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93" r:id="rId5"/>
    <p:sldId id="260" r:id="rId6"/>
    <p:sldId id="288" r:id="rId7"/>
    <p:sldId id="289" r:id="rId8"/>
    <p:sldId id="290" r:id="rId9"/>
    <p:sldId id="291" r:id="rId10"/>
    <p:sldId id="292" r:id="rId11"/>
    <p:sldId id="295" r:id="rId12"/>
    <p:sldId id="294" r:id="rId13"/>
    <p:sldId id="296" r:id="rId14"/>
    <p:sldId id="297" r:id="rId15"/>
    <p:sldId id="309" r:id="rId16"/>
    <p:sldId id="310" r:id="rId17"/>
    <p:sldId id="311" r:id="rId18"/>
    <p:sldId id="298" r:id="rId19"/>
    <p:sldId id="300" r:id="rId20"/>
    <p:sldId id="304" r:id="rId21"/>
    <p:sldId id="303" r:id="rId22"/>
    <p:sldId id="314" r:id="rId23"/>
    <p:sldId id="312" r:id="rId24"/>
    <p:sldId id="301" r:id="rId25"/>
    <p:sldId id="305" r:id="rId26"/>
    <p:sldId id="306" r:id="rId27"/>
    <p:sldId id="307" r:id="rId28"/>
    <p:sldId id="313" r:id="rId29"/>
    <p:sldId id="30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Judul">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d-ID"/>
              <a:t>Klik untuk mengedit gaya judul Master</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d-ID"/>
              <a:t>Klik untuk mengedit gaya subjudul Master</a:t>
            </a:r>
            <a:endParaRPr lang="en-US" dirty="0"/>
          </a:p>
        </p:txBody>
      </p:sp>
      <p:sp>
        <p:nvSpPr>
          <p:cNvPr id="4" name="Date Placeholder 3"/>
          <p:cNvSpPr>
            <a:spLocks noGrp="1"/>
          </p:cNvSpPr>
          <p:nvPr>
            <p:ph type="dt" sz="half" idx="10"/>
          </p:nvPr>
        </p:nvSpPr>
        <p:spPr/>
        <p:txBody>
          <a:bodyPr/>
          <a:lstStyle/>
          <a:p>
            <a:fld id="{3AA75403-52E2-4413-A209-4AD9029DCB95}" type="datetimeFigureOut">
              <a:rPr lang="id-ID" smtClean="0"/>
              <a:t>03/12/2021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0175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Gambar Panorama dengan Keterang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a:t>Klik untuk edit gaya teks Master</a:t>
            </a:r>
          </a:p>
        </p:txBody>
      </p:sp>
      <p:sp>
        <p:nvSpPr>
          <p:cNvPr id="3" name="Date Placeholder 2"/>
          <p:cNvSpPr>
            <a:spLocks noGrp="1"/>
          </p:cNvSpPr>
          <p:nvPr>
            <p:ph type="dt" sz="half" idx="10"/>
          </p:nvPr>
        </p:nvSpPr>
        <p:spPr/>
        <p:txBody>
          <a:bodyPr/>
          <a:lstStyle/>
          <a:p>
            <a:fld id="{3AA75403-52E2-4413-A209-4AD9029DCB95}" type="datetimeFigureOut">
              <a:rPr lang="id-ID" smtClean="0"/>
              <a:t>03/12/2021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2130280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Judul d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id-ID"/>
              <a:t>Klik untuk mengedit gaya judul Master</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AA75403-52E2-4413-A209-4AD9029DCB95}" type="datetimeFigureOut">
              <a:rPr lang="id-ID" smtClean="0"/>
              <a:t>03/12/2021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977450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utipa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id-ID"/>
              <a:t>Klik untuk mengedit gaya judul Master</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a:t>Klik untuk edit gaya teks Master</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AA75403-52E2-4413-A209-4AD9029DCB95}" type="datetimeFigureOut">
              <a:rPr lang="id-ID" smtClean="0"/>
              <a:t>03/12/2021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94981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u Nama">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id-ID"/>
              <a:t>Klik untuk mengedit gaya judul Master</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AA75403-52E2-4413-A209-4AD9029DCB95}" type="datetimeFigureOut">
              <a:rPr lang="id-ID" smtClean="0"/>
              <a:t>03/12/2021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3096541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u Nama dengan Kutipa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id-ID"/>
              <a:t>Klik untuk mengedit gaya judul Master</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d-ID"/>
              <a:t>Klik untuk edit gaya teks Master</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AA75403-52E2-4413-A209-4AD9029DCB95}" type="datetimeFigureOut">
              <a:rPr lang="id-ID" smtClean="0"/>
              <a:t>03/12/2021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20256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enar atau Salah">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id-ID"/>
              <a:t>Klik untuk mengedit gaya judul Master</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d-ID"/>
              <a:t>Klik untuk edit gaya teks Master</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AA75403-52E2-4413-A209-4AD9029DCB95}" type="datetimeFigureOut">
              <a:rPr lang="id-ID" smtClean="0"/>
              <a:t>03/12/2021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972654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id-ID"/>
              <a:t>Klik untuk mengedit gaya judul Master</a:t>
            </a:r>
            <a:endParaRPr lang="en-US" dirty="0"/>
          </a:p>
        </p:txBody>
      </p:sp>
      <p:sp>
        <p:nvSpPr>
          <p:cNvPr id="3" name="Vertical Text Placeholder 2"/>
          <p:cNvSpPr>
            <a:spLocks noGrp="1"/>
          </p:cNvSpPr>
          <p:nvPr>
            <p:ph type="body" orient="vert" idx="1"/>
          </p:nvPr>
        </p:nvSpPr>
        <p:spPr/>
        <p:txBody>
          <a:bodyPr vert="eaVert" ancho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3AA75403-52E2-4413-A209-4AD9029DCB95}" type="datetimeFigureOut">
              <a:rPr lang="id-ID" smtClean="0"/>
              <a:t>03/12/2021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2243258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id-ID"/>
              <a:t>Klik untuk mengedit gaya judul Master</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3AA75403-52E2-4413-A209-4AD9029DCB95}" type="datetimeFigureOut">
              <a:rPr lang="id-ID" smtClean="0"/>
              <a:t>03/12/2021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213570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idx="1"/>
          </p:nvPr>
        </p:nvSpPr>
        <p:spPr/>
        <p:txBody>
          <a:bodyPr anchor="ct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3AA75403-52E2-4413-A209-4AD9029DCB95}" type="datetimeFigureOut">
              <a:rPr lang="id-ID" smtClean="0"/>
              <a:t>03/12/2021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415763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id-ID"/>
              <a:t>Klik untuk mengedit gaya judul Master</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AA75403-52E2-4413-A209-4AD9029DCB95}" type="datetimeFigureOut">
              <a:rPr lang="id-ID" smtClean="0"/>
              <a:t>03/12/2021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3658252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Date Placeholder 4"/>
          <p:cNvSpPr>
            <a:spLocks noGrp="1"/>
          </p:cNvSpPr>
          <p:nvPr>
            <p:ph type="dt" sz="half" idx="10"/>
          </p:nvPr>
        </p:nvSpPr>
        <p:spPr/>
        <p:txBody>
          <a:bodyPr/>
          <a:lstStyle/>
          <a:p>
            <a:fld id="{3AA75403-52E2-4413-A209-4AD9029DCB95}" type="datetimeFigureOut">
              <a:rPr lang="id-ID" smtClean="0"/>
              <a:t>03/12/2021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58140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d-ID"/>
              <a:t>Klik untuk mengedit gaya judul Master</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7" name="Date Placeholder 6"/>
          <p:cNvSpPr>
            <a:spLocks noGrp="1"/>
          </p:cNvSpPr>
          <p:nvPr>
            <p:ph type="dt" sz="half" idx="10"/>
          </p:nvPr>
        </p:nvSpPr>
        <p:spPr/>
        <p:txBody>
          <a:bodyPr/>
          <a:lstStyle/>
          <a:p>
            <a:fld id="{3AA75403-52E2-4413-A209-4AD9029DCB95}" type="datetimeFigureOut">
              <a:rPr lang="id-ID" smtClean="0"/>
              <a:t>03/12/2021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247347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Date Placeholder 2"/>
          <p:cNvSpPr>
            <a:spLocks noGrp="1"/>
          </p:cNvSpPr>
          <p:nvPr>
            <p:ph type="dt" sz="half" idx="10"/>
          </p:nvPr>
        </p:nvSpPr>
        <p:spPr/>
        <p:txBody>
          <a:bodyPr/>
          <a:lstStyle/>
          <a:p>
            <a:fld id="{3AA75403-52E2-4413-A209-4AD9029DCB95}" type="datetimeFigureOut">
              <a:rPr lang="id-ID" smtClean="0"/>
              <a:t>03/12/2021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2342334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A75403-52E2-4413-A209-4AD9029DCB95}" type="datetimeFigureOut">
              <a:rPr lang="id-ID" smtClean="0"/>
              <a:t>03/12/2021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3763972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id-ID"/>
              <a:t>Klik untuk mengedit gaya judul Master</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3AA75403-52E2-4413-A209-4AD9029DCB95}" type="datetimeFigureOut">
              <a:rPr lang="id-ID" smtClean="0"/>
              <a:t>03/12/2021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2693568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id-ID"/>
              <a:t>Klik untuk mengedit gaya judul Master</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3AA75403-52E2-4413-A209-4AD9029DCB95}" type="datetimeFigureOut">
              <a:rPr lang="id-ID" smtClean="0"/>
              <a:t>03/12/2021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274152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d-ID"/>
              <a:t>Klik untuk mengedit gaya judul Master</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AA75403-52E2-4413-A209-4AD9029DCB95}" type="datetimeFigureOut">
              <a:rPr lang="id-ID" smtClean="0"/>
              <a:t>03/12/2021</a:t>
            </a:fld>
            <a:endParaRPr lang="id-ID"/>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d-ID"/>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B085C65-44DE-4D7E-9BD2-A42CC2EA6920}" type="slidenum">
              <a:rPr lang="id-ID" smtClean="0"/>
              <a:t>‹#›</a:t>
            </a:fld>
            <a:endParaRPr lang="id-ID"/>
          </a:p>
        </p:txBody>
      </p:sp>
    </p:spTree>
    <p:extLst>
      <p:ext uri="{BB962C8B-B14F-4D97-AF65-F5344CB8AC3E}">
        <p14:creationId xmlns:p14="http://schemas.microsoft.com/office/powerpoint/2010/main" val="3900095100"/>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javatpoint.com/array-in-java" TargetMode="External"/><Relationship Id="rId2" Type="http://schemas.openxmlformats.org/officeDocument/2006/relationships/hyperlink" Target="https://www.w3schools.com/java/java_arrays.a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javatpoint.com/legacy-class-in-java" TargetMode="External"/><Relationship Id="rId2" Type="http://schemas.openxmlformats.org/officeDocument/2006/relationships/hyperlink" Target="https://www.javatpoint.com/synchronization-in-java" TargetMode="External"/><Relationship Id="rId1" Type="http://schemas.openxmlformats.org/officeDocument/2006/relationships/slideLayout" Target="../slideLayouts/slideLayout2.xml"/><Relationship Id="rId6" Type="http://schemas.openxmlformats.org/officeDocument/2006/relationships/hyperlink" Target="https://www.tutorialspoint.com/difference-between-iterator-and-enumeration-in-java" TargetMode="External"/><Relationship Id="rId5" Type="http://schemas.openxmlformats.org/officeDocument/2006/relationships/hyperlink" Target="https://www.javatpoint.com/java-collections-enumeration-method" TargetMode="External"/><Relationship Id="rId4" Type="http://schemas.openxmlformats.org/officeDocument/2006/relationships/hyperlink" Target="https://www.javatpoint.com/java-collection-iterator-metho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javatpoint.com/array-in-java" TargetMode="External"/><Relationship Id="rId2" Type="http://schemas.openxmlformats.org/officeDocument/2006/relationships/hyperlink" Target="https://www.javatpoint.com/difference-between-array-and-arraylist" TargetMode="External"/><Relationship Id="rId1" Type="http://schemas.openxmlformats.org/officeDocument/2006/relationships/slideLayout" Target="../slideLayouts/slideLayout2.xml"/><Relationship Id="rId5" Type="http://schemas.openxmlformats.org/officeDocument/2006/relationships/hyperlink" Target="https://www.javatpoint.com/java-vector" TargetMode="External"/><Relationship Id="rId4" Type="http://schemas.openxmlformats.org/officeDocument/2006/relationships/hyperlink" Target="https://www.javatpoint.com/java-arraylis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70E4388-5541-46D2-96B9-E324F44CFB4A}"/>
              </a:ext>
            </a:extLst>
          </p:cNvPr>
          <p:cNvSpPr>
            <a:spLocks noGrp="1"/>
          </p:cNvSpPr>
          <p:nvPr>
            <p:ph type="ctrTitle"/>
          </p:nvPr>
        </p:nvSpPr>
        <p:spPr>
          <a:xfrm>
            <a:off x="684210" y="1343025"/>
            <a:ext cx="7573965" cy="2314575"/>
          </a:xfrm>
        </p:spPr>
        <p:txBody>
          <a:bodyPr/>
          <a:lstStyle/>
          <a:p>
            <a:r>
              <a:rPr lang="id-ID" b="1">
                <a:latin typeface="Montserrat" panose="00000500000000000000" pitchFamily="2" charset="0"/>
              </a:rPr>
              <a:t>PERTEMUAN 3 </a:t>
            </a:r>
            <a:r>
              <a:rPr lang="id-ID" b="1" err="1">
                <a:latin typeface="Montserrat" panose="00000500000000000000" pitchFamily="2" charset="0"/>
              </a:rPr>
              <a:t>LnT</a:t>
            </a:r>
            <a:br>
              <a:rPr lang="id-ID" b="1">
                <a:latin typeface="Montserrat" panose="00000500000000000000" pitchFamily="2" charset="0"/>
              </a:rPr>
            </a:br>
            <a:r>
              <a:rPr lang="id-ID" b="1">
                <a:latin typeface="Montserrat" panose="00000500000000000000" pitchFamily="2" charset="0"/>
              </a:rPr>
              <a:t>MOBILE APPLICATION DEVELOPMENT</a:t>
            </a:r>
          </a:p>
        </p:txBody>
      </p:sp>
      <p:sp>
        <p:nvSpPr>
          <p:cNvPr id="3" name="Subjudul 2">
            <a:extLst>
              <a:ext uri="{FF2B5EF4-FFF2-40B4-BE49-F238E27FC236}">
                <a16:creationId xmlns:a16="http://schemas.microsoft.com/office/drawing/2014/main" id="{5C31B2C8-4E3A-4A93-BBFF-13D93815A8A7}"/>
              </a:ext>
            </a:extLst>
          </p:cNvPr>
          <p:cNvSpPr>
            <a:spLocks noGrp="1"/>
          </p:cNvSpPr>
          <p:nvPr>
            <p:ph type="subTitle" idx="1"/>
          </p:nvPr>
        </p:nvSpPr>
        <p:spPr>
          <a:xfrm>
            <a:off x="817562" y="3862917"/>
            <a:ext cx="6097588" cy="709083"/>
          </a:xfrm>
          <a:solidFill>
            <a:schemeClr val="tx1"/>
          </a:solidFill>
        </p:spPr>
        <p:txBody>
          <a:bodyPr>
            <a:normAutofit/>
          </a:bodyPr>
          <a:lstStyle/>
          <a:p>
            <a:r>
              <a:rPr lang="id-ID" sz="4000" b="1">
                <a:solidFill>
                  <a:schemeClr val="bg1"/>
                </a:solidFill>
                <a:latin typeface="Montserrat" panose="00000500000000000000" pitchFamily="2" charset="0"/>
              </a:rPr>
              <a:t>Christopher Vinantius</a:t>
            </a:r>
          </a:p>
        </p:txBody>
      </p:sp>
    </p:spTree>
    <p:extLst>
      <p:ext uri="{BB962C8B-B14F-4D97-AF65-F5344CB8AC3E}">
        <p14:creationId xmlns:p14="http://schemas.microsoft.com/office/powerpoint/2010/main" val="1333650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a:solidFill>
                  <a:schemeClr val="tx1"/>
                </a:solidFill>
                <a:latin typeface="Montserrat" panose="00000500000000000000" pitchFamily="2" charset="0"/>
              </a:rPr>
              <a:t>Manipulasi Elemen Array</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4739503"/>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Untuk mengubah nilai elemen tertentu dalam </a:t>
            </a:r>
            <a:r>
              <a:rPr lang="id-ID" sz="2400" err="1">
                <a:solidFill>
                  <a:schemeClr val="bg1"/>
                </a:solidFill>
                <a:latin typeface="Montserrat" panose="00000500000000000000" pitchFamily="2" charset="0"/>
              </a:rPr>
              <a:t>array</a:t>
            </a:r>
            <a:r>
              <a:rPr lang="id-ID" sz="2400">
                <a:solidFill>
                  <a:schemeClr val="bg1"/>
                </a:solidFill>
                <a:latin typeface="Montserrat" panose="00000500000000000000" pitchFamily="2" charset="0"/>
              </a:rPr>
              <a:t>, kita dapat menentukan nilai baru dari elemen </a:t>
            </a:r>
            <a:r>
              <a:rPr lang="id-ID" sz="2400" err="1">
                <a:solidFill>
                  <a:schemeClr val="bg1"/>
                </a:solidFill>
                <a:latin typeface="Montserrat" panose="00000500000000000000" pitchFamily="2" charset="0"/>
              </a:rPr>
              <a:t>array</a:t>
            </a:r>
            <a:r>
              <a:rPr lang="id-ID" sz="2400">
                <a:solidFill>
                  <a:schemeClr val="bg1"/>
                </a:solidFill>
                <a:latin typeface="Montserrat" panose="00000500000000000000" pitchFamily="2" charset="0"/>
              </a:rPr>
              <a:t> dengan mengakses </a:t>
            </a:r>
            <a:r>
              <a:rPr lang="id-ID" sz="2400" err="1">
                <a:solidFill>
                  <a:schemeClr val="bg1"/>
                </a:solidFill>
                <a:latin typeface="Montserrat" panose="00000500000000000000" pitchFamily="2" charset="0"/>
              </a:rPr>
              <a:t>index</a:t>
            </a:r>
            <a:r>
              <a:rPr lang="id-ID" sz="2400">
                <a:solidFill>
                  <a:schemeClr val="bg1"/>
                </a:solidFill>
                <a:latin typeface="Montserrat" panose="00000500000000000000" pitchFamily="2" charset="0"/>
              </a:rPr>
              <a:t> </a:t>
            </a:r>
            <a:r>
              <a:rPr lang="id-ID" sz="2400" err="1">
                <a:solidFill>
                  <a:schemeClr val="bg1"/>
                </a:solidFill>
                <a:latin typeface="Montserrat" panose="00000500000000000000" pitchFamily="2" charset="0"/>
              </a:rPr>
              <a:t>array</a:t>
            </a:r>
            <a:r>
              <a:rPr lang="id-ID" sz="2400">
                <a:solidFill>
                  <a:schemeClr val="bg1"/>
                </a:solidFill>
                <a:latin typeface="Montserrat" panose="00000500000000000000" pitchFamily="2" charset="0"/>
              </a:rPr>
              <a:t> yang kita tentukan melalui </a:t>
            </a:r>
            <a:r>
              <a:rPr lang="id-ID" sz="2400" err="1">
                <a:solidFill>
                  <a:schemeClr val="bg1"/>
                </a:solidFill>
                <a:latin typeface="Montserrat" panose="00000500000000000000" pitchFamily="2" charset="0"/>
              </a:rPr>
              <a:t>syntax</a:t>
            </a:r>
            <a:r>
              <a:rPr lang="id-ID" sz="2400">
                <a:solidFill>
                  <a:schemeClr val="bg1"/>
                </a:solidFill>
                <a:latin typeface="Montserrat" panose="00000500000000000000" pitchFamily="2" charset="0"/>
              </a:rPr>
              <a:t> berikut:  </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int[] nilai = {5, 6, 7, 8, 9, 10};</a:t>
            </a:r>
          </a:p>
          <a:p>
            <a:pPr algn="just">
              <a:lnSpc>
                <a:spcPct val="107000"/>
              </a:lnSpc>
              <a:spcAft>
                <a:spcPts val="800"/>
              </a:spcAft>
            </a:pPr>
            <a:r>
              <a:rPr lang="id-ID" sz="2400" err="1">
                <a:solidFill>
                  <a:schemeClr val="bg1"/>
                </a:solidFill>
                <a:latin typeface="Montserrat" panose="00000500000000000000" pitchFamily="2" charset="0"/>
              </a:rPr>
              <a:t>System.out.println</a:t>
            </a:r>
            <a:r>
              <a:rPr lang="id-ID" sz="2400">
                <a:solidFill>
                  <a:schemeClr val="bg1"/>
                </a:solidFill>
                <a:latin typeface="Montserrat" panose="00000500000000000000" pitchFamily="2" charset="0"/>
              </a:rPr>
              <a:t>(nilai[0]);</a:t>
            </a:r>
          </a:p>
          <a:p>
            <a:pPr algn="just">
              <a:lnSpc>
                <a:spcPct val="107000"/>
              </a:lnSpc>
              <a:spcAft>
                <a:spcPts val="800"/>
              </a:spcAft>
            </a:pPr>
            <a:r>
              <a:rPr lang="id-ID" sz="2400">
                <a:solidFill>
                  <a:schemeClr val="bg1"/>
                </a:solidFill>
                <a:latin typeface="Montserrat" panose="00000500000000000000" pitchFamily="2" charset="0"/>
              </a:rPr>
              <a:t>//akan menghasilkan </a:t>
            </a:r>
            <a:r>
              <a:rPr lang="id-ID" sz="2400" err="1">
                <a:solidFill>
                  <a:schemeClr val="bg1"/>
                </a:solidFill>
                <a:latin typeface="Montserrat" panose="00000500000000000000" pitchFamily="2" charset="0"/>
              </a:rPr>
              <a:t>output</a:t>
            </a:r>
            <a:r>
              <a:rPr lang="id-ID" sz="2400">
                <a:solidFill>
                  <a:schemeClr val="bg1"/>
                </a:solidFill>
                <a:latin typeface="Montserrat" panose="00000500000000000000" pitchFamily="2" charset="0"/>
              </a:rPr>
              <a:t> 5</a:t>
            </a:r>
          </a:p>
          <a:p>
            <a:pPr algn="just">
              <a:lnSpc>
                <a:spcPct val="107000"/>
              </a:lnSpc>
              <a:spcAft>
                <a:spcPts val="800"/>
              </a:spcAft>
            </a:pPr>
            <a:r>
              <a:rPr lang="id-ID" sz="2400">
                <a:solidFill>
                  <a:schemeClr val="bg1"/>
                </a:solidFill>
                <a:latin typeface="Montserrat" panose="00000500000000000000" pitchFamily="2" charset="0"/>
              </a:rPr>
              <a:t>nilai[0] = 8;</a:t>
            </a:r>
          </a:p>
          <a:p>
            <a:pPr algn="just">
              <a:lnSpc>
                <a:spcPct val="107000"/>
              </a:lnSpc>
              <a:spcAft>
                <a:spcPts val="800"/>
              </a:spcAft>
            </a:pPr>
            <a:r>
              <a:rPr lang="id-ID" sz="2400" err="1">
                <a:solidFill>
                  <a:schemeClr val="bg1"/>
                </a:solidFill>
                <a:latin typeface="Montserrat" panose="00000500000000000000" pitchFamily="2" charset="0"/>
              </a:rPr>
              <a:t>System.out.println</a:t>
            </a:r>
            <a:r>
              <a:rPr lang="id-ID" sz="2400">
                <a:solidFill>
                  <a:schemeClr val="bg1"/>
                </a:solidFill>
                <a:latin typeface="Montserrat" panose="00000500000000000000" pitchFamily="2" charset="0"/>
              </a:rPr>
              <a:t>(nilai[0]);</a:t>
            </a:r>
          </a:p>
          <a:p>
            <a:pPr algn="just">
              <a:lnSpc>
                <a:spcPct val="107000"/>
              </a:lnSpc>
              <a:spcAft>
                <a:spcPts val="800"/>
              </a:spcAft>
            </a:pPr>
            <a:r>
              <a:rPr lang="id-ID" sz="2400">
                <a:solidFill>
                  <a:schemeClr val="bg1"/>
                </a:solidFill>
                <a:latin typeface="Montserrat" panose="00000500000000000000" pitchFamily="2" charset="0"/>
              </a:rPr>
              <a:t>//sekarang akan menghasilkan </a:t>
            </a:r>
            <a:r>
              <a:rPr lang="id-ID" sz="2400" err="1">
                <a:solidFill>
                  <a:schemeClr val="bg1"/>
                </a:solidFill>
                <a:latin typeface="Montserrat" panose="00000500000000000000" pitchFamily="2" charset="0"/>
              </a:rPr>
              <a:t>output</a:t>
            </a:r>
            <a:r>
              <a:rPr lang="id-ID" sz="2400">
                <a:solidFill>
                  <a:schemeClr val="bg1"/>
                </a:solidFill>
                <a:latin typeface="Montserrat" panose="00000500000000000000" pitchFamily="2" charset="0"/>
              </a:rPr>
              <a:t> 8</a:t>
            </a:r>
          </a:p>
        </p:txBody>
      </p:sp>
    </p:spTree>
    <p:extLst>
      <p:ext uri="{BB962C8B-B14F-4D97-AF65-F5344CB8AC3E}">
        <p14:creationId xmlns:p14="http://schemas.microsoft.com/office/powerpoint/2010/main" val="674999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a:solidFill>
                  <a:schemeClr val="tx1"/>
                </a:solidFill>
                <a:latin typeface="Montserrat" panose="00000500000000000000" pitchFamily="2" charset="0"/>
              </a:rPr>
              <a:t>Akses Semua Elemen </a:t>
            </a:r>
            <a:r>
              <a:rPr lang="id-ID" sz="4800" b="1" err="1">
                <a:solidFill>
                  <a:schemeClr val="tx1"/>
                </a:solidFill>
                <a:latin typeface="Montserrat" panose="00000500000000000000" pitchFamily="2" charset="0"/>
              </a:rPr>
              <a:t>Array</a:t>
            </a:r>
            <a:endParaRPr lang="id-ID" sz="4800" b="1">
              <a:solidFill>
                <a:schemeClr val="tx1"/>
              </a:solidFill>
              <a:latin typeface="Montserrat" panose="00000500000000000000" pitchFamily="2" charset="0"/>
            </a:endParaRP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3846566"/>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Untuk mengakses semua elemen array, kita dapat menggunakan repetition sebagai berikut:</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int[] nilai = {5, 6, 7, 8, 9, 10};</a:t>
            </a:r>
          </a:p>
          <a:p>
            <a:pPr algn="just">
              <a:lnSpc>
                <a:spcPct val="107000"/>
              </a:lnSpc>
              <a:spcAft>
                <a:spcPts val="800"/>
              </a:spcAft>
            </a:pPr>
            <a:r>
              <a:rPr lang="id-ID" sz="2400">
                <a:solidFill>
                  <a:schemeClr val="bg1"/>
                </a:solidFill>
                <a:latin typeface="Montserrat" panose="00000500000000000000" pitchFamily="2" charset="0"/>
              </a:rPr>
              <a:t>for(int i = 0; i&lt;nilai.length; i++){</a:t>
            </a:r>
          </a:p>
          <a:p>
            <a:pPr algn="just">
              <a:lnSpc>
                <a:spcPct val="107000"/>
              </a:lnSpc>
              <a:spcAft>
                <a:spcPts val="800"/>
              </a:spcAft>
            </a:pPr>
            <a:r>
              <a:rPr lang="id-ID" sz="2400">
                <a:solidFill>
                  <a:schemeClr val="bg1"/>
                </a:solidFill>
                <a:latin typeface="Montserrat" panose="00000500000000000000" pitchFamily="2" charset="0"/>
              </a:rPr>
              <a:t>	System.out.print(nilai[i] + “ “);</a:t>
            </a:r>
          </a:p>
          <a:p>
            <a:pPr algn="just">
              <a:lnSpc>
                <a:spcPct val="107000"/>
              </a:lnSpc>
              <a:spcAft>
                <a:spcPts val="800"/>
              </a:spcAft>
            </a:pPr>
            <a:r>
              <a:rPr lang="id-ID" sz="2400">
                <a:solidFill>
                  <a:schemeClr val="bg1"/>
                </a:solidFill>
                <a:latin typeface="Montserrat" panose="00000500000000000000" pitchFamily="2" charset="0"/>
              </a:rPr>
              <a:t>}</a:t>
            </a:r>
          </a:p>
          <a:p>
            <a:pPr algn="just">
              <a:lnSpc>
                <a:spcPct val="107000"/>
              </a:lnSpc>
              <a:spcAft>
                <a:spcPts val="800"/>
              </a:spcAft>
            </a:pPr>
            <a:r>
              <a:rPr lang="id-ID" sz="2400">
                <a:solidFill>
                  <a:schemeClr val="bg1"/>
                </a:solidFill>
                <a:latin typeface="Montserrat" panose="00000500000000000000" pitchFamily="2" charset="0"/>
              </a:rPr>
              <a:t>//akan menghasilkan output 5 6 7 8 9 10</a:t>
            </a:r>
          </a:p>
        </p:txBody>
      </p:sp>
    </p:spTree>
    <p:extLst>
      <p:ext uri="{BB962C8B-B14F-4D97-AF65-F5344CB8AC3E}">
        <p14:creationId xmlns:p14="http://schemas.microsoft.com/office/powerpoint/2010/main" val="2782464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a:solidFill>
                  <a:schemeClr val="tx1"/>
                </a:solidFill>
                <a:latin typeface="Montserrat" panose="00000500000000000000" pitchFamily="2" charset="0"/>
              </a:rPr>
              <a:t>Akses Semua Elemen Array (2)</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3846566"/>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Selain itu, kita juga dapat menggunakan </a:t>
            </a:r>
            <a:r>
              <a:rPr lang="id-ID" sz="2400" err="1">
                <a:solidFill>
                  <a:schemeClr val="bg1"/>
                </a:solidFill>
                <a:latin typeface="Montserrat" panose="00000500000000000000" pitchFamily="2" charset="0"/>
              </a:rPr>
              <a:t>repetition</a:t>
            </a:r>
            <a:r>
              <a:rPr lang="id-ID" sz="2400">
                <a:solidFill>
                  <a:schemeClr val="bg1"/>
                </a:solidFill>
                <a:latin typeface="Montserrat" panose="00000500000000000000" pitchFamily="2" charset="0"/>
              </a:rPr>
              <a:t> dengan </a:t>
            </a:r>
            <a:r>
              <a:rPr lang="id-ID" sz="2400" err="1">
                <a:solidFill>
                  <a:schemeClr val="bg1"/>
                </a:solidFill>
                <a:latin typeface="Montserrat" panose="00000500000000000000" pitchFamily="2" charset="0"/>
              </a:rPr>
              <a:t>syntax</a:t>
            </a:r>
            <a:r>
              <a:rPr lang="id-ID" sz="2400">
                <a:solidFill>
                  <a:schemeClr val="bg1"/>
                </a:solidFill>
                <a:latin typeface="Montserrat" panose="00000500000000000000" pitchFamily="2" charset="0"/>
              </a:rPr>
              <a:t> khusus sebagai berikut:</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int[] nilai = {5, 6, 7, 8, 9, 10};</a:t>
            </a:r>
          </a:p>
          <a:p>
            <a:pPr algn="just">
              <a:lnSpc>
                <a:spcPct val="107000"/>
              </a:lnSpc>
              <a:spcAft>
                <a:spcPts val="800"/>
              </a:spcAft>
            </a:pPr>
            <a:r>
              <a:rPr lang="id-ID" sz="2400">
                <a:solidFill>
                  <a:schemeClr val="bg1"/>
                </a:solidFill>
                <a:latin typeface="Montserrat" panose="00000500000000000000" pitchFamily="2" charset="0"/>
              </a:rPr>
              <a:t>for(int i: nilai){</a:t>
            </a:r>
          </a:p>
          <a:p>
            <a:pPr algn="just">
              <a:lnSpc>
                <a:spcPct val="107000"/>
              </a:lnSpc>
              <a:spcAft>
                <a:spcPts val="800"/>
              </a:spcAft>
            </a:pPr>
            <a:r>
              <a:rPr lang="id-ID" sz="2400">
                <a:solidFill>
                  <a:schemeClr val="bg1"/>
                </a:solidFill>
                <a:latin typeface="Montserrat" panose="00000500000000000000" pitchFamily="2" charset="0"/>
              </a:rPr>
              <a:t>	System.out.print(i + “ “);</a:t>
            </a:r>
          </a:p>
          <a:p>
            <a:pPr algn="just">
              <a:lnSpc>
                <a:spcPct val="107000"/>
              </a:lnSpc>
              <a:spcAft>
                <a:spcPts val="800"/>
              </a:spcAft>
            </a:pPr>
            <a:r>
              <a:rPr lang="id-ID" sz="2400">
                <a:solidFill>
                  <a:schemeClr val="bg1"/>
                </a:solidFill>
                <a:latin typeface="Montserrat" panose="00000500000000000000" pitchFamily="2" charset="0"/>
              </a:rPr>
              <a:t>}</a:t>
            </a:r>
          </a:p>
          <a:p>
            <a:pPr algn="just">
              <a:lnSpc>
                <a:spcPct val="107000"/>
              </a:lnSpc>
              <a:spcAft>
                <a:spcPts val="800"/>
              </a:spcAft>
            </a:pPr>
            <a:r>
              <a:rPr lang="id-ID" sz="2400">
                <a:solidFill>
                  <a:schemeClr val="bg1"/>
                </a:solidFill>
                <a:latin typeface="Montserrat" panose="00000500000000000000" pitchFamily="2" charset="0"/>
              </a:rPr>
              <a:t>//akan menghasilkan output 5 6 7 8 9 10</a:t>
            </a:r>
          </a:p>
        </p:txBody>
      </p:sp>
    </p:spTree>
    <p:extLst>
      <p:ext uri="{BB962C8B-B14F-4D97-AF65-F5344CB8AC3E}">
        <p14:creationId xmlns:p14="http://schemas.microsoft.com/office/powerpoint/2010/main" val="488372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1855508"/>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Berbagai informasi lainnya untuk array dapat </a:t>
            </a:r>
            <a:r>
              <a:rPr lang="id-ID" sz="2400" err="1">
                <a:solidFill>
                  <a:schemeClr val="bg1"/>
                </a:solidFill>
                <a:latin typeface="Montserrat" panose="00000500000000000000" pitchFamily="2" charset="0"/>
              </a:rPr>
              <a:t>dieksplor</a:t>
            </a:r>
            <a:r>
              <a:rPr lang="id-ID" sz="2400">
                <a:solidFill>
                  <a:schemeClr val="bg1"/>
                </a:solidFill>
                <a:latin typeface="Montserrat" panose="00000500000000000000" pitchFamily="2" charset="0"/>
              </a:rPr>
              <a:t> lebih dalam melalui link-link berikut.</a:t>
            </a:r>
          </a:p>
          <a:p>
            <a:pPr algn="just">
              <a:lnSpc>
                <a:spcPct val="107000"/>
              </a:lnSpc>
              <a:spcAft>
                <a:spcPts val="800"/>
              </a:spcAft>
            </a:pPr>
            <a:r>
              <a:rPr lang="id-ID" sz="2400">
                <a:solidFill>
                  <a:schemeClr val="bg1"/>
                </a:solidFill>
                <a:latin typeface="Montserrat" panose="00000500000000000000" pitchFamily="2" charset="0"/>
                <a:hlinkClick r:id="rId2"/>
              </a:rPr>
              <a:t>https://www.w3schools.com/java/java_arrays.asp</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3"/>
              </a:rPr>
              <a:t>https://www.javatpoint.com/array-in-java</a:t>
            </a:r>
            <a:r>
              <a:rPr lang="id-ID" sz="2400">
                <a:solidFill>
                  <a:schemeClr val="bg1"/>
                </a:solidFill>
                <a:latin typeface="Montserrat" panose="00000500000000000000" pitchFamily="2" charset="0"/>
              </a:rPr>
              <a:t> </a:t>
            </a:r>
          </a:p>
        </p:txBody>
      </p:sp>
    </p:spTree>
    <p:extLst>
      <p:ext uri="{BB962C8B-B14F-4D97-AF65-F5344CB8AC3E}">
        <p14:creationId xmlns:p14="http://schemas.microsoft.com/office/powerpoint/2010/main" val="1498601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a:solidFill>
                  <a:schemeClr val="tx1"/>
                </a:solidFill>
                <a:latin typeface="Montserrat" panose="00000500000000000000" pitchFamily="2" charset="0"/>
              </a:rPr>
              <a:t>Pengenalan ArrayList</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4534318"/>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ArrayList adalah jenis </a:t>
            </a:r>
            <a:r>
              <a:rPr lang="id-ID" sz="2400" err="1">
                <a:solidFill>
                  <a:schemeClr val="bg1"/>
                </a:solidFill>
                <a:latin typeface="Montserrat" panose="00000500000000000000" pitchFamily="2" charset="0"/>
              </a:rPr>
              <a:t>collection</a:t>
            </a:r>
            <a:r>
              <a:rPr lang="id-ID" sz="2400">
                <a:solidFill>
                  <a:schemeClr val="bg1"/>
                </a:solidFill>
                <a:latin typeface="Montserrat" panose="00000500000000000000" pitchFamily="2" charset="0"/>
              </a:rPr>
              <a:t> yang dapat digunakan untuk menyimpan satu atau lebih nilai dengan tipe data selain primitive (seperti Wrapper Class) yang sama dalam satu variabel.</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ArrayList bersifat dinamis, sehingga jumlah elemen ArrayList dapat terus berubah sesuai dengan kebutuhan.</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Penggunaan ArrayList harus dengan import library ArrayList terlebih dahulu, dengan syntax:</a:t>
            </a:r>
          </a:p>
          <a:p>
            <a:pPr algn="just">
              <a:lnSpc>
                <a:spcPct val="107000"/>
              </a:lnSpc>
              <a:spcAft>
                <a:spcPts val="800"/>
              </a:spcAft>
            </a:pPr>
            <a:r>
              <a:rPr lang="id-ID" sz="2400">
                <a:solidFill>
                  <a:schemeClr val="bg1"/>
                </a:solidFill>
                <a:latin typeface="Montserrat" panose="00000500000000000000" pitchFamily="2" charset="0"/>
              </a:rPr>
              <a:t>import java.util.ArrayList;</a:t>
            </a:r>
          </a:p>
        </p:txBody>
      </p:sp>
    </p:spTree>
    <p:extLst>
      <p:ext uri="{BB962C8B-B14F-4D97-AF65-F5344CB8AC3E}">
        <p14:creationId xmlns:p14="http://schemas.microsoft.com/office/powerpoint/2010/main" val="3493437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a:solidFill>
                  <a:schemeClr val="tx1"/>
                </a:solidFill>
                <a:latin typeface="Montserrat" panose="00000500000000000000" pitchFamily="2" charset="0"/>
              </a:rPr>
              <a:t>Pengenalan Vector</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4929491"/>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Sama halnya dengan ArrayList, Vector adalah jenis </a:t>
            </a:r>
            <a:r>
              <a:rPr lang="id-ID" sz="2400" err="1">
                <a:solidFill>
                  <a:schemeClr val="bg1"/>
                </a:solidFill>
                <a:latin typeface="Montserrat" panose="00000500000000000000" pitchFamily="2" charset="0"/>
              </a:rPr>
              <a:t>collection</a:t>
            </a:r>
            <a:r>
              <a:rPr lang="id-ID" sz="2400">
                <a:solidFill>
                  <a:schemeClr val="bg1"/>
                </a:solidFill>
                <a:latin typeface="Montserrat" panose="00000500000000000000" pitchFamily="2" charset="0"/>
              </a:rPr>
              <a:t> yang dapat digunakan untuk menyimpan satu atau lebih nilai dengan tipe data selain primitive (seperti Wrapper Class) yang sama dalam satu variabel.</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Vector juga bersifat dinamis, sehingga jumlah elemen Vector dapat terus berubah sesuai dengan kebutuhan.</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Penggunaan Vector harus dengan import library Vector terlebih dahulu, dengan syntax:</a:t>
            </a:r>
          </a:p>
          <a:p>
            <a:pPr algn="just">
              <a:lnSpc>
                <a:spcPct val="107000"/>
              </a:lnSpc>
              <a:spcAft>
                <a:spcPts val="800"/>
              </a:spcAft>
            </a:pPr>
            <a:r>
              <a:rPr lang="id-ID" sz="2400">
                <a:solidFill>
                  <a:schemeClr val="bg1"/>
                </a:solidFill>
                <a:latin typeface="Montserrat" panose="00000500000000000000" pitchFamily="2" charset="0"/>
              </a:rPr>
              <a:t>import java.util.Vector;</a:t>
            </a:r>
          </a:p>
        </p:txBody>
      </p:sp>
    </p:spTree>
    <p:extLst>
      <p:ext uri="{BB962C8B-B14F-4D97-AF65-F5344CB8AC3E}">
        <p14:creationId xmlns:p14="http://schemas.microsoft.com/office/powerpoint/2010/main" val="1185008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ambar 3">
            <a:extLst>
              <a:ext uri="{FF2B5EF4-FFF2-40B4-BE49-F238E27FC236}">
                <a16:creationId xmlns:a16="http://schemas.microsoft.com/office/drawing/2014/main" id="{11F11718-57A3-4564-AA97-BC3C80BA0A7A}"/>
              </a:ext>
            </a:extLst>
          </p:cNvPr>
          <p:cNvPicPr>
            <a:picLocks noChangeAspect="1"/>
          </p:cNvPicPr>
          <p:nvPr/>
        </p:nvPicPr>
        <p:blipFill rotWithShape="1">
          <a:blip r:embed="rId2"/>
          <a:srcRect l="18515" t="26389" r="26719" b="7639"/>
          <a:stretch/>
        </p:blipFill>
        <p:spPr>
          <a:xfrm>
            <a:off x="1019175" y="0"/>
            <a:ext cx="10153650" cy="6880147"/>
          </a:xfrm>
          <a:prstGeom prst="rect">
            <a:avLst/>
          </a:prstGeom>
        </p:spPr>
      </p:pic>
    </p:spTree>
    <p:extLst>
      <p:ext uri="{BB962C8B-B14F-4D97-AF65-F5344CB8AC3E}">
        <p14:creationId xmlns:p14="http://schemas.microsoft.com/office/powerpoint/2010/main" val="3162562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4636910"/>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Berbagai informasi lainnya terkait dengan perbedaan ArrayList dan Vector dapat dieksplor lebih dalam melalui link-link berikut.</a:t>
            </a:r>
            <a:endParaRPr lang="id-ID" sz="2400">
              <a:solidFill>
                <a:schemeClr val="bg1"/>
              </a:solidFill>
              <a:latin typeface="Montserrat" panose="00000500000000000000" pitchFamily="2" charset="0"/>
              <a:hlinkClick r:id="rId2"/>
            </a:endParaRPr>
          </a:p>
          <a:p>
            <a:pPr algn="just">
              <a:lnSpc>
                <a:spcPct val="107000"/>
              </a:lnSpc>
              <a:spcAft>
                <a:spcPts val="800"/>
              </a:spcAft>
            </a:pPr>
            <a:r>
              <a:rPr lang="id-ID" sz="2400">
                <a:solidFill>
                  <a:schemeClr val="bg1"/>
                </a:solidFill>
                <a:latin typeface="Montserrat" panose="00000500000000000000" pitchFamily="2" charset="0"/>
                <a:hlinkClick r:id="rId2"/>
              </a:rPr>
              <a:t>https://www.geeksforgeeks.org/vector-vs-arraylist-java/ </a:t>
            </a:r>
          </a:p>
          <a:p>
            <a:pPr algn="just">
              <a:lnSpc>
                <a:spcPct val="107000"/>
              </a:lnSpc>
              <a:spcAft>
                <a:spcPts val="800"/>
              </a:spcAft>
            </a:pPr>
            <a:r>
              <a:rPr lang="id-ID" sz="2400">
                <a:solidFill>
                  <a:schemeClr val="bg1"/>
                </a:solidFill>
                <a:latin typeface="Montserrat" panose="00000500000000000000" pitchFamily="2" charset="0"/>
                <a:hlinkClick r:id="rId2"/>
              </a:rPr>
              <a:t>https://www.javatpoint.com/synchronization-in-java</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3"/>
              </a:rPr>
              <a:t>https://www.javatpoint.com/legacy-class-in-java</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4"/>
              </a:rPr>
              <a:t>https://www.javatpoint.com/java-collection-iterator-method</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5"/>
              </a:rPr>
              <a:t>https://www.javatpoint.com/java-collections-enumeration-method</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6"/>
              </a:rPr>
              <a:t>https://www.tutorialspoint.com/difference-between-iterator-and-enumeration-in-java</a:t>
            </a:r>
            <a:r>
              <a:rPr lang="id-ID" sz="2400">
                <a:solidFill>
                  <a:schemeClr val="bg1"/>
                </a:solidFill>
                <a:latin typeface="Montserrat" panose="00000500000000000000" pitchFamily="2" charset="0"/>
              </a:rPr>
              <a:t> </a:t>
            </a:r>
          </a:p>
        </p:txBody>
      </p:sp>
    </p:spTree>
    <p:extLst>
      <p:ext uri="{BB962C8B-B14F-4D97-AF65-F5344CB8AC3E}">
        <p14:creationId xmlns:p14="http://schemas.microsoft.com/office/powerpoint/2010/main" val="691412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err="1">
                <a:solidFill>
                  <a:schemeClr val="tx1"/>
                </a:solidFill>
                <a:latin typeface="Montserrat" panose="00000500000000000000" pitchFamily="2" charset="0"/>
              </a:rPr>
              <a:t>Inisialisasi</a:t>
            </a:r>
            <a:r>
              <a:rPr lang="id-ID" sz="4800" b="1">
                <a:solidFill>
                  <a:schemeClr val="tx1"/>
                </a:solidFill>
                <a:latin typeface="Montserrat" panose="00000500000000000000" pitchFamily="2" charset="0"/>
              </a:rPr>
              <a:t> ArrayList dan Vector</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3846566"/>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Untuk inisialisasi sebuah ArrayList ataupun sebuah Vector, kita dapat menggunakan syntax seperti berikut:</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ArrayList&lt;Integer&gt; nilai = new ArrayList&lt;&gt;();</a:t>
            </a:r>
          </a:p>
          <a:p>
            <a:pPr algn="just">
              <a:lnSpc>
                <a:spcPct val="107000"/>
              </a:lnSpc>
              <a:spcAft>
                <a:spcPts val="800"/>
              </a:spcAft>
            </a:pPr>
            <a:r>
              <a:rPr lang="id-ID" sz="2400">
                <a:solidFill>
                  <a:schemeClr val="bg1"/>
                </a:solidFill>
                <a:latin typeface="Montserrat" panose="00000500000000000000" pitchFamily="2" charset="0"/>
              </a:rPr>
              <a:t>ArrayList&lt;Integer&gt; nilai = new ArrayList&lt;Integer&gt;();</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Vector&lt;String&gt; nama = new Vector&lt;&gt;();</a:t>
            </a:r>
          </a:p>
          <a:p>
            <a:pPr algn="just">
              <a:lnSpc>
                <a:spcPct val="107000"/>
              </a:lnSpc>
              <a:spcAft>
                <a:spcPts val="800"/>
              </a:spcAft>
            </a:pPr>
            <a:r>
              <a:rPr lang="id-ID" sz="2400">
                <a:solidFill>
                  <a:schemeClr val="bg1"/>
                </a:solidFill>
                <a:latin typeface="Montserrat" panose="00000500000000000000" pitchFamily="2" charset="0"/>
              </a:rPr>
              <a:t>Vector&lt;String&gt; nama = new Vector&lt;String&gt;();</a:t>
            </a:r>
          </a:p>
        </p:txBody>
      </p:sp>
    </p:spTree>
    <p:extLst>
      <p:ext uri="{BB962C8B-B14F-4D97-AF65-F5344CB8AC3E}">
        <p14:creationId xmlns:p14="http://schemas.microsoft.com/office/powerpoint/2010/main" val="2661176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fontScale="77500" lnSpcReduction="20000"/>
          </a:bodyPr>
          <a:lstStyle/>
          <a:p>
            <a:pPr marL="0" indent="0">
              <a:buNone/>
            </a:pPr>
            <a:r>
              <a:rPr lang="id-ID" sz="4800" b="1" err="1">
                <a:solidFill>
                  <a:schemeClr val="tx1"/>
                </a:solidFill>
                <a:latin typeface="Montserrat" panose="00000500000000000000" pitchFamily="2" charset="0"/>
              </a:rPr>
              <a:t>Inisialisasi</a:t>
            </a:r>
            <a:r>
              <a:rPr lang="id-ID" sz="4800" b="1">
                <a:solidFill>
                  <a:schemeClr val="tx1"/>
                </a:solidFill>
                <a:latin typeface="Montserrat" panose="00000500000000000000" pitchFamily="2" charset="0"/>
              </a:rPr>
              <a:t> Elemen ArrayList dan Vector</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5032083"/>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Untuk inisialisasi nilai elemen ArrayList ataupun Vector, menggunakan function add() dan memasukkan nilai yang akan dimasukkan sebagai parameter function tersebut. Setiap kali pemanggilan function hanya dapat melakukan inisialisasi satu elemen. Contohnya sebagai berikut.</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ArrayList&lt;Integer&gt; nilai = new ArrayList&lt;&gt;();</a:t>
            </a:r>
          </a:p>
          <a:p>
            <a:pPr algn="just">
              <a:lnSpc>
                <a:spcPct val="107000"/>
              </a:lnSpc>
              <a:spcAft>
                <a:spcPts val="800"/>
              </a:spcAft>
            </a:pPr>
            <a:r>
              <a:rPr lang="id-ID" sz="2400">
                <a:solidFill>
                  <a:schemeClr val="bg1"/>
                </a:solidFill>
                <a:latin typeface="Montserrat" panose="00000500000000000000" pitchFamily="2" charset="0"/>
              </a:rPr>
              <a:t>nilai.add(5);</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Vector&lt;String&gt; nama = new Vector&lt;&gt;();</a:t>
            </a:r>
          </a:p>
          <a:p>
            <a:pPr algn="just">
              <a:lnSpc>
                <a:spcPct val="107000"/>
              </a:lnSpc>
              <a:spcAft>
                <a:spcPts val="800"/>
              </a:spcAft>
            </a:pPr>
            <a:r>
              <a:rPr lang="id-ID" sz="2400">
                <a:solidFill>
                  <a:schemeClr val="bg1"/>
                </a:solidFill>
                <a:latin typeface="Montserrat" panose="00000500000000000000" pitchFamily="2" charset="0"/>
              </a:rPr>
              <a:t>nama.add(“Michael”);</a:t>
            </a:r>
          </a:p>
        </p:txBody>
      </p:sp>
    </p:spTree>
    <p:extLst>
      <p:ext uri="{BB962C8B-B14F-4D97-AF65-F5344CB8AC3E}">
        <p14:creationId xmlns:p14="http://schemas.microsoft.com/office/powerpoint/2010/main" val="3421746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2" y="247651"/>
            <a:ext cx="8534400" cy="857250"/>
          </a:xfrm>
        </p:spPr>
        <p:txBody>
          <a:bodyPr>
            <a:normAutofit/>
          </a:bodyPr>
          <a:lstStyle/>
          <a:p>
            <a:pPr marL="0" indent="0">
              <a:buNone/>
            </a:pPr>
            <a:r>
              <a:rPr lang="id-ID" sz="4800" b="1">
                <a:solidFill>
                  <a:schemeClr val="tx1"/>
                </a:solidFill>
                <a:latin typeface="Montserrat" panose="00000500000000000000" pitchFamily="2" charset="0"/>
              </a:rPr>
              <a:t>Materi Pertemuan 3</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2924175" cy="1569660"/>
          </a:xfrm>
          <a:prstGeom prst="rect">
            <a:avLst/>
          </a:prstGeom>
          <a:solidFill>
            <a:schemeClr val="tx1"/>
          </a:solidFill>
        </p:spPr>
        <p:txBody>
          <a:bodyPr wrap="square" rtlCol="0">
            <a:spAutoFit/>
          </a:bodyPr>
          <a:lstStyle/>
          <a:p>
            <a:pPr marL="742950" indent="-742950">
              <a:buAutoNum type="arabicPeriod"/>
            </a:pPr>
            <a:r>
              <a:rPr lang="id-ID" sz="3200" err="1">
                <a:solidFill>
                  <a:schemeClr val="bg1"/>
                </a:solidFill>
                <a:latin typeface="Montserrat" panose="00000500000000000000" pitchFamily="2" charset="0"/>
              </a:rPr>
              <a:t>Array</a:t>
            </a:r>
            <a:endParaRPr lang="id-ID" sz="3200">
              <a:solidFill>
                <a:schemeClr val="bg1"/>
              </a:solidFill>
              <a:latin typeface="Montserrat" panose="00000500000000000000" pitchFamily="2" charset="0"/>
            </a:endParaRPr>
          </a:p>
          <a:p>
            <a:pPr marL="742950" indent="-742950">
              <a:buAutoNum type="arabicPeriod"/>
            </a:pPr>
            <a:r>
              <a:rPr lang="id-ID" sz="3200" err="1">
                <a:solidFill>
                  <a:schemeClr val="bg1"/>
                </a:solidFill>
                <a:latin typeface="Montserrat" panose="00000500000000000000" pitchFamily="2" charset="0"/>
              </a:rPr>
              <a:t>ArrayList</a:t>
            </a:r>
            <a:endParaRPr lang="id-ID" sz="3200">
              <a:solidFill>
                <a:schemeClr val="bg1"/>
              </a:solidFill>
              <a:latin typeface="Montserrat" panose="00000500000000000000" pitchFamily="2" charset="0"/>
            </a:endParaRPr>
          </a:p>
          <a:p>
            <a:pPr marL="742950" indent="-742950">
              <a:buAutoNum type="arabicPeriod"/>
            </a:pPr>
            <a:r>
              <a:rPr lang="id-ID" sz="3200" err="1">
                <a:solidFill>
                  <a:schemeClr val="bg1"/>
                </a:solidFill>
                <a:latin typeface="Montserrat" panose="00000500000000000000" pitchFamily="2" charset="0"/>
              </a:rPr>
              <a:t>Vector</a:t>
            </a:r>
            <a:endParaRPr lang="id-ID" sz="3200">
              <a:solidFill>
                <a:schemeClr val="bg1"/>
              </a:solidFill>
              <a:latin typeface="Montserrat" panose="00000500000000000000" pitchFamily="2" charset="0"/>
            </a:endParaRPr>
          </a:p>
        </p:txBody>
      </p:sp>
    </p:spTree>
    <p:extLst>
      <p:ext uri="{BB962C8B-B14F-4D97-AF65-F5344CB8AC3E}">
        <p14:creationId xmlns:p14="http://schemas.microsoft.com/office/powerpoint/2010/main" val="2193695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fontScale="85000" lnSpcReduction="10000"/>
          </a:bodyPr>
          <a:lstStyle/>
          <a:p>
            <a:pPr marL="0" indent="0">
              <a:buNone/>
            </a:pPr>
            <a:r>
              <a:rPr lang="id-ID" sz="4800" b="1">
                <a:solidFill>
                  <a:schemeClr val="tx1"/>
                </a:solidFill>
                <a:latin typeface="Montserrat" panose="00000500000000000000" pitchFamily="2" charset="0"/>
              </a:rPr>
              <a:t>Jumlah Elemen ArrayList dan Vector</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4344331"/>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Untuk menampilkan jumlah elemen ArrayList ataupun Vector, kita dapat menggunakan </a:t>
            </a:r>
            <a:r>
              <a:rPr lang="id-ID" sz="2400" err="1">
                <a:solidFill>
                  <a:schemeClr val="bg1"/>
                </a:solidFill>
                <a:latin typeface="Montserrat" panose="00000500000000000000" pitchFamily="2" charset="0"/>
              </a:rPr>
              <a:t>function</a:t>
            </a:r>
            <a:r>
              <a:rPr lang="id-ID" sz="2400">
                <a:solidFill>
                  <a:schemeClr val="bg1"/>
                </a:solidFill>
                <a:latin typeface="Montserrat" panose="00000500000000000000" pitchFamily="2" charset="0"/>
              </a:rPr>
              <a:t> size().</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ArrayList&lt;Integer&gt; nilai = new ArrayList&lt;&gt;();</a:t>
            </a:r>
          </a:p>
          <a:p>
            <a:pPr algn="just">
              <a:lnSpc>
                <a:spcPct val="107000"/>
              </a:lnSpc>
              <a:spcAft>
                <a:spcPts val="800"/>
              </a:spcAft>
            </a:pPr>
            <a:r>
              <a:rPr lang="id-ID" sz="2400">
                <a:solidFill>
                  <a:schemeClr val="bg1"/>
                </a:solidFill>
                <a:latin typeface="Montserrat" panose="00000500000000000000" pitchFamily="2" charset="0"/>
              </a:rPr>
              <a:t>nilai.add(5);</a:t>
            </a:r>
          </a:p>
          <a:p>
            <a:pPr algn="just">
              <a:lnSpc>
                <a:spcPct val="107000"/>
              </a:lnSpc>
              <a:spcAft>
                <a:spcPts val="800"/>
              </a:spcAft>
            </a:pPr>
            <a:r>
              <a:rPr lang="id-ID" sz="2400">
                <a:solidFill>
                  <a:schemeClr val="bg1"/>
                </a:solidFill>
                <a:latin typeface="Montserrat" panose="00000500000000000000" pitchFamily="2" charset="0"/>
              </a:rPr>
              <a:t>nilai.add(7);</a:t>
            </a:r>
          </a:p>
          <a:p>
            <a:pPr algn="just">
              <a:lnSpc>
                <a:spcPct val="107000"/>
              </a:lnSpc>
              <a:spcAft>
                <a:spcPts val="800"/>
              </a:spcAft>
            </a:pPr>
            <a:r>
              <a:rPr lang="id-ID" sz="2400">
                <a:solidFill>
                  <a:schemeClr val="bg1"/>
                </a:solidFill>
                <a:latin typeface="Montserrat" panose="00000500000000000000" pitchFamily="2" charset="0"/>
              </a:rPr>
              <a:t>nilai.add(9);</a:t>
            </a:r>
          </a:p>
          <a:p>
            <a:pPr algn="just">
              <a:lnSpc>
                <a:spcPct val="107000"/>
              </a:lnSpc>
              <a:spcAft>
                <a:spcPts val="800"/>
              </a:spcAft>
            </a:pPr>
            <a:r>
              <a:rPr lang="id-ID" sz="2400">
                <a:solidFill>
                  <a:schemeClr val="bg1"/>
                </a:solidFill>
                <a:latin typeface="Montserrat" panose="00000500000000000000" pitchFamily="2" charset="0"/>
              </a:rPr>
              <a:t>System.out.println(nilai.size());</a:t>
            </a:r>
          </a:p>
          <a:p>
            <a:pPr algn="just">
              <a:lnSpc>
                <a:spcPct val="107000"/>
              </a:lnSpc>
              <a:spcAft>
                <a:spcPts val="800"/>
              </a:spcAft>
            </a:pPr>
            <a:r>
              <a:rPr lang="id-ID" sz="2400">
                <a:solidFill>
                  <a:schemeClr val="bg1"/>
                </a:solidFill>
                <a:latin typeface="Montserrat" panose="00000500000000000000" pitchFamily="2" charset="0"/>
              </a:rPr>
              <a:t>//akan menghasilkan output 3</a:t>
            </a:r>
          </a:p>
        </p:txBody>
      </p:sp>
    </p:spTree>
    <p:extLst>
      <p:ext uri="{BB962C8B-B14F-4D97-AF65-F5344CB8AC3E}">
        <p14:creationId xmlns:p14="http://schemas.microsoft.com/office/powerpoint/2010/main" val="406676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fontScale="92500"/>
          </a:bodyPr>
          <a:lstStyle/>
          <a:p>
            <a:pPr marL="0" indent="0">
              <a:buNone/>
            </a:pPr>
            <a:r>
              <a:rPr lang="id-ID" sz="4800" b="1">
                <a:solidFill>
                  <a:schemeClr val="tx1"/>
                </a:solidFill>
                <a:latin typeface="Montserrat" panose="00000500000000000000" pitchFamily="2" charset="0"/>
              </a:rPr>
              <a:t>Akses Elemen ArrayList dan Vector</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5032083"/>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Untuk mengakses nilai elemen tertentu dalam ArrayList ataupun Vector, kita dapat menggunakan function get() dan memasukkan index nilai yang akan diakses sebagai parameter function tersebut. Setiap kali pemanggilan function hanya dapat melakukan akses satu elemen. Contohnya sebagai berikut.</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ArrayList&lt;Integer&gt; nilai = new ArrayList&lt;&gt;();</a:t>
            </a:r>
          </a:p>
          <a:p>
            <a:pPr algn="just">
              <a:lnSpc>
                <a:spcPct val="107000"/>
              </a:lnSpc>
              <a:spcAft>
                <a:spcPts val="800"/>
              </a:spcAft>
            </a:pPr>
            <a:r>
              <a:rPr lang="id-ID" sz="2400">
                <a:solidFill>
                  <a:schemeClr val="bg1"/>
                </a:solidFill>
                <a:latin typeface="Montserrat" panose="00000500000000000000" pitchFamily="2" charset="0"/>
              </a:rPr>
              <a:t>nilai.add(5);</a:t>
            </a:r>
          </a:p>
          <a:p>
            <a:pPr algn="just">
              <a:lnSpc>
                <a:spcPct val="107000"/>
              </a:lnSpc>
              <a:spcAft>
                <a:spcPts val="800"/>
              </a:spcAft>
            </a:pPr>
            <a:r>
              <a:rPr lang="id-ID" sz="2400">
                <a:solidFill>
                  <a:schemeClr val="bg1"/>
                </a:solidFill>
                <a:latin typeface="Montserrat" panose="00000500000000000000" pitchFamily="2" charset="0"/>
              </a:rPr>
              <a:t>nilai.add(7);</a:t>
            </a:r>
          </a:p>
          <a:p>
            <a:pPr algn="just">
              <a:lnSpc>
                <a:spcPct val="107000"/>
              </a:lnSpc>
              <a:spcAft>
                <a:spcPts val="800"/>
              </a:spcAft>
            </a:pPr>
            <a:r>
              <a:rPr lang="id-ID" sz="2400">
                <a:solidFill>
                  <a:schemeClr val="bg1"/>
                </a:solidFill>
                <a:latin typeface="Montserrat" panose="00000500000000000000" pitchFamily="2" charset="0"/>
              </a:rPr>
              <a:t>System.out.println(nilai.get(0)); </a:t>
            </a:r>
          </a:p>
          <a:p>
            <a:pPr algn="just">
              <a:lnSpc>
                <a:spcPct val="107000"/>
              </a:lnSpc>
              <a:spcAft>
                <a:spcPts val="800"/>
              </a:spcAft>
            </a:pPr>
            <a:r>
              <a:rPr lang="id-ID" sz="2400">
                <a:solidFill>
                  <a:schemeClr val="bg1"/>
                </a:solidFill>
                <a:latin typeface="Montserrat" panose="00000500000000000000" pitchFamily="2" charset="0"/>
              </a:rPr>
              <a:t>//akan menghasilkan output 5</a:t>
            </a:r>
          </a:p>
        </p:txBody>
      </p:sp>
    </p:spTree>
    <p:extLst>
      <p:ext uri="{BB962C8B-B14F-4D97-AF65-F5344CB8AC3E}">
        <p14:creationId xmlns:p14="http://schemas.microsoft.com/office/powerpoint/2010/main" val="668874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fontScale="77500" lnSpcReduction="20000"/>
          </a:bodyPr>
          <a:lstStyle/>
          <a:p>
            <a:pPr marL="0" indent="0">
              <a:buNone/>
            </a:pPr>
            <a:r>
              <a:rPr lang="id-ID" sz="4800" b="1">
                <a:solidFill>
                  <a:schemeClr val="tx1"/>
                </a:solidFill>
                <a:latin typeface="Montserrat" panose="00000500000000000000" pitchFamily="2" charset="0"/>
              </a:rPr>
              <a:t>Manipulasi Elemen ArrayList dan Vector</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4534318"/>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Untuk mengubah nilai elemen tertentu dalam ArrayList ataupun Vector, kita dapat menggunakan function set() dan memasukkan index nilai yang akan diubah serta nilai baru sebagai parameter function tersebut. Setiap kali pemanggilan function hanya dapat mengubah satu elemen. Contohnya sebagai berikut.</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ArrayList&lt;Integer&gt; nilai = new ArrayList&lt;&gt;();</a:t>
            </a:r>
          </a:p>
          <a:p>
            <a:pPr algn="just">
              <a:lnSpc>
                <a:spcPct val="107000"/>
              </a:lnSpc>
              <a:spcAft>
                <a:spcPts val="800"/>
              </a:spcAft>
            </a:pPr>
            <a:r>
              <a:rPr lang="id-ID" sz="2400">
                <a:solidFill>
                  <a:schemeClr val="bg1"/>
                </a:solidFill>
                <a:latin typeface="Montserrat" panose="00000500000000000000" pitchFamily="2" charset="0"/>
              </a:rPr>
              <a:t>nilai.add(5);</a:t>
            </a:r>
          </a:p>
          <a:p>
            <a:pPr algn="just">
              <a:lnSpc>
                <a:spcPct val="107000"/>
              </a:lnSpc>
              <a:spcAft>
                <a:spcPts val="800"/>
              </a:spcAft>
            </a:pPr>
            <a:r>
              <a:rPr lang="id-ID" sz="2400">
                <a:solidFill>
                  <a:schemeClr val="bg1"/>
                </a:solidFill>
                <a:latin typeface="Montserrat" panose="00000500000000000000" pitchFamily="2" charset="0"/>
              </a:rPr>
              <a:t>nilai.add(7);</a:t>
            </a:r>
          </a:p>
          <a:p>
            <a:pPr algn="just">
              <a:lnSpc>
                <a:spcPct val="107000"/>
              </a:lnSpc>
              <a:spcAft>
                <a:spcPts val="800"/>
              </a:spcAft>
            </a:pPr>
            <a:r>
              <a:rPr lang="id-ID" sz="2400">
                <a:solidFill>
                  <a:schemeClr val="bg1"/>
                </a:solidFill>
                <a:latin typeface="Montserrat" panose="00000500000000000000" pitchFamily="2" charset="0"/>
              </a:rPr>
              <a:t>nilai.set(0, 8);</a:t>
            </a:r>
          </a:p>
        </p:txBody>
      </p:sp>
    </p:spTree>
    <p:extLst>
      <p:ext uri="{BB962C8B-B14F-4D97-AF65-F5344CB8AC3E}">
        <p14:creationId xmlns:p14="http://schemas.microsoft.com/office/powerpoint/2010/main" val="1264745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fontScale="77500" lnSpcReduction="20000"/>
          </a:bodyPr>
          <a:lstStyle/>
          <a:p>
            <a:pPr marL="0" indent="0">
              <a:buNone/>
            </a:pPr>
            <a:r>
              <a:rPr lang="id-ID" sz="4800" b="1">
                <a:solidFill>
                  <a:schemeClr val="tx1"/>
                </a:solidFill>
                <a:latin typeface="Montserrat" panose="00000500000000000000" pitchFamily="2" charset="0"/>
              </a:rPr>
              <a:t>Menghapus Elemen ArrayList dan Vector</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4534318"/>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Untuk menghapus nilai elemen tertentu dalam ArrayList ataupun Vector, kita dapat menggunakan function remove() dan memasukkan index nilai yang akan dihapus sebagai parameter function tersebut. Setiap kali pemanggilan function hanya dapat menghapus satu elemen. Contohnya sebagai berikut.</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ArrayList&lt;Integer&gt; nilai = new ArrayList&lt;&gt;();</a:t>
            </a:r>
          </a:p>
          <a:p>
            <a:pPr algn="just">
              <a:lnSpc>
                <a:spcPct val="107000"/>
              </a:lnSpc>
              <a:spcAft>
                <a:spcPts val="800"/>
              </a:spcAft>
            </a:pPr>
            <a:r>
              <a:rPr lang="id-ID" sz="2400">
                <a:solidFill>
                  <a:schemeClr val="bg1"/>
                </a:solidFill>
                <a:latin typeface="Montserrat" panose="00000500000000000000" pitchFamily="2" charset="0"/>
              </a:rPr>
              <a:t>nilai.add(5);</a:t>
            </a:r>
          </a:p>
          <a:p>
            <a:pPr algn="just">
              <a:lnSpc>
                <a:spcPct val="107000"/>
              </a:lnSpc>
              <a:spcAft>
                <a:spcPts val="800"/>
              </a:spcAft>
            </a:pPr>
            <a:r>
              <a:rPr lang="id-ID" sz="2400">
                <a:solidFill>
                  <a:schemeClr val="bg1"/>
                </a:solidFill>
                <a:latin typeface="Montserrat" panose="00000500000000000000" pitchFamily="2" charset="0"/>
              </a:rPr>
              <a:t>nilai.add(7);</a:t>
            </a:r>
          </a:p>
          <a:p>
            <a:pPr algn="just">
              <a:lnSpc>
                <a:spcPct val="107000"/>
              </a:lnSpc>
              <a:spcAft>
                <a:spcPts val="800"/>
              </a:spcAft>
            </a:pPr>
            <a:r>
              <a:rPr lang="id-ID" sz="2400">
                <a:solidFill>
                  <a:schemeClr val="bg1"/>
                </a:solidFill>
                <a:latin typeface="Montserrat" panose="00000500000000000000" pitchFamily="2" charset="0"/>
              </a:rPr>
              <a:t>nilai.remove(0);</a:t>
            </a:r>
          </a:p>
        </p:txBody>
      </p:sp>
    </p:spTree>
    <p:extLst>
      <p:ext uri="{BB962C8B-B14F-4D97-AF65-F5344CB8AC3E}">
        <p14:creationId xmlns:p14="http://schemas.microsoft.com/office/powerpoint/2010/main" val="329485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fontScale="62500" lnSpcReduction="20000"/>
          </a:bodyPr>
          <a:lstStyle/>
          <a:p>
            <a:pPr marL="0" indent="0">
              <a:buNone/>
            </a:pPr>
            <a:r>
              <a:rPr lang="id-ID" sz="4800" b="1">
                <a:solidFill>
                  <a:schemeClr val="tx1"/>
                </a:solidFill>
                <a:latin typeface="Montserrat" panose="00000500000000000000" pitchFamily="2" charset="0"/>
              </a:rPr>
              <a:t>Menghapus Semua Elemen ArrayList dan Vector</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4241739"/>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Untuk menghapus semua nilai elemen ArrayList ataupun Vector, kita dapat menggunakan function clear(). Contohnya sebagai berikut.</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ArrayList&lt;Integer&gt; nilai = new ArrayList&lt;&gt;();</a:t>
            </a:r>
          </a:p>
          <a:p>
            <a:pPr algn="just">
              <a:lnSpc>
                <a:spcPct val="107000"/>
              </a:lnSpc>
              <a:spcAft>
                <a:spcPts val="800"/>
              </a:spcAft>
            </a:pPr>
            <a:r>
              <a:rPr lang="id-ID" sz="2400">
                <a:solidFill>
                  <a:schemeClr val="bg1"/>
                </a:solidFill>
                <a:latin typeface="Montserrat" panose="00000500000000000000" pitchFamily="2" charset="0"/>
              </a:rPr>
              <a:t>nilai.add(5);</a:t>
            </a:r>
          </a:p>
          <a:p>
            <a:pPr algn="just">
              <a:lnSpc>
                <a:spcPct val="107000"/>
              </a:lnSpc>
              <a:spcAft>
                <a:spcPts val="800"/>
              </a:spcAft>
            </a:pPr>
            <a:r>
              <a:rPr lang="id-ID" sz="2400">
                <a:solidFill>
                  <a:schemeClr val="bg1"/>
                </a:solidFill>
                <a:latin typeface="Montserrat" panose="00000500000000000000" pitchFamily="2" charset="0"/>
              </a:rPr>
              <a:t>nilai.add(7);</a:t>
            </a:r>
          </a:p>
          <a:p>
            <a:pPr algn="just">
              <a:lnSpc>
                <a:spcPct val="107000"/>
              </a:lnSpc>
              <a:spcAft>
                <a:spcPts val="800"/>
              </a:spcAft>
            </a:pPr>
            <a:r>
              <a:rPr lang="id-ID" sz="2400">
                <a:solidFill>
                  <a:schemeClr val="bg1"/>
                </a:solidFill>
                <a:latin typeface="Montserrat" panose="00000500000000000000" pitchFamily="2" charset="0"/>
              </a:rPr>
              <a:t>nilai.add(9);</a:t>
            </a:r>
          </a:p>
          <a:p>
            <a:pPr algn="just">
              <a:lnSpc>
                <a:spcPct val="107000"/>
              </a:lnSpc>
              <a:spcAft>
                <a:spcPts val="800"/>
              </a:spcAft>
            </a:pPr>
            <a:r>
              <a:rPr lang="id-ID" sz="2400">
                <a:solidFill>
                  <a:schemeClr val="bg1"/>
                </a:solidFill>
                <a:latin typeface="Montserrat" panose="00000500000000000000" pitchFamily="2" charset="0"/>
              </a:rPr>
              <a:t>nilai.clear();</a:t>
            </a:r>
          </a:p>
        </p:txBody>
      </p:sp>
    </p:spTree>
    <p:extLst>
      <p:ext uri="{BB962C8B-B14F-4D97-AF65-F5344CB8AC3E}">
        <p14:creationId xmlns:p14="http://schemas.microsoft.com/office/powerpoint/2010/main" val="4001997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831514" cy="857250"/>
          </a:xfrm>
        </p:spPr>
        <p:txBody>
          <a:bodyPr>
            <a:normAutofit fontScale="62500" lnSpcReduction="20000"/>
          </a:bodyPr>
          <a:lstStyle/>
          <a:p>
            <a:pPr marL="0" indent="0">
              <a:buNone/>
            </a:pPr>
            <a:r>
              <a:rPr lang="id-ID" sz="4800" b="1">
                <a:solidFill>
                  <a:schemeClr val="tx1"/>
                </a:solidFill>
                <a:latin typeface="Montserrat" panose="00000500000000000000" pitchFamily="2" charset="0"/>
              </a:rPr>
              <a:t>Menghapus Semua Elemen ArrayList dan Vector (2)</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4241739"/>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Selain itu, kita juga dapat menggunakan function removeAll() dan memasukkan nama ArrayList atau Vector sebagai parameter function tersebut. Contohnya sebagai berikut.</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ArrayList&lt;Integer&gt; nilai = new ArrayList&lt;&gt;();</a:t>
            </a:r>
          </a:p>
          <a:p>
            <a:pPr algn="just">
              <a:lnSpc>
                <a:spcPct val="107000"/>
              </a:lnSpc>
              <a:spcAft>
                <a:spcPts val="800"/>
              </a:spcAft>
            </a:pPr>
            <a:r>
              <a:rPr lang="id-ID" sz="2400">
                <a:solidFill>
                  <a:schemeClr val="bg1"/>
                </a:solidFill>
                <a:latin typeface="Montserrat" panose="00000500000000000000" pitchFamily="2" charset="0"/>
              </a:rPr>
              <a:t>nilai.add(5);</a:t>
            </a:r>
          </a:p>
          <a:p>
            <a:pPr algn="just">
              <a:lnSpc>
                <a:spcPct val="107000"/>
              </a:lnSpc>
              <a:spcAft>
                <a:spcPts val="800"/>
              </a:spcAft>
            </a:pPr>
            <a:r>
              <a:rPr lang="id-ID" sz="2400">
                <a:solidFill>
                  <a:schemeClr val="bg1"/>
                </a:solidFill>
                <a:latin typeface="Montserrat" panose="00000500000000000000" pitchFamily="2" charset="0"/>
              </a:rPr>
              <a:t>nilai.add(7);</a:t>
            </a:r>
          </a:p>
          <a:p>
            <a:pPr algn="just">
              <a:lnSpc>
                <a:spcPct val="107000"/>
              </a:lnSpc>
              <a:spcAft>
                <a:spcPts val="800"/>
              </a:spcAft>
            </a:pPr>
            <a:r>
              <a:rPr lang="id-ID" sz="2400">
                <a:solidFill>
                  <a:schemeClr val="bg1"/>
                </a:solidFill>
                <a:latin typeface="Montserrat" panose="00000500000000000000" pitchFamily="2" charset="0"/>
              </a:rPr>
              <a:t>nilai.add(9);</a:t>
            </a:r>
          </a:p>
          <a:p>
            <a:pPr algn="just">
              <a:lnSpc>
                <a:spcPct val="107000"/>
              </a:lnSpc>
              <a:spcAft>
                <a:spcPts val="800"/>
              </a:spcAft>
            </a:pPr>
            <a:r>
              <a:rPr lang="id-ID" sz="2400">
                <a:solidFill>
                  <a:schemeClr val="bg1"/>
                </a:solidFill>
                <a:latin typeface="Montserrat" panose="00000500000000000000" pitchFamily="2" charset="0"/>
              </a:rPr>
              <a:t>nilai.removeAll(nilai);</a:t>
            </a:r>
          </a:p>
        </p:txBody>
      </p:sp>
    </p:spTree>
    <p:extLst>
      <p:ext uri="{BB962C8B-B14F-4D97-AF65-F5344CB8AC3E}">
        <p14:creationId xmlns:p14="http://schemas.microsoft.com/office/powerpoint/2010/main" val="2806710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fontScale="70000" lnSpcReduction="20000"/>
          </a:bodyPr>
          <a:lstStyle/>
          <a:p>
            <a:pPr marL="0" indent="0">
              <a:buNone/>
            </a:pPr>
            <a:r>
              <a:rPr lang="id-ID" sz="4800" b="1">
                <a:solidFill>
                  <a:schemeClr val="tx1"/>
                </a:solidFill>
                <a:latin typeface="Montserrat" panose="00000500000000000000" pitchFamily="2" charset="0"/>
              </a:rPr>
              <a:t>Akses Semua Elemen ArrayList dan Vector</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4842095"/>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Untuk mengakses semua elemen ArrayList ataupun Vector, kita dapat menggunakan repetition sebagai berikut:</a:t>
            </a:r>
          </a:p>
          <a:p>
            <a:pPr algn="just">
              <a:lnSpc>
                <a:spcPct val="107000"/>
              </a:lnSpc>
              <a:spcAft>
                <a:spcPts val="800"/>
              </a:spcAft>
            </a:pPr>
            <a:r>
              <a:rPr lang="id-ID" sz="2400">
                <a:solidFill>
                  <a:schemeClr val="bg1"/>
                </a:solidFill>
                <a:latin typeface="Montserrat" panose="00000500000000000000" pitchFamily="2" charset="0"/>
              </a:rPr>
              <a:t>ArrayList&lt;Integer&gt; nilai = new ArrayList&lt;&gt;();</a:t>
            </a:r>
          </a:p>
          <a:p>
            <a:pPr algn="just">
              <a:lnSpc>
                <a:spcPct val="107000"/>
              </a:lnSpc>
              <a:spcAft>
                <a:spcPts val="800"/>
              </a:spcAft>
            </a:pPr>
            <a:r>
              <a:rPr lang="id-ID" sz="2400">
                <a:solidFill>
                  <a:schemeClr val="bg1"/>
                </a:solidFill>
                <a:latin typeface="Montserrat" panose="00000500000000000000" pitchFamily="2" charset="0"/>
              </a:rPr>
              <a:t>nilai.add(5);</a:t>
            </a:r>
          </a:p>
          <a:p>
            <a:pPr algn="just">
              <a:lnSpc>
                <a:spcPct val="107000"/>
              </a:lnSpc>
              <a:spcAft>
                <a:spcPts val="800"/>
              </a:spcAft>
            </a:pPr>
            <a:r>
              <a:rPr lang="id-ID" sz="2400">
                <a:solidFill>
                  <a:schemeClr val="bg1"/>
                </a:solidFill>
                <a:latin typeface="Montserrat" panose="00000500000000000000" pitchFamily="2" charset="0"/>
              </a:rPr>
              <a:t>nilai.add(7);</a:t>
            </a:r>
          </a:p>
          <a:p>
            <a:pPr algn="just">
              <a:lnSpc>
                <a:spcPct val="107000"/>
              </a:lnSpc>
              <a:spcAft>
                <a:spcPts val="800"/>
              </a:spcAft>
            </a:pPr>
            <a:r>
              <a:rPr lang="id-ID" sz="2400">
                <a:solidFill>
                  <a:schemeClr val="bg1"/>
                </a:solidFill>
                <a:latin typeface="Montserrat" panose="00000500000000000000" pitchFamily="2" charset="0"/>
              </a:rPr>
              <a:t>nilai.add(9); </a:t>
            </a:r>
          </a:p>
          <a:p>
            <a:pPr algn="just">
              <a:lnSpc>
                <a:spcPct val="107000"/>
              </a:lnSpc>
              <a:spcAft>
                <a:spcPts val="800"/>
              </a:spcAft>
            </a:pPr>
            <a:r>
              <a:rPr lang="id-ID" sz="2400">
                <a:solidFill>
                  <a:schemeClr val="bg1"/>
                </a:solidFill>
                <a:latin typeface="Montserrat" panose="00000500000000000000" pitchFamily="2" charset="0"/>
              </a:rPr>
              <a:t>for(int i = 0; i&lt;nilai.size(); i++){</a:t>
            </a:r>
          </a:p>
          <a:p>
            <a:pPr algn="just">
              <a:lnSpc>
                <a:spcPct val="107000"/>
              </a:lnSpc>
              <a:spcAft>
                <a:spcPts val="800"/>
              </a:spcAft>
            </a:pPr>
            <a:r>
              <a:rPr lang="id-ID" sz="2400">
                <a:solidFill>
                  <a:schemeClr val="bg1"/>
                </a:solidFill>
                <a:latin typeface="Montserrat" panose="00000500000000000000" pitchFamily="2" charset="0"/>
              </a:rPr>
              <a:t>	System.out.print(nilai.get(i) + “ “);</a:t>
            </a:r>
          </a:p>
          <a:p>
            <a:pPr algn="just">
              <a:lnSpc>
                <a:spcPct val="107000"/>
              </a:lnSpc>
              <a:spcAft>
                <a:spcPts val="800"/>
              </a:spcAft>
            </a:pPr>
            <a:r>
              <a:rPr lang="id-ID" sz="2400">
                <a:solidFill>
                  <a:schemeClr val="bg1"/>
                </a:solidFill>
                <a:latin typeface="Montserrat" panose="00000500000000000000" pitchFamily="2" charset="0"/>
              </a:rPr>
              <a:t>}</a:t>
            </a:r>
          </a:p>
          <a:p>
            <a:pPr algn="just">
              <a:lnSpc>
                <a:spcPct val="107000"/>
              </a:lnSpc>
              <a:spcAft>
                <a:spcPts val="800"/>
              </a:spcAft>
            </a:pPr>
            <a:r>
              <a:rPr lang="id-ID" sz="2400">
                <a:solidFill>
                  <a:schemeClr val="bg1"/>
                </a:solidFill>
                <a:latin typeface="Montserrat" panose="00000500000000000000" pitchFamily="2" charset="0"/>
              </a:rPr>
              <a:t>//akan menghasilkan output 5 7 9</a:t>
            </a:r>
          </a:p>
        </p:txBody>
      </p:sp>
    </p:spTree>
    <p:extLst>
      <p:ext uri="{BB962C8B-B14F-4D97-AF65-F5344CB8AC3E}">
        <p14:creationId xmlns:p14="http://schemas.microsoft.com/office/powerpoint/2010/main" val="2617491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fontScale="62500" lnSpcReduction="20000"/>
          </a:bodyPr>
          <a:lstStyle/>
          <a:p>
            <a:pPr marL="0" indent="0">
              <a:buNone/>
            </a:pPr>
            <a:r>
              <a:rPr lang="id-ID" sz="4800" b="1">
                <a:solidFill>
                  <a:schemeClr val="tx1"/>
                </a:solidFill>
                <a:latin typeface="Montserrat" panose="00000500000000000000" pitchFamily="2" charset="0"/>
              </a:rPr>
              <a:t>Akses Semua Elemen ArrayList dan Vector (2)</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4842095"/>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Selain itu, kita juga dapat menggunakan </a:t>
            </a:r>
            <a:r>
              <a:rPr lang="id-ID" sz="2400" err="1">
                <a:solidFill>
                  <a:schemeClr val="bg1"/>
                </a:solidFill>
                <a:latin typeface="Montserrat" panose="00000500000000000000" pitchFamily="2" charset="0"/>
              </a:rPr>
              <a:t>repetition</a:t>
            </a:r>
            <a:r>
              <a:rPr lang="id-ID" sz="2400">
                <a:solidFill>
                  <a:schemeClr val="bg1"/>
                </a:solidFill>
                <a:latin typeface="Montserrat" panose="00000500000000000000" pitchFamily="2" charset="0"/>
              </a:rPr>
              <a:t> dengan </a:t>
            </a:r>
            <a:r>
              <a:rPr lang="id-ID" sz="2400" err="1">
                <a:solidFill>
                  <a:schemeClr val="bg1"/>
                </a:solidFill>
                <a:latin typeface="Montserrat" panose="00000500000000000000" pitchFamily="2" charset="0"/>
              </a:rPr>
              <a:t>syntax</a:t>
            </a:r>
            <a:r>
              <a:rPr lang="id-ID" sz="2400">
                <a:solidFill>
                  <a:schemeClr val="bg1"/>
                </a:solidFill>
                <a:latin typeface="Montserrat" panose="00000500000000000000" pitchFamily="2" charset="0"/>
              </a:rPr>
              <a:t> khusus sebagai berikut:</a:t>
            </a:r>
          </a:p>
          <a:p>
            <a:pPr algn="just">
              <a:lnSpc>
                <a:spcPct val="107000"/>
              </a:lnSpc>
              <a:spcAft>
                <a:spcPts val="800"/>
              </a:spcAft>
            </a:pPr>
            <a:r>
              <a:rPr lang="id-ID" sz="2400">
                <a:solidFill>
                  <a:schemeClr val="bg1"/>
                </a:solidFill>
                <a:latin typeface="Montserrat" panose="00000500000000000000" pitchFamily="2" charset="0"/>
              </a:rPr>
              <a:t>ArrayList&lt;Integer&gt; nilai = new ArrayList&lt;&gt;();</a:t>
            </a:r>
          </a:p>
          <a:p>
            <a:pPr algn="just">
              <a:lnSpc>
                <a:spcPct val="107000"/>
              </a:lnSpc>
              <a:spcAft>
                <a:spcPts val="800"/>
              </a:spcAft>
            </a:pPr>
            <a:r>
              <a:rPr lang="id-ID" sz="2400">
                <a:solidFill>
                  <a:schemeClr val="bg1"/>
                </a:solidFill>
                <a:latin typeface="Montserrat" panose="00000500000000000000" pitchFamily="2" charset="0"/>
              </a:rPr>
              <a:t>nilai.add(5);</a:t>
            </a:r>
          </a:p>
          <a:p>
            <a:pPr algn="just">
              <a:lnSpc>
                <a:spcPct val="107000"/>
              </a:lnSpc>
              <a:spcAft>
                <a:spcPts val="800"/>
              </a:spcAft>
            </a:pPr>
            <a:r>
              <a:rPr lang="id-ID" sz="2400">
                <a:solidFill>
                  <a:schemeClr val="bg1"/>
                </a:solidFill>
                <a:latin typeface="Montserrat" panose="00000500000000000000" pitchFamily="2" charset="0"/>
              </a:rPr>
              <a:t>nilai.add(7);</a:t>
            </a:r>
          </a:p>
          <a:p>
            <a:pPr algn="just">
              <a:lnSpc>
                <a:spcPct val="107000"/>
              </a:lnSpc>
              <a:spcAft>
                <a:spcPts val="800"/>
              </a:spcAft>
            </a:pPr>
            <a:r>
              <a:rPr lang="id-ID" sz="2400">
                <a:solidFill>
                  <a:schemeClr val="bg1"/>
                </a:solidFill>
                <a:latin typeface="Montserrat" panose="00000500000000000000" pitchFamily="2" charset="0"/>
              </a:rPr>
              <a:t>nilai.add(9); </a:t>
            </a:r>
          </a:p>
          <a:p>
            <a:pPr algn="just">
              <a:lnSpc>
                <a:spcPct val="107000"/>
              </a:lnSpc>
              <a:spcAft>
                <a:spcPts val="800"/>
              </a:spcAft>
            </a:pPr>
            <a:r>
              <a:rPr lang="id-ID" sz="2400">
                <a:solidFill>
                  <a:schemeClr val="bg1"/>
                </a:solidFill>
                <a:latin typeface="Montserrat" panose="00000500000000000000" pitchFamily="2" charset="0"/>
              </a:rPr>
              <a:t>for(Integer i: nilai){</a:t>
            </a:r>
          </a:p>
          <a:p>
            <a:pPr algn="just">
              <a:lnSpc>
                <a:spcPct val="107000"/>
              </a:lnSpc>
              <a:spcAft>
                <a:spcPts val="800"/>
              </a:spcAft>
            </a:pPr>
            <a:r>
              <a:rPr lang="id-ID" sz="2400">
                <a:solidFill>
                  <a:schemeClr val="bg1"/>
                </a:solidFill>
                <a:latin typeface="Montserrat" panose="00000500000000000000" pitchFamily="2" charset="0"/>
              </a:rPr>
              <a:t>	System.out.print(i + “ “);</a:t>
            </a:r>
          </a:p>
          <a:p>
            <a:pPr algn="just">
              <a:lnSpc>
                <a:spcPct val="107000"/>
              </a:lnSpc>
              <a:spcAft>
                <a:spcPts val="800"/>
              </a:spcAft>
            </a:pPr>
            <a:r>
              <a:rPr lang="id-ID" sz="2400">
                <a:solidFill>
                  <a:schemeClr val="bg1"/>
                </a:solidFill>
                <a:latin typeface="Montserrat" panose="00000500000000000000" pitchFamily="2" charset="0"/>
              </a:rPr>
              <a:t>}</a:t>
            </a:r>
          </a:p>
          <a:p>
            <a:pPr algn="just">
              <a:lnSpc>
                <a:spcPct val="107000"/>
              </a:lnSpc>
              <a:spcAft>
                <a:spcPts val="800"/>
              </a:spcAft>
            </a:pPr>
            <a:r>
              <a:rPr lang="id-ID" sz="2400">
                <a:solidFill>
                  <a:schemeClr val="bg1"/>
                </a:solidFill>
                <a:latin typeface="Montserrat" panose="00000500000000000000" pitchFamily="2" charset="0"/>
              </a:rPr>
              <a:t>//akan menghasilkan output 5 7 9</a:t>
            </a:r>
          </a:p>
        </p:txBody>
      </p:sp>
    </p:spTree>
    <p:extLst>
      <p:ext uri="{BB962C8B-B14F-4D97-AF65-F5344CB8AC3E}">
        <p14:creationId xmlns:p14="http://schemas.microsoft.com/office/powerpoint/2010/main" val="2148505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fontScale="62500" lnSpcReduction="20000"/>
          </a:bodyPr>
          <a:lstStyle/>
          <a:p>
            <a:pPr marL="0" indent="0">
              <a:buNone/>
            </a:pPr>
            <a:r>
              <a:rPr lang="id-ID" sz="4800" b="1">
                <a:solidFill>
                  <a:schemeClr val="tx1"/>
                </a:solidFill>
                <a:latin typeface="Montserrat" panose="00000500000000000000" pitchFamily="2" charset="0"/>
              </a:rPr>
              <a:t>Perbedaan Array dengan ArrayList dan Vector</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591800" cy="4226542"/>
          </a:xfrm>
          <a:prstGeom prst="rect">
            <a:avLst/>
          </a:prstGeom>
          <a:solidFill>
            <a:schemeClr val="tx1"/>
          </a:solidFill>
        </p:spPr>
        <p:txBody>
          <a:bodyPr wrap="square" rtlCol="0">
            <a:spAutoFit/>
          </a:bodyPr>
          <a:lstStyle/>
          <a:p>
            <a:pPr marL="457200" indent="-457200" algn="just">
              <a:lnSpc>
                <a:spcPct val="107000"/>
              </a:lnSpc>
              <a:spcAft>
                <a:spcPts val="800"/>
              </a:spcAft>
              <a:buAutoNum type="arabicPeriod"/>
            </a:pPr>
            <a:r>
              <a:rPr lang="id-ID" sz="2400">
                <a:solidFill>
                  <a:schemeClr val="bg1"/>
                </a:solidFill>
                <a:latin typeface="Montserrat" panose="00000500000000000000" pitchFamily="2" charset="0"/>
              </a:rPr>
              <a:t>Array bersifat statis (jumlah elemen tidak dapat berubah setelah ditetapkan), sedangkan ArrayList dan Vector bersifat dinamis (jumlah elemen dapat berubah secara fleksibel sesuai kebutuhan)</a:t>
            </a:r>
          </a:p>
          <a:p>
            <a:pPr marL="457200" indent="-457200" algn="just">
              <a:lnSpc>
                <a:spcPct val="107000"/>
              </a:lnSpc>
              <a:spcAft>
                <a:spcPts val="800"/>
              </a:spcAft>
              <a:buAutoNum type="arabicPeriod"/>
            </a:pPr>
            <a:r>
              <a:rPr lang="id-ID" sz="2400">
                <a:solidFill>
                  <a:schemeClr val="bg1"/>
                </a:solidFill>
                <a:latin typeface="Montserrat" panose="00000500000000000000" pitchFamily="2" charset="0"/>
              </a:rPr>
              <a:t>Array dapat menampung nilai berupa tipe data primitive, sedangkan ArrayList dan Vector hanya dapat menampung object</a:t>
            </a:r>
          </a:p>
          <a:p>
            <a:pPr marL="457200" indent="-457200" algn="just">
              <a:lnSpc>
                <a:spcPct val="107000"/>
              </a:lnSpc>
              <a:spcAft>
                <a:spcPts val="800"/>
              </a:spcAft>
              <a:buAutoNum type="arabicPeriod"/>
            </a:pPr>
            <a:r>
              <a:rPr lang="id-ID" sz="2400">
                <a:solidFill>
                  <a:schemeClr val="bg1"/>
                </a:solidFill>
                <a:latin typeface="Montserrat" panose="00000500000000000000" pitchFamily="2" charset="0"/>
              </a:rPr>
              <a:t>Array dapat memiliki lebih dari satu dimensi (multidimensional), sedangkan ArrayList dan Vector hanya memungkinkan memiliki satu dimensi</a:t>
            </a:r>
          </a:p>
        </p:txBody>
      </p:sp>
    </p:spTree>
    <p:extLst>
      <p:ext uri="{BB962C8B-B14F-4D97-AF65-F5344CB8AC3E}">
        <p14:creationId xmlns:p14="http://schemas.microsoft.com/office/powerpoint/2010/main" val="2036411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3743974"/>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Berbagai informasi lainnya untuk ArrayList dan Vector dapat </a:t>
            </a:r>
            <a:r>
              <a:rPr lang="id-ID" sz="2400" err="1">
                <a:solidFill>
                  <a:schemeClr val="bg1"/>
                </a:solidFill>
                <a:latin typeface="Montserrat" panose="00000500000000000000" pitchFamily="2" charset="0"/>
              </a:rPr>
              <a:t>dieksplor</a:t>
            </a:r>
            <a:r>
              <a:rPr lang="id-ID" sz="2400">
                <a:solidFill>
                  <a:schemeClr val="bg1"/>
                </a:solidFill>
                <a:latin typeface="Montserrat" panose="00000500000000000000" pitchFamily="2" charset="0"/>
              </a:rPr>
              <a:t> lebih dalam melalui link-link berikut.</a:t>
            </a:r>
          </a:p>
          <a:p>
            <a:pPr algn="just">
              <a:lnSpc>
                <a:spcPct val="107000"/>
              </a:lnSpc>
              <a:spcAft>
                <a:spcPts val="800"/>
              </a:spcAft>
            </a:pPr>
            <a:r>
              <a:rPr lang="id-ID" sz="2400">
                <a:solidFill>
                  <a:schemeClr val="bg1"/>
                </a:solidFill>
                <a:latin typeface="Montserrat" panose="00000500000000000000" pitchFamily="2" charset="0"/>
                <a:hlinkClick r:id="rId2"/>
              </a:rPr>
              <a:t>https://www.javatpoint.com/difference-between-array-and-arraylist</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3"/>
              </a:rPr>
              <a:t>https://www.w3schools.com/java/java_arraylist.asp </a:t>
            </a:r>
          </a:p>
          <a:p>
            <a:pPr algn="just">
              <a:lnSpc>
                <a:spcPct val="107000"/>
              </a:lnSpc>
              <a:spcAft>
                <a:spcPts val="800"/>
              </a:spcAft>
            </a:pPr>
            <a:r>
              <a:rPr lang="id-ID" sz="2400">
                <a:solidFill>
                  <a:schemeClr val="bg1"/>
                </a:solidFill>
                <a:latin typeface="Montserrat" panose="00000500000000000000" pitchFamily="2" charset="0"/>
                <a:hlinkClick r:id="rId4"/>
              </a:rPr>
              <a:t>https://www.javatpoint.com/java-arraylist</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5"/>
              </a:rPr>
              <a:t>https://www.geeksforgeeks.org/java-util-vector-class-java/ </a:t>
            </a:r>
          </a:p>
          <a:p>
            <a:pPr algn="just">
              <a:lnSpc>
                <a:spcPct val="107000"/>
              </a:lnSpc>
              <a:spcAft>
                <a:spcPts val="800"/>
              </a:spcAft>
            </a:pPr>
            <a:r>
              <a:rPr lang="id-ID" sz="2400">
                <a:solidFill>
                  <a:schemeClr val="bg1"/>
                </a:solidFill>
                <a:latin typeface="Montserrat" panose="00000500000000000000" pitchFamily="2" charset="0"/>
                <a:hlinkClick r:id="rId5"/>
              </a:rPr>
              <a:t>https://www.javatpoint.com/java-vector</a:t>
            </a:r>
            <a:r>
              <a:rPr lang="id-ID" sz="2400">
                <a:solidFill>
                  <a:schemeClr val="bg1"/>
                </a:solidFill>
                <a:latin typeface="Montserrat" panose="00000500000000000000" pitchFamily="2" charset="0"/>
              </a:rPr>
              <a:t> </a:t>
            </a:r>
          </a:p>
        </p:txBody>
      </p:sp>
    </p:spTree>
    <p:extLst>
      <p:ext uri="{BB962C8B-B14F-4D97-AF65-F5344CB8AC3E}">
        <p14:creationId xmlns:p14="http://schemas.microsoft.com/office/powerpoint/2010/main" val="2817416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a:solidFill>
                  <a:schemeClr val="tx1"/>
                </a:solidFill>
                <a:latin typeface="Montserrat" panose="00000500000000000000" pitchFamily="2" charset="0"/>
              </a:rPr>
              <a:t>Pengenalan </a:t>
            </a:r>
            <a:r>
              <a:rPr lang="id-ID" sz="4800" b="1" err="1">
                <a:solidFill>
                  <a:schemeClr val="tx1"/>
                </a:solidFill>
                <a:latin typeface="Montserrat" panose="00000500000000000000" pitchFamily="2" charset="0"/>
              </a:rPr>
              <a:t>Collection</a:t>
            </a:r>
            <a:endParaRPr lang="id-ID" sz="4800" b="1">
              <a:solidFill>
                <a:schemeClr val="tx1"/>
              </a:solidFill>
              <a:latin typeface="Montserrat" panose="00000500000000000000" pitchFamily="2" charset="0"/>
            </a:endParaRP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4431726"/>
          </a:xfrm>
          <a:prstGeom prst="rect">
            <a:avLst/>
          </a:prstGeom>
          <a:solidFill>
            <a:schemeClr val="tx1"/>
          </a:solidFill>
        </p:spPr>
        <p:txBody>
          <a:bodyPr wrap="square" rtlCol="0">
            <a:spAutoFit/>
          </a:bodyPr>
          <a:lstStyle/>
          <a:p>
            <a:pPr algn="just">
              <a:lnSpc>
                <a:spcPct val="107000"/>
              </a:lnSpc>
              <a:spcAft>
                <a:spcPts val="800"/>
              </a:spcAft>
            </a:pPr>
            <a:r>
              <a:rPr lang="id-ID" sz="2400" err="1">
                <a:solidFill>
                  <a:schemeClr val="bg1"/>
                </a:solidFill>
                <a:latin typeface="Montserrat" panose="00000500000000000000" pitchFamily="2" charset="0"/>
              </a:rPr>
              <a:t>Collection</a:t>
            </a:r>
            <a:r>
              <a:rPr lang="id-ID" sz="2400">
                <a:solidFill>
                  <a:schemeClr val="bg1"/>
                </a:solidFill>
                <a:latin typeface="Montserrat" panose="00000500000000000000" pitchFamily="2" charset="0"/>
              </a:rPr>
              <a:t> pada dasarnya adalah sebuah kelompok </a:t>
            </a:r>
            <a:r>
              <a:rPr lang="id-ID" sz="2400" err="1">
                <a:solidFill>
                  <a:schemeClr val="bg1"/>
                </a:solidFill>
                <a:latin typeface="Montserrat" panose="00000500000000000000" pitchFamily="2" charset="0"/>
              </a:rPr>
              <a:t>object</a:t>
            </a:r>
            <a:r>
              <a:rPr lang="id-ID" sz="2400">
                <a:solidFill>
                  <a:schemeClr val="bg1"/>
                </a:solidFill>
                <a:latin typeface="Montserrat" panose="00000500000000000000" pitchFamily="2" charset="0"/>
              </a:rPr>
              <a:t> yang dapat diisi dengan berbagai nilai dengan tipe data yang sama yang direpresentasikan sebagai satu variabel.</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Umumnya dalam </a:t>
            </a:r>
            <a:r>
              <a:rPr lang="id-ID" sz="2400" err="1">
                <a:solidFill>
                  <a:schemeClr val="bg1"/>
                </a:solidFill>
                <a:latin typeface="Montserrat" panose="00000500000000000000" pitchFamily="2" charset="0"/>
              </a:rPr>
              <a:t>collection</a:t>
            </a:r>
            <a:r>
              <a:rPr lang="id-ID" sz="2400">
                <a:solidFill>
                  <a:schemeClr val="bg1"/>
                </a:solidFill>
                <a:latin typeface="Montserrat" panose="00000500000000000000" pitchFamily="2" charset="0"/>
              </a:rPr>
              <a:t> dimungkinkan untuk dilakukan manipulasi terhadap isi dari </a:t>
            </a:r>
            <a:r>
              <a:rPr lang="id-ID" sz="2400" err="1">
                <a:solidFill>
                  <a:schemeClr val="bg1"/>
                </a:solidFill>
                <a:latin typeface="Montserrat" panose="00000500000000000000" pitchFamily="2" charset="0"/>
              </a:rPr>
              <a:t>collection</a:t>
            </a:r>
            <a:r>
              <a:rPr lang="id-ID" sz="2400">
                <a:solidFill>
                  <a:schemeClr val="bg1"/>
                </a:solidFill>
                <a:latin typeface="Montserrat" panose="00000500000000000000" pitchFamily="2" charset="0"/>
              </a:rPr>
              <a:t> melalui </a:t>
            </a:r>
            <a:r>
              <a:rPr lang="id-ID" sz="2400" err="1">
                <a:solidFill>
                  <a:schemeClr val="bg1"/>
                </a:solidFill>
                <a:latin typeface="Montserrat" panose="00000500000000000000" pitchFamily="2" charset="0"/>
              </a:rPr>
              <a:t>function</a:t>
            </a:r>
            <a:r>
              <a:rPr lang="id-ID" sz="2400">
                <a:solidFill>
                  <a:schemeClr val="bg1"/>
                </a:solidFill>
                <a:latin typeface="Montserrat" panose="00000500000000000000" pitchFamily="2" charset="0"/>
              </a:rPr>
              <a:t> bawaan </a:t>
            </a:r>
            <a:r>
              <a:rPr lang="id-ID" sz="2400" err="1">
                <a:solidFill>
                  <a:schemeClr val="bg1"/>
                </a:solidFill>
                <a:latin typeface="Montserrat" panose="00000500000000000000" pitchFamily="2" charset="0"/>
              </a:rPr>
              <a:t>collection</a:t>
            </a:r>
            <a:r>
              <a:rPr lang="id-ID" sz="2400">
                <a:solidFill>
                  <a:schemeClr val="bg1"/>
                </a:solidFill>
                <a:latin typeface="Montserrat" panose="00000500000000000000" pitchFamily="2" charset="0"/>
              </a:rPr>
              <a:t> tersebut.</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Dalam bahasa Java, terdapat beberapa jenis </a:t>
            </a:r>
            <a:r>
              <a:rPr lang="id-ID" sz="2400" err="1">
                <a:solidFill>
                  <a:schemeClr val="bg1"/>
                </a:solidFill>
                <a:latin typeface="Montserrat" panose="00000500000000000000" pitchFamily="2" charset="0"/>
              </a:rPr>
              <a:t>collection</a:t>
            </a:r>
            <a:r>
              <a:rPr lang="id-ID" sz="2400">
                <a:solidFill>
                  <a:schemeClr val="bg1"/>
                </a:solidFill>
                <a:latin typeface="Montserrat" panose="00000500000000000000" pitchFamily="2" charset="0"/>
              </a:rPr>
              <a:t> yang paling umum digunakan, contohnya </a:t>
            </a:r>
            <a:r>
              <a:rPr lang="id-ID" sz="2400" err="1">
                <a:solidFill>
                  <a:schemeClr val="bg1"/>
                </a:solidFill>
                <a:latin typeface="Montserrat" panose="00000500000000000000" pitchFamily="2" charset="0"/>
              </a:rPr>
              <a:t>Array</a:t>
            </a:r>
            <a:r>
              <a:rPr lang="id-ID" sz="2400">
                <a:solidFill>
                  <a:schemeClr val="bg1"/>
                </a:solidFill>
                <a:latin typeface="Montserrat" panose="00000500000000000000" pitchFamily="2" charset="0"/>
              </a:rPr>
              <a:t>, </a:t>
            </a:r>
            <a:r>
              <a:rPr lang="id-ID" sz="2400" err="1">
                <a:solidFill>
                  <a:schemeClr val="bg1"/>
                </a:solidFill>
                <a:latin typeface="Montserrat" panose="00000500000000000000" pitchFamily="2" charset="0"/>
              </a:rPr>
              <a:t>ArrayList</a:t>
            </a:r>
            <a:r>
              <a:rPr lang="id-ID" sz="2400">
                <a:solidFill>
                  <a:schemeClr val="bg1"/>
                </a:solidFill>
                <a:latin typeface="Montserrat" panose="00000500000000000000" pitchFamily="2" charset="0"/>
              </a:rPr>
              <a:t>, dan </a:t>
            </a:r>
            <a:r>
              <a:rPr lang="id-ID" sz="2400" err="1">
                <a:solidFill>
                  <a:schemeClr val="bg1"/>
                </a:solidFill>
                <a:latin typeface="Montserrat" panose="00000500000000000000" pitchFamily="2" charset="0"/>
              </a:rPr>
              <a:t>Vector</a:t>
            </a:r>
            <a:r>
              <a:rPr lang="id-ID" sz="2400">
                <a:solidFill>
                  <a:schemeClr val="bg1"/>
                </a:solidFill>
                <a:latin typeface="Montserrat" panose="00000500000000000000" pitchFamily="2" charset="0"/>
              </a:rPr>
              <a:t>.</a:t>
            </a:r>
          </a:p>
        </p:txBody>
      </p:sp>
    </p:spTree>
    <p:extLst>
      <p:ext uri="{BB962C8B-B14F-4D97-AF65-F5344CB8AC3E}">
        <p14:creationId xmlns:p14="http://schemas.microsoft.com/office/powerpoint/2010/main" val="3525177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a:solidFill>
                  <a:schemeClr val="tx1"/>
                </a:solidFill>
                <a:latin typeface="Montserrat" panose="00000500000000000000" pitchFamily="2" charset="0"/>
              </a:rPr>
              <a:t>Pengenalan Index</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3041025"/>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Index merupakan bilangan yang menandakan urutan setiap elemen dalam collection.</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Dalam bahasa Java, </a:t>
            </a:r>
            <a:r>
              <a:rPr lang="id-ID" sz="2400" err="1">
                <a:solidFill>
                  <a:schemeClr val="bg1"/>
                </a:solidFill>
                <a:latin typeface="Montserrat" panose="00000500000000000000" pitchFamily="2" charset="0"/>
              </a:rPr>
              <a:t>index</a:t>
            </a:r>
            <a:r>
              <a:rPr lang="id-ID" sz="2400">
                <a:solidFill>
                  <a:schemeClr val="bg1"/>
                </a:solidFill>
                <a:latin typeface="Montserrat" panose="00000500000000000000" pitchFamily="2" charset="0"/>
              </a:rPr>
              <a:t> selalu dimulai dari 0 yang menandakan elemen pertama collection. Sedangkan untuk elemen terakhir collection ditandakan melalui jumlah elemen collection dikurangi dengan 1 (length / size() – 1).</a:t>
            </a:r>
          </a:p>
        </p:txBody>
      </p:sp>
    </p:spTree>
    <p:extLst>
      <p:ext uri="{BB962C8B-B14F-4D97-AF65-F5344CB8AC3E}">
        <p14:creationId xmlns:p14="http://schemas.microsoft.com/office/powerpoint/2010/main" val="1016262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a:solidFill>
                  <a:schemeClr val="tx1"/>
                </a:solidFill>
                <a:latin typeface="Montserrat" panose="00000500000000000000" pitchFamily="2" charset="0"/>
              </a:rPr>
              <a:t>Pengenalan </a:t>
            </a:r>
            <a:r>
              <a:rPr lang="id-ID" sz="4800" b="1" err="1">
                <a:solidFill>
                  <a:schemeClr val="tx1"/>
                </a:solidFill>
                <a:latin typeface="Montserrat" panose="00000500000000000000" pitchFamily="2" charset="0"/>
              </a:rPr>
              <a:t>Array</a:t>
            </a:r>
            <a:endParaRPr lang="id-ID" sz="4800" b="1">
              <a:solidFill>
                <a:schemeClr val="tx1"/>
              </a:solidFill>
              <a:latin typeface="Montserrat" panose="00000500000000000000" pitchFamily="2" charset="0"/>
            </a:endParaRP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3041025"/>
          </a:xfrm>
          <a:prstGeom prst="rect">
            <a:avLst/>
          </a:prstGeom>
          <a:solidFill>
            <a:schemeClr val="tx1"/>
          </a:solidFill>
        </p:spPr>
        <p:txBody>
          <a:bodyPr wrap="square" rtlCol="0">
            <a:spAutoFit/>
          </a:bodyPr>
          <a:lstStyle/>
          <a:p>
            <a:pPr algn="just">
              <a:lnSpc>
                <a:spcPct val="107000"/>
              </a:lnSpc>
              <a:spcAft>
                <a:spcPts val="800"/>
              </a:spcAft>
            </a:pPr>
            <a:r>
              <a:rPr lang="id-ID" sz="2400" err="1">
                <a:solidFill>
                  <a:schemeClr val="bg1"/>
                </a:solidFill>
                <a:latin typeface="Montserrat" panose="00000500000000000000" pitchFamily="2" charset="0"/>
              </a:rPr>
              <a:t>Array</a:t>
            </a:r>
            <a:r>
              <a:rPr lang="id-ID" sz="2400">
                <a:solidFill>
                  <a:schemeClr val="bg1"/>
                </a:solidFill>
                <a:latin typeface="Montserrat" panose="00000500000000000000" pitchFamily="2" charset="0"/>
              </a:rPr>
              <a:t> adalah jenis </a:t>
            </a:r>
            <a:r>
              <a:rPr lang="id-ID" sz="2400" err="1">
                <a:solidFill>
                  <a:schemeClr val="bg1"/>
                </a:solidFill>
                <a:latin typeface="Montserrat" panose="00000500000000000000" pitchFamily="2" charset="0"/>
              </a:rPr>
              <a:t>collection</a:t>
            </a:r>
            <a:r>
              <a:rPr lang="id-ID" sz="2400">
                <a:solidFill>
                  <a:schemeClr val="bg1"/>
                </a:solidFill>
                <a:latin typeface="Montserrat" panose="00000500000000000000" pitchFamily="2" charset="0"/>
              </a:rPr>
              <a:t> yang dapat digunakan untuk menyimpan satu atau lebih nilai dengan tipe data (primitive maupun non-primitive) yang sama dalam satu variabel.</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err="1">
                <a:solidFill>
                  <a:schemeClr val="bg1"/>
                </a:solidFill>
                <a:latin typeface="Montserrat" panose="00000500000000000000" pitchFamily="2" charset="0"/>
              </a:rPr>
              <a:t>Array</a:t>
            </a:r>
            <a:r>
              <a:rPr lang="id-ID" sz="2400">
                <a:solidFill>
                  <a:schemeClr val="bg1"/>
                </a:solidFill>
                <a:latin typeface="Montserrat" panose="00000500000000000000" pitchFamily="2" charset="0"/>
              </a:rPr>
              <a:t> bersifat statis, sehingga jika jumlah elemen </a:t>
            </a:r>
            <a:r>
              <a:rPr lang="id-ID" sz="2400" err="1">
                <a:solidFill>
                  <a:schemeClr val="bg1"/>
                </a:solidFill>
                <a:latin typeface="Montserrat" panose="00000500000000000000" pitchFamily="2" charset="0"/>
              </a:rPr>
              <a:t>array</a:t>
            </a:r>
            <a:r>
              <a:rPr lang="id-ID" sz="2400">
                <a:solidFill>
                  <a:schemeClr val="bg1"/>
                </a:solidFill>
                <a:latin typeface="Montserrat" panose="00000500000000000000" pitchFamily="2" charset="0"/>
              </a:rPr>
              <a:t> telah </a:t>
            </a:r>
            <a:r>
              <a:rPr lang="id-ID" sz="2400" err="1">
                <a:solidFill>
                  <a:schemeClr val="bg1"/>
                </a:solidFill>
                <a:latin typeface="Montserrat" panose="00000500000000000000" pitchFamily="2" charset="0"/>
              </a:rPr>
              <a:t>diinisialisasi</a:t>
            </a:r>
            <a:r>
              <a:rPr lang="id-ID" sz="2400">
                <a:solidFill>
                  <a:schemeClr val="bg1"/>
                </a:solidFill>
                <a:latin typeface="Montserrat" panose="00000500000000000000" pitchFamily="2" charset="0"/>
              </a:rPr>
              <a:t>, jumlah elemen </a:t>
            </a:r>
            <a:r>
              <a:rPr lang="id-ID" sz="2400" err="1">
                <a:solidFill>
                  <a:schemeClr val="bg1"/>
                </a:solidFill>
                <a:latin typeface="Montserrat" panose="00000500000000000000" pitchFamily="2" charset="0"/>
              </a:rPr>
              <a:t>array</a:t>
            </a:r>
            <a:r>
              <a:rPr lang="id-ID" sz="2400">
                <a:solidFill>
                  <a:schemeClr val="bg1"/>
                </a:solidFill>
                <a:latin typeface="Montserrat" panose="00000500000000000000" pitchFamily="2" charset="0"/>
              </a:rPr>
              <a:t> tersebut tidak dapat berubah, baik bertambah maupun berkurang.</a:t>
            </a:r>
          </a:p>
        </p:txBody>
      </p:sp>
    </p:spTree>
    <p:extLst>
      <p:ext uri="{BB962C8B-B14F-4D97-AF65-F5344CB8AC3E}">
        <p14:creationId xmlns:p14="http://schemas.microsoft.com/office/powerpoint/2010/main" val="428518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err="1">
                <a:solidFill>
                  <a:schemeClr val="tx1"/>
                </a:solidFill>
                <a:latin typeface="Montserrat" panose="00000500000000000000" pitchFamily="2" charset="0"/>
              </a:rPr>
              <a:t>Inisialisasi</a:t>
            </a:r>
            <a:r>
              <a:rPr lang="id-ID" sz="4800" b="1">
                <a:solidFill>
                  <a:schemeClr val="tx1"/>
                </a:solidFill>
                <a:latin typeface="Montserrat" panose="00000500000000000000" pitchFamily="2" charset="0"/>
              </a:rPr>
              <a:t> </a:t>
            </a:r>
            <a:r>
              <a:rPr lang="id-ID" sz="4800" b="1" err="1">
                <a:solidFill>
                  <a:schemeClr val="tx1"/>
                </a:solidFill>
                <a:latin typeface="Montserrat" panose="00000500000000000000" pitchFamily="2" charset="0"/>
              </a:rPr>
              <a:t>Array</a:t>
            </a:r>
            <a:endParaRPr lang="id-ID" sz="4800" b="1">
              <a:solidFill>
                <a:schemeClr val="tx1"/>
              </a:solidFill>
              <a:latin typeface="Montserrat" panose="00000500000000000000" pitchFamily="2" charset="0"/>
            </a:endParaRP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3846566"/>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1. </a:t>
            </a:r>
            <a:r>
              <a:rPr lang="id-ID" sz="2400" err="1">
                <a:solidFill>
                  <a:schemeClr val="bg1"/>
                </a:solidFill>
                <a:latin typeface="Montserrat" panose="00000500000000000000" pitchFamily="2" charset="0"/>
              </a:rPr>
              <a:t>Inisialisasi</a:t>
            </a:r>
            <a:r>
              <a:rPr lang="id-ID" sz="2400">
                <a:solidFill>
                  <a:schemeClr val="bg1"/>
                </a:solidFill>
                <a:latin typeface="Montserrat" panose="00000500000000000000" pitchFamily="2" charset="0"/>
              </a:rPr>
              <a:t> sebuah array baru dengan langsung menyertakan sejumlah nilai elemen dari </a:t>
            </a:r>
            <a:r>
              <a:rPr lang="id-ID" sz="2400" err="1">
                <a:solidFill>
                  <a:schemeClr val="bg1"/>
                </a:solidFill>
                <a:latin typeface="Montserrat" panose="00000500000000000000" pitchFamily="2" charset="0"/>
              </a:rPr>
              <a:t>array</a:t>
            </a:r>
            <a:endParaRPr lang="id-ID" sz="2400">
              <a:solidFill>
                <a:schemeClr val="bg1"/>
              </a:solidFill>
              <a:latin typeface="Montserrat" panose="00000500000000000000" pitchFamily="2" charset="0"/>
            </a:endParaRP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int[] nilai = {5, 6, 7, 8, 9, 10};</a:t>
            </a:r>
          </a:p>
          <a:p>
            <a:pPr algn="just">
              <a:lnSpc>
                <a:spcPct val="107000"/>
              </a:lnSpc>
              <a:spcAft>
                <a:spcPts val="800"/>
              </a:spcAft>
            </a:pPr>
            <a:r>
              <a:rPr lang="id-ID" sz="2400">
                <a:solidFill>
                  <a:schemeClr val="bg1"/>
                </a:solidFill>
                <a:latin typeface="Montserrat" panose="00000500000000000000" pitchFamily="2" charset="0"/>
              </a:rPr>
              <a:t>int nilai[] = {5, 6, 7, 8, 9, 10};</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err="1">
                <a:solidFill>
                  <a:schemeClr val="bg1"/>
                </a:solidFill>
                <a:latin typeface="Montserrat" panose="00000500000000000000" pitchFamily="2" charset="0"/>
              </a:rPr>
              <a:t>String</a:t>
            </a:r>
            <a:r>
              <a:rPr lang="id-ID" sz="2400">
                <a:solidFill>
                  <a:schemeClr val="bg1"/>
                </a:solidFill>
                <a:latin typeface="Montserrat" panose="00000500000000000000" pitchFamily="2" charset="0"/>
              </a:rPr>
              <a:t>[] nama = {"Daniel", "Michael", "Justin", "Anthony"};</a:t>
            </a:r>
          </a:p>
          <a:p>
            <a:pPr algn="just">
              <a:lnSpc>
                <a:spcPct val="107000"/>
              </a:lnSpc>
              <a:spcAft>
                <a:spcPts val="800"/>
              </a:spcAft>
            </a:pPr>
            <a:r>
              <a:rPr lang="id-ID" sz="2400" err="1">
                <a:solidFill>
                  <a:schemeClr val="bg1"/>
                </a:solidFill>
                <a:latin typeface="Montserrat" panose="00000500000000000000" pitchFamily="2" charset="0"/>
              </a:rPr>
              <a:t>String</a:t>
            </a:r>
            <a:r>
              <a:rPr lang="id-ID" sz="2400">
                <a:solidFill>
                  <a:schemeClr val="bg1"/>
                </a:solidFill>
                <a:latin typeface="Montserrat" panose="00000500000000000000" pitchFamily="2" charset="0"/>
              </a:rPr>
              <a:t> nama[] = {"Daniel", "Michael", "Justin", "Anthony"};</a:t>
            </a:r>
          </a:p>
        </p:txBody>
      </p:sp>
    </p:spTree>
    <p:extLst>
      <p:ext uri="{BB962C8B-B14F-4D97-AF65-F5344CB8AC3E}">
        <p14:creationId xmlns:p14="http://schemas.microsoft.com/office/powerpoint/2010/main" val="1556477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err="1">
                <a:solidFill>
                  <a:schemeClr val="tx1"/>
                </a:solidFill>
                <a:latin typeface="Montserrat" panose="00000500000000000000" pitchFamily="2" charset="0"/>
              </a:rPr>
              <a:t>Inisialisasi</a:t>
            </a:r>
            <a:r>
              <a:rPr lang="id-ID" sz="4800" b="1">
                <a:solidFill>
                  <a:schemeClr val="tx1"/>
                </a:solidFill>
                <a:latin typeface="Montserrat" panose="00000500000000000000" pitchFamily="2" charset="0"/>
              </a:rPr>
              <a:t> </a:t>
            </a:r>
            <a:r>
              <a:rPr lang="id-ID" sz="4800" b="1" err="1">
                <a:solidFill>
                  <a:schemeClr val="tx1"/>
                </a:solidFill>
                <a:latin typeface="Montserrat" panose="00000500000000000000" pitchFamily="2" charset="0"/>
              </a:rPr>
              <a:t>Array</a:t>
            </a:r>
            <a:r>
              <a:rPr lang="id-ID" sz="4800" b="1">
                <a:solidFill>
                  <a:schemeClr val="tx1"/>
                </a:solidFill>
                <a:latin typeface="Montserrat" panose="00000500000000000000" pitchFamily="2" charset="0"/>
              </a:rPr>
              <a:t> (2)</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2851037"/>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2. </a:t>
            </a:r>
            <a:r>
              <a:rPr lang="id-ID" sz="2400" err="1">
                <a:solidFill>
                  <a:schemeClr val="bg1"/>
                </a:solidFill>
                <a:latin typeface="Montserrat" panose="00000500000000000000" pitchFamily="2" charset="0"/>
              </a:rPr>
              <a:t>Inisialisasi</a:t>
            </a:r>
            <a:r>
              <a:rPr lang="id-ID" sz="2400">
                <a:solidFill>
                  <a:schemeClr val="bg1"/>
                </a:solidFill>
                <a:latin typeface="Montserrat" panose="00000500000000000000" pitchFamily="2" charset="0"/>
              </a:rPr>
              <a:t> sebuah array baru dengan menyertakan jumlah elemen </a:t>
            </a:r>
            <a:r>
              <a:rPr lang="id-ID" sz="2400" err="1">
                <a:solidFill>
                  <a:schemeClr val="bg1"/>
                </a:solidFill>
                <a:latin typeface="Montserrat" panose="00000500000000000000" pitchFamily="2" charset="0"/>
              </a:rPr>
              <a:t>array</a:t>
            </a:r>
            <a:r>
              <a:rPr lang="id-ID" sz="2400">
                <a:solidFill>
                  <a:schemeClr val="bg1"/>
                </a:solidFill>
                <a:latin typeface="Montserrat" panose="00000500000000000000" pitchFamily="2" charset="0"/>
              </a:rPr>
              <a:t> terlebih dahulu sebelum </a:t>
            </a:r>
            <a:r>
              <a:rPr lang="id-ID" sz="2400" err="1">
                <a:solidFill>
                  <a:schemeClr val="bg1"/>
                </a:solidFill>
                <a:latin typeface="Montserrat" panose="00000500000000000000" pitchFamily="2" charset="0"/>
              </a:rPr>
              <a:t>inisialisasi</a:t>
            </a:r>
            <a:r>
              <a:rPr lang="id-ID" sz="2400">
                <a:solidFill>
                  <a:schemeClr val="bg1"/>
                </a:solidFill>
                <a:latin typeface="Montserrat" panose="00000500000000000000" pitchFamily="2" charset="0"/>
              </a:rPr>
              <a:t> nilai elemennya</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int[] nilai = </a:t>
            </a:r>
            <a:r>
              <a:rPr lang="id-ID" sz="2400" err="1">
                <a:solidFill>
                  <a:schemeClr val="bg1"/>
                </a:solidFill>
                <a:latin typeface="Montserrat" panose="00000500000000000000" pitchFamily="2" charset="0"/>
              </a:rPr>
              <a:t>new</a:t>
            </a:r>
            <a:r>
              <a:rPr lang="id-ID" sz="2400">
                <a:solidFill>
                  <a:schemeClr val="bg1"/>
                </a:solidFill>
                <a:latin typeface="Montserrat" panose="00000500000000000000" pitchFamily="2" charset="0"/>
              </a:rPr>
              <a:t> int[6];</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err="1">
                <a:solidFill>
                  <a:schemeClr val="bg1"/>
                </a:solidFill>
                <a:latin typeface="Montserrat" panose="00000500000000000000" pitchFamily="2" charset="0"/>
              </a:rPr>
              <a:t>String</a:t>
            </a:r>
            <a:r>
              <a:rPr lang="id-ID" sz="2400">
                <a:solidFill>
                  <a:schemeClr val="bg1"/>
                </a:solidFill>
                <a:latin typeface="Montserrat" panose="00000500000000000000" pitchFamily="2" charset="0"/>
              </a:rPr>
              <a:t>[] nama = </a:t>
            </a:r>
            <a:r>
              <a:rPr lang="id-ID" sz="2400" err="1">
                <a:solidFill>
                  <a:schemeClr val="bg1"/>
                </a:solidFill>
                <a:latin typeface="Montserrat" panose="00000500000000000000" pitchFamily="2" charset="0"/>
              </a:rPr>
              <a:t>new</a:t>
            </a:r>
            <a:r>
              <a:rPr lang="id-ID" sz="2400">
                <a:solidFill>
                  <a:schemeClr val="bg1"/>
                </a:solidFill>
                <a:latin typeface="Montserrat" panose="00000500000000000000" pitchFamily="2" charset="0"/>
              </a:rPr>
              <a:t> </a:t>
            </a:r>
            <a:r>
              <a:rPr lang="id-ID" sz="2400" err="1">
                <a:solidFill>
                  <a:schemeClr val="bg1"/>
                </a:solidFill>
                <a:latin typeface="Montserrat" panose="00000500000000000000" pitchFamily="2" charset="0"/>
              </a:rPr>
              <a:t>String</a:t>
            </a:r>
            <a:r>
              <a:rPr lang="id-ID" sz="2400">
                <a:solidFill>
                  <a:schemeClr val="bg1"/>
                </a:solidFill>
                <a:latin typeface="Montserrat" panose="00000500000000000000" pitchFamily="2" charset="0"/>
              </a:rPr>
              <a:t>[4];</a:t>
            </a:r>
          </a:p>
        </p:txBody>
      </p:sp>
    </p:spTree>
    <p:extLst>
      <p:ext uri="{BB962C8B-B14F-4D97-AF65-F5344CB8AC3E}">
        <p14:creationId xmlns:p14="http://schemas.microsoft.com/office/powerpoint/2010/main" val="2036397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a:solidFill>
                  <a:schemeClr val="tx1"/>
                </a:solidFill>
                <a:latin typeface="Montserrat" panose="00000500000000000000" pitchFamily="2" charset="0"/>
              </a:rPr>
              <a:t>Jumlah Elemen </a:t>
            </a:r>
            <a:r>
              <a:rPr lang="id-ID" sz="4800" b="1" err="1">
                <a:solidFill>
                  <a:schemeClr val="tx1"/>
                </a:solidFill>
                <a:latin typeface="Montserrat" panose="00000500000000000000" pitchFamily="2" charset="0"/>
              </a:rPr>
              <a:t>Array</a:t>
            </a:r>
            <a:endParaRPr lang="id-ID" sz="4800" b="1">
              <a:solidFill>
                <a:schemeClr val="tx1"/>
              </a:solidFill>
              <a:latin typeface="Montserrat" panose="00000500000000000000" pitchFamily="2" charset="0"/>
            </a:endParaRP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4842095"/>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Untuk menampilkan jumlah elemen </a:t>
            </a:r>
            <a:r>
              <a:rPr lang="id-ID" sz="2400" err="1">
                <a:solidFill>
                  <a:schemeClr val="bg1"/>
                </a:solidFill>
                <a:latin typeface="Montserrat" panose="00000500000000000000" pitchFamily="2" charset="0"/>
              </a:rPr>
              <a:t>array</a:t>
            </a:r>
            <a:r>
              <a:rPr lang="id-ID" sz="2400">
                <a:solidFill>
                  <a:schemeClr val="bg1"/>
                </a:solidFill>
                <a:latin typeface="Montserrat" panose="00000500000000000000" pitchFamily="2" charset="0"/>
              </a:rPr>
              <a:t>, kita dapat menggunakan </a:t>
            </a:r>
            <a:r>
              <a:rPr lang="id-ID" sz="2400" err="1">
                <a:solidFill>
                  <a:schemeClr val="bg1"/>
                </a:solidFill>
                <a:latin typeface="Montserrat" panose="00000500000000000000" pitchFamily="2" charset="0"/>
              </a:rPr>
              <a:t>function</a:t>
            </a:r>
            <a:r>
              <a:rPr lang="id-ID" sz="2400">
                <a:solidFill>
                  <a:schemeClr val="bg1"/>
                </a:solidFill>
                <a:latin typeface="Montserrat" panose="00000500000000000000" pitchFamily="2" charset="0"/>
              </a:rPr>
              <a:t> </a:t>
            </a:r>
            <a:r>
              <a:rPr lang="id-ID" sz="2400" err="1">
                <a:solidFill>
                  <a:schemeClr val="bg1"/>
                </a:solidFill>
                <a:latin typeface="Montserrat" panose="00000500000000000000" pitchFamily="2" charset="0"/>
              </a:rPr>
              <a:t>length</a:t>
            </a:r>
            <a:r>
              <a:rPr lang="id-ID" sz="2400">
                <a:solidFill>
                  <a:schemeClr val="bg1"/>
                </a:solidFill>
                <a:latin typeface="Montserrat" panose="00000500000000000000" pitchFamily="2" charset="0"/>
              </a:rPr>
              <a:t>.</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int[] nilai = {5, 6, 7, 8, 9, 10};</a:t>
            </a:r>
          </a:p>
          <a:p>
            <a:pPr algn="just">
              <a:lnSpc>
                <a:spcPct val="107000"/>
              </a:lnSpc>
              <a:spcAft>
                <a:spcPts val="800"/>
              </a:spcAft>
            </a:pPr>
            <a:r>
              <a:rPr lang="id-ID" sz="2400" err="1">
                <a:solidFill>
                  <a:schemeClr val="bg1"/>
                </a:solidFill>
                <a:latin typeface="Montserrat" panose="00000500000000000000" pitchFamily="2" charset="0"/>
              </a:rPr>
              <a:t>System.out.println</a:t>
            </a:r>
            <a:r>
              <a:rPr lang="id-ID" sz="2400">
                <a:solidFill>
                  <a:schemeClr val="bg1"/>
                </a:solidFill>
                <a:latin typeface="Montserrat" panose="00000500000000000000" pitchFamily="2" charset="0"/>
              </a:rPr>
              <a:t>(</a:t>
            </a:r>
            <a:r>
              <a:rPr lang="id-ID" sz="2400" err="1">
                <a:solidFill>
                  <a:schemeClr val="bg1"/>
                </a:solidFill>
                <a:latin typeface="Montserrat" panose="00000500000000000000" pitchFamily="2" charset="0"/>
              </a:rPr>
              <a:t>nilai.length</a:t>
            </a:r>
            <a:r>
              <a:rPr lang="id-ID" sz="2400">
                <a:solidFill>
                  <a:schemeClr val="bg1"/>
                </a:solidFill>
                <a:latin typeface="Montserrat" panose="00000500000000000000" pitchFamily="2" charset="0"/>
              </a:rPr>
              <a:t>);</a:t>
            </a:r>
          </a:p>
          <a:p>
            <a:pPr algn="just">
              <a:lnSpc>
                <a:spcPct val="107000"/>
              </a:lnSpc>
              <a:spcAft>
                <a:spcPts val="800"/>
              </a:spcAft>
            </a:pPr>
            <a:r>
              <a:rPr lang="id-ID" sz="2400">
                <a:solidFill>
                  <a:schemeClr val="bg1"/>
                </a:solidFill>
                <a:latin typeface="Montserrat" panose="00000500000000000000" pitchFamily="2" charset="0"/>
              </a:rPr>
              <a:t>//akan menghasilkan </a:t>
            </a:r>
            <a:r>
              <a:rPr lang="id-ID" sz="2400" err="1">
                <a:solidFill>
                  <a:schemeClr val="bg1"/>
                </a:solidFill>
                <a:latin typeface="Montserrat" panose="00000500000000000000" pitchFamily="2" charset="0"/>
              </a:rPr>
              <a:t>output</a:t>
            </a:r>
            <a:r>
              <a:rPr lang="id-ID" sz="2400">
                <a:solidFill>
                  <a:schemeClr val="bg1"/>
                </a:solidFill>
                <a:latin typeface="Montserrat" panose="00000500000000000000" pitchFamily="2" charset="0"/>
              </a:rPr>
              <a:t> 6</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err="1">
                <a:solidFill>
                  <a:schemeClr val="bg1"/>
                </a:solidFill>
                <a:latin typeface="Montserrat" panose="00000500000000000000" pitchFamily="2" charset="0"/>
              </a:rPr>
              <a:t>String</a:t>
            </a:r>
            <a:r>
              <a:rPr lang="id-ID" sz="2400">
                <a:solidFill>
                  <a:schemeClr val="bg1"/>
                </a:solidFill>
                <a:latin typeface="Montserrat" panose="00000500000000000000" pitchFamily="2" charset="0"/>
              </a:rPr>
              <a:t>[] nama = {"Daniel", "Michael", "Justin", "Anthony"};</a:t>
            </a:r>
          </a:p>
          <a:p>
            <a:pPr algn="just">
              <a:lnSpc>
                <a:spcPct val="107000"/>
              </a:lnSpc>
              <a:spcAft>
                <a:spcPts val="800"/>
              </a:spcAft>
            </a:pPr>
            <a:r>
              <a:rPr lang="id-ID" sz="2400" err="1">
                <a:solidFill>
                  <a:schemeClr val="bg1"/>
                </a:solidFill>
                <a:latin typeface="Montserrat" panose="00000500000000000000" pitchFamily="2" charset="0"/>
              </a:rPr>
              <a:t>System.out.println</a:t>
            </a:r>
            <a:r>
              <a:rPr lang="id-ID" sz="2400">
                <a:solidFill>
                  <a:schemeClr val="bg1"/>
                </a:solidFill>
                <a:latin typeface="Montserrat" panose="00000500000000000000" pitchFamily="2" charset="0"/>
              </a:rPr>
              <a:t>(</a:t>
            </a:r>
            <a:r>
              <a:rPr lang="id-ID" sz="2400" err="1">
                <a:solidFill>
                  <a:schemeClr val="bg1"/>
                </a:solidFill>
                <a:latin typeface="Montserrat" panose="00000500000000000000" pitchFamily="2" charset="0"/>
              </a:rPr>
              <a:t>nama.length</a:t>
            </a:r>
            <a:r>
              <a:rPr lang="id-ID" sz="2400">
                <a:solidFill>
                  <a:schemeClr val="bg1"/>
                </a:solidFill>
                <a:latin typeface="Montserrat" panose="00000500000000000000" pitchFamily="2" charset="0"/>
              </a:rPr>
              <a:t>);</a:t>
            </a:r>
          </a:p>
          <a:p>
            <a:pPr algn="just">
              <a:lnSpc>
                <a:spcPct val="107000"/>
              </a:lnSpc>
              <a:spcAft>
                <a:spcPts val="800"/>
              </a:spcAft>
            </a:pPr>
            <a:r>
              <a:rPr lang="id-ID" sz="2400">
                <a:solidFill>
                  <a:schemeClr val="bg1"/>
                </a:solidFill>
                <a:latin typeface="Montserrat" panose="00000500000000000000" pitchFamily="2" charset="0"/>
              </a:rPr>
              <a:t>//akan menghasilkan </a:t>
            </a:r>
            <a:r>
              <a:rPr lang="id-ID" sz="2400" err="1">
                <a:solidFill>
                  <a:schemeClr val="bg1"/>
                </a:solidFill>
                <a:latin typeface="Montserrat" panose="00000500000000000000" pitchFamily="2" charset="0"/>
              </a:rPr>
              <a:t>output</a:t>
            </a:r>
            <a:r>
              <a:rPr lang="id-ID" sz="2400">
                <a:solidFill>
                  <a:schemeClr val="bg1"/>
                </a:solidFill>
                <a:latin typeface="Montserrat" panose="00000500000000000000" pitchFamily="2" charset="0"/>
              </a:rPr>
              <a:t> 4</a:t>
            </a:r>
          </a:p>
        </p:txBody>
      </p:sp>
    </p:spTree>
    <p:extLst>
      <p:ext uri="{BB962C8B-B14F-4D97-AF65-F5344CB8AC3E}">
        <p14:creationId xmlns:p14="http://schemas.microsoft.com/office/powerpoint/2010/main" val="1706987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a:solidFill>
                  <a:schemeClr val="tx1"/>
                </a:solidFill>
                <a:latin typeface="Montserrat" panose="00000500000000000000" pitchFamily="2" charset="0"/>
              </a:rPr>
              <a:t>Akses Elemen Array</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4842095"/>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Untuk mengakses nilai elemen tertentu dalam </a:t>
            </a:r>
            <a:r>
              <a:rPr lang="id-ID" sz="2400" err="1">
                <a:solidFill>
                  <a:schemeClr val="bg1"/>
                </a:solidFill>
                <a:latin typeface="Montserrat" panose="00000500000000000000" pitchFamily="2" charset="0"/>
              </a:rPr>
              <a:t>array</a:t>
            </a:r>
            <a:r>
              <a:rPr lang="id-ID" sz="2400">
                <a:solidFill>
                  <a:schemeClr val="bg1"/>
                </a:solidFill>
                <a:latin typeface="Montserrat" panose="00000500000000000000" pitchFamily="2" charset="0"/>
              </a:rPr>
              <a:t>, kita dapat mengakses </a:t>
            </a:r>
            <a:r>
              <a:rPr lang="id-ID" sz="2400" err="1">
                <a:solidFill>
                  <a:schemeClr val="bg1"/>
                </a:solidFill>
                <a:latin typeface="Montserrat" panose="00000500000000000000" pitchFamily="2" charset="0"/>
              </a:rPr>
              <a:t>index</a:t>
            </a:r>
            <a:r>
              <a:rPr lang="id-ID" sz="2400">
                <a:solidFill>
                  <a:schemeClr val="bg1"/>
                </a:solidFill>
                <a:latin typeface="Montserrat" panose="00000500000000000000" pitchFamily="2" charset="0"/>
              </a:rPr>
              <a:t> </a:t>
            </a:r>
            <a:r>
              <a:rPr lang="id-ID" sz="2400" err="1">
                <a:solidFill>
                  <a:schemeClr val="bg1"/>
                </a:solidFill>
                <a:latin typeface="Montserrat" panose="00000500000000000000" pitchFamily="2" charset="0"/>
              </a:rPr>
              <a:t>array</a:t>
            </a:r>
            <a:r>
              <a:rPr lang="id-ID" sz="2400">
                <a:solidFill>
                  <a:schemeClr val="bg1"/>
                </a:solidFill>
                <a:latin typeface="Montserrat" panose="00000500000000000000" pitchFamily="2" charset="0"/>
              </a:rPr>
              <a:t> yang kita tentukan melalui </a:t>
            </a:r>
            <a:r>
              <a:rPr lang="id-ID" sz="2400" err="1">
                <a:solidFill>
                  <a:schemeClr val="bg1"/>
                </a:solidFill>
                <a:latin typeface="Montserrat" panose="00000500000000000000" pitchFamily="2" charset="0"/>
              </a:rPr>
              <a:t>syntax</a:t>
            </a:r>
            <a:r>
              <a:rPr lang="id-ID" sz="2400">
                <a:solidFill>
                  <a:schemeClr val="bg1"/>
                </a:solidFill>
                <a:latin typeface="Montserrat" panose="00000500000000000000" pitchFamily="2" charset="0"/>
              </a:rPr>
              <a:t> berikut:  </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int[] nilai = {5, 6, 7, 8, 9, 10};</a:t>
            </a:r>
          </a:p>
          <a:p>
            <a:pPr algn="just">
              <a:lnSpc>
                <a:spcPct val="107000"/>
              </a:lnSpc>
              <a:spcAft>
                <a:spcPts val="800"/>
              </a:spcAft>
            </a:pPr>
            <a:r>
              <a:rPr lang="id-ID" sz="2400" err="1">
                <a:solidFill>
                  <a:schemeClr val="bg1"/>
                </a:solidFill>
                <a:latin typeface="Montserrat" panose="00000500000000000000" pitchFamily="2" charset="0"/>
              </a:rPr>
              <a:t>System.out.println</a:t>
            </a:r>
            <a:r>
              <a:rPr lang="id-ID" sz="2400">
                <a:solidFill>
                  <a:schemeClr val="bg1"/>
                </a:solidFill>
                <a:latin typeface="Montserrat" panose="00000500000000000000" pitchFamily="2" charset="0"/>
              </a:rPr>
              <a:t>(nilai[0]);</a:t>
            </a:r>
          </a:p>
          <a:p>
            <a:pPr algn="just">
              <a:lnSpc>
                <a:spcPct val="107000"/>
              </a:lnSpc>
              <a:spcAft>
                <a:spcPts val="800"/>
              </a:spcAft>
            </a:pPr>
            <a:r>
              <a:rPr lang="id-ID" sz="2400">
                <a:solidFill>
                  <a:schemeClr val="bg1"/>
                </a:solidFill>
                <a:latin typeface="Montserrat" panose="00000500000000000000" pitchFamily="2" charset="0"/>
              </a:rPr>
              <a:t>//akan menghasilkan </a:t>
            </a:r>
            <a:r>
              <a:rPr lang="id-ID" sz="2400" err="1">
                <a:solidFill>
                  <a:schemeClr val="bg1"/>
                </a:solidFill>
                <a:latin typeface="Montserrat" panose="00000500000000000000" pitchFamily="2" charset="0"/>
              </a:rPr>
              <a:t>output</a:t>
            </a:r>
            <a:r>
              <a:rPr lang="id-ID" sz="2400">
                <a:solidFill>
                  <a:schemeClr val="bg1"/>
                </a:solidFill>
                <a:latin typeface="Montserrat" panose="00000500000000000000" pitchFamily="2" charset="0"/>
              </a:rPr>
              <a:t> 5</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err="1">
                <a:solidFill>
                  <a:schemeClr val="bg1"/>
                </a:solidFill>
                <a:latin typeface="Montserrat" panose="00000500000000000000" pitchFamily="2" charset="0"/>
              </a:rPr>
              <a:t>String</a:t>
            </a:r>
            <a:r>
              <a:rPr lang="id-ID" sz="2400">
                <a:solidFill>
                  <a:schemeClr val="bg1"/>
                </a:solidFill>
                <a:latin typeface="Montserrat" panose="00000500000000000000" pitchFamily="2" charset="0"/>
              </a:rPr>
              <a:t>[] nama = {"Daniel", "Michael", "Justin", "Anthony"};</a:t>
            </a:r>
          </a:p>
          <a:p>
            <a:pPr algn="just">
              <a:lnSpc>
                <a:spcPct val="107000"/>
              </a:lnSpc>
              <a:spcAft>
                <a:spcPts val="800"/>
              </a:spcAft>
            </a:pPr>
            <a:r>
              <a:rPr lang="id-ID" sz="2400" err="1">
                <a:solidFill>
                  <a:schemeClr val="bg1"/>
                </a:solidFill>
                <a:latin typeface="Montserrat" panose="00000500000000000000" pitchFamily="2" charset="0"/>
              </a:rPr>
              <a:t>System.out.println</a:t>
            </a:r>
            <a:r>
              <a:rPr lang="id-ID" sz="2400">
                <a:solidFill>
                  <a:schemeClr val="bg1"/>
                </a:solidFill>
                <a:latin typeface="Montserrat" panose="00000500000000000000" pitchFamily="2" charset="0"/>
              </a:rPr>
              <a:t>(nama[3]);</a:t>
            </a:r>
          </a:p>
          <a:p>
            <a:pPr algn="just">
              <a:lnSpc>
                <a:spcPct val="107000"/>
              </a:lnSpc>
              <a:spcAft>
                <a:spcPts val="800"/>
              </a:spcAft>
            </a:pPr>
            <a:r>
              <a:rPr lang="id-ID" sz="2400">
                <a:solidFill>
                  <a:schemeClr val="bg1"/>
                </a:solidFill>
                <a:latin typeface="Montserrat" panose="00000500000000000000" pitchFamily="2" charset="0"/>
              </a:rPr>
              <a:t>//akan menghasilkan </a:t>
            </a:r>
            <a:r>
              <a:rPr lang="id-ID" sz="2400" err="1">
                <a:solidFill>
                  <a:schemeClr val="bg1"/>
                </a:solidFill>
                <a:latin typeface="Montserrat" panose="00000500000000000000" pitchFamily="2" charset="0"/>
              </a:rPr>
              <a:t>output</a:t>
            </a:r>
            <a:r>
              <a:rPr lang="id-ID" sz="2400">
                <a:solidFill>
                  <a:schemeClr val="bg1"/>
                </a:solidFill>
                <a:latin typeface="Montserrat" panose="00000500000000000000" pitchFamily="2" charset="0"/>
              </a:rPr>
              <a:t> Anthony</a:t>
            </a:r>
          </a:p>
        </p:txBody>
      </p:sp>
    </p:spTree>
    <p:extLst>
      <p:ext uri="{BB962C8B-B14F-4D97-AF65-F5344CB8AC3E}">
        <p14:creationId xmlns:p14="http://schemas.microsoft.com/office/powerpoint/2010/main" val="1689837751"/>
      </p:ext>
    </p:extLst>
  </p:cSld>
  <p:clrMapOvr>
    <a:masterClrMapping/>
  </p:clrMapOvr>
</p:sld>
</file>

<file path=ppt/theme/theme1.xml><?xml version="1.0" encoding="utf-8"?>
<a:theme xmlns:a="http://schemas.openxmlformats.org/drawingml/2006/main" name="Irisan">
  <a:themeElements>
    <a:clrScheme name="Irisan">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Iris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risan">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822</TotalTime>
  <Words>1796</Words>
  <Application>Microsoft Office PowerPoint</Application>
  <PresentationFormat>Layar Lebar</PresentationFormat>
  <Paragraphs>196</Paragraphs>
  <Slides>29</Slides>
  <Notes>0</Notes>
  <HiddenSlides>0</HiddenSlides>
  <MMClips>0</MMClips>
  <ScaleCrop>false</ScaleCrop>
  <HeadingPairs>
    <vt:vector size="6" baseType="variant">
      <vt:variant>
        <vt:lpstr>Font Dipakai</vt:lpstr>
      </vt:variant>
      <vt:variant>
        <vt:i4>3</vt:i4>
      </vt:variant>
      <vt:variant>
        <vt:lpstr>Tema</vt:lpstr>
      </vt:variant>
      <vt:variant>
        <vt:i4>1</vt:i4>
      </vt:variant>
      <vt:variant>
        <vt:lpstr>Judul Slide</vt:lpstr>
      </vt:variant>
      <vt:variant>
        <vt:i4>29</vt:i4>
      </vt:variant>
    </vt:vector>
  </HeadingPairs>
  <TitlesOfParts>
    <vt:vector size="33" baseType="lpstr">
      <vt:lpstr>Century Gothic</vt:lpstr>
      <vt:lpstr>Montserrat</vt:lpstr>
      <vt:lpstr>Wingdings 3</vt:lpstr>
      <vt:lpstr>Irisan</vt:lpstr>
      <vt:lpstr>PERTEMUAN 3 LnT MOBILE APPLICATION DEVELOPMENT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1 LnT MOBILE APPLICATION DEVELOPMENT</dc:title>
  <dc:creator>CHRISTOPHER VINANTIUS</dc:creator>
  <cp:lastModifiedBy>CHRISTOPHER VINANTIUS</cp:lastModifiedBy>
  <cp:revision>21</cp:revision>
  <dcterms:created xsi:type="dcterms:W3CDTF">2021-11-04T11:53:30Z</dcterms:created>
  <dcterms:modified xsi:type="dcterms:W3CDTF">2021-12-03T05:55:38Z</dcterms:modified>
</cp:coreProperties>
</file>