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339" r:id="rId4"/>
    <p:sldId id="340" r:id="rId5"/>
    <p:sldId id="341" r:id="rId6"/>
    <p:sldId id="342" r:id="rId7"/>
    <p:sldId id="343" r:id="rId8"/>
    <p:sldId id="344" r:id="rId9"/>
    <p:sldId id="345" r:id="rId10"/>
    <p:sldId id="346" r:id="rId11"/>
    <p:sldId id="347" r:id="rId12"/>
    <p:sldId id="348" r:id="rId13"/>
    <p:sldId id="349" r:id="rId14"/>
    <p:sldId id="350" r:id="rId15"/>
    <p:sldId id="33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d-ID"/>
              <a:t>Klik untuk mengedit gaya judul Master</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06/01/2022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017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mbar Panorama dengan Ketera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Date Placeholder 2"/>
          <p:cNvSpPr>
            <a:spLocks noGrp="1"/>
          </p:cNvSpPr>
          <p:nvPr>
            <p:ph type="dt" sz="half" idx="10"/>
          </p:nvPr>
        </p:nvSpPr>
        <p:spPr/>
        <p:txBody>
          <a:bodyPr/>
          <a:lstStyle/>
          <a:p>
            <a:fld id="{3AA75403-52E2-4413-A209-4AD9029DCB95}" type="datetimeFigureOut">
              <a:rPr lang="id-ID" smtClean="0"/>
              <a:t>06/01/2022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13028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06/01/2022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97745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06/01/2022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94981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06/01/2022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096541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06/01/2022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20256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06/01/2022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972654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06/01/2022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24325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d-ID"/>
              <a:t>Klik untuk mengedit gaya judul Master</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06/01/2022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13570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nchor="ct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06/01/2022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415763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06/01/2022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65825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3AA75403-52E2-4413-A209-4AD9029DCB95}" type="datetimeFigureOut">
              <a:rPr lang="id-ID" smtClean="0"/>
              <a:t>06/01/2022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58140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3AA75403-52E2-4413-A209-4AD9029DCB95}" type="datetimeFigureOut">
              <a:rPr lang="id-ID" smtClean="0"/>
              <a:t>06/01/2022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47347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3AA75403-52E2-4413-A209-4AD9029DCB95}" type="datetimeFigureOut">
              <a:rPr lang="id-ID" smtClean="0"/>
              <a:t>06/01/2022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34233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75403-52E2-4413-A209-4AD9029DCB95}" type="datetimeFigureOut">
              <a:rPr lang="id-ID" smtClean="0"/>
              <a:t>06/01/2022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76397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d-ID"/>
              <a:t>Klik untuk mengedit gaya judul Master</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AA75403-52E2-4413-A209-4AD9029DCB95}" type="datetimeFigureOut">
              <a:rPr lang="id-ID" smtClean="0"/>
              <a:t>06/01/2022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693568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d-ID"/>
              <a:t>Klik untuk mengedit gaya judul Master</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AA75403-52E2-4413-A209-4AD9029DCB95}" type="datetimeFigureOut">
              <a:rPr lang="id-ID" smtClean="0"/>
              <a:t>06/01/2022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7415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AA75403-52E2-4413-A209-4AD9029DCB95}" type="datetimeFigureOut">
              <a:rPr lang="id-ID" smtClean="0"/>
              <a:t>06/01/2022</a:t>
            </a:fld>
            <a:endParaRPr lang="id-ID"/>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d-ID"/>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B085C65-44DE-4D7E-9BD2-A42CC2EA6920}" type="slidenum">
              <a:rPr lang="id-ID" smtClean="0"/>
              <a:t>‹#›</a:t>
            </a:fld>
            <a:endParaRPr lang="id-ID"/>
          </a:p>
        </p:txBody>
      </p:sp>
    </p:spTree>
    <p:extLst>
      <p:ext uri="{BB962C8B-B14F-4D97-AF65-F5344CB8AC3E}">
        <p14:creationId xmlns:p14="http://schemas.microsoft.com/office/powerpoint/2010/main" val="390009510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abstract-class-in-java" TargetMode="External"/><Relationship Id="rId2" Type="http://schemas.openxmlformats.org/officeDocument/2006/relationships/hyperlink" Target="https://techvidvan.com/tutorials/abstraction-in-java/" TargetMode="External"/><Relationship Id="rId1" Type="http://schemas.openxmlformats.org/officeDocument/2006/relationships/slideLayout" Target="../slideLayouts/slideLayout2.xml"/><Relationship Id="rId6" Type="http://schemas.openxmlformats.org/officeDocument/2006/relationships/hyperlink" Target="https://www.upgrad.com/blog/abstract-class-in-java-and-methods/" TargetMode="External"/><Relationship Id="rId5" Type="http://schemas.openxmlformats.org/officeDocument/2006/relationships/hyperlink" Target="https://www.codesdope.com/course/java-abstraction/" TargetMode="External"/><Relationship Id="rId4" Type="http://schemas.openxmlformats.org/officeDocument/2006/relationships/hyperlink" Target="https://www.w3schools.com/java/java_abstra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0E4388-5541-46D2-96B9-E324F44CFB4A}"/>
              </a:ext>
            </a:extLst>
          </p:cNvPr>
          <p:cNvSpPr>
            <a:spLocks noGrp="1"/>
          </p:cNvSpPr>
          <p:nvPr>
            <p:ph type="ctrTitle"/>
          </p:nvPr>
        </p:nvSpPr>
        <p:spPr>
          <a:xfrm>
            <a:off x="684210" y="1343025"/>
            <a:ext cx="7573965" cy="2314575"/>
          </a:xfrm>
        </p:spPr>
        <p:txBody>
          <a:bodyPr/>
          <a:lstStyle/>
          <a:p>
            <a:r>
              <a:rPr lang="id-ID" b="1">
                <a:latin typeface="Montserrat" panose="00000500000000000000" pitchFamily="2" charset="0"/>
              </a:rPr>
              <a:t>PERTEMUAN 6 </a:t>
            </a:r>
            <a:r>
              <a:rPr lang="id-ID" b="1" err="1">
                <a:latin typeface="Montserrat" panose="00000500000000000000" pitchFamily="2" charset="0"/>
              </a:rPr>
              <a:t>LnT</a:t>
            </a:r>
            <a:br>
              <a:rPr lang="id-ID" b="1">
                <a:latin typeface="Montserrat" panose="00000500000000000000" pitchFamily="2" charset="0"/>
              </a:rPr>
            </a:br>
            <a:r>
              <a:rPr lang="id-ID" b="1">
                <a:latin typeface="Montserrat" panose="00000500000000000000" pitchFamily="2" charset="0"/>
              </a:rPr>
              <a:t>MOBILE APPLICATION DEVELOPMENT</a:t>
            </a:r>
          </a:p>
        </p:txBody>
      </p:sp>
      <p:sp>
        <p:nvSpPr>
          <p:cNvPr id="3" name="Subjudul 2">
            <a:extLst>
              <a:ext uri="{FF2B5EF4-FFF2-40B4-BE49-F238E27FC236}">
                <a16:creationId xmlns:a16="http://schemas.microsoft.com/office/drawing/2014/main" id="{5C31B2C8-4E3A-4A93-BBFF-13D93815A8A7}"/>
              </a:ext>
            </a:extLst>
          </p:cNvPr>
          <p:cNvSpPr>
            <a:spLocks noGrp="1"/>
          </p:cNvSpPr>
          <p:nvPr>
            <p:ph type="subTitle" idx="1"/>
          </p:nvPr>
        </p:nvSpPr>
        <p:spPr>
          <a:xfrm>
            <a:off x="817562" y="3862917"/>
            <a:ext cx="6097588" cy="709083"/>
          </a:xfrm>
          <a:solidFill>
            <a:schemeClr val="tx1"/>
          </a:solidFill>
        </p:spPr>
        <p:txBody>
          <a:bodyPr>
            <a:normAutofit/>
          </a:bodyPr>
          <a:lstStyle/>
          <a:p>
            <a:r>
              <a:rPr lang="id-ID" sz="4000" b="1">
                <a:solidFill>
                  <a:schemeClr val="bg1"/>
                </a:solidFill>
                <a:latin typeface="Montserrat" panose="00000500000000000000" pitchFamily="2" charset="0"/>
              </a:rPr>
              <a:t>Christopher Vinantius</a:t>
            </a:r>
          </a:p>
        </p:txBody>
      </p:sp>
    </p:spTree>
    <p:extLst>
      <p:ext uri="{BB962C8B-B14F-4D97-AF65-F5344CB8AC3E}">
        <p14:creationId xmlns:p14="http://schemas.microsoft.com/office/powerpoint/2010/main" val="1333650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9951704" cy="857250"/>
          </a:xfrm>
        </p:spPr>
        <p:txBody>
          <a:bodyPr>
            <a:normAutofit/>
          </a:bodyPr>
          <a:lstStyle/>
          <a:p>
            <a:pPr marL="0" indent="0">
              <a:buNone/>
            </a:pPr>
            <a:r>
              <a:rPr lang="id-ID" sz="4800" b="1">
                <a:solidFill>
                  <a:schemeClr val="tx1"/>
                </a:solidFill>
                <a:latin typeface="Montserrat" panose="00000500000000000000" pitchFamily="2" charset="0"/>
              </a:rPr>
              <a:t>Pembuatan Abstract Method</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10461156" cy="2062103"/>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abstract class Vehicle{</a:t>
            </a:r>
          </a:p>
          <a:p>
            <a:pPr algn="just"/>
            <a:r>
              <a:rPr lang="id-ID" sz="3200">
                <a:solidFill>
                  <a:schemeClr val="bg1"/>
                </a:solidFill>
                <a:latin typeface="Montserrat" panose="00000500000000000000" pitchFamily="2" charset="0"/>
              </a:rPr>
              <a:t>	abstract void move();</a:t>
            </a:r>
          </a:p>
          <a:p>
            <a:pPr algn="just"/>
            <a:r>
              <a:rPr lang="id-ID" sz="3200">
                <a:solidFill>
                  <a:schemeClr val="bg1"/>
                </a:solidFill>
                <a:latin typeface="Montserrat" panose="00000500000000000000" pitchFamily="2" charset="0"/>
              </a:rPr>
              <a:t>	abstract void turn();</a:t>
            </a:r>
          </a:p>
          <a:p>
            <a:pPr algn="just"/>
            <a:r>
              <a:rPr lang="id-ID" sz="3200">
                <a:solidFill>
                  <a:schemeClr val="bg1"/>
                </a:solidFill>
                <a:latin typeface="Montserrat" panose="00000500000000000000" pitchFamily="2" charset="0"/>
              </a:rPr>
              <a:t>} </a:t>
            </a:r>
          </a:p>
        </p:txBody>
      </p:sp>
    </p:spTree>
    <p:extLst>
      <p:ext uri="{BB962C8B-B14F-4D97-AF65-F5344CB8AC3E}">
        <p14:creationId xmlns:p14="http://schemas.microsoft.com/office/powerpoint/2010/main" val="4294896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11048984" cy="857250"/>
          </a:xfrm>
        </p:spPr>
        <p:txBody>
          <a:bodyPr>
            <a:normAutofit fontScale="85000" lnSpcReduction="10000"/>
          </a:bodyPr>
          <a:lstStyle/>
          <a:p>
            <a:pPr marL="0" indent="0">
              <a:buNone/>
            </a:pPr>
            <a:r>
              <a:rPr lang="id-ID" sz="4800" b="1">
                <a:solidFill>
                  <a:schemeClr val="tx1"/>
                </a:solidFill>
                <a:latin typeface="Montserrat" panose="00000500000000000000" pitchFamily="2" charset="0"/>
              </a:rPr>
              <a:t>Pembuatan Object dari Abstract Class</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10461156" cy="3046988"/>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Kita tidak dapat langsung membuat object dari class yang abstrak.</a:t>
            </a:r>
          </a:p>
          <a:p>
            <a:pPr algn="just"/>
            <a:endParaRPr lang="id-ID" sz="3200">
              <a:solidFill>
                <a:schemeClr val="bg1"/>
              </a:solidFill>
              <a:latin typeface="Montserrat" panose="00000500000000000000" pitchFamily="2" charset="0"/>
            </a:endParaRPr>
          </a:p>
          <a:p>
            <a:pPr algn="just"/>
            <a:r>
              <a:rPr lang="id-ID" sz="3200">
                <a:solidFill>
                  <a:schemeClr val="bg1"/>
                </a:solidFill>
                <a:latin typeface="Montserrat" panose="00000500000000000000" pitchFamily="2" charset="0"/>
              </a:rPr>
              <a:t>Alternatifnya, kita dapat menerapkan konsep inheritance untuk membuat berbagai extension dari abstract class yang telah kita buat.</a:t>
            </a:r>
          </a:p>
        </p:txBody>
      </p:sp>
    </p:spTree>
    <p:extLst>
      <p:ext uri="{BB962C8B-B14F-4D97-AF65-F5344CB8AC3E}">
        <p14:creationId xmlns:p14="http://schemas.microsoft.com/office/powerpoint/2010/main" val="312037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171409"/>
            <a:ext cx="11048984" cy="857250"/>
          </a:xfrm>
        </p:spPr>
        <p:txBody>
          <a:bodyPr>
            <a:normAutofit fontScale="85000" lnSpcReduction="10000"/>
          </a:bodyPr>
          <a:lstStyle/>
          <a:p>
            <a:pPr marL="0" indent="0">
              <a:buNone/>
            </a:pPr>
            <a:r>
              <a:rPr lang="id-ID" sz="4800" b="1">
                <a:solidFill>
                  <a:schemeClr val="tx1"/>
                </a:solidFill>
                <a:latin typeface="Montserrat" panose="00000500000000000000" pitchFamily="2" charset="0"/>
              </a:rPr>
              <a:t>Pembuatan Object dari Abstract Class</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81151" y="1028659"/>
            <a:ext cx="10461156" cy="5509200"/>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abstract class Vehicle{</a:t>
            </a:r>
          </a:p>
          <a:p>
            <a:pPr algn="just"/>
            <a:r>
              <a:rPr lang="id-ID" sz="3200">
                <a:solidFill>
                  <a:schemeClr val="bg1"/>
                </a:solidFill>
                <a:latin typeface="Montserrat" panose="00000500000000000000" pitchFamily="2" charset="0"/>
              </a:rPr>
              <a:t>	String type;</a:t>
            </a:r>
          </a:p>
          <a:p>
            <a:pPr algn="just"/>
            <a:r>
              <a:rPr lang="id-ID" sz="3200">
                <a:solidFill>
                  <a:schemeClr val="bg1"/>
                </a:solidFill>
                <a:latin typeface="Montserrat" panose="00000500000000000000" pitchFamily="2" charset="0"/>
              </a:rPr>
              <a:t>	int wheels;</a:t>
            </a:r>
          </a:p>
          <a:p>
            <a:pPr algn="just"/>
            <a:r>
              <a:rPr lang="id-ID" sz="3200">
                <a:solidFill>
                  <a:schemeClr val="bg1"/>
                </a:solidFill>
                <a:latin typeface="Montserrat" panose="00000500000000000000" pitchFamily="2" charset="0"/>
              </a:rPr>
              <a:t>	void move();</a:t>
            </a:r>
          </a:p>
          <a:p>
            <a:pPr algn="just"/>
            <a:r>
              <a:rPr lang="id-ID" sz="3200">
                <a:solidFill>
                  <a:schemeClr val="bg1"/>
                </a:solidFill>
                <a:latin typeface="Montserrat" panose="00000500000000000000" pitchFamily="2" charset="0"/>
              </a:rPr>
              <a:t>} </a:t>
            </a:r>
          </a:p>
          <a:p>
            <a:pPr algn="just"/>
            <a:endParaRPr lang="id-ID" sz="3200">
              <a:solidFill>
                <a:schemeClr val="bg1"/>
              </a:solidFill>
              <a:latin typeface="Montserrat" panose="00000500000000000000" pitchFamily="2" charset="0"/>
            </a:endParaRPr>
          </a:p>
          <a:p>
            <a:pPr algn="just"/>
            <a:r>
              <a:rPr lang="id-ID" sz="3200">
                <a:solidFill>
                  <a:schemeClr val="bg1"/>
                </a:solidFill>
                <a:latin typeface="Montserrat" panose="00000500000000000000" pitchFamily="2" charset="0"/>
              </a:rPr>
              <a:t>class Car extends Vehicle{</a:t>
            </a:r>
          </a:p>
          <a:p>
            <a:pPr algn="just"/>
            <a:r>
              <a:rPr lang="id-ID" sz="3200">
                <a:solidFill>
                  <a:schemeClr val="bg1"/>
                </a:solidFill>
                <a:latin typeface="Montserrat" panose="00000500000000000000" pitchFamily="2" charset="0"/>
              </a:rPr>
              <a:t>	...</a:t>
            </a:r>
          </a:p>
          <a:p>
            <a:pPr algn="just"/>
            <a:r>
              <a:rPr lang="id-ID" sz="3200">
                <a:solidFill>
                  <a:schemeClr val="bg1"/>
                </a:solidFill>
                <a:latin typeface="Montserrat" panose="00000500000000000000" pitchFamily="2" charset="0"/>
              </a:rPr>
              <a:t>}</a:t>
            </a:r>
          </a:p>
          <a:p>
            <a:pPr algn="just"/>
            <a:endParaRPr lang="id-ID" sz="3200">
              <a:solidFill>
                <a:schemeClr val="bg1"/>
              </a:solidFill>
              <a:latin typeface="Montserrat" panose="00000500000000000000" pitchFamily="2" charset="0"/>
            </a:endParaRPr>
          </a:p>
          <a:p>
            <a:pPr algn="just"/>
            <a:r>
              <a:rPr lang="id-ID" sz="3200">
                <a:solidFill>
                  <a:schemeClr val="bg1"/>
                </a:solidFill>
                <a:latin typeface="Montserrat" panose="00000500000000000000" pitchFamily="2" charset="0"/>
              </a:rPr>
              <a:t>Vehicle avanza = new Car();</a:t>
            </a:r>
          </a:p>
        </p:txBody>
      </p:sp>
    </p:spTree>
    <p:extLst>
      <p:ext uri="{BB962C8B-B14F-4D97-AF65-F5344CB8AC3E}">
        <p14:creationId xmlns:p14="http://schemas.microsoft.com/office/powerpoint/2010/main" val="251014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0"/>
            <a:ext cx="11048984" cy="1285876"/>
          </a:xfrm>
        </p:spPr>
        <p:txBody>
          <a:bodyPr>
            <a:normAutofit/>
          </a:bodyPr>
          <a:lstStyle/>
          <a:p>
            <a:pPr marL="0" indent="0">
              <a:buNone/>
            </a:pPr>
            <a:r>
              <a:rPr lang="id-ID" sz="4800" b="1">
                <a:solidFill>
                  <a:schemeClr val="tx1"/>
                </a:solidFill>
                <a:latin typeface="Montserrat" panose="00000500000000000000" pitchFamily="2" charset="0"/>
              </a:rPr>
              <a:t>Pemanggilan Abstract Method</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10461156" cy="3046988"/>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Abstract method tidak dapat langsung kita panggil ke dalam sebuah function.</a:t>
            </a:r>
          </a:p>
          <a:p>
            <a:pPr algn="just"/>
            <a:endParaRPr lang="id-ID" sz="3200">
              <a:solidFill>
                <a:schemeClr val="bg1"/>
              </a:solidFill>
              <a:latin typeface="Montserrat" panose="00000500000000000000" pitchFamily="2" charset="0"/>
            </a:endParaRPr>
          </a:p>
          <a:p>
            <a:pPr algn="just"/>
            <a:r>
              <a:rPr lang="id-ID" sz="3200">
                <a:solidFill>
                  <a:schemeClr val="bg1"/>
                </a:solidFill>
                <a:latin typeface="Montserrat" panose="00000500000000000000" pitchFamily="2" charset="0"/>
              </a:rPr>
              <a:t>Alternatifnya kita dapat menerapkan konsep inheritance, melalui proses overriding di subclass yang dibentuk dari abstract class tersebut.</a:t>
            </a:r>
          </a:p>
        </p:txBody>
      </p:sp>
    </p:spTree>
    <p:extLst>
      <p:ext uri="{BB962C8B-B14F-4D97-AF65-F5344CB8AC3E}">
        <p14:creationId xmlns:p14="http://schemas.microsoft.com/office/powerpoint/2010/main" val="406231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171409"/>
            <a:ext cx="11048984" cy="857250"/>
          </a:xfrm>
        </p:spPr>
        <p:txBody>
          <a:bodyPr>
            <a:normAutofit/>
          </a:bodyPr>
          <a:lstStyle/>
          <a:p>
            <a:pPr marL="0" indent="0">
              <a:buNone/>
            </a:pPr>
            <a:r>
              <a:rPr lang="id-ID" sz="4800" b="1">
                <a:solidFill>
                  <a:schemeClr val="tx1"/>
                </a:solidFill>
                <a:latin typeface="Montserrat" panose="00000500000000000000" pitchFamily="2" charset="0"/>
              </a:rPr>
              <a:t>Pemanggilan Abstract Method</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81151" y="1028659"/>
            <a:ext cx="10461156" cy="5262979"/>
          </a:xfrm>
          <a:prstGeom prst="rect">
            <a:avLst/>
          </a:prstGeom>
          <a:solidFill>
            <a:schemeClr val="tx1"/>
          </a:solidFill>
        </p:spPr>
        <p:txBody>
          <a:bodyPr wrap="square" rtlCol="0">
            <a:spAutoFit/>
          </a:bodyPr>
          <a:lstStyle/>
          <a:p>
            <a:pPr algn="just"/>
            <a:r>
              <a:rPr lang="id-ID" sz="2800">
                <a:solidFill>
                  <a:schemeClr val="bg1"/>
                </a:solidFill>
                <a:latin typeface="Montserrat" panose="00000500000000000000" pitchFamily="2" charset="0"/>
              </a:rPr>
              <a:t>abstract class Vehicle{</a:t>
            </a:r>
          </a:p>
          <a:p>
            <a:pPr algn="just"/>
            <a:r>
              <a:rPr lang="id-ID" sz="2800">
                <a:solidFill>
                  <a:schemeClr val="bg1"/>
                </a:solidFill>
                <a:latin typeface="Montserrat" panose="00000500000000000000" pitchFamily="2" charset="0"/>
              </a:rPr>
              <a:t>	abstract void move();</a:t>
            </a:r>
          </a:p>
          <a:p>
            <a:pPr algn="just"/>
            <a:r>
              <a:rPr lang="id-ID" sz="2800">
                <a:solidFill>
                  <a:schemeClr val="bg1"/>
                </a:solidFill>
                <a:latin typeface="Montserrat" panose="00000500000000000000" pitchFamily="2" charset="0"/>
              </a:rPr>
              <a:t>} </a:t>
            </a:r>
          </a:p>
          <a:p>
            <a:pPr algn="just"/>
            <a:endParaRPr lang="id-ID" sz="2800">
              <a:solidFill>
                <a:schemeClr val="bg1"/>
              </a:solidFill>
              <a:latin typeface="Montserrat" panose="00000500000000000000" pitchFamily="2" charset="0"/>
            </a:endParaRPr>
          </a:p>
          <a:p>
            <a:pPr algn="just"/>
            <a:r>
              <a:rPr lang="id-ID" sz="2800">
                <a:solidFill>
                  <a:schemeClr val="bg1"/>
                </a:solidFill>
                <a:latin typeface="Montserrat" panose="00000500000000000000" pitchFamily="2" charset="0"/>
              </a:rPr>
              <a:t>class Car extends Vehicle{</a:t>
            </a:r>
          </a:p>
          <a:p>
            <a:pPr algn="just"/>
            <a:r>
              <a:rPr lang="id-ID" sz="2800">
                <a:solidFill>
                  <a:schemeClr val="bg1"/>
                </a:solidFill>
                <a:latin typeface="Montserrat" panose="00000500000000000000" pitchFamily="2" charset="0"/>
              </a:rPr>
              <a:t>	void move(){</a:t>
            </a:r>
          </a:p>
          <a:p>
            <a:pPr algn="just"/>
            <a:r>
              <a:rPr lang="id-ID" sz="2800">
                <a:solidFill>
                  <a:schemeClr val="bg1"/>
                </a:solidFill>
                <a:latin typeface="Montserrat" panose="00000500000000000000" pitchFamily="2" charset="0"/>
              </a:rPr>
              <a:t>		System.out.println(“Car is moving...”);</a:t>
            </a:r>
          </a:p>
          <a:p>
            <a:pPr algn="just"/>
            <a:r>
              <a:rPr lang="id-ID" sz="2800">
                <a:solidFill>
                  <a:schemeClr val="bg1"/>
                </a:solidFill>
                <a:latin typeface="Montserrat" panose="00000500000000000000" pitchFamily="2" charset="0"/>
              </a:rPr>
              <a:t>	}</a:t>
            </a:r>
          </a:p>
          <a:p>
            <a:pPr algn="just"/>
            <a:r>
              <a:rPr lang="id-ID" sz="2800">
                <a:solidFill>
                  <a:schemeClr val="bg1"/>
                </a:solidFill>
                <a:latin typeface="Montserrat" panose="00000500000000000000" pitchFamily="2" charset="0"/>
              </a:rPr>
              <a:t>}</a:t>
            </a:r>
          </a:p>
          <a:p>
            <a:pPr algn="just"/>
            <a:endParaRPr lang="id-ID" sz="2800">
              <a:solidFill>
                <a:schemeClr val="bg1"/>
              </a:solidFill>
              <a:latin typeface="Montserrat" panose="00000500000000000000" pitchFamily="2" charset="0"/>
            </a:endParaRPr>
          </a:p>
          <a:p>
            <a:pPr algn="just"/>
            <a:r>
              <a:rPr lang="id-ID" sz="2800">
                <a:solidFill>
                  <a:schemeClr val="bg1"/>
                </a:solidFill>
                <a:latin typeface="Montserrat" panose="00000500000000000000" pitchFamily="2" charset="0"/>
              </a:rPr>
              <a:t>Vehicle avanza = new Car();</a:t>
            </a:r>
          </a:p>
          <a:p>
            <a:pPr algn="just"/>
            <a:r>
              <a:rPr lang="id-ID" sz="2800">
                <a:solidFill>
                  <a:schemeClr val="bg1"/>
                </a:solidFill>
                <a:latin typeface="Montserrat" panose="00000500000000000000" pitchFamily="2" charset="0"/>
              </a:rPr>
              <a:t>avanza.move();</a:t>
            </a:r>
          </a:p>
        </p:txBody>
      </p:sp>
    </p:spTree>
    <p:extLst>
      <p:ext uri="{BB962C8B-B14F-4D97-AF65-F5344CB8AC3E}">
        <p14:creationId xmlns:p14="http://schemas.microsoft.com/office/powerpoint/2010/main" val="1139778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743974"/>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Berbagai informasi dan contoh lainnya untuk konsep abstraction dapat </a:t>
            </a:r>
            <a:r>
              <a:rPr lang="id-ID" sz="2400" err="1">
                <a:solidFill>
                  <a:schemeClr val="bg1"/>
                </a:solidFill>
                <a:latin typeface="Montserrat" panose="00000500000000000000" pitchFamily="2" charset="0"/>
              </a:rPr>
              <a:t>dieksplor</a:t>
            </a:r>
            <a:r>
              <a:rPr lang="id-ID" sz="2400">
                <a:solidFill>
                  <a:schemeClr val="bg1"/>
                </a:solidFill>
                <a:latin typeface="Montserrat" panose="00000500000000000000" pitchFamily="2" charset="0"/>
              </a:rPr>
              <a:t> lebih dalam melalui link-link berikut. </a:t>
            </a:r>
          </a:p>
          <a:p>
            <a:pPr algn="just">
              <a:lnSpc>
                <a:spcPct val="107000"/>
              </a:lnSpc>
              <a:spcAft>
                <a:spcPts val="800"/>
              </a:spcAft>
            </a:pPr>
            <a:r>
              <a:rPr lang="id-ID" sz="2400">
                <a:solidFill>
                  <a:schemeClr val="bg1"/>
                </a:solidFill>
                <a:latin typeface="Montserrat" panose="00000500000000000000" pitchFamily="2" charset="0"/>
                <a:hlinkClick r:id="rId2"/>
              </a:rPr>
              <a:t>https://techvidvan.com/tutorials/abstraction-in-java/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3"/>
              </a:rPr>
              <a:t>https://www.javatpoint.com/abstract-class-in-java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4"/>
              </a:rPr>
              <a:t>https://www.w3schools.com/java/java_abstract.asp</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5"/>
              </a:rPr>
              <a:t>https://www.codesdope.com/course/java-abstraction/</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6"/>
              </a:rPr>
              <a:t>https://www.upgrad.com/blog/abstract-class-in-java-and-methods/</a:t>
            </a:r>
            <a:r>
              <a:rPr lang="id-ID" sz="2400">
                <a:solidFill>
                  <a:schemeClr val="bg1"/>
                </a:solidFill>
                <a:latin typeface="Montserrat" panose="00000500000000000000" pitchFamily="2" charset="0"/>
              </a:rPr>
              <a:t> </a:t>
            </a:r>
          </a:p>
        </p:txBody>
      </p:sp>
    </p:spTree>
    <p:extLst>
      <p:ext uri="{BB962C8B-B14F-4D97-AF65-F5344CB8AC3E}">
        <p14:creationId xmlns:p14="http://schemas.microsoft.com/office/powerpoint/2010/main" val="330633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Materi Pertemuan 6</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6928685" cy="1569660"/>
          </a:xfrm>
          <a:prstGeom prst="rect">
            <a:avLst/>
          </a:prstGeom>
          <a:solidFill>
            <a:schemeClr val="tx1"/>
          </a:solidFill>
        </p:spPr>
        <p:txBody>
          <a:bodyPr wrap="square" rtlCol="0">
            <a:spAutoFit/>
          </a:bodyPr>
          <a:lstStyle/>
          <a:p>
            <a:pPr marL="742950" indent="-742950">
              <a:buAutoNum type="arabicPeriod"/>
            </a:pPr>
            <a:r>
              <a:rPr lang="id-ID" sz="3200">
                <a:solidFill>
                  <a:schemeClr val="bg1"/>
                </a:solidFill>
                <a:latin typeface="Montserrat" panose="00000500000000000000" pitchFamily="2" charset="0"/>
              </a:rPr>
              <a:t>Abstraction</a:t>
            </a:r>
          </a:p>
          <a:p>
            <a:pPr marL="742950" indent="-742950">
              <a:buAutoNum type="arabicPeriod"/>
            </a:pPr>
            <a:r>
              <a:rPr lang="id-ID" sz="3200">
                <a:solidFill>
                  <a:schemeClr val="bg1"/>
                </a:solidFill>
                <a:latin typeface="Montserrat" panose="00000500000000000000" pitchFamily="2" charset="0"/>
              </a:rPr>
              <a:t>Abstract Class</a:t>
            </a:r>
          </a:p>
          <a:p>
            <a:pPr marL="742950" indent="-742950">
              <a:buAutoNum type="arabicPeriod"/>
            </a:pPr>
            <a:r>
              <a:rPr lang="id-ID" sz="3200">
                <a:solidFill>
                  <a:schemeClr val="bg1"/>
                </a:solidFill>
                <a:latin typeface="Montserrat" panose="00000500000000000000" pitchFamily="2" charset="0"/>
              </a:rPr>
              <a:t>Abstract Method</a:t>
            </a:r>
          </a:p>
        </p:txBody>
      </p:sp>
    </p:spTree>
    <p:extLst>
      <p:ext uri="{BB962C8B-B14F-4D97-AF65-F5344CB8AC3E}">
        <p14:creationId xmlns:p14="http://schemas.microsoft.com/office/powerpoint/2010/main" val="2193695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Abstraction</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10461156" cy="3046988"/>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Abstraction adalah salah satu konsep dasar OOP yang menyediakan template abstrak (object tidak berwujud) berupa abstract class yang kemudian dapat digunakan untuk membuat berbagai object konkret (nyata atau berwujud) berdasarkan template abstrak tersebut.</a:t>
            </a:r>
          </a:p>
        </p:txBody>
      </p:sp>
    </p:spTree>
    <p:extLst>
      <p:ext uri="{BB962C8B-B14F-4D97-AF65-F5344CB8AC3E}">
        <p14:creationId xmlns:p14="http://schemas.microsoft.com/office/powerpoint/2010/main" val="293585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ambar 6">
            <a:extLst>
              <a:ext uri="{FF2B5EF4-FFF2-40B4-BE49-F238E27FC236}">
                <a16:creationId xmlns:a16="http://schemas.microsoft.com/office/drawing/2014/main" id="{4B88C50B-797E-4675-B113-22A08DB65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30" y="370270"/>
            <a:ext cx="11787739" cy="61174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65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F0D09B90-0F06-4784-8640-041FDB29D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7" y="231006"/>
            <a:ext cx="12204101" cy="6391175"/>
          </a:xfrm>
          <a:prstGeom prst="rect">
            <a:avLst/>
          </a:prstGeom>
        </p:spPr>
      </p:pic>
    </p:spTree>
    <p:extLst>
      <p:ext uri="{BB962C8B-B14F-4D97-AF65-F5344CB8AC3E}">
        <p14:creationId xmlns:p14="http://schemas.microsoft.com/office/powerpoint/2010/main" val="114938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a:extLst>
              <a:ext uri="{FF2B5EF4-FFF2-40B4-BE49-F238E27FC236}">
                <a16:creationId xmlns:a16="http://schemas.microsoft.com/office/drawing/2014/main" id="{B8A39DC1-0D7E-458C-B33B-6FF49D02A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742" y="0"/>
            <a:ext cx="9644515" cy="6905465"/>
          </a:xfrm>
          <a:prstGeom prst="rect">
            <a:avLst/>
          </a:prstGeom>
        </p:spPr>
      </p:pic>
    </p:spTree>
    <p:extLst>
      <p:ext uri="{BB962C8B-B14F-4D97-AF65-F5344CB8AC3E}">
        <p14:creationId xmlns:p14="http://schemas.microsoft.com/office/powerpoint/2010/main" val="92758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Abstract Class</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10461156" cy="3539430"/>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Abstract class adalah class yang menerapkan konsep abstraction untuk semua atribut yang membentuk class tersebut.</a:t>
            </a:r>
          </a:p>
          <a:p>
            <a:pPr algn="just"/>
            <a:endParaRPr lang="id-ID" sz="3200">
              <a:solidFill>
                <a:schemeClr val="bg1"/>
              </a:solidFill>
              <a:latin typeface="Montserrat" panose="00000500000000000000" pitchFamily="2" charset="0"/>
            </a:endParaRPr>
          </a:p>
          <a:p>
            <a:pPr algn="just"/>
            <a:r>
              <a:rPr lang="id-ID" sz="3200">
                <a:solidFill>
                  <a:schemeClr val="bg1"/>
                </a:solidFill>
                <a:latin typeface="Montserrat" panose="00000500000000000000" pitchFamily="2" charset="0"/>
              </a:rPr>
              <a:t>Untuk membuat abstract class cukup dengan menambahkan keyword abstract class di depan nama class yang akan dibuat.</a:t>
            </a:r>
          </a:p>
        </p:txBody>
      </p:sp>
    </p:spTree>
    <p:extLst>
      <p:ext uri="{BB962C8B-B14F-4D97-AF65-F5344CB8AC3E}">
        <p14:creationId xmlns:p14="http://schemas.microsoft.com/office/powerpoint/2010/main" val="285632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9316436" cy="857250"/>
          </a:xfrm>
        </p:spPr>
        <p:txBody>
          <a:bodyPr>
            <a:normAutofit/>
          </a:bodyPr>
          <a:lstStyle/>
          <a:p>
            <a:pPr marL="0" indent="0">
              <a:buNone/>
            </a:pPr>
            <a:r>
              <a:rPr lang="id-ID" sz="4800" b="1">
                <a:solidFill>
                  <a:schemeClr val="tx1"/>
                </a:solidFill>
                <a:latin typeface="Montserrat" panose="00000500000000000000" pitchFamily="2" charset="0"/>
              </a:rPr>
              <a:t>Pembuatan Abstract Class</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10461156" cy="2554545"/>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abstract class Vehicle{</a:t>
            </a:r>
          </a:p>
          <a:p>
            <a:pPr algn="just"/>
            <a:r>
              <a:rPr lang="id-ID" sz="3200">
                <a:solidFill>
                  <a:schemeClr val="bg1"/>
                </a:solidFill>
                <a:latin typeface="Montserrat" panose="00000500000000000000" pitchFamily="2" charset="0"/>
              </a:rPr>
              <a:t>	String type;</a:t>
            </a:r>
          </a:p>
          <a:p>
            <a:pPr algn="just"/>
            <a:r>
              <a:rPr lang="id-ID" sz="3200">
                <a:solidFill>
                  <a:schemeClr val="bg1"/>
                </a:solidFill>
                <a:latin typeface="Montserrat" panose="00000500000000000000" pitchFamily="2" charset="0"/>
              </a:rPr>
              <a:t>	int wheels;</a:t>
            </a:r>
          </a:p>
          <a:p>
            <a:pPr algn="just"/>
            <a:r>
              <a:rPr lang="id-ID" sz="3200">
                <a:solidFill>
                  <a:schemeClr val="bg1"/>
                </a:solidFill>
                <a:latin typeface="Montserrat" panose="00000500000000000000" pitchFamily="2" charset="0"/>
              </a:rPr>
              <a:t>	void move();</a:t>
            </a:r>
          </a:p>
          <a:p>
            <a:pPr algn="just"/>
            <a:r>
              <a:rPr lang="id-ID" sz="3200">
                <a:solidFill>
                  <a:schemeClr val="bg1"/>
                </a:solidFill>
                <a:latin typeface="Montserrat" panose="00000500000000000000" pitchFamily="2" charset="0"/>
              </a:rPr>
              <a:t>} </a:t>
            </a:r>
          </a:p>
        </p:txBody>
      </p:sp>
    </p:spTree>
    <p:extLst>
      <p:ext uri="{BB962C8B-B14F-4D97-AF65-F5344CB8AC3E}">
        <p14:creationId xmlns:p14="http://schemas.microsoft.com/office/powerpoint/2010/main" val="1247396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Abstract Method</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10461156" cy="4031873"/>
          </a:xfrm>
          <a:prstGeom prst="rect">
            <a:avLst/>
          </a:prstGeom>
          <a:solidFill>
            <a:schemeClr val="tx1"/>
          </a:solidFill>
        </p:spPr>
        <p:txBody>
          <a:bodyPr wrap="square" rtlCol="0">
            <a:spAutoFit/>
          </a:bodyPr>
          <a:lstStyle/>
          <a:p>
            <a:pPr algn="just"/>
            <a:r>
              <a:rPr lang="id-ID" sz="3200">
                <a:solidFill>
                  <a:schemeClr val="bg1"/>
                </a:solidFill>
                <a:latin typeface="Montserrat" panose="00000500000000000000" pitchFamily="2" charset="0"/>
              </a:rPr>
              <a:t>Abstract method adalah method yang bersifat abstrak dan terdapat dalam abstract class yang memuat method tersebut, serta tidak memiliki isi, hanya dideklarasikan saja.</a:t>
            </a:r>
          </a:p>
          <a:p>
            <a:pPr algn="just"/>
            <a:endParaRPr lang="id-ID" sz="3200">
              <a:solidFill>
                <a:schemeClr val="bg1"/>
              </a:solidFill>
              <a:latin typeface="Montserrat" panose="00000500000000000000" pitchFamily="2" charset="0"/>
            </a:endParaRPr>
          </a:p>
          <a:p>
            <a:pPr algn="just"/>
            <a:r>
              <a:rPr lang="id-ID" sz="3200">
                <a:solidFill>
                  <a:schemeClr val="bg1"/>
                </a:solidFill>
                <a:latin typeface="Montserrat" panose="00000500000000000000" pitchFamily="2" charset="0"/>
              </a:rPr>
              <a:t>Untuk membuat abstract method cukup dengan menambahkan keyword abstract di depan nama method yang akan dibuat.</a:t>
            </a:r>
          </a:p>
        </p:txBody>
      </p:sp>
    </p:spTree>
    <p:extLst>
      <p:ext uri="{BB962C8B-B14F-4D97-AF65-F5344CB8AC3E}">
        <p14:creationId xmlns:p14="http://schemas.microsoft.com/office/powerpoint/2010/main" val="3487127771"/>
      </p:ext>
    </p:extLst>
  </p:cSld>
  <p:clrMapOvr>
    <a:masterClrMapping/>
  </p:clrMapOvr>
</p:sld>
</file>

<file path=ppt/theme/theme1.xml><?xml version="1.0" encoding="utf-8"?>
<a:theme xmlns:a="http://schemas.openxmlformats.org/drawingml/2006/main" name="Irisan">
  <a:themeElements>
    <a:clrScheme name="Irisan">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Iris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risan">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1638</TotalTime>
  <Words>401</Words>
  <Application>Microsoft Office PowerPoint</Application>
  <PresentationFormat>Layar Lebar</PresentationFormat>
  <Paragraphs>66</Paragraphs>
  <Slides>15</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15</vt:i4>
      </vt:variant>
    </vt:vector>
  </HeadingPairs>
  <TitlesOfParts>
    <vt:vector size="19" baseType="lpstr">
      <vt:lpstr>Century Gothic</vt:lpstr>
      <vt:lpstr>Montserrat</vt:lpstr>
      <vt:lpstr>Wingdings 3</vt:lpstr>
      <vt:lpstr>Irisan</vt:lpstr>
      <vt:lpstr>PERTEMUAN 6 LnT MOBILE APPLICATION DEVELOPMENT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 LnT MOBILE APPLICATION DEVELOPMENT</dc:title>
  <dc:creator>CHRISTOPHER VINANTIUS</dc:creator>
  <cp:lastModifiedBy>CHRISTOPHER VINANTIUS</cp:lastModifiedBy>
  <cp:revision>45</cp:revision>
  <dcterms:created xsi:type="dcterms:W3CDTF">2021-11-04T11:53:30Z</dcterms:created>
  <dcterms:modified xsi:type="dcterms:W3CDTF">2022-01-06T10:30:59Z</dcterms:modified>
</cp:coreProperties>
</file>