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325" r:id="rId5"/>
    <p:sldId id="326" r:id="rId6"/>
    <p:sldId id="328" r:id="rId7"/>
    <p:sldId id="309" r:id="rId8"/>
    <p:sldId id="329" r:id="rId9"/>
    <p:sldId id="327" r:id="rId10"/>
    <p:sldId id="333" r:id="rId11"/>
    <p:sldId id="331" r:id="rId12"/>
    <p:sldId id="332" r:id="rId13"/>
    <p:sldId id="334" r:id="rId14"/>
    <p:sldId id="335" r:id="rId15"/>
    <p:sldId id="336" r:id="rId16"/>
    <p:sldId id="337" r:id="rId17"/>
    <p:sldId id="314" r:id="rId18"/>
    <p:sldId id="347" r:id="rId19"/>
    <p:sldId id="348" r:id="rId20"/>
    <p:sldId id="349" r:id="rId21"/>
    <p:sldId id="341" r:id="rId22"/>
    <p:sldId id="342" r:id="rId23"/>
    <p:sldId id="344" r:id="rId24"/>
    <p:sldId id="345" r:id="rId25"/>
    <p:sldId id="343" r:id="rId26"/>
    <p:sldId id="33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017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AA75403-52E2-4413-A209-4AD9029DCB95}" type="datetimeFigureOut">
              <a:rPr lang="id-ID" smtClean="0"/>
              <a:t>16/12/2021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028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7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498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096541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0256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97265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2432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1357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41576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AA75403-52E2-4413-A209-4AD9029DCB95}" type="datetimeFigureOut">
              <a:rPr lang="id-ID" smtClean="0"/>
              <a:t>16/12/2021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65825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AA75403-52E2-4413-A209-4AD9029DCB95}" type="datetimeFigureOut">
              <a:rPr lang="id-ID" smtClean="0"/>
              <a:t>16/12/2021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58140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AA75403-52E2-4413-A209-4AD9029DCB95}" type="datetimeFigureOut">
              <a:rPr lang="id-ID" smtClean="0"/>
              <a:t>16/12/2021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47347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AA75403-52E2-4413-A209-4AD9029DCB95}" type="datetimeFigureOut">
              <a:rPr lang="id-ID" smtClean="0"/>
              <a:t>16/12/2021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34233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75403-52E2-4413-A209-4AD9029DCB95}" type="datetimeFigureOut">
              <a:rPr lang="id-ID" smtClean="0"/>
              <a:t>16/12/2021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376397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16/12/2021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693568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AA75403-52E2-4413-A209-4AD9029DCB95}" type="datetimeFigureOut">
              <a:rPr lang="id-ID" smtClean="0"/>
              <a:t>16/12/2021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B085C65-44DE-4D7E-9BD2-A42CC2EA6920}" type="slidenum">
              <a:rPr lang="id-ID" smtClean="0"/>
              <a:t>‹#›</a:t>
            </a:fld>
            <a:endParaRPr lang="id-ID"/>
          </a:p>
        </p:txBody>
      </p:sp>
    </p:spTree>
    <p:extLst>
      <p:ext uri="{BB962C8B-B14F-4D97-AF65-F5344CB8AC3E}">
        <p14:creationId xmlns:p14="http://schemas.microsoft.com/office/powerpoint/2010/main" val="27415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A75403-52E2-4413-A209-4AD9029DCB95}" type="datetimeFigureOut">
              <a:rPr lang="id-ID" smtClean="0"/>
              <a:t>16/12/2021</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085C65-44DE-4D7E-9BD2-A42CC2EA6920}" type="slidenum">
              <a:rPr lang="id-ID" smtClean="0"/>
              <a:t>‹#›</a:t>
            </a:fld>
            <a:endParaRPr lang="id-ID"/>
          </a:p>
        </p:txBody>
      </p:sp>
    </p:spTree>
    <p:extLst>
      <p:ext uri="{BB962C8B-B14F-4D97-AF65-F5344CB8AC3E}">
        <p14:creationId xmlns:p14="http://schemas.microsoft.com/office/powerpoint/2010/main" val="39000951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java/java_inheritance.htm" TargetMode="External"/><Relationship Id="rId7" Type="http://schemas.openxmlformats.org/officeDocument/2006/relationships/hyperlink" Target="https://www.javatpoint.com/method-overloading-in-java" TargetMode="External"/><Relationship Id="rId2" Type="http://schemas.openxmlformats.org/officeDocument/2006/relationships/hyperlink" Target="http://tutorials.jenkov.com/java/inheritance.html" TargetMode="External"/><Relationship Id="rId1" Type="http://schemas.openxmlformats.org/officeDocument/2006/relationships/slideLayout" Target="../slideLayouts/slideLayout2.xml"/><Relationship Id="rId6" Type="http://schemas.openxmlformats.org/officeDocument/2006/relationships/hyperlink" Target="https://beginnersbook.com/2013/05/method-overloading/"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techvidvan.com/tutorials/java-method-overrid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vidvan.com/tutorials/java-polymorphism/" TargetMode="External"/><Relationship Id="rId2" Type="http://schemas.openxmlformats.org/officeDocument/2006/relationships/hyperlink" Target="https://www.w3schools.com/java/java_polymorphism.asp" TargetMode="External"/><Relationship Id="rId1" Type="http://schemas.openxmlformats.org/officeDocument/2006/relationships/slideLayout" Target="../slideLayouts/slideLayout2.xml"/><Relationship Id="rId6" Type="http://schemas.openxmlformats.org/officeDocument/2006/relationships/hyperlink" Target="https://beginnersbook.com/2013/03/polymorphism-in-java/" TargetMode="External"/><Relationship Id="rId5" Type="http://schemas.openxmlformats.org/officeDocument/2006/relationships/hyperlink" Target="https://www.geeksforgeeks.org/polymorphism-in-java/" TargetMode="External"/><Relationship Id="rId4" Type="http://schemas.openxmlformats.org/officeDocument/2006/relationships/hyperlink" Target="https://www.programiz.com/java-programming/polymorphis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java/java_encapsulation.asp" TargetMode="External"/><Relationship Id="rId2" Type="http://schemas.openxmlformats.org/officeDocument/2006/relationships/hyperlink" Target="https://www.tutorialspoint.com/java/java_encapsulation.htm" TargetMode="External"/><Relationship Id="rId1" Type="http://schemas.openxmlformats.org/officeDocument/2006/relationships/slideLayout" Target="../slideLayouts/slideLayout2.xml"/><Relationship Id="rId6" Type="http://schemas.openxmlformats.org/officeDocument/2006/relationships/hyperlink" Target="https://www.youtube.com/watch?v=BufiogH7qgw&amp;ab_channel=InvolveInInnovation" TargetMode="External"/><Relationship Id="rId5" Type="http://schemas.openxmlformats.org/officeDocument/2006/relationships/hyperlink" Target="https://www.javatpoint.com/encapsulation" TargetMode="External"/><Relationship Id="rId4" Type="http://schemas.openxmlformats.org/officeDocument/2006/relationships/hyperlink" Target="https://www.geeksforgeeks.org/encapsulation-in-jav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70E4388-5541-46D2-96B9-E324F44CFB4A}"/>
              </a:ext>
            </a:extLst>
          </p:cNvPr>
          <p:cNvSpPr>
            <a:spLocks noGrp="1"/>
          </p:cNvSpPr>
          <p:nvPr>
            <p:ph type="ctrTitle"/>
          </p:nvPr>
        </p:nvSpPr>
        <p:spPr>
          <a:xfrm>
            <a:off x="684210" y="1343025"/>
            <a:ext cx="7573965" cy="2314575"/>
          </a:xfrm>
        </p:spPr>
        <p:txBody>
          <a:bodyPr/>
          <a:lstStyle/>
          <a:p>
            <a:r>
              <a:rPr lang="id-ID" b="1">
                <a:latin typeface="Montserrat" panose="00000500000000000000" pitchFamily="2" charset="0"/>
              </a:rPr>
              <a:t>PERTEMUAN 5 </a:t>
            </a:r>
            <a:r>
              <a:rPr lang="id-ID" b="1" err="1">
                <a:latin typeface="Montserrat" panose="00000500000000000000" pitchFamily="2" charset="0"/>
              </a:rPr>
              <a:t>LnT</a:t>
            </a:r>
            <a:br>
              <a:rPr lang="id-ID" b="1">
                <a:latin typeface="Montserrat" panose="00000500000000000000" pitchFamily="2" charset="0"/>
              </a:rPr>
            </a:br>
            <a:r>
              <a:rPr lang="id-ID" b="1">
                <a:latin typeface="Montserrat" panose="00000500000000000000" pitchFamily="2" charset="0"/>
              </a:rPr>
              <a:t>MOBILE APPLICATION DEVELOPMENT</a:t>
            </a:r>
          </a:p>
        </p:txBody>
      </p:sp>
      <p:sp>
        <p:nvSpPr>
          <p:cNvPr id="3" name="Subjudul 2">
            <a:extLst>
              <a:ext uri="{FF2B5EF4-FFF2-40B4-BE49-F238E27FC236}">
                <a16:creationId xmlns:a16="http://schemas.microsoft.com/office/drawing/2014/main" id="{5C31B2C8-4E3A-4A93-BBFF-13D93815A8A7}"/>
              </a:ext>
            </a:extLst>
          </p:cNvPr>
          <p:cNvSpPr>
            <a:spLocks noGrp="1"/>
          </p:cNvSpPr>
          <p:nvPr>
            <p:ph type="subTitle" idx="1"/>
          </p:nvPr>
        </p:nvSpPr>
        <p:spPr>
          <a:xfrm>
            <a:off x="817562" y="3862917"/>
            <a:ext cx="6097588" cy="709083"/>
          </a:xfrm>
          <a:solidFill>
            <a:schemeClr val="tx1"/>
          </a:solidFill>
        </p:spPr>
        <p:txBody>
          <a:bodyPr>
            <a:normAutofit/>
          </a:bodyPr>
          <a:lstStyle/>
          <a:p>
            <a:r>
              <a:rPr lang="id-ID" sz="4000" b="1">
                <a:solidFill>
                  <a:schemeClr val="bg1"/>
                </a:solidFill>
                <a:latin typeface="Montserrat" panose="00000500000000000000" pitchFamily="2" charset="0"/>
              </a:rPr>
              <a:t>Christopher Vinantius</a:t>
            </a:r>
          </a:p>
        </p:txBody>
      </p:sp>
    </p:spTree>
    <p:extLst>
      <p:ext uri="{BB962C8B-B14F-4D97-AF65-F5344CB8AC3E}">
        <p14:creationId xmlns:p14="http://schemas.microsoft.com/office/powerpoint/2010/main" val="133365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587B4213-69A8-482A-B3C1-7FB6C2422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528" y="-5729"/>
            <a:ext cx="10104510" cy="6863729"/>
          </a:xfrm>
          <a:prstGeom prst="rect">
            <a:avLst/>
          </a:prstGeom>
        </p:spPr>
      </p:pic>
    </p:spTree>
    <p:extLst>
      <p:ext uri="{BB962C8B-B14F-4D97-AF65-F5344CB8AC3E}">
        <p14:creationId xmlns:p14="http://schemas.microsoft.com/office/powerpoint/2010/main" val="282284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Contoh Method Overriding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494468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public class Enemy(</a:t>
            </a:r>
          </a:p>
          <a:p>
            <a:pPr algn="just">
              <a:lnSpc>
                <a:spcPct val="107000"/>
              </a:lnSpc>
              <a:spcAft>
                <a:spcPts val="800"/>
              </a:spcAft>
            </a:pPr>
            <a:r>
              <a:rPr lang="id-ID" sz="2400">
                <a:solidFill>
                  <a:schemeClr val="bg1"/>
                </a:solidFill>
                <a:latin typeface="Montserrat" panose="00000500000000000000" pitchFamily="2" charset="0"/>
              </a:rPr>
              <a:t>		public void attack(){</a:t>
            </a:r>
          </a:p>
          <a:p>
            <a:pPr algn="just">
              <a:lnSpc>
                <a:spcPct val="107000"/>
              </a:lnSpc>
              <a:spcAft>
                <a:spcPts val="800"/>
              </a:spcAft>
            </a:pPr>
            <a:r>
              <a:rPr lang="id-ID" sz="2400">
                <a:solidFill>
                  <a:schemeClr val="bg1"/>
                </a:solidFill>
                <a:latin typeface="Montserrat" panose="00000500000000000000" pitchFamily="2" charset="0"/>
              </a:rPr>
              <a:t>			System.out.println(“Enemy is attacking...”)</a:t>
            </a:r>
          </a:p>
          <a:p>
            <a:pPr algn="just">
              <a:lnSpc>
                <a:spcPct val="107000"/>
              </a:lnSpc>
              <a:spcAft>
                <a:spcPts val="800"/>
              </a:spcAft>
            </a:pP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rPr>
              <a:t>public class Zombie extends Enemy(</a:t>
            </a:r>
          </a:p>
          <a:p>
            <a:pPr algn="just">
              <a:lnSpc>
                <a:spcPct val="107000"/>
              </a:lnSpc>
              <a:spcAft>
                <a:spcPts val="800"/>
              </a:spcAft>
            </a:pPr>
            <a:r>
              <a:rPr lang="id-ID" sz="2400">
                <a:solidFill>
                  <a:schemeClr val="bg1"/>
                </a:solidFill>
                <a:latin typeface="Montserrat" panose="00000500000000000000" pitchFamily="2" charset="0"/>
              </a:rPr>
              <a:t>		public void attack(){</a:t>
            </a:r>
          </a:p>
          <a:p>
            <a:pPr algn="just">
              <a:lnSpc>
                <a:spcPct val="107000"/>
              </a:lnSpc>
              <a:spcAft>
                <a:spcPts val="800"/>
              </a:spcAft>
            </a:pPr>
            <a:r>
              <a:rPr lang="id-ID" sz="2400">
                <a:solidFill>
                  <a:schemeClr val="bg1"/>
                </a:solidFill>
                <a:latin typeface="Montserrat" panose="00000500000000000000" pitchFamily="2" charset="0"/>
              </a:rPr>
              <a:t>			System.out.println(“Zombie is going to eat you...”);</a:t>
            </a:r>
          </a:p>
          <a:p>
            <a:pPr algn="just">
              <a:lnSpc>
                <a:spcPct val="107000"/>
              </a:lnSpc>
              <a:spcAft>
                <a:spcPts val="800"/>
              </a:spcAft>
            </a:pPr>
            <a:r>
              <a:rPr lang="id-ID" sz="2400">
                <a:solidFill>
                  <a:schemeClr val="bg1"/>
                </a:solidFill>
                <a:latin typeface="Montserrat" panose="00000500000000000000" pitchFamily="2" charset="0"/>
              </a:rPr>
              <a:t>		} </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190706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a:solidFill>
                  <a:schemeClr val="tx1"/>
                </a:solidFill>
                <a:latin typeface="Montserrat" panose="00000500000000000000" pitchFamily="2" charset="0"/>
              </a:rPr>
              <a:t>Pemanggilan Method Dalam Overriding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443172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memanggil method yang terdapat dalam subclass, kita cukup menuliskan nama dari subclass diikuti dengan method yang terdapat dalam subclass tersebut. Contohnya seperti berikut.</a:t>
            </a:r>
          </a:p>
          <a:p>
            <a:pPr algn="just">
              <a:lnSpc>
                <a:spcPct val="107000"/>
              </a:lnSpc>
              <a:spcAft>
                <a:spcPts val="800"/>
              </a:spcAft>
            </a:pPr>
            <a:r>
              <a:rPr lang="id-ID" sz="2400">
                <a:solidFill>
                  <a:schemeClr val="bg1"/>
                </a:solidFill>
                <a:latin typeface="Montserrat" panose="00000500000000000000" pitchFamily="2" charset="0"/>
              </a:rPr>
              <a:t>Zombie.attack();</a:t>
            </a:r>
          </a:p>
          <a:p>
            <a:pPr algn="just">
              <a:lnSpc>
                <a:spcPct val="107000"/>
              </a:lnSpc>
              <a:spcAft>
                <a:spcPts val="800"/>
              </a:spcAft>
            </a:pPr>
            <a:r>
              <a:rPr lang="id-ID" sz="2400">
                <a:solidFill>
                  <a:schemeClr val="bg1"/>
                </a:solidFill>
                <a:latin typeface="Montserrat" panose="00000500000000000000" pitchFamily="2" charset="0"/>
              </a:rPr>
              <a:t>Namun untuk memanggil method yang terdapat dalam superclass, kita menuliskan keyword super. Contohnya seperti berikut.</a:t>
            </a:r>
          </a:p>
          <a:p>
            <a:pPr algn="just">
              <a:lnSpc>
                <a:spcPct val="107000"/>
              </a:lnSpc>
              <a:spcAft>
                <a:spcPts val="800"/>
              </a:spcAft>
            </a:pPr>
            <a:r>
              <a:rPr lang="id-ID" sz="2400">
                <a:solidFill>
                  <a:schemeClr val="bg1"/>
                </a:solidFill>
                <a:latin typeface="Montserrat" panose="00000500000000000000" pitchFamily="2" charset="0"/>
              </a:rPr>
              <a:t>super.attack();</a:t>
            </a:r>
          </a:p>
          <a:p>
            <a:pPr algn="just">
              <a:lnSpc>
                <a:spcPct val="107000"/>
              </a:lnSpc>
              <a:spcAft>
                <a:spcPts val="800"/>
              </a:spcAft>
            </a:pPr>
            <a:r>
              <a:rPr lang="id-ID" sz="2400">
                <a:solidFill>
                  <a:schemeClr val="bg1"/>
                </a:solidFill>
                <a:latin typeface="Montserrat" panose="00000500000000000000" pitchFamily="2" charset="0"/>
              </a:rPr>
              <a:t>Kedua method tersebut akan menghasilkan output yang berbeda meskipun memiliki nama method yang sama.</a:t>
            </a:r>
          </a:p>
        </p:txBody>
      </p:sp>
    </p:spTree>
    <p:extLst>
      <p:ext uri="{BB962C8B-B14F-4D97-AF65-F5344CB8AC3E}">
        <p14:creationId xmlns:p14="http://schemas.microsoft.com/office/powerpoint/2010/main" val="258680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92500"/>
          </a:bodyPr>
          <a:lstStyle/>
          <a:p>
            <a:pPr marL="0" indent="0">
              <a:buNone/>
            </a:pPr>
            <a:r>
              <a:rPr lang="id-ID" sz="4800" b="1">
                <a:solidFill>
                  <a:schemeClr val="tx1"/>
                </a:solidFill>
                <a:latin typeface="Montserrat" panose="00000500000000000000" pitchFamily="2" charset="0"/>
              </a:rPr>
              <a:t>Pengenalan Method Overloading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43619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Method overloading adalah sebuah mekanisme yang memungkinkan dibentuknya lebih dari satu method dalam sebuah class dengan nama yang sama, namun memiliki parameter yang berbeda dan juga hal yang dilakukan oleh masing-masing method tersebut.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Perbedaan parameter dalam masing-masing method dapat terletak pada tipe data, jumlah parameter, ataupun keduanya.</a:t>
            </a:r>
          </a:p>
        </p:txBody>
      </p:sp>
    </p:spTree>
    <p:extLst>
      <p:ext uri="{BB962C8B-B14F-4D97-AF65-F5344CB8AC3E}">
        <p14:creationId xmlns:p14="http://schemas.microsoft.com/office/powerpoint/2010/main" val="397380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5C4DEA06-C73F-40A2-A8ED-ED13070E9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7960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Contoh Method Overloading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229902"/>
            <a:ext cx="10410825" cy="5380447"/>
          </a:xfrm>
          <a:prstGeom prst="rect">
            <a:avLst/>
          </a:prstGeom>
          <a:solidFill>
            <a:schemeClr val="tx1"/>
          </a:solidFill>
        </p:spPr>
        <p:txBody>
          <a:bodyPr wrap="square" rtlCol="0">
            <a:spAutoFit/>
          </a:bodyPr>
          <a:lstStyle/>
          <a:p>
            <a:pPr>
              <a:lnSpc>
                <a:spcPct val="107000"/>
              </a:lnSpc>
              <a:spcAft>
                <a:spcPts val="800"/>
              </a:spcAft>
            </a:pPr>
            <a:r>
              <a:rPr lang="id-ID" sz="2000">
                <a:solidFill>
                  <a:schemeClr val="bg1"/>
                </a:solidFill>
                <a:latin typeface="Montserrat" panose="00000500000000000000" pitchFamily="2" charset="0"/>
              </a:rPr>
              <a:t>public class Enemy(</a:t>
            </a:r>
          </a:p>
          <a:p>
            <a:pPr>
              <a:lnSpc>
                <a:spcPct val="107000"/>
              </a:lnSpc>
              <a:spcAft>
                <a:spcPts val="800"/>
              </a:spcAft>
            </a:pPr>
            <a:r>
              <a:rPr lang="id-ID" sz="2000">
                <a:solidFill>
                  <a:schemeClr val="bg1"/>
                </a:solidFill>
                <a:latin typeface="Montserrat" panose="00000500000000000000" pitchFamily="2" charset="0"/>
              </a:rPr>
              <a:t>		public void attack(){</a:t>
            </a:r>
          </a:p>
          <a:p>
            <a:pPr>
              <a:lnSpc>
                <a:spcPct val="107000"/>
              </a:lnSpc>
              <a:spcAft>
                <a:spcPts val="800"/>
              </a:spcAft>
            </a:pPr>
            <a:r>
              <a:rPr lang="id-ID" sz="2000">
                <a:solidFill>
                  <a:schemeClr val="bg1"/>
                </a:solidFill>
                <a:latin typeface="Montserrat" panose="00000500000000000000" pitchFamily="2" charset="0"/>
              </a:rPr>
              <a:t>			System.out.println(“Enemy is attacking...”);</a:t>
            </a:r>
          </a:p>
          <a:p>
            <a:pPr>
              <a:lnSpc>
                <a:spcPct val="107000"/>
              </a:lnSpc>
              <a:spcAft>
                <a:spcPts val="800"/>
              </a:spcAft>
            </a:pPr>
            <a:r>
              <a:rPr lang="id-ID" sz="2000">
                <a:solidFill>
                  <a:schemeClr val="bg1"/>
                </a:solidFill>
                <a:latin typeface="Montserrat" panose="00000500000000000000" pitchFamily="2" charset="0"/>
              </a:rPr>
              <a:t>		}</a:t>
            </a:r>
          </a:p>
          <a:p>
            <a:pPr>
              <a:lnSpc>
                <a:spcPct val="107000"/>
              </a:lnSpc>
              <a:spcAft>
                <a:spcPts val="800"/>
              </a:spcAft>
            </a:pPr>
            <a:r>
              <a:rPr lang="id-ID" sz="2000">
                <a:solidFill>
                  <a:schemeClr val="bg1"/>
                </a:solidFill>
                <a:latin typeface="Montserrat" panose="00000500000000000000" pitchFamily="2" charset="0"/>
              </a:rPr>
              <a:t>		public void attack(int attackPoint){</a:t>
            </a:r>
          </a:p>
          <a:p>
            <a:pPr>
              <a:lnSpc>
                <a:spcPct val="107000"/>
              </a:lnSpc>
              <a:spcAft>
                <a:spcPts val="800"/>
              </a:spcAft>
            </a:pPr>
            <a:r>
              <a:rPr lang="id-ID" sz="2000">
                <a:solidFill>
                  <a:schemeClr val="bg1"/>
                </a:solidFill>
                <a:latin typeface="Montserrat" panose="00000500000000000000" pitchFamily="2" charset="0"/>
              </a:rPr>
              <a:t>			System.out.println(“Enemy attacked with ” + attackPoint + “ power but it failed.”);</a:t>
            </a:r>
          </a:p>
          <a:p>
            <a:pPr>
              <a:lnSpc>
                <a:spcPct val="107000"/>
              </a:lnSpc>
              <a:spcAft>
                <a:spcPts val="800"/>
              </a:spcAft>
            </a:pPr>
            <a:r>
              <a:rPr lang="id-ID" sz="2000">
                <a:solidFill>
                  <a:schemeClr val="bg1"/>
                </a:solidFill>
                <a:latin typeface="Montserrat" panose="00000500000000000000" pitchFamily="2" charset="0"/>
              </a:rPr>
              <a:t>		}</a:t>
            </a:r>
          </a:p>
          <a:p>
            <a:pPr>
              <a:lnSpc>
                <a:spcPct val="107000"/>
              </a:lnSpc>
              <a:spcAft>
                <a:spcPts val="800"/>
              </a:spcAft>
            </a:pPr>
            <a:r>
              <a:rPr lang="id-ID" sz="2000">
                <a:solidFill>
                  <a:schemeClr val="bg1"/>
                </a:solidFill>
                <a:latin typeface="Montserrat" panose="00000500000000000000" pitchFamily="2" charset="0"/>
              </a:rPr>
              <a:t>		public void attack(int attackPoint, int healthDecrease){</a:t>
            </a:r>
          </a:p>
          <a:p>
            <a:pPr>
              <a:lnSpc>
                <a:spcPct val="107000"/>
              </a:lnSpc>
              <a:spcAft>
                <a:spcPts val="800"/>
              </a:spcAft>
            </a:pPr>
            <a:r>
              <a:rPr lang="id-ID" sz="2000">
                <a:solidFill>
                  <a:schemeClr val="bg1"/>
                </a:solidFill>
                <a:latin typeface="Montserrat" panose="00000500000000000000" pitchFamily="2" charset="0"/>
              </a:rPr>
              <a:t>			System.out.println(“Enemy attacked with ” + attackPoint + “ power and it decreased ” + healthDecrease + “ point to your health.”);</a:t>
            </a:r>
          </a:p>
          <a:p>
            <a:pPr>
              <a:lnSpc>
                <a:spcPct val="107000"/>
              </a:lnSpc>
              <a:spcAft>
                <a:spcPts val="800"/>
              </a:spcAft>
            </a:pPr>
            <a:r>
              <a:rPr lang="id-ID" sz="2000">
                <a:solidFill>
                  <a:schemeClr val="bg1"/>
                </a:solidFill>
                <a:latin typeface="Montserrat" panose="00000500000000000000" pitchFamily="2" charset="0"/>
              </a:rPr>
              <a:t>		}</a:t>
            </a:r>
          </a:p>
          <a:p>
            <a:pPr>
              <a:lnSpc>
                <a:spcPct val="107000"/>
              </a:lnSpc>
              <a:spcAft>
                <a:spcPts val="800"/>
              </a:spcAft>
            </a:pPr>
            <a:r>
              <a:rPr lang="id-ID" sz="2000">
                <a:solidFill>
                  <a:schemeClr val="bg1"/>
                </a:solidFill>
                <a:latin typeface="Montserrat" panose="00000500000000000000" pitchFamily="2" charset="0"/>
              </a:rPr>
              <a:t>) </a:t>
            </a:r>
          </a:p>
        </p:txBody>
      </p:sp>
    </p:spTree>
    <p:extLst>
      <p:ext uri="{BB962C8B-B14F-4D97-AF65-F5344CB8AC3E}">
        <p14:creationId xmlns:p14="http://schemas.microsoft.com/office/powerpoint/2010/main" val="1997561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a:solidFill>
                  <a:schemeClr val="tx1"/>
                </a:solidFill>
                <a:latin typeface="Montserrat" panose="00000500000000000000" pitchFamily="2" charset="0"/>
              </a:rPr>
              <a:t>Pemanggilan Method Dalam Overloading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104901"/>
            <a:ext cx="10410825" cy="542725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Untuk memanggil method yang berbeda-beda yang terdapat dalam subclass, kita cukup menuliskan nama class kemudian method diikuti dengan ketentuan parameter masing-masing sesuai dengan yang terdapat dalam class. Contohnya sebagai berikut.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Enemy.attack();</a:t>
            </a:r>
          </a:p>
          <a:p>
            <a:pPr algn="just">
              <a:lnSpc>
                <a:spcPct val="107000"/>
              </a:lnSpc>
              <a:spcAft>
                <a:spcPts val="800"/>
              </a:spcAft>
            </a:pPr>
            <a:r>
              <a:rPr lang="id-ID" sz="2400">
                <a:solidFill>
                  <a:schemeClr val="bg1"/>
                </a:solidFill>
                <a:latin typeface="Montserrat" panose="00000500000000000000" pitchFamily="2" charset="0"/>
              </a:rPr>
              <a:t>Enemy.attack(20);</a:t>
            </a:r>
          </a:p>
          <a:p>
            <a:pPr algn="just">
              <a:lnSpc>
                <a:spcPct val="107000"/>
              </a:lnSpc>
              <a:spcAft>
                <a:spcPts val="800"/>
              </a:spcAft>
            </a:pPr>
            <a:r>
              <a:rPr lang="id-ID" sz="2400">
                <a:solidFill>
                  <a:schemeClr val="bg1"/>
                </a:solidFill>
                <a:latin typeface="Montserrat" panose="00000500000000000000" pitchFamily="2" charset="0"/>
              </a:rPr>
              <a:t>Enemy.attack(15, 10);</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Ketiga method tersebut akan menghasilkan output yang berbeda meskipun memiliki nama method yang sama.</a:t>
            </a:r>
          </a:p>
        </p:txBody>
      </p:sp>
    </p:spTree>
    <p:extLst>
      <p:ext uri="{BB962C8B-B14F-4D97-AF65-F5344CB8AC3E}">
        <p14:creationId xmlns:p14="http://schemas.microsoft.com/office/powerpoint/2010/main" val="2983258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241739"/>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dan contoh lainnya untuk konsep inheritance serta method overriding dan overloading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http://tutorials.jenkov.com/java/inheritance.html</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https://www.tutorialspoint.com/java/java_inheritance.htm</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https://techvidvan.com/tutorials/java-method-overriding/</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https://www.javatpoint.com/method-overriding-in-java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https://beginnersbook.com/2013/05/method-overloading/</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7"/>
              </a:rPr>
              <a:t>https://www.javatpoint.com/method-overloading-in-java</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247437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Polymorphism</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641381"/>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Polymorphism adalah sebuah mekanisme di mana dalam sebuah class dapat memiliki lebih dari satu method dengan nama yang sama namun masing-masing dapat memiliki parameter, tipe data, atau fungsi yang berbeda. </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Polymorphism dibedakan menjadi dua jenis:</a:t>
            </a:r>
          </a:p>
          <a:p>
            <a:pPr marL="342900" indent="-342900" algn="just">
              <a:lnSpc>
                <a:spcPct val="107000"/>
              </a:lnSpc>
              <a:spcAft>
                <a:spcPts val="800"/>
              </a:spcAft>
              <a:buFontTx/>
              <a:buChar char="-"/>
            </a:pPr>
            <a:r>
              <a:rPr lang="id-ID" sz="2400">
                <a:solidFill>
                  <a:schemeClr val="bg1"/>
                </a:solidFill>
                <a:latin typeface="Montserrat" panose="00000500000000000000" pitchFamily="2" charset="0"/>
              </a:rPr>
              <a:t>Static polymorphism, menggunakan method overloading</a:t>
            </a:r>
          </a:p>
          <a:p>
            <a:pPr marL="342900" indent="-342900" algn="just">
              <a:lnSpc>
                <a:spcPct val="107000"/>
              </a:lnSpc>
              <a:spcAft>
                <a:spcPts val="800"/>
              </a:spcAft>
              <a:buFontTx/>
              <a:buChar char="-"/>
            </a:pPr>
            <a:r>
              <a:rPr lang="id-ID" sz="2400">
                <a:solidFill>
                  <a:schemeClr val="bg1"/>
                </a:solidFill>
                <a:latin typeface="Montserrat" panose="00000500000000000000" pitchFamily="2" charset="0"/>
              </a:rPr>
              <a:t>Dynamic polymorphism, menggunakan method overriding</a:t>
            </a:r>
          </a:p>
        </p:txBody>
      </p:sp>
    </p:spTree>
    <p:extLst>
      <p:ext uri="{BB962C8B-B14F-4D97-AF65-F5344CB8AC3E}">
        <p14:creationId xmlns:p14="http://schemas.microsoft.com/office/powerpoint/2010/main" val="337856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1581159E-9F95-4E37-AB7F-CC3888F87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76" y="-6149"/>
            <a:ext cx="10296224" cy="6864149"/>
          </a:xfrm>
          <a:prstGeom prst="rect">
            <a:avLst/>
          </a:prstGeom>
        </p:spPr>
      </p:pic>
    </p:spTree>
    <p:extLst>
      <p:ext uri="{BB962C8B-B14F-4D97-AF65-F5344CB8AC3E}">
        <p14:creationId xmlns:p14="http://schemas.microsoft.com/office/powerpoint/2010/main" val="74349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2" y="247651"/>
            <a:ext cx="8534400" cy="857250"/>
          </a:xfrm>
        </p:spPr>
        <p:txBody>
          <a:bodyPr>
            <a:normAutofit/>
          </a:bodyPr>
          <a:lstStyle/>
          <a:p>
            <a:pPr marL="0" indent="0">
              <a:buNone/>
            </a:pPr>
            <a:r>
              <a:rPr lang="id-ID" sz="4800" b="1">
                <a:solidFill>
                  <a:schemeClr val="tx1"/>
                </a:solidFill>
                <a:latin typeface="Montserrat" panose="00000500000000000000" pitchFamily="2" charset="0"/>
              </a:rPr>
              <a:t>Materi Pertemuan 5</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6" y="1533526"/>
            <a:ext cx="6928685" cy="4031873"/>
          </a:xfrm>
          <a:prstGeom prst="rect">
            <a:avLst/>
          </a:prstGeom>
          <a:solidFill>
            <a:schemeClr val="tx1"/>
          </a:solidFill>
        </p:spPr>
        <p:txBody>
          <a:bodyPr wrap="square" rtlCol="0">
            <a:spAutoFit/>
          </a:bodyPr>
          <a:lstStyle/>
          <a:p>
            <a:pPr marL="742950" indent="-742950">
              <a:buAutoNum type="arabicPeriod"/>
            </a:pPr>
            <a:r>
              <a:rPr lang="id-ID" sz="3200">
                <a:solidFill>
                  <a:schemeClr val="bg1"/>
                </a:solidFill>
                <a:latin typeface="Montserrat" panose="00000500000000000000" pitchFamily="2" charset="0"/>
              </a:rPr>
              <a:t>Pengenalan Object Oriented Programming</a:t>
            </a:r>
          </a:p>
          <a:p>
            <a:pPr marL="742950" indent="-742950">
              <a:buAutoNum type="arabicPeriod"/>
            </a:pPr>
            <a:r>
              <a:rPr lang="id-ID" sz="3200">
                <a:solidFill>
                  <a:schemeClr val="bg1"/>
                </a:solidFill>
                <a:latin typeface="Montserrat" panose="00000500000000000000" pitchFamily="2" charset="0"/>
              </a:rPr>
              <a:t>Superclass dan Subclass</a:t>
            </a:r>
          </a:p>
          <a:p>
            <a:pPr marL="742950" indent="-742950">
              <a:buAutoNum type="arabicPeriod"/>
            </a:pPr>
            <a:r>
              <a:rPr lang="id-ID" sz="3200">
                <a:solidFill>
                  <a:schemeClr val="bg1"/>
                </a:solidFill>
                <a:latin typeface="Montserrat" panose="00000500000000000000" pitchFamily="2" charset="0"/>
              </a:rPr>
              <a:t>Inheritance</a:t>
            </a:r>
          </a:p>
          <a:p>
            <a:pPr marL="742950" indent="-742950">
              <a:buAutoNum type="arabicPeriod"/>
            </a:pPr>
            <a:r>
              <a:rPr lang="id-ID" sz="3200">
                <a:solidFill>
                  <a:schemeClr val="bg1"/>
                </a:solidFill>
                <a:latin typeface="Montserrat" panose="00000500000000000000" pitchFamily="2" charset="0"/>
              </a:rPr>
              <a:t>Method Overriding</a:t>
            </a:r>
          </a:p>
          <a:p>
            <a:pPr marL="742950" indent="-742950">
              <a:buAutoNum type="arabicPeriod"/>
            </a:pPr>
            <a:r>
              <a:rPr lang="id-ID" sz="3200">
                <a:solidFill>
                  <a:schemeClr val="bg1"/>
                </a:solidFill>
                <a:latin typeface="Montserrat" panose="00000500000000000000" pitchFamily="2" charset="0"/>
              </a:rPr>
              <a:t>Method Overloading</a:t>
            </a:r>
          </a:p>
          <a:p>
            <a:pPr marL="742950" indent="-742950">
              <a:buAutoNum type="arabicPeriod"/>
            </a:pPr>
            <a:r>
              <a:rPr lang="id-ID" sz="3200">
                <a:solidFill>
                  <a:schemeClr val="bg1"/>
                </a:solidFill>
                <a:latin typeface="Montserrat" panose="00000500000000000000" pitchFamily="2" charset="0"/>
              </a:rPr>
              <a:t>Polymorphism</a:t>
            </a:r>
          </a:p>
          <a:p>
            <a:pPr marL="742950" indent="-742950">
              <a:buAutoNum type="arabicPeriod"/>
            </a:pPr>
            <a:r>
              <a:rPr lang="id-ID" sz="3200">
                <a:solidFill>
                  <a:schemeClr val="bg1"/>
                </a:solidFill>
                <a:latin typeface="Montserrat" panose="00000500000000000000" pitchFamily="2" charset="0"/>
              </a:rPr>
              <a:t>Encapsulation</a:t>
            </a:r>
          </a:p>
        </p:txBody>
      </p:sp>
    </p:spTree>
    <p:extLst>
      <p:ext uri="{BB962C8B-B14F-4D97-AF65-F5344CB8AC3E}">
        <p14:creationId xmlns:p14="http://schemas.microsoft.com/office/powerpoint/2010/main" val="2193695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3743974"/>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dan contoh lainnya untuk konsep polymorphism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https://www.w3schools.com/java/java_polymorphism.asp</a:t>
            </a: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hlinkClick r:id="rId3"/>
              </a:rPr>
              <a:t>https://techvidvan.com/tutorials/java-polymorphism/</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https://www.programiz.com/java-programming/polymorphism</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https://www.geeksforgeeks.org/polymorphism-in-java/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https://beginnersbook.com/2013/03/polymorphism-in-java/</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411651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Encapsulation</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4226542"/>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Encapsulation adalah sebuah mekanisme di mana semua variabel dan method yang terdapat dalam sebuah class dibungkus menjadi satu kesatuan, sehingga jika class lainnya ingin mengakses atau memodifikasi data-data dalam class yang dibungkus tersebut, perlu menggunakan getter dan setter.</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Encapsulation bertujuan untuk menjaga keamanan data-data tertentu (biasanya berupa variabel) dalam sebuah class dari class lainnya dengan “menyembunyikan” data-data tersebut melalui access modifier private. </a:t>
            </a:r>
          </a:p>
        </p:txBody>
      </p:sp>
    </p:spTree>
    <p:extLst>
      <p:ext uri="{BB962C8B-B14F-4D97-AF65-F5344CB8AC3E}">
        <p14:creationId xmlns:p14="http://schemas.microsoft.com/office/powerpoint/2010/main" val="209300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ambar 7" descr="Sebuah gambar berisi teks, perlengkapan toilet, kosmetik&#10;&#10;Deskripsi dibuat secara otomatis">
            <a:extLst>
              <a:ext uri="{FF2B5EF4-FFF2-40B4-BE49-F238E27FC236}">
                <a16:creationId xmlns:a16="http://schemas.microsoft.com/office/drawing/2014/main" id="{2D1DB5F8-F40D-41FE-A497-0EFD149BD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75" y="3367"/>
            <a:ext cx="10387553" cy="6854633"/>
          </a:xfrm>
          <a:prstGeom prst="rect">
            <a:avLst/>
          </a:prstGeom>
        </p:spPr>
      </p:pic>
    </p:spTree>
    <p:extLst>
      <p:ext uri="{BB962C8B-B14F-4D97-AF65-F5344CB8AC3E}">
        <p14:creationId xmlns:p14="http://schemas.microsoft.com/office/powerpoint/2010/main" val="3480245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Getter dan Setter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104901"/>
            <a:ext cx="10410825" cy="552984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Getter adalah method yang digunakan untuk mengakses data-data yang dibungkus dalam class melalui mekanisme encapsulation. Contoh penerapan getter adalah sebagai berikut.</a:t>
            </a:r>
          </a:p>
          <a:p>
            <a:pPr algn="just">
              <a:lnSpc>
                <a:spcPct val="107000"/>
              </a:lnSpc>
              <a:spcAft>
                <a:spcPts val="800"/>
              </a:spcAft>
            </a:pPr>
            <a:r>
              <a:rPr lang="id-ID" sz="2400">
                <a:solidFill>
                  <a:schemeClr val="bg1"/>
                </a:solidFill>
                <a:latin typeface="Montserrat" panose="00000500000000000000" pitchFamily="2" charset="0"/>
              </a:rPr>
              <a:t>public String getNama(){</a:t>
            </a:r>
          </a:p>
          <a:p>
            <a:pPr algn="just">
              <a:lnSpc>
                <a:spcPct val="107000"/>
              </a:lnSpc>
              <a:spcAft>
                <a:spcPts val="800"/>
              </a:spcAft>
            </a:pPr>
            <a:r>
              <a:rPr lang="id-ID" sz="2400">
                <a:solidFill>
                  <a:schemeClr val="bg1"/>
                </a:solidFill>
                <a:latin typeface="Montserrat" panose="00000500000000000000" pitchFamily="2" charset="0"/>
              </a:rPr>
              <a:t>	return nama;</a:t>
            </a:r>
          </a:p>
          <a:p>
            <a:pPr algn="just">
              <a:lnSpc>
                <a:spcPct val="107000"/>
              </a:lnSpc>
              <a:spcAft>
                <a:spcPts val="800"/>
              </a:spcAft>
            </a:pPr>
            <a:r>
              <a:rPr lang="id-ID" sz="2400">
                <a:solidFill>
                  <a:schemeClr val="bg1"/>
                </a:solidFill>
                <a:latin typeface="Montserrat" panose="00000500000000000000" pitchFamily="2" charset="0"/>
              </a:rPr>
              <a:t>}</a:t>
            </a:r>
          </a:p>
          <a:p>
            <a:pPr algn="just">
              <a:lnSpc>
                <a:spcPct val="107000"/>
              </a:lnSpc>
              <a:spcAft>
                <a:spcPts val="800"/>
              </a:spcAft>
            </a:pPr>
            <a:r>
              <a:rPr lang="id-ID" sz="2400">
                <a:solidFill>
                  <a:schemeClr val="bg1"/>
                </a:solidFill>
                <a:latin typeface="Montserrat" panose="00000500000000000000" pitchFamily="2" charset="0"/>
              </a:rPr>
              <a:t>Setter adalah method yang digunakan untuk menetapkan nilai dari data-data yang dibungkus dalam class melalui mekanisme encapsulation. Contoh penerapan setter adalah sebagai berikut.</a:t>
            </a:r>
          </a:p>
          <a:p>
            <a:pPr algn="just">
              <a:lnSpc>
                <a:spcPct val="107000"/>
              </a:lnSpc>
              <a:spcAft>
                <a:spcPts val="800"/>
              </a:spcAft>
            </a:pPr>
            <a:r>
              <a:rPr lang="id-ID" sz="2400">
                <a:solidFill>
                  <a:schemeClr val="bg1"/>
                </a:solidFill>
                <a:latin typeface="Montserrat" panose="00000500000000000000" pitchFamily="2" charset="0"/>
              </a:rPr>
              <a:t>public void setNama(String namaSet){</a:t>
            </a:r>
          </a:p>
          <a:p>
            <a:pPr algn="just">
              <a:lnSpc>
                <a:spcPct val="107000"/>
              </a:lnSpc>
              <a:spcAft>
                <a:spcPts val="800"/>
              </a:spcAft>
            </a:pPr>
            <a:r>
              <a:rPr lang="id-ID" sz="2400">
                <a:solidFill>
                  <a:schemeClr val="bg1"/>
                </a:solidFill>
                <a:latin typeface="Montserrat" panose="00000500000000000000" pitchFamily="2" charset="0"/>
              </a:rPr>
              <a:t>	nama = namaSet;</a:t>
            </a:r>
          </a:p>
          <a:p>
            <a:pPr algn="just">
              <a:lnSpc>
                <a:spcPct val="107000"/>
              </a:lnSpc>
              <a:spcAft>
                <a:spcPts val="800"/>
              </a:spcAft>
            </a:pPr>
            <a:r>
              <a:rPr lang="id-ID" sz="2400">
                <a:solidFill>
                  <a:schemeClr val="bg1"/>
                </a:solidFill>
                <a:latin typeface="Montserrat" panose="00000500000000000000" pitchFamily="2" charset="0"/>
              </a:rPr>
              <a:t>}</a:t>
            </a:r>
          </a:p>
        </p:txBody>
      </p:sp>
    </p:spTree>
    <p:extLst>
      <p:ext uri="{BB962C8B-B14F-4D97-AF65-F5344CB8AC3E}">
        <p14:creationId xmlns:p14="http://schemas.microsoft.com/office/powerpoint/2010/main" val="3132045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Getter dan Setter</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104901"/>
            <a:ext cx="10410825" cy="343619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Method getter dan setter memiliki access modifier public agar bisa diakses oleh class lainnya untuk mengakses atau memodifikasi variabel dalam class yang dibungkus sesuai kebutuhan.</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Kedua method tersebut perlu diterapkan ke semua variabel yang terdapat dalam class demi menjaga keamanan keseluruhan data tersebut dari class lainnya.</a:t>
            </a:r>
          </a:p>
        </p:txBody>
      </p:sp>
    </p:spTree>
    <p:extLst>
      <p:ext uri="{BB962C8B-B14F-4D97-AF65-F5344CB8AC3E}">
        <p14:creationId xmlns:p14="http://schemas.microsoft.com/office/powerpoint/2010/main" val="4063437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75698"/>
            <a:ext cx="10498139" cy="857250"/>
          </a:xfrm>
        </p:spPr>
        <p:txBody>
          <a:bodyPr>
            <a:normAutofit fontScale="92500"/>
          </a:bodyPr>
          <a:lstStyle/>
          <a:p>
            <a:pPr marL="0" indent="0">
              <a:buNone/>
            </a:pPr>
            <a:r>
              <a:rPr lang="id-ID" sz="4800" b="1">
                <a:solidFill>
                  <a:schemeClr val="tx1"/>
                </a:solidFill>
                <a:latin typeface="Montserrat" panose="00000500000000000000" pitchFamily="2" charset="0"/>
              </a:rPr>
              <a:t>Contoh Penerapan Encapsulation</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950769"/>
            <a:ext cx="10410825" cy="5831533"/>
          </a:xfrm>
          <a:prstGeom prst="rect">
            <a:avLst/>
          </a:prstGeom>
          <a:solidFill>
            <a:schemeClr val="tx1"/>
          </a:solidFill>
        </p:spPr>
        <p:txBody>
          <a:bodyPr wrap="square" rtlCol="0">
            <a:spAutoFit/>
          </a:bodyPr>
          <a:lstStyle/>
          <a:p>
            <a:pPr>
              <a:lnSpc>
                <a:spcPct val="107000"/>
              </a:lnSpc>
              <a:spcAft>
                <a:spcPts val="800"/>
              </a:spcAft>
            </a:pPr>
            <a:r>
              <a:rPr lang="id-ID" sz="1600">
                <a:solidFill>
                  <a:schemeClr val="bg1"/>
                </a:solidFill>
                <a:latin typeface="Montserrat" panose="00000500000000000000" pitchFamily="2" charset="0"/>
              </a:rPr>
              <a:t>class Nilai(</a:t>
            </a:r>
          </a:p>
          <a:p>
            <a:pPr>
              <a:lnSpc>
                <a:spcPct val="107000"/>
              </a:lnSpc>
              <a:spcAft>
                <a:spcPts val="800"/>
              </a:spcAft>
            </a:pPr>
            <a:r>
              <a:rPr lang="id-ID" sz="1600">
                <a:solidFill>
                  <a:schemeClr val="bg1"/>
                </a:solidFill>
                <a:latin typeface="Montserrat" panose="00000500000000000000" pitchFamily="2" charset="0"/>
              </a:rPr>
              <a:t>	private int semester;</a:t>
            </a:r>
          </a:p>
          <a:p>
            <a:pPr>
              <a:lnSpc>
                <a:spcPct val="107000"/>
              </a:lnSpc>
              <a:spcAft>
                <a:spcPts val="800"/>
              </a:spcAft>
            </a:pPr>
            <a:r>
              <a:rPr lang="id-ID" sz="1600">
                <a:solidFill>
                  <a:schemeClr val="bg1"/>
                </a:solidFill>
                <a:latin typeface="Montserrat" panose="00000500000000000000" pitchFamily="2" charset="0"/>
              </a:rPr>
              <a:t>	private float ipk;</a:t>
            </a:r>
          </a:p>
          <a:p>
            <a:pPr>
              <a:lnSpc>
                <a:spcPct val="107000"/>
              </a:lnSpc>
              <a:spcAft>
                <a:spcPts val="800"/>
              </a:spcAft>
            </a:pPr>
            <a:r>
              <a:rPr lang="id-ID" sz="1600">
                <a:solidFill>
                  <a:schemeClr val="bg1"/>
                </a:solidFill>
                <a:latin typeface="Montserrat" panose="00000500000000000000" pitchFamily="2" charset="0"/>
              </a:rPr>
              <a:t>	public int getSemester(){</a:t>
            </a:r>
          </a:p>
          <a:p>
            <a:pPr>
              <a:lnSpc>
                <a:spcPct val="107000"/>
              </a:lnSpc>
              <a:spcAft>
                <a:spcPts val="800"/>
              </a:spcAft>
            </a:pPr>
            <a:r>
              <a:rPr lang="id-ID" sz="1600">
                <a:solidFill>
                  <a:schemeClr val="bg1"/>
                </a:solidFill>
                <a:latin typeface="Montserrat" panose="00000500000000000000" pitchFamily="2" charset="0"/>
              </a:rPr>
              <a:t>		return semester;</a:t>
            </a:r>
          </a:p>
          <a:p>
            <a:pPr>
              <a:lnSpc>
                <a:spcPct val="107000"/>
              </a:lnSpc>
              <a:spcAft>
                <a:spcPts val="800"/>
              </a:spcAft>
            </a:pPr>
            <a:r>
              <a:rPr lang="id-ID" sz="1600">
                <a:solidFill>
                  <a:schemeClr val="bg1"/>
                </a:solidFill>
                <a:latin typeface="Montserrat" panose="00000500000000000000" pitchFamily="2" charset="0"/>
              </a:rPr>
              <a:t>	}</a:t>
            </a:r>
          </a:p>
          <a:p>
            <a:pPr>
              <a:lnSpc>
                <a:spcPct val="107000"/>
              </a:lnSpc>
              <a:spcAft>
                <a:spcPts val="800"/>
              </a:spcAft>
            </a:pPr>
            <a:r>
              <a:rPr lang="id-ID" sz="1600">
                <a:solidFill>
                  <a:schemeClr val="bg1"/>
                </a:solidFill>
                <a:latin typeface="Montserrat" panose="00000500000000000000" pitchFamily="2" charset="0"/>
              </a:rPr>
              <a:t>	public void setSemester(int semesterSet){</a:t>
            </a:r>
          </a:p>
          <a:p>
            <a:pPr>
              <a:lnSpc>
                <a:spcPct val="107000"/>
              </a:lnSpc>
              <a:spcAft>
                <a:spcPts val="800"/>
              </a:spcAft>
            </a:pPr>
            <a:r>
              <a:rPr lang="id-ID" sz="1600">
                <a:solidFill>
                  <a:schemeClr val="bg1"/>
                </a:solidFill>
                <a:latin typeface="Montserrat" panose="00000500000000000000" pitchFamily="2" charset="0"/>
              </a:rPr>
              <a:t>		semester = semesterSet;</a:t>
            </a:r>
          </a:p>
          <a:p>
            <a:pPr>
              <a:lnSpc>
                <a:spcPct val="107000"/>
              </a:lnSpc>
              <a:spcAft>
                <a:spcPts val="800"/>
              </a:spcAft>
            </a:pPr>
            <a:r>
              <a:rPr lang="id-ID" sz="1600">
                <a:solidFill>
                  <a:schemeClr val="bg1"/>
                </a:solidFill>
                <a:latin typeface="Montserrat" panose="00000500000000000000" pitchFamily="2" charset="0"/>
              </a:rPr>
              <a:t>	}</a:t>
            </a:r>
          </a:p>
          <a:p>
            <a:pPr>
              <a:lnSpc>
                <a:spcPct val="107000"/>
              </a:lnSpc>
              <a:spcAft>
                <a:spcPts val="800"/>
              </a:spcAft>
            </a:pPr>
            <a:r>
              <a:rPr lang="id-ID" sz="1600">
                <a:solidFill>
                  <a:schemeClr val="bg1"/>
                </a:solidFill>
                <a:latin typeface="Montserrat" panose="00000500000000000000" pitchFamily="2" charset="0"/>
              </a:rPr>
              <a:t>	public float getIpk(){</a:t>
            </a:r>
          </a:p>
          <a:p>
            <a:pPr>
              <a:lnSpc>
                <a:spcPct val="107000"/>
              </a:lnSpc>
              <a:spcAft>
                <a:spcPts val="800"/>
              </a:spcAft>
            </a:pPr>
            <a:r>
              <a:rPr lang="id-ID" sz="1600">
                <a:solidFill>
                  <a:schemeClr val="bg1"/>
                </a:solidFill>
                <a:latin typeface="Montserrat" panose="00000500000000000000" pitchFamily="2" charset="0"/>
              </a:rPr>
              <a:t>		return ipk;</a:t>
            </a:r>
          </a:p>
          <a:p>
            <a:pPr>
              <a:lnSpc>
                <a:spcPct val="107000"/>
              </a:lnSpc>
              <a:spcAft>
                <a:spcPts val="800"/>
              </a:spcAft>
            </a:pPr>
            <a:r>
              <a:rPr lang="id-ID" sz="1600">
                <a:solidFill>
                  <a:schemeClr val="bg1"/>
                </a:solidFill>
                <a:latin typeface="Montserrat" panose="00000500000000000000" pitchFamily="2" charset="0"/>
              </a:rPr>
              <a:t>	}</a:t>
            </a:r>
          </a:p>
          <a:p>
            <a:pPr>
              <a:lnSpc>
                <a:spcPct val="107000"/>
              </a:lnSpc>
              <a:spcAft>
                <a:spcPts val="800"/>
              </a:spcAft>
            </a:pPr>
            <a:r>
              <a:rPr lang="id-ID" sz="1600">
                <a:solidFill>
                  <a:schemeClr val="bg1"/>
                </a:solidFill>
                <a:latin typeface="Montserrat" panose="00000500000000000000" pitchFamily="2" charset="0"/>
              </a:rPr>
              <a:t>	public void setSemester(float ipkSet){</a:t>
            </a:r>
          </a:p>
          <a:p>
            <a:pPr>
              <a:lnSpc>
                <a:spcPct val="107000"/>
              </a:lnSpc>
              <a:spcAft>
                <a:spcPts val="800"/>
              </a:spcAft>
            </a:pPr>
            <a:r>
              <a:rPr lang="id-ID" sz="1600">
                <a:solidFill>
                  <a:schemeClr val="bg1"/>
                </a:solidFill>
                <a:latin typeface="Montserrat" panose="00000500000000000000" pitchFamily="2" charset="0"/>
              </a:rPr>
              <a:t>		ipk = ipkSet;</a:t>
            </a:r>
          </a:p>
          <a:p>
            <a:pPr>
              <a:lnSpc>
                <a:spcPct val="107000"/>
              </a:lnSpc>
              <a:spcAft>
                <a:spcPts val="800"/>
              </a:spcAft>
            </a:pPr>
            <a:r>
              <a:rPr lang="id-ID" sz="1600">
                <a:solidFill>
                  <a:schemeClr val="bg1"/>
                </a:solidFill>
                <a:latin typeface="Montserrat" panose="00000500000000000000" pitchFamily="2" charset="0"/>
              </a:rPr>
              <a:t>	}</a:t>
            </a:r>
          </a:p>
          <a:p>
            <a:pPr>
              <a:lnSpc>
                <a:spcPct val="107000"/>
              </a:lnSpc>
              <a:spcAft>
                <a:spcPts val="800"/>
              </a:spcAft>
            </a:pPr>
            <a:r>
              <a:rPr lang="id-ID" sz="1600">
                <a:solidFill>
                  <a:schemeClr val="bg1"/>
                </a:solidFill>
                <a:latin typeface="Montserrat" panose="00000500000000000000" pitchFamily="2" charset="0"/>
              </a:rPr>
              <a:t>)</a:t>
            </a:r>
          </a:p>
        </p:txBody>
      </p:sp>
    </p:spTree>
    <p:extLst>
      <p:ext uri="{BB962C8B-B14F-4D97-AF65-F5344CB8AC3E}">
        <p14:creationId xmlns:p14="http://schemas.microsoft.com/office/powerpoint/2010/main" val="329344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296525" cy="4139146"/>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Berbagai informasi dan contoh lainnya untuk konsep encapsulation dapat </a:t>
            </a:r>
            <a:r>
              <a:rPr lang="id-ID" sz="2400" err="1">
                <a:solidFill>
                  <a:schemeClr val="bg1"/>
                </a:solidFill>
                <a:latin typeface="Montserrat" panose="00000500000000000000" pitchFamily="2" charset="0"/>
              </a:rPr>
              <a:t>dieksplor</a:t>
            </a:r>
            <a:r>
              <a:rPr lang="id-ID" sz="2400">
                <a:solidFill>
                  <a:schemeClr val="bg1"/>
                </a:solidFill>
                <a:latin typeface="Montserrat" panose="00000500000000000000" pitchFamily="2" charset="0"/>
              </a:rPr>
              <a:t> lebih dalam melalui link-link berikut.</a:t>
            </a:r>
          </a:p>
          <a:p>
            <a:pPr algn="just">
              <a:lnSpc>
                <a:spcPct val="107000"/>
              </a:lnSpc>
              <a:spcAft>
                <a:spcPts val="800"/>
              </a:spcAft>
            </a:pPr>
            <a:r>
              <a:rPr lang="id-ID" sz="2400">
                <a:solidFill>
                  <a:schemeClr val="bg1"/>
                </a:solidFill>
                <a:latin typeface="Montserrat" panose="00000500000000000000" pitchFamily="2" charset="0"/>
                <a:hlinkClick r:id="rId2"/>
              </a:rPr>
              <a:t>https://www.tutorialspoint.com/java/java_encapsulation.htm</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3"/>
              </a:rPr>
              <a:t>https://www.w3schools.com/java/java_encapsulation.asp</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4"/>
              </a:rPr>
              <a:t>https://www.geeksforgeeks.org/encapsulation-in-java/</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5"/>
              </a:rPr>
              <a:t>https://www.javatpoint.com/encapsulation</a:t>
            </a:r>
            <a:r>
              <a:rPr lang="id-ID" sz="2400">
                <a:solidFill>
                  <a:schemeClr val="bg1"/>
                </a:solidFill>
                <a:latin typeface="Montserrat" panose="00000500000000000000" pitchFamily="2" charset="0"/>
              </a:rPr>
              <a:t> </a:t>
            </a:r>
          </a:p>
          <a:p>
            <a:pPr algn="just">
              <a:lnSpc>
                <a:spcPct val="107000"/>
              </a:lnSpc>
              <a:spcAft>
                <a:spcPts val="800"/>
              </a:spcAft>
            </a:pPr>
            <a:r>
              <a:rPr lang="id-ID" sz="2400">
                <a:solidFill>
                  <a:schemeClr val="bg1"/>
                </a:solidFill>
                <a:latin typeface="Montserrat" panose="00000500000000000000" pitchFamily="2" charset="0"/>
                <a:hlinkClick r:id="rId6"/>
              </a:rPr>
              <a:t>https://www.youtube.com/watch?v=BufiogH7qgw&amp;ab_channel=InvolveInInnovation</a:t>
            </a:r>
            <a:r>
              <a:rPr lang="id-ID" sz="2400">
                <a:solidFill>
                  <a:schemeClr val="bg1"/>
                </a:solidFill>
                <a:latin typeface="Montserrat" panose="00000500000000000000" pitchFamily="2" charset="0"/>
              </a:rPr>
              <a:t> </a:t>
            </a:r>
          </a:p>
        </p:txBody>
      </p:sp>
    </p:spTree>
    <p:extLst>
      <p:ext uri="{BB962C8B-B14F-4D97-AF65-F5344CB8AC3E}">
        <p14:creationId xmlns:p14="http://schemas.microsoft.com/office/powerpoint/2010/main" val="330633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0000" lnSpcReduction="20000"/>
          </a:bodyPr>
          <a:lstStyle/>
          <a:p>
            <a:pPr marL="0" indent="0">
              <a:buNone/>
            </a:pPr>
            <a:r>
              <a:rPr lang="id-ID" sz="4800" b="1">
                <a:solidFill>
                  <a:schemeClr val="tx1"/>
                </a:solidFill>
                <a:latin typeface="Montserrat" panose="00000500000000000000" pitchFamily="2" charset="0"/>
              </a:rPr>
              <a:t>Pengenalan Object Oriented Programming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831370"/>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Object Oriented Programming (OOP) adalah sebuah konsep atau paradigma pemrograman yang berorientasikan kepada objek, dengan tujuan untuk memudahkan pengembangan program karena objek-objek yang terdapat dalam sebuah program, secara model dan behavior, dapat disesuaikan dengan model dan behavior dari objek itu sendiri dalam kehidupan sehari-hari. </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Class dan Object memiliki peranan yang sangat penting dalam mengembangkan pemrograman berkonsep OOP.</a:t>
            </a:r>
          </a:p>
        </p:txBody>
      </p:sp>
    </p:spTree>
    <p:extLst>
      <p:ext uri="{BB962C8B-B14F-4D97-AF65-F5344CB8AC3E}">
        <p14:creationId xmlns:p14="http://schemas.microsoft.com/office/powerpoint/2010/main" val="35251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77500" lnSpcReduction="20000"/>
          </a:bodyPr>
          <a:lstStyle/>
          <a:p>
            <a:pPr marL="0" indent="0">
              <a:buNone/>
            </a:pPr>
            <a:r>
              <a:rPr lang="id-ID" sz="4800" b="1">
                <a:solidFill>
                  <a:schemeClr val="tx1"/>
                </a:solidFill>
                <a:latin typeface="Montserrat" panose="00000500000000000000" pitchFamily="2" charset="0"/>
              </a:rPr>
              <a:t>Konsep Object Oriented Programming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2353273"/>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Terdapat tiga konsep dasar yang penting dalam pemrograman berorientasi objek, yaitu:</a:t>
            </a:r>
          </a:p>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Inheritance</a:t>
            </a:r>
          </a:p>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Encapsulation</a:t>
            </a:r>
          </a:p>
          <a:p>
            <a:pPr marL="457200" indent="-457200" algn="just">
              <a:lnSpc>
                <a:spcPct val="107000"/>
              </a:lnSpc>
              <a:spcAft>
                <a:spcPts val="800"/>
              </a:spcAft>
              <a:buAutoNum type="arabicPeriod"/>
            </a:pPr>
            <a:r>
              <a:rPr lang="id-ID" sz="2400">
                <a:solidFill>
                  <a:schemeClr val="bg1"/>
                </a:solidFill>
                <a:latin typeface="Montserrat" panose="00000500000000000000" pitchFamily="2" charset="0"/>
              </a:rPr>
              <a:t>Polymorphism</a:t>
            </a:r>
          </a:p>
        </p:txBody>
      </p:sp>
    </p:spTree>
    <p:extLst>
      <p:ext uri="{BB962C8B-B14F-4D97-AF65-F5344CB8AC3E}">
        <p14:creationId xmlns:p14="http://schemas.microsoft.com/office/powerpoint/2010/main" val="375442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Inheritance</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04102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Inheritance adalah sebuah kemampuan subclass (child class) untuk memiliki atribut dan behavior yang dimiliki oleh superclass (parent class). Selain itu masing-masing subclass juga dapat memiliki atribut dan behavior tersendiri dan unik yang belum dimiliki oleh superclass-nya.</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Kata kunci dari konsep inheritance adalah “extends”.</a:t>
            </a:r>
          </a:p>
        </p:txBody>
      </p:sp>
    </p:spTree>
    <p:extLst>
      <p:ext uri="{BB962C8B-B14F-4D97-AF65-F5344CB8AC3E}">
        <p14:creationId xmlns:p14="http://schemas.microsoft.com/office/powerpoint/2010/main" val="329901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fontScale="85000" lnSpcReduction="10000"/>
          </a:bodyPr>
          <a:lstStyle/>
          <a:p>
            <a:pPr marL="0" indent="0">
              <a:buNone/>
            </a:pPr>
            <a:r>
              <a:rPr lang="id-ID" sz="4800" b="1">
                <a:solidFill>
                  <a:schemeClr val="tx1"/>
                </a:solidFill>
                <a:latin typeface="Montserrat" panose="00000500000000000000" pitchFamily="2" charset="0"/>
              </a:rPr>
              <a:t>Inisialisasi Subclass dari Superclass</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041025"/>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Class yang telah kita inisialisasi di awal sebenarnya sudah merupakan bentuk superclass.</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Untuk inisialisasi subclass, pada dasarnya memiliki cara yang sama dengan inisialisasi class biasa namun ditambahkan keyword “extends”. Atribut-atribut yang dituliskan dalam subclass cukup atribut baru saja, yang belum dimiliki oleh superclass.</a:t>
            </a:r>
          </a:p>
        </p:txBody>
      </p:sp>
    </p:spTree>
    <p:extLst>
      <p:ext uri="{BB962C8B-B14F-4D97-AF65-F5344CB8AC3E}">
        <p14:creationId xmlns:p14="http://schemas.microsoft.com/office/powerpoint/2010/main" val="197244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841AECA4-5CBA-4E18-B124-DF86A96CF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751" y="0"/>
            <a:ext cx="9028497" cy="6858000"/>
          </a:xfrm>
          <a:prstGeom prst="rect">
            <a:avLst/>
          </a:prstGeom>
        </p:spPr>
      </p:pic>
    </p:spTree>
    <p:extLst>
      <p:ext uri="{BB962C8B-B14F-4D97-AF65-F5344CB8AC3E}">
        <p14:creationId xmlns:p14="http://schemas.microsoft.com/office/powerpoint/2010/main" val="186536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Contoh Inheritance</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104901"/>
            <a:ext cx="10410825" cy="5585632"/>
          </a:xfrm>
          <a:prstGeom prst="rect">
            <a:avLst/>
          </a:prstGeom>
          <a:solidFill>
            <a:schemeClr val="tx1"/>
          </a:solidFill>
        </p:spPr>
        <p:txBody>
          <a:bodyPr wrap="square" rtlCol="0">
            <a:spAutoFit/>
          </a:bodyPr>
          <a:lstStyle/>
          <a:p>
            <a:pPr algn="just">
              <a:lnSpc>
                <a:spcPct val="107000"/>
              </a:lnSpc>
              <a:spcAft>
                <a:spcPts val="800"/>
              </a:spcAft>
            </a:pPr>
            <a:r>
              <a:rPr lang="id-ID" sz="2000">
                <a:solidFill>
                  <a:schemeClr val="bg1"/>
                </a:solidFill>
                <a:latin typeface="Montserrat" panose="00000500000000000000" pitchFamily="2" charset="0"/>
              </a:rPr>
              <a:t>public class Enemy(</a:t>
            </a:r>
          </a:p>
          <a:p>
            <a:pPr algn="just">
              <a:lnSpc>
                <a:spcPct val="107000"/>
              </a:lnSpc>
              <a:spcAft>
                <a:spcPts val="800"/>
              </a:spcAft>
            </a:pPr>
            <a:r>
              <a:rPr lang="id-ID" sz="2000">
                <a:solidFill>
                  <a:schemeClr val="bg1"/>
                </a:solidFill>
                <a:latin typeface="Montserrat" panose="00000500000000000000" pitchFamily="2" charset="0"/>
              </a:rPr>
              <a:t>		public String name;</a:t>
            </a:r>
          </a:p>
          <a:p>
            <a:pPr algn="just">
              <a:lnSpc>
                <a:spcPct val="107000"/>
              </a:lnSpc>
              <a:spcAft>
                <a:spcPts val="800"/>
              </a:spcAft>
            </a:pPr>
            <a:r>
              <a:rPr lang="id-ID" sz="2000">
                <a:solidFill>
                  <a:schemeClr val="bg1"/>
                </a:solidFill>
                <a:latin typeface="Montserrat" panose="00000500000000000000" pitchFamily="2" charset="0"/>
              </a:rPr>
              <a:t>		public int hp;</a:t>
            </a:r>
          </a:p>
          <a:p>
            <a:pPr algn="just">
              <a:lnSpc>
                <a:spcPct val="107000"/>
              </a:lnSpc>
              <a:spcAft>
                <a:spcPts val="800"/>
              </a:spcAft>
            </a:pPr>
            <a:r>
              <a:rPr lang="id-ID" sz="2000">
                <a:solidFill>
                  <a:schemeClr val="bg1"/>
                </a:solidFill>
                <a:latin typeface="Montserrat" panose="00000500000000000000" pitchFamily="2" charset="0"/>
              </a:rPr>
              <a:t>		public int attackPoint;</a:t>
            </a:r>
          </a:p>
          <a:p>
            <a:pPr algn="just">
              <a:lnSpc>
                <a:spcPct val="107000"/>
              </a:lnSpc>
              <a:spcAft>
                <a:spcPts val="800"/>
              </a:spcAft>
            </a:pPr>
            <a:r>
              <a:rPr lang="id-ID" sz="2000">
                <a:solidFill>
                  <a:schemeClr val="bg1"/>
                </a:solidFill>
                <a:latin typeface="Montserrat" panose="00000500000000000000" pitchFamily="2" charset="0"/>
              </a:rPr>
              <a:t>   		public void attack(){</a:t>
            </a:r>
          </a:p>
          <a:p>
            <a:pPr algn="just">
              <a:lnSpc>
                <a:spcPct val="107000"/>
              </a:lnSpc>
              <a:spcAft>
                <a:spcPts val="800"/>
              </a:spcAft>
            </a:pPr>
            <a:r>
              <a:rPr lang="id-ID" sz="2000">
                <a:solidFill>
                  <a:schemeClr val="bg1"/>
                </a:solidFill>
                <a:latin typeface="Montserrat" panose="00000500000000000000" pitchFamily="2" charset="0"/>
              </a:rPr>
              <a:t>			....</a:t>
            </a:r>
          </a:p>
          <a:p>
            <a:pPr algn="just">
              <a:lnSpc>
                <a:spcPct val="107000"/>
              </a:lnSpc>
              <a:spcAft>
                <a:spcPts val="800"/>
              </a:spcAft>
            </a:pPr>
            <a:r>
              <a:rPr lang="id-ID" sz="2000">
                <a:solidFill>
                  <a:schemeClr val="bg1"/>
                </a:solidFill>
                <a:latin typeface="Montserrat" panose="00000500000000000000" pitchFamily="2" charset="0"/>
              </a:rPr>
              <a:t>		}</a:t>
            </a:r>
          </a:p>
          <a:p>
            <a:pPr algn="just">
              <a:lnSpc>
                <a:spcPct val="107000"/>
              </a:lnSpc>
              <a:spcAft>
                <a:spcPts val="800"/>
              </a:spcAft>
            </a:pPr>
            <a:r>
              <a:rPr lang="id-ID" sz="2000">
                <a:solidFill>
                  <a:schemeClr val="bg1"/>
                </a:solidFill>
                <a:latin typeface="Montserrat" panose="00000500000000000000" pitchFamily="2" charset="0"/>
              </a:rPr>
              <a:t>) </a:t>
            </a:r>
          </a:p>
          <a:p>
            <a:pPr algn="just">
              <a:lnSpc>
                <a:spcPct val="107000"/>
              </a:lnSpc>
              <a:spcAft>
                <a:spcPts val="800"/>
              </a:spcAft>
            </a:pPr>
            <a:r>
              <a:rPr lang="id-ID" sz="2000">
                <a:solidFill>
                  <a:schemeClr val="bg1"/>
                </a:solidFill>
                <a:latin typeface="Montserrat" panose="00000500000000000000" pitchFamily="2" charset="0"/>
              </a:rPr>
              <a:t>public class Zombie extends Enemy(</a:t>
            </a:r>
          </a:p>
          <a:p>
            <a:pPr algn="just">
              <a:lnSpc>
                <a:spcPct val="107000"/>
              </a:lnSpc>
              <a:spcAft>
                <a:spcPts val="800"/>
              </a:spcAft>
            </a:pPr>
            <a:r>
              <a:rPr lang="id-ID" sz="2000">
                <a:solidFill>
                  <a:schemeClr val="bg1"/>
                </a:solidFill>
                <a:latin typeface="Montserrat" panose="00000500000000000000" pitchFamily="2" charset="0"/>
              </a:rPr>
              <a:t>		public void walk(){</a:t>
            </a:r>
          </a:p>
          <a:p>
            <a:pPr algn="just">
              <a:lnSpc>
                <a:spcPct val="107000"/>
              </a:lnSpc>
              <a:spcAft>
                <a:spcPts val="800"/>
              </a:spcAft>
            </a:pPr>
            <a:r>
              <a:rPr lang="id-ID" sz="2000">
                <a:solidFill>
                  <a:schemeClr val="bg1"/>
                </a:solidFill>
                <a:latin typeface="Montserrat" panose="00000500000000000000" pitchFamily="2" charset="0"/>
              </a:rPr>
              <a:t>			....</a:t>
            </a:r>
          </a:p>
          <a:p>
            <a:pPr algn="just">
              <a:lnSpc>
                <a:spcPct val="107000"/>
              </a:lnSpc>
              <a:spcAft>
                <a:spcPts val="800"/>
              </a:spcAft>
            </a:pPr>
            <a:r>
              <a:rPr lang="id-ID" sz="2000">
                <a:solidFill>
                  <a:schemeClr val="bg1"/>
                </a:solidFill>
                <a:latin typeface="Montserrat" panose="00000500000000000000" pitchFamily="2" charset="0"/>
              </a:rPr>
              <a:t>		} </a:t>
            </a:r>
          </a:p>
          <a:p>
            <a:pPr algn="just">
              <a:lnSpc>
                <a:spcPct val="107000"/>
              </a:lnSpc>
              <a:spcAft>
                <a:spcPts val="800"/>
              </a:spcAft>
            </a:pPr>
            <a:r>
              <a:rPr lang="id-ID" sz="2000">
                <a:solidFill>
                  <a:schemeClr val="bg1"/>
                </a:solidFill>
                <a:latin typeface="Montserrat" panose="00000500000000000000" pitchFamily="2" charset="0"/>
              </a:rPr>
              <a:t>)</a:t>
            </a:r>
          </a:p>
        </p:txBody>
      </p:sp>
    </p:spTree>
    <p:extLst>
      <p:ext uri="{BB962C8B-B14F-4D97-AF65-F5344CB8AC3E}">
        <p14:creationId xmlns:p14="http://schemas.microsoft.com/office/powerpoint/2010/main" val="16725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4E16570-C1EC-4453-88EF-0B065FC23B7A}"/>
              </a:ext>
            </a:extLst>
          </p:cNvPr>
          <p:cNvSpPr>
            <a:spLocks noGrp="1"/>
          </p:cNvSpPr>
          <p:nvPr>
            <p:ph idx="1"/>
          </p:nvPr>
        </p:nvSpPr>
        <p:spPr>
          <a:xfrm>
            <a:off x="684211" y="247651"/>
            <a:ext cx="10498139" cy="857250"/>
          </a:xfrm>
        </p:spPr>
        <p:txBody>
          <a:bodyPr>
            <a:normAutofit/>
          </a:bodyPr>
          <a:lstStyle/>
          <a:p>
            <a:pPr marL="0" indent="0">
              <a:buNone/>
            </a:pPr>
            <a:r>
              <a:rPr lang="id-ID" sz="4800" b="1">
                <a:solidFill>
                  <a:schemeClr val="tx1"/>
                </a:solidFill>
                <a:latin typeface="Montserrat" panose="00000500000000000000" pitchFamily="2" charset="0"/>
              </a:rPr>
              <a:t>Pengenalan Method Overriding</a:t>
            </a:r>
          </a:p>
        </p:txBody>
      </p:sp>
      <p:sp>
        <p:nvSpPr>
          <p:cNvPr id="6" name="Kotak Teks 5">
            <a:extLst>
              <a:ext uri="{FF2B5EF4-FFF2-40B4-BE49-F238E27FC236}">
                <a16:creationId xmlns:a16="http://schemas.microsoft.com/office/drawing/2014/main" id="{64B813D0-6A1B-441E-8F26-B2F2FEC56FA2}"/>
              </a:ext>
            </a:extLst>
          </p:cNvPr>
          <p:cNvSpPr txBox="1"/>
          <p:nvPr/>
        </p:nvSpPr>
        <p:spPr>
          <a:xfrm>
            <a:off x="771525" y="1533526"/>
            <a:ext cx="10410825" cy="3436197"/>
          </a:xfrm>
          <a:prstGeom prst="rect">
            <a:avLst/>
          </a:prstGeom>
          <a:solidFill>
            <a:schemeClr val="tx1"/>
          </a:solidFill>
        </p:spPr>
        <p:txBody>
          <a:bodyPr wrap="square" rtlCol="0">
            <a:spAutoFit/>
          </a:bodyPr>
          <a:lstStyle/>
          <a:p>
            <a:pPr algn="just">
              <a:lnSpc>
                <a:spcPct val="107000"/>
              </a:lnSpc>
              <a:spcAft>
                <a:spcPts val="800"/>
              </a:spcAft>
            </a:pPr>
            <a:r>
              <a:rPr lang="id-ID" sz="2400">
                <a:solidFill>
                  <a:schemeClr val="bg1"/>
                </a:solidFill>
                <a:latin typeface="Montserrat" panose="00000500000000000000" pitchFamily="2" charset="0"/>
              </a:rPr>
              <a:t>Method overriding adalah sebuah mekanisme yang memungkinkan dibentuknya method dalam subclass yang memiliki nama sama dengan method dalam superclass-nya, namun dengan perbedaan hal yang dilakukan oleh method dalam subclass tersebut.</a:t>
            </a:r>
          </a:p>
          <a:p>
            <a:pPr algn="just">
              <a:lnSpc>
                <a:spcPct val="107000"/>
              </a:lnSpc>
              <a:spcAft>
                <a:spcPts val="800"/>
              </a:spcAft>
            </a:pPr>
            <a:endParaRPr lang="id-ID" sz="2400">
              <a:solidFill>
                <a:schemeClr val="bg1"/>
              </a:solidFill>
              <a:latin typeface="Montserrat" panose="00000500000000000000" pitchFamily="2" charset="0"/>
            </a:endParaRPr>
          </a:p>
          <a:p>
            <a:pPr algn="just">
              <a:lnSpc>
                <a:spcPct val="107000"/>
              </a:lnSpc>
              <a:spcAft>
                <a:spcPts val="800"/>
              </a:spcAft>
            </a:pPr>
            <a:r>
              <a:rPr lang="id-ID" sz="2400">
                <a:solidFill>
                  <a:schemeClr val="bg1"/>
                </a:solidFill>
                <a:latin typeface="Montserrat" panose="00000500000000000000" pitchFamily="2" charset="0"/>
              </a:rPr>
              <a:t>Method baru dalam subclass melalui mekanisme overriding harus memiliki parameter yang sama dengan method dari superclass.</a:t>
            </a:r>
          </a:p>
        </p:txBody>
      </p:sp>
    </p:spTree>
    <p:extLst>
      <p:ext uri="{BB962C8B-B14F-4D97-AF65-F5344CB8AC3E}">
        <p14:creationId xmlns:p14="http://schemas.microsoft.com/office/powerpoint/2010/main" val="3468958083"/>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1173</TotalTime>
  <Words>1264</Words>
  <Application>Microsoft Office PowerPoint</Application>
  <PresentationFormat>Layar Lebar</PresentationFormat>
  <Paragraphs>145</Paragraphs>
  <Slides>26</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26</vt:i4>
      </vt:variant>
    </vt:vector>
  </HeadingPairs>
  <TitlesOfParts>
    <vt:vector size="30" baseType="lpstr">
      <vt:lpstr>Century Gothic</vt:lpstr>
      <vt:lpstr>Montserrat</vt:lpstr>
      <vt:lpstr>Wingdings 3</vt:lpstr>
      <vt:lpstr>Irisan</vt:lpstr>
      <vt:lpstr>PERTEMUAN 5 LnT MOBILE APPLICATION DEVELOPMENT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LnT MOBILE APPLICATION DEVELOPMENT</dc:title>
  <dc:creator>CHRISTOPHER VINANTIUS</dc:creator>
  <cp:lastModifiedBy>CHRISTOPHER VINANTIUS</cp:lastModifiedBy>
  <cp:revision>38</cp:revision>
  <dcterms:created xsi:type="dcterms:W3CDTF">2021-11-04T11:53:30Z</dcterms:created>
  <dcterms:modified xsi:type="dcterms:W3CDTF">2021-12-16T00:43:54Z</dcterms:modified>
</cp:coreProperties>
</file>