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309" r:id="rId5"/>
    <p:sldId id="317" r:id="rId6"/>
    <p:sldId id="318" r:id="rId7"/>
    <p:sldId id="325" r:id="rId8"/>
    <p:sldId id="314" r:id="rId9"/>
    <p:sldId id="310" r:id="rId10"/>
    <p:sldId id="319" r:id="rId11"/>
    <p:sldId id="315" r:id="rId12"/>
    <p:sldId id="312" r:id="rId13"/>
    <p:sldId id="313" r:id="rId14"/>
    <p:sldId id="324" r:id="rId15"/>
    <p:sldId id="308" r:id="rId16"/>
    <p:sldId id="311" r:id="rId17"/>
    <p:sldId id="320" r:id="rId18"/>
    <p:sldId id="322" r:id="rId19"/>
    <p:sldId id="321" r:id="rId20"/>
    <p:sldId id="323" r:id="rId21"/>
    <p:sldId id="31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1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AA75403-52E2-4413-A209-4AD9029DCB95}" type="datetimeFigureOut">
              <a:rPr lang="id-ID" smtClean="0"/>
              <a:t>15/12/2021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028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7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498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09654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025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265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2432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57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1576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15/12/2021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65825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AA75403-52E2-4413-A209-4AD9029DCB95}" type="datetimeFigureOut">
              <a:rPr lang="id-ID" smtClean="0"/>
              <a:t>15/12/2021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581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AA75403-52E2-4413-A209-4AD9029DCB95}" type="datetimeFigureOut">
              <a:rPr lang="id-ID" smtClean="0"/>
              <a:t>15/12/2021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47347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AA75403-52E2-4413-A209-4AD9029DCB95}" type="datetimeFigureOut">
              <a:rPr lang="id-ID" smtClean="0"/>
              <a:t>15/12/2021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34233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75403-52E2-4413-A209-4AD9029DCB95}" type="datetimeFigureOut">
              <a:rPr lang="id-ID" smtClean="0"/>
              <a:t>15/12/2021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7639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15/12/2021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69356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15/12/2021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415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75403-52E2-4413-A209-4AD9029DCB95}" type="datetimeFigureOut">
              <a:rPr lang="id-ID" smtClean="0"/>
              <a:t>15/12/2021</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085C65-44DE-4D7E-9BD2-A42CC2EA6920}" type="slidenum">
              <a:rPr lang="id-ID" smtClean="0"/>
              <a:t>‹#›</a:t>
            </a:fld>
            <a:endParaRPr lang="id-ID"/>
          </a:p>
        </p:txBody>
      </p:sp>
    </p:spTree>
    <p:extLst>
      <p:ext uri="{BB962C8B-B14F-4D97-AF65-F5344CB8AC3E}">
        <p14:creationId xmlns:p14="http://schemas.microsoft.com/office/powerpoint/2010/main" val="39000951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hyperlink" Target="https://www.w3schools.com/java/java_constructors.asp" TargetMode="External"/><Relationship Id="rId1" Type="http://schemas.openxmlformats.org/officeDocument/2006/relationships/slideLayout" Target="../slideLayouts/slideLayout2.xml"/><Relationship Id="rId4" Type="http://schemas.openxmlformats.org/officeDocument/2006/relationships/hyperlink" Target="http://tutorials.jenkov.com/java/constructor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access-modifiers" TargetMode="External"/><Relationship Id="rId2" Type="http://schemas.openxmlformats.org/officeDocument/2006/relationships/hyperlink" Target="https://techvidvan.com/tutorials/access-modifiers-in-java/" TargetMode="External"/><Relationship Id="rId1" Type="http://schemas.openxmlformats.org/officeDocument/2006/relationships/slideLayout" Target="../slideLayouts/slideLayout2.xml"/><Relationship Id="rId6" Type="http://schemas.openxmlformats.org/officeDocument/2006/relationships/hyperlink" Target="https://www.programiz.com/java-programming/access-modifiers" TargetMode="External"/><Relationship Id="rId5" Type="http://schemas.openxmlformats.org/officeDocument/2006/relationships/hyperlink" Target="https://www.w3schools.com/java/java_modifiers.asp" TargetMode="External"/><Relationship Id="rId4" Type="http://schemas.openxmlformats.org/officeDocument/2006/relationships/hyperlink" Target="https://www.geeksforgeeks.org/access-modifiers-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package" TargetMode="External"/><Relationship Id="rId2" Type="http://schemas.openxmlformats.org/officeDocument/2006/relationships/hyperlink" Target="https://www.w3schools.com/java/java_packages.asp" TargetMode="External"/><Relationship Id="rId1" Type="http://schemas.openxmlformats.org/officeDocument/2006/relationships/slideLayout" Target="../slideLayouts/slideLayout2.xml"/><Relationship Id="rId6" Type="http://schemas.openxmlformats.org/officeDocument/2006/relationships/hyperlink" Target="https://www.programiz.com/java-programming/packages-import" TargetMode="External"/><Relationship Id="rId5" Type="http://schemas.openxmlformats.org/officeDocument/2006/relationships/hyperlink" Target="https://www.guru99.com/java-packages.html" TargetMode="External"/><Relationship Id="rId4" Type="http://schemas.openxmlformats.org/officeDocument/2006/relationships/hyperlink" Target="https://www.geeksforgeeks.org/packages-in-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javatpoint.com/final-keyword" TargetMode="External"/><Relationship Id="rId3" Type="http://schemas.openxmlformats.org/officeDocument/2006/relationships/hyperlink" Target="https://www.javatpoint.com/object-and-class-in-java" TargetMode="External"/><Relationship Id="rId7" Type="http://schemas.openxmlformats.org/officeDocument/2006/relationships/hyperlink" Target="https://techvidvan.com/tutorials/java-final-keyword/" TargetMode="External"/><Relationship Id="rId2" Type="http://schemas.openxmlformats.org/officeDocument/2006/relationships/hyperlink" Target="https://www.w3schools.com/java/java_classes.asp" TargetMode="External"/><Relationship Id="rId1" Type="http://schemas.openxmlformats.org/officeDocument/2006/relationships/slideLayout" Target="../slideLayouts/slideLayout2.xml"/><Relationship Id="rId6" Type="http://schemas.openxmlformats.org/officeDocument/2006/relationships/hyperlink" Target="https://www.guru99.com/java-oops-class-objects.html" TargetMode="External"/><Relationship Id="rId5" Type="http://schemas.openxmlformats.org/officeDocument/2006/relationships/hyperlink" Target="https://www.programiz.com/java-programming/class-objects" TargetMode="External"/><Relationship Id="rId4" Type="http://schemas.openxmlformats.org/officeDocument/2006/relationships/hyperlink" Target="https://www.geeksforgeeks.org/classes-objects-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0E4388-5541-46D2-96B9-E324F44CFB4A}"/>
              </a:ext>
            </a:extLst>
          </p:cNvPr>
          <p:cNvSpPr>
            <a:spLocks noGrp="1"/>
          </p:cNvSpPr>
          <p:nvPr>
            <p:ph type="ctrTitle"/>
          </p:nvPr>
        </p:nvSpPr>
        <p:spPr>
          <a:xfrm>
            <a:off x="684210" y="1343025"/>
            <a:ext cx="7573965" cy="2314575"/>
          </a:xfrm>
        </p:spPr>
        <p:txBody>
          <a:bodyPr/>
          <a:lstStyle/>
          <a:p>
            <a:r>
              <a:rPr lang="id-ID" b="1">
                <a:latin typeface="Montserrat" panose="00000500000000000000" pitchFamily="2" charset="0"/>
              </a:rPr>
              <a:t>PERTEMUAN 4 </a:t>
            </a:r>
            <a:r>
              <a:rPr lang="id-ID" b="1" err="1">
                <a:latin typeface="Montserrat" panose="00000500000000000000" pitchFamily="2" charset="0"/>
              </a:rPr>
              <a:t>LnT</a:t>
            </a:r>
            <a:br>
              <a:rPr lang="id-ID" b="1">
                <a:latin typeface="Montserrat" panose="00000500000000000000" pitchFamily="2" charset="0"/>
              </a:rPr>
            </a:br>
            <a:r>
              <a:rPr lang="id-ID" b="1">
                <a:latin typeface="Montserrat" panose="00000500000000000000" pitchFamily="2" charset="0"/>
              </a:rPr>
              <a:t>MOBILE APPLICATION DEVELOPMENT</a:t>
            </a:r>
          </a:p>
        </p:txBody>
      </p:sp>
      <p:sp>
        <p:nvSpPr>
          <p:cNvPr id="3" name="Subjudul 2">
            <a:extLst>
              <a:ext uri="{FF2B5EF4-FFF2-40B4-BE49-F238E27FC236}">
                <a16:creationId xmlns:a16="http://schemas.microsoft.com/office/drawing/2014/main" id="{5C31B2C8-4E3A-4A93-BBFF-13D93815A8A7}"/>
              </a:ext>
            </a:extLst>
          </p:cNvPr>
          <p:cNvSpPr>
            <a:spLocks noGrp="1"/>
          </p:cNvSpPr>
          <p:nvPr>
            <p:ph type="subTitle" idx="1"/>
          </p:nvPr>
        </p:nvSpPr>
        <p:spPr>
          <a:xfrm>
            <a:off x="817562" y="3862917"/>
            <a:ext cx="6097588" cy="709083"/>
          </a:xfrm>
          <a:solidFill>
            <a:schemeClr val="tx1"/>
          </a:solidFill>
        </p:spPr>
        <p:txBody>
          <a:bodyPr>
            <a:normAutofit/>
          </a:bodyPr>
          <a:lstStyle/>
          <a:p>
            <a:r>
              <a:rPr lang="id-ID" sz="4000" b="1">
                <a:solidFill>
                  <a:schemeClr val="bg1"/>
                </a:solidFill>
                <a:latin typeface="Montserrat" panose="00000500000000000000" pitchFamily="2" charset="0"/>
              </a:rPr>
              <a:t>Christopher Vinantius</a:t>
            </a:r>
          </a:p>
        </p:txBody>
      </p:sp>
    </p:spTree>
    <p:extLst>
      <p:ext uri="{BB962C8B-B14F-4D97-AF65-F5344CB8AC3E}">
        <p14:creationId xmlns:p14="http://schemas.microsoft.com/office/powerpoint/2010/main" val="13336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Constructor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70489"/>
            <a:ext cx="10410825" cy="5339860"/>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Contoh inisialisasi constructor dengan parameter dalam bahasa Java adalah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class Manusia(</a:t>
            </a:r>
          </a:p>
          <a:p>
            <a:pPr algn="just">
              <a:lnSpc>
                <a:spcPct val="107000"/>
              </a:lnSpc>
              <a:spcAft>
                <a:spcPts val="800"/>
              </a:spcAft>
            </a:pPr>
            <a:r>
              <a:rPr lang="id-ID" sz="2400">
                <a:solidFill>
                  <a:schemeClr val="bg1"/>
                </a:solidFill>
                <a:latin typeface="Montserrat" panose="00000500000000000000" pitchFamily="2" charset="0"/>
              </a:rPr>
              <a:t>	int usia;</a:t>
            </a:r>
          </a:p>
          <a:p>
            <a:pPr algn="just">
              <a:lnSpc>
                <a:spcPct val="107000"/>
              </a:lnSpc>
              <a:spcAft>
                <a:spcPts val="800"/>
              </a:spcAft>
            </a:pPr>
            <a:r>
              <a:rPr lang="id-ID" sz="2400">
                <a:solidFill>
                  <a:schemeClr val="bg1"/>
                </a:solidFill>
                <a:latin typeface="Montserrat" panose="00000500000000000000" pitchFamily="2" charset="0"/>
              </a:rPr>
              <a:t>	String nama;</a:t>
            </a:r>
          </a:p>
          <a:p>
            <a:pPr algn="just">
              <a:lnSpc>
                <a:spcPct val="107000"/>
              </a:lnSpc>
              <a:spcAft>
                <a:spcPts val="800"/>
              </a:spcAft>
            </a:pPr>
            <a:r>
              <a:rPr lang="id-ID" sz="2400">
                <a:solidFill>
                  <a:schemeClr val="bg1"/>
                </a:solidFill>
                <a:latin typeface="Montserrat" panose="00000500000000000000" pitchFamily="2" charset="0"/>
              </a:rPr>
              <a:t>	Manusia(int usia, String nama){</a:t>
            </a:r>
          </a:p>
          <a:p>
            <a:pPr algn="just">
              <a:lnSpc>
                <a:spcPct val="107000"/>
              </a:lnSpc>
              <a:spcAft>
                <a:spcPts val="800"/>
              </a:spcAft>
            </a:pPr>
            <a:r>
              <a:rPr lang="id-ID" sz="2400">
                <a:solidFill>
                  <a:schemeClr val="bg1"/>
                </a:solidFill>
                <a:latin typeface="Montserrat" panose="00000500000000000000" pitchFamily="2" charset="0"/>
              </a:rPr>
              <a:t>		this.usia = usia;</a:t>
            </a:r>
          </a:p>
          <a:p>
            <a:pPr algn="just">
              <a:lnSpc>
                <a:spcPct val="107000"/>
              </a:lnSpc>
              <a:spcAft>
                <a:spcPts val="800"/>
              </a:spcAft>
            </a:pPr>
            <a:r>
              <a:rPr lang="id-ID" sz="2400">
                <a:solidFill>
                  <a:schemeClr val="bg1"/>
                </a:solidFill>
                <a:latin typeface="Montserrat" panose="00000500000000000000" pitchFamily="2" charset="0"/>
              </a:rPr>
              <a:t>		this.nama = nama;</a:t>
            </a:r>
          </a:p>
          <a:p>
            <a:pPr algn="just">
              <a:lnSpc>
                <a:spcPct val="107000"/>
              </a:lnSpc>
              <a:spcAft>
                <a:spcPts val="800"/>
              </a:spcAft>
            </a:pP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362899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235327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untuk constructor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https://www.w3schools.com/java/java_constructors.asp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https://www.javatpoint.com/java-constructor</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http://tutorials.jenkov.com/java/constructors.html</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185559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Access Modifier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43619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Access modifier merupakan hak akses yang diberikan kepada class, method, atau variabel dengan tujuan untuk menjaga integritas dari class/method/variabel tersebut ketika datanya akan diakses oleh object lainnya. Access modifier ditentukan langsung oleh pembuat program.</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Terdapat 4 jenis access modifier dalam bahasa Java, yaitu public, protected, default (no access modifier), dan private.</a:t>
            </a:r>
          </a:p>
        </p:txBody>
      </p:sp>
    </p:spTree>
    <p:extLst>
      <p:ext uri="{BB962C8B-B14F-4D97-AF65-F5344CB8AC3E}">
        <p14:creationId xmlns:p14="http://schemas.microsoft.com/office/powerpoint/2010/main" val="17018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2D325738-0361-4EEE-B75E-075B01526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62" y="0"/>
            <a:ext cx="9744075" cy="6851303"/>
          </a:xfrm>
          <a:prstGeom prst="rect">
            <a:avLst/>
          </a:prstGeom>
        </p:spPr>
      </p:pic>
    </p:spTree>
    <p:extLst>
      <p:ext uri="{BB962C8B-B14F-4D97-AF65-F5344CB8AC3E}">
        <p14:creationId xmlns:p14="http://schemas.microsoft.com/office/powerpoint/2010/main" val="110697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Access Modifier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13914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menambahkan access modifier ke dalam sebuah variabel, method, atau class, kita hanya perlu menuliskan jenis access modifier di depan nama object tersebut.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private String nama;</a:t>
            </a:r>
          </a:p>
          <a:p>
            <a:pPr algn="just">
              <a:lnSpc>
                <a:spcPct val="107000"/>
              </a:lnSpc>
              <a:spcAft>
                <a:spcPts val="800"/>
              </a:spcAft>
            </a:pPr>
            <a:r>
              <a:rPr lang="id-ID" sz="2400">
                <a:solidFill>
                  <a:schemeClr val="bg1"/>
                </a:solidFill>
                <a:latin typeface="Montserrat" panose="00000500000000000000" pitchFamily="2" charset="0"/>
              </a:rPr>
              <a:t>public void bicara(){</a:t>
            </a:r>
          </a:p>
          <a:p>
            <a:pPr algn="just">
              <a:lnSpc>
                <a:spcPct val="107000"/>
              </a:lnSpc>
              <a:spcAft>
                <a:spcPts val="800"/>
              </a:spcAft>
            </a:pPr>
            <a:r>
              <a:rPr lang="id-ID" sz="2400">
                <a:solidFill>
                  <a:schemeClr val="bg1"/>
                </a:solidFill>
                <a:latin typeface="Montserrat" panose="00000500000000000000" pitchFamily="2" charset="0"/>
              </a:rPr>
              <a:t>	system.out.println(“Halo, saya di sini”);</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375677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348802"/>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untuk access modifier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https://techvidvan.com/tutorials/access-modifiers-in-java/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https://www.javatpoint.com/access-modifiers</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https://www.geeksforgeeks.org/access-modifiers-java/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https://www.w3schools.com/java/java_modifiers.asp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https://www.programiz.com/java-programming/access-modifiers</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281741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Package</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204549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Package dalam bahasa Java digunakan untuk membungkus beberapa class tertentu ke dalam sebuah kelompok yang bertujuan untuk menghindari konflik penamaan dan hak akses yang diberikan melalui access modifier serta code maintenance sehingga class-class dalam program terorganisir dengan baik.</a:t>
            </a:r>
          </a:p>
        </p:txBody>
      </p:sp>
    </p:spTree>
    <p:extLst>
      <p:ext uri="{BB962C8B-B14F-4D97-AF65-F5344CB8AC3E}">
        <p14:creationId xmlns:p14="http://schemas.microsoft.com/office/powerpoint/2010/main" val="45832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Package</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70489"/>
            <a:ext cx="10410825" cy="4036554"/>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Inisialisasi package dapat dilakukan dengan memberi nama package di atas class. Pada awalnya class ini masih masuk ke dalam default package karena belum masuk ke dalam package manapun. Contoh inisialisasi package dalam bahasa Java adalah sebagai berikut.</a:t>
            </a:r>
          </a:p>
          <a:p>
            <a:pPr algn="just">
              <a:lnSpc>
                <a:spcPct val="107000"/>
              </a:lnSpc>
              <a:spcAft>
                <a:spcPts val="800"/>
              </a:spcAft>
            </a:pPr>
            <a:r>
              <a:rPr lang="id-ID" sz="2400">
                <a:solidFill>
                  <a:schemeClr val="bg1"/>
                </a:solidFill>
                <a:latin typeface="Montserrat" panose="00000500000000000000" pitchFamily="2" charset="0"/>
              </a:rPr>
              <a:t>package makhluk_hidup;</a:t>
            </a:r>
          </a:p>
          <a:p>
            <a:pPr algn="just">
              <a:lnSpc>
                <a:spcPct val="107000"/>
              </a:lnSpc>
              <a:spcAft>
                <a:spcPts val="800"/>
              </a:spcAft>
            </a:pPr>
            <a:r>
              <a:rPr lang="id-ID" sz="2400">
                <a:solidFill>
                  <a:schemeClr val="bg1"/>
                </a:solidFill>
                <a:latin typeface="Montserrat" panose="00000500000000000000" pitchFamily="2" charset="0"/>
              </a:rPr>
              <a:t>class Manusia(</a:t>
            </a:r>
          </a:p>
          <a:p>
            <a:pPr algn="just">
              <a:lnSpc>
                <a:spcPct val="107000"/>
              </a:lnSpc>
              <a:spcAft>
                <a:spcPts val="800"/>
              </a:spcAft>
            </a:pP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310095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Package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70489"/>
            <a:ext cx="10410825" cy="264585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Kita juga dapat membuat sebuah package terlebih dahulu sebelum memasukkan berbagai class ke dalam package tersebut.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Setelah kita selesai membuat package, kita dapat langsung melakukan inisialisasi satu atau lebih class di dalam package tersebut.</a:t>
            </a:r>
          </a:p>
        </p:txBody>
      </p:sp>
    </p:spTree>
    <p:extLst>
      <p:ext uri="{BB962C8B-B14F-4D97-AF65-F5344CB8AC3E}">
        <p14:creationId xmlns:p14="http://schemas.microsoft.com/office/powerpoint/2010/main" val="137856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Import Package</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70489"/>
            <a:ext cx="10410825" cy="443172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mengakses sebuah class yang dibungkus oleh sebuah package yang berbeda, kita perlu melakukan import package. Jika kita ingin mengimpor semua class yang terdapat dalam package tersebut, kita dapat menulis syntax import diikuti tanda bintang, contohnya seperti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import makhluk_hidup.*;</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Namun jika sebuah class masih terdapat dalam package yang sama, kita tidak perlu melakukan import package.</a:t>
            </a:r>
          </a:p>
        </p:txBody>
      </p:sp>
    </p:spTree>
    <p:extLst>
      <p:ext uri="{BB962C8B-B14F-4D97-AF65-F5344CB8AC3E}">
        <p14:creationId xmlns:p14="http://schemas.microsoft.com/office/powerpoint/2010/main" val="327503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Materi Pertemuan 4</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4438650" cy="2554545"/>
          </a:xfrm>
          <a:prstGeom prst="rect">
            <a:avLst/>
          </a:prstGeom>
          <a:solidFill>
            <a:schemeClr val="tx1"/>
          </a:solidFill>
        </p:spPr>
        <p:txBody>
          <a:bodyPr wrap="square" rtlCol="0">
            <a:spAutoFit/>
          </a:bodyPr>
          <a:lstStyle/>
          <a:p>
            <a:pPr marL="742950" indent="-742950">
              <a:buAutoNum type="arabicPeriod"/>
            </a:pPr>
            <a:r>
              <a:rPr lang="id-ID" sz="3200">
                <a:solidFill>
                  <a:schemeClr val="bg1"/>
                </a:solidFill>
                <a:latin typeface="Montserrat" panose="00000500000000000000" pitchFamily="2" charset="0"/>
              </a:rPr>
              <a:t>Class dan Object</a:t>
            </a:r>
          </a:p>
          <a:p>
            <a:pPr marL="742950" indent="-742950">
              <a:buAutoNum type="arabicPeriod"/>
            </a:pPr>
            <a:r>
              <a:rPr lang="id-ID" sz="3200">
                <a:solidFill>
                  <a:schemeClr val="bg1"/>
                </a:solidFill>
                <a:latin typeface="Montserrat" panose="00000500000000000000" pitchFamily="2" charset="0"/>
              </a:rPr>
              <a:t>Final Keyword</a:t>
            </a:r>
          </a:p>
          <a:p>
            <a:pPr marL="742950" indent="-742950">
              <a:buAutoNum type="arabicPeriod"/>
            </a:pPr>
            <a:r>
              <a:rPr lang="id-ID" sz="3200">
                <a:solidFill>
                  <a:schemeClr val="bg1"/>
                </a:solidFill>
                <a:latin typeface="Montserrat" panose="00000500000000000000" pitchFamily="2" charset="0"/>
              </a:rPr>
              <a:t>Constructor</a:t>
            </a:r>
          </a:p>
          <a:p>
            <a:pPr marL="742950" indent="-742950">
              <a:buAutoNum type="arabicPeriod"/>
            </a:pPr>
            <a:r>
              <a:rPr lang="id-ID" sz="3200">
                <a:solidFill>
                  <a:schemeClr val="bg1"/>
                </a:solidFill>
                <a:latin typeface="Montserrat" panose="00000500000000000000" pitchFamily="2" charset="0"/>
              </a:rPr>
              <a:t>Access Modifier</a:t>
            </a:r>
          </a:p>
          <a:p>
            <a:pPr marL="742950" indent="-742950">
              <a:buAutoNum type="arabicPeriod"/>
            </a:pPr>
            <a:r>
              <a:rPr lang="id-ID" sz="3200">
                <a:solidFill>
                  <a:schemeClr val="bg1"/>
                </a:solidFill>
                <a:latin typeface="Montserrat" panose="00000500000000000000" pitchFamily="2" charset="0"/>
              </a:rPr>
              <a:t>Package</a:t>
            </a:r>
          </a:p>
        </p:txBody>
      </p:sp>
    </p:spTree>
    <p:extLst>
      <p:ext uri="{BB962C8B-B14F-4D97-AF65-F5344CB8AC3E}">
        <p14:creationId xmlns:p14="http://schemas.microsoft.com/office/powerpoint/2010/main" val="219369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Import Package (2)</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70489"/>
            <a:ext cx="10410825" cy="314361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Namun jika kita ingin mengimpor hanya satu atau beberapa class saja yang terdapat dalam package tersebut, kita dapat menulis syntax import diikuti dengan nama class yang hendak kita import, contohnya seperti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import makhluk_hidup.Manusia;</a:t>
            </a:r>
          </a:p>
          <a:p>
            <a:pPr algn="just">
              <a:lnSpc>
                <a:spcPct val="107000"/>
              </a:lnSpc>
              <a:spcAft>
                <a:spcPts val="800"/>
              </a:spcAft>
            </a:pPr>
            <a:r>
              <a:rPr lang="id-ID" sz="2400">
                <a:solidFill>
                  <a:schemeClr val="bg1"/>
                </a:solidFill>
                <a:latin typeface="Montserrat" panose="00000500000000000000" pitchFamily="2" charset="0"/>
              </a:rPr>
              <a:t>import makhluk_hidup.Hewan;</a:t>
            </a:r>
          </a:p>
        </p:txBody>
      </p:sp>
    </p:spTree>
    <p:extLst>
      <p:ext uri="{BB962C8B-B14F-4D97-AF65-F5344CB8AC3E}">
        <p14:creationId xmlns:p14="http://schemas.microsoft.com/office/powerpoint/2010/main" val="90931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348802"/>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lainnya untuk package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https://www.w3schools.com/java/java_packages.asp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https://www.javatpoint.com/package</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https://www.geeksforgeeks.org/packages-in-java/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https://www.guru99.com/java-packages.html</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https://www.programiz.com/java-programming/packages-import</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364250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Class dan Object</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036554"/>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Class pada dasarnya adalah sebuah template atau blueprint yang dapat digunakan untuk membuat object.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Sementara object merupakan instance (bentuk nyata) yang dibuat dengan class.</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Dalam bahasa Java, sebuah class memiliki nama class, kumpulan atribut yang membentuk class, serta behavior (method) yang dapat dilakukan oleh object dari class tersebut.</a:t>
            </a:r>
          </a:p>
        </p:txBody>
      </p:sp>
    </p:spTree>
    <p:extLst>
      <p:ext uri="{BB962C8B-B14F-4D97-AF65-F5344CB8AC3E}">
        <p14:creationId xmlns:p14="http://schemas.microsoft.com/office/powerpoint/2010/main" val="35251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3E00259D-CF16-401D-A76F-C05EE1224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Tree>
    <p:extLst>
      <p:ext uri="{BB962C8B-B14F-4D97-AF65-F5344CB8AC3E}">
        <p14:creationId xmlns:p14="http://schemas.microsoft.com/office/powerpoint/2010/main" val="186536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444692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Contoh inisialisasi class dalam bahasa Java adalah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class Manusia(</a:t>
            </a:r>
          </a:p>
          <a:p>
            <a:pPr algn="just">
              <a:lnSpc>
                <a:spcPct val="107000"/>
              </a:lnSpc>
              <a:spcAft>
                <a:spcPts val="800"/>
              </a:spcAft>
            </a:pPr>
            <a:r>
              <a:rPr lang="id-ID" sz="2400">
                <a:solidFill>
                  <a:schemeClr val="bg1"/>
                </a:solidFill>
                <a:latin typeface="Montserrat" panose="00000500000000000000" pitchFamily="2" charset="0"/>
              </a:rPr>
              <a:t>	int usia;</a:t>
            </a:r>
          </a:p>
          <a:p>
            <a:pPr algn="just">
              <a:lnSpc>
                <a:spcPct val="107000"/>
              </a:lnSpc>
              <a:spcAft>
                <a:spcPts val="800"/>
              </a:spcAft>
            </a:pPr>
            <a:r>
              <a:rPr lang="id-ID" sz="2400">
                <a:solidFill>
                  <a:schemeClr val="bg1"/>
                </a:solidFill>
                <a:latin typeface="Montserrat" panose="00000500000000000000" pitchFamily="2" charset="0"/>
              </a:rPr>
              <a:t>	String nama;</a:t>
            </a:r>
          </a:p>
          <a:p>
            <a:pPr algn="just">
              <a:lnSpc>
                <a:spcPct val="107000"/>
              </a:lnSpc>
              <a:spcAft>
                <a:spcPts val="800"/>
              </a:spcAft>
            </a:pPr>
            <a:r>
              <a:rPr lang="id-ID" sz="2400">
                <a:solidFill>
                  <a:schemeClr val="bg1"/>
                </a:solidFill>
                <a:latin typeface="Montserrat" panose="00000500000000000000" pitchFamily="2" charset="0"/>
              </a:rPr>
              <a:t>	void bicara(){</a:t>
            </a:r>
          </a:p>
          <a:p>
            <a:pPr algn="just">
              <a:lnSpc>
                <a:spcPct val="107000"/>
              </a:lnSpc>
              <a:spcAft>
                <a:spcPts val="800"/>
              </a:spcAft>
            </a:pPr>
            <a:r>
              <a:rPr lang="id-ID" sz="2400">
                <a:solidFill>
                  <a:schemeClr val="bg1"/>
                </a:solidFill>
                <a:latin typeface="Montserrat" panose="00000500000000000000" pitchFamily="2" charset="0"/>
              </a:rPr>
              <a:t>		System.out.println(“Halo, saya ” + nama);</a:t>
            </a:r>
          </a:p>
          <a:p>
            <a:pPr algn="just">
              <a:lnSpc>
                <a:spcPct val="107000"/>
              </a:lnSpc>
              <a:spcAft>
                <a:spcPts val="800"/>
              </a:spcAft>
            </a:pP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7797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Inisialisasi Object</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348802"/>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Contoh inisialisasi object dalam bahasa Java adalah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String str = new String();</a:t>
            </a:r>
          </a:p>
          <a:p>
            <a:pPr algn="just">
              <a:lnSpc>
                <a:spcPct val="107000"/>
              </a:lnSpc>
              <a:spcAft>
                <a:spcPts val="800"/>
              </a:spcAft>
            </a:pPr>
            <a:r>
              <a:rPr lang="id-ID" sz="2400">
                <a:solidFill>
                  <a:schemeClr val="bg1"/>
                </a:solidFill>
                <a:latin typeface="Montserrat" panose="00000500000000000000" pitchFamily="2" charset="0"/>
              </a:rPr>
              <a:t>Date date = new Date();</a:t>
            </a:r>
          </a:p>
          <a:p>
            <a:pPr algn="just">
              <a:lnSpc>
                <a:spcPct val="107000"/>
              </a:lnSpc>
              <a:spcAft>
                <a:spcPts val="800"/>
              </a:spcAft>
            </a:pPr>
            <a:r>
              <a:rPr lang="id-ID" sz="2400">
                <a:solidFill>
                  <a:schemeClr val="bg1"/>
                </a:solidFill>
                <a:latin typeface="Montserrat" panose="00000500000000000000" pitchFamily="2" charset="0"/>
              </a:rPr>
              <a:t>Manusia man1 = new Manusia();</a:t>
            </a:r>
          </a:p>
          <a:p>
            <a:pPr algn="just">
              <a:lnSpc>
                <a:spcPct val="107000"/>
              </a:lnSpc>
              <a:spcAft>
                <a:spcPts val="800"/>
              </a:spcAft>
            </a:pPr>
            <a:r>
              <a:rPr lang="id-ID" sz="2400">
                <a:solidFill>
                  <a:schemeClr val="bg1"/>
                </a:solidFill>
                <a:latin typeface="Montserrat" panose="00000500000000000000" pitchFamily="2" charset="0"/>
              </a:rPr>
              <a:t>Manusia man2 = new Manusia();</a:t>
            </a:r>
          </a:p>
        </p:txBody>
      </p:sp>
    </p:spTree>
    <p:extLst>
      <p:ext uri="{BB962C8B-B14F-4D97-AF65-F5344CB8AC3E}">
        <p14:creationId xmlns:p14="http://schemas.microsoft.com/office/powerpoint/2010/main" val="312993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Final Keyword</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85017" y="1235143"/>
            <a:ext cx="10296525" cy="5222071"/>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Final adalah sebuah keyword (kata kunci) dalam bahasa Java yang dapat digunakan untuk membatasi penggunaan object tertentu seperti berikut:</a:t>
            </a:r>
          </a:p>
          <a:p>
            <a:pPr marL="342900" indent="-342900" algn="just">
              <a:lnSpc>
                <a:spcPct val="107000"/>
              </a:lnSpc>
              <a:spcAft>
                <a:spcPts val="800"/>
              </a:spcAft>
              <a:buFontTx/>
              <a:buChar char="-"/>
            </a:pPr>
            <a:r>
              <a:rPr lang="id-ID" sz="2400">
                <a:solidFill>
                  <a:schemeClr val="bg1"/>
                </a:solidFill>
                <a:latin typeface="Montserrat" panose="00000500000000000000" pitchFamily="2" charset="0"/>
              </a:rPr>
              <a:t>Inisialisasi variabel yang bersifat konstan (tidak dapat diubah lagi nilainya)</a:t>
            </a:r>
          </a:p>
          <a:p>
            <a:pPr marL="342900" indent="-342900" algn="just">
              <a:lnSpc>
                <a:spcPct val="107000"/>
              </a:lnSpc>
              <a:spcAft>
                <a:spcPts val="800"/>
              </a:spcAft>
              <a:buFontTx/>
              <a:buChar char="-"/>
            </a:pPr>
            <a:r>
              <a:rPr lang="id-ID" sz="2400">
                <a:solidFill>
                  <a:schemeClr val="bg1"/>
                </a:solidFill>
                <a:latin typeface="Montserrat" panose="00000500000000000000" pitchFamily="2" charset="0"/>
              </a:rPr>
              <a:t>Inisialisasi method yang tidak dapat di-override (method tidak dapat diinisialisasi kembali dalam subclass dari class yang memuat method tersebut)</a:t>
            </a:r>
          </a:p>
          <a:p>
            <a:pPr marL="342900" indent="-342900" algn="just">
              <a:lnSpc>
                <a:spcPct val="107000"/>
              </a:lnSpc>
              <a:spcAft>
                <a:spcPts val="800"/>
              </a:spcAft>
              <a:buFontTx/>
              <a:buChar char="-"/>
            </a:pPr>
            <a:r>
              <a:rPr lang="id-ID" sz="2400">
                <a:solidFill>
                  <a:schemeClr val="bg1"/>
                </a:solidFill>
                <a:latin typeface="Montserrat" panose="00000500000000000000" pitchFamily="2" charset="0"/>
              </a:rPr>
              <a:t>Inisialisasi class yang tidak dapat di-extend (class tidak dapat dilakukan extend melalui konsep inheritance)</a:t>
            </a:r>
          </a:p>
          <a:p>
            <a:pPr algn="just">
              <a:lnSpc>
                <a:spcPct val="107000"/>
              </a:lnSpc>
              <a:spcAft>
                <a:spcPts val="800"/>
              </a:spcAft>
            </a:pPr>
            <a:r>
              <a:rPr lang="id-ID" sz="2400">
                <a:solidFill>
                  <a:schemeClr val="bg1"/>
                </a:solidFill>
                <a:latin typeface="Montserrat" panose="00000500000000000000" pitchFamily="2" charset="0"/>
              </a:rPr>
              <a:t>Penggunaan keyword ini dapat dilakukan cukup dengan menambahkan kata final di depan variabel, class, atau method.</a:t>
            </a:r>
          </a:p>
        </p:txBody>
      </p:sp>
    </p:spTree>
    <p:extLst>
      <p:ext uri="{BB962C8B-B14F-4D97-AF65-F5344CB8AC3E}">
        <p14:creationId xmlns:p14="http://schemas.microsoft.com/office/powerpoint/2010/main" val="38491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73950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dan contoh lainnya untuk class dan object serta final keyword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https://www.w3schools.com/java/java_classes.asp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https://www.javatpoint.com/object-and-class-in-java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https://www.geeksforgeeks.org/classes-objects-java/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https://www.programiz.com/java-programming/class-objects</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https://www.guru99.com/java-oops-class-objects.html</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7"/>
              </a:rPr>
              <a:t>https://techvidvan.com/tutorials/java-final-keyword/</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8"/>
              </a:rPr>
              <a:t>https://www.javatpoint.com/final-keyword</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247437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Constructor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831370"/>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Constructor merupakan sebuah method yang dapat digunakan untuk melakukan inisialisasi atau mempersiapkan data untuk object. Penggunaan constructor dapat dilakukan dengan parameter atau tanpa parameter tertentu.</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Penggunaan constructor dengan parameter sekaligus melakukan inisialisasi atribut-atribut suatu object sehingga dapat memberikan nilai awal dari sebuah object ketika dibuat berdasarkan template dari classnya.</a:t>
            </a:r>
          </a:p>
        </p:txBody>
      </p:sp>
    </p:spTree>
    <p:extLst>
      <p:ext uri="{BB962C8B-B14F-4D97-AF65-F5344CB8AC3E}">
        <p14:creationId xmlns:p14="http://schemas.microsoft.com/office/powerpoint/2010/main" val="715445877"/>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976</TotalTime>
  <Words>1029</Words>
  <Application>Microsoft Office PowerPoint</Application>
  <PresentationFormat>Layar Lebar</PresentationFormat>
  <Paragraphs>110</Paragraphs>
  <Slides>21</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21</vt:i4>
      </vt:variant>
    </vt:vector>
  </HeadingPairs>
  <TitlesOfParts>
    <vt:vector size="25" baseType="lpstr">
      <vt:lpstr>Century Gothic</vt:lpstr>
      <vt:lpstr>Montserrat</vt:lpstr>
      <vt:lpstr>Wingdings 3</vt:lpstr>
      <vt:lpstr>Irisan</vt:lpstr>
      <vt:lpstr>PERTEMUAN 4 LnT MOBILE APPLICATION DEVELOPMENT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LnT MOBILE APPLICATION DEVELOPMENT</dc:title>
  <dc:creator>CHRISTOPHER VINANTIUS</dc:creator>
  <cp:lastModifiedBy>CHRISTOPHER VINANTIUS</cp:lastModifiedBy>
  <cp:revision>33</cp:revision>
  <dcterms:created xsi:type="dcterms:W3CDTF">2021-11-04T11:53:30Z</dcterms:created>
  <dcterms:modified xsi:type="dcterms:W3CDTF">2021-12-15T09:04:28Z</dcterms:modified>
</cp:coreProperties>
</file>