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9"/>
  </p:notesMasterIdLst>
  <p:handoutMasterIdLst>
    <p:handoutMasterId r:id="rId60"/>
  </p:handout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6" r:id="rId9"/>
    <p:sldId id="278" r:id="rId10"/>
    <p:sldId id="280" r:id="rId11"/>
    <p:sldId id="284" r:id="rId12"/>
    <p:sldId id="285" r:id="rId13"/>
    <p:sldId id="286" r:id="rId14"/>
    <p:sldId id="287" r:id="rId15"/>
    <p:sldId id="288" r:id="rId16"/>
    <p:sldId id="292" r:id="rId17"/>
    <p:sldId id="291" r:id="rId18"/>
    <p:sldId id="289" r:id="rId19"/>
    <p:sldId id="290" r:id="rId20"/>
    <p:sldId id="297" r:id="rId21"/>
    <p:sldId id="299" r:id="rId22"/>
    <p:sldId id="300" r:id="rId23"/>
    <p:sldId id="301" r:id="rId24"/>
    <p:sldId id="304" r:id="rId25"/>
    <p:sldId id="303" r:id="rId26"/>
    <p:sldId id="305" r:id="rId27"/>
    <p:sldId id="306" r:id="rId28"/>
    <p:sldId id="307" r:id="rId29"/>
    <p:sldId id="308" r:id="rId30"/>
    <p:sldId id="294" r:id="rId31"/>
    <p:sldId id="295" r:id="rId32"/>
    <p:sldId id="309" r:id="rId33"/>
    <p:sldId id="311" r:id="rId34"/>
    <p:sldId id="312" r:id="rId35"/>
    <p:sldId id="313" r:id="rId36"/>
    <p:sldId id="344" r:id="rId37"/>
    <p:sldId id="319" r:id="rId38"/>
    <p:sldId id="345" r:id="rId39"/>
    <p:sldId id="346" r:id="rId40"/>
    <p:sldId id="347" r:id="rId41"/>
    <p:sldId id="348" r:id="rId42"/>
    <p:sldId id="326" r:id="rId43"/>
    <p:sldId id="332" r:id="rId44"/>
    <p:sldId id="325" r:id="rId45"/>
    <p:sldId id="327" r:id="rId46"/>
    <p:sldId id="328" r:id="rId47"/>
    <p:sldId id="331" r:id="rId48"/>
    <p:sldId id="329" r:id="rId49"/>
    <p:sldId id="330" r:id="rId50"/>
    <p:sldId id="335" r:id="rId51"/>
    <p:sldId id="336" r:id="rId52"/>
    <p:sldId id="337" r:id="rId53"/>
    <p:sldId id="338" r:id="rId54"/>
    <p:sldId id="341" r:id="rId55"/>
    <p:sldId id="340" r:id="rId56"/>
    <p:sldId id="342" r:id="rId57"/>
    <p:sldId id="343" r:id="rId5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72AF2F"/>
    <a:srgbClr val="008000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2230" autoAdjust="0"/>
  </p:normalViewPr>
  <p:slideViewPr>
    <p:cSldViewPr>
      <p:cViewPr>
        <p:scale>
          <a:sx n="90" d="100"/>
          <a:sy n="90" d="100"/>
        </p:scale>
        <p:origin x="-2466" y="-966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Масштаби́руемость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 означает способность системы справляться с увеличением рабочей нагрузки (увеличивать свою производительность) при добавлении ресурсов (обычно аппаратных).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0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Сервера или</a:t>
            </a:r>
            <a:r>
              <a:rPr lang="ru-RU" baseline="0" dirty="0" smtClean="0"/>
              <a:t> базы данных, объединенные в группы, называются </a:t>
            </a:r>
            <a:r>
              <a:rPr lang="ru-RU" baseline="0" dirty="0" smtClean="0"/>
              <a:t>кластерами. Тут стоит вспомнить про закон </a:t>
            </a:r>
            <a:r>
              <a:rPr lang="ru-RU" baseline="0" dirty="0" err="1" smtClean="0"/>
              <a:t>амдала</a:t>
            </a:r>
            <a:r>
              <a:rPr lang="ru-RU" baseline="0" dirty="0" smtClean="0"/>
              <a:t> и универсальный закон масштабируемости. Не каждую систему можно масштабировать горизонтально.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7196336" cy="1101725"/>
          </a:xfrm>
        </p:spPr>
        <p:txBody>
          <a:bodyPr/>
          <a:lstStyle/>
          <a:p>
            <a:r>
              <a:rPr lang="ru-RU" dirty="0" smtClean="0"/>
              <a:t>Распределенные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699542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703C"/>
                </a:solidFill>
              </a:rPr>
              <a:t>Отказоустойчивость</a:t>
            </a:r>
            <a:r>
              <a:rPr lang="ru-RU" sz="2400" dirty="0"/>
              <a:t> — свойство </a:t>
            </a:r>
            <a:r>
              <a:rPr lang="ru-RU" sz="2400" dirty="0" smtClean="0"/>
              <a:t>системы </a:t>
            </a:r>
            <a:r>
              <a:rPr lang="ru-RU" sz="2400" dirty="0"/>
              <a:t>сохранять свою работоспособность после отказа одного или нескольких </a:t>
            </a:r>
            <a:r>
              <a:rPr lang="ru-RU" sz="2400" dirty="0" smtClean="0"/>
              <a:t>компонентов.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Несмотря на единичные случаи отказа отдельных компонентов система должна работать и работать корректно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Надежность системы не больше надежности ее самого слабого звена.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9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Измерение доступности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5454"/>
              </p:ext>
            </p:extLst>
          </p:nvPr>
        </p:nvGraphicFramePr>
        <p:xfrm>
          <a:off x="1763688" y="1563638"/>
          <a:ext cx="576064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789"/>
                <a:gridCol w="286785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Доступность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Недоступность в год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3.65 дня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8.76 часа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52.56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99.999%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5.26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99.9999%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31.5 секунд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699542"/>
            <a:ext cx="856895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% времени, когда система работает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5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приложений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База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Сеть между ними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 и аппаратные поломки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2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Сервер приложений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Приложение устанавливается на нескольких машинах(кластер приложений).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машины,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49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Сломался сервер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Редирект</a:t>
            </a:r>
            <a:r>
              <a:rPr lang="ru-RU" dirty="0" smtClean="0"/>
              <a:t> на другой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База данных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Сервер БД устанавливается на нескольких машинах(кластер БД).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 выходе из строя одной БД,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 Данные должны быть реплицированы.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8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Репликация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59582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Копии данных хранятся в нескольких базах.</a:t>
            </a:r>
          </a:p>
          <a:p>
            <a:endParaRPr lang="ru-RU" sz="2400" dirty="0"/>
          </a:p>
          <a:p>
            <a:r>
              <a:rPr lang="ru-RU" sz="2400" dirty="0" smtClean="0"/>
              <a:t>Процесс репликации может быть синхронным или асинхронным.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67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Сломалась база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Берем данные из другой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1995686"/>
            <a:ext cx="1864903" cy="158417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Отказоустойчивость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</a:t>
            </a:r>
            <a:r>
              <a:rPr lang="ru-RU" sz="2800" kern="0" dirty="0" smtClean="0"/>
              <a:t>асштабирование</a:t>
            </a:r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err="1" smtClean="0"/>
              <a:t>Шардинг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Монолитная и </a:t>
            </a:r>
            <a:r>
              <a:rPr lang="ru-RU" sz="2800" kern="0" dirty="0" err="1" smtClean="0"/>
              <a:t>микросервисная</a:t>
            </a:r>
            <a:r>
              <a:rPr lang="ru-RU" sz="2800" kern="0" dirty="0" smtClean="0"/>
              <a:t> архитектура</a:t>
            </a:r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615712" y="2353130"/>
            <a:ext cx="94151" cy="10834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8104" y="2694822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Синхронизация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7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148064" y="2323956"/>
            <a:ext cx="2007051" cy="13999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699542"/>
            <a:ext cx="8712968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Делим данные по определённому признаку. (например, </a:t>
            </a:r>
            <a:r>
              <a:rPr lang="ru-RU" sz="2400" dirty="0" err="1" smtClean="0"/>
              <a:t>хеш</a:t>
            </a:r>
            <a:r>
              <a:rPr lang="ru-RU" sz="2400" dirty="0" smtClean="0"/>
              <a:t> от первичного ключа)</a:t>
            </a:r>
            <a:endParaRPr lang="ru-RU" sz="2400" dirty="0"/>
          </a:p>
        </p:txBody>
      </p:sp>
      <p:pic>
        <p:nvPicPr>
          <p:cNvPr id="1026" name="Picture 2" descr="Картинки по запросу склеенная ваз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5645"/>
            <a:ext cx="5045002" cy="3358531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098348" y="1851670"/>
            <a:ext cx="1893316" cy="7294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Репликация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37" y="615638"/>
            <a:ext cx="961228" cy="9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80465" y="843558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0" y="1722156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59" y="2787774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43" y="3939902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90433" y="1779662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2658" y="4149635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23956" y="2953546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5003014" y="2476831"/>
            <a:ext cx="1945436" cy="76432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Классическая Трехзвенная архитектура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703C"/>
                </a:solidFill>
              </a:rPr>
              <a:t>Сеть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Может </a:t>
            </a:r>
            <a:r>
              <a:rPr lang="ru-RU" sz="2400" dirty="0" smtClean="0"/>
              <a:t>быть установлено несколько сетевых путей между узлами.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Также возможен выбор другого сервера по другому сетевому маршруту(как в случае поломки сервера).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6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Дополнительный сетевой маршрут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67508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97115" y="1635646"/>
            <a:ext cx="1747093" cy="3600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 flipV="1">
            <a:off x="4651369" y="2798133"/>
            <a:ext cx="1864847" cy="7817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4932040" y="274185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4572000" y="3423962"/>
            <a:ext cx="1954415" cy="4495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4587848" y="1851670"/>
            <a:ext cx="1928368" cy="1347381"/>
          </a:xfrm>
          <a:prstGeom prst="straightConnector1">
            <a:avLst/>
          </a:prstGeom>
          <a:ln w="762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Распределение нагрузки между серверами, которые могут обработать запрос</a:t>
            </a:r>
            <a:endParaRPr lang="ru-RU" sz="24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66" y="1635646"/>
            <a:ext cx="5572406" cy="313540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r>
              <a:rPr lang="ru-RU" dirty="0" smtClean="0"/>
              <a:t>. </a:t>
            </a:r>
            <a:r>
              <a:rPr lang="en-US" dirty="0" smtClean="0"/>
              <a:t>Client Side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На машине с которой будет происходить запрос храниться список машин(хост, порт), на которые можно отправить запрос.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Алгоритмы выбора машин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3C"/>
                </a:solidFill>
              </a:rPr>
              <a:t>Random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3C"/>
                </a:solidFill>
              </a:rPr>
              <a:t>Round-Robin</a:t>
            </a:r>
            <a:r>
              <a:rPr lang="en-US" sz="2400" dirty="0" smtClean="0"/>
              <a:t> (</a:t>
            </a:r>
            <a:r>
              <a:rPr lang="ru-RU" sz="2400" dirty="0" smtClean="0"/>
              <a:t>по очереди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весов</a:t>
            </a:r>
            <a:r>
              <a:rPr lang="ru-RU" sz="2400" dirty="0" smtClean="0"/>
              <a:t> (у каждой машин есть свой </a:t>
            </a:r>
            <a:r>
              <a:rPr lang="en-US" sz="2400" dirty="0" smtClean="0"/>
              <a:t>“</a:t>
            </a:r>
            <a:r>
              <a:rPr lang="ru-RU" sz="2400" dirty="0" smtClean="0"/>
              <a:t>вес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истории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3C"/>
                </a:solidFill>
              </a:rPr>
              <a:t>запросов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3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 policy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Если запрос не пришел вовремя (</a:t>
            </a:r>
            <a:r>
              <a:rPr lang="en-US" sz="2400" dirty="0" smtClean="0"/>
              <a:t>timeout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или завершился ошибкой, можно попытаться отправить запрос на другую машину.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Количество </a:t>
            </a:r>
            <a:r>
              <a:rPr lang="ru-RU" sz="2400" dirty="0" err="1" smtClean="0"/>
              <a:t>реттраев</a:t>
            </a:r>
            <a:r>
              <a:rPr lang="ru-RU" sz="2400" dirty="0" smtClean="0"/>
              <a:t> и </a:t>
            </a:r>
            <a:r>
              <a:rPr lang="en-US" sz="2400" dirty="0" smtClean="0"/>
              <a:t>timeout </a:t>
            </a:r>
            <a:r>
              <a:rPr lang="ru-RU" sz="2400" dirty="0" smtClean="0"/>
              <a:t>конфигурируются.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3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/>
              <a:t>balancing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>
            <a:endCxn id="32" idx="1"/>
          </p:cNvCxnSpPr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balancing . Retry policy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>
            <a:endCxn id="32" idx="1"/>
          </p:cNvCxnSpPr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Умножение 19"/>
          <p:cNvSpPr/>
          <p:nvPr/>
        </p:nvSpPr>
        <p:spPr>
          <a:xfrm>
            <a:off x="5400058" y="15768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183004" y="2643289"/>
            <a:ext cx="1857234" cy="1015253"/>
          </a:xfrm>
          <a:prstGeom prst="straightConnector1">
            <a:avLst/>
          </a:prstGeom>
          <a:ln w="762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0585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011863" y="608440"/>
            <a:ext cx="544935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Как остальные машины </a:t>
            </a:r>
            <a:r>
              <a:rPr lang="ru-RU" sz="2400" dirty="0" smtClean="0"/>
              <a:t>узнают </a:t>
            </a:r>
            <a:r>
              <a:rPr lang="ru-RU" sz="2400" dirty="0" smtClean="0"/>
              <a:t>его хост и порт</a:t>
            </a:r>
            <a:r>
              <a:rPr lang="en-US" sz="2400" dirty="0" smtClean="0"/>
              <a:t>? (</a:t>
            </a:r>
            <a:r>
              <a:rPr lang="ru-RU" sz="2400" dirty="0" smtClean="0"/>
              <a:t>без их перезапуска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Добавили новый сервер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2729" y="2333966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293813" y="361296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3285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Новая машина регистрирует себя в </a:t>
            </a:r>
            <a:r>
              <a:rPr lang="en-US" sz="2400" b="1" dirty="0">
                <a:solidFill>
                  <a:srgbClr val="00703C"/>
                </a:solidFill>
              </a:rPr>
              <a:t>service registry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724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Участники с </a:t>
            </a:r>
            <a:r>
              <a:rPr lang="ru-RU" sz="2400" dirty="0"/>
              <a:t>определённым интервалом читают обновленную </a:t>
            </a:r>
            <a:r>
              <a:rPr lang="ru-RU" sz="2400" dirty="0" smtClean="0"/>
              <a:t>конфигурацию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896301" y="2067694"/>
            <a:ext cx="1171643" cy="50405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771800" y="3093793"/>
            <a:ext cx="1224136" cy="747091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161361" y="18813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19735597">
            <a:off x="2945587" y="31247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Растет нагрузка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39635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768344" y="2427734"/>
            <a:ext cx="1795544" cy="6280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5619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3055759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9" y="165922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7" y="3007211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>
            <a:stCxn id="2050" idx="3"/>
          </p:cNvCxnSpPr>
          <p:nvPr/>
        </p:nvCxnSpPr>
        <p:spPr>
          <a:xfrm flipV="1">
            <a:off x="1768344" y="3363838"/>
            <a:ext cx="1795544" cy="4556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329471" y="4515966"/>
            <a:ext cx="8892480" cy="7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8021" y="657968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703C"/>
                </a:solidFill>
              </a:rPr>
              <a:t>Масштабируемость</a:t>
            </a:r>
            <a:r>
              <a:rPr lang="ru-RU" sz="2000" b="1" dirty="0" smtClean="0"/>
              <a:t> (</a:t>
            </a:r>
            <a:r>
              <a:rPr lang="en-US" sz="2000" i="1" dirty="0"/>
              <a:t>scalability</a:t>
            </a:r>
            <a:r>
              <a:rPr lang="ru-RU" sz="2000" b="1" dirty="0" smtClean="0"/>
              <a:t>)</a:t>
            </a:r>
            <a:r>
              <a:rPr lang="vi-VN" sz="2000" dirty="0"/>
              <a:t> </a:t>
            </a: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способность системы или </a:t>
            </a:r>
            <a:r>
              <a:rPr lang="ru-RU" sz="2000" dirty="0"/>
              <a:t>сети </a:t>
            </a:r>
            <a:r>
              <a:rPr lang="ru-RU" sz="2000" dirty="0" smtClean="0"/>
              <a:t>справляться </a:t>
            </a:r>
            <a:r>
              <a:rPr lang="ru-RU" sz="2000" dirty="0"/>
              <a:t>с увеличением рабочей нагрузки </a:t>
            </a:r>
            <a:r>
              <a:rPr lang="ru-RU" sz="2000" dirty="0" smtClean="0"/>
              <a:t>при </a:t>
            </a:r>
            <a:r>
              <a:rPr lang="ru-RU" sz="2000" dirty="0"/>
              <a:t>добавлении </a:t>
            </a:r>
            <a:r>
              <a:rPr lang="ru-RU" sz="2000" dirty="0" smtClean="0"/>
              <a:t>ресурсов.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7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ru-RU" sz="2400" dirty="0"/>
              <a:t>может сам отправлять обновления всем кто из него читает.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987824" y="3309373"/>
            <a:ext cx="1152128" cy="53151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470565" y="19729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20020378">
            <a:off x="3355337" y="31625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0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58" y="191694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6213790" y="3309373"/>
            <a:ext cx="1104359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сам тоже может являться кластером.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77955" y="28927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896301" y="3309373"/>
            <a:ext cx="1243651" cy="603393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98" y="244195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1" y="2961431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Надо обновить версию ПО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628918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32302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" y="1858385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71070" y="32932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Сервис </a:t>
            </a:r>
            <a:r>
              <a:rPr lang="en-US" sz="2000" dirty="0" smtClean="0">
                <a:solidFill>
                  <a:srgbClr val="FF0000"/>
                </a:solidFill>
              </a:rPr>
              <a:t>V1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 smtClean="0">
              <a:solidFill>
                <a:srgbClr val="00703C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-&gt; </a:t>
            </a:r>
            <a:r>
              <a:rPr lang="ru-RU" sz="2000" dirty="0" smtClean="0">
                <a:solidFill>
                  <a:srgbClr val="FF0000"/>
                </a:solidFill>
              </a:rPr>
              <a:t>В момент перезапуска сервис не доступен</a:t>
            </a:r>
          </a:p>
          <a:p>
            <a:pPr marL="457200" indent="-457200">
              <a:buAutoNum type="arabicParenR"/>
            </a:pP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Запустили новую версию 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Обновили конфигурацию </a:t>
            </a:r>
            <a:r>
              <a:rPr lang="en-US" dirty="0" smtClean="0"/>
              <a:t>Proxy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7784" y="314061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Proxy. </a:t>
            </a:r>
            <a:r>
              <a:rPr lang="ru-RU" sz="2000" dirty="0" smtClean="0">
                <a:solidFill>
                  <a:srgbClr val="00703C"/>
                </a:solidFill>
              </a:rPr>
              <a:t>Обновление конфигурации</a:t>
            </a:r>
            <a:endParaRPr lang="ru-RU" sz="2000" dirty="0">
              <a:solidFill>
                <a:srgbClr val="00703C"/>
              </a:solidFill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949244" cy="600164"/>
          </a:xfrm>
        </p:spPr>
        <p:txBody>
          <a:bodyPr/>
          <a:lstStyle/>
          <a:p>
            <a:r>
              <a:rPr lang="en-US" dirty="0" smtClean="0"/>
              <a:t>Proxy </a:t>
            </a:r>
            <a:r>
              <a:rPr lang="ru-RU" dirty="0" err="1" smtClean="0"/>
              <a:t>редиректит</a:t>
            </a:r>
            <a:r>
              <a:rPr lang="ru-RU" dirty="0" smtClean="0"/>
              <a:t> на новую версию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Старый сервис завершили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Вертикальное масштабирование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7523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9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3921464"/>
            <a:ext cx="666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Сервис авторизации, отправки сообщений, рекомендаций, покупок, статистики… все в одном </a:t>
            </a:r>
            <a:r>
              <a:rPr lang="ru-RU" sz="2400" b="1" dirty="0" smtClean="0">
                <a:solidFill>
                  <a:srgbClr val="0070C0"/>
                </a:solidFill>
              </a:rPr>
              <a:t>процессе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940968" y="3361073"/>
            <a:ext cx="864096" cy="5391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771550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Большой размер исходных кодов. Сложность понимания и развития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Сильная связанность компонентов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Нельзя масштабировать отдельные сервисы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Нельзя обновлять отдельные сервисы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Один стек технологий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Тормозит работа в </a:t>
            </a:r>
            <a:r>
              <a:rPr lang="en-US" sz="2400" dirty="0" smtClean="0"/>
              <a:t>IDE</a:t>
            </a:r>
            <a:r>
              <a:rPr lang="ru-RU" sz="2400" dirty="0" smtClean="0"/>
              <a:t>, сборка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96" y="63102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367644" y="2499742"/>
            <a:ext cx="58420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4394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10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03" y="2240773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792" y="1698362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Авторизация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1849" y="4460305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отправка </a:t>
            </a:r>
            <a:r>
              <a:rPr lang="ru-RU" dirty="0">
                <a:solidFill>
                  <a:srgbClr val="0070C0"/>
                </a:solidFill>
              </a:rPr>
              <a:t>сообщений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79942" y="3055076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Еще что-то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05327" y="4342786"/>
            <a:ext cx="165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рекомендации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13704" y="172753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покупки</a:t>
            </a:r>
            <a:endParaRPr lang="ru-RU" dirty="0"/>
          </a:p>
        </p:txBody>
      </p:sp>
      <p:pic>
        <p:nvPicPr>
          <p:cNvPr id="21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52" y="795125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21" y="1972643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77" y="2136747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0" y="3362942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3527046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36" y="619317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92" y="783421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50" y="2973049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06" y="3137153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Прямая со стрелкой 30"/>
          <p:cNvCxnSpPr/>
          <p:nvPr/>
        </p:nvCxnSpPr>
        <p:spPr>
          <a:xfrm flipV="1">
            <a:off x="3111798" y="2096869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372675" y="3641630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742852" y="3537651"/>
            <a:ext cx="1170852" cy="8051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7111086" y="2067694"/>
            <a:ext cx="125210" cy="83461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5216108" y="1177378"/>
            <a:ext cx="1395265" cy="70564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3852951" y="2348216"/>
            <a:ext cx="519724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076933" y="2713194"/>
            <a:ext cx="1295742" cy="2598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818379" y="2856589"/>
            <a:ext cx="70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77155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Каждый логически раздельный сервис запускается в своем процессе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У каждого сервиса своя БД (где-то </a:t>
            </a:r>
            <a:r>
              <a:rPr lang="en-US" sz="2400" dirty="0" smtClean="0"/>
              <a:t>Oracle</a:t>
            </a:r>
            <a:r>
              <a:rPr lang="ru-RU" sz="2400" dirty="0" smtClean="0"/>
              <a:t>, где-то </a:t>
            </a:r>
            <a:r>
              <a:rPr lang="en-US" sz="2400" dirty="0" smtClean="0"/>
              <a:t>Cassandra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общаются через </a:t>
            </a:r>
            <a:r>
              <a:rPr lang="en-US" sz="2400" dirty="0" smtClean="0"/>
              <a:t>API (</a:t>
            </a:r>
            <a:r>
              <a:rPr lang="ru-RU" sz="2400" dirty="0" smtClean="0"/>
              <a:t>не обращаются к чужой базе напрямую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должны быть маленькими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4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8322" y="627534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Сервисы маленькие -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понятные.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sz="2200" b="1" dirty="0" smtClean="0">
                <a:solidFill>
                  <a:srgbClr val="00703C"/>
                </a:solidFill>
              </a:rPr>
              <a:t>Меньше кода, понятней сервис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масштабировать каждый сервис по-отдельности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200" b="1" dirty="0">
                <a:solidFill>
                  <a:srgbClr val="00703C"/>
                </a:solidFill>
              </a:rPr>
              <a:t>Кластер каждого </a:t>
            </a:r>
            <a:r>
              <a:rPr lang="ru-RU" sz="2200" b="1" dirty="0" err="1">
                <a:solidFill>
                  <a:srgbClr val="00703C"/>
                </a:solidFill>
              </a:rPr>
              <a:t>микросервиса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</a:t>
            </a:r>
            <a:r>
              <a:rPr lang="ru-RU" sz="2200" dirty="0" err="1" smtClean="0">
                <a:solidFill>
                  <a:schemeClr val="tx2">
                    <a:lumMod val="75000"/>
                  </a:schemeClr>
                </a:solidFill>
              </a:rPr>
              <a:t>релизить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каждый сервис независимо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В любое время можно обновить любой сервис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Разный стек технологий для каждого сервиса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Можно писать на разных языках, </a:t>
            </a:r>
            <a:r>
              <a:rPr lang="ru-RU" sz="2200" b="1" dirty="0" err="1">
                <a:solidFill>
                  <a:srgbClr val="00703C"/>
                </a:solidFill>
              </a:rPr>
              <a:t>фреймворках</a:t>
            </a:r>
            <a:r>
              <a:rPr lang="ru-RU" sz="2200" b="1" dirty="0">
                <a:solidFill>
                  <a:srgbClr val="00703C"/>
                </a:solidFill>
              </a:rPr>
              <a:t>, </a:t>
            </a:r>
            <a:r>
              <a:rPr lang="en-US" sz="2200" b="1" dirty="0">
                <a:solidFill>
                  <a:srgbClr val="00703C"/>
                </a:solidFill>
              </a:rPr>
              <a:t>c </a:t>
            </a:r>
            <a:r>
              <a:rPr lang="ru-RU" sz="2200" b="1" dirty="0">
                <a:solidFill>
                  <a:srgbClr val="00703C"/>
                </a:solidFill>
              </a:rPr>
              <a:t>разными БД</a:t>
            </a:r>
          </a:p>
        </p:txBody>
      </p:sp>
    </p:spTree>
    <p:extLst>
      <p:ext uri="{BB962C8B-B14F-4D97-AF65-F5344CB8AC3E}">
        <p14:creationId xmlns:p14="http://schemas.microsoft.com/office/powerpoint/2010/main" val="735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5732" y="771550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Больше вероятность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что что-то сломается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между сервисами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транзакционной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конфигурации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err="1" smtClean="0">
                <a:solidFill>
                  <a:schemeClr val="accent6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мониторинга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сервисов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Больше вероятность, что что-то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сломается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rgbClr val="00703C"/>
                </a:solidFill>
              </a:rPr>
              <a:t>Отказоустойчивая  архитектура, кластера для каждого сервиса. Мониторинг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между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сервисами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транзакционной обработки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3C"/>
                </a:solidFill>
              </a:rPr>
              <a:t>Eventual </a:t>
            </a:r>
            <a:r>
              <a:rPr lang="en-US" sz="2400" dirty="0">
                <a:solidFill>
                  <a:srgbClr val="00703C"/>
                </a:solidFill>
              </a:rPr>
              <a:t>Consistency. </a:t>
            </a:r>
            <a:r>
              <a:rPr lang="ru-RU" sz="2400" dirty="0">
                <a:solidFill>
                  <a:srgbClr val="00703C"/>
                </a:solidFill>
              </a:rPr>
              <a:t>Приемы восстановления </a:t>
            </a:r>
            <a:r>
              <a:rPr lang="ru-RU" sz="2400" dirty="0" err="1">
                <a:solidFill>
                  <a:srgbClr val="00703C"/>
                </a:solidFill>
              </a:rPr>
              <a:t>консистентности</a:t>
            </a:r>
            <a:endParaRPr lang="ru-RU" sz="2400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конфигурации,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мониторинга сервисов</a:t>
            </a:r>
          </a:p>
          <a:p>
            <a:r>
              <a:rPr lang="ru-RU" sz="2400" dirty="0" smtClean="0">
                <a:solidFill>
                  <a:srgbClr val="00703C"/>
                </a:solidFill>
              </a:rPr>
              <a:t>Все </a:t>
            </a:r>
            <a:r>
              <a:rPr lang="ru-RU" sz="2400" dirty="0" smtClean="0">
                <a:solidFill>
                  <a:srgbClr val="00703C"/>
                </a:solidFill>
              </a:rPr>
              <a:t>должно быть автоматизировано. </a:t>
            </a:r>
            <a:r>
              <a:rPr lang="ru-RU" sz="2400" dirty="0" err="1" smtClean="0">
                <a:solidFill>
                  <a:srgbClr val="00703C"/>
                </a:solidFill>
              </a:rPr>
              <a:t>Деплоиться</a:t>
            </a:r>
            <a:r>
              <a:rPr lang="ru-RU" sz="2400" dirty="0" smtClean="0">
                <a:solidFill>
                  <a:srgbClr val="00703C"/>
                </a:solidFill>
              </a:rPr>
              <a:t> одной </a:t>
            </a:r>
            <a:r>
              <a:rPr lang="ru-RU" sz="2400" dirty="0" smtClean="0">
                <a:solidFill>
                  <a:srgbClr val="00703C"/>
                </a:solidFill>
              </a:rPr>
              <a:t>кнопкой</a:t>
            </a:r>
            <a:endParaRPr lang="ru-RU" sz="2400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Обсудили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3005" y="693649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Что может сломаться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Приемы отказоустойчивости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solidFill>
                  <a:srgbClr val="00703C"/>
                </a:solidFill>
              </a:rPr>
              <a:t>Шардинг</a:t>
            </a:r>
            <a:r>
              <a:rPr lang="en-US" sz="2400" b="1" dirty="0" smtClean="0">
                <a:solidFill>
                  <a:srgbClr val="00703C"/>
                </a:solidFill>
              </a:rPr>
              <a:t>/</a:t>
            </a:r>
            <a:r>
              <a:rPr lang="ru-RU" sz="2400" b="1" dirty="0" smtClean="0">
                <a:solidFill>
                  <a:srgbClr val="00703C"/>
                </a:solidFill>
              </a:rPr>
              <a:t>Репликация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Обновление без </a:t>
            </a:r>
            <a:r>
              <a:rPr lang="en-US" sz="2400" b="1" dirty="0" smtClean="0">
                <a:solidFill>
                  <a:srgbClr val="00703C"/>
                </a:solidFill>
              </a:rPr>
              <a:t>downtime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3C"/>
                </a:solidFill>
              </a:rPr>
              <a:t>Service registry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solidFill>
                  <a:srgbClr val="00703C"/>
                </a:solidFill>
              </a:rPr>
              <a:t>Микросервисная</a:t>
            </a:r>
            <a:r>
              <a:rPr lang="ru-RU" sz="2400" b="1" dirty="0" smtClean="0">
                <a:solidFill>
                  <a:srgbClr val="00703C"/>
                </a:solidFill>
              </a:rPr>
              <a:t> архитектура</a:t>
            </a:r>
            <a:endParaRPr lang="ru-RU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Нагрузка растет дальше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96277" y="1539138"/>
            <a:ext cx="1723595" cy="92137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547664" y="2663978"/>
            <a:ext cx="1872208" cy="2880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4988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02760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443308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1628866" y="2952009"/>
            <a:ext cx="1791006" cy="1370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97115" y="3152006"/>
            <a:ext cx="1963118" cy="6438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множение 33"/>
          <p:cNvSpPr/>
          <p:nvPr/>
        </p:nvSpPr>
        <p:spPr>
          <a:xfrm>
            <a:off x="5518875" y="292068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7596336" y="1396442"/>
            <a:ext cx="6982" cy="11581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Умножение 35"/>
          <p:cNvSpPr/>
          <p:nvPr/>
        </p:nvSpPr>
        <p:spPr>
          <a:xfrm>
            <a:off x="7092392" y="1646324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948</Words>
  <Application>Microsoft Office PowerPoint</Application>
  <PresentationFormat>Экран (16:9)</PresentationFormat>
  <Paragraphs>316</Paragraphs>
  <Slides>57</Slides>
  <Notes>46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1_Специальное оформление</vt:lpstr>
      <vt:lpstr>Распределенные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Колмогоров Алексей Александрович</cp:lastModifiedBy>
  <cp:revision>207</cp:revision>
  <dcterms:created xsi:type="dcterms:W3CDTF">2014-01-14T11:27:58Z</dcterms:created>
  <dcterms:modified xsi:type="dcterms:W3CDTF">2018-03-21T10:57:57Z</dcterms:modified>
</cp:coreProperties>
</file>