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57200" y="1268640"/>
            <a:ext cx="827964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46997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4571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PlaceHolder 3"/>
          <p:cNvSpPr/>
          <p:nvPr>
            <p:ph type="body" idx="13"/>
          </p:nvPr>
        </p:nvSpPr>
        <p:spPr>
          <a:xfrm>
            <a:off x="457199" y="1268640"/>
            <a:ext cx="827964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2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laceHolder 3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457200" y="346680"/>
            <a:ext cx="7426801" cy="1603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PlaceHolder 3"/>
          <p:cNvSpPr/>
          <p:nvPr/>
        </p:nvSpPr>
        <p:spPr>
          <a:xfrm>
            <a:off x="4571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183" name="PlaceHolder 4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2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2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194" name="PlaceHolder 4"/>
          <p:cNvSpPr/>
          <p:nvPr>
            <p:ph type="body" sz="quarter" idx="13"/>
          </p:nvPr>
        </p:nvSpPr>
        <p:spPr>
          <a:xfrm>
            <a:off x="46997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205" name="PlaceHolder 4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half" idx="1"/>
          </p:nvPr>
        </p:nvSpPr>
        <p:spPr>
          <a:xfrm>
            <a:off x="457200" y="1268640"/>
            <a:ext cx="827964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PlaceHolder 3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226" name="PlaceHolder 4"/>
          <p:cNvSpPr/>
          <p:nvPr/>
        </p:nvSpPr>
        <p:spPr>
          <a:xfrm>
            <a:off x="46997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227" name="PlaceHolder 5"/>
          <p:cNvSpPr/>
          <p:nvPr>
            <p:ph type="body" sz="quarter" idx="13"/>
          </p:nvPr>
        </p:nvSpPr>
        <p:spPr>
          <a:xfrm>
            <a:off x="4571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laceHolder 3"/>
          <p:cNvSpPr/>
          <p:nvPr>
            <p:ph type="body" idx="13"/>
          </p:nvPr>
        </p:nvSpPr>
        <p:spPr>
          <a:xfrm>
            <a:off x="457199" y="1268640"/>
            <a:ext cx="827964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2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64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PlaceHolder 3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457200" y="346680"/>
            <a:ext cx="7426801" cy="1603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9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PlaceHolder 3"/>
          <p:cNvSpPr/>
          <p:nvPr/>
        </p:nvSpPr>
        <p:spPr>
          <a:xfrm>
            <a:off x="4571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301" name="PlaceHolder 4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312" name="PlaceHolder 4"/>
          <p:cNvSpPr/>
          <p:nvPr>
            <p:ph type="body" sz="quarter" idx="13"/>
          </p:nvPr>
        </p:nvSpPr>
        <p:spPr>
          <a:xfrm>
            <a:off x="46997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1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323" name="PlaceHolder 4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2" name="Body Level One…"/>
          <p:cNvSpPr txBox="1"/>
          <p:nvPr>
            <p:ph type="body" sz="half" idx="1"/>
          </p:nvPr>
        </p:nvSpPr>
        <p:spPr>
          <a:xfrm>
            <a:off x="457200" y="1268640"/>
            <a:ext cx="827964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PlaceHolder 3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2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3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344" name="PlaceHolder 4"/>
          <p:cNvSpPr/>
          <p:nvPr/>
        </p:nvSpPr>
        <p:spPr>
          <a:xfrm>
            <a:off x="46997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345" name="PlaceHolder 5"/>
          <p:cNvSpPr/>
          <p:nvPr>
            <p:ph type="body" sz="quarter" idx="13"/>
          </p:nvPr>
        </p:nvSpPr>
        <p:spPr>
          <a:xfrm>
            <a:off x="4571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5" y="1268412"/>
            <a:ext cx="6405563" cy="511175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idx="1"/>
          </p:nvPr>
        </p:nvSpPr>
        <p:spPr>
          <a:xfrm>
            <a:off x="457200" y="1268640"/>
            <a:ext cx="827964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PlaceHolder 3"/>
          <p:cNvSpPr/>
          <p:nvPr>
            <p:ph type="body" idx="13"/>
          </p:nvPr>
        </p:nvSpPr>
        <p:spPr>
          <a:xfrm>
            <a:off x="457199" y="1268640"/>
            <a:ext cx="827964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57200" y="346680"/>
            <a:ext cx="7426801" cy="1603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457199" y="3938399"/>
            <a:ext cx="4040282" cy="2437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4699799" y="1268640"/>
            <a:ext cx="4040282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457200" y="1268640"/>
            <a:ext cx="4040281" cy="51116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4699799" y="3938399"/>
            <a:ext cx="404028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457200" y="346680"/>
            <a:ext cx="7426801" cy="3459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57200" y="1268640"/>
            <a:ext cx="4040281" cy="24379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4699799" y="1268640"/>
            <a:ext cx="4040282" cy="2437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457199" y="3938399"/>
            <a:ext cx="8279642" cy="24379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youtu.be/p2b4JHESEOc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851275" y="2133600"/>
            <a:ext cx="5040313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Collections API</a:t>
            </a:r>
          </a:p>
        </p:txBody>
      </p:sp>
      <p:sp>
        <p:nvSpPr>
          <p:cNvPr id="368" name="TextShape 2"/>
          <p:cNvSpPr txBox="1"/>
          <p:nvPr/>
        </p:nvSpPr>
        <p:spPr>
          <a:xfrm>
            <a:off x="4140200" y="6017736"/>
            <a:ext cx="475138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Дата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</a:p>
        </p:txBody>
      </p:sp>
      <p:pic>
        <p:nvPicPr>
          <p:cNvPr id="395" name="Screen Shot 2018-02-11 at 17.40.33.png" descr="Screen Shot 2018-02-11 at 17.4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209" y="919578"/>
            <a:ext cx="5694307" cy="5895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Collections API </a:t>
            </a:r>
            <a:r>
              <a:t>в </a:t>
            </a:r>
            <a:r>
              <a:t>Java</a:t>
            </a:r>
          </a:p>
        </p:txBody>
      </p:sp>
      <p:sp>
        <p:nvSpPr>
          <p:cNvPr id="398" name="Объект 2"/>
          <p:cNvSpPr txBox="1"/>
          <p:nvPr>
            <p:ph type="body" idx="1"/>
          </p:nvPr>
        </p:nvSpPr>
        <p:spPr>
          <a:xfrm>
            <a:off x="450081" y="1305842"/>
            <a:ext cx="8229601" cy="5040562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Контейнеры до </a:t>
            </a:r>
            <a:r>
              <a:t>Java 1.5 (</a:t>
            </a:r>
            <a:r>
              <a:t>нетипизированная коллекция</a:t>
            </a:r>
            <a:r>
              <a:t>)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Типизированные контейнеры (</a:t>
            </a:r>
            <a:r>
              <a:t>Generics)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Основные концепции:</a:t>
            </a:r>
          </a:p>
          <a:p>
            <a:pPr lvl="8" marL="0" indent="0">
              <a:spcBef>
                <a:spcPts val="0"/>
              </a:spcBef>
              <a:buSzTx/>
              <a:buNone/>
              <a:defRPr sz="2800"/>
            </a:pPr>
            <a:r>
              <a:t>	List</a:t>
            </a:r>
          </a:p>
          <a:p>
            <a:pPr lvl="8" marL="0" indent="0">
              <a:spcBef>
                <a:spcPts val="0"/>
              </a:spcBef>
              <a:buSzTx/>
              <a:buNone/>
              <a:defRPr sz="2800"/>
            </a:pPr>
            <a:r>
              <a:t>	</a:t>
            </a:r>
            <a:r>
              <a:t>Set</a:t>
            </a:r>
            <a:endParaRPr sz="2000"/>
          </a:p>
          <a:p>
            <a:pPr lvl="8" marL="0" indent="0">
              <a:spcBef>
                <a:spcPts val="0"/>
              </a:spcBef>
              <a:buSzTx/>
              <a:buNone/>
              <a:defRPr sz="2800"/>
            </a:pPr>
            <a:r>
              <a:t>	Queue</a:t>
            </a:r>
            <a:endParaRPr sz="2000"/>
          </a:p>
          <a:p>
            <a:pPr lvl="4" marL="0" indent="0">
              <a:spcBef>
                <a:spcPts val="0"/>
              </a:spcBef>
              <a:buSzTx/>
              <a:buNone/>
              <a:defRPr sz="2800"/>
            </a:pPr>
            <a:r>
              <a:t>	Map</a:t>
            </a:r>
            <a:endParaRPr sz="2000"/>
          </a:p>
          <a:p>
            <a:pPr lvl="4" marL="0" indent="0">
              <a:spcBef>
                <a:spcPts val="0"/>
              </a:spcBef>
              <a:buSzTx/>
              <a:buNone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Custom Collections (AbstractCollection)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Интерфейс </a:t>
            </a:r>
            <a:r>
              <a:t>List</a:t>
            </a:r>
          </a:p>
        </p:txBody>
      </p:sp>
      <p:sp>
        <p:nvSpPr>
          <p:cNvPr id="401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В отличии от </a:t>
            </a:r>
            <a:r>
              <a:t>Arrays – </a:t>
            </a:r>
            <a:r>
              <a:t>расширяемый список элементов</a:t>
            </a:r>
            <a:r>
              <a:t> </a:t>
            </a: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Содержит упорядоченный (индексированный) список элементов</a:t>
            </a: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Поиск номера элемента по значению (</a:t>
            </a:r>
            <a:r>
              <a:t>IndexOf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ArrayList vs LinkedList</a:t>
            </a:r>
          </a:p>
        </p:txBody>
      </p:sp>
      <p:sp>
        <p:nvSpPr>
          <p:cNvPr id="404" name="Объект 2"/>
          <p:cNvSpPr txBox="1"/>
          <p:nvPr>
            <p:ph type="body" idx="1"/>
          </p:nvPr>
        </p:nvSpPr>
        <p:spPr>
          <a:xfrm>
            <a:off x="468312" y="1125537"/>
            <a:ext cx="8229601" cy="53276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800"/>
            </a:pPr>
          </a:p>
          <a:p>
            <a:pPr marL="285750" indent="-285750">
              <a:spcBef>
                <a:spcPts val="0"/>
              </a:spcBef>
              <a:buFont typeface="Arial"/>
            </a:pPr>
            <a:r>
              <a:t>ArrayList – </a:t>
            </a:r>
            <a:r>
              <a:t>более быстрый перебор и индексный поиск. Наиболее простая имплементация списка.</a:t>
            </a:r>
          </a:p>
          <a:p>
            <a:pPr marL="285750" indent="-285750">
              <a:spcBef>
                <a:spcPts val="0"/>
              </a:spcBef>
              <a:buFont typeface="Arial"/>
            </a:pPr>
          </a:p>
          <a:p>
            <a:pPr marL="285750" indent="-285750">
              <a:spcBef>
                <a:spcPts val="0"/>
              </a:spcBef>
              <a:buFont typeface="Arial"/>
            </a:pPr>
            <a:r>
              <a:t>LinkedList – </a:t>
            </a:r>
            <a:r>
              <a:t>связанный список. На практике сложно найти реальные примеры улучшенной производительности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Производительность LinkedList</a:t>
            </a:r>
          </a:p>
        </p:txBody>
      </p:sp>
      <p:sp>
        <p:nvSpPr>
          <p:cNvPr id="407" name="Объект 2"/>
          <p:cNvSpPr txBox="1"/>
          <p:nvPr>
            <p:ph type="body" idx="1"/>
          </p:nvPr>
        </p:nvSpPr>
        <p:spPr>
          <a:xfrm>
            <a:off x="468312" y="1125537"/>
            <a:ext cx="8229601" cy="53276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500"/>
            </a:pPr>
          </a:p>
          <a:p>
            <a:pPr marL="0" indent="0" defTabSz="355600">
              <a:spcBef>
                <a:spcPts val="0"/>
              </a:spcBef>
              <a:buSzTx/>
              <a:buNone/>
              <a:defRPr sz="25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https://youtu.be/p2b4JHESEOc?t=13m42s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Заголовок 1"/>
          <p:cNvSpPr txBox="1"/>
          <p:nvPr>
            <p:ph type="title" idx="4294967295"/>
          </p:nvPr>
        </p:nvSpPr>
        <p:spPr>
          <a:xfrm>
            <a:off x="468312" y="333375"/>
            <a:ext cx="7426326" cy="34607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LinkedList as Queue</a:t>
            </a:r>
          </a:p>
        </p:txBody>
      </p:sp>
      <p:sp>
        <p:nvSpPr>
          <p:cNvPr id="410" name="Объект 2"/>
          <p:cNvSpPr txBox="1"/>
          <p:nvPr>
            <p:ph type="body" idx="4294967295"/>
          </p:nvPr>
        </p:nvSpPr>
        <p:spPr>
          <a:xfrm>
            <a:off x="468312" y="836612"/>
            <a:ext cx="8229601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0"/>
              </a:spcBef>
              <a:buSzTx/>
              <a:buNone/>
              <a:defRPr sz="1800"/>
            </a:pPr>
          </a:p>
          <a:p>
            <a:pPr marL="0" indent="0">
              <a:spcBef>
                <a:spcPts val="0"/>
              </a:spcBef>
            </a:pPr>
            <a:r>
              <a:t>Функционал </a:t>
            </a:r>
            <a:r>
              <a:t>LinkedList</a:t>
            </a:r>
            <a:r>
              <a:t> дает возможность работать с ним как с очередью, стеком.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getFirst()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element()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peek()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remove()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removeFirst()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addFirst()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offer()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add()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addLast()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removeLast()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Интерфейс </a:t>
            </a:r>
            <a:r>
              <a:t>Set</a:t>
            </a:r>
          </a:p>
        </p:txBody>
      </p:sp>
      <p:sp>
        <p:nvSpPr>
          <p:cNvPr id="413" name="Объект 2"/>
          <p:cNvSpPr txBox="1"/>
          <p:nvPr>
            <p:ph type="body" idx="1"/>
          </p:nvPr>
        </p:nvSpPr>
        <p:spPr>
          <a:xfrm>
            <a:off x="468312" y="1125537"/>
            <a:ext cx="8229601" cy="4824413"/>
          </a:xfrm>
          <a:prstGeom prst="rect">
            <a:avLst/>
          </a:prstGeom>
        </p:spPr>
        <p:txBody>
          <a:bodyPr/>
          <a:lstStyle/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  <a:r>
              <a:t>Хранение множества элементов: предотвращает возможность дубликатов в контейнере</a:t>
            </a: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  <a:r>
              <a:t>Не добавляет новых операций к тем, что есть в java.util.Collection</a:t>
            </a: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  <a:r>
              <a:t>HashSet – </a:t>
            </a:r>
            <a:r>
              <a:t>лучший выбор для «быстрого» поиска</a:t>
            </a:r>
            <a:r>
              <a:t>/</a:t>
            </a:r>
            <a:r>
              <a:t>добавления элемента множества</a:t>
            </a: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  <a:r>
              <a:t>TreeSet</a:t>
            </a:r>
            <a:r>
              <a:t> – отсортированный список элементов</a:t>
            </a:r>
            <a:br/>
            <a:r>
              <a:t>(</a:t>
            </a:r>
            <a:r>
              <a:t>Comparator)</a:t>
            </a: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</a:p>
          <a:p>
            <a:pPr marL="434340" indent="-434340" defTabSz="868680">
              <a:lnSpc>
                <a:spcPct val="90000"/>
              </a:lnSpc>
              <a:spcBef>
                <a:spcPts val="0"/>
              </a:spcBef>
              <a:buFont typeface="Arial"/>
              <a:defRPr sz="2660"/>
            </a:pPr>
            <a:r>
              <a:t>LinkedHashSet</a:t>
            </a:r>
            <a:r>
              <a:t> – упорядоченный список элементов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Интерфейс </a:t>
            </a:r>
            <a:r>
              <a:t>Map</a:t>
            </a:r>
          </a:p>
        </p:txBody>
      </p:sp>
      <p:sp>
        <p:nvSpPr>
          <p:cNvPr id="41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Обеспечивает возможность связывать один элемент с другим (ключ-значение)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containsKey(), containsValue, put(), get()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TreeMap – </a:t>
            </a:r>
            <a:r>
              <a:t>отсортированный список пар ключ-значение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LinkedHashMap</a:t>
            </a:r>
            <a:r>
              <a:t> – упорядоченный список пар ключ-значение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Специфика хэш таблиц</a:t>
            </a:r>
          </a:p>
        </p:txBody>
      </p:sp>
      <p:sp>
        <p:nvSpPr>
          <p:cNvPr id="419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Контракт equals/hashcode.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Поля, которые влияют на вычисление hashCode нельзя менять пока объект находится в корзине.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Tree</a:t>
            </a:r>
          </a:p>
        </p:txBody>
      </p:sp>
      <p:sp>
        <p:nvSpPr>
          <p:cNvPr id="422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Обеспечивает возможность сортировать элементы.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Порядок элементов определяется: переданным объектом типа Comparator или Comparable (элементы должны его реализовать)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compareTo: нельзя менять его поля, пока объект находится в дереве, НЕ НАЙДЕТЕ!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Заголовок 1"/>
          <p:cNvSpPr txBox="1"/>
          <p:nvPr>
            <p:ph type="title"/>
          </p:nvPr>
        </p:nvSpPr>
        <p:spPr>
          <a:xfrm>
            <a:off x="468312" y="188912"/>
            <a:ext cx="8229601" cy="633413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000000"/>
                </a:solidFill>
              </a:defRPr>
            </a:pPr>
            <a:r>
              <a:t>План </a:t>
            </a:r>
            <a:r>
              <a:rPr sz="2800"/>
              <a:t>занятия</a:t>
            </a:r>
          </a:p>
        </p:txBody>
      </p:sp>
      <p:sp>
        <p:nvSpPr>
          <p:cNvPr id="371" name="Объект 2"/>
          <p:cNvSpPr txBox="1"/>
          <p:nvPr>
            <p:ph type="body" idx="1"/>
          </p:nvPr>
        </p:nvSpPr>
        <p:spPr>
          <a:xfrm>
            <a:off x="457200" y="1125537"/>
            <a:ext cx="8229600" cy="525621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defRPr sz="2800"/>
            </a:pPr>
            <a:r>
              <a:t>Iterator </a:t>
            </a:r>
            <a:r>
              <a:t>(</a:t>
            </a:r>
            <a:r>
              <a:t>Iterable)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Collections API </a:t>
            </a:r>
            <a:r>
              <a:t>в </a:t>
            </a:r>
            <a:r>
              <a:t>Java 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Иерархия </a:t>
            </a:r>
            <a:r>
              <a:t>Collections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List Interface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ArrayList vs LinkedList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Set Interface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Map Interface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Queues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Утилита </a:t>
            </a:r>
            <a:r>
              <a:t>Collections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Unmodifiable Collections</a:t>
            </a:r>
          </a:p>
          <a:p>
            <a:pPr marL="457200" indent="-457200">
              <a:spcBef>
                <a:spcPts val="0"/>
              </a:spcBef>
              <a:defRPr sz="2800"/>
            </a:pPr>
            <a:r>
              <a:t>TimeComplexity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425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FIFO (First-In,</a:t>
            </a:r>
            <a:r>
              <a:t> </a:t>
            </a:r>
            <a:r>
              <a:t>First-Out)</a:t>
            </a:r>
            <a:r>
              <a:t> контейнер</a:t>
            </a: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</a:p>
          <a:p>
            <a:pPr marL="457200" indent="-457200">
              <a:spcBef>
                <a:spcPts val="0"/>
              </a:spcBef>
              <a:buFont typeface="Arial"/>
              <a:defRPr sz="2800"/>
            </a:pPr>
            <a:r>
              <a:t>Важный элемент для решения задач многопоточного программирования</a:t>
            </a: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  <a:r>
              <a:t>offer()</a:t>
            </a: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  <a:r>
              <a:t>peek()</a:t>
            </a: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  <a:r>
              <a:t>element()</a:t>
            </a: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  <a:r>
              <a:t>poll()</a:t>
            </a:r>
          </a:p>
          <a:p>
            <a:pPr lvl="1" marL="457200" indent="-457200">
              <a:spcBef>
                <a:spcPts val="0"/>
              </a:spcBef>
              <a:buFont typeface="Arial"/>
              <a:buChar char="•"/>
              <a:defRPr sz="2800"/>
            </a:pPr>
            <a:r>
              <a:t>remove()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ArrayDeque</a:t>
            </a:r>
          </a:p>
        </p:txBody>
      </p:sp>
      <p:sp>
        <p:nvSpPr>
          <p:cNvPr id="428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buFont typeface="Arial"/>
              <a:defRPr sz="2800"/>
            </a:lvl1pPr>
          </a:lstStyle>
          <a:p>
            <a:pPr/>
            <a:r>
              <a:t>Интерфейс Deque расширяет вышеописанный интерфейс Queue и определяет поведение двунаправленной очереди, которая работает как обычная однонаправленная очередь, либо как стек, действующий по принципу LIFO (последний вошел - первый вышел).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PriorityQueue</a:t>
            </a:r>
          </a:p>
        </p:txBody>
      </p:sp>
      <p:sp>
        <p:nvSpPr>
          <p:cNvPr id="431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требования к очередям в реальных задачах обычно сложнее: необходима приоритезация (например: банковская картотека)</a:t>
            </a: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Очередь с приоритетами на основе двоичной кучи.</a:t>
            </a: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Comparable</a:t>
            </a:r>
            <a:r>
              <a:t> (</a:t>
            </a:r>
            <a:r>
              <a:t>Comparator)</a:t>
            </a: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spcBef>
                <a:spcPts val="0"/>
              </a:spcBef>
              <a:buFont typeface="Arial"/>
              <a:defRPr sz="2800"/>
            </a:pPr>
            <a:r>
              <a:t>offer &amp; poll работают за log(N)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787900" y="-1"/>
            <a:ext cx="4176713" cy="3317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TextShape 2"/>
          <p:cNvSpPr txBox="1"/>
          <p:nvPr/>
        </p:nvSpPr>
        <p:spPr>
          <a:xfrm>
            <a:off x="457200" y="343781"/>
            <a:ext cx="74263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Time Complexity</a:t>
            </a:r>
          </a:p>
        </p:txBody>
      </p:sp>
      <p:sp>
        <p:nvSpPr>
          <p:cNvPr id="435" name="TextShape 3"/>
          <p:cNvSpPr txBox="1"/>
          <p:nvPr>
            <p:ph type="sldNum" sz="quarter" idx="4294967295"/>
          </p:nvPr>
        </p:nvSpPr>
        <p:spPr>
          <a:xfrm>
            <a:off x="6902450" y="6443186"/>
            <a:ext cx="245155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1000">
                <a:solidFill>
                  <a:srgbClr val="8080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436" name="Таблица 4"/>
          <p:cNvGraphicFramePr/>
          <p:nvPr/>
        </p:nvGraphicFramePr>
        <p:xfrm>
          <a:off x="828675" y="908050"/>
          <a:ext cx="7127876" cy="11334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42651"/>
                <a:gridCol w="552106"/>
                <a:gridCol w="820924"/>
                <a:gridCol w="590182"/>
                <a:gridCol w="881846"/>
                <a:gridCol w="2340167"/>
              </a:tblGrid>
              <a:tr h="2883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Add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Remove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Get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Contains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Data  Structure</a:t>
                      </a:r>
                    </a:p>
                  </a:txBody>
                  <a:tcPr marL="0" marR="0" marT="0" marB="0" anchor="t" anchorCtr="0" horzOverflow="overflow"/>
                </a:tc>
              </a:tr>
              <a:tr h="42256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ArrayList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000"/>
                      </a:pPr>
                      <a:r>
                        <a:t> O(</a:t>
                      </a:r>
                      <a:r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Array</a:t>
                      </a:r>
                    </a:p>
                  </a:txBody>
                  <a:tcPr marL="0" marR="0" marT="0" marB="0" anchor="t" anchorCtr="0" horzOverflow="overflow"/>
                </a:tc>
              </a:tr>
              <a:tr h="42256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LinkedList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 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Linked List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37" name="Таблица 6"/>
          <p:cNvGraphicFramePr/>
          <p:nvPr/>
        </p:nvGraphicFramePr>
        <p:xfrm>
          <a:off x="841375" y="2133600"/>
          <a:ext cx="7127875" cy="173514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05336"/>
                <a:gridCol w="781325"/>
                <a:gridCol w="890984"/>
                <a:gridCol w="822447"/>
                <a:gridCol w="2727783"/>
              </a:tblGrid>
              <a:tr h="2686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Add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Contains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Data Structure</a:t>
                      </a:r>
                    </a:p>
                  </a:txBody>
                  <a:tcPr marL="0" marR="0" marT="0" marB="0" anchor="t" anchorCtr="0" horzOverflow="overflow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HashSet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O(h/n)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Hash Table</a:t>
                      </a:r>
                    </a:p>
                  </a:txBody>
                  <a:tcPr marL="0" marR="0" marT="0" marB="0" anchor="t" anchorCtr="0" horzOverflow="overflow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LinkedHashSet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Hash Table + Linked List</a:t>
                      </a:r>
                    </a:p>
                  </a:txBody>
                  <a:tcPr marL="0" marR="0" marT="0" marB="0" anchor="t" anchorCtr="0" horzOverflow="overflow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EnumSet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Bit Vector</a:t>
                      </a:r>
                    </a:p>
                  </a:txBody>
                  <a:tcPr marL="0" marR="0" marT="0" marB="0" anchor="t" anchorCtr="0" horzOverflow="overflow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TreeSet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Red-black tree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38" name="Group 144"/>
          <p:cNvGraphicFramePr/>
          <p:nvPr/>
        </p:nvGraphicFramePr>
        <p:xfrm>
          <a:off x="827087" y="3933825"/>
          <a:ext cx="6840539" cy="11858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54211"/>
                <a:gridCol w="782638"/>
                <a:gridCol w="1171575"/>
                <a:gridCol w="782637"/>
                <a:gridCol w="2149475"/>
              </a:tblGrid>
              <a:tr h="2524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1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Get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ContainsKey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Data Structure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HashMap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O(h / n)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Hash Table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LinkedHashMap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Hash Table + Linked List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EnumMap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Array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TreeMap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Red-black tree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roup 143"/>
          <p:cNvGraphicFramePr/>
          <p:nvPr/>
        </p:nvGraphicFramePr>
        <p:xfrm>
          <a:off x="827087" y="5235575"/>
          <a:ext cx="6840538" cy="7413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3736"/>
                <a:gridCol w="787400"/>
                <a:gridCol w="603250"/>
                <a:gridCol w="760413"/>
                <a:gridCol w="481012"/>
                <a:gridCol w="2244725"/>
              </a:tblGrid>
              <a:tr h="2619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1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Offer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Peak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Poll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Data Structure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PriorityQueue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 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O(log n)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Priority Heap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LinkedList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 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O(1)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defRPr sz="1800"/>
                      </a:pPr>
                      <a:r>
                        <a:rPr sz="1000"/>
                        <a:t>Array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Утилита </a:t>
            </a:r>
            <a:r>
              <a:t>Collections</a:t>
            </a:r>
          </a:p>
        </p:txBody>
      </p:sp>
      <p:graphicFrame>
        <p:nvGraphicFramePr>
          <p:cNvPr id="442" name="Group 27"/>
          <p:cNvGraphicFramePr/>
          <p:nvPr/>
        </p:nvGraphicFramePr>
        <p:xfrm>
          <a:off x="611187" y="981075"/>
          <a:ext cx="8064501" cy="5329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064500"/>
              </a:tblGrid>
              <a:tr h="36988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Method Signature</a:t>
                      </a:r>
                    </a:p>
                  </a:txBody>
                  <a:tcPr marL="66266" marR="66266" marT="66266" marB="66266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sort(List myList)</a:t>
                      </a:r>
                    </a:p>
                  </a:txBody>
                  <a:tcPr marL="66266" marR="66266" marT="66266" marB="66266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sort(List, comparator c)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shuffle(List myList)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reverse(List myList)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binarySearch(List mlist, T key)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copy(List dest, List src)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frequency(Collection c, Object o)</a:t>
                      </a: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defRPr b="1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66266" marR="66266" marT="66266" marB="66266" anchor="t" anchorCtr="0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Unmodifiable Collections</a:t>
            </a:r>
          </a:p>
        </p:txBody>
      </p:sp>
      <p:sp>
        <p:nvSpPr>
          <p:cNvPr id="445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0"/>
              </a:spcBef>
              <a:defRPr sz="2800"/>
            </a:pPr>
            <a:r>
              <a:t>Метод </a:t>
            </a:r>
            <a:r>
              <a:t>unmodifiableCollcetion()</a:t>
            </a:r>
            <a:r>
              <a:t> используется для возвращения неизменяемого представления коллекции. Попытка изменить данную коллекцию приведет к возникновению исключения </a:t>
            </a:r>
            <a:r>
              <a:rPr b="1" i="1"/>
              <a:t>UnsupportedOperationException</a:t>
            </a:r>
            <a:endParaRPr i="1"/>
          </a:p>
          <a:p>
            <a:pPr marL="285750" indent="-285750">
              <a:spcBef>
                <a:spcPts val="0"/>
              </a:spcBef>
            </a:pPr>
            <a:endParaRPr i="1" sz="2800"/>
          </a:p>
          <a:p>
            <a:pPr marL="285750" indent="-285750">
              <a:spcBef>
                <a:spcPts val="0"/>
              </a:spcBef>
            </a:pPr>
            <a:r>
              <a:t>java.util.Collections.unmodifiableCollection()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787900" y="-1"/>
            <a:ext cx="4176713" cy="3317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TextShape 2"/>
          <p:cNvSpPr txBox="1"/>
          <p:nvPr/>
        </p:nvSpPr>
        <p:spPr>
          <a:xfrm>
            <a:off x="457200" y="343781"/>
            <a:ext cx="74263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Контрольные вопросы</a:t>
            </a:r>
          </a:p>
        </p:txBody>
      </p:sp>
      <p:sp>
        <p:nvSpPr>
          <p:cNvPr id="449" name="TextShape 3"/>
          <p:cNvSpPr txBox="1"/>
          <p:nvPr>
            <p:ph type="sldNum" sz="quarter" idx="4294967295"/>
          </p:nvPr>
        </p:nvSpPr>
        <p:spPr>
          <a:xfrm>
            <a:off x="6902450" y="6443186"/>
            <a:ext cx="246953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1000">
                <a:solidFill>
                  <a:srgbClr val="8080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0" name="Прямоугольник 1"/>
          <p:cNvSpPr txBox="1"/>
          <p:nvPr/>
        </p:nvSpPr>
        <p:spPr>
          <a:xfrm>
            <a:off x="431676" y="1052735"/>
            <a:ext cx="8363271" cy="541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Какие виды коллекций в </a:t>
            </a:r>
            <a:r>
              <a:t>Java</a:t>
            </a:r>
            <a:r>
              <a:t> вы знаете?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Что из себя представляет интерфейс </a:t>
            </a:r>
            <a:r>
              <a:t>Collection</a:t>
            </a:r>
            <a:r>
              <a:t>, какие у него есть реализации? Приведите ряд примеров объектов реального мира, при описании которых будут использоваться разные реализации</a:t>
            </a:r>
            <a:r>
              <a:t> </a:t>
            </a:r>
            <a:r>
              <a:t>данного интерфейса?</a:t>
            </a:r>
            <a:br/>
          </a:p>
          <a:p>
            <a:pPr marL="285750" indent="-285750">
              <a:buSzPct val="100000"/>
              <a:buFont typeface="Arial"/>
              <a:buChar char="•"/>
            </a:pPr>
            <a:r>
              <a:t>Что из себя представляет интерфейс </a:t>
            </a:r>
            <a:r>
              <a:t>Map</a:t>
            </a:r>
            <a:r>
              <a:t>, какие есть реализации? Приведите ряд примеров объектов реального мира, при описании которых будут использоваться разные реализации</a:t>
            </a:r>
            <a:r>
              <a:t> </a:t>
            </a:r>
            <a:r>
              <a:t>данного интерфейса?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Что из себя представляет шаблон проектирования </a:t>
            </a:r>
            <a:r>
              <a:t>Iterator</a:t>
            </a:r>
            <a:r>
              <a:t>?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Какие структуры </a:t>
            </a:r>
            <a:r>
              <a:t>Java</a:t>
            </a:r>
            <a:r>
              <a:t> будут полезны при разработке очередей?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Зачем нужна утилита </a:t>
            </a:r>
            <a:r>
              <a:t>Collections</a:t>
            </a:r>
            <a:r>
              <a:t>?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Что такое </a:t>
            </a:r>
            <a:r>
              <a:t>Unmodifiable</a:t>
            </a:r>
            <a:r>
              <a:t> </a:t>
            </a:r>
            <a:r>
              <a:t>Collections</a:t>
            </a:r>
            <a:r>
              <a:t>?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 Интерфейс </a:t>
            </a:r>
            <a:r>
              <a:t>Iterator</a:t>
            </a:r>
          </a:p>
        </p:txBody>
      </p:sp>
      <p:sp>
        <p:nvSpPr>
          <p:cNvPr id="374" name="Объект 2"/>
          <p:cNvSpPr txBox="1"/>
          <p:nvPr>
            <p:ph type="body" idx="1"/>
          </p:nvPr>
        </p:nvSpPr>
        <p:spPr>
          <a:xfrm>
            <a:off x="395288" y="1205111"/>
            <a:ext cx="8229601" cy="524807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500"/>
            </a:pPr>
            <a:r>
              <a:t>Устоявшийся паттерн проектирования</a:t>
            </a:r>
            <a:endParaRPr sz="2900"/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500"/>
            </a:pPr>
            <a:r>
              <a:t>Основная идея: предоставить возможность перебора</a:t>
            </a:r>
            <a:r>
              <a:t>/</a:t>
            </a:r>
            <a:r>
              <a:t>удаления элементов в контейнере</a:t>
            </a:r>
            <a:endParaRPr sz="2800"/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800"/>
            </a:p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/>
              <a:defRPr sz="2500"/>
            </a:pPr>
            <a:r>
              <a:t>ListIterator</a:t>
            </a:r>
            <a:r>
              <a:t> – подтип </a:t>
            </a:r>
            <a:r>
              <a:t>Iterator</a:t>
            </a:r>
            <a:r>
              <a:t> для работы с </a:t>
            </a:r>
            <a:r>
              <a:t>List’</a:t>
            </a:r>
            <a:r>
              <a:t>ами</a:t>
            </a:r>
            <a:r>
              <a:t> (</a:t>
            </a:r>
            <a:r>
              <a:t>перебор в обе стороны)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Интерфейс </a:t>
            </a:r>
            <a:r>
              <a:t>Iterable</a:t>
            </a:r>
          </a:p>
        </p:txBody>
      </p:sp>
      <p:sp>
        <p:nvSpPr>
          <p:cNvPr id="377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285750" indent="-285750">
              <a:spcBef>
                <a:spcPts val="0"/>
              </a:spcBef>
            </a:pPr>
            <a:r>
              <a:t>Класс, имплементирующий данный интерфейс, должен предоставлять метод </a:t>
            </a:r>
            <a:r>
              <a:t>iterator</a:t>
            </a:r>
          </a:p>
          <a:p>
            <a:pPr marL="285750" indent="-285750">
              <a:spcBef>
                <a:spcPts val="0"/>
              </a:spcBef>
            </a:pPr>
          </a:p>
          <a:p>
            <a:pPr marL="285750" indent="-285750">
              <a:spcBef>
                <a:spcPts val="0"/>
              </a:spcBef>
            </a:pPr>
            <a:r>
              <a:t>Интерфейс </a:t>
            </a:r>
            <a:r>
              <a:t>Collection</a:t>
            </a:r>
            <a:r>
              <a:t> расширяет интерфейс </a:t>
            </a:r>
            <a:r>
              <a:t>Iterable</a:t>
            </a:r>
            <a:r>
              <a:t>. Т.е. все классы, имплементирующие </a:t>
            </a:r>
            <a:r>
              <a:t>Collection </a:t>
            </a:r>
            <a:r>
              <a:t>должны предоставлять метод </a:t>
            </a:r>
            <a:r>
              <a:t>iterator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  <a:r>
              <a:t>Интерфейс </a:t>
            </a:r>
            <a:r>
              <a:t>Iterable</a:t>
            </a:r>
          </a:p>
        </p:txBody>
      </p:sp>
      <p:sp>
        <p:nvSpPr>
          <p:cNvPr id="38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52043">
              <a:spcBef>
                <a:spcPts val="0"/>
              </a:spcBef>
              <a:buSzTx/>
              <a:buNone/>
              <a:defRPr b="1" sz="2309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Iterable&lt;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{</a:t>
            </a:r>
            <a:endParaRPr b="0">
              <a:solidFill>
                <a:srgbClr val="000000"/>
              </a:solidFill>
            </a:endParaRP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</a:t>
            </a:r>
            <a:r>
              <a:t>Iterator&lt;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iterator();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52043">
              <a:spcBef>
                <a:spcPts val="0"/>
              </a:spcBef>
              <a:buSzTx/>
              <a:buNone/>
              <a:defRPr b="1" sz="2309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Iterator&lt;</a:t>
            </a:r>
            <a:r>
              <a:rPr b="0">
                <a:solidFill>
                  <a:srgbClr val="21999D"/>
                </a:solidFill>
              </a:rPr>
              <a:t>E</a:t>
            </a:r>
            <a:r>
              <a:rPr b="0">
                <a:solidFill>
                  <a:srgbClr val="000000"/>
                </a:solidFill>
              </a:rPr>
              <a:t>&gt; {</a:t>
            </a:r>
            <a:endParaRPr b="0">
              <a:solidFill>
                <a:srgbClr val="000000"/>
              </a:solidFill>
            </a:endParaRP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boolean </a:t>
            </a:r>
            <a:r>
              <a:t>hasNext();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21999D"/>
                </a:solidFill>
              </a:rPr>
              <a:t>E </a:t>
            </a:r>
            <a:r>
              <a:t>next();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52043">
              <a:spcBef>
                <a:spcPts val="0"/>
              </a:spcBef>
              <a:buSzTx/>
              <a:buNone/>
              <a:defRPr b="1" sz="2309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t>default void </a:t>
            </a:r>
            <a:r>
              <a:rPr b="0">
                <a:solidFill>
                  <a:srgbClr val="000000"/>
                </a:solidFill>
              </a:rPr>
              <a:t>remove();</a:t>
            </a:r>
            <a:endParaRPr b="0">
              <a:solidFill>
                <a:srgbClr val="000000"/>
              </a:solidFill>
            </a:endParaRPr>
          </a:p>
          <a:p>
            <a:pPr marL="0" indent="0" defTabSz="352043">
              <a:spcBef>
                <a:spcPts val="0"/>
              </a:spcBef>
              <a:buSzTx/>
              <a:buNone/>
              <a:defRPr b="1" sz="2309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…</a:t>
            </a:r>
          </a:p>
          <a:p>
            <a:pPr marL="0" indent="0" defTabSz="352043">
              <a:spcBef>
                <a:spcPts val="0"/>
              </a:spcBef>
              <a:buSzTx/>
              <a:buNone/>
              <a:defRPr sz="2309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Обход коллекции</a:t>
            </a:r>
          </a:p>
        </p:txBody>
      </p:sp>
      <p:sp>
        <p:nvSpPr>
          <p:cNvPr id="383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printCollection(Iterable&lt;?&gt; iterable)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sz="2000"/>
              <a:t>Iterator&lt;?&gt; iterator = iterable.iterator();</a:t>
            </a:r>
            <a:endParaRPr sz="2000"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while </a:t>
            </a:r>
            <a:r>
              <a:t>(iterator.hasNext())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    Object next = iterator.next();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.println(next);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for-each</a:t>
            </a:r>
          </a:p>
        </p:txBody>
      </p:sp>
      <p:sp>
        <p:nvSpPr>
          <p:cNvPr id="38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printCollectionWithForEach(Iterable&lt;?&gt; iterable)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(Object next : iterable)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.println(next);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>
            <a:lvl1pPr defTabSz="768095">
              <a:defRPr b="1" sz="2351">
                <a:solidFill>
                  <a:srgbClr val="000000"/>
                </a:solidFill>
              </a:defRPr>
            </a:lvl1pPr>
          </a:lstStyle>
          <a:p>
            <a:pPr/>
            <a:r>
              <a:t>Иерархия</a:t>
            </a:r>
          </a:p>
        </p:txBody>
      </p:sp>
      <p:pic>
        <p:nvPicPr>
          <p:cNvPr id="389" name="CollectionsHierarchy.png" descr="Collections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612" y="1132895"/>
            <a:ext cx="6748776" cy="5166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Заголовок 1"/>
          <p:cNvSpPr txBox="1"/>
          <p:nvPr>
            <p:ph type="title"/>
          </p:nvPr>
        </p:nvSpPr>
        <p:spPr>
          <a:xfrm>
            <a:off x="457200" y="346075"/>
            <a:ext cx="7426325" cy="346075"/>
          </a:xfrm>
          <a:prstGeom prst="rect">
            <a:avLst/>
          </a:prstGeom>
        </p:spPr>
        <p:txBody>
          <a:bodyPr/>
          <a:lstStyle/>
          <a:p>
            <a:pPr defTabSz="768095">
              <a:defRPr b="1" sz="2351">
                <a:solidFill>
                  <a:srgbClr val="000000"/>
                </a:solidFill>
              </a:defRPr>
            </a:pPr>
          </a:p>
        </p:txBody>
      </p:sp>
      <p:pic>
        <p:nvPicPr>
          <p:cNvPr id="392" name="Screen Shot 2018-02-11 at 17.37.45.png" descr="Screen Shot 2018-02-11 at 17.37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841691"/>
            <a:ext cx="6070600" cy="604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