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8"/>
  </p:notesMasterIdLst>
  <p:handoutMasterIdLst>
    <p:handoutMasterId r:id="rId59"/>
  </p:handout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349" r:id="rId9"/>
    <p:sldId id="276" r:id="rId10"/>
    <p:sldId id="278" r:id="rId11"/>
    <p:sldId id="280" r:id="rId12"/>
    <p:sldId id="284" r:id="rId13"/>
    <p:sldId id="285" r:id="rId14"/>
    <p:sldId id="286" r:id="rId15"/>
    <p:sldId id="292" r:id="rId16"/>
    <p:sldId id="291" r:id="rId17"/>
    <p:sldId id="289" r:id="rId18"/>
    <p:sldId id="290" r:id="rId19"/>
    <p:sldId id="297" r:id="rId20"/>
    <p:sldId id="299" r:id="rId21"/>
    <p:sldId id="300" r:id="rId22"/>
    <p:sldId id="301" r:id="rId23"/>
    <p:sldId id="304" r:id="rId24"/>
    <p:sldId id="303" r:id="rId25"/>
    <p:sldId id="305" r:id="rId26"/>
    <p:sldId id="306" r:id="rId27"/>
    <p:sldId id="307" r:id="rId28"/>
    <p:sldId id="308" r:id="rId29"/>
    <p:sldId id="294" r:id="rId30"/>
    <p:sldId id="295" r:id="rId31"/>
    <p:sldId id="309" r:id="rId32"/>
    <p:sldId id="311" r:id="rId33"/>
    <p:sldId id="312" r:id="rId34"/>
    <p:sldId id="313" r:id="rId35"/>
    <p:sldId id="344" r:id="rId36"/>
    <p:sldId id="319" r:id="rId37"/>
    <p:sldId id="345" r:id="rId38"/>
    <p:sldId id="346" r:id="rId39"/>
    <p:sldId id="347" r:id="rId40"/>
    <p:sldId id="348" r:id="rId41"/>
    <p:sldId id="326" r:id="rId42"/>
    <p:sldId id="332" r:id="rId43"/>
    <p:sldId id="325" r:id="rId44"/>
    <p:sldId id="327" r:id="rId45"/>
    <p:sldId id="328" r:id="rId46"/>
    <p:sldId id="331" r:id="rId47"/>
    <p:sldId id="329" r:id="rId48"/>
    <p:sldId id="330" r:id="rId49"/>
    <p:sldId id="335" r:id="rId50"/>
    <p:sldId id="336" r:id="rId51"/>
    <p:sldId id="337" r:id="rId52"/>
    <p:sldId id="338" r:id="rId53"/>
    <p:sldId id="341" r:id="rId54"/>
    <p:sldId id="340" r:id="rId55"/>
    <p:sldId id="342" r:id="rId56"/>
    <p:sldId id="343" r:id="rId5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72AF2F"/>
    <a:srgbClr val="008000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2230" autoAdjust="0"/>
  </p:normalViewPr>
  <p:slideViewPr>
    <p:cSldViewPr>
      <p:cViewPr>
        <p:scale>
          <a:sx n="150" d="100"/>
          <a:sy n="150" d="100"/>
        </p:scale>
        <p:origin x="2352" y="864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Масштаби́руемость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нглийский язык"/>
              </a:rPr>
              <a:t>англ.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 означает способность системы справляться с увеличением рабочей нагрузки (увеличивать свою производительность) при добавлении ресурсов (обычно аппаратных).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0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Сервера или</a:t>
            </a:r>
            <a:r>
              <a:rPr lang="ru-RU" baseline="0" dirty="0" smtClean="0"/>
              <a:t> базы данных, объединенные в группы, называются кластерами. Тут стоит вспомнить про закон </a:t>
            </a:r>
            <a:r>
              <a:rPr lang="ru-RU" baseline="0" dirty="0" err="1" smtClean="0"/>
              <a:t>амдала</a:t>
            </a:r>
            <a:r>
              <a:rPr lang="ru-RU" baseline="0" dirty="0" smtClean="0"/>
              <a:t> и универсальный закон масштабируемости. Не каждую систему можно масштабировать горизонтально.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Сервера или</a:t>
            </a:r>
            <a:r>
              <a:rPr lang="ru-RU" baseline="0" dirty="0" smtClean="0"/>
              <a:t> базы данных, объединенные в группы, называются кластерами. Тут стоит вспомнить про закон </a:t>
            </a:r>
            <a:r>
              <a:rPr lang="ru-RU" baseline="0" dirty="0" err="1" smtClean="0"/>
              <a:t>амдала</a:t>
            </a:r>
            <a:r>
              <a:rPr lang="ru-RU" baseline="0" dirty="0" smtClean="0"/>
              <a:t> и универсальный закон масштабируемости. Не каждую систему можно масштабировать горизонтально.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2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Увеличение мощности машин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34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7196336" cy="1101725"/>
          </a:xfrm>
        </p:spPr>
        <p:txBody>
          <a:bodyPr/>
          <a:lstStyle/>
          <a:p>
            <a:r>
              <a:rPr lang="ru-RU" dirty="0" smtClean="0"/>
              <a:t>Распределенные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Умножение 16"/>
          <p:cNvSpPr/>
          <p:nvPr/>
        </p:nvSpPr>
        <p:spPr>
          <a:xfrm>
            <a:off x="3564000" y="1883733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1" name="Умножение 30"/>
          <p:cNvSpPr/>
          <p:nvPr/>
        </p:nvSpPr>
        <p:spPr>
          <a:xfrm>
            <a:off x="4988006" y="87284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2" name="Умножение 31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97115" y="3152006"/>
            <a:ext cx="1963118" cy="6438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Умножение 33"/>
          <p:cNvSpPr/>
          <p:nvPr/>
        </p:nvSpPr>
        <p:spPr>
          <a:xfrm>
            <a:off x="5518875" y="292068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7596336" y="1396442"/>
            <a:ext cx="6982" cy="11581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Умножение 35"/>
          <p:cNvSpPr/>
          <p:nvPr/>
        </p:nvSpPr>
        <p:spPr>
          <a:xfrm>
            <a:off x="7092392" y="1646324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699542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703C"/>
                </a:solidFill>
              </a:rPr>
              <a:t>Отказоустойчивость</a:t>
            </a:r>
            <a:r>
              <a:rPr lang="ru-RU" sz="2400" dirty="0"/>
              <a:t> — свойство </a:t>
            </a:r>
            <a:r>
              <a:rPr lang="ru-RU" sz="2400" dirty="0" smtClean="0"/>
              <a:t>системы </a:t>
            </a:r>
            <a:r>
              <a:rPr lang="ru-RU" sz="2400" dirty="0"/>
              <a:t>сохранять свою работоспособность после отказа одного или нескольких </a:t>
            </a:r>
            <a:r>
              <a:rPr lang="ru-RU" sz="2400" dirty="0" smtClean="0"/>
              <a:t>компонентов.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Несмотря на единичные случаи отказа отдельных компонентов система должна работать и работать корректно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Надежность системы не больше надежности ее самого слабого звена.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9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Измерение доступности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5454"/>
              </p:ext>
            </p:extLst>
          </p:nvPr>
        </p:nvGraphicFramePr>
        <p:xfrm>
          <a:off x="1763688" y="1563638"/>
          <a:ext cx="576064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Доступность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Недоступность в год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3.65 дня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8.76 часа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52.56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99.999%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5.26 минут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99.9999% 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31.5 секунд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699542"/>
            <a:ext cx="856895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% времени, когда система работает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5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приложений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База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Сеть между ними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 и аппаратные поломки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24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3924" y="699542"/>
            <a:ext cx="605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Сервер приложений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Приложение </a:t>
            </a:r>
            <a:r>
              <a:rPr lang="ru-RU" sz="2400" dirty="0" smtClean="0"/>
              <a:t>устанавливается на нескольких </a:t>
            </a:r>
            <a:r>
              <a:rPr lang="ru-RU" sz="2400" dirty="0" smtClean="0"/>
              <a:t>машинах (</a:t>
            </a:r>
            <a:r>
              <a:rPr lang="ru-RU" sz="2400" dirty="0" smtClean="0"/>
              <a:t>кластер приложений).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При выходе из строя одной машины,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794200" y="1419622"/>
            <a:ext cx="116217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794200" y="2931790"/>
            <a:ext cx="1162176" cy="792088"/>
          </a:xfrm>
          <a:prstGeom prst="straightConnector1">
            <a:avLst/>
          </a:prstGeom>
          <a:ln w="76200">
            <a:solidFill>
              <a:srgbClr val="00703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80" y="2130819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80" y="3264019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28" y="1027519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51" y="820479"/>
            <a:ext cx="1213934" cy="121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18" y="2126912"/>
            <a:ext cx="1173801" cy="11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41" y="3402564"/>
            <a:ext cx="1218691" cy="12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6804248" y="4011910"/>
            <a:ext cx="10801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Умножение 14"/>
          <p:cNvSpPr/>
          <p:nvPr/>
        </p:nvSpPr>
        <p:spPr>
          <a:xfrm>
            <a:off x="7884368" y="2139702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6794200" y="2715766"/>
            <a:ext cx="1162176" cy="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База </a:t>
            </a:r>
            <a:r>
              <a:rPr lang="ru-RU" sz="2400" b="1" dirty="0" smtClean="0">
                <a:solidFill>
                  <a:srgbClr val="00703C"/>
                </a:solidFill>
              </a:rPr>
              <a:t>данных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</a:t>
            </a:r>
            <a:r>
              <a:rPr lang="ru-RU" sz="2400" dirty="0" smtClean="0"/>
              <a:t>БД устанавливается на нескольких </a:t>
            </a:r>
            <a:r>
              <a:rPr lang="ru-RU" sz="2400" dirty="0" smtClean="0"/>
              <a:t>машинах (</a:t>
            </a:r>
            <a:r>
              <a:rPr lang="ru-RU" sz="2400" dirty="0" smtClean="0"/>
              <a:t>кластер БД</a:t>
            </a:r>
            <a:r>
              <a:rPr lang="ru-RU" sz="2400" dirty="0" smtClean="0"/>
              <a:t>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При </a:t>
            </a:r>
            <a:r>
              <a:rPr lang="ru-RU" sz="2400" dirty="0" smtClean="0"/>
              <a:t>выходе из строя одной БД, работа возможна с помощью оставшихся </a:t>
            </a:r>
            <a:r>
              <a:rPr lang="ru-RU" sz="2400" dirty="0" err="1" smtClean="0"/>
              <a:t>инстансов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Данные </a:t>
            </a:r>
            <a:r>
              <a:rPr lang="ru-RU" sz="2400" dirty="0" smtClean="0"/>
              <a:t>должны быть реплицированы.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8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Репликация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472" y="724820"/>
            <a:ext cx="8712968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Копии данных хранятся в нескольких базах</a:t>
            </a:r>
            <a:r>
              <a:rPr lang="ru-RU" sz="2400" dirty="0" smtClean="0"/>
              <a:t>.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Процесс репликации может быть синхронным или асинхронным.</a:t>
            </a:r>
            <a:endParaRPr lang="ru-RU" sz="2400" dirty="0"/>
          </a:p>
        </p:txBody>
      </p:sp>
      <p:pic>
        <p:nvPicPr>
          <p:cNvPr id="3076" name="Picture 4" descr="Картинки по запросу репликан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15766"/>
            <a:ext cx="5399071" cy="22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Сломалась база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2499742"/>
            <a:ext cx="1960984" cy="1097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724151"/>
            <a:ext cx="1960984" cy="8557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Берем данные из другой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51369" y="1753739"/>
            <a:ext cx="1720831" cy="85576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1995686"/>
            <a:ext cx="1864903" cy="158417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Умножение 30"/>
          <p:cNvSpPr/>
          <p:nvPr/>
        </p:nvSpPr>
        <p:spPr>
          <a:xfrm>
            <a:off x="6516272" y="2399839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Отказоустойчивость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Масштабирование</a:t>
            </a:r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err="1" smtClean="0"/>
              <a:t>Шардинг</a:t>
            </a:r>
            <a:endParaRPr lang="en-US" sz="2800" kern="0" dirty="0" smtClean="0"/>
          </a:p>
          <a:p>
            <a:pPr marL="457200" lvl="8" indent="-4572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800" kern="0" dirty="0" smtClean="0"/>
              <a:t>Монолитная и </a:t>
            </a:r>
            <a:r>
              <a:rPr lang="ru-RU" sz="2800" kern="0" dirty="0" err="1" smtClean="0"/>
              <a:t>микросервисная</a:t>
            </a:r>
            <a:r>
              <a:rPr lang="ru-RU" sz="2800" kern="0" dirty="0" smtClean="0"/>
              <a:t> архитектура</a:t>
            </a:r>
            <a:endParaRPr 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3432" y="110527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Загрузка фото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615712" y="2353130"/>
            <a:ext cx="94151" cy="10834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08104" y="2694822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Синхронизация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7" name="Picture 2" descr="nur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148064" y="1635646"/>
            <a:ext cx="1818968" cy="688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Процесс репликации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148064" y="2323956"/>
            <a:ext cx="2007051" cy="139992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16016" y="98757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Просмотр фото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7" name="Умножение 16"/>
          <p:cNvSpPr/>
          <p:nvPr/>
        </p:nvSpPr>
        <p:spPr>
          <a:xfrm>
            <a:off x="7155115" y="11196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699542"/>
            <a:ext cx="8712968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Делим данные по определённому признаку. (например, </a:t>
            </a:r>
            <a:r>
              <a:rPr lang="ru-RU" sz="2400" dirty="0" err="1" smtClean="0"/>
              <a:t>хеш</a:t>
            </a:r>
            <a:r>
              <a:rPr lang="ru-RU" sz="2400" dirty="0" smtClean="0"/>
              <a:t> от первичного ключа)</a:t>
            </a:r>
            <a:endParaRPr lang="ru-RU" sz="2400" dirty="0"/>
          </a:p>
        </p:txBody>
      </p:sp>
      <p:pic>
        <p:nvPicPr>
          <p:cNvPr id="1026" name="Picture 2" descr="Картинки по запросу склеенная ваз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5645"/>
            <a:ext cx="5045002" cy="3358531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5" y="3939379"/>
            <a:ext cx="2231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098348" y="1851670"/>
            <a:ext cx="1893316" cy="7294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Шардинг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Репликация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37" y="615638"/>
            <a:ext cx="961228" cy="9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9579" y="1953020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457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7410" name="Picture 2" descr="kn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9" y="1576866"/>
            <a:ext cx="1576735" cy="15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980465" y="843558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0" y="1722156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59" y="2787774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43" y="3939902"/>
            <a:ext cx="906762" cy="9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990433" y="1779662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2658" y="4149635"/>
            <a:ext cx="94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1001-2000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23956" y="2953546"/>
            <a:ext cx="9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5003014" y="2476831"/>
            <a:ext cx="1945436" cy="76432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rgbClr val="00703C"/>
                </a:solidFill>
              </a:rPr>
              <a:t>Сеть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Может быть установлено несколько сетевых путей между узлами.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Также возможен выбор другого сервера по другому сетевому маршруту(как в случае поломки сервера).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6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Классическая Трехзвенная архитектура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Дополнительный сетевой маршрут</a:t>
            </a:r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67508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>
            <a:off x="1804129" y="2663979"/>
            <a:ext cx="1975783" cy="7102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2206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4697115" y="1635646"/>
            <a:ext cx="1747093" cy="3600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4" idx="1"/>
          </p:cNvCxnSpPr>
          <p:nvPr/>
        </p:nvCxnSpPr>
        <p:spPr>
          <a:xfrm flipV="1">
            <a:off x="4651369" y="2798133"/>
            <a:ext cx="1864847" cy="78173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Умножение 31"/>
          <p:cNvSpPr/>
          <p:nvPr/>
        </p:nvSpPr>
        <p:spPr>
          <a:xfrm>
            <a:off x="4932040" y="2741851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4572000" y="3423962"/>
            <a:ext cx="1954415" cy="4495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4587848" y="1851670"/>
            <a:ext cx="1928368" cy="1347381"/>
          </a:xfrm>
          <a:prstGeom prst="straightConnector1">
            <a:avLst/>
          </a:prstGeom>
          <a:ln w="7620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Распределение нагрузки между серверами, которые могут обработать запрос</a:t>
            </a:r>
            <a:endParaRPr lang="ru-RU" sz="2400" dirty="0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66" y="1635646"/>
            <a:ext cx="5572406" cy="313540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r>
              <a:rPr lang="ru-RU" dirty="0" smtClean="0"/>
              <a:t>. </a:t>
            </a:r>
            <a:r>
              <a:rPr lang="en-US" dirty="0" smtClean="0"/>
              <a:t>Client Side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На машине с которой будет происходить запрос храниться список машин(хост, порт), на которые можно отправить запрос.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Алгоритмы выбора машин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3C"/>
                </a:solidFill>
              </a:rPr>
              <a:t>Random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3C"/>
                </a:solidFill>
              </a:rPr>
              <a:t>Round-Robin</a:t>
            </a:r>
            <a:r>
              <a:rPr lang="en-US" sz="2400" dirty="0" smtClean="0"/>
              <a:t> (</a:t>
            </a:r>
            <a:r>
              <a:rPr lang="ru-RU" sz="2400" dirty="0" smtClean="0"/>
              <a:t>по очереди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весов</a:t>
            </a:r>
            <a:r>
              <a:rPr lang="ru-RU" sz="2400" dirty="0" smtClean="0"/>
              <a:t> (у каждой машин есть свой </a:t>
            </a:r>
            <a:r>
              <a:rPr lang="en-US" sz="2400" dirty="0" smtClean="0"/>
              <a:t>“</a:t>
            </a:r>
            <a:r>
              <a:rPr lang="ru-RU" sz="2400" dirty="0" smtClean="0"/>
              <a:t>вес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основании </a:t>
            </a:r>
            <a:r>
              <a:rPr lang="ru-RU" sz="2400" b="1" dirty="0">
                <a:solidFill>
                  <a:srgbClr val="00703C"/>
                </a:solidFill>
              </a:rPr>
              <a:t>истории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3C"/>
                </a:solidFill>
              </a:rPr>
              <a:t>запросов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37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Retry policy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99542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Если запрос не пришел вовремя (</a:t>
            </a:r>
            <a:r>
              <a:rPr lang="en-US" sz="2400" dirty="0" smtClean="0"/>
              <a:t>timeout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или завершился ошибкой, можно попытаться отправить запрос на другую машину.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Количество </a:t>
            </a:r>
            <a:r>
              <a:rPr lang="ru-RU" sz="2400" dirty="0" err="1" smtClean="0"/>
              <a:t>реттраев</a:t>
            </a:r>
            <a:r>
              <a:rPr lang="ru-RU" sz="2400" dirty="0" smtClean="0"/>
              <a:t> и </a:t>
            </a:r>
            <a:r>
              <a:rPr lang="en-US" sz="2400" dirty="0" smtClean="0"/>
              <a:t>timeout </a:t>
            </a:r>
            <a:r>
              <a:rPr lang="ru-RU" sz="2400" dirty="0" smtClean="0"/>
              <a:t>конфигурируются.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3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balancing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>
            <a:endCxn id="32" idx="1"/>
          </p:cNvCxnSpPr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/>
              <a:t>balancing . Retry policy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73355" y="1776921"/>
            <a:ext cx="1926317" cy="547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5" y="671075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095789">
            <a:off x="1754367" y="1535427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500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34" y="3312994"/>
            <a:ext cx="1652881" cy="1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65347" y="8435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3921" y="4227934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</a:rPr>
              <a:t>Ключи</a:t>
            </a:r>
            <a:r>
              <a:rPr lang="en-US" sz="2000" dirty="0" smtClean="0">
                <a:solidFill>
                  <a:schemeClr val="accent6"/>
                </a:solidFill>
              </a:rPr>
              <a:t>: </a:t>
            </a:r>
            <a:r>
              <a:rPr lang="ru-RU" sz="2000" dirty="0" smtClean="0">
                <a:solidFill>
                  <a:schemeClr val="accent6"/>
                </a:solidFill>
              </a:rPr>
              <a:t>0-1000</a:t>
            </a:r>
            <a:endParaRPr lang="ru-RU" sz="2000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4975441" y="1707654"/>
            <a:ext cx="1857234" cy="7299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 descr="chil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790467"/>
            <a:ext cx="1648743" cy="16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794802" y="3071047"/>
            <a:ext cx="1804870" cy="808544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182580">
            <a:off x="1618401" y="295086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/>
                </a:solidFill>
              </a:rPr>
              <a:t>getById</a:t>
            </a:r>
            <a:r>
              <a:rPr lang="en-US" sz="2000" dirty="0" smtClean="0">
                <a:solidFill>
                  <a:schemeClr val="accent6"/>
                </a:solidFill>
              </a:rPr>
              <a:t> 900</a:t>
            </a:r>
            <a:endParaRPr lang="ru-RU" sz="2000" dirty="0">
              <a:solidFill>
                <a:schemeClr val="accent6"/>
              </a:solidFill>
            </a:endParaRPr>
          </a:p>
        </p:txBody>
      </p:sp>
      <p:pic>
        <p:nvPicPr>
          <p:cNvPr id="19" name="Picture 2" descr="chef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8" y="2581085"/>
            <a:ext cx="1836300" cy="1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 стрелкой 20"/>
          <p:cNvCxnSpPr>
            <a:endCxn id="32" idx="1"/>
          </p:cNvCxnSpPr>
          <p:nvPr/>
        </p:nvCxnSpPr>
        <p:spPr>
          <a:xfrm>
            <a:off x="5065347" y="3071047"/>
            <a:ext cx="1965287" cy="1068388"/>
          </a:xfrm>
          <a:prstGeom prst="straightConnector1">
            <a:avLst/>
          </a:prstGeom>
          <a:ln w="76200">
            <a:solidFill>
              <a:srgbClr val="0070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Умножение 19"/>
          <p:cNvSpPr/>
          <p:nvPr/>
        </p:nvSpPr>
        <p:spPr>
          <a:xfrm>
            <a:off x="5400058" y="1576866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183004" y="2643289"/>
            <a:ext cx="1857234" cy="1015253"/>
          </a:xfrm>
          <a:prstGeom prst="straightConnector1">
            <a:avLst/>
          </a:prstGeom>
          <a:ln w="762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0585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011863" y="608440"/>
            <a:ext cx="544935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Как остальные машины узнают его хост и порт</a:t>
            </a:r>
            <a:r>
              <a:rPr lang="en-US" sz="2400" dirty="0" smtClean="0"/>
              <a:t>? (</a:t>
            </a:r>
            <a:r>
              <a:rPr lang="ru-RU" sz="2400" dirty="0" smtClean="0"/>
              <a:t>без их перезапуска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Добавили новый сервер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2729" y="2333966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293813" y="361296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3285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Новая машина регистрирует себя в </a:t>
            </a:r>
            <a:r>
              <a:rPr lang="en-US" sz="2400" b="1" dirty="0">
                <a:solidFill>
                  <a:srgbClr val="00703C"/>
                </a:solidFill>
              </a:rPr>
              <a:t>service registry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19872" y="649223"/>
            <a:ext cx="5724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Участники с </a:t>
            </a:r>
            <a:r>
              <a:rPr lang="ru-RU" sz="2400" dirty="0"/>
              <a:t>определённым интервалом читают обновленную </a:t>
            </a:r>
            <a:r>
              <a:rPr lang="ru-RU" sz="2400" dirty="0" smtClean="0"/>
              <a:t>конфигурацию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896301" y="2067694"/>
            <a:ext cx="1171643" cy="50405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771800" y="3093793"/>
            <a:ext cx="1224136" cy="747091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161361" y="18813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19735597">
            <a:off x="2945587" y="31247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clients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60" y="2362569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53205" y="3309373"/>
            <a:ext cx="1764944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ru-RU" sz="2400" dirty="0"/>
              <a:t>может сам отправлять обновления всем кто из него читает.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5580" y="29091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987824" y="3309373"/>
            <a:ext cx="1152128" cy="53151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398560">
            <a:off x="3470565" y="19729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20020378">
            <a:off x="3355337" y="316251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0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Растет нагрузка</a:t>
            </a:r>
            <a:endParaRPr lang="ru-RU" dirty="0"/>
          </a:p>
        </p:txBody>
      </p:sp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39635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768344" y="2427734"/>
            <a:ext cx="1795544" cy="6280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5619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3055759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9" y="165922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7" y="3007211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>
            <a:stCxn id="2050" idx="3"/>
          </p:cNvCxnSpPr>
          <p:nvPr/>
        </p:nvCxnSpPr>
        <p:spPr>
          <a:xfrm flipV="1">
            <a:off x="1768344" y="3363838"/>
            <a:ext cx="1795544" cy="45568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329471" y="4515966"/>
            <a:ext cx="8892480" cy="7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8021" y="657968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703C"/>
                </a:solidFill>
              </a:rPr>
              <a:t>Масштабируемость</a:t>
            </a:r>
            <a:r>
              <a:rPr lang="ru-RU" sz="2000" b="1" dirty="0" smtClean="0"/>
              <a:t> (</a:t>
            </a:r>
            <a:r>
              <a:rPr lang="en-US" sz="2000" i="1" dirty="0"/>
              <a:t>scalability</a:t>
            </a:r>
            <a:r>
              <a:rPr lang="ru-RU" sz="2000" b="1" dirty="0" smtClean="0"/>
              <a:t>)</a:t>
            </a:r>
            <a:r>
              <a:rPr lang="vi-VN" sz="2000" dirty="0"/>
              <a:t> </a:t>
            </a:r>
            <a:r>
              <a:rPr lang="ru-RU" sz="2000" dirty="0" smtClean="0"/>
              <a:t>-</a:t>
            </a:r>
            <a:r>
              <a:rPr lang="ru-RU" sz="2000" dirty="0"/>
              <a:t> </a:t>
            </a:r>
            <a:r>
              <a:rPr lang="ru-RU" sz="2000" dirty="0" smtClean="0"/>
              <a:t>способность системы или </a:t>
            </a:r>
            <a:r>
              <a:rPr lang="ru-RU" sz="2000" dirty="0"/>
              <a:t>сети </a:t>
            </a:r>
            <a:r>
              <a:rPr lang="ru-RU" sz="2000" dirty="0" smtClean="0"/>
              <a:t>справляться </a:t>
            </a:r>
            <a:r>
              <a:rPr lang="ru-RU" sz="2000" dirty="0"/>
              <a:t>с увеличением рабочей нагрузки </a:t>
            </a:r>
            <a:r>
              <a:rPr lang="ru-RU" sz="2000" dirty="0" smtClean="0"/>
              <a:t>при </a:t>
            </a:r>
            <a:r>
              <a:rPr lang="ru-RU" sz="2000" dirty="0"/>
              <a:t>добавлении </a:t>
            </a:r>
            <a:r>
              <a:rPr lang="ru-RU" sz="2000" dirty="0" smtClean="0"/>
              <a:t>ресурсов.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78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9155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316" y="3093793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76676"/>
            <a:ext cx="1440160" cy="17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/>
              <a:t>Service Registry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-580091" y="2384549"/>
            <a:ext cx="2133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clie</a:t>
            </a: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ts</a:t>
            </a:r>
            <a:endParaRPr lang="ru-RU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3528" y="1662656"/>
            <a:ext cx="115212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3528" y="4114400"/>
            <a:ext cx="122413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7318149" y="4183788"/>
            <a:ext cx="1608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3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NEW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3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58" y="191694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6213790" y="3309373"/>
            <a:ext cx="1104359" cy="0"/>
          </a:xfrm>
          <a:prstGeom prst="straightConnector1">
            <a:avLst/>
          </a:prstGeom>
          <a:ln w="76200">
            <a:solidFill>
              <a:srgbClr val="72AF2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79116" y="649223"/>
            <a:ext cx="506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3C"/>
                </a:solidFill>
              </a:rPr>
              <a:t>Registry</a:t>
            </a:r>
            <a:r>
              <a:rPr lang="en-US" sz="2400" dirty="0">
                <a:solidFill>
                  <a:srgbClr val="00703C"/>
                </a:solidFill>
              </a:rPr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сам тоже может являться кластером.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77955" y="2892727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896302" y="2066052"/>
            <a:ext cx="1243650" cy="577706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896301" y="3309373"/>
            <a:ext cx="1243651" cy="603393"/>
          </a:xfrm>
          <a:prstGeom prst="straightConnector1">
            <a:avLst/>
          </a:prstGeom>
          <a:ln w="76200">
            <a:solidFill>
              <a:srgbClr val="72AF2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98" y="244195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1" y="2961431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Надо обновить версию ПО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628918"/>
            <a:ext cx="201622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323025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" y="1858385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71070" y="3293258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Сервис </a:t>
            </a:r>
            <a:r>
              <a:rPr lang="en-US" sz="2000" dirty="0" smtClean="0">
                <a:solidFill>
                  <a:srgbClr val="FF0000"/>
                </a:solidFill>
              </a:rPr>
              <a:t>V1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Классический способ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70" y="1576866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64289" y="3293258"/>
            <a:ext cx="5456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Сервис </a:t>
            </a:r>
            <a:r>
              <a:rPr lang="en-US" sz="2000" dirty="0" smtClean="0">
                <a:solidFill>
                  <a:srgbClr val="00703C"/>
                </a:solidFill>
              </a:rPr>
              <a:t>V1</a:t>
            </a:r>
            <a:r>
              <a:rPr lang="ru-RU" sz="2000" dirty="0" smtClean="0">
                <a:solidFill>
                  <a:srgbClr val="00703C"/>
                </a:solidFill>
              </a:rPr>
              <a:t> завершили.</a:t>
            </a:r>
          </a:p>
          <a:p>
            <a:pPr marL="457200" indent="-457200">
              <a:buAutoNum type="arabicParenR"/>
            </a:pPr>
            <a:r>
              <a:rPr lang="ru-RU" sz="2000" dirty="0" smtClean="0">
                <a:solidFill>
                  <a:srgbClr val="00703C"/>
                </a:solidFill>
              </a:rPr>
              <a:t>Запустили новую версию ПО</a:t>
            </a:r>
            <a:r>
              <a:rPr lang="en-US" sz="2000" dirty="0" smtClean="0">
                <a:solidFill>
                  <a:srgbClr val="00703C"/>
                </a:solidFill>
              </a:rPr>
              <a:t> (V2)</a:t>
            </a:r>
            <a:endParaRPr lang="ru-RU" sz="2000" dirty="0" smtClean="0">
              <a:solidFill>
                <a:srgbClr val="00703C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-&gt; </a:t>
            </a:r>
            <a:r>
              <a:rPr lang="ru-RU" sz="2000" dirty="0" smtClean="0">
                <a:solidFill>
                  <a:srgbClr val="FF0000"/>
                </a:solidFill>
              </a:rPr>
              <a:t>В момент перезапуска сервис не доступен</a:t>
            </a:r>
          </a:p>
          <a:p>
            <a:pPr marL="457200" indent="-457200">
              <a:buAutoNum type="arabicParenR"/>
            </a:pP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5" name="Умножение 14"/>
          <p:cNvSpPr/>
          <p:nvPr/>
        </p:nvSpPr>
        <p:spPr>
          <a:xfrm>
            <a:off x="2199095" y="2123885"/>
            <a:ext cx="1008000" cy="914400"/>
          </a:xfrm>
          <a:prstGeom prst="mathMultiply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Green blue deployment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Запустили новую версию 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</a:t>
            </a:r>
            <a:endParaRPr lang="ru-RU" sz="2000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Обновили конфигурацию </a:t>
            </a:r>
            <a:r>
              <a:rPr lang="en-US" dirty="0" smtClean="0"/>
              <a:t>Proxy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4611408" y="2119688"/>
            <a:ext cx="1904808" cy="4494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7784" y="314061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3C"/>
                </a:solidFill>
              </a:rPr>
              <a:t>Proxy. </a:t>
            </a:r>
            <a:r>
              <a:rPr lang="ru-RU" sz="2000" dirty="0" smtClean="0">
                <a:solidFill>
                  <a:srgbClr val="00703C"/>
                </a:solidFill>
              </a:rPr>
              <a:t>Обновление конфигурации</a:t>
            </a:r>
            <a:endParaRPr lang="ru-RU" sz="2000" dirty="0">
              <a:solidFill>
                <a:srgbClr val="00703C"/>
              </a:solidFill>
            </a:endParaRPr>
          </a:p>
        </p:txBody>
      </p: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949244" cy="600164"/>
          </a:xfrm>
        </p:spPr>
        <p:txBody>
          <a:bodyPr/>
          <a:lstStyle/>
          <a:p>
            <a:r>
              <a:rPr lang="en-US" dirty="0" smtClean="0"/>
              <a:t>Proxy </a:t>
            </a:r>
            <a:r>
              <a:rPr lang="ru-RU" dirty="0" err="1" smtClean="0"/>
              <a:t>редиректит</a:t>
            </a:r>
            <a:r>
              <a:rPr lang="ru-RU" dirty="0" smtClean="0"/>
              <a:t> на новую версию сервиса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60797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5627" y="23690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3C"/>
                </a:solidFill>
              </a:rPr>
              <a:t>Сервис </a:t>
            </a:r>
            <a:r>
              <a:rPr lang="en-US" sz="2000" b="1" dirty="0" smtClean="0">
                <a:solidFill>
                  <a:srgbClr val="00703C"/>
                </a:solidFill>
              </a:rPr>
              <a:t>V1</a:t>
            </a:r>
            <a:endParaRPr lang="ru-RU" sz="2000" b="1" dirty="0">
              <a:solidFill>
                <a:srgbClr val="00703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Старый сервис завершили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694984" y="2533253"/>
            <a:ext cx="2016223" cy="9566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350" y="3111551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Пользователь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4" name="Picture 2" descr="nur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6" y="1600766"/>
            <a:ext cx="1504727" cy="15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81384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4611408" y="2569106"/>
            <a:ext cx="1904219" cy="137079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40" y="2896855"/>
            <a:ext cx="1204985" cy="1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22347" y="3098870"/>
            <a:ext cx="78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Proxy</a:t>
            </a:r>
            <a:endParaRPr lang="ru-RU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7873" y="4515966"/>
            <a:ext cx="192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Сервис </a:t>
            </a:r>
            <a:r>
              <a:rPr lang="en-US" sz="2000" b="1" dirty="0" smtClean="0">
                <a:solidFill>
                  <a:srgbClr val="0070C0"/>
                </a:solidFill>
              </a:rPr>
              <a:t>V2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41947"/>
            <a:ext cx="18002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627784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97931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364088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1691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3921464"/>
            <a:ext cx="666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Сервис авторизации, отправки сообщений, рекомендаций, покупок, статистики… все в одном </a:t>
            </a:r>
            <a:r>
              <a:rPr lang="ru-RU" sz="2400" b="1" dirty="0" smtClean="0">
                <a:solidFill>
                  <a:srgbClr val="0070C0"/>
                </a:solidFill>
              </a:rPr>
              <a:t>процессе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940968" y="3361073"/>
            <a:ext cx="864096" cy="5391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Вертикальное масштабирование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907704" y="1563638"/>
            <a:ext cx="1656184" cy="6944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771550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8" y="2387293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755304" y="2438247"/>
            <a:ext cx="1808584" cy="110774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17523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258071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3528" y="4011910"/>
            <a:ext cx="8892480" cy="13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Client      -&gt;   Application server   -&gt;  Database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9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Монолитная 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771550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Большой размер исходных кодов. Сложность понимания и развития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Сильная связанность компонентов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Нельзя масштабировать отдельные сервисы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Нельзя обновлять отдельные сервисы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Один стек технологий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Тормозит работа в </a:t>
            </a:r>
            <a:r>
              <a:rPr lang="en-US" sz="2400" dirty="0" smtClean="0"/>
              <a:t>IDE</a:t>
            </a:r>
            <a:r>
              <a:rPr lang="ru-RU" sz="2400" dirty="0" smtClean="0"/>
              <a:t>, сборка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96" y="631021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1367644" y="2499742"/>
            <a:ext cx="58420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4394"/>
            <a:ext cx="1792759" cy="1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10" name="Picture 4" descr="Картинки по запросу serv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03" y="2240773"/>
            <a:ext cx="615471" cy="6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792" y="1698362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Авторизация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51849" y="4460305"/>
            <a:ext cx="225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отправка </a:t>
            </a:r>
            <a:r>
              <a:rPr lang="ru-RU" dirty="0">
                <a:solidFill>
                  <a:srgbClr val="0070C0"/>
                </a:solidFill>
              </a:rPr>
              <a:t>сообщений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79942" y="3055076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Еще что-то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05327" y="4342786"/>
            <a:ext cx="165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рекомендации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913704" y="1727537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покупки</a:t>
            </a:r>
            <a:endParaRPr lang="ru-RU" dirty="0"/>
          </a:p>
        </p:txBody>
      </p:sp>
      <p:pic>
        <p:nvPicPr>
          <p:cNvPr id="21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52" y="795125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21" y="1972643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77" y="2136747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90" y="3362942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3527046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036" y="619317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92" y="783421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50" y="2973049"/>
            <a:ext cx="90010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06" y="3137153"/>
            <a:ext cx="800997" cy="8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Прямая со стрелкой 30"/>
          <p:cNvCxnSpPr/>
          <p:nvPr/>
        </p:nvCxnSpPr>
        <p:spPr>
          <a:xfrm flipV="1">
            <a:off x="3111798" y="2096869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372675" y="3641630"/>
            <a:ext cx="443046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742852" y="3537651"/>
            <a:ext cx="1170852" cy="8051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7111086" y="2067694"/>
            <a:ext cx="125210" cy="83461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5216108" y="1177378"/>
            <a:ext cx="1395265" cy="70564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3852951" y="2348216"/>
            <a:ext cx="519724" cy="36497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076933" y="2713194"/>
            <a:ext cx="1295742" cy="2598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818379" y="2856589"/>
            <a:ext cx="70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65527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77155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Каждый логически раздельный сервис запускается в своем процессе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У каждого сервиса своя БД (где-то </a:t>
            </a:r>
            <a:r>
              <a:rPr lang="en-US" sz="2400" dirty="0" smtClean="0"/>
              <a:t>Oracle</a:t>
            </a:r>
            <a:r>
              <a:rPr lang="ru-RU" sz="2400" dirty="0" smtClean="0"/>
              <a:t>, где-то </a:t>
            </a:r>
            <a:r>
              <a:rPr lang="en-US" sz="2400" dirty="0" smtClean="0"/>
              <a:t>Cassandra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общаются через </a:t>
            </a:r>
            <a:r>
              <a:rPr lang="en-US" sz="2400" dirty="0" smtClean="0"/>
              <a:t>API (</a:t>
            </a:r>
            <a:r>
              <a:rPr lang="ru-RU" sz="2400" dirty="0" smtClean="0"/>
              <a:t>не обращаются к чужой базе напрямую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должны быть маленькими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4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Преимущества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8322" y="627534"/>
            <a:ext cx="8964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Сервисы маленькие -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понятные.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ru-RU" sz="2200" b="1" dirty="0" smtClean="0">
                <a:solidFill>
                  <a:srgbClr val="00703C"/>
                </a:solidFill>
              </a:rPr>
              <a:t>Меньше кода, понятней сервис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масштабировать каждый сервис по-отдельности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200" b="1" dirty="0">
                <a:solidFill>
                  <a:srgbClr val="00703C"/>
                </a:solidFill>
              </a:rPr>
              <a:t>Кластер каждого </a:t>
            </a:r>
            <a:r>
              <a:rPr lang="ru-RU" sz="2200" b="1" dirty="0" err="1">
                <a:solidFill>
                  <a:srgbClr val="00703C"/>
                </a:solidFill>
              </a:rPr>
              <a:t>микросервиса</a:t>
            </a:r>
            <a:endParaRPr lang="ru-RU" sz="2200" b="1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Можно </a:t>
            </a:r>
            <a:r>
              <a:rPr lang="ru-RU" sz="2200" dirty="0" err="1" smtClean="0">
                <a:solidFill>
                  <a:schemeClr val="tx2">
                    <a:lumMod val="75000"/>
                  </a:schemeClr>
                </a:solidFill>
              </a:rPr>
              <a:t>релизить</a:t>
            </a: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каждый сервис независимо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В любое время можно обновить любой сервис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Разный стек технологий для каждого сервиса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ru-RU" sz="2200" b="1" dirty="0">
                <a:solidFill>
                  <a:srgbClr val="00703C"/>
                </a:solidFill>
              </a:rPr>
              <a:t>Можно писать на разных языках, </a:t>
            </a:r>
            <a:r>
              <a:rPr lang="ru-RU" sz="2200" b="1" dirty="0" err="1">
                <a:solidFill>
                  <a:srgbClr val="00703C"/>
                </a:solidFill>
              </a:rPr>
              <a:t>фреймворках</a:t>
            </a:r>
            <a:r>
              <a:rPr lang="ru-RU" sz="2200" b="1" dirty="0">
                <a:solidFill>
                  <a:srgbClr val="00703C"/>
                </a:solidFill>
              </a:rPr>
              <a:t>, </a:t>
            </a:r>
            <a:r>
              <a:rPr lang="en-US" sz="2200" b="1" dirty="0">
                <a:solidFill>
                  <a:srgbClr val="00703C"/>
                </a:solidFill>
              </a:rPr>
              <a:t>c </a:t>
            </a:r>
            <a:r>
              <a:rPr lang="ru-RU" sz="2200" b="1" dirty="0">
                <a:solidFill>
                  <a:srgbClr val="00703C"/>
                </a:solidFill>
              </a:rPr>
              <a:t>разными БД</a:t>
            </a:r>
          </a:p>
        </p:txBody>
      </p:sp>
    </p:spTree>
    <p:extLst>
      <p:ext uri="{BB962C8B-B14F-4D97-AF65-F5344CB8AC3E}">
        <p14:creationId xmlns:p14="http://schemas.microsoft.com/office/powerpoint/2010/main" val="7359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5732" y="771550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Больше вероятность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что что-то сломается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между сервисами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транзакционной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конфигурации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err="1" smtClean="0">
                <a:solidFill>
                  <a:schemeClr val="accent6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мониторинга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сервисов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Микросервисная</a:t>
            </a:r>
            <a:r>
              <a:rPr lang="en-US" dirty="0" smtClean="0"/>
              <a:t> </a:t>
            </a:r>
            <a:r>
              <a:rPr lang="ru-RU" dirty="0" smtClean="0"/>
              <a:t>архитектура. Недостатки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915566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Больше вероятность, что что-то сломается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rgbClr val="00703C"/>
                </a:solidFill>
              </a:rPr>
              <a:t>Отказоустойчивая  архитектура, кластера для каждого сервиса. Мониторинг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Надо гонять данные между сервисами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транзакционной обработки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3C"/>
                </a:solidFill>
              </a:rPr>
              <a:t>Eventual </a:t>
            </a:r>
            <a:r>
              <a:rPr lang="en-US" sz="2400" dirty="0">
                <a:solidFill>
                  <a:srgbClr val="00703C"/>
                </a:solidFill>
              </a:rPr>
              <a:t>Consistency. </a:t>
            </a:r>
            <a:r>
              <a:rPr lang="ru-RU" sz="2400" dirty="0">
                <a:solidFill>
                  <a:srgbClr val="00703C"/>
                </a:solidFill>
              </a:rPr>
              <a:t>Приемы восстановления </a:t>
            </a:r>
            <a:r>
              <a:rPr lang="ru-RU" sz="2400" dirty="0" err="1">
                <a:solidFill>
                  <a:srgbClr val="00703C"/>
                </a:solidFill>
              </a:rPr>
              <a:t>консистентности</a:t>
            </a:r>
            <a:endParaRPr lang="ru-RU" sz="2400" dirty="0">
              <a:solidFill>
                <a:srgbClr val="00703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Сложность конфигурации,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деплоя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мониторинга сервисов</a:t>
            </a:r>
          </a:p>
          <a:p>
            <a:r>
              <a:rPr lang="ru-RU" sz="2400" dirty="0" smtClean="0">
                <a:solidFill>
                  <a:srgbClr val="00703C"/>
                </a:solidFill>
              </a:rPr>
              <a:t>Все должно быть автоматизировано. </a:t>
            </a:r>
            <a:r>
              <a:rPr lang="ru-RU" sz="2400" dirty="0" err="1" smtClean="0">
                <a:solidFill>
                  <a:srgbClr val="00703C"/>
                </a:solidFill>
              </a:rPr>
              <a:t>Деплоиться</a:t>
            </a:r>
            <a:r>
              <a:rPr lang="ru-RU" sz="2400" dirty="0" smtClean="0">
                <a:solidFill>
                  <a:srgbClr val="00703C"/>
                </a:solidFill>
              </a:rPr>
              <a:t> одной кнопкой</a:t>
            </a:r>
            <a:endParaRPr lang="ru-RU" sz="2400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 txBox="1">
            <a:spLocks/>
          </p:cNvSpPr>
          <p:nvPr/>
        </p:nvSpPr>
        <p:spPr>
          <a:xfrm>
            <a:off x="287524" y="123478"/>
            <a:ext cx="7452828" cy="323165"/>
          </a:xfrm>
          <a:prstGeom prst="rect">
            <a:avLst/>
          </a:prstGeom>
        </p:spPr>
        <p:txBody>
          <a:bodyPr vert="horz" wrap="square" lIns="0" tIns="45720" rIns="91440" bIns="0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ru-RU" sz="1800" b="1" i="0" u="none" strike="noStrike" kern="1200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Обсудили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3005" y="693649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Что может сломаться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Приемы отказоустойчивости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solidFill>
                  <a:srgbClr val="00703C"/>
                </a:solidFill>
              </a:rPr>
              <a:t>Шардинг</a:t>
            </a:r>
            <a:r>
              <a:rPr lang="en-US" sz="2400" b="1" dirty="0" smtClean="0">
                <a:solidFill>
                  <a:srgbClr val="00703C"/>
                </a:solidFill>
              </a:rPr>
              <a:t>/</a:t>
            </a:r>
            <a:r>
              <a:rPr lang="ru-RU" sz="2400" b="1" dirty="0" smtClean="0">
                <a:solidFill>
                  <a:srgbClr val="00703C"/>
                </a:solidFill>
              </a:rPr>
              <a:t>Репликация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00703C"/>
                </a:solidFill>
              </a:rPr>
              <a:t>Обновление без </a:t>
            </a:r>
            <a:r>
              <a:rPr lang="en-US" sz="2400" b="1" dirty="0" smtClean="0">
                <a:solidFill>
                  <a:srgbClr val="00703C"/>
                </a:solidFill>
              </a:rPr>
              <a:t>downtime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3C"/>
                </a:solidFill>
              </a:rPr>
              <a:t>Service registry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solidFill>
                  <a:srgbClr val="00703C"/>
                </a:solidFill>
              </a:rPr>
              <a:t>Микросервисная</a:t>
            </a:r>
            <a:r>
              <a:rPr lang="ru-RU" sz="2400" b="1" dirty="0" smtClean="0">
                <a:solidFill>
                  <a:srgbClr val="00703C"/>
                </a:solidFill>
              </a:rPr>
              <a:t> архитектура</a:t>
            </a:r>
            <a:endParaRPr lang="ru-RU" sz="2400" b="1" dirty="0">
              <a:solidFill>
                <a:srgbClr val="007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Нагрузка растет дальше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696277" y="1539138"/>
            <a:ext cx="1723595" cy="92137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ki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ma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1547664" y="2663978"/>
            <a:ext cx="1872208" cy="28803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49886"/>
            <a:ext cx="237626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02760"/>
            <a:ext cx="3085987" cy="30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796136" y="2443308"/>
            <a:ext cx="93610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1628866" y="2952009"/>
            <a:ext cx="1791006" cy="13700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6360487" y="701290"/>
            <a:ext cx="1387788" cy="4174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468456" y="701290"/>
            <a:ext cx="1319568" cy="4174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68" y="2284223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>
            <a:off x="4651369" y="2609502"/>
            <a:ext cx="1800199" cy="383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651369" y="2959530"/>
            <a:ext cx="1864847" cy="6203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400236" y="4073543"/>
            <a:ext cx="14560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solidFill>
                  <a:srgbClr val="00703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Кластер</a:t>
            </a:r>
          </a:p>
          <a:p>
            <a:pPr algn="ctr"/>
            <a:r>
              <a:rPr lang="ru-RU" sz="2400" b="0" cap="none" spc="0" dirty="0" smtClean="0">
                <a:ln w="0"/>
                <a:solidFill>
                  <a:srgbClr val="00703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серверов</a:t>
            </a:r>
            <a:endParaRPr lang="ru-RU" sz="5400" b="0" cap="none" spc="0" dirty="0">
              <a:ln w="0"/>
              <a:solidFill>
                <a:srgbClr val="0070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326377" y="4071092"/>
            <a:ext cx="14560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 smtClean="0">
                <a:ln w="0"/>
                <a:solidFill>
                  <a:srgbClr val="00703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Кластер</a:t>
            </a:r>
          </a:p>
          <a:p>
            <a:pPr algn="ctr"/>
            <a:r>
              <a:rPr lang="ru-RU" sz="2400" dirty="0" smtClean="0">
                <a:ln w="0"/>
                <a:solidFill>
                  <a:srgbClr val="00703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БД</a:t>
            </a:r>
            <a:endParaRPr lang="ru-RU" sz="5400" b="0" cap="none" spc="0" dirty="0">
              <a:ln w="0"/>
              <a:solidFill>
                <a:srgbClr val="00703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2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Горизонтальное масштабирование</a:t>
            </a:r>
            <a:endParaRPr lang="ru-RU" dirty="0"/>
          </a:p>
        </p:txBody>
      </p:sp>
      <p:pic>
        <p:nvPicPr>
          <p:cNvPr id="1028" name="Picture 4" descr="50 причин, почему мужчины &#10;живут меньше женщи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7574"/>
            <a:ext cx="445251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56056" y="987574"/>
            <a:ext cx="347628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Что вообще может пойти не так?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3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может сломаться</a:t>
            </a:r>
            <a:r>
              <a:rPr lang="en-US" dirty="0" smtClean="0"/>
              <a:t>?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27" idx="3"/>
          </p:cNvCxnSpPr>
          <p:nvPr/>
        </p:nvCxnSpPr>
        <p:spPr>
          <a:xfrm>
            <a:off x="1619673" y="1311610"/>
            <a:ext cx="2016223" cy="1800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8" idx="3"/>
          </p:cNvCxnSpPr>
          <p:nvPr/>
        </p:nvCxnSpPr>
        <p:spPr>
          <a:xfrm flipV="1">
            <a:off x="1804129" y="2448223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748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080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lipartist.net/openclipart.org/2013/August/application_server-999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60" y="771550"/>
            <a:ext cx="792088" cy="9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ki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753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oma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1624617" cy="162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9" y="3436351"/>
            <a:ext cx="1686747" cy="16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Прямая со стрелкой 29"/>
          <p:cNvCxnSpPr/>
          <p:nvPr/>
        </p:nvCxnSpPr>
        <p:spPr>
          <a:xfrm flipV="1">
            <a:off x="1636688" y="3765621"/>
            <a:ext cx="1831767" cy="2157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2037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Прямая со стрелкой 30"/>
          <p:cNvCxnSpPr/>
          <p:nvPr/>
        </p:nvCxnSpPr>
        <p:spPr>
          <a:xfrm>
            <a:off x="4697115" y="1262644"/>
            <a:ext cx="1752321" cy="2289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http://www.iconshock.com/img/product/IS_clean_database_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68" y="2284223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 стрелкой 32"/>
          <p:cNvCxnSpPr/>
          <p:nvPr/>
        </p:nvCxnSpPr>
        <p:spPr>
          <a:xfrm>
            <a:off x="4651369" y="2609502"/>
            <a:ext cx="1800199" cy="3831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4651369" y="2959530"/>
            <a:ext cx="1864847" cy="62033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983</Words>
  <Application>Microsoft Office PowerPoint</Application>
  <PresentationFormat>Экран (16:9)</PresentationFormat>
  <Paragraphs>316</Paragraphs>
  <Slides>56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Arial</vt:lpstr>
      <vt:lpstr>Calibri</vt:lpstr>
      <vt:lpstr>1_Специальное оформление</vt:lpstr>
      <vt:lpstr>Распределенные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Alex</cp:lastModifiedBy>
  <cp:revision>213</cp:revision>
  <dcterms:created xsi:type="dcterms:W3CDTF">2014-01-14T11:27:58Z</dcterms:created>
  <dcterms:modified xsi:type="dcterms:W3CDTF">2018-03-21T19:40:09Z</dcterms:modified>
</cp:coreProperties>
</file>