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55"/>
  </p:notesMasterIdLst>
  <p:handoutMasterIdLst>
    <p:handoutMasterId r:id="rId56"/>
  </p:handoutMasterIdLst>
  <p:sldIdLst>
    <p:sldId id="265" r:id="rId2"/>
    <p:sldId id="267" r:id="rId3"/>
    <p:sldId id="268" r:id="rId4"/>
    <p:sldId id="269" r:id="rId5"/>
    <p:sldId id="270" r:id="rId6"/>
    <p:sldId id="271" r:id="rId7"/>
    <p:sldId id="272" r:id="rId8"/>
    <p:sldId id="276" r:id="rId9"/>
    <p:sldId id="278" r:id="rId10"/>
    <p:sldId id="280" r:id="rId11"/>
    <p:sldId id="284" r:id="rId12"/>
    <p:sldId id="285" r:id="rId13"/>
    <p:sldId id="286" r:id="rId14"/>
    <p:sldId id="287" r:id="rId15"/>
    <p:sldId id="288" r:id="rId16"/>
    <p:sldId id="292" r:id="rId17"/>
    <p:sldId id="291" r:id="rId18"/>
    <p:sldId id="289" r:id="rId19"/>
    <p:sldId id="290" r:id="rId20"/>
    <p:sldId id="300" r:id="rId21"/>
    <p:sldId id="303" r:id="rId22"/>
    <p:sldId id="305" r:id="rId23"/>
    <p:sldId id="307" r:id="rId24"/>
    <p:sldId id="308" r:id="rId25"/>
    <p:sldId id="294" r:id="rId26"/>
    <p:sldId id="295" r:id="rId27"/>
    <p:sldId id="309" r:id="rId28"/>
    <p:sldId id="311" r:id="rId29"/>
    <p:sldId id="312" r:id="rId30"/>
    <p:sldId id="313" r:id="rId31"/>
    <p:sldId id="344" r:id="rId32"/>
    <p:sldId id="319" r:id="rId33"/>
    <p:sldId id="345" r:id="rId34"/>
    <p:sldId id="346" r:id="rId35"/>
    <p:sldId id="347" r:id="rId36"/>
    <p:sldId id="348" r:id="rId37"/>
    <p:sldId id="326" r:id="rId38"/>
    <p:sldId id="325" r:id="rId39"/>
    <p:sldId id="327" r:id="rId40"/>
    <p:sldId id="350" r:id="rId41"/>
    <p:sldId id="353" r:id="rId42"/>
    <p:sldId id="351" r:id="rId43"/>
    <p:sldId id="352" r:id="rId44"/>
    <p:sldId id="335" r:id="rId45"/>
    <p:sldId id="336" r:id="rId46"/>
    <p:sldId id="354" r:id="rId47"/>
    <p:sldId id="337" r:id="rId48"/>
    <p:sldId id="349" r:id="rId49"/>
    <p:sldId id="338" r:id="rId50"/>
    <p:sldId id="341" r:id="rId51"/>
    <p:sldId id="340" r:id="rId52"/>
    <p:sldId id="342" r:id="rId53"/>
    <p:sldId id="343" r:id="rId5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61AD3A"/>
    <a:srgbClr val="558ED5"/>
    <a:srgbClr val="72AF2F"/>
    <a:srgbClr val="007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0" autoAdjust="0"/>
    <p:restoredTop sz="73486" autoAdjust="0"/>
  </p:normalViewPr>
  <p:slideViewPr>
    <p:cSldViewPr>
      <p:cViewPr>
        <p:scale>
          <a:sx n="90" d="100"/>
          <a:sy n="90" d="100"/>
        </p:scale>
        <p:origin x="-2466" y="-474"/>
      </p:cViewPr>
      <p:guideLst>
        <p:guide orient="horz" pos="1620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28AFA-2B04-4CF2-A280-3CACFA02DCDA}" type="datetimeFigureOut">
              <a:rPr lang="ru-RU" smtClean="0"/>
              <a:t>23.03.2018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21173-5B62-4834-BAEB-FECAA65661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420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D82F9-BEBE-4E06-81EB-AA847F9B1290}" type="datetimeFigureOut">
              <a:rPr lang="ru-RU" smtClean="0"/>
              <a:t>23.03.2018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9C45F-848A-43CD-9EBE-7F74492E6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78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3%D0%BB%D0%B8%D0%B9%D1%81%D0%BA%D0%B8%D0%B9_%D1%8F%D0%B7%D1%8B%D0%BA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Масштаби́руемость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Английский язык"/>
              </a:rPr>
              <a:t>англ.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scalability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— означает способность системы справляться с увеличением рабочей нагрузки (увеличивать свою производительность) при добавлении ресурсов (обычно аппаратных).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002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сине-зеленом подходе у вас есть два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продакшена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насколько возможно идентичных. В любое время один из них, допустим синий, активен. При подготовке новой версии софта, вы делаете финальное тестирование в зелёном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продакшене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Вы убеждаетесь, что программа в этом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продакшене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работает и настраиваете роутер так, чтобы все входящие запросы шли в зелёную операционную среду — синяя в режиме ожидания.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сине-зеленом подходе у вас есть два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продакшена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насколько возможно идентичных. В любое время один из них, допустим синий, активен. При подготовке новой версии софта, вы делаете финальное тестирование в зелёном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продакшене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Вы убеждаетесь, что программа в этом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продакшене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работает и настраиваете роутер так, чтобы все входящие запросы шли в зелёную операционную среду — синяя в режиме ожидания.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сине-зеленом подходе у вас есть два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продакшена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насколько возможно идентичных. В любое время один из них, допустим синий, активен. При подготовке новой версии софта, вы делаете финальное тестирование в зелёном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продакшене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Вы убеждаетесь, что программа в этом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продакшене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работает и настраиваете роутер так, чтобы все входящие запросы шли в зелёную операционную среду — синяя в режиме ожидания.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сине-зеленом подходе у вас есть два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продакшена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насколько возможно идентичных. В любое время один из них, допустим синий, активен. При подготовке новой версии софта, вы делаете финальное тестирование в зелёном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продакшене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Вы убеждаетесь, что программа в этом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продакшене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работает и настраиваете роутер так, чтобы все входящие запросы шли в зелёную операционную среду — синяя в режиме ожидания.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Сервера или</a:t>
            </a:r>
            <a:r>
              <a:rPr lang="ru-RU" baseline="0" dirty="0" smtClean="0"/>
              <a:t> базы данных, объединенные в группы, называются кластерами. Тут стоит вспомнить про закон </a:t>
            </a:r>
            <a:r>
              <a:rPr lang="ru-RU" baseline="0" dirty="0" err="1" smtClean="0"/>
              <a:t>амдала</a:t>
            </a:r>
            <a:r>
              <a:rPr lang="ru-RU" baseline="0" dirty="0" smtClean="0"/>
              <a:t> и универсальный закон масштабируемости. Не каждую систему можно масштабировать горизонтально.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сине-зеленом подходе у вас есть два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продакшена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насколько возможно идентичных. В любое время один из них, допустим синий, активен. При подготовке новой версии софта, вы делаете финальное тестирование в зелёном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продакшене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Вы убеждаетесь, что программа в этом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продакшене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работает и настраиваете роутер так, чтобы все входящие запросы шли в зелёную операционную среду — синяя в режиме ожидания.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8136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103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Папка Алечки Витальевны\Шаблоны для презентаций\фон\обложка пятнышки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39" r="2400" b="16914"/>
          <a:stretch/>
        </p:blipFill>
        <p:spPr bwMode="auto">
          <a:xfrm>
            <a:off x="41300" y="98029"/>
            <a:ext cx="9036000" cy="495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76064" y="1850161"/>
            <a:ext cx="5036096" cy="1101725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70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48832" y="4735337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Дата</a:t>
            </a:r>
            <a:endParaRPr lang="ru-RU" dirty="0"/>
          </a:p>
        </p:txBody>
      </p:sp>
      <p:pic>
        <p:nvPicPr>
          <p:cNvPr id="3075" name="Picture 3" descr="D:\Папка Алечки Витальевны\Шаблоны для презентаций\лого.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3" b="36320"/>
          <a:stretch/>
        </p:blipFill>
        <p:spPr bwMode="auto">
          <a:xfrm>
            <a:off x="5292080" y="411503"/>
            <a:ext cx="3600000" cy="41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50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928" y="1122065"/>
            <a:ext cx="8641472" cy="3599877"/>
          </a:xfrm>
        </p:spPr>
        <p:txBody>
          <a:bodyPr>
            <a:normAutofit/>
          </a:bodyPr>
          <a:lstStyle>
            <a:lvl1pPr marL="180975" indent="-180975"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54808" y="4807455"/>
            <a:ext cx="2133600" cy="274637"/>
          </a:xfrm>
        </p:spPr>
        <p:txBody>
          <a:bodyPr/>
          <a:lstStyle/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Picture 2" descr="D:\Папка Алечки Витальевны\Шаблоны для презентаций\Лого от Тим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80045"/>
            <a:ext cx="720000" cy="4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6264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pic>
        <p:nvPicPr>
          <p:cNvPr id="4" name="Picture 2" descr="D:\Папка Алечки Витальевны\Шаблоны для презентаций\Лого от Тим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80045"/>
            <a:ext cx="720000" cy="4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1334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987574"/>
            <a:ext cx="8640880" cy="3734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251520" y="627534"/>
            <a:ext cx="864088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4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defTabSz="914400" rtl="0" eaLnBrk="1" latinLnBrk="0" hangingPunct="1">
        <a:spcBef>
          <a:spcPct val="0"/>
        </a:spcBef>
        <a:buNone/>
        <a:defRPr kumimoji="0" lang="ru-RU" sz="1800" b="1" i="0" u="none" strike="noStrike" kern="1200" cap="all" spc="300" normalizeH="0" baseline="0" dirty="0">
          <a:ln>
            <a:noFill/>
          </a:ln>
          <a:solidFill>
            <a:srgbClr val="00703C"/>
          </a:solidFill>
          <a:effectLst/>
          <a:uLnTx/>
          <a:uFillTx/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post/309832/" TargetMode="External"/><Relationship Id="rId2" Type="http://schemas.openxmlformats.org/officeDocument/2006/relationships/hyperlink" Target="https://habrahabr.ru/post/249183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devopsru.com/news/2016-05-10-microservice-trade-offs.html" TargetMode="External"/><Relationship Id="rId5" Type="http://schemas.openxmlformats.org/officeDocument/2006/relationships/hyperlink" Target="https://mxsmirnov.com/2018/02/10/msa-osp/" TargetMode="External"/><Relationship Id="rId4" Type="http://schemas.openxmlformats.org/officeDocument/2006/relationships/hyperlink" Target="https://tproger.ru/translations/monolithfirs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976064" y="1850161"/>
            <a:ext cx="7196336" cy="1101725"/>
          </a:xfrm>
        </p:spPr>
        <p:txBody>
          <a:bodyPr/>
          <a:lstStyle/>
          <a:p>
            <a:r>
              <a:rPr lang="ru-RU" dirty="0" smtClean="0"/>
              <a:t>Распределенные системы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85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Отказоустойчивость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699542"/>
            <a:ext cx="8568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rgbClr val="00703C"/>
                </a:solidFill>
              </a:rPr>
              <a:t>Отказоустойчивость</a:t>
            </a:r>
            <a:r>
              <a:rPr lang="ru-RU" sz="2400" dirty="0"/>
              <a:t> — свойство </a:t>
            </a:r>
            <a:r>
              <a:rPr lang="ru-RU" sz="2400" dirty="0" smtClean="0"/>
              <a:t>системы </a:t>
            </a:r>
            <a:r>
              <a:rPr lang="ru-RU" sz="2400" dirty="0"/>
              <a:t>сохранять свою работоспособность после отказа одного или нескольких </a:t>
            </a:r>
            <a:r>
              <a:rPr lang="ru-RU" sz="2400" dirty="0" smtClean="0"/>
              <a:t>компонентов.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ru-RU" sz="2400" dirty="0"/>
              <a:t>Несмотря на единичные случаи отказа отдельных компонентов система должна работать и работать корректно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ru-RU" sz="2400" dirty="0"/>
              <a:t>Надежность системы не больше надежности ее самого слабого звена.</a:t>
            </a:r>
          </a:p>
          <a:p>
            <a:pPr>
              <a:lnSpc>
                <a:spcPct val="150000"/>
              </a:lnSpc>
            </a:pPr>
            <a:endParaRPr lang="ru-RU" sz="2400" dirty="0"/>
          </a:p>
          <a:p>
            <a:pPr>
              <a:lnSpc>
                <a:spcPct val="15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3923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Измерение доступности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015454"/>
              </p:ext>
            </p:extLst>
          </p:nvPr>
        </p:nvGraphicFramePr>
        <p:xfrm>
          <a:off x="1763688" y="1563638"/>
          <a:ext cx="5760640" cy="2251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2789"/>
                <a:gridCol w="286785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Доступность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Недоступность в год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99%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3.65 дня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99.9%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8.76 часа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99.99%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52.56 минут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99.999%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5.26 минут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99.9999% 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31.5 секунд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51520" y="699542"/>
            <a:ext cx="8568952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% времени, когда система работает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4656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Что может сломаться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699542"/>
            <a:ext cx="8568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Сервер приложений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База данных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Сеть между ними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Программные и аппаратные поломки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8240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Что может сломаться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699542"/>
            <a:ext cx="85689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rgbClr val="00703C"/>
                </a:solidFill>
              </a:rPr>
              <a:t>Сервер приложений</a:t>
            </a:r>
          </a:p>
          <a:p>
            <a:pPr>
              <a:lnSpc>
                <a:spcPct val="150000"/>
              </a:lnSpc>
            </a:pP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 smtClean="0"/>
              <a:t>Приложение устанавливается на нескольких машинах (кластер приложений).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При выходе из строя одной машины, работа возможна с помощью оставшихся </a:t>
            </a:r>
            <a:r>
              <a:rPr lang="ru-RU" sz="2400" dirty="0" err="1" smtClean="0"/>
              <a:t>инстансов</a:t>
            </a:r>
            <a:r>
              <a:rPr lang="ru-RU" sz="2400" dirty="0" smtClean="0"/>
              <a:t>.</a:t>
            </a:r>
          </a:p>
          <a:p>
            <a:pPr>
              <a:lnSpc>
                <a:spcPct val="15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4492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Сломался сервер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27" idx="3"/>
          </p:cNvCxnSpPr>
          <p:nvPr/>
        </p:nvCxnSpPr>
        <p:spPr>
          <a:xfrm>
            <a:off x="1619673" y="1311610"/>
            <a:ext cx="2016223" cy="18002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4697115" y="1262644"/>
            <a:ext cx="1752321" cy="22898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8" idx="3"/>
          </p:cNvCxnSpPr>
          <p:nvPr/>
        </p:nvCxnSpPr>
        <p:spPr>
          <a:xfrm flipV="1">
            <a:off x="1804129" y="2448223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748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080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60" y="7715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Прямая со стрелкой 25"/>
          <p:cNvCxnSpPr/>
          <p:nvPr/>
        </p:nvCxnSpPr>
        <p:spPr>
          <a:xfrm flipV="1">
            <a:off x="4651369" y="3579862"/>
            <a:ext cx="1798067" cy="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7" descr="ki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2753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woman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670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ing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9" y="3436351"/>
            <a:ext cx="1686747" cy="16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Прямая со стрелкой 29"/>
          <p:cNvCxnSpPr/>
          <p:nvPr/>
        </p:nvCxnSpPr>
        <p:spPr>
          <a:xfrm flipV="1">
            <a:off x="1636688" y="3765621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Умножение 16"/>
          <p:cNvSpPr/>
          <p:nvPr/>
        </p:nvSpPr>
        <p:spPr>
          <a:xfrm>
            <a:off x="3564000" y="1883733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9436" y="953233"/>
            <a:ext cx="1228387" cy="122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3173" y="2783523"/>
            <a:ext cx="1228387" cy="122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28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err="1" smtClean="0"/>
              <a:t>Редирект</a:t>
            </a:r>
            <a:r>
              <a:rPr lang="ru-RU" dirty="0" smtClean="0"/>
              <a:t> на другой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27" idx="3"/>
          </p:cNvCxnSpPr>
          <p:nvPr/>
        </p:nvCxnSpPr>
        <p:spPr>
          <a:xfrm>
            <a:off x="1619673" y="1311610"/>
            <a:ext cx="2016223" cy="18002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4697115" y="1262644"/>
            <a:ext cx="1752321" cy="22898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8" idx="3"/>
          </p:cNvCxnSpPr>
          <p:nvPr/>
        </p:nvCxnSpPr>
        <p:spPr>
          <a:xfrm>
            <a:off x="1804129" y="2663979"/>
            <a:ext cx="1975783" cy="71021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748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080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60" y="7715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Прямая со стрелкой 25"/>
          <p:cNvCxnSpPr/>
          <p:nvPr/>
        </p:nvCxnSpPr>
        <p:spPr>
          <a:xfrm flipV="1">
            <a:off x="4651369" y="3579862"/>
            <a:ext cx="1798067" cy="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7" descr="ki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2753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woman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670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ing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9" y="3436351"/>
            <a:ext cx="1686747" cy="16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Прямая со стрелкой 29"/>
          <p:cNvCxnSpPr/>
          <p:nvPr/>
        </p:nvCxnSpPr>
        <p:spPr>
          <a:xfrm flipV="1">
            <a:off x="1636688" y="3765621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Умножение 16"/>
          <p:cNvSpPr/>
          <p:nvPr/>
        </p:nvSpPr>
        <p:spPr>
          <a:xfrm>
            <a:off x="3564000" y="1883733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9436" y="953233"/>
            <a:ext cx="1228387" cy="122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3173" y="2783523"/>
            <a:ext cx="1228387" cy="122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84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Что может сломаться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699542"/>
            <a:ext cx="85689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rgbClr val="00703C"/>
                </a:solidFill>
              </a:rPr>
              <a:t>База данных</a:t>
            </a:r>
          </a:p>
          <a:p>
            <a:pPr>
              <a:lnSpc>
                <a:spcPct val="150000"/>
              </a:lnSpc>
            </a:pP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 smtClean="0"/>
              <a:t>Сервер БД устанавливается на нескольких машинах(кластер БД).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При выходе из строя одной БД, работа возможна с помощью оставшихся </a:t>
            </a:r>
            <a:r>
              <a:rPr lang="ru-RU" sz="2400" dirty="0" err="1" smtClean="0"/>
              <a:t>инстансов</a:t>
            </a:r>
            <a:r>
              <a:rPr lang="ru-RU" sz="2400" dirty="0" smtClean="0"/>
              <a:t>. Данные должны быть реплицированы.</a:t>
            </a:r>
          </a:p>
          <a:p>
            <a:pPr>
              <a:lnSpc>
                <a:spcPct val="15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6841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Репликация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1059582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Копии данных хранятся в нескольких базах.</a:t>
            </a:r>
          </a:p>
          <a:p>
            <a:endParaRPr lang="ru-RU" sz="2400" dirty="0"/>
          </a:p>
          <a:p>
            <a:r>
              <a:rPr lang="ru-RU" sz="2400" dirty="0" smtClean="0"/>
              <a:t>Процесс репликации может быть синхронным или асинхронным.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3678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9436" y="953233"/>
            <a:ext cx="1228387" cy="122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3173" y="2783523"/>
            <a:ext cx="1228387" cy="122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Сломалась база</a:t>
            </a:r>
          </a:p>
        </p:txBody>
      </p:sp>
      <p:cxnSp>
        <p:nvCxnSpPr>
          <p:cNvPr id="16" name="Прямая со стрелкой 15"/>
          <p:cNvCxnSpPr>
            <a:stCxn id="27" idx="3"/>
          </p:cNvCxnSpPr>
          <p:nvPr/>
        </p:nvCxnSpPr>
        <p:spPr>
          <a:xfrm>
            <a:off x="1619673" y="1311610"/>
            <a:ext cx="2016223" cy="18002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4697115" y="1262644"/>
            <a:ext cx="1752321" cy="22898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8" idx="3"/>
          </p:cNvCxnSpPr>
          <p:nvPr/>
        </p:nvCxnSpPr>
        <p:spPr>
          <a:xfrm>
            <a:off x="1804129" y="2663979"/>
            <a:ext cx="1759759" cy="71021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748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080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60" y="7715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 стрелкой 24"/>
          <p:cNvCxnSpPr/>
          <p:nvPr/>
        </p:nvCxnSpPr>
        <p:spPr>
          <a:xfrm>
            <a:off x="4651369" y="2609502"/>
            <a:ext cx="1798067" cy="61032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4651369" y="3499144"/>
            <a:ext cx="1798067" cy="8071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7" descr="ki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2753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woma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670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9" y="3436351"/>
            <a:ext cx="1686747" cy="16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Прямая со стрелкой 29"/>
          <p:cNvCxnSpPr/>
          <p:nvPr/>
        </p:nvCxnSpPr>
        <p:spPr>
          <a:xfrm flipV="1">
            <a:off x="1636688" y="3765621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Умножение 30"/>
          <p:cNvSpPr/>
          <p:nvPr/>
        </p:nvSpPr>
        <p:spPr>
          <a:xfrm>
            <a:off x="6612353" y="2962401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52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9436" y="953233"/>
            <a:ext cx="1228387" cy="122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3173" y="2783523"/>
            <a:ext cx="1228387" cy="122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Берем данные из другой</a:t>
            </a:r>
          </a:p>
        </p:txBody>
      </p:sp>
      <p:cxnSp>
        <p:nvCxnSpPr>
          <p:cNvPr id="16" name="Прямая со стрелкой 15"/>
          <p:cNvCxnSpPr>
            <a:stCxn id="27" idx="3"/>
          </p:cNvCxnSpPr>
          <p:nvPr/>
        </p:nvCxnSpPr>
        <p:spPr>
          <a:xfrm>
            <a:off x="1619673" y="1311610"/>
            <a:ext cx="2016223" cy="18002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4697115" y="1262644"/>
            <a:ext cx="1752321" cy="22898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8" idx="3"/>
          </p:cNvCxnSpPr>
          <p:nvPr/>
        </p:nvCxnSpPr>
        <p:spPr>
          <a:xfrm>
            <a:off x="1804129" y="2663979"/>
            <a:ext cx="1759759" cy="71021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748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080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60" y="7715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 стрелкой 24"/>
          <p:cNvCxnSpPr/>
          <p:nvPr/>
        </p:nvCxnSpPr>
        <p:spPr>
          <a:xfrm flipV="1">
            <a:off x="4651369" y="1753739"/>
            <a:ext cx="1720831" cy="855763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4651369" y="1995686"/>
            <a:ext cx="1864903" cy="1584177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7" descr="ki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2753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woma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670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9" y="3436351"/>
            <a:ext cx="1686747" cy="16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Прямая со стрелкой 29"/>
          <p:cNvCxnSpPr/>
          <p:nvPr/>
        </p:nvCxnSpPr>
        <p:spPr>
          <a:xfrm flipV="1">
            <a:off x="1636688" y="3765621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Умножение 30"/>
          <p:cNvSpPr/>
          <p:nvPr/>
        </p:nvSpPr>
        <p:spPr>
          <a:xfrm>
            <a:off x="6559629" y="2869715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25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Обсудим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5496" y="699542"/>
            <a:ext cx="9001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8" indent="-4572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800" kern="0" dirty="0" smtClean="0"/>
              <a:t>Отказоустойчивость</a:t>
            </a:r>
            <a:endParaRPr lang="en-US" sz="2800" kern="0" dirty="0" smtClean="0"/>
          </a:p>
          <a:p>
            <a:pPr marL="457200" lvl="8" indent="-4572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800" kern="0" dirty="0" smtClean="0"/>
              <a:t>Масштабирование</a:t>
            </a:r>
          </a:p>
          <a:p>
            <a:pPr marL="457200" lvl="8" indent="-4572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800" kern="0" dirty="0" err="1" smtClean="0"/>
              <a:t>Шардинг</a:t>
            </a:r>
            <a:endParaRPr lang="en-US" sz="2800" kern="0" dirty="0" smtClean="0"/>
          </a:p>
          <a:p>
            <a:pPr marL="457200" lvl="8" indent="-4572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800" kern="0" dirty="0" smtClean="0"/>
              <a:t>Монолитная и </a:t>
            </a:r>
            <a:r>
              <a:rPr lang="ru-RU" sz="2800" kern="0" dirty="0" err="1" smtClean="0"/>
              <a:t>микросервисная</a:t>
            </a:r>
            <a:r>
              <a:rPr lang="ru-RU" sz="2800" kern="0" dirty="0" smtClean="0"/>
              <a:t> архитектура</a:t>
            </a:r>
            <a:endParaRPr lang="en-US" sz="2800" kern="0" dirty="0" smtClean="0"/>
          </a:p>
        </p:txBody>
      </p:sp>
    </p:spTree>
    <p:extLst>
      <p:ext uri="{BB962C8B-B14F-4D97-AF65-F5344CB8AC3E}">
        <p14:creationId xmlns:p14="http://schemas.microsoft.com/office/powerpoint/2010/main" val="31527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1631" y="3199132"/>
            <a:ext cx="1604865" cy="160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5447" y="3199133"/>
            <a:ext cx="1604865" cy="160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6682" y="753744"/>
            <a:ext cx="1604865" cy="160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Процесс репликации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9579" y="1953020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008000"/>
                </a:solidFill>
              </a:rPr>
              <a:t>Загрузка фото</a:t>
            </a:r>
            <a:endParaRPr lang="ru-RU" sz="2000" dirty="0">
              <a:solidFill>
                <a:srgbClr val="008000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5148064" y="1635646"/>
            <a:ext cx="1818968" cy="68831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7740352" y="2533253"/>
            <a:ext cx="432048" cy="68656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nurs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6" y="1600766"/>
            <a:ext cx="1504727" cy="15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519510" y="2153075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8000"/>
                </a:solidFill>
              </a:rPr>
              <a:t>Синхронизация</a:t>
            </a: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6832675" y="2510145"/>
            <a:ext cx="400318" cy="709677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32993" y="771844"/>
            <a:ext cx="1100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88900">
                    <a:schemeClr val="bg1"/>
                  </a:glow>
                </a:effectLst>
              </a:rPr>
              <a:t>Master</a:t>
            </a:r>
            <a:endParaRPr lang="ru-RU" sz="2000" dirty="0">
              <a:ln w="1270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88900">
                  <a:schemeClr val="bg1"/>
                </a:glo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46390" y="3258027"/>
            <a:ext cx="74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88900">
                    <a:schemeClr val="bg1"/>
                  </a:glow>
                </a:effectLst>
              </a:rPr>
              <a:t>Slave</a:t>
            </a:r>
            <a:endParaRPr lang="ru-RU" sz="2000" dirty="0">
              <a:ln w="1270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88900">
                  <a:schemeClr val="bg1"/>
                </a:glo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22509" y="3262017"/>
            <a:ext cx="74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88900">
                    <a:schemeClr val="bg1"/>
                  </a:glow>
                </a:effectLst>
              </a:rPr>
              <a:t>Slave</a:t>
            </a:r>
            <a:endParaRPr lang="ru-RU" sz="2000" dirty="0">
              <a:ln w="1270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889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948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1631" y="3199132"/>
            <a:ext cx="1604865" cy="160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5447" y="3199133"/>
            <a:ext cx="1604865" cy="160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6682" y="753744"/>
            <a:ext cx="1604865" cy="160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Процесс репликации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709579" y="2533253"/>
            <a:ext cx="200162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9579" y="1953020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Просмотр фото</a:t>
            </a:r>
            <a:endParaRPr lang="ru-RU" sz="2000" dirty="0">
              <a:solidFill>
                <a:schemeClr val="accent6"/>
              </a:solidFill>
            </a:endParaRPr>
          </a:p>
        </p:txBody>
      </p:sp>
      <p:pic>
        <p:nvPicPr>
          <p:cNvPr id="17410" name="Picture 2" descr="knigh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09" y="1576866"/>
            <a:ext cx="1576735" cy="157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Умножение 16"/>
          <p:cNvSpPr/>
          <p:nvPr/>
        </p:nvSpPr>
        <p:spPr>
          <a:xfrm>
            <a:off x="7155115" y="1119666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V="1">
            <a:off x="5153782" y="1497516"/>
            <a:ext cx="1678893" cy="867717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Умножение 20"/>
          <p:cNvSpPr/>
          <p:nvPr/>
        </p:nvSpPr>
        <p:spPr>
          <a:xfrm rot="20568123">
            <a:off x="5447260" y="1485439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5076055" y="2773390"/>
            <a:ext cx="845164" cy="595313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70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err="1" smtClean="0"/>
              <a:t>Шардинг</a:t>
            </a:r>
            <a:endParaRPr lang="ru-RU" dirty="0" smtClean="0"/>
          </a:p>
        </p:txBody>
      </p:sp>
      <p:sp>
        <p:nvSpPr>
          <p:cNvPr id="12" name="Прямоугольник 11"/>
          <p:cNvSpPr/>
          <p:nvPr/>
        </p:nvSpPr>
        <p:spPr>
          <a:xfrm>
            <a:off x="179512" y="699542"/>
            <a:ext cx="8712968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Делим данные по определённому признаку. (например, </a:t>
            </a:r>
            <a:r>
              <a:rPr lang="ru-RU" sz="2400" dirty="0" err="1" smtClean="0"/>
              <a:t>хеш</a:t>
            </a:r>
            <a:r>
              <a:rPr lang="ru-RU" sz="2400" dirty="0" smtClean="0"/>
              <a:t> от первичного ключа)</a:t>
            </a:r>
            <a:endParaRPr lang="ru-RU" sz="2400" dirty="0"/>
          </a:p>
        </p:txBody>
      </p:sp>
      <p:pic>
        <p:nvPicPr>
          <p:cNvPr id="1026" name="Picture 2" descr="Картинки по запросу склеенная ваз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635645"/>
            <a:ext cx="5045002" cy="3358531"/>
          </a:xfrm>
          <a:prstGeom prst="rect">
            <a:avLst/>
          </a:prstGeom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08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5884" y="3101197"/>
            <a:ext cx="1748881" cy="174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5886" y="907831"/>
            <a:ext cx="1748881" cy="174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err="1" smtClean="0"/>
              <a:t>Шардинг</a:t>
            </a:r>
            <a:endParaRPr lang="ru-RU" dirty="0" smtClean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05466" y="1702256"/>
            <a:ext cx="2313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getProfileById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(1500)</a:t>
            </a:r>
            <a:endParaRPr lang="ru-RU" sz="2400" dirty="0">
              <a:solidFill>
                <a:schemeClr val="accent6"/>
              </a:solidFill>
            </a:endParaRPr>
          </a:p>
        </p:txBody>
      </p:sp>
      <p:pic>
        <p:nvPicPr>
          <p:cNvPr id="17410" name="Picture 2" descr="knigh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09" y="1576866"/>
            <a:ext cx="1576735" cy="157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Прямая со стрелкой 10"/>
          <p:cNvCxnSpPr/>
          <p:nvPr/>
        </p:nvCxnSpPr>
        <p:spPr>
          <a:xfrm>
            <a:off x="5148064" y="2183491"/>
            <a:ext cx="2088232" cy="125248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4953266" y="3071047"/>
            <a:ext cx="1927682" cy="1032964"/>
          </a:xfrm>
          <a:prstGeom prst="straightConnector1">
            <a:avLst/>
          </a:prstGeom>
          <a:ln w="38100">
            <a:solidFill>
              <a:srgbClr val="008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700243">
            <a:off x="4925503" y="2749904"/>
            <a:ext cx="1926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703C"/>
                </a:solidFill>
              </a:rPr>
              <a:t>getPhotos</a:t>
            </a:r>
            <a:endParaRPr lang="ru-RU" sz="2000" dirty="0">
              <a:solidFill>
                <a:srgbClr val="00703C"/>
              </a:solidFill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4966636" y="2809731"/>
            <a:ext cx="1999936" cy="1026351"/>
          </a:xfrm>
          <a:prstGeom prst="straightConnector1">
            <a:avLst/>
          </a:prstGeom>
          <a:ln w="76200">
            <a:solidFill>
              <a:srgbClr val="00703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4864723" y="3267134"/>
            <a:ext cx="2101849" cy="1255877"/>
          </a:xfrm>
          <a:prstGeom prst="straightConnector1">
            <a:avLst/>
          </a:prstGeom>
          <a:ln w="38100">
            <a:solidFill>
              <a:srgbClr val="008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85682" y="947504"/>
            <a:ext cx="946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88900">
                    <a:schemeClr val="bg1"/>
                  </a:glow>
                </a:effectLst>
              </a:rPr>
              <a:t>0-1000</a:t>
            </a:r>
            <a:endParaRPr lang="ru-RU" sz="2000" dirty="0">
              <a:ln w="1270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88900">
                  <a:schemeClr val="bg1"/>
                </a:glo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14796" y="3147814"/>
            <a:ext cx="133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88900">
                    <a:schemeClr val="bg1"/>
                  </a:glow>
                </a:effectLst>
              </a:rPr>
              <a:t>1001-2000</a:t>
            </a:r>
            <a:endParaRPr lang="ru-RU" sz="2000" dirty="0">
              <a:ln w="1270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88900">
                  <a:schemeClr val="bg1"/>
                </a:glo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 rot="1925029">
            <a:off x="5313284" y="2368249"/>
            <a:ext cx="1926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703C"/>
                </a:solidFill>
              </a:rPr>
              <a:t>getInfo</a:t>
            </a:r>
            <a:endParaRPr lang="ru-RU" sz="2000" dirty="0">
              <a:solidFill>
                <a:srgbClr val="0070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2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5741" y="2895791"/>
            <a:ext cx="1748881" cy="174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87613" y="3376275"/>
            <a:ext cx="1748881" cy="174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5743" y="702425"/>
            <a:ext cx="1748881" cy="174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87615" y="1182909"/>
            <a:ext cx="1748881" cy="174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err="1" smtClean="0"/>
              <a:t>Шардинг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Репликация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592872" y="1930131"/>
            <a:ext cx="261908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119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92872" y="142434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getFullProfileById</a:t>
            </a:r>
            <a:r>
              <a:rPr lang="en-US" sz="2000" dirty="0" smtClean="0"/>
              <a:t>(42)</a:t>
            </a:r>
            <a:endParaRPr lang="ru-RU" sz="2000" dirty="0"/>
          </a:p>
        </p:txBody>
      </p:sp>
      <p:pic>
        <p:nvPicPr>
          <p:cNvPr id="17410" name="Picture 2" descr="knigh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09" y="1576866"/>
            <a:ext cx="1576735" cy="157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Прямая со стрелкой 25"/>
          <p:cNvCxnSpPr/>
          <p:nvPr/>
        </p:nvCxnSpPr>
        <p:spPr>
          <a:xfrm>
            <a:off x="5337658" y="2067694"/>
            <a:ext cx="1588085" cy="86409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6805" y="786558"/>
            <a:ext cx="946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88900">
                    <a:schemeClr val="bg1"/>
                  </a:glow>
                </a:effectLst>
              </a:rPr>
              <a:t>0-1000</a:t>
            </a:r>
            <a:endParaRPr lang="ru-RU" sz="2000" dirty="0">
              <a:ln w="1270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88900">
                  <a:schemeClr val="bg1"/>
                </a:glo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30356" y="1271817"/>
            <a:ext cx="133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88900">
                    <a:schemeClr val="bg1"/>
                  </a:glow>
                </a:effectLst>
              </a:rPr>
              <a:t>1001-2000</a:t>
            </a:r>
            <a:endParaRPr lang="ru-RU" sz="2000" dirty="0">
              <a:ln w="1270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88900">
                  <a:schemeClr val="bg1"/>
                </a:glo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26804" y="3029472"/>
            <a:ext cx="946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88900">
                    <a:schemeClr val="bg1"/>
                  </a:glow>
                </a:effectLst>
              </a:rPr>
              <a:t>0-1000</a:t>
            </a:r>
            <a:endParaRPr lang="ru-RU" sz="2000" dirty="0">
              <a:ln w="1270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88900">
                  <a:schemeClr val="bg1"/>
                </a:glo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30355" y="3514731"/>
            <a:ext cx="133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88900">
                    <a:schemeClr val="bg1"/>
                  </a:glow>
                </a:effectLst>
              </a:rPr>
              <a:t>1001-2000</a:t>
            </a:r>
            <a:endParaRPr lang="ru-RU" sz="2000" dirty="0">
              <a:ln w="1270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889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589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Что может сломаться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699542"/>
            <a:ext cx="8568952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rgbClr val="00703C"/>
                </a:solidFill>
              </a:rPr>
              <a:t>Сеть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Может быть установлено несколько сетевых путей между узлами. 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Также возможен выбор другого сервера по другому сетевому маршруту(как в случае поломки сервера).</a:t>
            </a:r>
          </a:p>
          <a:p>
            <a:pPr>
              <a:lnSpc>
                <a:spcPct val="15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4669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Дополнительный сетевой маршрут</a:t>
            </a:r>
          </a:p>
        </p:txBody>
      </p:sp>
      <p:cxnSp>
        <p:nvCxnSpPr>
          <p:cNvPr id="16" name="Прямая со стрелкой 15"/>
          <p:cNvCxnSpPr>
            <a:stCxn id="27" idx="3"/>
          </p:cNvCxnSpPr>
          <p:nvPr/>
        </p:nvCxnSpPr>
        <p:spPr>
          <a:xfrm>
            <a:off x="1619673" y="1311610"/>
            <a:ext cx="2016223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4697115" y="1262644"/>
            <a:ext cx="1675085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8" idx="3"/>
          </p:cNvCxnSpPr>
          <p:nvPr/>
        </p:nvCxnSpPr>
        <p:spPr>
          <a:xfrm>
            <a:off x="1804129" y="2663979"/>
            <a:ext cx="1759759" cy="70047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080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60" y="7715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Прямая со стрелкой 25"/>
          <p:cNvCxnSpPr/>
          <p:nvPr/>
        </p:nvCxnSpPr>
        <p:spPr>
          <a:xfrm flipV="1">
            <a:off x="4582156" y="3388019"/>
            <a:ext cx="1864847" cy="1949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7" descr="ki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2753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woman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670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ing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9" y="3436351"/>
            <a:ext cx="1686747" cy="16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Прямая со стрелкой 29"/>
          <p:cNvCxnSpPr/>
          <p:nvPr/>
        </p:nvCxnSpPr>
        <p:spPr>
          <a:xfrm flipV="1">
            <a:off x="1636688" y="3765621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Умножение 31"/>
          <p:cNvSpPr/>
          <p:nvPr/>
        </p:nvSpPr>
        <p:spPr>
          <a:xfrm>
            <a:off x="5010580" y="2907249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4571201" y="3873499"/>
            <a:ext cx="1955214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V="1">
            <a:off x="4587848" y="1851670"/>
            <a:ext cx="1928368" cy="1347381"/>
          </a:xfrm>
          <a:prstGeom prst="straightConnector1">
            <a:avLst/>
          </a:prstGeom>
          <a:ln w="76200"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6216" y="656883"/>
            <a:ext cx="1341821" cy="134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6215" y="3196789"/>
            <a:ext cx="1341821" cy="134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52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Load balancing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699542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Распределение нагрузки между серверами, которые могут обработать запрос</a:t>
            </a:r>
            <a:endParaRPr lang="ru-RU" sz="2400" dirty="0"/>
          </a:p>
        </p:txBody>
      </p:sp>
      <p:pic>
        <p:nvPicPr>
          <p:cNvPr id="2050" name="Picture 2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66" y="1635646"/>
            <a:ext cx="5572406" cy="3135407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29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Load balancing</a:t>
            </a:r>
            <a:r>
              <a:rPr lang="ru-RU" dirty="0" smtClean="0"/>
              <a:t>. </a:t>
            </a:r>
            <a:r>
              <a:rPr lang="en-US" dirty="0" smtClean="0"/>
              <a:t>Client Side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699542"/>
            <a:ext cx="8568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На машине с которой будет происходить запрос храниться список машин(хост, порт), на которые можно отправить запрос.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Алгоритмы выбора машин</a:t>
            </a:r>
            <a:r>
              <a:rPr lang="en-US" sz="2400" dirty="0" smtClean="0"/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3C"/>
                </a:solidFill>
              </a:rPr>
              <a:t>Random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3C"/>
                </a:solidFill>
              </a:rPr>
              <a:t>Round-Robin</a:t>
            </a:r>
            <a:r>
              <a:rPr lang="en-US" sz="2400" dirty="0" smtClean="0"/>
              <a:t> (</a:t>
            </a:r>
            <a:r>
              <a:rPr lang="ru-RU" sz="2400" dirty="0" smtClean="0"/>
              <a:t>по очереди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На основании </a:t>
            </a:r>
            <a:r>
              <a:rPr lang="ru-RU" sz="2400" b="1" dirty="0">
                <a:solidFill>
                  <a:srgbClr val="00703C"/>
                </a:solidFill>
              </a:rPr>
              <a:t>весов</a:t>
            </a:r>
            <a:r>
              <a:rPr lang="ru-RU" sz="2400" dirty="0" smtClean="0"/>
              <a:t> (у каждой машин есть свой </a:t>
            </a:r>
            <a:r>
              <a:rPr lang="en-US" sz="2400" dirty="0" smtClean="0"/>
              <a:t>“</a:t>
            </a:r>
            <a:r>
              <a:rPr lang="ru-RU" sz="2400" dirty="0" smtClean="0"/>
              <a:t>вес</a:t>
            </a:r>
            <a:r>
              <a:rPr lang="en-US" sz="2400" dirty="0" smtClean="0"/>
              <a:t>”</a:t>
            </a:r>
            <a:r>
              <a:rPr lang="ru-RU" sz="24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На основании </a:t>
            </a:r>
            <a:r>
              <a:rPr lang="ru-RU" sz="2400" b="1" dirty="0">
                <a:solidFill>
                  <a:srgbClr val="00703C"/>
                </a:solidFill>
              </a:rPr>
              <a:t>истории</a:t>
            </a:r>
            <a:r>
              <a:rPr lang="ru-RU" sz="2400" dirty="0" smtClean="0"/>
              <a:t> </a:t>
            </a:r>
            <a:r>
              <a:rPr lang="ru-RU" sz="2400" b="1" dirty="0">
                <a:solidFill>
                  <a:srgbClr val="00703C"/>
                </a:solidFill>
              </a:rPr>
              <a:t>запросов</a:t>
            </a:r>
          </a:p>
          <a:p>
            <a:pPr>
              <a:lnSpc>
                <a:spcPct val="15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1373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Retry policy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699542"/>
            <a:ext cx="8568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Если запрос не пришел вовремя (</a:t>
            </a:r>
            <a:r>
              <a:rPr lang="en-US" sz="2400" dirty="0" smtClean="0"/>
              <a:t>timeout</a:t>
            </a:r>
            <a:r>
              <a:rPr lang="ru-RU" sz="2400" dirty="0" smtClean="0"/>
              <a:t>)</a:t>
            </a:r>
            <a:r>
              <a:rPr lang="en-US" sz="2400" dirty="0" smtClean="0"/>
              <a:t> </a:t>
            </a:r>
            <a:r>
              <a:rPr lang="ru-RU" sz="2400" dirty="0" smtClean="0"/>
              <a:t>или завершился ошибкой, можно попытаться отправить запрос на другую машину.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Количество </a:t>
            </a:r>
            <a:r>
              <a:rPr lang="ru-RU" sz="2400" dirty="0" err="1" smtClean="0"/>
              <a:t>реттраев</a:t>
            </a:r>
            <a:r>
              <a:rPr lang="ru-RU" sz="2400" dirty="0" smtClean="0"/>
              <a:t> и </a:t>
            </a:r>
            <a:r>
              <a:rPr lang="en-US" sz="2400" dirty="0" smtClean="0"/>
              <a:t>timeout </a:t>
            </a:r>
            <a:r>
              <a:rPr lang="ru-RU" sz="2400" dirty="0" smtClean="0"/>
              <a:t>конфигурируются.</a:t>
            </a:r>
          </a:p>
          <a:p>
            <a:pPr>
              <a:lnSpc>
                <a:spcPct val="15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334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Классическая Трехзвенная архитектура</a:t>
            </a:r>
            <a:endParaRPr lang="ru-RU" dirty="0"/>
          </a:p>
        </p:txBody>
      </p:sp>
      <p:pic>
        <p:nvPicPr>
          <p:cNvPr id="4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41947"/>
            <a:ext cx="180020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>
            <a:off x="2627784" y="2258071"/>
            <a:ext cx="93610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5364088" y="2258071"/>
            <a:ext cx="93610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одзаголовок 2"/>
          <p:cNvSpPr txBox="1">
            <a:spLocks/>
          </p:cNvSpPr>
          <p:nvPr/>
        </p:nvSpPr>
        <p:spPr>
          <a:xfrm>
            <a:off x="323528" y="4011910"/>
            <a:ext cx="8892480" cy="135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Client      -&gt;   Application server   -&gt;  Database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ru-RU" dirty="0"/>
          </a:p>
        </p:txBody>
      </p:sp>
      <p:pic>
        <p:nvPicPr>
          <p:cNvPr id="1031" name="Picture 7" descr="ki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61691"/>
            <a:ext cx="1792759" cy="179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6176" y="924531"/>
            <a:ext cx="2799347" cy="279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30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Load balancing</a:t>
            </a:r>
            <a:endParaRPr lang="ru-RU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73355" y="1776921"/>
            <a:ext cx="1926317" cy="54703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 rot="1095789">
            <a:off x="1754367" y="1535427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6"/>
                </a:solidFill>
              </a:rPr>
              <a:t>getById</a:t>
            </a:r>
            <a:r>
              <a:rPr lang="en-US" sz="2000" dirty="0" smtClean="0">
                <a:solidFill>
                  <a:schemeClr val="accent6"/>
                </a:solidFill>
              </a:rPr>
              <a:t> 500</a:t>
            </a:r>
            <a:endParaRPr lang="ru-RU" sz="2000" dirty="0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5347" y="843558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Ключи</a:t>
            </a:r>
            <a:r>
              <a:rPr lang="en-US" sz="2000" dirty="0" smtClean="0">
                <a:solidFill>
                  <a:schemeClr val="accent6"/>
                </a:solidFill>
              </a:rPr>
              <a:t>: </a:t>
            </a:r>
            <a:r>
              <a:rPr lang="ru-RU" sz="2000" dirty="0" smtClean="0">
                <a:solidFill>
                  <a:schemeClr val="accent6"/>
                </a:solidFill>
              </a:rPr>
              <a:t>0-1000</a:t>
            </a:r>
            <a:endParaRPr lang="ru-RU" sz="2000" dirty="0">
              <a:solidFill>
                <a:schemeClr val="accent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13921" y="4227934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Ключи</a:t>
            </a:r>
            <a:r>
              <a:rPr lang="en-US" sz="2000" dirty="0" smtClean="0">
                <a:solidFill>
                  <a:schemeClr val="accent6"/>
                </a:solidFill>
              </a:rPr>
              <a:t>: </a:t>
            </a:r>
            <a:r>
              <a:rPr lang="ru-RU" sz="2000" dirty="0" smtClean="0">
                <a:solidFill>
                  <a:schemeClr val="accent6"/>
                </a:solidFill>
              </a:rPr>
              <a:t>0-1000</a:t>
            </a:r>
            <a:endParaRPr lang="ru-RU" sz="2000" dirty="0">
              <a:solidFill>
                <a:schemeClr val="accent6"/>
              </a:solidFill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4975441" y="1707654"/>
            <a:ext cx="1857234" cy="72993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890" name="Picture 2" descr="chil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8" y="790467"/>
            <a:ext cx="1648743" cy="164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Прямая со стрелкой 12"/>
          <p:cNvCxnSpPr/>
          <p:nvPr/>
        </p:nvCxnSpPr>
        <p:spPr>
          <a:xfrm flipV="1">
            <a:off x="1794802" y="3071047"/>
            <a:ext cx="1804870" cy="808544"/>
          </a:xfrm>
          <a:prstGeom prst="straightConnector1">
            <a:avLst/>
          </a:prstGeom>
          <a:ln w="76200">
            <a:solidFill>
              <a:srgbClr val="00703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182580">
            <a:off x="1618401" y="2950861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6"/>
                </a:solidFill>
              </a:rPr>
              <a:t>getById</a:t>
            </a:r>
            <a:r>
              <a:rPr lang="en-US" sz="2000" dirty="0" smtClean="0">
                <a:solidFill>
                  <a:schemeClr val="accent6"/>
                </a:solidFill>
              </a:rPr>
              <a:t> 900</a:t>
            </a:r>
            <a:endParaRPr lang="ru-RU" sz="2000" dirty="0">
              <a:solidFill>
                <a:schemeClr val="accent6"/>
              </a:solidFill>
            </a:endParaRPr>
          </a:p>
        </p:txBody>
      </p:sp>
      <p:pic>
        <p:nvPicPr>
          <p:cNvPr id="19" name="Picture 2" descr="chef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8" y="2581085"/>
            <a:ext cx="1836300" cy="183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Прямая со стрелкой 20"/>
          <p:cNvCxnSpPr/>
          <p:nvPr/>
        </p:nvCxnSpPr>
        <p:spPr>
          <a:xfrm>
            <a:off x="5065347" y="3071047"/>
            <a:ext cx="1965287" cy="1068388"/>
          </a:xfrm>
          <a:prstGeom prst="straightConnector1">
            <a:avLst/>
          </a:prstGeom>
          <a:ln w="76200">
            <a:solidFill>
              <a:srgbClr val="00703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9735" y="852617"/>
            <a:ext cx="1699507" cy="169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9734" y="3392523"/>
            <a:ext cx="1699507" cy="169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99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Load </a:t>
            </a:r>
            <a:r>
              <a:rPr lang="en-US" dirty="0"/>
              <a:t>balancing . Retry policy</a:t>
            </a:r>
            <a:endParaRPr lang="ru-RU" dirty="0" smtClean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73355" y="1776921"/>
            <a:ext cx="1926317" cy="54703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 rot="1095789">
            <a:off x="1754367" y="1535427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6"/>
                </a:solidFill>
              </a:rPr>
              <a:t>getById</a:t>
            </a:r>
            <a:r>
              <a:rPr lang="en-US" sz="2000" dirty="0" smtClean="0">
                <a:solidFill>
                  <a:schemeClr val="accent6"/>
                </a:solidFill>
              </a:rPr>
              <a:t> 500</a:t>
            </a:r>
            <a:endParaRPr lang="ru-RU" sz="2000" dirty="0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5347" y="843558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Ключи</a:t>
            </a:r>
            <a:r>
              <a:rPr lang="en-US" sz="2000" dirty="0" smtClean="0">
                <a:solidFill>
                  <a:schemeClr val="accent6"/>
                </a:solidFill>
              </a:rPr>
              <a:t>: </a:t>
            </a:r>
            <a:r>
              <a:rPr lang="ru-RU" sz="2000" dirty="0" smtClean="0">
                <a:solidFill>
                  <a:schemeClr val="accent6"/>
                </a:solidFill>
              </a:rPr>
              <a:t>0-1000</a:t>
            </a:r>
            <a:endParaRPr lang="ru-RU" sz="2000" dirty="0">
              <a:solidFill>
                <a:schemeClr val="accent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13921" y="4227934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Ключи</a:t>
            </a:r>
            <a:r>
              <a:rPr lang="en-US" sz="2000" dirty="0" smtClean="0">
                <a:solidFill>
                  <a:schemeClr val="accent6"/>
                </a:solidFill>
              </a:rPr>
              <a:t>: </a:t>
            </a:r>
            <a:r>
              <a:rPr lang="ru-RU" sz="2000" dirty="0" smtClean="0">
                <a:solidFill>
                  <a:schemeClr val="accent6"/>
                </a:solidFill>
              </a:rPr>
              <a:t>0-1000</a:t>
            </a:r>
            <a:endParaRPr lang="ru-RU" sz="2000" dirty="0">
              <a:solidFill>
                <a:schemeClr val="accent6"/>
              </a:solidFill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4975441" y="1707654"/>
            <a:ext cx="1857234" cy="72993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890" name="Picture 2" descr="chil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8" y="790467"/>
            <a:ext cx="1648743" cy="164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Прямая со стрелкой 12"/>
          <p:cNvCxnSpPr/>
          <p:nvPr/>
        </p:nvCxnSpPr>
        <p:spPr>
          <a:xfrm flipV="1">
            <a:off x="1794802" y="3071047"/>
            <a:ext cx="1804870" cy="808544"/>
          </a:xfrm>
          <a:prstGeom prst="straightConnector1">
            <a:avLst/>
          </a:prstGeom>
          <a:ln w="76200">
            <a:solidFill>
              <a:srgbClr val="00703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182580">
            <a:off x="1618401" y="2950861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6"/>
                </a:solidFill>
              </a:rPr>
              <a:t>getById</a:t>
            </a:r>
            <a:r>
              <a:rPr lang="en-US" sz="2000" dirty="0" smtClean="0">
                <a:solidFill>
                  <a:schemeClr val="accent6"/>
                </a:solidFill>
              </a:rPr>
              <a:t> 900</a:t>
            </a:r>
            <a:endParaRPr lang="ru-RU" sz="2000" dirty="0">
              <a:solidFill>
                <a:schemeClr val="accent6"/>
              </a:solidFill>
            </a:endParaRPr>
          </a:p>
        </p:txBody>
      </p:sp>
      <p:pic>
        <p:nvPicPr>
          <p:cNvPr id="19" name="Picture 2" descr="chef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8" y="2581085"/>
            <a:ext cx="1836300" cy="183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Прямая со стрелкой 20"/>
          <p:cNvCxnSpPr/>
          <p:nvPr/>
        </p:nvCxnSpPr>
        <p:spPr>
          <a:xfrm>
            <a:off x="5065347" y="3071047"/>
            <a:ext cx="1965287" cy="1068388"/>
          </a:xfrm>
          <a:prstGeom prst="straightConnector1">
            <a:avLst/>
          </a:prstGeom>
          <a:ln w="76200">
            <a:solidFill>
              <a:srgbClr val="00703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Умножение 19"/>
          <p:cNvSpPr/>
          <p:nvPr/>
        </p:nvSpPr>
        <p:spPr>
          <a:xfrm>
            <a:off x="5442433" y="1614838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5183004" y="2643289"/>
            <a:ext cx="1857234" cy="1015253"/>
          </a:xfrm>
          <a:prstGeom prst="straightConnector1">
            <a:avLst/>
          </a:prstGeom>
          <a:ln w="762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9735" y="852617"/>
            <a:ext cx="1699507" cy="169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9734" y="3392523"/>
            <a:ext cx="1699507" cy="169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4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16" y="9155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16" y="3093793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905856"/>
            <a:ext cx="1440160" cy="178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Прямоугольник 24"/>
          <p:cNvSpPr/>
          <p:nvPr/>
        </p:nvSpPr>
        <p:spPr>
          <a:xfrm>
            <a:off x="3011863" y="608440"/>
            <a:ext cx="5449350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Как остальные машины узнают его хост и порт</a:t>
            </a:r>
            <a:r>
              <a:rPr lang="en-US" sz="2400" dirty="0" smtClean="0"/>
              <a:t>? (</a:t>
            </a:r>
            <a:r>
              <a:rPr lang="ru-RU" sz="2400" dirty="0" smtClean="0"/>
              <a:t>без их перезапуска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sp>
        <p:nvSpPr>
          <p:cNvPr id="26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Добавили новый сервер</a:t>
            </a:r>
          </a:p>
        </p:txBody>
      </p:sp>
      <p:sp>
        <p:nvSpPr>
          <p:cNvPr id="2" name="Прямоугольник 1"/>
          <p:cNvSpPr/>
          <p:nvPr/>
        </p:nvSpPr>
        <p:spPr>
          <a:xfrm rot="16200000">
            <a:off x="-582729" y="2333966"/>
            <a:ext cx="21331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clients</a:t>
            </a:r>
            <a:endParaRPr lang="ru-RU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23528" y="1662656"/>
            <a:ext cx="115212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23528" y="4114400"/>
            <a:ext cx="1224136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4293813" y="3612968"/>
            <a:ext cx="1608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3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NEW</a:t>
            </a:r>
            <a:endParaRPr lang="ru-RU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703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544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16" y="9155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16" y="3093793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476676"/>
            <a:ext cx="1440160" cy="178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Service Registry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 rot="16200000">
            <a:off x="-580091" y="2384549"/>
            <a:ext cx="21331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clients</a:t>
            </a:r>
            <a:endParaRPr lang="ru-RU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23528" y="1662656"/>
            <a:ext cx="115212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23528" y="4114400"/>
            <a:ext cx="1224136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7318149" y="4183788"/>
            <a:ext cx="1608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3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NEW</a:t>
            </a:r>
            <a:endParaRPr lang="ru-RU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703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1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60" y="2362569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 стрелкой 13"/>
          <p:cNvCxnSpPr/>
          <p:nvPr/>
        </p:nvCxnSpPr>
        <p:spPr>
          <a:xfrm flipH="1">
            <a:off x="5553205" y="3309373"/>
            <a:ext cx="1764944" cy="0"/>
          </a:xfrm>
          <a:prstGeom prst="straightConnector1">
            <a:avLst/>
          </a:prstGeom>
          <a:ln w="76200">
            <a:solidFill>
              <a:srgbClr val="72AF2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3419872" y="649223"/>
            <a:ext cx="5328592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Новая машина регистрирует себя в </a:t>
            </a:r>
            <a:r>
              <a:rPr lang="en-US" sz="2400" b="1" dirty="0">
                <a:solidFill>
                  <a:srgbClr val="00703C"/>
                </a:solidFill>
              </a:rPr>
              <a:t>service registry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65580" y="2909127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992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16" y="9155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16" y="3093793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476676"/>
            <a:ext cx="1440160" cy="178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Service Registry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 rot="16200000">
            <a:off x="-580091" y="2384549"/>
            <a:ext cx="21331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clients</a:t>
            </a:r>
            <a:endParaRPr lang="ru-RU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23528" y="1662656"/>
            <a:ext cx="115212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23528" y="4114400"/>
            <a:ext cx="1224136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7318149" y="4183788"/>
            <a:ext cx="1608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3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NEW</a:t>
            </a:r>
            <a:endParaRPr lang="ru-RU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703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1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60" y="2362569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 стрелкой 13"/>
          <p:cNvCxnSpPr/>
          <p:nvPr/>
        </p:nvCxnSpPr>
        <p:spPr>
          <a:xfrm flipH="1">
            <a:off x="5553205" y="3309373"/>
            <a:ext cx="1764944" cy="0"/>
          </a:xfrm>
          <a:prstGeom prst="straightConnector1">
            <a:avLst/>
          </a:prstGeom>
          <a:ln w="76200">
            <a:solidFill>
              <a:srgbClr val="72AF2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3419872" y="649223"/>
            <a:ext cx="5724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Участники с </a:t>
            </a:r>
            <a:r>
              <a:rPr lang="ru-RU" sz="2400" dirty="0"/>
              <a:t>определённым интервалом читают обновленную </a:t>
            </a:r>
            <a:r>
              <a:rPr lang="ru-RU" sz="2400" dirty="0" smtClean="0"/>
              <a:t>конфигурацию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65580" y="2909127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2896301" y="2067694"/>
            <a:ext cx="1171643" cy="504056"/>
          </a:xfrm>
          <a:prstGeom prst="straightConnector1">
            <a:avLst/>
          </a:prstGeom>
          <a:ln w="76200">
            <a:solidFill>
              <a:srgbClr val="72AF2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2771800" y="3093793"/>
            <a:ext cx="1224136" cy="747091"/>
          </a:xfrm>
          <a:prstGeom prst="straightConnector1">
            <a:avLst/>
          </a:prstGeom>
          <a:ln w="76200">
            <a:solidFill>
              <a:srgbClr val="72AF2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398560">
            <a:off x="3161361" y="188138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Sup?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 rot="19735597">
            <a:off x="2945587" y="312470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37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16" y="9155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16" y="3093793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476676"/>
            <a:ext cx="1440160" cy="178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Service Registry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 rot="16200000">
            <a:off x="-580091" y="2384549"/>
            <a:ext cx="21331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clients</a:t>
            </a:r>
            <a:endParaRPr lang="ru-RU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23528" y="1662656"/>
            <a:ext cx="115212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23528" y="4114400"/>
            <a:ext cx="1224136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7318149" y="4183788"/>
            <a:ext cx="1608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3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NEW</a:t>
            </a:r>
            <a:endParaRPr lang="ru-RU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703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1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60" y="2362569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 стрелкой 13"/>
          <p:cNvCxnSpPr/>
          <p:nvPr/>
        </p:nvCxnSpPr>
        <p:spPr>
          <a:xfrm flipH="1">
            <a:off x="5553205" y="3309373"/>
            <a:ext cx="1764944" cy="0"/>
          </a:xfrm>
          <a:prstGeom prst="straightConnector1">
            <a:avLst/>
          </a:prstGeom>
          <a:ln w="76200">
            <a:solidFill>
              <a:srgbClr val="72AF2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3679116" y="649223"/>
            <a:ext cx="50693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703C"/>
                </a:solidFill>
              </a:rPr>
              <a:t>Registry</a:t>
            </a:r>
            <a:r>
              <a:rPr lang="en-US" sz="2400" dirty="0">
                <a:solidFill>
                  <a:srgbClr val="00703C"/>
                </a:solidFill>
              </a:rPr>
              <a:t> </a:t>
            </a:r>
            <a:r>
              <a:rPr lang="ru-RU" sz="2400" dirty="0"/>
              <a:t>может сам отправлять обновления всем кто из него читает.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65580" y="2909127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 flipV="1">
            <a:off x="2896302" y="2066052"/>
            <a:ext cx="1243650" cy="577706"/>
          </a:xfrm>
          <a:prstGeom prst="straightConnector1">
            <a:avLst/>
          </a:prstGeom>
          <a:ln w="76200">
            <a:solidFill>
              <a:srgbClr val="72AF2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2987824" y="3309373"/>
            <a:ext cx="1152128" cy="531510"/>
          </a:xfrm>
          <a:prstGeom prst="straightConnector1">
            <a:avLst/>
          </a:prstGeom>
          <a:ln w="76200">
            <a:solidFill>
              <a:srgbClr val="72AF2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398560">
            <a:off x="3470565" y="197296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 rot="20020378">
            <a:off x="3355337" y="316251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507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16" y="9155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16" y="3093793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476676"/>
            <a:ext cx="1440160" cy="178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Service Registry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 rot="16200000">
            <a:off x="-580091" y="2384549"/>
            <a:ext cx="21331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clie</a:t>
            </a:r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</a:t>
            </a: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ts</a:t>
            </a:r>
            <a:endParaRPr lang="ru-RU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23528" y="1662656"/>
            <a:ext cx="115212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23528" y="4114400"/>
            <a:ext cx="1224136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7318149" y="4183788"/>
            <a:ext cx="1608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3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NEW</a:t>
            </a:r>
            <a:endParaRPr lang="ru-RU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703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1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158" y="191694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 стрелкой 13"/>
          <p:cNvCxnSpPr/>
          <p:nvPr/>
        </p:nvCxnSpPr>
        <p:spPr>
          <a:xfrm flipH="1">
            <a:off x="6213790" y="3309373"/>
            <a:ext cx="1104359" cy="0"/>
          </a:xfrm>
          <a:prstGeom prst="straightConnector1">
            <a:avLst/>
          </a:prstGeom>
          <a:ln w="76200">
            <a:solidFill>
              <a:srgbClr val="72AF2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3679116" y="649223"/>
            <a:ext cx="50693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703C"/>
                </a:solidFill>
              </a:rPr>
              <a:t>Registry</a:t>
            </a:r>
            <a:r>
              <a:rPr lang="en-US" sz="2400" dirty="0">
                <a:solidFill>
                  <a:srgbClr val="00703C"/>
                </a:solidFill>
              </a:rPr>
              <a:t> </a:t>
            </a:r>
            <a:r>
              <a:rPr lang="en-US" sz="2400" dirty="0" smtClean="0"/>
              <a:t>– </a:t>
            </a:r>
            <a:r>
              <a:rPr lang="ru-RU" sz="2400" dirty="0" smtClean="0"/>
              <a:t>сам тоже может являться кластером.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377955" y="2892727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 flipV="1">
            <a:off x="2896302" y="2066052"/>
            <a:ext cx="1243650" cy="577706"/>
          </a:xfrm>
          <a:prstGeom prst="straightConnector1">
            <a:avLst/>
          </a:prstGeom>
          <a:ln w="76200">
            <a:solidFill>
              <a:srgbClr val="72AF2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2896301" y="3309373"/>
            <a:ext cx="1243651" cy="603393"/>
          </a:xfrm>
          <a:prstGeom prst="straightConnector1">
            <a:avLst/>
          </a:prstGeom>
          <a:ln w="76200">
            <a:solidFill>
              <a:srgbClr val="72AF2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198" y="2441957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771" y="2961431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Надо обновить версию ПО Сервиса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628918"/>
            <a:ext cx="2016223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711208" y="3291825"/>
            <a:ext cx="1364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Сервис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V1</a:t>
            </a:r>
            <a:endParaRPr lang="ru-RU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237375" y="1608786"/>
            <a:ext cx="372595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5400" b="1" cap="all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Как будем делать?</a:t>
            </a:r>
            <a:endParaRPr lang="ru-RU" sz="5400" b="1" cap="all" dirty="0">
              <a:ln w="0"/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10" name="Picture 7" descr="ki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916592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05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Классический способ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628918"/>
            <a:ext cx="2016223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364289" y="3293258"/>
            <a:ext cx="560019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ru-RU" sz="2400" dirty="0" smtClean="0">
                <a:solidFill>
                  <a:srgbClr val="00703C"/>
                </a:solidFill>
              </a:rPr>
              <a:t>Сервис </a:t>
            </a:r>
            <a:r>
              <a:rPr lang="en-US" sz="2400" dirty="0" smtClean="0">
                <a:solidFill>
                  <a:srgbClr val="00703C"/>
                </a:solidFill>
              </a:rPr>
              <a:t>V1</a:t>
            </a:r>
            <a:r>
              <a:rPr lang="ru-RU" sz="2400" dirty="0" smtClean="0">
                <a:solidFill>
                  <a:srgbClr val="00703C"/>
                </a:solidFill>
              </a:rPr>
              <a:t> завершили.</a:t>
            </a:r>
          </a:p>
          <a:p>
            <a:pPr marL="457200" indent="-457200">
              <a:buAutoNum type="arabicParenR"/>
            </a:pPr>
            <a:r>
              <a:rPr lang="ru-RU" sz="2400" dirty="0" smtClean="0">
                <a:solidFill>
                  <a:srgbClr val="00703C"/>
                </a:solidFill>
              </a:rPr>
              <a:t>Запустили новую версию ПО</a:t>
            </a:r>
            <a:r>
              <a:rPr lang="en-US" sz="2400" dirty="0" smtClean="0">
                <a:solidFill>
                  <a:srgbClr val="00703C"/>
                </a:solidFill>
              </a:rPr>
              <a:t> (V2)</a:t>
            </a:r>
            <a:endParaRPr lang="ru-RU" sz="2400" dirty="0" smtClean="0">
              <a:solidFill>
                <a:srgbClr val="00703C"/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-&gt; 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</a:rPr>
              <a:t>В момент перезапуска сервис не доступен</a:t>
            </a:r>
          </a:p>
          <a:p>
            <a:pPr marL="457200" indent="-457200">
              <a:buAutoNum type="arabicParenR"/>
            </a:pP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15" name="Умножение 14"/>
          <p:cNvSpPr/>
          <p:nvPr/>
        </p:nvSpPr>
        <p:spPr>
          <a:xfrm>
            <a:off x="2199095" y="2123885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pic>
        <p:nvPicPr>
          <p:cNvPr id="10" name="Picture 7" descr="ki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916592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9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067944" y="2863285"/>
            <a:ext cx="4896544" cy="2012496"/>
          </a:xfrm>
          <a:prstGeom prst="rect">
            <a:avLst/>
          </a:prstGeom>
          <a:solidFill>
            <a:srgbClr val="72AF2F">
              <a:alpha val="49020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4067944" y="796215"/>
            <a:ext cx="4896544" cy="2067069"/>
          </a:xfrm>
          <a:prstGeom prst="rect">
            <a:avLst/>
          </a:prstGeom>
          <a:solidFill>
            <a:srgbClr val="558ED5">
              <a:alpha val="54902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Green blue deployment</a:t>
            </a:r>
            <a:endParaRPr lang="ru-RU" dirty="0" smtClean="0"/>
          </a:p>
        </p:txBody>
      </p:sp>
      <p:pic>
        <p:nvPicPr>
          <p:cNvPr id="15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588" y="1152220"/>
            <a:ext cx="1109588" cy="137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281" y="3251732"/>
            <a:ext cx="1109588" cy="137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4248" y="3197398"/>
            <a:ext cx="1390576" cy="13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Картинки по запросу serv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122730"/>
            <a:ext cx="936104" cy="144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7" descr="kid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23" y="2088386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Прямая со стрелкой 26"/>
          <p:cNvCxnSpPr/>
          <p:nvPr/>
        </p:nvCxnSpPr>
        <p:spPr>
          <a:xfrm>
            <a:off x="1272187" y="2863285"/>
            <a:ext cx="936895" cy="0"/>
          </a:xfrm>
          <a:prstGeom prst="straightConnector1">
            <a:avLst/>
          </a:prstGeom>
          <a:ln w="76200">
            <a:solidFill>
              <a:srgbClr val="72AF2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940272" y="3456538"/>
            <a:ext cx="15912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Router</a:t>
            </a:r>
            <a:endParaRPr lang="ru-RU" sz="4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3347864" y="2863285"/>
            <a:ext cx="864096" cy="212521"/>
          </a:xfrm>
          <a:prstGeom prst="straightConnector1">
            <a:avLst/>
          </a:prstGeom>
          <a:ln w="76200">
            <a:solidFill>
              <a:srgbClr val="72AF2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4248" y="1152220"/>
            <a:ext cx="1390576" cy="13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Прямоугольник 37"/>
          <p:cNvSpPr/>
          <p:nvPr/>
        </p:nvSpPr>
        <p:spPr>
          <a:xfrm>
            <a:off x="3635896" y="829054"/>
            <a:ext cx="151101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</a:rPr>
              <a:t>v</a:t>
            </a:r>
            <a:r>
              <a:rPr lang="en-US" sz="3600" b="1" cap="all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</a:rPr>
              <a:t>1.0</a:t>
            </a:r>
            <a:endParaRPr lang="ru-RU" sz="3600" b="1" cap="all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/>
                </a:glow>
              </a:effectLst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3635896" y="4177902"/>
            <a:ext cx="151101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</a:rPr>
              <a:t>v</a:t>
            </a:r>
            <a:r>
              <a:rPr lang="en-US" sz="3600" b="1" cap="all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</a:rPr>
              <a:t>1.0</a:t>
            </a:r>
            <a:endParaRPr lang="ru-RU" sz="3600" b="1" cap="all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/>
                </a:glow>
              </a:effectLst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760709" y="2423372"/>
            <a:ext cx="151101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4400" b="1" cap="all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</a:rPr>
              <a:t>=</a:t>
            </a:r>
            <a:endParaRPr lang="ru-RU" sz="3600" b="1" cap="all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527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Растет нагрузка</a:t>
            </a:r>
            <a:endParaRPr lang="ru-RU" dirty="0"/>
          </a:p>
        </p:txBody>
      </p:sp>
      <p:pic>
        <p:nvPicPr>
          <p:cNvPr id="4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39635"/>
            <a:ext cx="180020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>
            <a:off x="1768344" y="2427734"/>
            <a:ext cx="1795544" cy="62802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5364088" y="3055759"/>
            <a:ext cx="93610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7" descr="ki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59" y="1659220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oman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27" y="3007211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Прямая со стрелкой 11"/>
          <p:cNvCxnSpPr>
            <a:stCxn id="2050" idx="3"/>
          </p:cNvCxnSpPr>
          <p:nvPr/>
        </p:nvCxnSpPr>
        <p:spPr>
          <a:xfrm flipV="1">
            <a:off x="1768344" y="3363838"/>
            <a:ext cx="1795544" cy="45568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329471" y="4515966"/>
            <a:ext cx="8892480" cy="77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Client      -&gt;   Application server   -&gt;  Database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68021" y="657968"/>
            <a:ext cx="84969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b="1" dirty="0">
                <a:solidFill>
                  <a:srgbClr val="00703C"/>
                </a:solidFill>
              </a:rPr>
              <a:t>Масштабируемость</a:t>
            </a:r>
            <a:r>
              <a:rPr lang="ru-RU" sz="2000" b="1" dirty="0" smtClean="0"/>
              <a:t> (</a:t>
            </a:r>
            <a:r>
              <a:rPr lang="en-US" sz="2000" i="1" dirty="0"/>
              <a:t>scalability</a:t>
            </a:r>
            <a:r>
              <a:rPr lang="ru-RU" sz="2000" b="1" dirty="0" smtClean="0"/>
              <a:t>)</a:t>
            </a:r>
            <a:r>
              <a:rPr lang="vi-VN" sz="2000" dirty="0"/>
              <a:t> </a:t>
            </a:r>
            <a:r>
              <a:rPr lang="ru-RU" sz="2000" dirty="0" smtClean="0"/>
              <a:t>-</a:t>
            </a:r>
            <a:r>
              <a:rPr lang="ru-RU" sz="2000" dirty="0"/>
              <a:t> </a:t>
            </a:r>
            <a:r>
              <a:rPr lang="ru-RU" sz="2000" dirty="0" smtClean="0"/>
              <a:t>способность системы или </a:t>
            </a:r>
            <a:r>
              <a:rPr lang="ru-RU" sz="2000" dirty="0"/>
              <a:t>сети </a:t>
            </a:r>
            <a:r>
              <a:rPr lang="ru-RU" sz="2000" dirty="0" smtClean="0"/>
              <a:t>справляться </a:t>
            </a:r>
            <a:r>
              <a:rPr lang="ru-RU" sz="2000" dirty="0"/>
              <a:t>с увеличением рабочей нагрузки </a:t>
            </a:r>
            <a:r>
              <a:rPr lang="ru-RU" sz="2000" dirty="0" smtClean="0"/>
              <a:t>при </a:t>
            </a:r>
            <a:r>
              <a:rPr lang="ru-RU" sz="2000" dirty="0"/>
              <a:t>добавлении </a:t>
            </a:r>
            <a:r>
              <a:rPr lang="ru-RU" sz="2000" dirty="0" smtClean="0"/>
              <a:t>ресурсов.</a:t>
            </a:r>
            <a:endParaRPr lang="ru-RU" sz="2000" dirty="0"/>
          </a:p>
        </p:txBody>
      </p:sp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7149" y="1656085"/>
            <a:ext cx="2799347" cy="279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82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067944" y="2863285"/>
            <a:ext cx="4896544" cy="2012496"/>
          </a:xfrm>
          <a:prstGeom prst="rect">
            <a:avLst/>
          </a:prstGeom>
          <a:solidFill>
            <a:srgbClr val="72AF2F">
              <a:alpha val="49020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4067944" y="796215"/>
            <a:ext cx="4896544" cy="2067069"/>
          </a:xfrm>
          <a:prstGeom prst="rect">
            <a:avLst/>
          </a:prstGeom>
          <a:solidFill>
            <a:srgbClr val="558ED5">
              <a:alpha val="54902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Green blue deployment</a:t>
            </a:r>
            <a:endParaRPr lang="ru-RU" dirty="0" smtClean="0"/>
          </a:p>
        </p:txBody>
      </p:sp>
      <p:pic>
        <p:nvPicPr>
          <p:cNvPr id="15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588" y="1152220"/>
            <a:ext cx="1109588" cy="137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281" y="3251732"/>
            <a:ext cx="1109588" cy="137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4248" y="3197398"/>
            <a:ext cx="1390576" cy="13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Картинки по запросу serv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122730"/>
            <a:ext cx="936104" cy="144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7" descr="kid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23" y="2088386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Прямая со стрелкой 26"/>
          <p:cNvCxnSpPr/>
          <p:nvPr/>
        </p:nvCxnSpPr>
        <p:spPr>
          <a:xfrm>
            <a:off x="1272187" y="2863285"/>
            <a:ext cx="936895" cy="0"/>
          </a:xfrm>
          <a:prstGeom prst="straightConnector1">
            <a:avLst/>
          </a:prstGeom>
          <a:ln w="76200">
            <a:solidFill>
              <a:srgbClr val="72AF2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940272" y="3456538"/>
            <a:ext cx="15912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Router</a:t>
            </a:r>
            <a:endParaRPr lang="ru-RU" sz="4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35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4248" y="1152220"/>
            <a:ext cx="1390576" cy="13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 16"/>
          <p:cNvSpPr/>
          <p:nvPr/>
        </p:nvSpPr>
        <p:spPr>
          <a:xfrm>
            <a:off x="3635896" y="829054"/>
            <a:ext cx="151101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</a:rPr>
              <a:t>v</a:t>
            </a:r>
            <a:r>
              <a:rPr lang="en-US" sz="3600" b="1" cap="all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</a:rPr>
              <a:t>2.0</a:t>
            </a:r>
            <a:endParaRPr lang="ru-RU" sz="3600" b="1" cap="all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/>
                </a:glow>
              </a:effectLst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3347864" y="2863285"/>
            <a:ext cx="864096" cy="212521"/>
          </a:xfrm>
          <a:prstGeom prst="straightConnector1">
            <a:avLst/>
          </a:prstGeom>
          <a:ln w="76200">
            <a:solidFill>
              <a:srgbClr val="72AF2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4766997" y="1178444"/>
            <a:ext cx="349843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4000" b="1" cap="all" dirty="0" smtClean="0">
                <a:ln w="0"/>
                <a:solidFill>
                  <a:srgbClr val="61AD3A"/>
                </a:solidFill>
                <a:effectLst>
                  <a:glow rad="101600">
                    <a:schemeClr val="bg1"/>
                  </a:glow>
                </a:effectLst>
              </a:rPr>
              <a:t>Обновляем и проверяем</a:t>
            </a:r>
            <a:endParaRPr lang="ru-RU" sz="2000" b="1" cap="all" dirty="0">
              <a:ln w="0"/>
              <a:solidFill>
                <a:srgbClr val="61AD3A"/>
              </a:solidFill>
              <a:effectLst>
                <a:glow rad="101600">
                  <a:schemeClr val="bg1"/>
                </a:glow>
              </a:effectLst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635896" y="4177902"/>
            <a:ext cx="151101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</a:rPr>
              <a:t>v</a:t>
            </a:r>
            <a:r>
              <a:rPr lang="en-US" sz="3600" b="1" cap="all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</a:rPr>
              <a:t>1.0</a:t>
            </a:r>
            <a:endParaRPr lang="ru-RU" sz="3600" b="1" cap="all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932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067944" y="2863285"/>
            <a:ext cx="4896544" cy="2012496"/>
          </a:xfrm>
          <a:prstGeom prst="rect">
            <a:avLst/>
          </a:prstGeom>
          <a:solidFill>
            <a:srgbClr val="72AF2F">
              <a:alpha val="49020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4067944" y="796215"/>
            <a:ext cx="4896544" cy="2067069"/>
          </a:xfrm>
          <a:prstGeom prst="rect">
            <a:avLst/>
          </a:prstGeom>
          <a:solidFill>
            <a:srgbClr val="558ED5">
              <a:alpha val="54902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Green blue deployment</a:t>
            </a:r>
            <a:endParaRPr lang="ru-RU" dirty="0" smtClean="0"/>
          </a:p>
        </p:txBody>
      </p:sp>
      <p:pic>
        <p:nvPicPr>
          <p:cNvPr id="15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588" y="1152220"/>
            <a:ext cx="1109588" cy="137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281" y="3251732"/>
            <a:ext cx="1109588" cy="137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4248" y="3197398"/>
            <a:ext cx="1390576" cy="13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Картинки по запросу serv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122730"/>
            <a:ext cx="936104" cy="144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7" descr="kid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23" y="2088386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Прямая со стрелкой 26"/>
          <p:cNvCxnSpPr/>
          <p:nvPr/>
        </p:nvCxnSpPr>
        <p:spPr>
          <a:xfrm>
            <a:off x="1272187" y="2863285"/>
            <a:ext cx="936895" cy="0"/>
          </a:xfrm>
          <a:prstGeom prst="straightConnector1">
            <a:avLst/>
          </a:prstGeom>
          <a:ln w="76200">
            <a:solidFill>
              <a:srgbClr val="72AF2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940272" y="3456538"/>
            <a:ext cx="15912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Router</a:t>
            </a:r>
            <a:endParaRPr lang="ru-RU" sz="4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29" name="Прямая со стрелкой 28"/>
          <p:cNvCxnSpPr/>
          <p:nvPr/>
        </p:nvCxnSpPr>
        <p:spPr>
          <a:xfrm flipV="1">
            <a:off x="3347864" y="2528109"/>
            <a:ext cx="864096" cy="335176"/>
          </a:xfrm>
          <a:prstGeom prst="straightConnector1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4248" y="1152220"/>
            <a:ext cx="1390576" cy="13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 16"/>
          <p:cNvSpPr/>
          <p:nvPr/>
        </p:nvSpPr>
        <p:spPr>
          <a:xfrm>
            <a:off x="3635896" y="829054"/>
            <a:ext cx="151101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</a:rPr>
              <a:t>v</a:t>
            </a:r>
            <a:r>
              <a:rPr lang="en-US" sz="3600" b="1" cap="all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</a:rPr>
              <a:t>2.0</a:t>
            </a:r>
            <a:endParaRPr lang="ru-RU" sz="3600" b="1" cap="all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/>
                </a:glow>
              </a:effectLst>
            </a:endParaRPr>
          </a:p>
        </p:txBody>
      </p:sp>
      <p:sp>
        <p:nvSpPr>
          <p:cNvPr id="18" name="Прямоугольник 17"/>
          <p:cNvSpPr/>
          <p:nvPr/>
        </p:nvSpPr>
        <p:spPr>
          <a:xfrm rot="1323529">
            <a:off x="868702" y="2464862"/>
            <a:ext cx="37344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2400" b="1" cap="all" dirty="0" smtClean="0">
                <a:ln w="0"/>
                <a:solidFill>
                  <a:srgbClr val="61AD3A"/>
                </a:solidFill>
                <a:effectLst>
                  <a:glow rad="101600">
                    <a:schemeClr val="bg1"/>
                  </a:glow>
                </a:effectLst>
              </a:rPr>
              <a:t>Переключаем</a:t>
            </a:r>
            <a:endParaRPr lang="ru-RU" sz="1200" b="1" cap="all" dirty="0">
              <a:ln w="0"/>
              <a:solidFill>
                <a:srgbClr val="61AD3A"/>
              </a:solidFill>
              <a:effectLst>
                <a:glow rad="101600">
                  <a:schemeClr val="bg1"/>
                </a:glow>
              </a:effectLst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635896" y="4177902"/>
            <a:ext cx="151101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</a:rPr>
              <a:t>v</a:t>
            </a:r>
            <a:r>
              <a:rPr lang="en-US" sz="3600" b="1" cap="all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</a:rPr>
              <a:t>1.0</a:t>
            </a:r>
            <a:endParaRPr lang="ru-RU" sz="3600" b="1" cap="all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555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067944" y="2863285"/>
            <a:ext cx="4896544" cy="2012496"/>
          </a:xfrm>
          <a:prstGeom prst="rect">
            <a:avLst/>
          </a:prstGeom>
          <a:solidFill>
            <a:srgbClr val="72AF2F">
              <a:alpha val="49020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4067944" y="796215"/>
            <a:ext cx="4896544" cy="2067069"/>
          </a:xfrm>
          <a:prstGeom prst="rect">
            <a:avLst/>
          </a:prstGeom>
          <a:solidFill>
            <a:srgbClr val="558ED5">
              <a:alpha val="54902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Green blue deployment</a:t>
            </a:r>
            <a:endParaRPr lang="ru-RU" dirty="0" smtClean="0"/>
          </a:p>
        </p:txBody>
      </p:sp>
      <p:pic>
        <p:nvPicPr>
          <p:cNvPr id="15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2786">
            <a:off x="5046588" y="1152220"/>
            <a:ext cx="1109588" cy="137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281" y="3251732"/>
            <a:ext cx="1109588" cy="137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4248" y="3198198"/>
            <a:ext cx="1390576" cy="13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Картинки по запросу serv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122730"/>
            <a:ext cx="936104" cy="144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7" descr="kid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23" y="2088386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Прямая со стрелкой 26"/>
          <p:cNvCxnSpPr/>
          <p:nvPr/>
        </p:nvCxnSpPr>
        <p:spPr>
          <a:xfrm>
            <a:off x="1272187" y="2863285"/>
            <a:ext cx="936895" cy="0"/>
          </a:xfrm>
          <a:prstGeom prst="straightConnector1">
            <a:avLst/>
          </a:prstGeom>
          <a:ln w="76200">
            <a:solidFill>
              <a:srgbClr val="72AF2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940272" y="3456538"/>
            <a:ext cx="15912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Router</a:t>
            </a:r>
            <a:endParaRPr lang="ru-RU" sz="4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35" name="Picture 10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4248" y="1152220"/>
            <a:ext cx="1390576" cy="13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 16"/>
          <p:cNvSpPr/>
          <p:nvPr/>
        </p:nvSpPr>
        <p:spPr>
          <a:xfrm>
            <a:off x="3635896" y="829054"/>
            <a:ext cx="151101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</a:rPr>
              <a:t>v</a:t>
            </a:r>
            <a:r>
              <a:rPr lang="en-US" sz="3600" b="1" cap="all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</a:rPr>
              <a:t>2.0</a:t>
            </a:r>
            <a:endParaRPr lang="ru-RU" sz="3600" b="1" cap="all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/>
                </a:glow>
              </a:effectLst>
            </a:endParaRPr>
          </a:p>
        </p:txBody>
      </p:sp>
      <p:sp>
        <p:nvSpPr>
          <p:cNvPr id="18" name="Прямоугольник 17"/>
          <p:cNvSpPr/>
          <p:nvPr/>
        </p:nvSpPr>
        <p:spPr>
          <a:xfrm rot="19466876">
            <a:off x="913292" y="2403307"/>
            <a:ext cx="373440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3200" b="1" cap="all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</a:rPr>
              <a:t>Откатываем</a:t>
            </a:r>
            <a:endParaRPr lang="ru-RU" sz="1200" b="1" cap="all" dirty="0">
              <a:ln w="0"/>
              <a:solidFill>
                <a:schemeClr val="accent6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3276184" y="2863285"/>
            <a:ext cx="936895" cy="352588"/>
          </a:xfrm>
          <a:prstGeom prst="straightConnector1">
            <a:avLst/>
          </a:prstGeom>
          <a:ln w="76200">
            <a:solidFill>
              <a:srgbClr val="72AF2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3635896" y="4177902"/>
            <a:ext cx="151101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</a:rPr>
              <a:t>v</a:t>
            </a:r>
            <a:r>
              <a:rPr lang="en-US" sz="3600" b="1" cap="all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</a:rPr>
              <a:t>1.0</a:t>
            </a:r>
            <a:endParaRPr lang="ru-RU" sz="3600" b="1" cap="all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/>
                </a:glow>
              </a:effectLst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0153">
            <a:off x="4616435" y="727464"/>
            <a:ext cx="1256285" cy="84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Картинки по запросу exclamation mark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308" y="1475385"/>
            <a:ext cx="808456" cy="808456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26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067944" y="2863285"/>
            <a:ext cx="4896544" cy="2012496"/>
          </a:xfrm>
          <a:prstGeom prst="rect">
            <a:avLst/>
          </a:prstGeom>
          <a:solidFill>
            <a:srgbClr val="72AF2F">
              <a:alpha val="49020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4067944" y="796215"/>
            <a:ext cx="4896544" cy="2067069"/>
          </a:xfrm>
          <a:prstGeom prst="rect">
            <a:avLst/>
          </a:prstGeom>
          <a:solidFill>
            <a:srgbClr val="558ED5">
              <a:alpha val="54902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Green blue deployment</a:t>
            </a:r>
            <a:endParaRPr lang="ru-RU" dirty="0" smtClean="0"/>
          </a:p>
        </p:txBody>
      </p:sp>
      <p:pic>
        <p:nvPicPr>
          <p:cNvPr id="15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588" y="1152220"/>
            <a:ext cx="1109588" cy="137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281" y="3251732"/>
            <a:ext cx="1109588" cy="137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4248" y="3197398"/>
            <a:ext cx="1390576" cy="13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Картинки по запросу serv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122730"/>
            <a:ext cx="936104" cy="144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7" descr="kid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23" y="2088386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Прямая со стрелкой 26"/>
          <p:cNvCxnSpPr/>
          <p:nvPr/>
        </p:nvCxnSpPr>
        <p:spPr>
          <a:xfrm>
            <a:off x="1272187" y="2863285"/>
            <a:ext cx="936895" cy="0"/>
          </a:xfrm>
          <a:prstGeom prst="straightConnector1">
            <a:avLst/>
          </a:prstGeom>
          <a:ln w="76200">
            <a:solidFill>
              <a:srgbClr val="72AF2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940272" y="3456538"/>
            <a:ext cx="15912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Router</a:t>
            </a:r>
            <a:endParaRPr lang="ru-RU" sz="4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29" name="Прямая со стрелкой 28"/>
          <p:cNvCxnSpPr/>
          <p:nvPr/>
        </p:nvCxnSpPr>
        <p:spPr>
          <a:xfrm flipV="1">
            <a:off x="3347864" y="2528109"/>
            <a:ext cx="864096" cy="335176"/>
          </a:xfrm>
          <a:prstGeom prst="straightConnector1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4248" y="1152220"/>
            <a:ext cx="1390576" cy="13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 16"/>
          <p:cNvSpPr/>
          <p:nvPr/>
        </p:nvSpPr>
        <p:spPr>
          <a:xfrm>
            <a:off x="3635896" y="829054"/>
            <a:ext cx="151101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</a:rPr>
              <a:t>v</a:t>
            </a:r>
            <a:r>
              <a:rPr lang="en-US" sz="3600" b="1" cap="all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</a:rPr>
              <a:t>2.</a:t>
            </a:r>
            <a:r>
              <a:rPr lang="ru-RU" sz="3600" b="1" cap="all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</a:rPr>
              <a:t>1</a:t>
            </a:r>
            <a:endParaRPr lang="ru-RU" sz="3600" b="1" cap="all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/>
                </a:glow>
              </a:effectLst>
            </a:endParaRPr>
          </a:p>
        </p:txBody>
      </p:sp>
      <p:sp>
        <p:nvSpPr>
          <p:cNvPr id="18" name="Прямоугольник 17"/>
          <p:cNvSpPr/>
          <p:nvPr/>
        </p:nvSpPr>
        <p:spPr>
          <a:xfrm rot="1323529">
            <a:off x="868702" y="2464862"/>
            <a:ext cx="37344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2400" b="1" cap="all" dirty="0" smtClean="0">
                <a:ln w="0"/>
                <a:solidFill>
                  <a:srgbClr val="61AD3A"/>
                </a:solidFill>
                <a:effectLst>
                  <a:glow rad="101600">
                    <a:schemeClr val="bg1"/>
                  </a:glow>
                </a:effectLst>
              </a:rPr>
              <a:t>Переключаем</a:t>
            </a:r>
            <a:endParaRPr lang="ru-RU" sz="1200" b="1" cap="all" dirty="0">
              <a:ln w="0"/>
              <a:solidFill>
                <a:srgbClr val="61AD3A"/>
              </a:solidFill>
              <a:effectLst>
                <a:glow rad="101600">
                  <a:schemeClr val="bg1"/>
                </a:glow>
              </a:effectLst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635896" y="4177902"/>
            <a:ext cx="151101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</a:rPr>
              <a:t>v</a:t>
            </a:r>
            <a:r>
              <a:rPr lang="en-US" sz="3600" b="1" cap="all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</a:rPr>
              <a:t>1.0</a:t>
            </a:r>
            <a:endParaRPr lang="ru-RU" sz="3600" b="1" cap="all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826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918" y="757162"/>
            <a:ext cx="2736304" cy="339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>
            <a:off x="1612231" y="2419321"/>
            <a:ext cx="93610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5292080" y="2419321"/>
            <a:ext cx="93610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ki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347614"/>
            <a:ext cx="1792759" cy="179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Текст 4"/>
          <p:cNvSpPr txBox="1">
            <a:spLocks/>
          </p:cNvSpPr>
          <p:nvPr/>
        </p:nvSpPr>
        <p:spPr>
          <a:xfrm>
            <a:off x="287524" y="123478"/>
            <a:ext cx="6552728" cy="323165"/>
          </a:xfrm>
          <a:prstGeom prst="rect">
            <a:avLst/>
          </a:prstGeom>
        </p:spPr>
        <p:txBody>
          <a:bodyPr vert="horz" wrap="square" lIns="0" tIns="45720" rIns="91440" bIns="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ru-RU" sz="1800" b="1" i="0" u="none" strike="noStrike" kern="1200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Монолитная архитектура</a:t>
            </a:r>
            <a:endParaRPr lang="ru-RU" dirty="0"/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8274" y="786126"/>
            <a:ext cx="2799347" cy="279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3550014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cap="all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</a:rPr>
              <a:t>Сервис авторизации, </a:t>
            </a:r>
            <a:r>
              <a:rPr lang="ru-RU" sz="2800" b="1" cap="all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</a:rPr>
              <a:t>отправки </a:t>
            </a:r>
            <a:r>
              <a:rPr lang="ru-RU" sz="2800" b="1" cap="all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</a:rPr>
              <a:t>сообщений, </a:t>
            </a:r>
            <a:r>
              <a:rPr lang="ru-RU" sz="2800" b="1" cap="all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</a:rPr>
              <a:t>рекомендаций</a:t>
            </a:r>
            <a:r>
              <a:rPr lang="ru-RU" sz="2800" b="1" cap="all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</a:rPr>
              <a:t>, </a:t>
            </a:r>
            <a:r>
              <a:rPr lang="ru-RU" sz="2800" b="1" cap="all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</a:rPr>
              <a:t>покупок</a:t>
            </a:r>
            <a:r>
              <a:rPr lang="ru-RU" sz="2800" b="1" cap="all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</a:rPr>
              <a:t>, </a:t>
            </a:r>
            <a:r>
              <a:rPr lang="ru-RU" sz="2800" b="1" cap="all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</a:rPr>
              <a:t>статистики</a:t>
            </a:r>
            <a:r>
              <a:rPr lang="ru-RU" sz="2800" b="1" cap="all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</a:rPr>
              <a:t>… </a:t>
            </a:r>
            <a:r>
              <a:rPr lang="ru-RU" sz="2800" b="1" cap="all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</a:rPr>
              <a:t>все </a:t>
            </a:r>
            <a:r>
              <a:rPr lang="ru-RU" sz="2800" b="1" cap="all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/>
                  </a:glow>
                </a:effectLst>
              </a:rPr>
              <a:t>в одном процессе</a:t>
            </a:r>
          </a:p>
        </p:txBody>
      </p:sp>
    </p:spTree>
    <p:extLst>
      <p:ext uri="{BB962C8B-B14F-4D97-AF65-F5344CB8AC3E}">
        <p14:creationId xmlns:p14="http://schemas.microsoft.com/office/powerpoint/2010/main" val="406425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4"/>
          <p:cNvSpPr txBox="1">
            <a:spLocks/>
          </p:cNvSpPr>
          <p:nvPr/>
        </p:nvSpPr>
        <p:spPr>
          <a:xfrm>
            <a:off x="287524" y="123478"/>
            <a:ext cx="6552728" cy="323165"/>
          </a:xfrm>
          <a:prstGeom prst="rect">
            <a:avLst/>
          </a:prstGeom>
        </p:spPr>
        <p:txBody>
          <a:bodyPr vert="horz" wrap="square" lIns="0" tIns="45720" rIns="91440" bIns="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ru-RU" sz="1800" b="1" i="0" u="none" strike="noStrike" kern="1200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Монолитная архитектура. Недостатки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652752"/>
            <a:ext cx="56166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chemeClr val="accent6">
                    <a:lumMod val="75000"/>
                  </a:schemeClr>
                </a:solidFill>
              </a:rPr>
              <a:t>Большой размер </a:t>
            </a:r>
            <a:r>
              <a:rPr lang="ru-RU" sz="2400" dirty="0" smtClean="0"/>
              <a:t>исходных кодов. Сложность </a:t>
            </a:r>
            <a:r>
              <a:rPr lang="ru-RU" sz="2400" b="1" dirty="0" smtClean="0">
                <a:solidFill>
                  <a:schemeClr val="accent6">
                    <a:lumMod val="75000"/>
                  </a:schemeClr>
                </a:solidFill>
              </a:rPr>
              <a:t>понимания</a:t>
            </a:r>
            <a:r>
              <a:rPr lang="ru-RU" sz="2400" dirty="0" smtClean="0"/>
              <a:t> и развития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chemeClr val="accent6">
                    <a:lumMod val="75000"/>
                  </a:schemeClr>
                </a:solidFill>
              </a:rPr>
              <a:t>Сильная связанность </a:t>
            </a:r>
            <a:r>
              <a:rPr lang="ru-RU" sz="2400" dirty="0" smtClean="0"/>
              <a:t>компонентов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Нельзя </a:t>
            </a:r>
            <a:r>
              <a:rPr lang="ru-RU" sz="2400" b="1" dirty="0" smtClean="0">
                <a:solidFill>
                  <a:schemeClr val="accent6">
                    <a:lumMod val="75000"/>
                  </a:schemeClr>
                </a:solidFill>
              </a:rPr>
              <a:t>масштабировать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400" dirty="0" smtClean="0"/>
              <a:t>и </a:t>
            </a:r>
            <a:r>
              <a:rPr lang="ru-RU" sz="2400" b="1" dirty="0" smtClean="0">
                <a:solidFill>
                  <a:schemeClr val="accent6">
                    <a:lumMod val="75000"/>
                  </a:schemeClr>
                </a:solidFill>
              </a:rPr>
              <a:t>обновлять</a:t>
            </a:r>
            <a:r>
              <a:rPr lang="ru-RU" sz="2400" dirty="0" smtClean="0"/>
              <a:t> отдельные сервисы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Один </a:t>
            </a:r>
            <a:r>
              <a:rPr lang="ru-RU" sz="2400" b="1" dirty="0" smtClean="0">
                <a:solidFill>
                  <a:schemeClr val="accent6">
                    <a:lumMod val="75000"/>
                  </a:schemeClr>
                </a:solidFill>
              </a:rPr>
              <a:t>стек технологий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Тормозит работа в </a:t>
            </a:r>
            <a:r>
              <a:rPr lang="en-US" sz="2400" dirty="0" smtClean="0"/>
              <a:t>IDE</a:t>
            </a:r>
            <a:r>
              <a:rPr lang="ru-RU" sz="2400" dirty="0" smtClean="0"/>
              <a:t>, сборка проекта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Труднее </a:t>
            </a:r>
            <a:r>
              <a:rPr lang="ru-RU" sz="2400" b="1" dirty="0" smtClean="0">
                <a:solidFill>
                  <a:schemeClr val="accent6">
                    <a:lumMod val="75000"/>
                  </a:schemeClr>
                </a:solidFill>
              </a:rPr>
              <a:t>поддерживать*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602" y="677164"/>
            <a:ext cx="3262852" cy="435047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50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4"/>
          <p:cNvSpPr txBox="1">
            <a:spLocks/>
          </p:cNvSpPr>
          <p:nvPr/>
        </p:nvSpPr>
        <p:spPr>
          <a:xfrm>
            <a:off x="287524" y="123478"/>
            <a:ext cx="6552728" cy="323165"/>
          </a:xfrm>
          <a:prstGeom prst="rect">
            <a:avLst/>
          </a:prstGeom>
        </p:spPr>
        <p:txBody>
          <a:bodyPr vert="horz" wrap="square" lIns="0" tIns="45720" rIns="91440" bIns="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ru-RU" sz="1800" b="1" i="0" u="none" strike="noStrike" kern="1200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Монолитная архитектура. </a:t>
            </a:r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060935" y="627534"/>
            <a:ext cx="6083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rgbClr val="008000"/>
                </a:solidFill>
              </a:rPr>
              <a:t>Простая с</a:t>
            </a:r>
            <a:r>
              <a:rPr lang="ru-RU" sz="2400" b="1" dirty="0" smtClean="0">
                <a:solidFill>
                  <a:srgbClr val="008000"/>
                </a:solidFill>
              </a:rPr>
              <a:t>труктура </a:t>
            </a:r>
            <a:r>
              <a:rPr lang="ru-RU" sz="2400" dirty="0" smtClean="0"/>
              <a:t>приложения и </a:t>
            </a:r>
            <a:r>
              <a:rPr lang="ru-RU" sz="2400" dirty="0" err="1" smtClean="0"/>
              <a:t>соот</a:t>
            </a:r>
            <a:r>
              <a:rPr lang="ru-RU" sz="2400" dirty="0" smtClean="0"/>
              <a:t>. </a:t>
            </a:r>
            <a:r>
              <a:rPr lang="ru-RU" sz="2400" b="1" dirty="0" smtClean="0">
                <a:solidFill>
                  <a:srgbClr val="008000"/>
                </a:solidFill>
              </a:rPr>
              <a:t> легкое начало </a:t>
            </a:r>
            <a:r>
              <a:rPr lang="ru-RU" sz="2400" dirty="0" smtClean="0"/>
              <a:t>разработки</a:t>
            </a:r>
            <a:endParaRPr lang="ru-RU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Высокая</a:t>
            </a:r>
            <a:r>
              <a:rPr lang="ru-RU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400" b="1" dirty="0" smtClean="0">
                <a:solidFill>
                  <a:srgbClr val="008000"/>
                </a:solidFill>
              </a:rPr>
              <a:t>согласованность</a:t>
            </a:r>
            <a:endParaRPr lang="ru-RU" sz="2400" dirty="0" smtClean="0">
              <a:solidFill>
                <a:srgbClr val="008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Относительная </a:t>
            </a:r>
            <a:r>
              <a:rPr lang="ru-RU" sz="2400" b="1" dirty="0">
                <a:solidFill>
                  <a:srgbClr val="008000"/>
                </a:solidFill>
              </a:rPr>
              <a:t>простота</a:t>
            </a:r>
            <a:r>
              <a:rPr lang="ru-RU" sz="2400" dirty="0" smtClean="0"/>
              <a:t> разворачивания </a:t>
            </a:r>
            <a:r>
              <a:rPr lang="ru-RU" sz="2400" b="1" dirty="0">
                <a:solidFill>
                  <a:srgbClr val="008000"/>
                </a:solidFill>
              </a:rPr>
              <a:t>среды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Высокая</a:t>
            </a:r>
            <a:r>
              <a:rPr lang="ru-RU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400" b="1" dirty="0" smtClean="0">
                <a:solidFill>
                  <a:srgbClr val="008000"/>
                </a:solidFill>
              </a:rPr>
              <a:t>производительность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Просто</a:t>
            </a:r>
            <a:r>
              <a:rPr lang="ru-RU" sz="2400" b="1" dirty="0" smtClean="0">
                <a:solidFill>
                  <a:srgbClr val="008000"/>
                </a:solidFill>
              </a:rPr>
              <a:t> поддерживать </a:t>
            </a:r>
            <a:r>
              <a:rPr lang="ru-RU" sz="2400" dirty="0"/>
              <a:t>на ранних </a:t>
            </a:r>
            <a:r>
              <a:rPr lang="ru-RU" sz="2400" dirty="0" smtClean="0"/>
              <a:t>этапах</a:t>
            </a:r>
            <a:endParaRPr lang="ru-RU" sz="2400" b="1" dirty="0">
              <a:solidFill>
                <a:srgbClr val="008000"/>
              </a:solidFill>
            </a:endParaRPr>
          </a:p>
        </p:txBody>
      </p:sp>
      <p:pic>
        <p:nvPicPr>
          <p:cNvPr id="4" name="Picture 2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3" r="31490"/>
          <a:stretch/>
        </p:blipFill>
        <p:spPr bwMode="auto">
          <a:xfrm>
            <a:off x="178409" y="669779"/>
            <a:ext cx="2881423" cy="4350243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21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0240" y="720683"/>
            <a:ext cx="971777" cy="97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>
            <a:off x="1367644" y="2499742"/>
            <a:ext cx="584205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ki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344394"/>
            <a:ext cx="1792759" cy="179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Текст 4"/>
          <p:cNvSpPr txBox="1">
            <a:spLocks/>
          </p:cNvSpPr>
          <p:nvPr/>
        </p:nvSpPr>
        <p:spPr>
          <a:xfrm>
            <a:off x="287524" y="123478"/>
            <a:ext cx="6552728" cy="323165"/>
          </a:xfrm>
          <a:prstGeom prst="rect">
            <a:avLst/>
          </a:prstGeom>
        </p:spPr>
        <p:txBody>
          <a:bodyPr vert="horz" wrap="square" lIns="0" tIns="45720" rIns="91440" bIns="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ru-RU" sz="1800" b="1" i="0" u="none" strike="noStrike" kern="1200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 smtClean="0"/>
              <a:t>Микросервисная</a:t>
            </a:r>
            <a:r>
              <a:rPr lang="ru-RU" dirty="0" smtClean="0"/>
              <a:t> архитектура</a:t>
            </a:r>
            <a:r>
              <a:rPr lang="en-US" dirty="0" smtClean="0"/>
              <a:t> (HTTP)</a:t>
            </a:r>
            <a:endParaRPr lang="ru-RU" dirty="0"/>
          </a:p>
        </p:txBody>
      </p:sp>
      <p:pic>
        <p:nvPicPr>
          <p:cNvPr id="10" name="Picture 4" descr="Картинки по запросу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03" y="2240773"/>
            <a:ext cx="615471" cy="61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699792" y="1698362"/>
            <a:ext cx="145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Авторизация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51849" y="4460305"/>
            <a:ext cx="2250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отправка </a:t>
            </a:r>
            <a:r>
              <a:rPr lang="ru-RU" dirty="0">
                <a:solidFill>
                  <a:srgbClr val="0070C0"/>
                </a:solidFill>
              </a:rPr>
              <a:t>сообщений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679942" y="3055076"/>
            <a:ext cx="1233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Еще что-то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7005327" y="4342786"/>
            <a:ext cx="1656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рекомендации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6913704" y="1727537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покупки</a:t>
            </a:r>
            <a:endParaRPr lang="ru-RU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3111798" y="2096869"/>
            <a:ext cx="443046" cy="364978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V="1">
            <a:off x="4372675" y="3641630"/>
            <a:ext cx="443046" cy="364978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5742852" y="3537651"/>
            <a:ext cx="1170852" cy="80513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7111086" y="2067694"/>
            <a:ext cx="125210" cy="83461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V="1">
            <a:off x="5216108" y="1177378"/>
            <a:ext cx="1395265" cy="705649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 flipV="1">
            <a:off x="3852951" y="2348216"/>
            <a:ext cx="519724" cy="364978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3076933" y="2713194"/>
            <a:ext cx="1295742" cy="25985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2170303" y="2877475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API</a:t>
            </a:r>
            <a:endParaRPr lang="ru-RU" dirty="0"/>
          </a:p>
        </p:txBody>
      </p:sp>
      <p:pic>
        <p:nvPicPr>
          <p:cNvPr id="36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719" y="603035"/>
            <a:ext cx="900100" cy="1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0679" y="3461829"/>
            <a:ext cx="971777" cy="97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158" y="3344181"/>
            <a:ext cx="900100" cy="1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0719" y="2108094"/>
            <a:ext cx="971777" cy="97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198" y="1990446"/>
            <a:ext cx="900100" cy="1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6773" y="766157"/>
            <a:ext cx="971777" cy="97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252" y="648509"/>
            <a:ext cx="900100" cy="1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7607" y="3254801"/>
            <a:ext cx="971777" cy="97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086" y="3137153"/>
            <a:ext cx="900100" cy="1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68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4"/>
          <p:cNvSpPr txBox="1">
            <a:spLocks/>
          </p:cNvSpPr>
          <p:nvPr/>
        </p:nvSpPr>
        <p:spPr>
          <a:xfrm>
            <a:off x="287524" y="123478"/>
            <a:ext cx="6552728" cy="323165"/>
          </a:xfrm>
          <a:prstGeom prst="rect">
            <a:avLst/>
          </a:prstGeom>
        </p:spPr>
        <p:txBody>
          <a:bodyPr vert="horz" wrap="square" lIns="0" tIns="45720" rIns="91440" bIns="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ru-RU" sz="1800" b="1" i="0" u="none" strike="noStrike" kern="1200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 smtClean="0"/>
              <a:t>Микросервисы</a:t>
            </a:r>
            <a:r>
              <a:rPr lang="ru-RU" dirty="0" smtClean="0"/>
              <a:t> на </a:t>
            </a:r>
            <a:r>
              <a:rPr lang="ru-RU" dirty="0" smtClean="0"/>
              <a:t>Легковесной шине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7683" y="1878996"/>
            <a:ext cx="226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Упр. пользователями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409987" y="2627567"/>
            <a:ext cx="24675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отправка </a:t>
            </a:r>
            <a:r>
              <a:rPr lang="ru-RU" dirty="0">
                <a:solidFill>
                  <a:srgbClr val="0070C0"/>
                </a:solidFill>
              </a:rPr>
              <a:t>сообщений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511193" y="2655905"/>
            <a:ext cx="1656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рекомендации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877564" y="1875925"/>
            <a:ext cx="1233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Продажи</a:t>
            </a:r>
          </a:p>
        </p:txBody>
      </p:sp>
      <p:sp>
        <p:nvSpPr>
          <p:cNvPr id="6" name="Пятиугольник 5"/>
          <p:cNvSpPr/>
          <p:nvPr/>
        </p:nvSpPr>
        <p:spPr>
          <a:xfrm>
            <a:off x="364454" y="3795886"/>
            <a:ext cx="8384010" cy="828092"/>
          </a:xfrm>
          <a:prstGeom prst="homePlate">
            <a:avLst>
              <a:gd name="adj" fmla="val 74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/>
              <a:t>Легковесная </a:t>
            </a:r>
            <a:r>
              <a:rPr lang="ru-RU" sz="4000" dirty="0"/>
              <a:t>шина сообщений</a:t>
            </a:r>
          </a:p>
        </p:txBody>
      </p:sp>
      <p:cxnSp>
        <p:nvCxnSpPr>
          <p:cNvPr id="48" name="Прямая со стрелкой 47"/>
          <p:cNvCxnSpPr/>
          <p:nvPr/>
        </p:nvCxnSpPr>
        <p:spPr>
          <a:xfrm flipV="1">
            <a:off x="5379040" y="2355726"/>
            <a:ext cx="1" cy="1309404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V="1">
            <a:off x="5745442" y="2370535"/>
            <a:ext cx="1" cy="1309404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7085918" y="2992612"/>
            <a:ext cx="0" cy="711344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V="1">
            <a:off x="7452320" y="3064063"/>
            <a:ext cx="1" cy="654702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V="1">
            <a:off x="3445018" y="3004153"/>
            <a:ext cx="0" cy="711344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V="1">
            <a:off x="3811420" y="3075604"/>
            <a:ext cx="1" cy="654702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V="1">
            <a:off x="1181262" y="2245257"/>
            <a:ext cx="0" cy="1470239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V="1">
            <a:off x="1547664" y="2245257"/>
            <a:ext cx="1" cy="1485049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2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7733" y="805179"/>
            <a:ext cx="971777" cy="97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12" y="687531"/>
            <a:ext cx="900100" cy="1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7842" y="1623248"/>
            <a:ext cx="971777" cy="97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321" y="1505600"/>
            <a:ext cx="900100" cy="1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8496" y="747748"/>
            <a:ext cx="971777" cy="97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975" y="630100"/>
            <a:ext cx="900100" cy="1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2389" y="1596549"/>
            <a:ext cx="971777" cy="97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868" y="1478901"/>
            <a:ext cx="900100" cy="1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79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4"/>
          <p:cNvSpPr txBox="1">
            <a:spLocks/>
          </p:cNvSpPr>
          <p:nvPr/>
        </p:nvSpPr>
        <p:spPr>
          <a:xfrm>
            <a:off x="287524" y="123478"/>
            <a:ext cx="6552728" cy="323165"/>
          </a:xfrm>
          <a:prstGeom prst="rect">
            <a:avLst/>
          </a:prstGeom>
        </p:spPr>
        <p:txBody>
          <a:bodyPr vert="horz" wrap="square" lIns="0" tIns="45720" rIns="91440" bIns="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ru-RU" sz="1800" b="1" i="0" u="none" strike="noStrike" kern="1200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 smtClean="0"/>
              <a:t>Микросервисная</a:t>
            </a:r>
            <a:r>
              <a:rPr lang="en-US" dirty="0" smtClean="0"/>
              <a:t> </a:t>
            </a:r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771550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Каждый логически раздельный сервис запускается в своем процессе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У каждого сервиса своя БД (где-то </a:t>
            </a:r>
            <a:r>
              <a:rPr lang="en-US" sz="2400" dirty="0" smtClean="0"/>
              <a:t>Oracle</a:t>
            </a:r>
            <a:r>
              <a:rPr lang="ru-RU" sz="2400" dirty="0" smtClean="0"/>
              <a:t>, где-то </a:t>
            </a:r>
            <a:r>
              <a:rPr lang="en-US" sz="2400" dirty="0" smtClean="0"/>
              <a:t>MongoDB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Сервисы общаются через </a:t>
            </a:r>
            <a:r>
              <a:rPr lang="en-US" sz="2400" dirty="0" smtClean="0"/>
              <a:t>API (</a:t>
            </a:r>
            <a:r>
              <a:rPr lang="ru-RU" sz="2400" dirty="0" smtClean="0"/>
              <a:t>не обращаются к чужой базе напрямую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Сервисы должны быть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 маленькими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1449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Вертикальное масштабирование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1907704" y="1563638"/>
            <a:ext cx="1656184" cy="694433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7" descr="ki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771550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oma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8" y="2387293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Прямая со стрелкой 11"/>
          <p:cNvCxnSpPr/>
          <p:nvPr/>
        </p:nvCxnSpPr>
        <p:spPr>
          <a:xfrm flipV="1">
            <a:off x="1755304" y="2438247"/>
            <a:ext cx="1808584" cy="110774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55526"/>
            <a:ext cx="2376264" cy="359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Прямая со стрелкой 14"/>
          <p:cNvCxnSpPr/>
          <p:nvPr/>
        </p:nvCxnSpPr>
        <p:spPr>
          <a:xfrm>
            <a:off x="5796136" y="2258071"/>
            <a:ext cx="93610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одзаголовок 2"/>
          <p:cNvSpPr txBox="1">
            <a:spLocks/>
          </p:cNvSpPr>
          <p:nvPr/>
        </p:nvSpPr>
        <p:spPr>
          <a:xfrm>
            <a:off x="323528" y="4011910"/>
            <a:ext cx="8892480" cy="135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Client      -&gt;   Application server   -&gt;  Database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ru-RU" dirty="0"/>
          </a:p>
        </p:txBody>
      </p:sp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3173" y="962083"/>
            <a:ext cx="295232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98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4"/>
          <p:cNvSpPr txBox="1">
            <a:spLocks/>
          </p:cNvSpPr>
          <p:nvPr/>
        </p:nvSpPr>
        <p:spPr>
          <a:xfrm>
            <a:off x="287524" y="123478"/>
            <a:ext cx="7452828" cy="323165"/>
          </a:xfrm>
          <a:prstGeom prst="rect">
            <a:avLst/>
          </a:prstGeom>
        </p:spPr>
        <p:txBody>
          <a:bodyPr vert="horz" wrap="square" lIns="0" tIns="45720" rIns="91440" bIns="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ru-RU" sz="1800" b="1" i="0" u="none" strike="noStrike" kern="1200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 smtClean="0"/>
              <a:t>Микросервисная</a:t>
            </a:r>
            <a:r>
              <a:rPr lang="en-US" dirty="0" smtClean="0"/>
              <a:t> </a:t>
            </a:r>
            <a:r>
              <a:rPr lang="ru-RU" dirty="0" smtClean="0"/>
              <a:t>архитектура. Преимущества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58322" y="627534"/>
            <a:ext cx="89644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tx2">
                    <a:lumMod val="75000"/>
                  </a:schemeClr>
                </a:solidFill>
              </a:rPr>
              <a:t>Сервисы маленькие -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ru-RU" sz="2200" dirty="0" smtClean="0">
                <a:solidFill>
                  <a:schemeClr val="tx2">
                    <a:lumMod val="75000"/>
                  </a:schemeClr>
                </a:solidFill>
              </a:rPr>
              <a:t> понятные. 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200" dirty="0" smtClean="0">
                <a:solidFill>
                  <a:schemeClr val="tx2">
                    <a:lumMod val="75000"/>
                  </a:schemeClr>
                </a:solidFill>
              </a:rPr>
              <a:t>     </a:t>
            </a:r>
            <a:r>
              <a:rPr lang="ru-RU" sz="2200" b="1" dirty="0" smtClean="0">
                <a:solidFill>
                  <a:srgbClr val="00703C"/>
                </a:solidFill>
              </a:rPr>
              <a:t>Меньше кода, понятней сервис</a:t>
            </a:r>
            <a:endParaRPr lang="ru-RU" sz="2200" b="1" dirty="0">
              <a:solidFill>
                <a:srgbClr val="00703C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tx2">
                    <a:lumMod val="75000"/>
                  </a:schemeClr>
                </a:solidFill>
              </a:rPr>
              <a:t>Можно масштабировать каждый сервис по-отдельности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200" b="1" dirty="0">
                <a:solidFill>
                  <a:srgbClr val="00703C"/>
                </a:solidFill>
              </a:rPr>
              <a:t>Кластер каждого </a:t>
            </a:r>
            <a:r>
              <a:rPr lang="ru-RU" sz="2200" b="1" dirty="0" err="1">
                <a:solidFill>
                  <a:srgbClr val="00703C"/>
                </a:solidFill>
              </a:rPr>
              <a:t>микросервиса</a:t>
            </a:r>
            <a:endParaRPr lang="ru-RU" sz="2200" b="1" dirty="0">
              <a:solidFill>
                <a:srgbClr val="00703C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tx2">
                    <a:lumMod val="75000"/>
                  </a:schemeClr>
                </a:solidFill>
              </a:rPr>
              <a:t>Можно выпускать каждый сервис независимо</a:t>
            </a:r>
          </a:p>
          <a:p>
            <a:pPr>
              <a:lnSpc>
                <a:spcPct val="150000"/>
              </a:lnSpc>
            </a:pPr>
            <a:r>
              <a:rPr lang="ru-RU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</a:t>
            </a:r>
            <a:r>
              <a:rPr lang="ru-RU" sz="2200" b="1" dirty="0">
                <a:solidFill>
                  <a:srgbClr val="00703C"/>
                </a:solidFill>
              </a:rPr>
              <a:t>В любое время можно обновить любой сервис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tx2">
                    <a:lumMod val="75000"/>
                  </a:schemeClr>
                </a:solidFill>
              </a:rPr>
              <a:t>Разный стек технологий для каждого сервиса</a:t>
            </a:r>
          </a:p>
          <a:p>
            <a:pPr>
              <a:lnSpc>
                <a:spcPct val="150000"/>
              </a:lnSpc>
            </a:pPr>
            <a:r>
              <a:rPr lang="ru-RU" sz="2200" dirty="0" smtClean="0">
                <a:solidFill>
                  <a:schemeClr val="tx2">
                    <a:lumMod val="75000"/>
                  </a:schemeClr>
                </a:solidFill>
              </a:rPr>
              <a:t>      </a:t>
            </a:r>
            <a:r>
              <a:rPr lang="ru-RU" sz="2200" b="1" dirty="0">
                <a:solidFill>
                  <a:srgbClr val="00703C"/>
                </a:solidFill>
              </a:rPr>
              <a:t>Можно писать на разных языках, </a:t>
            </a:r>
            <a:r>
              <a:rPr lang="ru-RU" sz="2200" b="1" dirty="0" err="1">
                <a:solidFill>
                  <a:srgbClr val="00703C"/>
                </a:solidFill>
              </a:rPr>
              <a:t>фреймворках</a:t>
            </a:r>
            <a:r>
              <a:rPr lang="ru-RU" sz="2200" b="1" dirty="0">
                <a:solidFill>
                  <a:srgbClr val="00703C"/>
                </a:solidFill>
              </a:rPr>
              <a:t>, </a:t>
            </a:r>
            <a:r>
              <a:rPr lang="en-US" sz="2200" b="1" dirty="0">
                <a:solidFill>
                  <a:srgbClr val="00703C"/>
                </a:solidFill>
              </a:rPr>
              <a:t>c </a:t>
            </a:r>
            <a:r>
              <a:rPr lang="ru-RU" sz="2200" b="1" dirty="0">
                <a:solidFill>
                  <a:srgbClr val="00703C"/>
                </a:solidFill>
              </a:rPr>
              <a:t>разными БД</a:t>
            </a:r>
          </a:p>
        </p:txBody>
      </p:sp>
    </p:spTree>
    <p:extLst>
      <p:ext uri="{BB962C8B-B14F-4D97-AF65-F5344CB8AC3E}">
        <p14:creationId xmlns:p14="http://schemas.microsoft.com/office/powerpoint/2010/main" val="73599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4"/>
          <p:cNvSpPr txBox="1">
            <a:spLocks/>
          </p:cNvSpPr>
          <p:nvPr/>
        </p:nvSpPr>
        <p:spPr>
          <a:xfrm>
            <a:off x="287524" y="123478"/>
            <a:ext cx="7452828" cy="323165"/>
          </a:xfrm>
          <a:prstGeom prst="rect">
            <a:avLst/>
          </a:prstGeom>
        </p:spPr>
        <p:txBody>
          <a:bodyPr vert="horz" wrap="square" lIns="0" tIns="45720" rIns="91440" bIns="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ru-RU" sz="1800" b="1" i="0" u="none" strike="noStrike" kern="1200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 smtClean="0"/>
              <a:t>Микросервисная</a:t>
            </a:r>
            <a:r>
              <a:rPr lang="en-US" dirty="0" smtClean="0"/>
              <a:t> </a:t>
            </a:r>
            <a:r>
              <a:rPr lang="ru-RU" dirty="0" smtClean="0"/>
              <a:t>архитектура. Недостатки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65732" y="771550"/>
            <a:ext cx="849694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chemeClr val="accent6">
                    <a:lumMod val="75000"/>
                  </a:schemeClr>
                </a:solidFill>
              </a:rPr>
              <a:t>Больше вероятность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, что что-то сломается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Надо гонять данные </a:t>
            </a:r>
            <a:r>
              <a:rPr lang="ru-RU" sz="2400" b="1" dirty="0" smtClean="0">
                <a:solidFill>
                  <a:schemeClr val="accent6">
                    <a:lumMod val="75000"/>
                  </a:schemeClr>
                </a:solidFill>
              </a:rPr>
              <a:t>между сервисами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Сложность </a:t>
            </a:r>
            <a:r>
              <a:rPr lang="ru-RU" sz="2400" b="1" dirty="0" smtClean="0">
                <a:solidFill>
                  <a:schemeClr val="accent6">
                    <a:lumMod val="75000"/>
                  </a:schemeClr>
                </a:solidFill>
              </a:rPr>
              <a:t>транзакционной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обработки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Сложность </a:t>
            </a:r>
            <a:r>
              <a:rPr lang="ru-RU" sz="2400" b="1" dirty="0" smtClean="0">
                <a:solidFill>
                  <a:schemeClr val="accent6">
                    <a:lumMod val="75000"/>
                  </a:schemeClr>
                </a:solidFill>
              </a:rPr>
              <a:t>конфигурации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sz="2400" b="1" dirty="0" err="1" smtClean="0">
                <a:solidFill>
                  <a:schemeClr val="accent6">
                    <a:lumMod val="75000"/>
                  </a:schemeClr>
                </a:solidFill>
              </a:rPr>
              <a:t>деплоя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sz="2400" b="1" dirty="0" smtClean="0">
                <a:solidFill>
                  <a:schemeClr val="accent6">
                    <a:lumMod val="75000"/>
                  </a:schemeClr>
                </a:solidFill>
              </a:rPr>
              <a:t>мониторинга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сервисов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06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4"/>
          <p:cNvSpPr txBox="1">
            <a:spLocks/>
          </p:cNvSpPr>
          <p:nvPr/>
        </p:nvSpPr>
        <p:spPr>
          <a:xfrm>
            <a:off x="287524" y="123478"/>
            <a:ext cx="7452828" cy="323165"/>
          </a:xfrm>
          <a:prstGeom prst="rect">
            <a:avLst/>
          </a:prstGeom>
        </p:spPr>
        <p:txBody>
          <a:bodyPr vert="horz" wrap="square" lIns="0" tIns="45720" rIns="91440" bIns="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ru-RU" sz="1800" b="1" i="0" u="none" strike="noStrike" kern="1200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 smtClean="0"/>
              <a:t>Микросервисная</a:t>
            </a:r>
            <a:r>
              <a:rPr lang="en-US" dirty="0" smtClean="0"/>
              <a:t> </a:t>
            </a:r>
            <a:r>
              <a:rPr lang="ru-RU" dirty="0" smtClean="0"/>
              <a:t>архитектура. Недостатки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915566"/>
            <a:ext cx="88569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Больше вероятность, что что-то сломается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400" b="1" dirty="0">
                <a:solidFill>
                  <a:srgbClr val="00703C"/>
                </a:solidFill>
              </a:rPr>
              <a:t>Отказоустойчивая</a:t>
            </a:r>
            <a:r>
              <a:rPr lang="ru-RU" sz="2400" dirty="0">
                <a:solidFill>
                  <a:srgbClr val="00703C"/>
                </a:solidFill>
              </a:rPr>
              <a:t>  архитектура, кластера для каждого сервиса. </a:t>
            </a:r>
            <a:r>
              <a:rPr lang="ru-RU" sz="2400" b="1" dirty="0">
                <a:solidFill>
                  <a:srgbClr val="00703C"/>
                </a:solidFill>
              </a:rPr>
              <a:t>Мониторинг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Надо гонять данные между сервисами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Сложность транзакционной обработки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703C"/>
                </a:solidFill>
              </a:rPr>
              <a:t>Eventual </a:t>
            </a:r>
            <a:r>
              <a:rPr lang="en-US" sz="2400" b="1" dirty="0">
                <a:solidFill>
                  <a:srgbClr val="00703C"/>
                </a:solidFill>
              </a:rPr>
              <a:t>Consistency</a:t>
            </a:r>
            <a:r>
              <a:rPr lang="en-US" sz="2400" dirty="0">
                <a:solidFill>
                  <a:srgbClr val="00703C"/>
                </a:solidFill>
              </a:rPr>
              <a:t>. </a:t>
            </a:r>
            <a:r>
              <a:rPr lang="ru-RU" sz="2400" dirty="0">
                <a:solidFill>
                  <a:srgbClr val="00703C"/>
                </a:solidFill>
              </a:rPr>
              <a:t>Приемы восстановления </a:t>
            </a:r>
            <a:r>
              <a:rPr lang="ru-RU" sz="2400" dirty="0" err="1">
                <a:solidFill>
                  <a:srgbClr val="00703C"/>
                </a:solidFill>
              </a:rPr>
              <a:t>консистентности</a:t>
            </a:r>
            <a:endParaRPr lang="ru-RU" sz="2400" dirty="0">
              <a:solidFill>
                <a:srgbClr val="00703C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Сложность конфигурации,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деплоя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, мониторинга сервисов</a:t>
            </a:r>
          </a:p>
          <a:p>
            <a:r>
              <a:rPr lang="ru-RU" sz="2400" dirty="0" smtClean="0">
                <a:solidFill>
                  <a:srgbClr val="00703C"/>
                </a:solidFill>
              </a:rPr>
              <a:t>Все должно быть автоматизировано. </a:t>
            </a:r>
            <a:r>
              <a:rPr lang="ru-RU" sz="2400" dirty="0" err="1" smtClean="0">
                <a:solidFill>
                  <a:srgbClr val="00703C"/>
                </a:solidFill>
              </a:rPr>
              <a:t>Деплоиться</a:t>
            </a:r>
            <a:r>
              <a:rPr lang="ru-RU" sz="2400" dirty="0" smtClean="0">
                <a:solidFill>
                  <a:srgbClr val="00703C"/>
                </a:solidFill>
              </a:rPr>
              <a:t> одной кнопкой</a:t>
            </a:r>
            <a:endParaRPr lang="ru-RU" sz="2400" dirty="0">
              <a:solidFill>
                <a:srgbClr val="0070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77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4"/>
          <p:cNvSpPr txBox="1">
            <a:spLocks/>
          </p:cNvSpPr>
          <p:nvPr/>
        </p:nvSpPr>
        <p:spPr>
          <a:xfrm>
            <a:off x="287524" y="123478"/>
            <a:ext cx="7452828" cy="323165"/>
          </a:xfrm>
          <a:prstGeom prst="rect">
            <a:avLst/>
          </a:prstGeom>
        </p:spPr>
        <p:txBody>
          <a:bodyPr vert="horz" wrap="square" lIns="0" tIns="45720" rIns="91440" bIns="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ru-RU" sz="1800" b="1" i="0" u="none" strike="noStrike" kern="1200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Обсудили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73005" y="693649"/>
            <a:ext cx="42269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rgbClr val="00703C"/>
                </a:solidFill>
              </a:rPr>
              <a:t>Что может сломаться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rgbClr val="00703C"/>
                </a:solidFill>
              </a:rPr>
              <a:t>Приемы отказоустойчивости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 err="1" smtClean="0">
                <a:solidFill>
                  <a:srgbClr val="00703C"/>
                </a:solidFill>
              </a:rPr>
              <a:t>Шардинг</a:t>
            </a:r>
            <a:r>
              <a:rPr lang="en-US" sz="2000" b="1" dirty="0" smtClean="0">
                <a:solidFill>
                  <a:srgbClr val="00703C"/>
                </a:solidFill>
              </a:rPr>
              <a:t>/</a:t>
            </a:r>
            <a:r>
              <a:rPr lang="ru-RU" sz="2000" b="1" dirty="0" smtClean="0">
                <a:solidFill>
                  <a:srgbClr val="00703C"/>
                </a:solidFill>
              </a:rPr>
              <a:t>Репликация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rgbClr val="00703C"/>
                </a:solidFill>
              </a:rPr>
              <a:t>Обновление без </a:t>
            </a:r>
            <a:r>
              <a:rPr lang="en-US" sz="2000" b="1" dirty="0" smtClean="0">
                <a:solidFill>
                  <a:srgbClr val="00703C"/>
                </a:solidFill>
              </a:rPr>
              <a:t>downtime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703C"/>
                </a:solidFill>
              </a:rPr>
              <a:t>Service registry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 err="1" smtClean="0">
                <a:solidFill>
                  <a:srgbClr val="00703C"/>
                </a:solidFill>
              </a:rPr>
              <a:t>Микросервисная</a:t>
            </a:r>
            <a:r>
              <a:rPr lang="ru-RU" sz="2000" b="1" dirty="0" smtClean="0">
                <a:solidFill>
                  <a:srgbClr val="00703C"/>
                </a:solidFill>
              </a:rPr>
              <a:t> архитектура</a:t>
            </a:r>
            <a:endParaRPr lang="ru-RU" sz="2000" b="1" dirty="0">
              <a:solidFill>
                <a:srgbClr val="00703C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1" y="714962"/>
            <a:ext cx="4464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https://habrahabr.ru/post/249183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https://habrahabr.ru/post/309832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https://tproger.ru/translations/monolithfirst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https://mxsmirnov.com/2018/02/10/msa-osp</a:t>
            </a:r>
            <a:r>
              <a:rPr lang="en-US" dirty="0" smtClean="0">
                <a:hlinkClick r:id="rId5"/>
              </a:rPr>
              <a:t>/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devopsru.com/news/2016-05-10-microservice-trade-offs.html</a:t>
            </a:r>
            <a:endParaRPr lang="ru-RU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873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Нагрузка растет дальше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1696277" y="1539138"/>
            <a:ext cx="1723595" cy="92137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7" descr="ki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2753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oma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670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Прямая со стрелкой 11"/>
          <p:cNvCxnSpPr/>
          <p:nvPr/>
        </p:nvCxnSpPr>
        <p:spPr>
          <a:xfrm flipV="1">
            <a:off x="1547664" y="2663978"/>
            <a:ext cx="1872208" cy="28803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849886"/>
            <a:ext cx="2376264" cy="359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Прямая со стрелкой 14"/>
          <p:cNvCxnSpPr/>
          <p:nvPr/>
        </p:nvCxnSpPr>
        <p:spPr>
          <a:xfrm>
            <a:off x="5796136" y="2443308"/>
            <a:ext cx="93610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king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9" y="3436351"/>
            <a:ext cx="1686747" cy="16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Прямая со стрелкой 16"/>
          <p:cNvCxnSpPr/>
          <p:nvPr/>
        </p:nvCxnSpPr>
        <p:spPr>
          <a:xfrm flipV="1">
            <a:off x="1628866" y="2952009"/>
            <a:ext cx="1791006" cy="137003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3173" y="1212563"/>
            <a:ext cx="2799347" cy="279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32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6228184" y="627533"/>
            <a:ext cx="1656184" cy="4596355"/>
          </a:xfrm>
          <a:prstGeom prst="rect">
            <a:avLst/>
          </a:prstGeom>
          <a:solidFill>
            <a:srgbClr val="61AD3A">
              <a:alpha val="34902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347864" y="627533"/>
            <a:ext cx="1512168" cy="4583755"/>
          </a:xfrm>
          <a:prstGeom prst="rect">
            <a:avLst/>
          </a:prstGeom>
          <a:solidFill>
            <a:srgbClr val="61AD3A">
              <a:alpha val="34902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Горизонтальное масштабирование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27" idx="3"/>
          </p:cNvCxnSpPr>
          <p:nvPr/>
        </p:nvCxnSpPr>
        <p:spPr>
          <a:xfrm>
            <a:off x="1619673" y="1311610"/>
            <a:ext cx="2016223" cy="18002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4697115" y="1262644"/>
            <a:ext cx="1752321" cy="22898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8" idx="3"/>
          </p:cNvCxnSpPr>
          <p:nvPr/>
        </p:nvCxnSpPr>
        <p:spPr>
          <a:xfrm flipV="1">
            <a:off x="1804129" y="2448223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748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080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60" y="7715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7" descr="ki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2753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woman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670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ing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9" y="3436351"/>
            <a:ext cx="1686747" cy="16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Прямая со стрелкой 29"/>
          <p:cNvCxnSpPr/>
          <p:nvPr/>
        </p:nvCxnSpPr>
        <p:spPr>
          <a:xfrm flipV="1">
            <a:off x="1636688" y="3765621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9436" y="953233"/>
            <a:ext cx="1228387" cy="122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3173" y="2783523"/>
            <a:ext cx="1228387" cy="122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419872" y="4424720"/>
            <a:ext cx="139102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1" dirty="0" smtClean="0">
                <a:ln w="190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кластер</a:t>
            </a:r>
            <a:endParaRPr lang="ru-RU" sz="2800" b="1" cap="none" spc="0" dirty="0">
              <a:ln w="1905"/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6371855" y="4419284"/>
            <a:ext cx="139102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1" dirty="0" smtClean="0">
                <a:ln w="190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кластер</a:t>
            </a:r>
            <a:endParaRPr lang="ru-RU" sz="2800" b="1" cap="none" spc="0" dirty="0">
              <a:ln w="1905"/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32" name="Прямая со стрелкой 31"/>
          <p:cNvCxnSpPr/>
          <p:nvPr/>
        </p:nvCxnSpPr>
        <p:spPr>
          <a:xfrm>
            <a:off x="4651369" y="2609502"/>
            <a:ext cx="1720831" cy="61032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V="1">
            <a:off x="4651369" y="3579862"/>
            <a:ext cx="1720831" cy="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24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6228184" y="627533"/>
            <a:ext cx="1656184" cy="4596355"/>
          </a:xfrm>
          <a:prstGeom prst="rect">
            <a:avLst/>
          </a:prstGeom>
          <a:solidFill>
            <a:srgbClr val="61AD3A">
              <a:alpha val="34902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3347864" y="627533"/>
            <a:ext cx="1512168" cy="4583755"/>
          </a:xfrm>
          <a:prstGeom prst="rect">
            <a:avLst/>
          </a:prstGeom>
          <a:solidFill>
            <a:srgbClr val="61AD3A">
              <a:alpha val="34902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Что может сломаться</a:t>
            </a:r>
            <a:r>
              <a:rPr lang="en-US" dirty="0" smtClean="0"/>
              <a:t>?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27" idx="3"/>
          </p:cNvCxnSpPr>
          <p:nvPr/>
        </p:nvCxnSpPr>
        <p:spPr>
          <a:xfrm>
            <a:off x="1619673" y="1311610"/>
            <a:ext cx="2016223" cy="18002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4697115" y="1262644"/>
            <a:ext cx="1752321" cy="22898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8" idx="3"/>
          </p:cNvCxnSpPr>
          <p:nvPr/>
        </p:nvCxnSpPr>
        <p:spPr>
          <a:xfrm flipV="1">
            <a:off x="1804129" y="2448223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748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080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60" y="7715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 стрелкой 24"/>
          <p:cNvCxnSpPr/>
          <p:nvPr/>
        </p:nvCxnSpPr>
        <p:spPr>
          <a:xfrm>
            <a:off x="4651369" y="2609502"/>
            <a:ext cx="1720831" cy="61032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4651369" y="3579862"/>
            <a:ext cx="1720831" cy="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7" descr="ki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2753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woman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670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ing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9" y="3436351"/>
            <a:ext cx="1686747" cy="16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Прямая со стрелкой 29"/>
          <p:cNvCxnSpPr/>
          <p:nvPr/>
        </p:nvCxnSpPr>
        <p:spPr>
          <a:xfrm flipV="1">
            <a:off x="1636688" y="3765621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9436" y="953233"/>
            <a:ext cx="1228387" cy="122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3173" y="2783523"/>
            <a:ext cx="1228387" cy="122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Прямоугольник 31"/>
          <p:cNvSpPr/>
          <p:nvPr/>
        </p:nvSpPr>
        <p:spPr>
          <a:xfrm>
            <a:off x="3419872" y="4424720"/>
            <a:ext cx="139102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1" dirty="0" smtClean="0">
                <a:ln w="190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кластер</a:t>
            </a:r>
            <a:endParaRPr lang="ru-RU" sz="2800" b="1" cap="none" spc="0" dirty="0">
              <a:ln w="1905"/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6371855" y="4419284"/>
            <a:ext cx="139102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1" dirty="0" smtClean="0">
                <a:ln w="190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кластер</a:t>
            </a:r>
            <a:endParaRPr lang="ru-RU" sz="2800" b="1" cap="none" spc="0" dirty="0">
              <a:ln w="1905"/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90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6228184" y="627533"/>
            <a:ext cx="1656184" cy="4596355"/>
          </a:xfrm>
          <a:prstGeom prst="rect">
            <a:avLst/>
          </a:prstGeom>
          <a:solidFill>
            <a:srgbClr val="61AD3A">
              <a:alpha val="34902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3347864" y="627533"/>
            <a:ext cx="1512168" cy="4583755"/>
          </a:xfrm>
          <a:prstGeom prst="rect">
            <a:avLst/>
          </a:prstGeom>
          <a:solidFill>
            <a:srgbClr val="61AD3A">
              <a:alpha val="34902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7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9436" y="953233"/>
            <a:ext cx="1228387" cy="122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3173" y="2783523"/>
            <a:ext cx="1228387" cy="122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Что может сломаться</a:t>
            </a:r>
            <a:r>
              <a:rPr lang="en-US" dirty="0" smtClean="0"/>
              <a:t>?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27" idx="3"/>
          </p:cNvCxnSpPr>
          <p:nvPr/>
        </p:nvCxnSpPr>
        <p:spPr>
          <a:xfrm>
            <a:off x="1619673" y="1311610"/>
            <a:ext cx="2016223" cy="18002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4697115" y="1262644"/>
            <a:ext cx="1752321" cy="22898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8" idx="3"/>
          </p:cNvCxnSpPr>
          <p:nvPr/>
        </p:nvCxnSpPr>
        <p:spPr>
          <a:xfrm flipV="1">
            <a:off x="1804129" y="2448223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748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080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60" y="7715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 стрелкой 24"/>
          <p:cNvCxnSpPr/>
          <p:nvPr/>
        </p:nvCxnSpPr>
        <p:spPr>
          <a:xfrm>
            <a:off x="4651369" y="2609502"/>
            <a:ext cx="1801804" cy="390723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4651369" y="3152006"/>
            <a:ext cx="1720831" cy="427857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7" descr="ki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2753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woma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670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9" y="3436351"/>
            <a:ext cx="1686747" cy="16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Прямая со стрелкой 29"/>
          <p:cNvCxnSpPr/>
          <p:nvPr/>
        </p:nvCxnSpPr>
        <p:spPr>
          <a:xfrm flipV="1">
            <a:off x="1636688" y="3765621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Умножение 16"/>
          <p:cNvSpPr/>
          <p:nvPr/>
        </p:nvSpPr>
        <p:spPr>
          <a:xfrm>
            <a:off x="3564000" y="1883733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31" name="Умножение 30"/>
          <p:cNvSpPr/>
          <p:nvPr/>
        </p:nvSpPr>
        <p:spPr>
          <a:xfrm>
            <a:off x="4988006" y="872842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32" name="Умножение 31"/>
          <p:cNvSpPr/>
          <p:nvPr/>
        </p:nvSpPr>
        <p:spPr>
          <a:xfrm>
            <a:off x="6516272" y="2881486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697115" y="3765621"/>
            <a:ext cx="1756058" cy="302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Умножение 33"/>
          <p:cNvSpPr/>
          <p:nvPr/>
        </p:nvSpPr>
        <p:spPr>
          <a:xfrm>
            <a:off x="5441436" y="3289855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 flipH="1" flipV="1">
            <a:off x="7812248" y="1842045"/>
            <a:ext cx="6982" cy="115818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Умножение 35"/>
          <p:cNvSpPr/>
          <p:nvPr/>
        </p:nvSpPr>
        <p:spPr>
          <a:xfrm>
            <a:off x="7308304" y="2091927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3419872" y="4424720"/>
            <a:ext cx="139102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1" dirty="0" smtClean="0">
                <a:ln w="190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кластер</a:t>
            </a:r>
            <a:endParaRPr lang="ru-RU" sz="2800" b="1" cap="none" spc="0" dirty="0">
              <a:ln w="1905"/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6371855" y="4419284"/>
            <a:ext cx="139102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1" dirty="0" smtClean="0">
                <a:ln w="190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кластер</a:t>
            </a:r>
            <a:endParaRPr lang="ru-RU" sz="2800" b="1" cap="none" spc="0" dirty="0">
              <a:ln w="1905"/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863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3348</TotalTime>
  <Words>1261</Words>
  <Application>Microsoft Office PowerPoint</Application>
  <PresentationFormat>Экран (16:9)</PresentationFormat>
  <Paragraphs>315</Paragraphs>
  <Slides>53</Slides>
  <Notes>42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4" baseType="lpstr">
      <vt:lpstr>1_Специальное оформление</vt:lpstr>
      <vt:lpstr>Распределенные системы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Ерусалимская Алина Витальевна</dc:creator>
  <cp:lastModifiedBy>Колмогоров Алексей Александрович</cp:lastModifiedBy>
  <cp:revision>230</cp:revision>
  <dcterms:created xsi:type="dcterms:W3CDTF">2014-01-14T11:27:58Z</dcterms:created>
  <dcterms:modified xsi:type="dcterms:W3CDTF">2018-03-23T14:11:25Z</dcterms:modified>
</cp:coreProperties>
</file>