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32"/>
  </p:notesMasterIdLst>
  <p:handoutMasterIdLst>
    <p:handoutMasterId r:id="rId33"/>
  </p:handoutMasterIdLst>
  <p:sldIdLst>
    <p:sldId id="265" r:id="rId2"/>
    <p:sldId id="375" r:id="rId3"/>
    <p:sldId id="521" r:id="rId4"/>
    <p:sldId id="659" r:id="rId5"/>
    <p:sldId id="660" r:id="rId6"/>
    <p:sldId id="661" r:id="rId7"/>
    <p:sldId id="598" r:id="rId8"/>
    <p:sldId id="658" r:id="rId9"/>
    <p:sldId id="603" r:id="rId10"/>
    <p:sldId id="604" r:id="rId11"/>
    <p:sldId id="599" r:id="rId12"/>
    <p:sldId id="628" r:id="rId13"/>
    <p:sldId id="629" r:id="rId14"/>
    <p:sldId id="630" r:id="rId15"/>
    <p:sldId id="631" r:id="rId16"/>
    <p:sldId id="634" r:id="rId17"/>
    <p:sldId id="635" r:id="rId18"/>
    <p:sldId id="606" r:id="rId19"/>
    <p:sldId id="607" r:id="rId20"/>
    <p:sldId id="609" r:id="rId21"/>
    <p:sldId id="608" r:id="rId22"/>
    <p:sldId id="621" r:id="rId23"/>
    <p:sldId id="623" r:id="rId24"/>
    <p:sldId id="600" r:id="rId25"/>
    <p:sldId id="641" r:id="rId26"/>
    <p:sldId id="642" r:id="rId27"/>
    <p:sldId id="643" r:id="rId28"/>
    <p:sldId id="645" r:id="rId29"/>
    <p:sldId id="646" r:id="rId30"/>
    <p:sldId id="653" r:id="rId31"/>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555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E4E428"/>
    <a:srgbClr val="00703C"/>
    <a:srgbClr val="98A804"/>
    <a:srgbClr val="61AD3A"/>
    <a:srgbClr val="72A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98" autoAdjust="0"/>
    <p:restoredTop sz="71018" autoAdjust="0"/>
  </p:normalViewPr>
  <p:slideViewPr>
    <p:cSldViewPr>
      <p:cViewPr varScale="1">
        <p:scale>
          <a:sx n="148" d="100"/>
          <a:sy n="148" d="100"/>
        </p:scale>
        <p:origin x="2472" y="120"/>
      </p:cViewPr>
      <p:guideLst>
        <p:guide orient="horz" pos="1620"/>
        <p:guide pos="5556"/>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28AFA-2B04-4CF2-A280-3CACFA02DCDA}" type="datetimeFigureOut">
              <a:rPr lang="ru-RU" smtClean="0"/>
              <a:pPr/>
              <a:t>22.03.2018</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D21173-5B62-4834-BAEB-FECAA6566180}" type="slidenum">
              <a:rPr lang="ru-RU" smtClean="0"/>
              <a:pPr/>
              <a:t>‹#›</a:t>
            </a:fld>
            <a:endParaRPr lang="ru-RU"/>
          </a:p>
        </p:txBody>
      </p:sp>
    </p:spTree>
    <p:extLst>
      <p:ext uri="{BB962C8B-B14F-4D97-AF65-F5344CB8AC3E}">
        <p14:creationId xmlns:p14="http://schemas.microsoft.com/office/powerpoint/2010/main" val="1019420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AD82F9-BEBE-4E06-81EB-AA847F9B1290}" type="datetimeFigureOut">
              <a:rPr lang="ru-RU" smtClean="0"/>
              <a:pPr/>
              <a:t>22.03.2018</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9C45F-848A-43CD-9EBE-7F74492E615F}" type="slidenum">
              <a:rPr lang="ru-RU" smtClean="0"/>
              <a:pPr/>
              <a:t>‹#›</a:t>
            </a:fld>
            <a:endParaRPr lang="ru-RU"/>
          </a:p>
        </p:txBody>
      </p:sp>
    </p:spTree>
    <p:extLst>
      <p:ext uri="{BB962C8B-B14F-4D97-AF65-F5344CB8AC3E}">
        <p14:creationId xmlns:p14="http://schemas.microsoft.com/office/powerpoint/2010/main" val="3647788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dirty="0" smtClean="0">
                <a:solidFill>
                  <a:schemeClr val="tx1"/>
                </a:solidFill>
                <a:effectLst/>
                <a:latin typeface="+mn-lt"/>
                <a:ea typeface="+mn-ea"/>
                <a:cs typeface="+mn-cs"/>
              </a:rPr>
              <a:t>ORM - Это подход в программировании, заключающийся в том чтобы связать два представления объектное и реляционное. </a:t>
            </a:r>
            <a:r>
              <a:rPr lang="en-US" sz="1200" b="0"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Т.е.</a:t>
            </a:r>
            <a:r>
              <a:rPr lang="ru-RU" sz="1200" b="0" i="0" u="none" strike="noStrike" kern="1200" baseline="0" dirty="0" smtClean="0">
                <a:solidFill>
                  <a:schemeClr val="tx1"/>
                </a:solidFill>
                <a:effectLst/>
                <a:latin typeface="+mn-lt"/>
                <a:ea typeface="+mn-ea"/>
                <a:cs typeface="+mn-cs"/>
              </a:rPr>
              <a:t>  когда в коде мы работаем с простыми объектами и по сути, не обращаем большого внимания на то как эти данные нужно сохранить в таблицу, как их прочитать из таблицы и т.п. просто один раз </a:t>
            </a:r>
            <a:r>
              <a:rPr lang="ru-RU" sz="1200" b="0" i="0" u="none" strike="noStrike" kern="1200" baseline="0" dirty="0" err="1" smtClean="0">
                <a:solidFill>
                  <a:schemeClr val="tx1"/>
                </a:solidFill>
                <a:effectLst/>
                <a:latin typeface="+mn-lt"/>
                <a:ea typeface="+mn-ea"/>
                <a:cs typeface="+mn-cs"/>
              </a:rPr>
              <a:t>замапили</a:t>
            </a:r>
            <a:r>
              <a:rPr lang="ru-RU" sz="1200" b="0" i="0" u="none" strike="noStrike" kern="1200" baseline="0" dirty="0" smtClean="0">
                <a:solidFill>
                  <a:schemeClr val="tx1"/>
                </a:solidFill>
                <a:effectLst/>
                <a:latin typeface="+mn-lt"/>
                <a:ea typeface="+mn-ea"/>
                <a:cs typeface="+mn-cs"/>
              </a:rPr>
              <a:t> объект на таблицу и далее с этим работаем.</a:t>
            </a:r>
          </a:p>
          <a:p>
            <a:r>
              <a:rPr lang="en-US" sz="1200" b="1" dirty="0" smtClean="0">
                <a:solidFill>
                  <a:srgbClr val="008000"/>
                </a:solidFill>
              </a:rPr>
              <a:t>JPA</a:t>
            </a:r>
            <a:r>
              <a:rPr lang="en-US" sz="1200" dirty="0" smtClean="0">
                <a:solidFill>
                  <a:schemeClr val="tx1"/>
                </a:solidFill>
              </a:rPr>
              <a:t> (</a:t>
            </a:r>
            <a:r>
              <a:rPr lang="en-US" sz="1200" dirty="0" smtClean="0"/>
              <a:t>Java Persistence API</a:t>
            </a:r>
            <a:r>
              <a:rPr lang="en-US" sz="1200" dirty="0" smtClean="0">
                <a:solidFill>
                  <a:schemeClr val="tx1"/>
                </a:solidFill>
              </a:rPr>
              <a:t>) </a:t>
            </a:r>
            <a:r>
              <a:rPr lang="ru-RU" sz="1200" dirty="0" smtClean="0">
                <a:solidFill>
                  <a:schemeClr val="tx1"/>
                </a:solidFill>
              </a:rPr>
              <a:t>– это </a:t>
            </a:r>
            <a:r>
              <a:rPr lang="ru-RU" sz="1200" dirty="0" err="1" smtClean="0">
                <a:solidFill>
                  <a:schemeClr val="tx1"/>
                </a:solidFill>
              </a:rPr>
              <a:t>джавовая</a:t>
            </a:r>
            <a:r>
              <a:rPr lang="ru-RU" sz="1200" dirty="0" smtClean="0">
                <a:solidFill>
                  <a:schemeClr val="tx1"/>
                </a:solidFill>
              </a:rPr>
              <a:t> </a:t>
            </a:r>
            <a:r>
              <a:rPr lang="ru-RU" sz="1200" dirty="0" err="1" smtClean="0">
                <a:solidFill>
                  <a:schemeClr val="tx1"/>
                </a:solidFill>
              </a:rPr>
              <a:t>энтерпрайз</a:t>
            </a:r>
            <a:r>
              <a:rPr lang="ru-RU" sz="1200" dirty="0" smtClean="0">
                <a:solidFill>
                  <a:schemeClr val="tx1"/>
                </a:solidFill>
              </a:rPr>
              <a:t> спецификация</a:t>
            </a:r>
            <a:r>
              <a:rPr lang="ru-RU" sz="1200" baseline="0" dirty="0" smtClean="0">
                <a:solidFill>
                  <a:schemeClr val="tx1"/>
                </a:solidFill>
              </a:rPr>
              <a:t>, </a:t>
            </a:r>
            <a:r>
              <a:rPr lang="ru-RU" sz="1200" baseline="0" dirty="0" err="1" smtClean="0">
                <a:solidFill>
                  <a:schemeClr val="tx1"/>
                </a:solidFill>
              </a:rPr>
              <a:t>описывающай</a:t>
            </a:r>
            <a:r>
              <a:rPr lang="ru-RU" sz="1200" baseline="0" dirty="0" smtClean="0">
                <a:solidFill>
                  <a:schemeClr val="tx1"/>
                </a:solidFill>
              </a:rPr>
              <a:t> </a:t>
            </a:r>
            <a:r>
              <a:rPr lang="en-US" sz="1200" baseline="0" dirty="0" smtClean="0">
                <a:solidFill>
                  <a:schemeClr val="tx1"/>
                </a:solidFill>
              </a:rPr>
              <a:t>API </a:t>
            </a:r>
            <a:r>
              <a:rPr lang="ru-RU" sz="1200" baseline="0" dirty="0" smtClean="0">
                <a:solidFill>
                  <a:schemeClr val="tx1"/>
                </a:solidFill>
              </a:rPr>
              <a:t>управления</a:t>
            </a:r>
            <a:r>
              <a:rPr lang="en-US" sz="1200" baseline="0" dirty="0" smtClean="0">
                <a:solidFill>
                  <a:schemeClr val="tx1"/>
                </a:solidFill>
              </a:rPr>
              <a:t> </a:t>
            </a:r>
            <a:r>
              <a:rPr lang="ru-RU" sz="1200" baseline="0" dirty="0" smtClean="0">
                <a:solidFill>
                  <a:schemeClr val="tx1"/>
                </a:solidFill>
              </a:rPr>
              <a:t>ОРМ сущностями</a:t>
            </a:r>
          </a:p>
          <a:p>
            <a:r>
              <a:rPr lang="ru-RU" sz="1200" baseline="0" dirty="0" smtClean="0">
                <a:solidFill>
                  <a:schemeClr val="tx1"/>
                </a:solidFill>
              </a:rPr>
              <a:t>А </a:t>
            </a:r>
            <a:r>
              <a:rPr lang="ru-RU" sz="1200" baseline="0" dirty="0" err="1" smtClean="0">
                <a:solidFill>
                  <a:schemeClr val="tx1"/>
                </a:solidFill>
              </a:rPr>
              <a:t>Хибирнейт</a:t>
            </a:r>
            <a:r>
              <a:rPr lang="ru-RU" sz="1200" baseline="0" dirty="0" smtClean="0">
                <a:solidFill>
                  <a:schemeClr val="tx1"/>
                </a:solidFill>
              </a:rPr>
              <a:t> лишь одна из реализаций этой спецификации</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12</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Each table contains</a:t>
            </a:r>
          </a:p>
          <a:p>
            <a:r>
              <a:rPr lang="en-US" sz="1200" b="0" i="0" u="none" strike="noStrike" kern="1200" baseline="0" dirty="0" smtClean="0">
                <a:solidFill>
                  <a:schemeClr val="tx1"/>
                </a:solidFill>
                <a:latin typeface="+mn-lt"/>
                <a:ea typeface="+mn-ea"/>
                <a:cs typeface="+mn-cs"/>
              </a:rPr>
              <a:t>different attributes but they all have the same primary key (to join the tables together</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14</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implementing identifier value generation based on </a:t>
            </a:r>
            <a:r>
              <a:rPr lang="en-US" sz="1200" b="1" i="0" kern="1200" dirty="0" smtClean="0">
                <a:solidFill>
                  <a:schemeClr val="tx1"/>
                </a:solidFill>
                <a:effectLst/>
                <a:latin typeface="+mn-lt"/>
                <a:ea typeface="+mn-ea"/>
                <a:cs typeface="+mn-cs"/>
              </a:rPr>
              <a:t>IDENTITY</a:t>
            </a:r>
            <a:r>
              <a:rPr lang="en-US" sz="1200" b="0" i="0" kern="1200" dirty="0" smtClean="0">
                <a:solidFill>
                  <a:schemeClr val="tx1"/>
                </a:solidFill>
                <a:effectLst/>
                <a:latin typeface="+mn-lt"/>
                <a:ea typeface="+mn-ea"/>
                <a:cs typeface="+mn-cs"/>
              </a:rPr>
              <a:t> columns, Hibernate makes use of its </a:t>
            </a:r>
            <a:r>
              <a:rPr lang="en-US" dirty="0" err="1" smtClean="0"/>
              <a:t>org.hibernate.id.IdentityGenerator</a:t>
            </a:r>
            <a:r>
              <a:rPr lang="en-US" sz="1200" b="0" i="0" kern="1200" dirty="0" smtClean="0">
                <a:solidFill>
                  <a:schemeClr val="tx1"/>
                </a:solidFill>
                <a:effectLst/>
                <a:latin typeface="+mn-lt"/>
                <a:ea typeface="+mn-ea"/>
                <a:cs typeface="+mn-cs"/>
              </a:rPr>
              <a:t> id generator which expects the identifier to generated by INSERT into the table. </a:t>
            </a:r>
          </a:p>
          <a:p>
            <a:endParaRPr lang="en-US" sz="1200" b="0" i="0" kern="1200" dirty="0" smtClean="0">
              <a:solidFill>
                <a:schemeClr val="tx1"/>
              </a:solidFill>
              <a:effectLst/>
              <a:latin typeface="+mn-lt"/>
              <a:ea typeface="+mn-ea"/>
              <a:cs typeface="+mn-cs"/>
            </a:endParaRPr>
          </a:p>
          <a:p>
            <a:r>
              <a:rPr lang="en-US" sz="1200" b="1" i="0" u="none" strike="noStrike" kern="1200" baseline="0" dirty="0" smtClean="0">
                <a:solidFill>
                  <a:schemeClr val="tx1"/>
                </a:solidFill>
                <a:latin typeface="+mn-lt"/>
                <a:ea typeface="+mn-ea"/>
                <a:cs typeface="+mn-cs"/>
              </a:rPr>
              <a:t>TABLE </a:t>
            </a:r>
            <a:r>
              <a:rPr lang="en-US" sz="1200" b="0" i="0" u="none" strike="noStrike" kern="1200" baseline="0" dirty="0" smtClean="0">
                <a:solidFill>
                  <a:schemeClr val="tx1"/>
                </a:solidFill>
                <a:latin typeface="+mn-lt"/>
                <a:ea typeface="+mn-ea"/>
                <a:cs typeface="+mn-cs"/>
              </a:rPr>
              <a:t>instructs the persistence provider to store the sequence name and its</a:t>
            </a:r>
          </a:p>
          <a:p>
            <a:r>
              <a:rPr lang="en-US" sz="1200" b="0" i="0" u="none" strike="noStrike" kern="1200" baseline="0" dirty="0" smtClean="0">
                <a:solidFill>
                  <a:schemeClr val="tx1"/>
                </a:solidFill>
                <a:latin typeface="+mn-lt"/>
                <a:ea typeface="+mn-ea"/>
                <a:cs typeface="+mn-cs"/>
              </a:rPr>
              <a:t>current value in a table, increasing the value each time a new instance of the entity</a:t>
            </a:r>
          </a:p>
          <a:p>
            <a:r>
              <a:rPr lang="en-US" sz="1200" b="0" i="0" u="none" strike="noStrike" kern="1200" baseline="0" dirty="0" smtClean="0">
                <a:solidFill>
                  <a:schemeClr val="tx1"/>
                </a:solidFill>
                <a:latin typeface="+mn-lt"/>
                <a:ea typeface="+mn-ea"/>
                <a:cs typeface="+mn-cs"/>
              </a:rPr>
              <a:t>is persisted.</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15</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16</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a:t>
            </a:r>
          </a:p>
          <a:p>
            <a:r>
              <a:rPr lang="en-US" sz="1200" b="1" i="0" u="none" strike="noStrike" kern="1200" baseline="0" dirty="0" smtClean="0">
                <a:solidFill>
                  <a:schemeClr val="tx1"/>
                </a:solidFill>
                <a:latin typeface="+mn-lt"/>
                <a:ea typeface="+mn-ea"/>
                <a:cs typeface="+mn-cs"/>
              </a:rPr>
              <a:t>updatable </a:t>
            </a:r>
            <a:r>
              <a:rPr lang="en-US" sz="1200" b="0" i="0" u="none" strike="noStrike" kern="1200" baseline="0" dirty="0" smtClean="0">
                <a:solidFill>
                  <a:schemeClr val="tx1"/>
                </a:solidFill>
                <a:latin typeface="+mn-lt"/>
                <a:ea typeface="+mn-ea"/>
                <a:cs typeface="+mn-cs"/>
              </a:rPr>
              <a:t>and </a:t>
            </a:r>
            <a:r>
              <a:rPr lang="en-US" sz="1200" b="1" i="0" u="none" strike="noStrike" kern="1200" baseline="0" dirty="0" err="1" smtClean="0">
                <a:solidFill>
                  <a:schemeClr val="tx1"/>
                </a:solidFill>
                <a:latin typeface="+mn-lt"/>
                <a:ea typeface="+mn-ea"/>
                <a:cs typeface="+mn-cs"/>
              </a:rPr>
              <a:t>insertable</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settings default to </a:t>
            </a:r>
            <a:r>
              <a:rPr lang="en-US" sz="1200" b="1" i="0" u="none" strike="noStrike" kern="1200" baseline="0" dirty="0" smtClean="0">
                <a:solidFill>
                  <a:schemeClr val="tx1"/>
                </a:solidFill>
                <a:latin typeface="+mn-lt"/>
                <a:ea typeface="+mn-ea"/>
                <a:cs typeface="+mn-cs"/>
              </a:rPr>
              <a:t>true</a:t>
            </a:r>
            <a:r>
              <a:rPr lang="en-US" sz="1200" b="0" i="0" u="none" strike="noStrike" kern="1200" baseline="0" dirty="0" smtClean="0">
                <a:solidFill>
                  <a:schemeClr val="tx1"/>
                </a:solidFill>
                <a:latin typeface="+mn-lt"/>
                <a:ea typeface="+mn-ea"/>
                <a:cs typeface="+mn-cs"/>
              </a:rPr>
              <a:t>, which means that any attribute can be inserted or</a:t>
            </a:r>
          </a:p>
          <a:p>
            <a:r>
              <a:rPr lang="en-US" sz="1200" b="0" i="0" u="none" strike="noStrike" kern="1200" baseline="0" dirty="0" smtClean="0">
                <a:solidFill>
                  <a:schemeClr val="tx1"/>
                </a:solidFill>
                <a:latin typeface="+mn-lt"/>
                <a:ea typeface="+mn-ea"/>
                <a:cs typeface="+mn-cs"/>
              </a:rPr>
              <a:t>updated in the database. You can set them to </a:t>
            </a:r>
            <a:r>
              <a:rPr lang="en-US" sz="1200" b="1" i="0" u="none" strike="noStrike" kern="1200" baseline="0" dirty="0" smtClean="0">
                <a:solidFill>
                  <a:schemeClr val="tx1"/>
                </a:solidFill>
                <a:latin typeface="+mn-lt"/>
                <a:ea typeface="+mn-ea"/>
                <a:cs typeface="+mn-cs"/>
              </a:rPr>
              <a:t>false </a:t>
            </a:r>
            <a:r>
              <a:rPr lang="en-US" sz="1200" b="0" i="0" u="none" strike="noStrike" kern="1200" baseline="0" dirty="0" smtClean="0">
                <a:solidFill>
                  <a:schemeClr val="tx1"/>
                </a:solidFill>
                <a:latin typeface="+mn-lt"/>
                <a:ea typeface="+mn-ea"/>
                <a:cs typeface="+mn-cs"/>
              </a:rPr>
              <a:t>when you want the persistence provider to ensure</a:t>
            </a:r>
          </a:p>
          <a:p>
            <a:r>
              <a:rPr lang="en-US" sz="1200" b="0" i="0" u="none" strike="noStrike" kern="1200" baseline="0" dirty="0" smtClean="0">
                <a:solidFill>
                  <a:schemeClr val="tx1"/>
                </a:solidFill>
                <a:latin typeface="+mn-lt"/>
                <a:ea typeface="+mn-ea"/>
                <a:cs typeface="+mn-cs"/>
              </a:rPr>
              <a:t>that it will not insert or update the data to the table in response to changes in the entity. Note that this</a:t>
            </a:r>
          </a:p>
          <a:p>
            <a:r>
              <a:rPr lang="en-US" sz="1200" b="0" i="0" u="none" strike="noStrike" kern="1200" baseline="0" dirty="0" smtClean="0">
                <a:solidFill>
                  <a:schemeClr val="tx1"/>
                </a:solidFill>
                <a:latin typeface="+mn-lt"/>
                <a:ea typeface="+mn-ea"/>
                <a:cs typeface="+mn-cs"/>
              </a:rPr>
              <a:t>does not imply that the entity attribute will not change in memory. You can still change the value in</a:t>
            </a:r>
          </a:p>
          <a:p>
            <a:r>
              <a:rPr lang="en-US" sz="1200" b="0" i="0" u="none" strike="noStrike" kern="1200" baseline="0" dirty="0" smtClean="0">
                <a:solidFill>
                  <a:schemeClr val="tx1"/>
                </a:solidFill>
                <a:latin typeface="+mn-lt"/>
                <a:ea typeface="+mn-ea"/>
                <a:cs typeface="+mn-cs"/>
              </a:rPr>
              <a:t>memory, but it will not be synchronized with the database. That’s because the generated SQL statement</a:t>
            </a:r>
          </a:p>
          <a:p>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INSERT </a:t>
            </a:r>
            <a:r>
              <a:rPr lang="en-US" sz="1200" b="0" i="0" u="none" strike="noStrike" kern="1200" baseline="0" dirty="0" smtClean="0">
                <a:solidFill>
                  <a:schemeClr val="tx1"/>
                </a:solidFill>
                <a:latin typeface="+mn-lt"/>
                <a:ea typeface="+mn-ea"/>
                <a:cs typeface="+mn-cs"/>
              </a:rPr>
              <a:t>or </a:t>
            </a:r>
            <a:r>
              <a:rPr lang="en-US" sz="1200" b="1" i="0" u="none" strike="noStrike" kern="1200" baseline="0" dirty="0" smtClean="0">
                <a:solidFill>
                  <a:schemeClr val="tx1"/>
                </a:solidFill>
                <a:latin typeface="+mn-lt"/>
                <a:ea typeface="+mn-ea"/>
                <a:cs typeface="+mn-cs"/>
              </a:rPr>
              <a:t>UPDATE</a:t>
            </a:r>
            <a:r>
              <a:rPr lang="en-US" sz="1200" b="0" i="0" u="none" strike="noStrike" kern="1200" baseline="0" dirty="0" smtClean="0">
                <a:solidFill>
                  <a:schemeClr val="tx1"/>
                </a:solidFill>
                <a:latin typeface="+mn-lt"/>
                <a:ea typeface="+mn-ea"/>
                <a:cs typeface="+mn-cs"/>
              </a:rPr>
              <a:t>) will not include the columns.</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pPr rtl="0"/>
            <a:r>
              <a:rPr lang="en-US" sz="1200" b="0" i="0" kern="1200" dirty="0" smtClean="0">
                <a:solidFill>
                  <a:schemeClr val="tx1"/>
                </a:solidFill>
                <a:effectLst/>
                <a:latin typeface="+mn-lt"/>
                <a:ea typeface="+mn-ea"/>
                <a:cs typeface="+mn-cs"/>
              </a:rPr>
              <a:t>The mapping between the standard SQL Date/Time types and the supported Java 8 Date/Time class types looks as follows;</a:t>
            </a:r>
          </a:p>
          <a:p>
            <a:pPr rtl="0"/>
            <a:r>
              <a:rPr lang="en-US" sz="1200" b="0" i="0" kern="1200" dirty="0" smtClean="0">
                <a:solidFill>
                  <a:schemeClr val="tx1"/>
                </a:solidFill>
                <a:effectLst/>
                <a:latin typeface="+mn-lt"/>
                <a:ea typeface="+mn-ea"/>
                <a:cs typeface="+mn-cs"/>
              </a:rPr>
              <a:t>DATE:</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java.time.LocalDate</a:t>
            </a:r>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TIME: </a:t>
            </a:r>
            <a:r>
              <a:rPr lang="en-US" sz="1200" b="0" i="0" kern="1200" dirty="0" err="1" smtClean="0">
                <a:solidFill>
                  <a:schemeClr val="tx1"/>
                </a:solidFill>
                <a:effectLst/>
                <a:latin typeface="+mn-lt"/>
                <a:ea typeface="+mn-ea"/>
                <a:cs typeface="+mn-cs"/>
              </a:rPr>
              <a:t>java.time.LocalTime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java.time.OffsetTime</a:t>
            </a:r>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TIMESTAMP: </a:t>
            </a:r>
            <a:r>
              <a:rPr lang="en-US" sz="1200" b="0" i="0" kern="1200" dirty="0" err="1" smtClean="0">
                <a:solidFill>
                  <a:schemeClr val="tx1"/>
                </a:solidFill>
                <a:effectLst/>
                <a:latin typeface="+mn-lt"/>
                <a:ea typeface="+mn-ea"/>
                <a:cs typeface="+mn-cs"/>
              </a:rPr>
              <a:t>java.time.Instant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java.time.LocalDateTime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java.time.OffsetDateTime</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java.time.ZonedDateTime</a:t>
            </a:r>
            <a:endParaRPr lang="en-US"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17</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world of object-oriented programming abounds with classes and associations between classes.</a:t>
            </a:r>
          </a:p>
          <a:p>
            <a:r>
              <a:rPr lang="en-US" sz="1200" b="0" i="0" u="none" strike="noStrike" kern="1200" baseline="0" dirty="0" smtClean="0">
                <a:solidFill>
                  <a:schemeClr val="tx1"/>
                </a:solidFill>
                <a:latin typeface="+mn-lt"/>
                <a:ea typeface="+mn-ea"/>
                <a:cs typeface="+mn-cs"/>
              </a:rPr>
              <a:t>These associations are structural in that they link objects of one kind to objects of another, allowing one</a:t>
            </a:r>
          </a:p>
          <a:p>
            <a:r>
              <a:rPr lang="en-US" sz="1200" b="0" i="0" u="none" strike="noStrike" kern="1200" baseline="0" dirty="0" smtClean="0">
                <a:solidFill>
                  <a:schemeClr val="tx1"/>
                </a:solidFill>
                <a:latin typeface="+mn-lt"/>
                <a:ea typeface="+mn-ea"/>
                <a:cs typeface="+mn-cs"/>
              </a:rPr>
              <a:t>object to cause another to perform an action on its behalf. Several types of associations can exist</a:t>
            </a:r>
          </a:p>
          <a:p>
            <a:r>
              <a:rPr lang="en-US" sz="1200" b="0" i="0" u="none" strike="noStrike" kern="1200" baseline="0" dirty="0" smtClean="0">
                <a:solidFill>
                  <a:schemeClr val="tx1"/>
                </a:solidFill>
                <a:latin typeface="+mn-lt"/>
                <a:ea typeface="+mn-ea"/>
                <a:cs typeface="+mn-cs"/>
              </a:rPr>
              <a:t>between classes.</a:t>
            </a:r>
          </a:p>
          <a:p>
            <a:r>
              <a:rPr lang="en-US" sz="1200" b="0" i="0" u="none" strike="noStrike" kern="1200" baseline="0" dirty="0" smtClean="0">
                <a:solidFill>
                  <a:schemeClr val="tx1"/>
                </a:solidFill>
                <a:latin typeface="+mn-lt"/>
                <a:ea typeface="+mn-ea"/>
                <a:cs typeface="+mn-cs"/>
              </a:rPr>
              <a:t>First of all, an association has a direction. It can be </a:t>
            </a:r>
            <a:r>
              <a:rPr lang="en-US" sz="1200" b="0" i="1" u="none" strike="noStrike" kern="1200" baseline="0" dirty="0" smtClean="0">
                <a:solidFill>
                  <a:schemeClr val="tx1"/>
                </a:solidFill>
                <a:latin typeface="+mn-lt"/>
                <a:ea typeface="+mn-ea"/>
                <a:cs typeface="+mn-cs"/>
              </a:rPr>
              <a:t>unidirectional </a:t>
            </a:r>
            <a:r>
              <a:rPr lang="en-US" sz="1200" b="0" i="0" u="none" strike="noStrike" kern="1200" baseline="0" dirty="0" smtClean="0">
                <a:solidFill>
                  <a:schemeClr val="tx1"/>
                </a:solidFill>
                <a:latin typeface="+mn-lt"/>
                <a:ea typeface="+mn-ea"/>
                <a:cs typeface="+mn-cs"/>
              </a:rPr>
              <a:t>(i.e., one object can navigate</a:t>
            </a:r>
          </a:p>
          <a:p>
            <a:r>
              <a:rPr lang="en-US" sz="1200" b="0" i="0" u="none" strike="noStrike" kern="1200" baseline="0" dirty="0" smtClean="0">
                <a:solidFill>
                  <a:schemeClr val="tx1"/>
                </a:solidFill>
                <a:latin typeface="+mn-lt"/>
                <a:ea typeface="+mn-ea"/>
                <a:cs typeface="+mn-cs"/>
              </a:rPr>
              <a:t>toward another) or </a:t>
            </a:r>
            <a:r>
              <a:rPr lang="en-US" sz="1200" b="0" i="1" u="none" strike="noStrike" kern="1200" baseline="0" dirty="0" smtClean="0">
                <a:solidFill>
                  <a:schemeClr val="tx1"/>
                </a:solidFill>
                <a:latin typeface="+mn-lt"/>
                <a:ea typeface="+mn-ea"/>
                <a:cs typeface="+mn-cs"/>
              </a:rPr>
              <a:t>bidirectional </a:t>
            </a:r>
            <a:r>
              <a:rPr lang="en-US" sz="1200" b="0" i="0" u="none" strike="noStrike" kern="1200" baseline="0" dirty="0" smtClean="0">
                <a:solidFill>
                  <a:schemeClr val="tx1"/>
                </a:solidFill>
                <a:latin typeface="+mn-lt"/>
                <a:ea typeface="+mn-ea"/>
                <a:cs typeface="+mn-cs"/>
              </a:rPr>
              <a:t>(i.e., one object can navigate toward another and vice versa). In Java,</a:t>
            </a:r>
          </a:p>
          <a:p>
            <a:r>
              <a:rPr lang="en-US" sz="1200" b="0" i="0" u="none" strike="noStrike" kern="1200" baseline="0" dirty="0" smtClean="0">
                <a:solidFill>
                  <a:schemeClr val="tx1"/>
                </a:solidFill>
                <a:latin typeface="+mn-lt"/>
                <a:ea typeface="+mn-ea"/>
                <a:cs typeface="+mn-cs"/>
              </a:rPr>
              <a:t>you use the dot (</a:t>
            </a:r>
            <a:r>
              <a:rPr lang="en-US" sz="1200" b="1"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syntax to navigate through objects. For example, when you write</a:t>
            </a:r>
          </a:p>
          <a:p>
            <a:r>
              <a:rPr lang="en-US" sz="1200" b="1" i="0" u="none" strike="noStrike" kern="1200" baseline="0" dirty="0" err="1" smtClean="0">
                <a:solidFill>
                  <a:schemeClr val="tx1"/>
                </a:solidFill>
                <a:latin typeface="+mn-lt"/>
                <a:ea typeface="+mn-ea"/>
                <a:cs typeface="+mn-cs"/>
              </a:rPr>
              <a:t>customer.getAddress</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getCountry</a:t>
            </a:r>
            <a:r>
              <a:rPr lang="en-US" sz="1200" b="1"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you navigate from the object </a:t>
            </a:r>
            <a:r>
              <a:rPr lang="en-US" sz="1200" b="1" i="0" u="none" strike="noStrike" kern="1200" baseline="0" dirty="0" smtClean="0">
                <a:solidFill>
                  <a:schemeClr val="tx1"/>
                </a:solidFill>
                <a:latin typeface="+mn-lt"/>
                <a:ea typeface="+mn-ea"/>
                <a:cs typeface="+mn-cs"/>
              </a:rPr>
              <a:t>Customer </a:t>
            </a:r>
            <a:r>
              <a:rPr lang="en-US" sz="1200" b="0" i="0" u="none" strike="noStrike" kern="1200" baseline="0" dirty="0" smtClean="0">
                <a:solidFill>
                  <a:schemeClr val="tx1"/>
                </a:solidFill>
                <a:latin typeface="+mn-lt"/>
                <a:ea typeface="+mn-ea"/>
                <a:cs typeface="+mn-cs"/>
              </a:rPr>
              <a:t>to </a:t>
            </a:r>
            <a:r>
              <a:rPr lang="en-US" sz="1200" b="1" i="0" u="none" strike="noStrike" kern="1200" baseline="0" dirty="0" smtClean="0">
                <a:solidFill>
                  <a:schemeClr val="tx1"/>
                </a:solidFill>
                <a:latin typeface="+mn-lt"/>
                <a:ea typeface="+mn-ea"/>
                <a:cs typeface="+mn-cs"/>
              </a:rPr>
              <a:t>Address </a:t>
            </a:r>
            <a:r>
              <a:rPr lang="en-US" sz="1200" b="0" i="0" u="none" strike="noStrike" kern="1200" baseline="0" dirty="0" smtClean="0">
                <a:solidFill>
                  <a:schemeClr val="tx1"/>
                </a:solidFill>
                <a:latin typeface="+mn-lt"/>
                <a:ea typeface="+mn-ea"/>
                <a:cs typeface="+mn-cs"/>
              </a:rPr>
              <a:t>and then to</a:t>
            </a:r>
          </a:p>
          <a:p>
            <a:r>
              <a:rPr lang="en-US" sz="1200" b="1" i="0" u="none" strike="noStrike" kern="1200" baseline="0" dirty="0" smtClean="0">
                <a:solidFill>
                  <a:schemeClr val="tx1"/>
                </a:solidFill>
                <a:latin typeface="+mn-lt"/>
                <a:ea typeface="+mn-ea"/>
                <a:cs typeface="+mn-cs"/>
              </a:rPr>
              <a:t>Country</a:t>
            </a:r>
            <a:r>
              <a:rPr lang="en-US" sz="1200" b="0" i="0" u="none" strike="noStrike" kern="1200" baseline="0" dirty="0" smtClean="0">
                <a:solidFill>
                  <a:schemeClr val="tx1"/>
                </a:solidFill>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18</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19</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20</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Unidirectional associations are very similar to value type collections since only the parent side controls this relationship. Bidirectional associations are more tricky since, even if sides need to be in-sync at all times, only one side is responsible for managing the association. A bidirectional association has an </a:t>
            </a:r>
            <a:r>
              <a:rPr lang="en-US" sz="1200" b="0" i="1" kern="1200" dirty="0" smtClean="0">
                <a:solidFill>
                  <a:schemeClr val="tx1"/>
                </a:solidFill>
                <a:effectLst/>
                <a:latin typeface="+mn-lt"/>
                <a:ea typeface="+mn-ea"/>
                <a:cs typeface="+mn-cs"/>
              </a:rPr>
              <a:t>owning</a:t>
            </a:r>
            <a:r>
              <a:rPr lang="en-US" sz="1200" b="0" i="0" kern="1200" dirty="0" smtClean="0">
                <a:solidFill>
                  <a:schemeClr val="tx1"/>
                </a:solidFill>
                <a:effectLst/>
                <a:latin typeface="+mn-lt"/>
                <a:ea typeface="+mn-ea"/>
                <a:cs typeface="+mn-cs"/>
              </a:rPr>
              <a:t> side and an </a:t>
            </a:r>
            <a:r>
              <a:rPr lang="en-US" sz="1200" b="0" i="1" kern="1200" dirty="0" smtClean="0">
                <a:solidFill>
                  <a:schemeClr val="tx1"/>
                </a:solidFill>
                <a:effectLst/>
                <a:latin typeface="+mn-lt"/>
                <a:ea typeface="+mn-ea"/>
                <a:cs typeface="+mn-cs"/>
              </a:rPr>
              <a:t>inverse (</a:t>
            </a:r>
            <a:r>
              <a:rPr lang="en-US" sz="1200" b="0" i="1" kern="1200" dirty="0" err="1" smtClean="0">
                <a:solidFill>
                  <a:schemeClr val="tx1"/>
                </a:solidFill>
                <a:effectLst/>
                <a:latin typeface="+mn-lt"/>
                <a:ea typeface="+mn-ea"/>
                <a:cs typeface="+mn-cs"/>
              </a:rPr>
              <a:t>mappedBy</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side.</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21</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Подробнее о </a:t>
            </a:r>
            <a:r>
              <a:rPr lang="en-US" sz="1200" b="0" i="0" u="none" strike="noStrike" kern="1200" baseline="0" dirty="0" smtClean="0">
                <a:solidFill>
                  <a:schemeClr val="tx1"/>
                </a:solidFill>
                <a:latin typeface="+mn-lt"/>
                <a:ea typeface="+mn-ea"/>
                <a:cs typeface="+mn-cs"/>
              </a:rPr>
              <a:t>JPA</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Собственно абстрактно поддерживает ORM </a:t>
            </a:r>
          </a:p>
          <a:p>
            <a:r>
              <a:rPr lang="ru-RU" sz="1200" b="0" i="0" u="none" strike="noStrike" kern="1200" baseline="0" dirty="0" smtClean="0">
                <a:solidFill>
                  <a:schemeClr val="tx1"/>
                </a:solidFill>
                <a:latin typeface="+mn-lt"/>
                <a:ea typeface="+mn-ea"/>
                <a:cs typeface="+mn-cs"/>
              </a:rPr>
              <a:t>• API-интерфейс менеджера объектов (</a:t>
            </a:r>
            <a:r>
              <a:rPr lang="en-US" sz="1200" b="0" i="0" u="none" strike="noStrike" kern="1200" baseline="0" dirty="0" err="1" smtClean="0">
                <a:solidFill>
                  <a:schemeClr val="tx1"/>
                </a:solidFill>
                <a:latin typeface="+mn-lt"/>
                <a:ea typeface="+mn-ea"/>
                <a:cs typeface="+mn-cs"/>
              </a:rPr>
              <a:t>Entiti</a:t>
            </a:r>
            <a:r>
              <a:rPr lang="en-US" sz="1200" b="0" i="0" u="none" strike="noStrike" kern="1200" baseline="0" dirty="0" smtClean="0">
                <a:solidFill>
                  <a:schemeClr val="tx1"/>
                </a:solidFill>
                <a:latin typeface="+mn-lt"/>
                <a:ea typeface="+mn-ea"/>
                <a:cs typeface="+mn-cs"/>
              </a:rPr>
              <a:t> manager</a:t>
            </a:r>
            <a:r>
              <a:rPr lang="ru-RU" sz="1200" b="0" i="0" u="none" strike="noStrike" kern="1200" baseline="0" dirty="0" smtClean="0">
                <a:solidFill>
                  <a:schemeClr val="tx1"/>
                </a:solidFill>
                <a:latin typeface="+mn-lt"/>
                <a:ea typeface="+mn-ea"/>
                <a:cs typeface="+mn-cs"/>
              </a:rPr>
              <a:t>) для выполнения операций с базой данных, таких как (CRUD).</a:t>
            </a:r>
          </a:p>
          <a:p>
            <a:r>
              <a:rPr lang="ru-RU" sz="1200" b="0" i="0" u="none" strike="noStrike" kern="1200" baseline="0" dirty="0" smtClean="0">
                <a:solidFill>
                  <a:schemeClr val="tx1"/>
                </a:solidFill>
                <a:latin typeface="+mn-lt"/>
                <a:ea typeface="+mn-ea"/>
                <a:cs typeface="+mn-cs"/>
              </a:rPr>
              <a:t>• </a:t>
            </a:r>
            <a:r>
              <a:rPr lang="en-US" sz="1200" b="1" dirty="0" smtClean="0">
                <a:solidFill>
                  <a:srgbClr val="008000"/>
                </a:solidFill>
              </a:rPr>
              <a:t>Java Persistence Query Language </a:t>
            </a:r>
            <a:r>
              <a:rPr lang="ru-RU" sz="1200" b="0" i="0" u="none" strike="noStrike" kern="1200" baseline="0" dirty="0" smtClean="0">
                <a:solidFill>
                  <a:schemeClr val="tx1"/>
                </a:solidFill>
                <a:latin typeface="+mn-lt"/>
                <a:ea typeface="+mn-ea"/>
                <a:cs typeface="+mn-cs"/>
              </a:rPr>
              <a:t>(JPQL), который позволяет извлекать данные</a:t>
            </a:r>
          </a:p>
          <a:p>
            <a:r>
              <a:rPr lang="ru-RU" sz="1200" b="0" i="0" u="none" strike="noStrike" kern="1200" baseline="0" dirty="0" smtClean="0">
                <a:solidFill>
                  <a:schemeClr val="tx1"/>
                </a:solidFill>
                <a:latin typeface="+mn-lt"/>
                <a:ea typeface="+mn-ea"/>
                <a:cs typeface="+mn-cs"/>
              </a:rPr>
              <a:t>с объектно-ориентированным языком запросов.</a:t>
            </a:r>
          </a:p>
          <a:p>
            <a:r>
              <a:rPr lang="ru-RU" sz="1200" b="0" i="0" u="none" strike="noStrike" kern="1200" baseline="0" dirty="0" smtClean="0">
                <a:solidFill>
                  <a:schemeClr val="tx1"/>
                </a:solidFill>
                <a:latin typeface="+mn-lt"/>
                <a:ea typeface="+mn-ea"/>
                <a:cs typeface="+mn-cs"/>
              </a:rPr>
              <a:t>• Транзакции и блокирующие механизмы при одновременном доступе к данным</a:t>
            </a:r>
          </a:p>
          <a:p>
            <a:r>
              <a:rPr lang="ru-RU" sz="1200" b="0" i="0" u="none" strike="noStrike" kern="1200" baseline="0" dirty="0" smtClean="0">
                <a:solidFill>
                  <a:schemeClr val="tx1"/>
                </a:solidFill>
                <a:latin typeface="+mn-lt"/>
                <a:ea typeface="+mn-ea"/>
                <a:cs typeface="+mn-cs"/>
              </a:rPr>
              <a:t>предоставляемый </a:t>
            </a:r>
            <a:r>
              <a:rPr lang="ru-RU" sz="1200" b="0" i="0" u="none" strike="noStrike" kern="1200" baseline="0" dirty="0" err="1" smtClean="0">
                <a:solidFill>
                  <a:schemeClr val="tx1"/>
                </a:solidFill>
                <a:latin typeface="+mn-lt"/>
                <a:ea typeface="+mn-ea"/>
                <a:cs typeface="+mn-cs"/>
              </a:rPr>
              <a:t>Java</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Transaction</a:t>
            </a:r>
            <a:r>
              <a:rPr lang="ru-RU" sz="1200" b="0" i="0" u="none" strike="noStrike" kern="1200" baseline="0" dirty="0" smtClean="0">
                <a:solidFill>
                  <a:schemeClr val="tx1"/>
                </a:solidFill>
                <a:latin typeface="+mn-lt"/>
                <a:ea typeface="+mn-ea"/>
                <a:cs typeface="+mn-cs"/>
              </a:rPr>
              <a:t> API (JTA). Локальные (не-JTA) транзакции</a:t>
            </a:r>
          </a:p>
          <a:p>
            <a:r>
              <a:rPr lang="ru-RU" sz="1200" b="0" i="0" u="none" strike="noStrike" kern="1200" baseline="0" dirty="0" smtClean="0">
                <a:solidFill>
                  <a:schemeClr val="tx1"/>
                </a:solidFill>
                <a:latin typeface="+mn-lt"/>
                <a:ea typeface="+mn-ea"/>
                <a:cs typeface="+mn-cs"/>
              </a:rPr>
              <a:t>также поддерживается JPA.</a:t>
            </a:r>
          </a:p>
          <a:p>
            <a:r>
              <a:rPr lang="ru-RU" sz="1200" b="0" i="0" u="none" strike="noStrike" kern="1200" baseline="0" dirty="0" smtClean="0">
                <a:solidFill>
                  <a:schemeClr val="tx1"/>
                </a:solidFill>
                <a:latin typeface="+mn-lt"/>
                <a:ea typeface="+mn-ea"/>
                <a:cs typeface="+mn-cs"/>
              </a:rPr>
              <a:t>• Обратные вызовы и слушатели для привязки бизнес-логики к жизненному циклу постоянного</a:t>
            </a:r>
          </a:p>
          <a:p>
            <a:r>
              <a:rPr lang="ru-RU" sz="1200" b="0" i="0" u="none" strike="noStrike" kern="1200" baseline="0" dirty="0" smtClean="0">
                <a:solidFill>
                  <a:schemeClr val="tx1"/>
                </a:solidFill>
                <a:latin typeface="+mn-lt"/>
                <a:ea typeface="+mn-ea"/>
                <a:cs typeface="+mn-cs"/>
              </a:rPr>
              <a:t>объект.</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22</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Стратегия</a:t>
            </a:r>
            <a:r>
              <a:rPr lang="ru-RU" sz="1200" b="0" i="0" kern="1200" baseline="0" dirty="0" smtClean="0">
                <a:solidFill>
                  <a:schemeClr val="tx1"/>
                </a:solidFill>
                <a:effectLst/>
                <a:latin typeface="+mn-lt"/>
                <a:ea typeface="+mn-ea"/>
                <a:cs typeface="+mn-cs"/>
              </a:rPr>
              <a:t> </a:t>
            </a:r>
            <a:r>
              <a:rPr lang="ru-RU" sz="1200" b="0" i="0" kern="1200" baseline="0" dirty="0" err="1" smtClean="0">
                <a:solidFill>
                  <a:schemeClr val="tx1"/>
                </a:solidFill>
                <a:effectLst/>
                <a:latin typeface="+mn-lt"/>
                <a:ea typeface="+mn-ea"/>
                <a:cs typeface="+mn-cs"/>
              </a:rPr>
              <a:t>по-умолчанию</a:t>
            </a:r>
            <a:r>
              <a:rPr lang="ru-RU" sz="1200" b="0" i="0" kern="1200" baseline="0" dirty="0" smtClean="0">
                <a:solidFill>
                  <a:schemeClr val="tx1"/>
                </a:solidFill>
                <a:effectLst/>
                <a:latin typeface="+mn-lt"/>
                <a:ea typeface="+mn-ea"/>
                <a:cs typeface="+mn-cs"/>
              </a:rPr>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Single Table</a:t>
            </a:r>
            <a:r>
              <a:rPr lang="ru-RU" dirty="0" smtClean="0"/>
              <a:t> - </a:t>
            </a:r>
            <a:r>
              <a:rPr lang="en-US" dirty="0" smtClean="0"/>
              <a:t> The single-table approach manages one class for the superclass and all its subtypes. There are columns for each mapped field or property of the superclass, and for each distinct field or property of the derived types. When following this strategy, you will need to ensure that columns are appropriately renamed when any field or property names collide in the hierarchy</a:t>
            </a:r>
            <a:endParaRPr lang="ru-RU"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Joined table</a:t>
            </a:r>
            <a:r>
              <a:rPr lang="ru-RU" sz="1200" b="0" i="0" u="none" strike="noStrike"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Each subclass can also be mapped to its own table. This is also called </a:t>
            </a:r>
            <a:r>
              <a:rPr lang="en-US" sz="1200" b="0" i="1" kern="1200" dirty="0" smtClean="0">
                <a:solidFill>
                  <a:schemeClr val="tx1"/>
                </a:solidFill>
                <a:effectLst/>
                <a:latin typeface="+mn-lt"/>
                <a:ea typeface="+mn-ea"/>
                <a:cs typeface="+mn-cs"/>
              </a:rPr>
              <a:t>table-per-subclass</a:t>
            </a:r>
            <a:r>
              <a:rPr lang="en-US" sz="1200" b="0" i="0" kern="1200" dirty="0" smtClean="0">
                <a:solidFill>
                  <a:schemeClr val="tx1"/>
                </a:solidFill>
                <a:effectLst/>
                <a:latin typeface="+mn-lt"/>
                <a:ea typeface="+mn-ea"/>
                <a:cs typeface="+mn-cs"/>
              </a:rPr>
              <a:t> mapping strategy. An inherited state is retrieved by joining with the table of the superclass.</a:t>
            </a:r>
            <a:endParaRPr lang="ru-RU"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Table per class</a:t>
            </a:r>
            <a:r>
              <a:rPr lang="ru-RU" sz="1200" b="0" i="0" u="none" strike="noStrike"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third option is to map only the concrete classes of an inheritance hierarchy to tables. This is called the table-per-concrete-class strategy. Each table defines all persistent states of the class, including the inherited state.</a:t>
            </a:r>
            <a:endParaRPr lang="ru-RU"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24</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entity manager is responsible for creating and</a:t>
            </a:r>
          </a:p>
          <a:p>
            <a:r>
              <a:rPr lang="en-US" sz="1200" b="0" i="0" u="none" strike="noStrike" kern="1200" baseline="0" dirty="0" smtClean="0">
                <a:solidFill>
                  <a:schemeClr val="tx1"/>
                </a:solidFill>
                <a:latin typeface="+mn-lt"/>
                <a:ea typeface="+mn-ea"/>
                <a:cs typeface="+mn-cs"/>
              </a:rPr>
              <a:t>removing persistent entity instances and finding entities by their primary key. It can lock entities for</a:t>
            </a:r>
          </a:p>
          <a:p>
            <a:r>
              <a:rPr lang="en-US" sz="1200" b="0" i="0" u="none" strike="noStrike" kern="1200" baseline="0" dirty="0" smtClean="0">
                <a:solidFill>
                  <a:schemeClr val="tx1"/>
                </a:solidFill>
                <a:latin typeface="+mn-lt"/>
                <a:ea typeface="+mn-ea"/>
                <a:cs typeface="+mn-cs"/>
              </a:rPr>
              <a:t>protecting against concurrent access by using optimistic or pessimistic locking and can use JPQL queries</a:t>
            </a:r>
          </a:p>
          <a:p>
            <a:r>
              <a:rPr lang="en-US" sz="1200" b="0" i="0" u="none" strike="noStrike" kern="1200" baseline="0" dirty="0" smtClean="0">
                <a:solidFill>
                  <a:schemeClr val="tx1"/>
                </a:solidFill>
                <a:latin typeface="+mn-lt"/>
                <a:ea typeface="+mn-ea"/>
                <a:cs typeface="+mn-cs"/>
              </a:rPr>
              <a:t>to retrieve entities following certain criteria.</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25</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en-US" dirty="0" err="1" smtClean="0"/>
              <a:t>transient</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entity has just been instantiated and is not associated with a persistence context. It has no persistent representation in the database and typically no identifier value has been assigned (unless the </a:t>
            </a:r>
            <a:r>
              <a:rPr lang="en-US" sz="1200" b="0" i="1" kern="1200" dirty="0" smtClean="0">
                <a:solidFill>
                  <a:schemeClr val="tx1"/>
                </a:solidFill>
                <a:effectLst/>
                <a:latin typeface="+mn-lt"/>
                <a:ea typeface="+mn-ea"/>
                <a:cs typeface="+mn-cs"/>
              </a:rPr>
              <a:t>assigned</a:t>
            </a:r>
            <a:r>
              <a:rPr lang="en-US" sz="1200" b="0" kern="1200" dirty="0" smtClean="0">
                <a:solidFill>
                  <a:schemeClr val="tx1"/>
                </a:solidFill>
                <a:effectLst/>
                <a:latin typeface="+mn-lt"/>
                <a:ea typeface="+mn-ea"/>
                <a:cs typeface="+mn-cs"/>
              </a:rPr>
              <a:t> generator was used).</a:t>
            </a:r>
          </a:p>
          <a:p>
            <a:pPr rtl="0"/>
            <a:r>
              <a:rPr lang="en-US" dirty="0" smtClean="0"/>
              <a:t>managed, or </a:t>
            </a:r>
            <a:r>
              <a:rPr lang="en-US" dirty="0" err="1" smtClean="0"/>
              <a:t>persistent</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entity has an associated identifier and is associated with a persistence context. It may or may not physically exist in the database yet.</a:t>
            </a:r>
          </a:p>
          <a:p>
            <a:pPr rtl="0"/>
            <a:r>
              <a:rPr lang="en-US" dirty="0" err="1" smtClean="0"/>
              <a:t>detached</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entity has an associated identifier, but is no longer associated with a persistence context (usually because the persistence context was closed or the instance was evicted from the context)</a:t>
            </a:r>
          </a:p>
          <a:p>
            <a:pPr rtl="0"/>
            <a:r>
              <a:rPr lang="en-US" dirty="0" err="1" smtClean="0"/>
              <a:t>removed</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entity has an associated identifier and is associated with a persistence context, however it is scheduled for removal from the database.</a:t>
            </a:r>
          </a:p>
          <a:p>
            <a:endParaRPr lang="ru-RU" dirty="0" smtClean="0"/>
          </a:p>
          <a:p>
            <a:r>
              <a:rPr lang="en-US" sz="1200" b="0" i="0" kern="1200" dirty="0" smtClean="0">
                <a:solidFill>
                  <a:schemeClr val="tx1"/>
                </a:solidFill>
                <a:effectLst/>
                <a:latin typeface="+mn-lt"/>
                <a:ea typeface="+mn-ea"/>
                <a:cs typeface="+mn-cs"/>
              </a:rPr>
              <a:t>Much of the </a:t>
            </a:r>
            <a:r>
              <a:rPr lang="en-US" dirty="0" err="1" smtClean="0"/>
              <a:t>org.hibernate.Session</a:t>
            </a:r>
            <a:r>
              <a:rPr lang="en-US" sz="1200" b="0" i="0" kern="1200" dirty="0" smtClean="0">
                <a:solidFill>
                  <a:schemeClr val="tx1"/>
                </a:solidFill>
                <a:effectLst/>
                <a:latin typeface="+mn-lt"/>
                <a:ea typeface="+mn-ea"/>
                <a:cs typeface="+mn-cs"/>
              </a:rPr>
              <a:t> and </a:t>
            </a:r>
            <a:r>
              <a:rPr lang="en-US" dirty="0" err="1" smtClean="0"/>
              <a:t>javax.persistence.EntityManager</a:t>
            </a:r>
            <a:r>
              <a:rPr lang="en-US" sz="1200" b="0" i="0" kern="1200" dirty="0" smtClean="0">
                <a:solidFill>
                  <a:schemeClr val="tx1"/>
                </a:solidFill>
                <a:effectLst/>
                <a:latin typeface="+mn-lt"/>
                <a:ea typeface="+mn-ea"/>
                <a:cs typeface="+mn-cs"/>
              </a:rPr>
              <a:t> methods deal with moving entities between these states.</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26</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en-US" sz="1200" b="1" i="0" u="sng" kern="1200" dirty="0" smtClean="0">
                <a:solidFill>
                  <a:schemeClr val="tx1"/>
                </a:solidFill>
                <a:effectLst/>
                <a:latin typeface="+mn-lt"/>
                <a:ea typeface="+mn-ea"/>
                <a:cs typeface="+mn-cs"/>
              </a:rPr>
              <a:t>Detachment</a:t>
            </a:r>
            <a:r>
              <a:rPr lang="en-US" sz="1200" b="0" i="0" kern="1200" dirty="0" smtClean="0">
                <a:solidFill>
                  <a:schemeClr val="tx1"/>
                </a:solidFill>
                <a:effectLst/>
                <a:latin typeface="+mn-lt"/>
                <a:ea typeface="+mn-ea"/>
                <a:cs typeface="+mn-cs"/>
              </a:rPr>
              <a:t> is the process of working with data outside the scope of any persistence context. Data becomes detached in a number of ways. Once the persistence context is closed, all data that was associated with it becomes detached. Clearing the persistence context has the same effect. Evicting a particular entity from the persistence context makes it detached. And finally, serialization will make the </a:t>
            </a:r>
            <a:r>
              <a:rPr lang="en-US" sz="1200" b="0" i="0" kern="1200" dirty="0" err="1" smtClean="0">
                <a:solidFill>
                  <a:schemeClr val="tx1"/>
                </a:solidFill>
                <a:effectLst/>
                <a:latin typeface="+mn-lt"/>
                <a:ea typeface="+mn-ea"/>
                <a:cs typeface="+mn-cs"/>
              </a:rPr>
              <a:t>deserialized</a:t>
            </a:r>
            <a:r>
              <a:rPr lang="en-US" sz="1200" b="0" i="0" kern="1200" dirty="0" smtClean="0">
                <a:solidFill>
                  <a:schemeClr val="tx1"/>
                </a:solidFill>
                <a:effectLst/>
                <a:latin typeface="+mn-lt"/>
                <a:ea typeface="+mn-ea"/>
                <a:cs typeface="+mn-cs"/>
              </a:rPr>
              <a:t> form be detached (the original instance is still managed).</a:t>
            </a:r>
          </a:p>
          <a:p>
            <a:pPr rtl="0"/>
            <a:r>
              <a:rPr lang="en-US" sz="1200" b="0" i="0" kern="1200" dirty="0" smtClean="0">
                <a:solidFill>
                  <a:schemeClr val="tx1"/>
                </a:solidFill>
                <a:effectLst/>
                <a:latin typeface="+mn-lt"/>
                <a:ea typeface="+mn-ea"/>
                <a:cs typeface="+mn-cs"/>
              </a:rPr>
              <a:t>Detached data can still be manipulated, however the persistence context will no longer automatically know about these modification and the application will need to intervene to make the changes persistent again.</a:t>
            </a:r>
            <a:endParaRPr lang="ru-RU" sz="1200" b="0" i="0" kern="1200" dirty="0" smtClean="0">
              <a:solidFill>
                <a:schemeClr val="tx1"/>
              </a:solidFill>
              <a:effectLst/>
              <a:latin typeface="+mn-lt"/>
              <a:ea typeface="+mn-ea"/>
              <a:cs typeface="+mn-cs"/>
            </a:endParaRPr>
          </a:p>
          <a:p>
            <a:pPr rtl="0"/>
            <a:endParaRPr lang="ru-RU" sz="1200" b="0" i="0" kern="1200" dirty="0" smtClean="0">
              <a:solidFill>
                <a:schemeClr val="tx1"/>
              </a:solidFill>
              <a:effectLst/>
              <a:latin typeface="+mn-lt"/>
              <a:ea typeface="+mn-ea"/>
              <a:cs typeface="+mn-cs"/>
            </a:endParaRPr>
          </a:p>
          <a:p>
            <a:pPr rtl="0"/>
            <a:r>
              <a:rPr lang="en-US" sz="1200" b="1" i="0" kern="1200" dirty="0" smtClean="0">
                <a:solidFill>
                  <a:schemeClr val="tx1"/>
                </a:solidFill>
                <a:effectLst/>
                <a:latin typeface="+mn-lt"/>
                <a:ea typeface="+mn-ea"/>
                <a:cs typeface="+mn-cs"/>
              </a:rPr>
              <a:t>Merging</a:t>
            </a:r>
            <a:r>
              <a:rPr lang="en-US" sz="1200" b="0" i="0" kern="1200" dirty="0" smtClean="0">
                <a:solidFill>
                  <a:schemeClr val="tx1"/>
                </a:solidFill>
                <a:effectLst/>
                <a:latin typeface="+mn-lt"/>
                <a:ea typeface="+mn-ea"/>
                <a:cs typeface="+mn-cs"/>
              </a:rPr>
              <a:t> is the process of taking an incoming entity instance that is in detached state and copying its data over onto a new managed instance.</a:t>
            </a: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27</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Named queries are different from dynamic queries in that they are static and unchangeable. In addition</a:t>
            </a:r>
          </a:p>
          <a:p>
            <a:r>
              <a:rPr lang="en-US" sz="1200" b="0" i="0" u="none" strike="noStrike" kern="1200" baseline="0" dirty="0" smtClean="0">
                <a:solidFill>
                  <a:schemeClr val="tx1"/>
                </a:solidFill>
                <a:latin typeface="+mn-lt"/>
                <a:ea typeface="+mn-ea"/>
                <a:cs typeface="+mn-cs"/>
              </a:rPr>
              <a:t>to their static nature, which does not allow the flexibility of a dynamic query, named queries can be</a:t>
            </a:r>
          </a:p>
          <a:p>
            <a:r>
              <a:rPr lang="en-US" sz="1200" b="0" i="0" u="none" strike="noStrike" kern="1200" baseline="0" dirty="0" smtClean="0">
                <a:solidFill>
                  <a:schemeClr val="tx1"/>
                </a:solidFill>
                <a:latin typeface="+mn-lt"/>
                <a:ea typeface="+mn-ea"/>
                <a:cs typeface="+mn-cs"/>
              </a:rPr>
              <a:t>more efficient to execute because the persistence provider can translate the JPQL string to SQL once the</a:t>
            </a:r>
          </a:p>
          <a:p>
            <a:r>
              <a:rPr lang="en-US" sz="1200" b="0" i="0" u="none" strike="noStrike" kern="1200" baseline="0" dirty="0" smtClean="0">
                <a:solidFill>
                  <a:schemeClr val="tx1"/>
                </a:solidFill>
                <a:latin typeface="+mn-lt"/>
                <a:ea typeface="+mn-ea"/>
                <a:cs typeface="+mn-cs"/>
              </a:rPr>
              <a:t>application starts, rather than every time the query is executed.</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28</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You just saw how to manipulate entities individually with the </a:t>
            </a:r>
            <a:r>
              <a:rPr lang="en-US" sz="1200" b="1" i="0" u="none" strike="noStrike" kern="1200" baseline="0" dirty="0" err="1" smtClean="0">
                <a:solidFill>
                  <a:schemeClr val="tx1"/>
                </a:solidFill>
                <a:latin typeface="+mn-lt"/>
                <a:ea typeface="+mn-ea"/>
                <a:cs typeface="+mn-cs"/>
              </a:rPr>
              <a:t>EntityManager</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API. You know how to find</a:t>
            </a:r>
          </a:p>
          <a:p>
            <a:r>
              <a:rPr lang="en-US" sz="1200" b="0" i="0" u="none" strike="noStrike" kern="1200" baseline="0" dirty="0" smtClean="0">
                <a:solidFill>
                  <a:schemeClr val="tx1"/>
                </a:solidFill>
                <a:latin typeface="+mn-lt"/>
                <a:ea typeface="+mn-ea"/>
                <a:cs typeface="+mn-cs"/>
              </a:rPr>
              <a:t>an entity by ID, remove it, update its attributes, and so on. But finding an entity by ID is quite limiting, as</a:t>
            </a:r>
          </a:p>
          <a:p>
            <a:r>
              <a:rPr lang="en-US" sz="1200" b="0" i="0" u="none" strike="noStrike" kern="1200" baseline="0" dirty="0" smtClean="0">
                <a:solidFill>
                  <a:schemeClr val="tx1"/>
                </a:solidFill>
                <a:latin typeface="+mn-lt"/>
                <a:ea typeface="+mn-ea"/>
                <a:cs typeface="+mn-cs"/>
              </a:rPr>
              <a:t>you only retrieve a single entity using its unique identifier. In practice, you may need to retrieve an entity</a:t>
            </a:r>
          </a:p>
          <a:p>
            <a:r>
              <a:rPr lang="en-US" sz="1200" b="0" i="0" u="none" strike="noStrike" kern="1200" baseline="0" dirty="0" smtClean="0">
                <a:solidFill>
                  <a:schemeClr val="tx1"/>
                </a:solidFill>
                <a:latin typeface="+mn-lt"/>
                <a:ea typeface="+mn-ea"/>
                <a:cs typeface="+mn-cs"/>
              </a:rPr>
              <a:t>by criteria other than the ID (by name, ISBN, etc.) or retrieve a set of entities based on different criteria</a:t>
            </a:r>
          </a:p>
          <a:p>
            <a:r>
              <a:rPr lang="en-US" sz="1200" b="0" i="0" u="none" strike="noStrike" kern="1200" baseline="0" dirty="0" smtClean="0">
                <a:solidFill>
                  <a:schemeClr val="tx1"/>
                </a:solidFill>
                <a:latin typeface="+mn-lt"/>
                <a:ea typeface="+mn-ea"/>
                <a:cs typeface="+mn-cs"/>
              </a:rPr>
              <a:t>(e.g., all customers living in the USA). This possibility is inherent to relational databases, and JPA has a</a:t>
            </a:r>
          </a:p>
          <a:p>
            <a:r>
              <a:rPr lang="en-US" sz="1200" b="0" i="0" u="none" strike="noStrike" kern="1200" baseline="0" dirty="0" smtClean="0">
                <a:solidFill>
                  <a:schemeClr val="tx1"/>
                </a:solidFill>
                <a:latin typeface="+mn-lt"/>
                <a:ea typeface="+mn-ea"/>
                <a:cs typeface="+mn-cs"/>
              </a:rPr>
              <a:t>language that allows this interaction: JPQL.</a:t>
            </a:r>
          </a:p>
          <a:p>
            <a:r>
              <a:rPr lang="en-US" sz="1200" b="0" i="0" u="none" strike="noStrike" kern="1200" baseline="0" dirty="0" smtClean="0">
                <a:solidFill>
                  <a:schemeClr val="tx1"/>
                </a:solidFill>
                <a:latin typeface="+mn-lt"/>
                <a:ea typeface="+mn-ea"/>
                <a:cs typeface="+mn-cs"/>
              </a:rPr>
              <a:t>JPQL is used to define searches against persistent entities independent of the underlying database.</a:t>
            </a:r>
          </a:p>
          <a:p>
            <a:r>
              <a:rPr lang="en-US" sz="1200" b="0" i="0" u="none" strike="noStrike" kern="1200" baseline="0" dirty="0" smtClean="0">
                <a:solidFill>
                  <a:schemeClr val="tx1"/>
                </a:solidFill>
                <a:latin typeface="+mn-lt"/>
                <a:ea typeface="+mn-ea"/>
                <a:cs typeface="+mn-cs"/>
              </a:rPr>
              <a:t>JPQL is a query language that takes its roots in the syntax of Standard Query Language (SQL), which is</a:t>
            </a:r>
          </a:p>
          <a:p>
            <a:r>
              <a:rPr lang="en-US" sz="1200" b="0" i="0" u="none" strike="noStrike" kern="1200" baseline="0" dirty="0" smtClean="0">
                <a:solidFill>
                  <a:schemeClr val="tx1"/>
                </a:solidFill>
                <a:latin typeface="+mn-lt"/>
                <a:ea typeface="+mn-ea"/>
                <a:cs typeface="+mn-cs"/>
              </a:rPr>
              <a:t>the standard language for database interrogation. But the main difference is that in SQL the results</a:t>
            </a:r>
          </a:p>
          <a:p>
            <a:r>
              <a:rPr lang="en-US" sz="1200" b="0" i="0" u="none" strike="noStrike" kern="1200" baseline="0" dirty="0" smtClean="0">
                <a:solidFill>
                  <a:schemeClr val="tx1"/>
                </a:solidFill>
                <a:latin typeface="+mn-lt"/>
                <a:ea typeface="+mn-ea"/>
                <a:cs typeface="+mn-cs"/>
              </a:rPr>
              <a:t>obtained are in the form of rows and columns (tables), whereas JPQL uses an entity or a collection of</a:t>
            </a:r>
          </a:p>
          <a:p>
            <a:r>
              <a:rPr lang="en-US" sz="1200" b="0" i="0" u="none" strike="noStrike" kern="1200" baseline="0" dirty="0" smtClean="0">
                <a:solidFill>
                  <a:schemeClr val="tx1"/>
                </a:solidFill>
                <a:latin typeface="+mn-lt"/>
                <a:ea typeface="+mn-ea"/>
                <a:cs typeface="+mn-cs"/>
              </a:rPr>
              <a:t>entities. JPQL syntax is object oriented and therefore more easily understood by developers whose</a:t>
            </a:r>
          </a:p>
          <a:p>
            <a:r>
              <a:rPr lang="en-US" sz="1200" b="0" i="0" u="none" strike="noStrike" kern="1200" baseline="0" dirty="0" smtClean="0">
                <a:solidFill>
                  <a:schemeClr val="tx1"/>
                </a:solidFill>
                <a:latin typeface="+mn-lt"/>
                <a:ea typeface="+mn-ea"/>
                <a:cs typeface="+mn-cs"/>
              </a:rPr>
              <a:t>experience is limited to object-oriented languages</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A JPQL query is always a valid HQL query, the reverse is not true however.</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29</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Мы отдаем предпочтение второму подходу, поскольку он обеспечивает</a:t>
            </a:r>
          </a:p>
          <a:p>
            <a:r>
              <a:rPr lang="ru-RU" sz="1200" b="0" i="0" u="none" strike="noStrike" kern="1200" baseline="0" dirty="0" smtClean="0">
                <a:solidFill>
                  <a:schemeClr val="tx1"/>
                </a:solidFill>
                <a:latin typeface="+mn-lt"/>
                <a:ea typeface="+mn-ea"/>
                <a:cs typeface="+mn-cs"/>
              </a:rPr>
              <a:t>больший контроль над моделью данных, что очень полезно для оптимизации производительности</a:t>
            </a:r>
          </a:p>
          <a:p>
            <a:r>
              <a:rPr lang="ru-RU" sz="1200" b="0" i="0" u="none" strike="noStrike" kern="1200" baseline="0" dirty="0" smtClean="0">
                <a:solidFill>
                  <a:schemeClr val="tx1"/>
                </a:solidFill>
                <a:latin typeface="+mn-lt"/>
                <a:ea typeface="+mn-ea"/>
                <a:cs typeface="+mn-cs"/>
              </a:rPr>
              <a:t>доступа к данным.</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30</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err="1" smtClean="0">
                <a:solidFill>
                  <a:schemeClr val="tx1"/>
                </a:solidFill>
                <a:effectLst/>
                <a:latin typeface="+mn-lt"/>
                <a:ea typeface="+mn-ea"/>
                <a:cs typeface="+mn-cs"/>
              </a:rPr>
              <a:t>Hibernate</a:t>
            </a:r>
            <a:r>
              <a:rPr lang="ru-RU" sz="1200" b="0" i="0" kern="1200" dirty="0" smtClean="0">
                <a:solidFill>
                  <a:schemeClr val="tx1"/>
                </a:solidFill>
                <a:effectLst/>
                <a:latin typeface="+mn-lt"/>
                <a:ea typeface="+mn-ea"/>
                <a:cs typeface="+mn-cs"/>
              </a:rPr>
              <a:t>, как решение ORM, эффективно «находится между« уровнем доступа к данным приложений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и реляционной базой данных », как это видно на диаграмме выше. Приложение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использует API-интерфейсы </a:t>
            </a:r>
            <a:r>
              <a:rPr lang="ru-RU" sz="1200" b="0" i="0" kern="1200" dirty="0" err="1" smtClean="0">
                <a:solidFill>
                  <a:schemeClr val="tx1"/>
                </a:solidFill>
                <a:effectLst/>
                <a:latin typeface="+mn-lt"/>
                <a:ea typeface="+mn-ea"/>
                <a:cs typeface="+mn-cs"/>
              </a:rPr>
              <a:t>Hibernate</a:t>
            </a:r>
            <a:r>
              <a:rPr lang="ru-RU" sz="1200" b="0" i="0" kern="1200" dirty="0" smtClean="0">
                <a:solidFill>
                  <a:schemeClr val="tx1"/>
                </a:solidFill>
                <a:effectLst/>
                <a:latin typeface="+mn-lt"/>
                <a:ea typeface="+mn-ea"/>
                <a:cs typeface="+mn-cs"/>
              </a:rPr>
              <a:t> для загрузки, хранения, запроса и т. Д. Данных своего домена.</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kern="1200" dirty="0" err="1" smtClean="0">
                <a:solidFill>
                  <a:schemeClr val="tx1"/>
                </a:solidFill>
                <a:effectLst/>
                <a:latin typeface="+mn-lt"/>
                <a:ea typeface="+mn-ea"/>
                <a:cs typeface="+mn-cs"/>
              </a:rPr>
              <a:t>Hibernate</a:t>
            </a:r>
            <a:r>
              <a:rPr lang="ru-RU" sz="1200" b="0" i="0" kern="1200" dirty="0" smtClean="0">
                <a:solidFill>
                  <a:schemeClr val="tx1"/>
                </a:solidFill>
                <a:effectLst/>
                <a:latin typeface="+mn-lt"/>
                <a:ea typeface="+mn-ea"/>
                <a:cs typeface="+mn-cs"/>
              </a:rPr>
              <a:t> реализует спецификации API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Persistence</a:t>
            </a:r>
            <a:r>
              <a:rPr lang="ru-RU" sz="1200" b="0" i="0" kern="1200" dirty="0" smtClean="0">
                <a:solidFill>
                  <a:schemeClr val="tx1"/>
                </a:solidFill>
                <a:effectLst/>
                <a:latin typeface="+mn-lt"/>
                <a:ea typeface="+mn-ea"/>
                <a:cs typeface="+mn-cs"/>
              </a:rPr>
              <a:t>, а связь между интерфейсами JPA и конкретными реализациями </a:t>
            </a:r>
            <a:r>
              <a:rPr lang="ru-RU" sz="1200" b="0" i="0" kern="1200" dirty="0" err="1" smtClean="0">
                <a:solidFill>
                  <a:schemeClr val="tx1"/>
                </a:solidFill>
                <a:effectLst/>
                <a:latin typeface="+mn-lt"/>
                <a:ea typeface="+mn-ea"/>
                <a:cs typeface="+mn-cs"/>
              </a:rPr>
              <a:t>Hibernate</a:t>
            </a:r>
            <a:r>
              <a:rPr lang="ru-RU" sz="1200" b="0" i="0" kern="1200" dirty="0" smtClean="0">
                <a:solidFill>
                  <a:schemeClr val="tx1"/>
                </a:solidFill>
                <a:effectLst/>
                <a:latin typeface="+mn-lt"/>
                <a:ea typeface="+mn-ea"/>
                <a:cs typeface="+mn-cs"/>
              </a:rPr>
              <a:t> может быть представлена на следующей диаграмме:</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pPr/>
              <a:t>6</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Сначала мы аннотируем тип с помощью @</a:t>
            </a:r>
            <a:r>
              <a:rPr lang="ru-RU" sz="1200" b="0" i="0" u="none" strike="noStrike" kern="1200" baseline="0" dirty="0" err="1" smtClean="0">
                <a:solidFill>
                  <a:schemeClr val="tx1"/>
                </a:solidFill>
                <a:latin typeface="+mn-lt"/>
                <a:ea typeface="+mn-ea"/>
                <a:cs typeface="+mn-cs"/>
              </a:rPr>
              <a:t>Entity</a:t>
            </a:r>
            <a:r>
              <a:rPr lang="ru-RU" sz="1200" b="0" i="0" u="none" strike="noStrike" kern="1200" baseline="0" dirty="0" smtClean="0">
                <a:solidFill>
                  <a:schemeClr val="tx1"/>
                </a:solidFill>
                <a:latin typeface="+mn-lt"/>
                <a:ea typeface="+mn-ea"/>
                <a:cs typeface="+mn-cs"/>
              </a:rPr>
              <a:t>, указывая на то, что это отображенный</a:t>
            </a:r>
          </a:p>
          <a:p>
            <a:r>
              <a:rPr lang="ru-RU" sz="1200" b="0" i="0" u="none" strike="noStrike" kern="1200" baseline="0" dirty="0" smtClean="0">
                <a:solidFill>
                  <a:schemeClr val="tx1"/>
                </a:solidFill>
                <a:latin typeface="+mn-lt"/>
                <a:ea typeface="+mn-ea"/>
                <a:cs typeface="+mn-cs"/>
              </a:rPr>
              <a:t>сущностный класс. Аннотация @Та</a:t>
            </a:r>
            <a:r>
              <a:rPr lang="en-US" sz="1200" b="0" i="0" u="none" strike="noStrike" kern="1200" baseline="0" dirty="0" err="1" smtClean="0">
                <a:solidFill>
                  <a:schemeClr val="tx1"/>
                </a:solidFill>
                <a:latin typeface="+mn-lt"/>
                <a:ea typeface="+mn-ea"/>
                <a:cs typeface="+mn-cs"/>
              </a:rPr>
              <a:t>bl</a:t>
            </a:r>
            <a:r>
              <a:rPr lang="ru-RU" sz="1200" b="0" i="0" u="none" strike="noStrike" kern="1200" baseline="0" dirty="0" smtClean="0">
                <a:solidFill>
                  <a:schemeClr val="tx1"/>
                </a:solidFill>
                <a:latin typeface="+mn-lt"/>
                <a:ea typeface="+mn-ea"/>
                <a:cs typeface="+mn-cs"/>
              </a:rPr>
              <a:t>е определяет имя таблицы в базе</a:t>
            </a:r>
          </a:p>
          <a:p>
            <a:r>
              <a:rPr lang="ru-RU" sz="1200" b="0" i="0" u="none" strike="noStrike" kern="1200" baseline="0" dirty="0" smtClean="0">
                <a:solidFill>
                  <a:schemeClr val="tx1"/>
                </a:solidFill>
                <a:latin typeface="+mn-lt"/>
                <a:ea typeface="+mn-ea"/>
                <a:cs typeface="+mn-cs"/>
              </a:rPr>
              <a:t>данных, на которую отображается эта сущность. Каждый отображенный атрибут</a:t>
            </a:r>
          </a:p>
          <a:p>
            <a:r>
              <a:rPr lang="ru-RU" sz="1200" b="0" i="0" u="none" strike="noStrike" kern="1200" baseline="0" dirty="0" smtClean="0">
                <a:solidFill>
                  <a:schemeClr val="tx1"/>
                </a:solidFill>
                <a:latin typeface="+mn-lt"/>
                <a:ea typeface="+mn-ea"/>
                <a:cs typeface="+mn-cs"/>
              </a:rPr>
              <a:t>снабжается аннотацией @</a:t>
            </a:r>
            <a:r>
              <a:rPr lang="ru-RU" sz="1200" b="0" i="0" u="none" strike="noStrike" kern="1200" baseline="0" dirty="0" err="1" smtClean="0">
                <a:solidFill>
                  <a:schemeClr val="tx1"/>
                </a:solidFill>
                <a:latin typeface="+mn-lt"/>
                <a:ea typeface="+mn-ea"/>
                <a:cs typeface="+mn-cs"/>
              </a:rPr>
              <a:t>Column</a:t>
            </a:r>
            <a:r>
              <a:rPr lang="ru-RU" sz="1200" b="0" i="0" u="none" strike="noStrike" kern="1200" baseline="0" dirty="0" smtClean="0">
                <a:solidFill>
                  <a:schemeClr val="tx1"/>
                </a:solidFill>
                <a:latin typeface="+mn-lt"/>
                <a:ea typeface="+mn-ea"/>
                <a:cs typeface="+mn-cs"/>
              </a:rPr>
              <a:t> с указанием имени столбца. В случае если имена</a:t>
            </a:r>
          </a:p>
          <a:p>
            <a:r>
              <a:rPr lang="ru-RU" sz="1200" b="0" i="0" u="none" strike="noStrike" kern="1200" baseline="0" dirty="0" smtClean="0">
                <a:solidFill>
                  <a:schemeClr val="tx1"/>
                </a:solidFill>
                <a:latin typeface="+mn-lt"/>
                <a:ea typeface="+mn-ea"/>
                <a:cs typeface="+mn-cs"/>
              </a:rPr>
              <a:t>типа и атрибутов совпадают с именами таблицы и столбцов, аннотации @</a:t>
            </a:r>
            <a:r>
              <a:rPr lang="ru-RU" sz="1200" b="0" i="0" u="none" strike="noStrike" kern="1200" baseline="0" dirty="0" err="1" smtClean="0">
                <a:solidFill>
                  <a:schemeClr val="tx1"/>
                </a:solidFill>
                <a:latin typeface="+mn-lt"/>
                <a:ea typeface="+mn-ea"/>
                <a:cs typeface="+mn-cs"/>
              </a:rPr>
              <a:t>ТаЫе</a:t>
            </a:r>
            <a:r>
              <a:rPr lang="ru-RU" sz="1200" b="0" i="0" u="none" strike="noStrike" kern="1200" baseline="0" dirty="0" smtClean="0">
                <a:solidFill>
                  <a:schemeClr val="tx1"/>
                </a:solidFill>
                <a:latin typeface="+mn-lt"/>
                <a:ea typeface="+mn-ea"/>
                <a:cs typeface="+mn-cs"/>
              </a:rPr>
              <a:t> и</a:t>
            </a:r>
          </a:p>
          <a:p>
            <a:r>
              <a:rPr lang="en-US" sz="1200" b="0" i="0" u="none" strike="noStrike" kern="1200" baseline="0" dirty="0" smtClean="0">
                <a:solidFill>
                  <a:schemeClr val="tx1"/>
                </a:solidFill>
                <a:latin typeface="+mn-lt"/>
                <a:ea typeface="+mn-ea"/>
                <a:cs typeface="+mn-cs"/>
              </a:rPr>
              <a:t>@Column </a:t>
            </a:r>
            <a:r>
              <a:rPr lang="ru-RU" sz="1200" b="0" i="0" u="none" strike="noStrike" kern="1200" baseline="0" dirty="0" smtClean="0">
                <a:solidFill>
                  <a:schemeClr val="tx1"/>
                </a:solidFill>
                <a:latin typeface="+mn-lt"/>
                <a:ea typeface="+mn-ea"/>
                <a:cs typeface="+mn-cs"/>
              </a:rPr>
              <a:t>можно опустить.</a:t>
            </a:r>
          </a:p>
          <a:p>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Атрибут </a:t>
            </a:r>
            <a:r>
              <a:rPr lang="ru-RU" sz="1200" b="0" i="0" u="none" strike="noStrike" kern="1200" baseline="0" dirty="0" err="1" smtClean="0">
                <a:solidFill>
                  <a:schemeClr val="tx1"/>
                </a:solidFill>
                <a:latin typeface="+mn-lt"/>
                <a:ea typeface="+mn-ea"/>
                <a:cs typeface="+mn-cs"/>
              </a:rPr>
              <a:t>id</a:t>
            </a:r>
            <a:r>
              <a:rPr lang="ru-RU" sz="1200" b="0" i="0" u="none" strike="noStrike" kern="1200" baseline="0" dirty="0" smtClean="0">
                <a:solidFill>
                  <a:schemeClr val="tx1"/>
                </a:solidFill>
                <a:latin typeface="+mn-lt"/>
                <a:ea typeface="+mn-ea"/>
                <a:cs typeface="+mn-cs"/>
              </a:rPr>
              <a:t> аннотирован с помощью @</a:t>
            </a:r>
            <a:r>
              <a:rPr lang="ru-RU" sz="1200" b="0" i="0" u="none" strike="noStrike" kern="1200" baseline="0" dirty="0" err="1" smtClean="0">
                <a:solidFill>
                  <a:schemeClr val="tx1"/>
                </a:solidFill>
                <a:latin typeface="+mn-lt"/>
                <a:ea typeface="+mn-ea"/>
                <a:cs typeface="+mn-cs"/>
              </a:rPr>
              <a:t>Id</a:t>
            </a:r>
            <a:r>
              <a:rPr lang="ru-RU" sz="1200" b="0" i="0" u="none" strike="noStrike" kern="1200" baseline="0" dirty="0" smtClean="0">
                <a:solidFill>
                  <a:schemeClr val="tx1"/>
                </a:solidFill>
                <a:latin typeface="+mn-lt"/>
                <a:ea typeface="+mn-ea"/>
                <a:cs typeface="+mn-cs"/>
              </a:rPr>
              <a:t> Это означает, что он является первичным</a:t>
            </a:r>
          </a:p>
          <a:p>
            <a:r>
              <a:rPr lang="ru-RU" sz="1200" b="0" i="0" u="none" strike="noStrike" kern="1200" baseline="0" dirty="0" smtClean="0">
                <a:solidFill>
                  <a:schemeClr val="tx1"/>
                </a:solidFill>
                <a:latin typeface="+mn-lt"/>
                <a:ea typeface="+mn-ea"/>
                <a:cs typeface="+mn-cs"/>
              </a:rPr>
              <a:t>ключом объекта. Инфраструктура </a:t>
            </a:r>
            <a:r>
              <a:rPr lang="ru-RU" sz="1200" b="0" i="0" u="none" strike="noStrike" kern="1200" baseline="0" dirty="0" err="1" smtClean="0">
                <a:solidFill>
                  <a:schemeClr val="tx1"/>
                </a:solidFill>
                <a:latin typeface="+mn-lt"/>
                <a:ea typeface="+mn-ea"/>
                <a:cs typeface="+mn-cs"/>
              </a:rPr>
              <a:t>Hibemate</a:t>
            </a:r>
            <a:r>
              <a:rPr lang="ru-RU" sz="1200" b="0" i="0" u="none" strike="noStrike" kern="1200" baseline="0" dirty="0" smtClean="0">
                <a:solidFill>
                  <a:schemeClr val="tx1"/>
                </a:solidFill>
                <a:latin typeface="+mn-lt"/>
                <a:ea typeface="+mn-ea"/>
                <a:cs typeface="+mn-cs"/>
              </a:rPr>
              <a:t> будет применять его как уникальный</a:t>
            </a:r>
          </a:p>
          <a:p>
            <a:r>
              <a:rPr lang="ru-RU" sz="1200" b="0" i="0" u="none" strike="noStrike" kern="1200" baseline="0" dirty="0" smtClean="0">
                <a:solidFill>
                  <a:schemeClr val="tx1"/>
                </a:solidFill>
                <a:latin typeface="+mn-lt"/>
                <a:ea typeface="+mn-ea"/>
                <a:cs typeface="+mn-cs"/>
              </a:rPr>
              <a:t>идентификатор при управлении экземплярами сущностей контактов</a:t>
            </a:r>
          </a:p>
          <a:p>
            <a:r>
              <a:rPr lang="ru-RU" sz="1200" b="0" i="0" u="none" strike="noStrike" kern="1200" baseline="0" dirty="0" smtClean="0">
                <a:solidFill>
                  <a:schemeClr val="tx1"/>
                </a:solidFill>
                <a:latin typeface="+mn-lt"/>
                <a:ea typeface="+mn-ea"/>
                <a:cs typeface="+mn-cs"/>
              </a:rPr>
              <a:t>в рамках сеанса. Кроме того, аннотация @</a:t>
            </a:r>
            <a:r>
              <a:rPr lang="ru-RU" sz="1200" b="0" i="0" u="none" strike="noStrike" kern="1200" baseline="0" dirty="0" err="1" smtClean="0">
                <a:solidFill>
                  <a:schemeClr val="tx1"/>
                </a:solidFill>
                <a:latin typeface="+mn-lt"/>
                <a:ea typeface="+mn-ea"/>
                <a:cs typeface="+mn-cs"/>
              </a:rPr>
              <a:t>GeneratedValue</a:t>
            </a:r>
            <a:r>
              <a:rPr lang="ru-RU" sz="1200" b="0" i="0" u="none" strike="noStrike" kern="1200" baseline="0" dirty="0" smtClean="0">
                <a:solidFill>
                  <a:schemeClr val="tx1"/>
                </a:solidFill>
                <a:latin typeface="+mn-lt"/>
                <a:ea typeface="+mn-ea"/>
                <a:cs typeface="+mn-cs"/>
              </a:rPr>
              <a:t> сообщает </a:t>
            </a:r>
            <a:r>
              <a:rPr lang="ru-RU" sz="1200" b="0" i="0" u="none" strike="noStrike" kern="1200" baseline="0" dirty="0" err="1" smtClean="0">
                <a:solidFill>
                  <a:schemeClr val="tx1"/>
                </a:solidFill>
                <a:latin typeface="+mn-lt"/>
                <a:ea typeface="+mn-ea"/>
                <a:cs typeface="+mn-cs"/>
              </a:rPr>
              <a:t>Hibemate</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каким образом было сгенерировано значение </a:t>
            </a:r>
            <a:r>
              <a:rPr lang="ru-RU" sz="1200" b="0" i="0" u="none" strike="noStrike" kern="1200" baseline="0" dirty="0" err="1" smtClean="0">
                <a:solidFill>
                  <a:schemeClr val="tx1"/>
                </a:solidFill>
                <a:latin typeface="+mn-lt"/>
                <a:ea typeface="+mn-ea"/>
                <a:cs typeface="+mn-cs"/>
              </a:rPr>
              <a:t>id</a:t>
            </a:r>
            <a:r>
              <a:rPr lang="ru-RU" sz="1200" b="0" i="0" u="none" strike="noStrike" kern="1200" baseline="0" dirty="0" smtClean="0">
                <a:solidFill>
                  <a:schemeClr val="tx1"/>
                </a:solidFill>
                <a:latin typeface="+mn-lt"/>
                <a:ea typeface="+mn-ea"/>
                <a:cs typeface="+mn-cs"/>
              </a:rPr>
              <a:t>. Стратегия IDENTITY говорит</a:t>
            </a:r>
          </a:p>
          <a:p>
            <a:r>
              <a:rPr lang="ru-RU" sz="1200" b="0" i="0" u="none" strike="noStrike" kern="1200" baseline="0" dirty="0" smtClean="0">
                <a:solidFill>
                  <a:schemeClr val="tx1"/>
                </a:solidFill>
                <a:latin typeface="+mn-lt"/>
                <a:ea typeface="+mn-ea"/>
                <a:cs typeface="+mn-cs"/>
              </a:rPr>
              <a:t>о том, что идентификатор был сгенерирован СУРБД во время вставки.</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7</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8</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9</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10</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11</a:t>
            </a:fld>
            <a:endParaRPr lang="ru-RU"/>
          </a:p>
        </p:txBody>
      </p:sp>
    </p:spTree>
    <p:extLst>
      <p:ext uri="{BB962C8B-B14F-4D97-AF65-F5344CB8AC3E}">
        <p14:creationId xmlns:p14="http://schemas.microsoft.com/office/powerpoint/2010/main" val="18237673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3074" name="Picture 2" descr="D:\Папка Алечки Витальевны\Шаблоны для презентаций\фон\обложка пятнышки.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330" t="14139" r="2400" b="16914"/>
          <a:stretch/>
        </p:blipFill>
        <p:spPr bwMode="auto">
          <a:xfrm>
            <a:off x="41300" y="98029"/>
            <a:ext cx="9036000" cy="4956572"/>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hasCustomPrompt="1"/>
          </p:nvPr>
        </p:nvSpPr>
        <p:spPr>
          <a:xfrm>
            <a:off x="976064" y="1850161"/>
            <a:ext cx="5036096" cy="1101725"/>
          </a:xfrm>
          <a:prstGeom prst="rect">
            <a:avLst/>
          </a:prstGeom>
        </p:spPr>
        <p:txBody>
          <a:bodyPr/>
          <a:lstStyle>
            <a:lvl1pPr>
              <a:defRPr sz="2800" cap="none" baseline="0">
                <a:solidFill>
                  <a:srgbClr val="00703C"/>
                </a:solidFill>
                <a:latin typeface="Arial" panose="020B0604020202020204" pitchFamily="34" charset="0"/>
                <a:cs typeface="Arial" panose="020B0604020202020204" pitchFamily="34" charset="0"/>
              </a:defRPr>
            </a:lvl1pPr>
          </a:lstStyle>
          <a:p>
            <a:r>
              <a:rPr lang="ru-RU" dirty="0" smtClean="0"/>
              <a:t>Название презентации</a:t>
            </a:r>
            <a:endParaRPr lang="ru-RU" dirty="0"/>
          </a:p>
        </p:txBody>
      </p:sp>
      <p:sp>
        <p:nvSpPr>
          <p:cNvPr id="4" name="Дата 3"/>
          <p:cNvSpPr>
            <a:spLocks noGrp="1"/>
          </p:cNvSpPr>
          <p:nvPr>
            <p:ph type="dt" sz="half" idx="10"/>
          </p:nvPr>
        </p:nvSpPr>
        <p:spPr>
          <a:xfrm>
            <a:off x="6748832" y="4735337"/>
            <a:ext cx="2133600" cy="274637"/>
          </a:xfrm>
          <a:prstGeom prst="rect">
            <a:avLst/>
          </a:prstGeom>
        </p:spPr>
        <p:txBody>
          <a:bodyPr/>
          <a:lstStyle>
            <a:lvl1pPr>
              <a:defRPr>
                <a:solidFill>
                  <a:schemeClr val="tx1">
                    <a:lumMod val="85000"/>
                    <a:lumOff val="15000"/>
                  </a:schemeClr>
                </a:solidFill>
              </a:defRPr>
            </a:lvl1pPr>
          </a:lstStyle>
          <a:p>
            <a:r>
              <a:rPr lang="ru-RU" smtClean="0"/>
              <a:t>Дата</a:t>
            </a:r>
            <a:endParaRPr lang="ru-RU" dirty="0"/>
          </a:p>
        </p:txBody>
      </p:sp>
      <p:pic>
        <p:nvPicPr>
          <p:cNvPr id="3075" name="Picture 3" descr="D:\Папка Алечки Витальевны\Шаблоны для презентаций\лого..jpg"/>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7833" b="36320"/>
          <a:stretch/>
        </p:blipFill>
        <p:spPr bwMode="auto">
          <a:xfrm>
            <a:off x="5292080" y="411503"/>
            <a:ext cx="3600000" cy="41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0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a:xfrm>
            <a:off x="250928" y="1122065"/>
            <a:ext cx="8641472" cy="3599877"/>
          </a:xfrm>
        </p:spPr>
        <p:txBody>
          <a:bodyPr>
            <a:normAutofit/>
          </a:bodyPr>
          <a:lstStyle>
            <a:lvl1pPr marL="180975" indent="-180975">
              <a:defRPr sz="1400">
                <a:solidFill>
                  <a:schemeClr val="tx1">
                    <a:lumMod val="85000"/>
                    <a:lumOff val="15000"/>
                  </a:schemeClr>
                </a:solidFill>
              </a:defRPr>
            </a:lvl1pPr>
          </a:lstStyle>
          <a:p>
            <a:pPr lvl="0"/>
            <a:r>
              <a:rPr lang="ru-RU" dirty="0" smtClean="0"/>
              <a:t>Образец текста</a:t>
            </a:r>
          </a:p>
        </p:txBody>
      </p:sp>
      <p:sp>
        <p:nvSpPr>
          <p:cNvPr id="6" name="Номер слайда 5"/>
          <p:cNvSpPr>
            <a:spLocks noGrp="1"/>
          </p:cNvSpPr>
          <p:nvPr>
            <p:ph type="sldNum" sz="quarter" idx="12"/>
          </p:nvPr>
        </p:nvSpPr>
        <p:spPr>
          <a:xfrm>
            <a:off x="6954808" y="4807455"/>
            <a:ext cx="2133600" cy="274637"/>
          </a:xfrm>
        </p:spPr>
        <p:txBody>
          <a:bodyPr/>
          <a:lstStyle/>
          <a:p>
            <a:fld id="{A22995AA-C26E-4AF6-A7BA-848B15EA881E}" type="slidenum">
              <a:rPr lang="ru-RU" smtClean="0"/>
              <a:pPr/>
              <a:t>‹#›</a:t>
            </a:fld>
            <a:endParaRPr lang="ru-RU"/>
          </a:p>
        </p:txBody>
      </p:sp>
      <p:pic>
        <p:nvPicPr>
          <p:cNvPr id="12"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13"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196264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A22995AA-C26E-4AF6-A7BA-848B15EA881E}" type="slidenum">
              <a:rPr lang="ru-RU" smtClean="0"/>
              <a:pPr/>
              <a:t>‹#›</a:t>
            </a:fld>
            <a:endParaRPr lang="ru-RU"/>
          </a:p>
        </p:txBody>
      </p:sp>
      <p:pic>
        <p:nvPicPr>
          <p:cNvPr id="4"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5"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33133494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251520" y="987574"/>
            <a:ext cx="8640880" cy="3734368"/>
          </a:xfrm>
          <a:prstGeom prst="rect">
            <a:avLst/>
          </a:prstGeom>
        </p:spPr>
        <p:txBody>
          <a:bodyPr vert="horz" lIns="91440" tIns="45720" rIns="91440" bIns="45720" rtlCol="0">
            <a:normAutofit/>
          </a:bodyPr>
          <a:lstStyle/>
          <a:p>
            <a:pPr lvl="0"/>
            <a:r>
              <a:rPr lang="ru-RU" dirty="0" smtClean="0"/>
              <a:t>Образец текста</a:t>
            </a:r>
          </a:p>
        </p:txBody>
      </p:sp>
      <p:sp>
        <p:nvSpPr>
          <p:cNvPr id="6" name="Номер слайда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22995AA-C26E-4AF6-A7BA-848B15EA881E}" type="slidenum">
              <a:rPr lang="ru-RU" smtClean="0"/>
              <a:pPr/>
              <a:t>‹#›</a:t>
            </a:fld>
            <a:endParaRPr lang="ru-RU"/>
          </a:p>
        </p:txBody>
      </p:sp>
      <p:cxnSp>
        <p:nvCxnSpPr>
          <p:cNvPr id="13" name="Прямая соединительная линия 12"/>
          <p:cNvCxnSpPr/>
          <p:nvPr/>
        </p:nvCxnSpPr>
        <p:spPr>
          <a:xfrm>
            <a:off x="251520" y="627534"/>
            <a:ext cx="8640880" cy="0"/>
          </a:xfrm>
          <a:prstGeom prst="line">
            <a:avLst/>
          </a:prstGeom>
          <a:ln>
            <a:solidFill>
              <a:srgbClr val="008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6467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defTabSz="914400" rtl="0" eaLnBrk="1" latinLnBrk="0" hangingPunct="1">
        <a:spcBef>
          <a:spcPct val="0"/>
        </a:spcBef>
        <a:buNone/>
        <a:defRPr kumimoji="0" lang="ru-RU" sz="1800" b="1" i="0" u="none" strike="noStrike" kern="1200" cap="all" spc="300" normalizeH="0" baseline="0" dirty="0">
          <a:ln>
            <a:noFill/>
          </a:ln>
          <a:solidFill>
            <a:srgbClr val="00703C"/>
          </a:solidFill>
          <a:effectLst/>
          <a:uLnTx/>
          <a:uFillTx/>
          <a:latin typeface="+mn-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a:xfrm>
            <a:off x="976064" y="1850161"/>
            <a:ext cx="5900192" cy="1101725"/>
          </a:xfrm>
        </p:spPr>
        <p:txBody>
          <a:bodyPr/>
          <a:lstStyle/>
          <a:p>
            <a:r>
              <a:rPr lang="en-US" dirty="0" smtClean="0"/>
              <a:t>ORM, Hibernate, Spring Data JPA</a:t>
            </a:r>
            <a:r>
              <a:rPr lang="en-US" dirty="0"/>
              <a:t/>
            </a:r>
            <a:br>
              <a:rPr lang="en-US" dirty="0"/>
            </a:br>
            <a:endParaRPr lang="ru-RU" dirty="0"/>
          </a:p>
        </p:txBody>
      </p:sp>
    </p:spTree>
    <p:extLst>
      <p:ext uri="{BB962C8B-B14F-4D97-AF65-F5344CB8AC3E}">
        <p14:creationId xmlns:p14="http://schemas.microsoft.com/office/powerpoint/2010/main" val="1818567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ru-RU" sz="2400" dirty="0" smtClean="0">
                <a:solidFill>
                  <a:schemeClr val="tx1"/>
                </a:solidFill>
              </a:rPr>
              <a:t>Допущения </a:t>
            </a:r>
            <a:r>
              <a:rPr lang="en-US" sz="2400" dirty="0" smtClean="0">
                <a:solidFill>
                  <a:schemeClr val="tx1"/>
                </a:solidFill>
              </a:rPr>
              <a:t>Hibernate</a:t>
            </a:r>
            <a:r>
              <a:rPr lang="ru-RU" sz="2400" dirty="0" smtClean="0">
                <a:solidFill>
                  <a:schemeClr val="tx1"/>
                </a:solidFill>
              </a:rPr>
              <a:t> :</a:t>
            </a:r>
            <a:endParaRPr lang="en-US" sz="2400" dirty="0" smtClean="0">
              <a:solidFill>
                <a:schemeClr val="tx1"/>
              </a:solidFill>
            </a:endParaRPr>
          </a:p>
          <a:p>
            <a:pPr marL="342900" indent="-342900">
              <a:lnSpc>
                <a:spcPct val="150000"/>
              </a:lnSpc>
              <a:buFont typeface="Arial" pitchFamily="34" charset="0"/>
              <a:buChar char="•"/>
            </a:pPr>
            <a:r>
              <a:rPr lang="ru-RU" sz="2400" dirty="0" smtClean="0">
                <a:solidFill>
                  <a:srgbClr val="00B050"/>
                </a:solidFill>
              </a:rPr>
              <a:t>Класс не обязан быть </a:t>
            </a:r>
            <a:r>
              <a:rPr lang="en-US" sz="2400" dirty="0" smtClean="0">
                <a:solidFill>
                  <a:srgbClr val="00B050"/>
                </a:solidFill>
              </a:rPr>
              <a:t>top-level</a:t>
            </a:r>
          </a:p>
          <a:p>
            <a:pPr marL="342900" indent="-342900">
              <a:lnSpc>
                <a:spcPct val="150000"/>
              </a:lnSpc>
              <a:buFont typeface="Arial" pitchFamily="34" charset="0"/>
              <a:buChar char="•"/>
            </a:pPr>
            <a:r>
              <a:rPr lang="ru-RU" sz="2400" dirty="0" smtClean="0">
                <a:solidFill>
                  <a:srgbClr val="00B050"/>
                </a:solidFill>
              </a:rPr>
              <a:t>Допускаются </a:t>
            </a:r>
            <a:r>
              <a:rPr lang="en-US" sz="2400" dirty="0" smtClean="0">
                <a:solidFill>
                  <a:srgbClr val="00B050"/>
                </a:solidFill>
              </a:rPr>
              <a:t>final </a:t>
            </a:r>
            <a:r>
              <a:rPr lang="ru-RU" sz="2400" dirty="0" smtClean="0">
                <a:solidFill>
                  <a:srgbClr val="00B050"/>
                </a:solidFill>
              </a:rPr>
              <a:t>классы и методы (не </a:t>
            </a:r>
            <a:r>
              <a:rPr lang="ru-RU" sz="2400" dirty="0" err="1" smtClean="0">
                <a:solidFill>
                  <a:srgbClr val="00B050"/>
                </a:solidFill>
              </a:rPr>
              <a:t>рекомедуется</a:t>
            </a:r>
            <a:r>
              <a:rPr lang="ru-RU" sz="2400" dirty="0" smtClean="0">
                <a:solidFill>
                  <a:srgbClr val="00B050"/>
                </a:solidFill>
              </a:rPr>
              <a:t>)</a:t>
            </a:r>
            <a:endParaRPr lang="ru-RU" sz="2000" dirty="0">
              <a:solidFill>
                <a:schemeClr val="tx1"/>
              </a:solidFill>
            </a:endParaRPr>
          </a:p>
        </p:txBody>
      </p:sp>
    </p:spTree>
    <p:extLst>
      <p:ext uri="{BB962C8B-B14F-4D97-AF65-F5344CB8AC3E}">
        <p14:creationId xmlns:p14="http://schemas.microsoft.com/office/powerpoint/2010/main" val="1503185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Tables</a:t>
            </a:r>
            <a:endParaRPr lang="ru-RU" dirty="0"/>
          </a:p>
        </p:txBody>
      </p:sp>
      <p:sp>
        <p:nvSpPr>
          <p:cNvPr id="4" name="Объект 1"/>
          <p:cNvSpPr txBox="1">
            <a:spLocks/>
          </p:cNvSpPr>
          <p:nvPr/>
        </p:nvSpPr>
        <p:spPr>
          <a:xfrm>
            <a:off x="251520" y="771549"/>
            <a:ext cx="8641472" cy="2003157"/>
          </a:xfrm>
          <a:prstGeom prst="rect">
            <a:avLst/>
          </a:prstGeom>
        </p:spPr>
        <p:txBody>
          <a:bodyPr vert="horz" lIns="91440" tIns="45720" rIns="91440" bIns="45720" rtlCol="0">
            <a:normAutofit lnSpcReduction="10000"/>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ru-RU" sz="2000" dirty="0" smtClean="0">
                <a:solidFill>
                  <a:schemeClr val="tx1"/>
                </a:solidFill>
              </a:rPr>
              <a:t>С помощью </a:t>
            </a:r>
            <a:r>
              <a:rPr lang="en-US" sz="2000" dirty="0" smtClean="0">
                <a:solidFill>
                  <a:srgbClr val="00B0F0"/>
                </a:solidFill>
              </a:rPr>
              <a:t>@Table </a:t>
            </a:r>
            <a:r>
              <a:rPr lang="ru-RU" sz="2000" dirty="0" smtClean="0">
                <a:solidFill>
                  <a:schemeClr val="tx1"/>
                </a:solidFill>
              </a:rPr>
              <a:t>можно:</a:t>
            </a:r>
          </a:p>
          <a:p>
            <a:pPr marL="342900" indent="-342900">
              <a:lnSpc>
                <a:spcPct val="150000"/>
              </a:lnSpc>
              <a:buFont typeface="Arial" pitchFamily="34" charset="0"/>
              <a:buChar char="•"/>
            </a:pPr>
            <a:r>
              <a:rPr lang="ru-RU" sz="2000" dirty="0" smtClean="0">
                <a:solidFill>
                  <a:schemeClr val="tx1"/>
                </a:solidFill>
              </a:rPr>
              <a:t>Задать имя таблицы</a:t>
            </a:r>
          </a:p>
          <a:p>
            <a:pPr marL="342900" indent="-342900">
              <a:lnSpc>
                <a:spcPct val="150000"/>
              </a:lnSpc>
              <a:buFont typeface="Arial" pitchFamily="34" charset="0"/>
              <a:buChar char="•"/>
            </a:pPr>
            <a:r>
              <a:rPr lang="ru-RU" sz="2000" dirty="0" smtClean="0">
                <a:solidFill>
                  <a:schemeClr val="tx1"/>
                </a:solidFill>
              </a:rPr>
              <a:t>Схему</a:t>
            </a:r>
            <a:endParaRPr lang="en-US" sz="2000" dirty="0" smtClean="0">
              <a:solidFill>
                <a:schemeClr val="tx1"/>
              </a:solidFill>
            </a:endParaRPr>
          </a:p>
          <a:p>
            <a:pPr marL="342900" indent="-342900">
              <a:lnSpc>
                <a:spcPct val="150000"/>
              </a:lnSpc>
              <a:buFont typeface="Arial" pitchFamily="34" charset="0"/>
              <a:buChar char="•"/>
            </a:pPr>
            <a:r>
              <a:rPr lang="ru-RU" sz="2000" dirty="0" smtClean="0">
                <a:solidFill>
                  <a:schemeClr val="tx1"/>
                </a:solidFill>
              </a:rPr>
              <a:t>Индексы</a:t>
            </a:r>
            <a:r>
              <a:rPr lang="en-US" sz="2000" dirty="0" smtClean="0">
                <a:solidFill>
                  <a:schemeClr val="tx1"/>
                </a:solidFill>
              </a:rPr>
              <a:t> </a:t>
            </a:r>
            <a:r>
              <a:rPr lang="ru-RU" sz="2000" dirty="0">
                <a:solidFill>
                  <a:schemeClr val="tx1"/>
                </a:solidFill>
              </a:rPr>
              <a:t>и </a:t>
            </a:r>
            <a:r>
              <a:rPr lang="ru-RU" sz="2000" dirty="0" smtClean="0">
                <a:solidFill>
                  <a:schemeClr val="tx1"/>
                </a:solidFill>
              </a:rPr>
              <a:t>уникальные ограничения</a:t>
            </a:r>
            <a:endParaRPr lang="ru-RU" sz="2000" dirty="0">
              <a:solidFill>
                <a:schemeClr val="tx1"/>
              </a:solidFill>
            </a:endParaRPr>
          </a:p>
          <a:p>
            <a:pPr marL="342900" indent="-342900">
              <a:lnSpc>
                <a:spcPct val="150000"/>
              </a:lnSpc>
              <a:buFont typeface="Arial" pitchFamily="34" charset="0"/>
              <a:buChar char="•"/>
            </a:pPr>
            <a:endParaRPr lang="ru-RU" sz="2000" dirty="0">
              <a:solidFill>
                <a:schemeClr val="tx1"/>
              </a:solidFill>
            </a:endParaRPr>
          </a:p>
        </p:txBody>
      </p:sp>
      <p:sp>
        <p:nvSpPr>
          <p:cNvPr id="5" name="Rectangle 1"/>
          <p:cNvSpPr>
            <a:spLocks noChangeArrowheads="1"/>
          </p:cNvSpPr>
          <p:nvPr/>
        </p:nvSpPr>
        <p:spPr bwMode="auto">
          <a:xfrm>
            <a:off x="226293" y="3291830"/>
            <a:ext cx="5705408" cy="87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"ITEM_TABLE"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Serializable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28394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Tables</a:t>
            </a:r>
            <a:endParaRPr lang="ru-RU" dirty="0"/>
          </a:p>
        </p:txBody>
      </p:sp>
      <p:sp>
        <p:nvSpPr>
          <p:cNvPr id="4" name="Объект 1"/>
          <p:cNvSpPr txBox="1">
            <a:spLocks/>
          </p:cNvSpPr>
          <p:nvPr/>
        </p:nvSpPr>
        <p:spPr>
          <a:xfrm>
            <a:off x="251520" y="627534"/>
            <a:ext cx="8641472" cy="1008112"/>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r>
              <a:rPr lang="ru-RU" sz="2000" dirty="0" smtClean="0">
                <a:solidFill>
                  <a:schemeClr val="tx1"/>
                </a:solidFill>
              </a:rPr>
              <a:t>С помощью </a:t>
            </a:r>
            <a:r>
              <a:rPr lang="en-US" sz="2000" b="1" dirty="0">
                <a:solidFill>
                  <a:srgbClr val="00B0F0"/>
                </a:solidFill>
              </a:rPr>
              <a:t>@</a:t>
            </a:r>
            <a:r>
              <a:rPr lang="en-US" sz="2000" b="1" dirty="0" err="1" smtClean="0">
                <a:solidFill>
                  <a:srgbClr val="00B0F0"/>
                </a:solidFill>
              </a:rPr>
              <a:t>SecondaryTable</a:t>
            </a:r>
            <a:r>
              <a:rPr lang="ru-RU" sz="2000" b="1" dirty="0" smtClean="0">
                <a:solidFill>
                  <a:srgbClr val="00B0F0"/>
                </a:solidFill>
              </a:rPr>
              <a:t> </a:t>
            </a:r>
            <a:r>
              <a:rPr lang="ru-RU" sz="2000" dirty="0" smtClean="0">
                <a:solidFill>
                  <a:schemeClr val="tx1"/>
                </a:solidFill>
              </a:rPr>
              <a:t>можно добиться распределения данных в сущности между несколькими таблицами.</a:t>
            </a:r>
            <a:r>
              <a:rPr lang="ru-RU" sz="2000" dirty="0" smtClean="0">
                <a:solidFill>
                  <a:srgbClr val="00B0F0"/>
                </a:solidFill>
              </a:rPr>
              <a:t> </a:t>
            </a:r>
            <a:endParaRPr lang="ru-RU" sz="2000" dirty="0">
              <a:solidFill>
                <a:schemeClr val="tx1"/>
              </a:solidFill>
            </a:endParaRPr>
          </a:p>
        </p:txBody>
      </p:sp>
      <p:sp>
        <p:nvSpPr>
          <p:cNvPr id="6" name="Rectangle 2"/>
          <p:cNvSpPr>
            <a:spLocks noChangeArrowheads="1"/>
          </p:cNvSpPr>
          <p:nvPr/>
        </p:nvSpPr>
        <p:spPr bwMode="auto">
          <a:xfrm>
            <a:off x="251520" y="1619354"/>
            <a:ext cx="5573962" cy="34932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Address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SecondaryTables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SecondaryTable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City</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SecondaryTable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Country</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street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city</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city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country</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country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72315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Tables</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ru-RU" sz="2000" dirty="0" smtClean="0">
                <a:solidFill>
                  <a:schemeClr val="tx1"/>
                </a:solidFill>
              </a:rPr>
              <a:t>Модель данных для предыдущего примера:</a:t>
            </a:r>
            <a:endParaRPr lang="ru-RU" sz="2000" dirty="0" smtClean="0">
              <a:solidFill>
                <a:srgbClr val="00B0F0"/>
              </a:solidFill>
            </a:endParaRPr>
          </a:p>
          <a:p>
            <a:pPr marL="0" indent="0"/>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203598"/>
            <a:ext cx="6912768" cy="333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440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Первичный ключ</a:t>
            </a:r>
            <a:endParaRPr lang="ru-RU" dirty="0"/>
          </a:p>
        </p:txBody>
      </p:sp>
      <p:sp>
        <p:nvSpPr>
          <p:cNvPr id="4" name="Объект 1"/>
          <p:cNvSpPr txBox="1">
            <a:spLocks/>
          </p:cNvSpPr>
          <p:nvPr/>
        </p:nvSpPr>
        <p:spPr>
          <a:xfrm>
            <a:off x="251520" y="627534"/>
            <a:ext cx="8641472" cy="4392488"/>
          </a:xfrm>
          <a:prstGeom prst="rect">
            <a:avLst/>
          </a:prstGeom>
        </p:spPr>
        <p:txBody>
          <a:bodyPr vert="horz" lIns="91440" tIns="45720" rIns="91440" bIns="45720" rtlCol="0">
            <a:normAutofit fontScale="92500" lnSpcReduction="10000"/>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r>
              <a:rPr lang="en-US" sz="2000" b="1" dirty="0" smtClean="0">
                <a:solidFill>
                  <a:schemeClr val="accent6">
                    <a:lumMod val="75000"/>
                  </a:schemeClr>
                </a:solidFill>
              </a:rPr>
              <a:t>JPA </a:t>
            </a:r>
            <a:r>
              <a:rPr lang="ru-RU" sz="2000" b="1" dirty="0" smtClean="0">
                <a:solidFill>
                  <a:schemeClr val="accent6">
                    <a:lumMod val="75000"/>
                  </a:schemeClr>
                </a:solidFill>
              </a:rPr>
              <a:t>и </a:t>
            </a:r>
            <a:r>
              <a:rPr lang="en-US" sz="2000" b="1" dirty="0" smtClean="0">
                <a:solidFill>
                  <a:schemeClr val="accent6">
                    <a:lumMod val="75000"/>
                  </a:schemeClr>
                </a:solidFill>
              </a:rPr>
              <a:t>HIBERNATE </a:t>
            </a:r>
            <a:r>
              <a:rPr lang="ru-RU" sz="2000" b="1" dirty="0" smtClean="0">
                <a:solidFill>
                  <a:schemeClr val="accent6">
                    <a:lumMod val="75000"/>
                  </a:schemeClr>
                </a:solidFill>
              </a:rPr>
              <a:t>налагает ограничения на </a:t>
            </a:r>
            <a:r>
              <a:rPr lang="en-US" sz="2000" b="1" dirty="0" smtClean="0">
                <a:solidFill>
                  <a:schemeClr val="accent6">
                    <a:lumMod val="75000"/>
                  </a:schemeClr>
                </a:solidFill>
              </a:rPr>
              <a:t>primary key:</a:t>
            </a:r>
          </a:p>
          <a:p>
            <a:pPr marL="342900" indent="-342900">
              <a:lnSpc>
                <a:spcPct val="150000"/>
              </a:lnSpc>
              <a:buFont typeface="Arial" pitchFamily="34" charset="0"/>
              <a:buChar char="•"/>
            </a:pPr>
            <a:r>
              <a:rPr lang="ru-RU" sz="2000" dirty="0" smtClean="0">
                <a:solidFill>
                  <a:schemeClr val="tx1"/>
                </a:solidFill>
              </a:rPr>
              <a:t>Каждая сущность</a:t>
            </a:r>
            <a:r>
              <a:rPr lang="en-US" sz="2000" dirty="0" smtClean="0">
                <a:solidFill>
                  <a:schemeClr val="tx1"/>
                </a:solidFill>
              </a:rPr>
              <a:t> (@Entity)</a:t>
            </a:r>
            <a:r>
              <a:rPr lang="ru-RU" sz="2000" dirty="0" smtClean="0">
                <a:solidFill>
                  <a:schemeClr val="tx1"/>
                </a:solidFill>
              </a:rPr>
              <a:t> должна иметь первичный ключ</a:t>
            </a:r>
          </a:p>
          <a:p>
            <a:pPr marL="342900" indent="-342900">
              <a:lnSpc>
                <a:spcPct val="150000"/>
              </a:lnSpc>
              <a:buFont typeface="Arial" pitchFamily="34" charset="0"/>
              <a:buChar char="•"/>
            </a:pPr>
            <a:r>
              <a:rPr lang="ru-RU" sz="2000" dirty="0" smtClean="0">
                <a:solidFill>
                  <a:schemeClr val="tx1"/>
                </a:solidFill>
              </a:rPr>
              <a:t>Первичный ключ может быть составным</a:t>
            </a:r>
          </a:p>
          <a:p>
            <a:pPr marL="342900" indent="-342900">
              <a:lnSpc>
                <a:spcPct val="150000"/>
              </a:lnSpc>
              <a:buFont typeface="Arial" pitchFamily="34" charset="0"/>
              <a:buChar char="•"/>
            </a:pPr>
            <a:r>
              <a:rPr lang="ru-RU" sz="2000" dirty="0" smtClean="0">
                <a:solidFill>
                  <a:schemeClr val="tx1"/>
                </a:solidFill>
              </a:rPr>
              <a:t>Первичный ключ не может измениться</a:t>
            </a:r>
            <a:endParaRPr lang="ru-RU" sz="2000" dirty="0">
              <a:solidFill>
                <a:schemeClr val="tx1"/>
              </a:solidFill>
            </a:endParaRPr>
          </a:p>
          <a:p>
            <a:pPr marL="0" indent="0">
              <a:lnSpc>
                <a:spcPct val="150000"/>
              </a:lnSpc>
            </a:pPr>
            <a:r>
              <a:rPr lang="ru-RU" sz="2000" b="1" dirty="0" smtClean="0">
                <a:solidFill>
                  <a:srgbClr val="00B050"/>
                </a:solidFill>
              </a:rPr>
              <a:t>Поле первичного ключа помечается </a:t>
            </a:r>
            <a:r>
              <a:rPr lang="en-US" sz="2000" b="1" dirty="0" smtClean="0">
                <a:solidFill>
                  <a:srgbClr val="00B050"/>
                </a:solidFill>
              </a:rPr>
              <a:t>@Id </a:t>
            </a:r>
            <a:r>
              <a:rPr lang="ru-RU" sz="2000" b="1" dirty="0" smtClean="0">
                <a:solidFill>
                  <a:srgbClr val="00B050"/>
                </a:solidFill>
              </a:rPr>
              <a:t>и может быть типом</a:t>
            </a:r>
            <a:r>
              <a:rPr lang="ru-RU" sz="2000" dirty="0" smtClean="0">
                <a:solidFill>
                  <a:srgbClr val="00B050"/>
                </a:solidFill>
              </a:rPr>
              <a:t>:</a:t>
            </a:r>
          </a:p>
          <a:p>
            <a:pPr marL="342900" indent="-342900">
              <a:lnSpc>
                <a:spcPct val="150000"/>
              </a:lnSpc>
              <a:buFont typeface="Arial" pitchFamily="34" charset="0"/>
              <a:buChar char="•"/>
            </a:pPr>
            <a:r>
              <a:rPr lang="ru-RU" sz="2000" dirty="0" smtClean="0">
                <a:solidFill>
                  <a:schemeClr val="tx1"/>
                </a:solidFill>
              </a:rPr>
              <a:t>Примитивный тип</a:t>
            </a:r>
          </a:p>
          <a:p>
            <a:pPr marL="342900" indent="-342900">
              <a:lnSpc>
                <a:spcPct val="150000"/>
              </a:lnSpc>
              <a:buFont typeface="Arial" pitchFamily="34" charset="0"/>
              <a:buChar char="•"/>
            </a:pPr>
            <a:r>
              <a:rPr lang="ru-RU" sz="2000" dirty="0" smtClean="0">
                <a:solidFill>
                  <a:schemeClr val="tx1"/>
                </a:solidFill>
              </a:rPr>
              <a:t>Обёртки примитивных типов</a:t>
            </a:r>
          </a:p>
          <a:p>
            <a:pPr marL="342900" indent="-342900">
              <a:lnSpc>
                <a:spcPct val="150000"/>
              </a:lnSpc>
              <a:buFont typeface="Arial" pitchFamily="34" charset="0"/>
              <a:buChar char="•"/>
            </a:pPr>
            <a:r>
              <a:rPr lang="ru-RU" sz="2000" dirty="0" smtClean="0">
                <a:solidFill>
                  <a:schemeClr val="tx1"/>
                </a:solidFill>
              </a:rPr>
              <a:t>Массивы примитивных типов</a:t>
            </a:r>
          </a:p>
          <a:p>
            <a:pPr marL="342900" indent="-342900">
              <a:lnSpc>
                <a:spcPct val="150000"/>
              </a:lnSpc>
              <a:buFont typeface="Arial" pitchFamily="34" charset="0"/>
              <a:buChar char="•"/>
            </a:pPr>
            <a:r>
              <a:rPr lang="ru-RU" sz="2000" dirty="0" smtClean="0">
                <a:solidFill>
                  <a:schemeClr val="tx1"/>
                </a:solidFill>
              </a:rPr>
              <a:t>Строки</a:t>
            </a:r>
            <a:r>
              <a:rPr lang="ru-RU" sz="2000" dirty="0">
                <a:solidFill>
                  <a:schemeClr val="tx1"/>
                </a:solidFill>
              </a:rPr>
              <a:t> </a:t>
            </a:r>
            <a:r>
              <a:rPr lang="ru-RU" sz="2000" dirty="0" smtClean="0">
                <a:solidFill>
                  <a:schemeClr val="tx1"/>
                </a:solidFill>
              </a:rPr>
              <a:t>и</a:t>
            </a:r>
            <a:r>
              <a:rPr lang="ru-RU" sz="2000" dirty="0" smtClean="0">
                <a:solidFill>
                  <a:schemeClr val="tx1"/>
                </a:solidFill>
              </a:rPr>
              <a:t> </a:t>
            </a:r>
            <a:r>
              <a:rPr lang="ru-RU" sz="2000" dirty="0" smtClean="0">
                <a:solidFill>
                  <a:schemeClr val="tx1"/>
                </a:solidFill>
              </a:rPr>
              <a:t>даты</a:t>
            </a:r>
            <a:endParaRPr lang="ru-RU" sz="2000" dirty="0">
              <a:solidFill>
                <a:schemeClr val="tx1"/>
              </a:solidFill>
            </a:endParaRPr>
          </a:p>
          <a:p>
            <a:pPr marL="342900" indent="-342900">
              <a:buFont typeface="Arial" pitchFamily="34" charset="0"/>
              <a:buChar char="•"/>
            </a:pPr>
            <a:endParaRPr lang="ru-RU" sz="2000" dirty="0" smtClean="0">
              <a:solidFill>
                <a:srgbClr val="00B0F0"/>
              </a:solidFill>
            </a:endParaRPr>
          </a:p>
          <a:p>
            <a:pPr marL="0" indent="0"/>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1345108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Стратегии генерации первичного ключа</a:t>
            </a:r>
            <a:endParaRPr lang="ru-RU" dirty="0"/>
          </a:p>
        </p:txBody>
      </p:sp>
      <p:sp>
        <p:nvSpPr>
          <p:cNvPr id="4" name="Объект 1"/>
          <p:cNvSpPr txBox="1">
            <a:spLocks/>
          </p:cNvSpPr>
          <p:nvPr/>
        </p:nvSpPr>
        <p:spPr>
          <a:xfrm>
            <a:off x="251520" y="771550"/>
            <a:ext cx="8641472" cy="4248472"/>
          </a:xfrm>
          <a:prstGeom prst="rect">
            <a:avLst/>
          </a:prstGeom>
        </p:spPr>
        <p:txBody>
          <a:bodyPr vert="horz" lIns="91440" tIns="45720" rIns="91440" bIns="45720" rtlCol="0">
            <a:normAutofit fontScale="92500" lnSpcReduction="10000"/>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r>
              <a:rPr lang="ru-RU" sz="2000" dirty="0" smtClean="0">
                <a:solidFill>
                  <a:schemeClr val="tx1"/>
                </a:solidFill>
              </a:rPr>
              <a:t>Первичный ключ может быть сгенерирован автоматически на стороне приложения или </a:t>
            </a:r>
            <a:r>
              <a:rPr lang="en-US" sz="2000" dirty="0" smtClean="0">
                <a:solidFill>
                  <a:schemeClr val="tx1"/>
                </a:solidFill>
              </a:rPr>
              <a:t>HIBERNATE </a:t>
            </a:r>
            <a:r>
              <a:rPr lang="ru-RU" sz="2000" dirty="0" smtClean="0">
                <a:solidFill>
                  <a:schemeClr val="tx1"/>
                </a:solidFill>
              </a:rPr>
              <a:t>с помощью </a:t>
            </a:r>
            <a:r>
              <a:rPr lang="en-US" sz="2000" b="1" dirty="0">
                <a:solidFill>
                  <a:srgbClr val="00B050"/>
                </a:solidFill>
              </a:rPr>
              <a:t>@</a:t>
            </a:r>
            <a:r>
              <a:rPr lang="en-US" sz="2000" b="1" dirty="0" err="1" smtClean="0">
                <a:solidFill>
                  <a:srgbClr val="00B050"/>
                </a:solidFill>
              </a:rPr>
              <a:t>GeneratedValue</a:t>
            </a:r>
            <a:r>
              <a:rPr lang="ru-RU" sz="2000" dirty="0" smtClean="0">
                <a:solidFill>
                  <a:schemeClr val="tx1"/>
                </a:solidFill>
              </a:rPr>
              <a:t>.</a:t>
            </a:r>
          </a:p>
          <a:p>
            <a:pPr marL="0" indent="0">
              <a:lnSpc>
                <a:spcPct val="150000"/>
              </a:lnSpc>
            </a:pPr>
            <a:r>
              <a:rPr lang="ru-RU" sz="2000" dirty="0" smtClean="0">
                <a:solidFill>
                  <a:schemeClr val="tx1"/>
                </a:solidFill>
              </a:rPr>
              <a:t>Поддерживаемые стратегии:</a:t>
            </a:r>
          </a:p>
          <a:p>
            <a:pPr marL="342900" indent="-342900">
              <a:lnSpc>
                <a:spcPct val="150000"/>
              </a:lnSpc>
              <a:buFont typeface="Arial" pitchFamily="34" charset="0"/>
              <a:buChar char="•"/>
            </a:pPr>
            <a:r>
              <a:rPr lang="en-US" sz="2000" b="1" dirty="0" smtClean="0">
                <a:solidFill>
                  <a:srgbClr val="0070C0"/>
                </a:solidFill>
              </a:rPr>
              <a:t>AUTO</a:t>
            </a:r>
            <a:r>
              <a:rPr lang="ru-RU" sz="2000" dirty="0" smtClean="0">
                <a:solidFill>
                  <a:srgbClr val="0070C0"/>
                </a:solidFill>
              </a:rPr>
              <a:t> </a:t>
            </a:r>
            <a:r>
              <a:rPr lang="ru-RU" sz="2000" dirty="0" smtClean="0">
                <a:solidFill>
                  <a:schemeClr val="tx1"/>
                </a:solidFill>
              </a:rPr>
              <a:t>– </a:t>
            </a:r>
            <a:r>
              <a:rPr lang="en-US" sz="2000" dirty="0" smtClean="0">
                <a:solidFill>
                  <a:schemeClr val="tx1"/>
                </a:solidFill>
              </a:rPr>
              <a:t>Hibernate </a:t>
            </a:r>
            <a:r>
              <a:rPr lang="ru-RU" sz="2000" dirty="0" smtClean="0">
                <a:solidFill>
                  <a:schemeClr val="tx1"/>
                </a:solidFill>
              </a:rPr>
              <a:t>сам выбирает подходящую стратегию</a:t>
            </a:r>
          </a:p>
          <a:p>
            <a:pPr marL="342900" indent="-342900">
              <a:lnSpc>
                <a:spcPct val="150000"/>
              </a:lnSpc>
              <a:buFont typeface="Arial" pitchFamily="34" charset="0"/>
              <a:buChar char="•"/>
            </a:pPr>
            <a:r>
              <a:rPr lang="en-US" sz="2000" b="1" dirty="0" smtClean="0">
                <a:solidFill>
                  <a:srgbClr val="0070C0"/>
                </a:solidFill>
              </a:rPr>
              <a:t>IDENTITY</a:t>
            </a:r>
            <a:r>
              <a:rPr lang="ru-RU" sz="2000" dirty="0" smtClean="0">
                <a:solidFill>
                  <a:schemeClr val="tx1"/>
                </a:solidFill>
              </a:rPr>
              <a:t> – будут использоваться </a:t>
            </a:r>
            <a:r>
              <a:rPr lang="en-US" sz="2000" dirty="0" smtClean="0">
                <a:solidFill>
                  <a:schemeClr val="tx1"/>
                </a:solidFill>
              </a:rPr>
              <a:t>IDENTITY </a:t>
            </a:r>
            <a:r>
              <a:rPr lang="ru-RU" sz="2000" dirty="0" smtClean="0">
                <a:solidFill>
                  <a:schemeClr val="tx1"/>
                </a:solidFill>
              </a:rPr>
              <a:t>колонки в БД</a:t>
            </a:r>
          </a:p>
          <a:p>
            <a:pPr marL="342900" indent="-342900">
              <a:lnSpc>
                <a:spcPct val="150000"/>
              </a:lnSpc>
              <a:buFont typeface="Arial" pitchFamily="34" charset="0"/>
              <a:buChar char="•"/>
            </a:pPr>
            <a:r>
              <a:rPr lang="en-US" sz="2000" b="1" dirty="0" smtClean="0">
                <a:solidFill>
                  <a:srgbClr val="0070C0"/>
                </a:solidFill>
              </a:rPr>
              <a:t>SEQUENCE</a:t>
            </a:r>
            <a:r>
              <a:rPr lang="ru-RU" sz="2000" dirty="0" smtClean="0">
                <a:solidFill>
                  <a:schemeClr val="tx1"/>
                </a:solidFill>
              </a:rPr>
              <a:t> – будут использоваться </a:t>
            </a:r>
            <a:r>
              <a:rPr lang="en-US" sz="2000" dirty="0"/>
              <a:t>sequence </a:t>
            </a:r>
            <a:r>
              <a:rPr lang="ru-RU" sz="2000" dirty="0" smtClean="0"/>
              <a:t>из </a:t>
            </a:r>
            <a:r>
              <a:rPr lang="ru-RU" sz="2000" dirty="0" smtClean="0"/>
              <a:t>БД</a:t>
            </a:r>
            <a:r>
              <a:rPr lang="en-US" sz="2000" dirty="0"/>
              <a:t> </a:t>
            </a:r>
            <a:r>
              <a:rPr lang="en-US" sz="2000" dirty="0" smtClean="0"/>
              <a:t>(</a:t>
            </a:r>
            <a:r>
              <a:rPr lang="en-US" sz="2000" dirty="0" err="1" smtClean="0"/>
              <a:t>jpa</a:t>
            </a:r>
            <a:r>
              <a:rPr lang="ru-RU" sz="2000" dirty="0" smtClean="0"/>
              <a:t> </a:t>
            </a:r>
            <a:r>
              <a:rPr lang="en-US" sz="2000" b="1" dirty="0" smtClean="0">
                <a:solidFill>
                  <a:srgbClr val="008000"/>
                </a:solidFill>
              </a:rPr>
              <a:t>@</a:t>
            </a:r>
            <a:r>
              <a:rPr lang="en-US" sz="2000" b="1" dirty="0" err="1" smtClean="0">
                <a:solidFill>
                  <a:srgbClr val="008000"/>
                </a:solidFill>
              </a:rPr>
              <a:t>SequenceGenerator</a:t>
            </a:r>
            <a:r>
              <a:rPr lang="en-US" sz="2000" dirty="0"/>
              <a:t>)</a:t>
            </a:r>
            <a:endParaRPr lang="ru-RU" sz="2000" dirty="0" smtClean="0"/>
          </a:p>
          <a:p>
            <a:pPr marL="342900" indent="-342900">
              <a:lnSpc>
                <a:spcPct val="150000"/>
              </a:lnSpc>
              <a:buFont typeface="Arial" pitchFamily="34" charset="0"/>
              <a:buChar char="•"/>
            </a:pPr>
            <a:r>
              <a:rPr lang="en-US" sz="2000" b="1" dirty="0" smtClean="0">
                <a:solidFill>
                  <a:srgbClr val="0070C0"/>
                </a:solidFill>
              </a:rPr>
              <a:t>TABLE</a:t>
            </a:r>
            <a:r>
              <a:rPr lang="ru-RU" sz="2000" dirty="0" smtClean="0">
                <a:solidFill>
                  <a:schemeClr val="tx1"/>
                </a:solidFill>
              </a:rPr>
              <a:t> – значение будет браться из специальной таблички (для </a:t>
            </a:r>
            <a:r>
              <a:rPr lang="en-US" sz="2000" dirty="0">
                <a:solidFill>
                  <a:schemeClr val="tx1"/>
                </a:solidFill>
              </a:rPr>
              <a:t>HIBERNATE - </a:t>
            </a:r>
            <a:r>
              <a:rPr lang="en-US" sz="2000" dirty="0" err="1">
                <a:solidFill>
                  <a:schemeClr val="tx1"/>
                </a:solidFill>
              </a:rPr>
              <a:t>hibernate_sequences</a:t>
            </a:r>
            <a:r>
              <a:rPr lang="ru-RU" sz="2000" dirty="0" smtClean="0">
                <a:solidFill>
                  <a:schemeClr val="tx1"/>
                </a:solidFill>
              </a:rPr>
              <a:t>)</a:t>
            </a:r>
            <a:r>
              <a:rPr lang="en-US" sz="2000" dirty="0" smtClean="0">
                <a:solidFill>
                  <a:schemeClr val="tx1"/>
                </a:solidFill>
              </a:rPr>
              <a:t> </a:t>
            </a:r>
            <a:r>
              <a:rPr lang="en-US" sz="2000" dirty="0"/>
              <a:t>(</a:t>
            </a:r>
            <a:r>
              <a:rPr lang="en-US" sz="2000" dirty="0" err="1"/>
              <a:t>jpa</a:t>
            </a:r>
            <a:r>
              <a:rPr lang="ru-RU" sz="2000" dirty="0"/>
              <a:t> </a:t>
            </a:r>
            <a:r>
              <a:rPr lang="en-US" sz="2000" b="1" dirty="0">
                <a:solidFill>
                  <a:srgbClr val="008000"/>
                </a:solidFill>
              </a:rPr>
              <a:t>@</a:t>
            </a:r>
            <a:r>
              <a:rPr lang="en-US" sz="2000" b="1" dirty="0" err="1">
                <a:solidFill>
                  <a:srgbClr val="008000"/>
                </a:solidFill>
              </a:rPr>
              <a:t>TableGenerator</a:t>
            </a:r>
            <a:r>
              <a:rPr lang="en-US" sz="2000" dirty="0" smtClean="0"/>
              <a:t>)</a:t>
            </a:r>
            <a:endParaRPr lang="en-US" sz="2000" dirty="0" smtClean="0">
              <a:solidFill>
                <a:schemeClr val="tx1"/>
              </a:solidFill>
            </a:endParaRPr>
          </a:p>
          <a:p>
            <a:pPr marL="342900" indent="-342900">
              <a:lnSpc>
                <a:spcPct val="150000"/>
              </a:lnSpc>
              <a:buFont typeface="Arial" pitchFamily="34" charset="0"/>
              <a:buChar char="•"/>
            </a:pPr>
            <a:r>
              <a:rPr lang="en-US" sz="2000" b="1" dirty="0" smtClean="0">
                <a:solidFill>
                  <a:srgbClr val="0070C0"/>
                </a:solidFill>
              </a:rPr>
              <a:t>UUID</a:t>
            </a:r>
            <a:r>
              <a:rPr lang="en-US" sz="2000" dirty="0" smtClean="0">
                <a:solidFill>
                  <a:schemeClr val="tx1"/>
                </a:solidFill>
              </a:rPr>
              <a:t> – (</a:t>
            </a:r>
            <a:r>
              <a:rPr lang="ru-RU" sz="2000" dirty="0" smtClean="0">
                <a:solidFill>
                  <a:schemeClr val="tx1"/>
                </a:solidFill>
              </a:rPr>
              <a:t>только для </a:t>
            </a:r>
            <a:r>
              <a:rPr lang="en-US" sz="2000" dirty="0" smtClean="0">
                <a:solidFill>
                  <a:schemeClr val="tx1"/>
                </a:solidFill>
              </a:rPr>
              <a:t>HIBERNATE)</a:t>
            </a:r>
            <a:endParaRPr lang="ru-RU" sz="2000" dirty="0">
              <a:solidFill>
                <a:schemeClr val="tx1"/>
              </a:solidFill>
            </a:endParaRPr>
          </a:p>
        </p:txBody>
      </p:sp>
    </p:spTree>
    <p:extLst>
      <p:ext uri="{BB962C8B-B14F-4D97-AF65-F5344CB8AC3E}">
        <p14:creationId xmlns:p14="http://schemas.microsoft.com/office/powerpoint/2010/main" val="1657396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Базовые атрибуты</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fontScale="92500"/>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r>
              <a:rPr lang="ru-RU" sz="2400" dirty="0" smtClean="0">
                <a:solidFill>
                  <a:schemeClr val="tx1"/>
                </a:solidFill>
              </a:rPr>
              <a:t>Сущность </a:t>
            </a:r>
            <a:r>
              <a:rPr lang="en-US" sz="2400" dirty="0" smtClean="0">
                <a:solidFill>
                  <a:schemeClr val="tx1"/>
                </a:solidFill>
              </a:rPr>
              <a:t>Entity </a:t>
            </a:r>
            <a:r>
              <a:rPr lang="ru-RU" sz="2400" dirty="0" smtClean="0">
                <a:solidFill>
                  <a:schemeClr val="tx1"/>
                </a:solidFill>
              </a:rPr>
              <a:t>может содержать атрибуты (поля класса).</a:t>
            </a:r>
          </a:p>
          <a:p>
            <a:pPr marL="0" indent="0">
              <a:lnSpc>
                <a:spcPct val="150000"/>
              </a:lnSpc>
            </a:pPr>
            <a:r>
              <a:rPr lang="ru-RU" sz="2400" dirty="0" smtClean="0">
                <a:solidFill>
                  <a:srgbClr val="0070C0"/>
                </a:solidFill>
              </a:rPr>
              <a:t>Атрибуты могут быть:</a:t>
            </a:r>
          </a:p>
          <a:p>
            <a:pPr marL="342900" indent="-342900">
              <a:lnSpc>
                <a:spcPct val="150000"/>
              </a:lnSpc>
              <a:buFont typeface="Arial" pitchFamily="34" charset="0"/>
              <a:buChar char="•"/>
            </a:pPr>
            <a:r>
              <a:rPr lang="ru-RU" sz="2400" dirty="0" smtClean="0">
                <a:solidFill>
                  <a:schemeClr val="tx1"/>
                </a:solidFill>
              </a:rPr>
              <a:t>Примитивные типы и обёртки</a:t>
            </a:r>
          </a:p>
          <a:p>
            <a:pPr marL="342900" indent="-342900">
              <a:lnSpc>
                <a:spcPct val="150000"/>
              </a:lnSpc>
              <a:buFont typeface="Arial" pitchFamily="34" charset="0"/>
              <a:buChar char="•"/>
            </a:pPr>
            <a:r>
              <a:rPr lang="ru-RU" sz="2400" dirty="0" smtClean="0">
                <a:solidFill>
                  <a:schemeClr val="tx1"/>
                </a:solidFill>
              </a:rPr>
              <a:t>Массивы байт и символов</a:t>
            </a:r>
          </a:p>
          <a:p>
            <a:pPr marL="342900" indent="-342900">
              <a:lnSpc>
                <a:spcPct val="150000"/>
              </a:lnSpc>
              <a:buFont typeface="Arial" pitchFamily="34" charset="0"/>
              <a:buChar char="•"/>
            </a:pPr>
            <a:r>
              <a:rPr lang="ru-RU" sz="2400" dirty="0" smtClean="0">
                <a:solidFill>
                  <a:schemeClr val="tx1"/>
                </a:solidFill>
              </a:rPr>
              <a:t>Строки, большие цифры, даты</a:t>
            </a:r>
          </a:p>
          <a:p>
            <a:pPr marL="342900" indent="-342900">
              <a:lnSpc>
                <a:spcPct val="150000"/>
              </a:lnSpc>
              <a:buFont typeface="Arial" pitchFamily="34" charset="0"/>
              <a:buChar char="•"/>
            </a:pPr>
            <a:r>
              <a:rPr lang="ru-RU" sz="2400" dirty="0" smtClean="0">
                <a:solidFill>
                  <a:schemeClr val="tx1"/>
                </a:solidFill>
              </a:rPr>
              <a:t>Перечисления</a:t>
            </a:r>
          </a:p>
          <a:p>
            <a:pPr marL="342900" indent="-342900">
              <a:lnSpc>
                <a:spcPct val="150000"/>
              </a:lnSpc>
              <a:buFont typeface="Arial" pitchFamily="34" charset="0"/>
              <a:buChar char="•"/>
            </a:pPr>
            <a:r>
              <a:rPr lang="ru-RU" sz="2400" dirty="0" smtClean="0">
                <a:solidFill>
                  <a:schemeClr val="tx1"/>
                </a:solidFill>
              </a:rPr>
              <a:t>Коллекции базовых и </a:t>
            </a:r>
            <a:r>
              <a:rPr lang="en-US" sz="2400" dirty="0" smtClean="0">
                <a:solidFill>
                  <a:schemeClr val="tx1"/>
                </a:solidFill>
              </a:rPr>
              <a:t>embeddable </a:t>
            </a:r>
            <a:r>
              <a:rPr lang="ru-RU" sz="2400" dirty="0" smtClean="0">
                <a:solidFill>
                  <a:schemeClr val="tx1"/>
                </a:solidFill>
              </a:rPr>
              <a:t>типов</a:t>
            </a:r>
          </a:p>
          <a:p>
            <a:pPr marL="342900" indent="-342900">
              <a:buFont typeface="Arial" pitchFamily="34" charset="0"/>
              <a:buChar char="•"/>
            </a:pPr>
            <a:endParaRPr lang="ru-RU" sz="2000" dirty="0">
              <a:solidFill>
                <a:schemeClr val="tx1"/>
              </a:solidFill>
            </a:endParaRPr>
          </a:p>
          <a:p>
            <a:pPr marL="342900" indent="-342900">
              <a:buFont typeface="Arial" pitchFamily="34" charset="0"/>
              <a:buChar char="•"/>
            </a:pPr>
            <a:endParaRPr lang="ru-RU" sz="2000" dirty="0" smtClean="0">
              <a:solidFill>
                <a:schemeClr val="tx1"/>
              </a:solidFill>
            </a:endParaRPr>
          </a:p>
          <a:p>
            <a:pPr marL="0" indent="0"/>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25871556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Базовые аннотации над атрибутами</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buFont typeface="Arial" pitchFamily="34" charset="0"/>
              <a:buChar char="•"/>
            </a:pPr>
            <a:endParaRPr lang="ru-RU" sz="2000" dirty="0">
              <a:solidFill>
                <a:schemeClr val="tx1"/>
              </a:solidFill>
            </a:endParaRPr>
          </a:p>
          <a:p>
            <a:pPr marL="342900" indent="-342900">
              <a:buFont typeface="Arial" pitchFamily="34" charset="0"/>
              <a:buChar char="•"/>
            </a:pPr>
            <a:endParaRPr lang="ru-RU" sz="2000" dirty="0" smtClean="0">
              <a:solidFill>
                <a:schemeClr val="tx1"/>
              </a:solidFill>
            </a:endParaRPr>
          </a:p>
          <a:p>
            <a:pPr marL="0" indent="0"/>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graphicFrame>
        <p:nvGraphicFramePr>
          <p:cNvPr id="5" name="Таблица 4"/>
          <p:cNvGraphicFramePr>
            <a:graphicFrameLocks noGrp="1"/>
          </p:cNvGraphicFramePr>
          <p:nvPr>
            <p:extLst>
              <p:ext uri="{D42A27DB-BD31-4B8C-83A1-F6EECF244321}">
                <p14:modId xmlns:p14="http://schemas.microsoft.com/office/powerpoint/2010/main" val="487325379"/>
              </p:ext>
            </p:extLst>
          </p:nvPr>
        </p:nvGraphicFramePr>
        <p:xfrm>
          <a:off x="266006" y="843558"/>
          <a:ext cx="8554466" cy="3632422"/>
        </p:xfrm>
        <a:graphic>
          <a:graphicData uri="http://schemas.openxmlformats.org/drawingml/2006/table">
            <a:tbl>
              <a:tblPr firstRow="1" bandRow="1">
                <a:tableStyleId>{5C22544A-7EE6-4342-B048-85BDC9FD1C3A}</a:tableStyleId>
              </a:tblPr>
              <a:tblGrid>
                <a:gridCol w="2001738">
                  <a:extLst>
                    <a:ext uri="{9D8B030D-6E8A-4147-A177-3AD203B41FA5}">
                      <a16:colId xmlns:a16="http://schemas.microsoft.com/office/drawing/2014/main" val="20000"/>
                    </a:ext>
                  </a:extLst>
                </a:gridCol>
                <a:gridCol w="6552728">
                  <a:extLst>
                    <a:ext uri="{9D8B030D-6E8A-4147-A177-3AD203B41FA5}">
                      <a16:colId xmlns:a16="http://schemas.microsoft.com/office/drawing/2014/main" val="20001"/>
                    </a:ext>
                  </a:extLst>
                </a:gridCol>
              </a:tblGrid>
              <a:tr h="636071">
                <a:tc>
                  <a:txBody>
                    <a:bodyPr/>
                    <a:lstStyle/>
                    <a:p>
                      <a:r>
                        <a:rPr lang="ru-RU" dirty="0" smtClean="0"/>
                        <a:t>Аннотация</a:t>
                      </a:r>
                      <a:endParaRPr lang="ru-RU" dirty="0"/>
                    </a:p>
                  </a:txBody>
                  <a:tcPr/>
                </a:tc>
                <a:tc>
                  <a:txBody>
                    <a:bodyPr/>
                    <a:lstStyle/>
                    <a:p>
                      <a:r>
                        <a:rPr lang="ru-RU" dirty="0" smtClean="0"/>
                        <a:t>Назначение</a:t>
                      </a:r>
                      <a:endParaRPr lang="ru-RU" dirty="0"/>
                    </a:p>
                  </a:txBody>
                  <a:tcPr/>
                </a:tc>
                <a:extLst>
                  <a:ext uri="{0D108BD9-81ED-4DB2-BD59-A6C34878D82A}">
                    <a16:rowId xmlns:a16="http://schemas.microsoft.com/office/drawing/2014/main" val="10000"/>
                  </a:ext>
                </a:extLst>
              </a:tr>
              <a:tr h="444049">
                <a:tc>
                  <a:txBody>
                    <a:bodyPr/>
                    <a:lstStyle/>
                    <a:p>
                      <a:r>
                        <a:rPr lang="en-US" dirty="0" smtClean="0"/>
                        <a:t>@Basic</a:t>
                      </a:r>
                      <a:endParaRPr lang="ru-RU" dirty="0"/>
                    </a:p>
                  </a:txBody>
                  <a:tcPr/>
                </a:tc>
                <a:tc>
                  <a:txBody>
                    <a:bodyPr/>
                    <a:lstStyle/>
                    <a:p>
                      <a:r>
                        <a:rPr lang="ru-RU" dirty="0" smtClean="0"/>
                        <a:t>Позволяет указать</a:t>
                      </a:r>
                      <a:r>
                        <a:rPr lang="ru-RU" baseline="0" dirty="0" smtClean="0"/>
                        <a:t> </a:t>
                      </a:r>
                      <a:r>
                        <a:rPr lang="en-US" baseline="0" dirty="0" err="1" smtClean="0"/>
                        <a:t>nullable</a:t>
                      </a:r>
                      <a:r>
                        <a:rPr lang="en-US" baseline="0" dirty="0" smtClean="0"/>
                        <a:t> </a:t>
                      </a:r>
                      <a:r>
                        <a:rPr lang="ru-RU" baseline="0" dirty="0" smtClean="0"/>
                        <a:t>и </a:t>
                      </a:r>
                      <a:r>
                        <a:rPr lang="en-US" baseline="0" dirty="0" smtClean="0"/>
                        <a:t>fetch </a:t>
                      </a:r>
                      <a:r>
                        <a:rPr lang="ru-RU" baseline="0" dirty="0" smtClean="0"/>
                        <a:t>стратегию</a:t>
                      </a:r>
                      <a:endParaRPr lang="ru-RU" dirty="0"/>
                    </a:p>
                  </a:txBody>
                  <a:tcPr/>
                </a:tc>
                <a:extLst>
                  <a:ext uri="{0D108BD9-81ED-4DB2-BD59-A6C34878D82A}">
                    <a16:rowId xmlns:a16="http://schemas.microsoft.com/office/drawing/2014/main" val="10001"/>
                  </a:ext>
                </a:extLst>
              </a:tr>
              <a:tr h="636071">
                <a:tc>
                  <a:txBody>
                    <a:bodyPr/>
                    <a:lstStyle/>
                    <a:p>
                      <a:r>
                        <a:rPr lang="en-US" sz="1800" b="0" i="0" u="none" strike="noStrike" kern="1200" baseline="0" dirty="0" smtClean="0">
                          <a:solidFill>
                            <a:schemeClr val="dk1"/>
                          </a:solidFill>
                          <a:latin typeface="+mn-lt"/>
                          <a:ea typeface="+mn-ea"/>
                          <a:cs typeface="+mn-cs"/>
                        </a:rPr>
                        <a:t>@Column</a:t>
                      </a:r>
                      <a:endParaRPr lang="ru-RU" dirty="0"/>
                    </a:p>
                  </a:txBody>
                  <a:tcPr/>
                </a:tc>
                <a:tc>
                  <a:txBody>
                    <a:bodyPr/>
                    <a:lstStyle/>
                    <a:p>
                      <a:r>
                        <a:rPr lang="ru-RU" dirty="0" smtClean="0"/>
                        <a:t>Позволяет указать</a:t>
                      </a:r>
                      <a:r>
                        <a:rPr lang="ru-RU" baseline="0" dirty="0" smtClean="0"/>
                        <a:t> имя колонки в БД, размер поля, </a:t>
                      </a:r>
                      <a:r>
                        <a:rPr lang="en-US" baseline="0" dirty="0" err="1" smtClean="0"/>
                        <a:t>nullable</a:t>
                      </a:r>
                      <a:r>
                        <a:rPr lang="ru-RU" baseline="0" dirty="0" smtClean="0"/>
                        <a:t>, </a:t>
                      </a:r>
                      <a:r>
                        <a:rPr lang="en-US" baseline="0" dirty="0" smtClean="0"/>
                        <a:t>updatable </a:t>
                      </a:r>
                      <a:r>
                        <a:rPr lang="ru-RU" baseline="0" dirty="0" smtClean="0"/>
                        <a:t>или</a:t>
                      </a:r>
                      <a:r>
                        <a:rPr lang="en-US" baseline="0" dirty="0" smtClean="0"/>
                        <a:t> </a:t>
                      </a:r>
                      <a:r>
                        <a:rPr lang="en-US" baseline="0" dirty="0" err="1" smtClean="0"/>
                        <a:t>insertable</a:t>
                      </a:r>
                      <a:endParaRPr lang="ru-RU" dirty="0"/>
                    </a:p>
                  </a:txBody>
                  <a:tcPr/>
                </a:tc>
                <a:extLst>
                  <a:ext uri="{0D108BD9-81ED-4DB2-BD59-A6C34878D82A}">
                    <a16:rowId xmlns:a16="http://schemas.microsoft.com/office/drawing/2014/main" val="10002"/>
                  </a:ext>
                </a:extLst>
              </a:tr>
              <a:tr h="636071">
                <a:tc>
                  <a:txBody>
                    <a:bodyPr/>
                    <a:lstStyle/>
                    <a:p>
                      <a:r>
                        <a:rPr lang="en-US" dirty="0" smtClean="0"/>
                        <a:t>@Temporal</a:t>
                      </a:r>
                      <a:endParaRPr lang="ru-RU" dirty="0"/>
                    </a:p>
                  </a:txBody>
                  <a:tcPr/>
                </a:tc>
                <a:tc>
                  <a:txBody>
                    <a:bodyPr/>
                    <a:lstStyle/>
                    <a:p>
                      <a:r>
                        <a:rPr lang="ru-RU" dirty="0" smtClean="0"/>
                        <a:t>Позволяет преобразовывать дату</a:t>
                      </a:r>
                      <a:r>
                        <a:rPr lang="ru-RU" baseline="0" dirty="0" smtClean="0"/>
                        <a:t> и время из </a:t>
                      </a:r>
                      <a:r>
                        <a:rPr lang="en-US" baseline="0" dirty="0" smtClean="0"/>
                        <a:t>java </a:t>
                      </a:r>
                      <a:r>
                        <a:rPr lang="ru-RU" baseline="0" dirty="0" smtClean="0"/>
                        <a:t>в формат БД и обратно (кроме </a:t>
                      </a:r>
                      <a:r>
                        <a:rPr lang="en-US" baseline="0" dirty="0" smtClean="0"/>
                        <a:t>java8 new Date Time API</a:t>
                      </a:r>
                      <a:r>
                        <a:rPr lang="ru-RU" baseline="0" dirty="0" smtClean="0"/>
                        <a:t>)</a:t>
                      </a:r>
                      <a:endParaRPr lang="ru-RU" dirty="0"/>
                    </a:p>
                  </a:txBody>
                  <a:tcPr/>
                </a:tc>
                <a:extLst>
                  <a:ext uri="{0D108BD9-81ED-4DB2-BD59-A6C34878D82A}">
                    <a16:rowId xmlns:a16="http://schemas.microsoft.com/office/drawing/2014/main" val="10003"/>
                  </a:ext>
                </a:extLst>
              </a:tr>
              <a:tr h="636071">
                <a:tc>
                  <a:txBody>
                    <a:bodyPr/>
                    <a:lstStyle/>
                    <a:p>
                      <a:r>
                        <a:rPr lang="en-US" sz="1800" b="0" i="0" u="none" strike="noStrike" kern="1200" baseline="0" dirty="0" smtClean="0">
                          <a:solidFill>
                            <a:schemeClr val="dk1"/>
                          </a:solidFill>
                          <a:latin typeface="+mn-lt"/>
                          <a:ea typeface="+mn-ea"/>
                          <a:cs typeface="+mn-cs"/>
                        </a:rPr>
                        <a:t>@Enumerated</a:t>
                      </a:r>
                      <a:endParaRPr lang="ru-RU" dirty="0"/>
                    </a:p>
                  </a:txBody>
                  <a:tcPr/>
                </a:tc>
                <a:tc>
                  <a:txBody>
                    <a:bodyPr/>
                    <a:lstStyle/>
                    <a:p>
                      <a:r>
                        <a:rPr lang="ru-RU" dirty="0" smtClean="0"/>
                        <a:t>Позволяет</a:t>
                      </a:r>
                      <a:r>
                        <a:rPr lang="ru-RU" baseline="0" dirty="0" smtClean="0"/>
                        <a:t> указать как </a:t>
                      </a:r>
                      <a:r>
                        <a:rPr lang="ru-RU" baseline="0" dirty="0" err="1" smtClean="0"/>
                        <a:t>мапить</a:t>
                      </a:r>
                      <a:r>
                        <a:rPr lang="ru-RU" baseline="0" dirty="0" smtClean="0"/>
                        <a:t> </a:t>
                      </a:r>
                      <a:r>
                        <a:rPr lang="en-US" baseline="0" dirty="0" err="1" smtClean="0"/>
                        <a:t>enum</a:t>
                      </a:r>
                      <a:r>
                        <a:rPr lang="en-US" baseline="0" dirty="0" smtClean="0"/>
                        <a:t> </a:t>
                      </a:r>
                      <a:r>
                        <a:rPr lang="ru-RU" baseline="0" dirty="0" smtClean="0"/>
                        <a:t>значения: число или строка</a:t>
                      </a:r>
                      <a:endParaRPr lang="ru-RU" dirty="0"/>
                    </a:p>
                  </a:txBody>
                  <a:tcPr/>
                </a:tc>
                <a:extLst>
                  <a:ext uri="{0D108BD9-81ED-4DB2-BD59-A6C34878D82A}">
                    <a16:rowId xmlns:a16="http://schemas.microsoft.com/office/drawing/2014/main" val="10004"/>
                  </a:ext>
                </a:extLst>
              </a:tr>
              <a:tr h="636071">
                <a:tc>
                  <a:txBody>
                    <a:bodyPr/>
                    <a:lstStyle/>
                    <a:p>
                      <a:r>
                        <a:rPr lang="en-US" dirty="0" smtClean="0"/>
                        <a:t>@Transient</a:t>
                      </a:r>
                      <a:endParaRPr lang="ru-RU" dirty="0"/>
                    </a:p>
                  </a:txBody>
                  <a:tcPr/>
                </a:tc>
                <a:tc>
                  <a:txBody>
                    <a:bodyPr/>
                    <a:lstStyle/>
                    <a:p>
                      <a:r>
                        <a:rPr lang="ru-RU" dirty="0" smtClean="0"/>
                        <a:t>Предотвращает</a:t>
                      </a:r>
                      <a:r>
                        <a:rPr lang="ru-RU" baseline="0" dirty="0" smtClean="0"/>
                        <a:t> </a:t>
                      </a:r>
                      <a:r>
                        <a:rPr lang="ru-RU" baseline="0" dirty="0" err="1" smtClean="0"/>
                        <a:t>мапинг</a:t>
                      </a:r>
                      <a:r>
                        <a:rPr lang="ru-RU" baseline="0" dirty="0" smtClean="0"/>
                        <a:t> поля</a:t>
                      </a:r>
                      <a:endParaRPr lang="ru-RU"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64022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Relationship Mapping</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Виды:</a:t>
            </a:r>
            <a:endParaRPr lang="ru-RU" sz="2000" dirty="0">
              <a:solidFill>
                <a:schemeClr val="tx1"/>
              </a:solidFill>
            </a:endParaRPr>
          </a:p>
          <a:p>
            <a:pPr marL="342900" indent="-342900">
              <a:buFont typeface="Arial" pitchFamily="34" charset="0"/>
              <a:buChar char="•"/>
            </a:pPr>
            <a:r>
              <a:rPr lang="ru-RU" sz="2000" dirty="0" smtClean="0">
                <a:solidFill>
                  <a:srgbClr val="0070C0"/>
                </a:solidFill>
              </a:rPr>
              <a:t>Однонаправленный</a:t>
            </a:r>
            <a:r>
              <a:rPr lang="ru-RU" sz="2000" dirty="0" smtClean="0">
                <a:solidFill>
                  <a:schemeClr val="tx1"/>
                </a:solidFill>
              </a:rPr>
              <a:t> (</a:t>
            </a:r>
            <a:r>
              <a:rPr lang="en-US" sz="2000" dirty="0">
                <a:solidFill>
                  <a:schemeClr val="tx1"/>
                </a:solidFill>
              </a:rPr>
              <a:t>unidirectional</a:t>
            </a:r>
            <a:r>
              <a:rPr lang="ru-RU" sz="2000" dirty="0" smtClean="0">
                <a:solidFill>
                  <a:schemeClr val="tx1"/>
                </a:solidFill>
              </a:rPr>
              <a:t>)</a:t>
            </a:r>
          </a:p>
          <a:p>
            <a:pPr marL="342900" indent="-342900">
              <a:buFont typeface="Arial" pitchFamily="34" charset="0"/>
              <a:buChar char="•"/>
            </a:pPr>
            <a:endParaRPr lang="ru-RU" sz="2000" dirty="0" smtClean="0">
              <a:solidFill>
                <a:schemeClr val="tx1"/>
              </a:solidFill>
            </a:endParaRPr>
          </a:p>
          <a:p>
            <a:pPr marL="342900" indent="-342900">
              <a:buFont typeface="Arial" pitchFamily="34" charset="0"/>
              <a:buChar char="•"/>
            </a:pPr>
            <a:endParaRPr lang="ru-RU" sz="2000" dirty="0">
              <a:solidFill>
                <a:schemeClr val="tx1"/>
              </a:solidFill>
            </a:endParaRPr>
          </a:p>
          <a:p>
            <a:pPr marL="342900" indent="-342900">
              <a:buFont typeface="Arial" pitchFamily="34" charset="0"/>
              <a:buChar char="•"/>
            </a:pPr>
            <a:r>
              <a:rPr lang="ru-RU" sz="2000" dirty="0" err="1" smtClean="0">
                <a:solidFill>
                  <a:srgbClr val="00B050"/>
                </a:solidFill>
              </a:rPr>
              <a:t>Двухнаправленный</a:t>
            </a:r>
            <a:r>
              <a:rPr lang="ru-RU" sz="2000" dirty="0" smtClean="0">
                <a:solidFill>
                  <a:schemeClr val="tx1"/>
                </a:solidFill>
              </a:rPr>
              <a:t> (</a:t>
            </a:r>
            <a:r>
              <a:rPr lang="en-US" sz="2000" dirty="0">
                <a:solidFill>
                  <a:schemeClr val="tx1"/>
                </a:solidFill>
              </a:rPr>
              <a:t>bidirectional</a:t>
            </a:r>
            <a:r>
              <a:rPr lang="ru-RU" sz="2000" dirty="0" smtClean="0">
                <a:solidFill>
                  <a:schemeClr val="tx1"/>
                </a:solidFill>
              </a:rPr>
              <a:t>)</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a:p>
            <a:endParaRPr lang="ru-RU" sz="2000" dirty="0">
              <a:solidFill>
                <a:schemeClr val="tx1"/>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491630"/>
            <a:ext cx="2971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5440" y="2715766"/>
            <a:ext cx="30480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4619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Возможность организовать связь в </a:t>
            </a:r>
            <a:r>
              <a:rPr lang="ru-RU" dirty="0" smtClean="0"/>
              <a:t>базе</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ru-RU" sz="2000" dirty="0" smtClean="0">
                <a:solidFill>
                  <a:srgbClr val="00B0F0"/>
                </a:solidFill>
              </a:rPr>
              <a:t>1. </a:t>
            </a:r>
            <a:r>
              <a:rPr lang="en-US" sz="2000" dirty="0" smtClean="0">
                <a:solidFill>
                  <a:srgbClr val="00B0F0"/>
                </a:solidFill>
              </a:rPr>
              <a:t>foreign key</a:t>
            </a:r>
            <a:r>
              <a:rPr lang="ru-RU" sz="2000" dirty="0" smtClean="0">
                <a:solidFill>
                  <a:srgbClr val="00B0F0"/>
                </a:solidFill>
              </a:rPr>
              <a:t> (</a:t>
            </a:r>
            <a:r>
              <a:rPr lang="en-US" sz="2000" dirty="0">
                <a:solidFill>
                  <a:srgbClr val="00B0F0"/>
                </a:solidFill>
              </a:rPr>
              <a:t>join column</a:t>
            </a:r>
            <a:r>
              <a:rPr lang="ru-RU" sz="2000" dirty="0" smtClean="0">
                <a:solidFill>
                  <a:srgbClr val="00B0F0"/>
                </a:solidFill>
              </a:rPr>
              <a:t>)</a:t>
            </a:r>
          </a:p>
          <a:p>
            <a:pPr marL="342900" indent="-342900">
              <a:buFont typeface="Arial" pitchFamily="34" charset="0"/>
              <a:buChar char="•"/>
            </a:pPr>
            <a:endParaRPr lang="ru-RU" sz="2000" dirty="0">
              <a:solidFill>
                <a:srgbClr val="00B0F0"/>
              </a:solidFill>
            </a:endParaRPr>
          </a:p>
          <a:p>
            <a:pPr marL="342900" indent="-342900">
              <a:buFont typeface="Arial" pitchFamily="34" charset="0"/>
              <a:buChar char="•"/>
            </a:pPr>
            <a:endParaRPr lang="ru-RU" sz="2000" dirty="0" smtClean="0">
              <a:solidFill>
                <a:srgbClr val="00B0F0"/>
              </a:solidFill>
            </a:endParaRPr>
          </a:p>
          <a:p>
            <a:pPr marL="342900" indent="-342900">
              <a:buFont typeface="Arial" pitchFamily="34" charset="0"/>
              <a:buChar char="•"/>
            </a:pPr>
            <a:endParaRPr lang="ru-RU" sz="2000" dirty="0" smtClean="0">
              <a:solidFill>
                <a:srgbClr val="00B0F0"/>
              </a:solidFill>
            </a:endParaRPr>
          </a:p>
          <a:p>
            <a:pPr marL="342900" indent="-342900">
              <a:buFont typeface="Arial" pitchFamily="34" charset="0"/>
              <a:buChar char="•"/>
            </a:pPr>
            <a:endParaRPr lang="ru-RU" sz="2000" dirty="0" smtClean="0">
              <a:solidFill>
                <a:srgbClr val="00B050"/>
              </a:solidFill>
            </a:endParaRPr>
          </a:p>
          <a:p>
            <a:endParaRPr lang="ru-RU" sz="2000" dirty="0">
              <a:solidFill>
                <a:schemeClr val="tx1"/>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458" y="1491630"/>
            <a:ext cx="8047364"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7435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771550"/>
            <a:ext cx="8641472" cy="3599877"/>
          </a:xfrm>
        </p:spPr>
        <p:txBody>
          <a:bodyPr>
            <a:noAutofit/>
          </a:bodyPr>
          <a:lstStyle/>
          <a:p>
            <a:pPr marL="285750" indent="-285750">
              <a:lnSpc>
                <a:spcPct val="150000"/>
              </a:lnSpc>
              <a:buFont typeface="Arial" pitchFamily="34" charset="0"/>
              <a:buChar char="•"/>
            </a:pPr>
            <a:r>
              <a:rPr lang="ru-RU" sz="2000" b="1" dirty="0" smtClean="0"/>
              <a:t>Что такое </a:t>
            </a:r>
            <a:r>
              <a:rPr lang="en-US" sz="2000" b="1" dirty="0" smtClean="0"/>
              <a:t>ORM</a:t>
            </a:r>
            <a:r>
              <a:rPr lang="ru-RU" sz="2000" b="1" dirty="0" smtClean="0"/>
              <a:t>,  </a:t>
            </a:r>
            <a:r>
              <a:rPr lang="en-US" sz="2000" b="1" dirty="0" smtClean="0"/>
              <a:t>JPA , Hibernate</a:t>
            </a:r>
          </a:p>
          <a:p>
            <a:pPr marL="285750" indent="-285750">
              <a:lnSpc>
                <a:spcPct val="150000"/>
              </a:lnSpc>
              <a:buFont typeface="Arial" pitchFamily="34" charset="0"/>
              <a:buChar char="•"/>
            </a:pPr>
            <a:r>
              <a:rPr lang="ru-RU" sz="2000" b="1" dirty="0" smtClean="0"/>
              <a:t>Объектно-реляционное отображение</a:t>
            </a:r>
          </a:p>
          <a:p>
            <a:pPr marL="285750" indent="-285750">
              <a:lnSpc>
                <a:spcPct val="150000"/>
              </a:lnSpc>
              <a:buFont typeface="Arial" pitchFamily="34" charset="0"/>
              <a:buChar char="•"/>
            </a:pPr>
            <a:r>
              <a:rPr lang="ru-RU" sz="2000" b="1" dirty="0" smtClean="0"/>
              <a:t>Операции с базой данных с помощью </a:t>
            </a:r>
            <a:r>
              <a:rPr lang="en-US" sz="2000" b="1" dirty="0" smtClean="0"/>
              <a:t>Hibernate</a:t>
            </a:r>
          </a:p>
          <a:p>
            <a:pPr marL="285750" indent="-285750">
              <a:lnSpc>
                <a:spcPct val="150000"/>
              </a:lnSpc>
              <a:buFont typeface="Arial" pitchFamily="34" charset="0"/>
              <a:buChar char="•"/>
            </a:pPr>
            <a:r>
              <a:rPr lang="ru-RU" sz="2000" b="1" dirty="0"/>
              <a:t>Подключение </a:t>
            </a:r>
            <a:r>
              <a:rPr lang="en-US" sz="2000" b="1" dirty="0"/>
              <a:t>Hibernate </a:t>
            </a:r>
            <a:r>
              <a:rPr lang="ru-RU" sz="2000" b="1" dirty="0"/>
              <a:t>к </a:t>
            </a:r>
            <a:r>
              <a:rPr lang="en-US" sz="2000" b="1" dirty="0"/>
              <a:t>Spring </a:t>
            </a:r>
            <a:r>
              <a:rPr lang="ru-RU" sz="2000" b="1" dirty="0" smtClean="0"/>
              <a:t>приложению</a:t>
            </a:r>
            <a:endParaRPr lang="en-US" sz="2000" b="1" dirty="0" smtClean="0"/>
          </a:p>
          <a:p>
            <a:pPr marL="285750" indent="-285750">
              <a:lnSpc>
                <a:spcPct val="150000"/>
              </a:lnSpc>
              <a:buFont typeface="Arial" pitchFamily="34" charset="0"/>
              <a:buChar char="•"/>
            </a:pPr>
            <a:r>
              <a:rPr lang="en-US" sz="2000" b="1" dirty="0" smtClean="0"/>
              <a:t>Hibernate </a:t>
            </a:r>
            <a:r>
              <a:rPr lang="ru-RU" sz="2000" b="1" dirty="0" smtClean="0"/>
              <a:t>как</a:t>
            </a:r>
            <a:r>
              <a:rPr lang="en-US" sz="2000" b="1" dirty="0" smtClean="0"/>
              <a:t> </a:t>
            </a:r>
            <a:r>
              <a:rPr lang="ru-RU" sz="2000" b="1" dirty="0" smtClean="0"/>
              <a:t>провайдер </a:t>
            </a:r>
            <a:r>
              <a:rPr lang="en-US" sz="2000" b="1" dirty="0" smtClean="0"/>
              <a:t>JPA </a:t>
            </a:r>
            <a:r>
              <a:rPr lang="ru-RU" sz="2000" b="1" dirty="0" smtClean="0"/>
              <a:t>в </a:t>
            </a:r>
            <a:r>
              <a:rPr lang="en-US" sz="2000" b="1" dirty="0" smtClean="0"/>
              <a:t>Spring</a:t>
            </a:r>
          </a:p>
          <a:p>
            <a:pPr marL="285750" indent="-285750">
              <a:lnSpc>
                <a:spcPct val="150000"/>
              </a:lnSpc>
              <a:buFont typeface="Arial" pitchFamily="34" charset="0"/>
              <a:buChar char="•"/>
            </a:pPr>
            <a:r>
              <a:rPr lang="ru-RU" sz="2000" b="1" dirty="0" smtClean="0"/>
              <a:t>Введение в </a:t>
            </a:r>
            <a:r>
              <a:rPr lang="en-US" sz="2000" b="1" dirty="0" smtClean="0"/>
              <a:t>Spring Data JPA</a:t>
            </a:r>
            <a:endParaRPr lang="ru-RU" sz="2000" b="1" dirty="0"/>
          </a:p>
          <a:p>
            <a:pPr>
              <a:lnSpc>
                <a:spcPct val="150000"/>
              </a:lnSpc>
            </a:pPr>
            <a:endParaRPr lang="ru-RU" sz="2000" dirty="0" smtClean="0"/>
          </a:p>
          <a:p>
            <a:pPr>
              <a:lnSpc>
                <a:spcPct val="150000"/>
              </a:lnSpc>
            </a:pPr>
            <a:endParaRPr lang="ru-RU" sz="2000" dirty="0"/>
          </a:p>
          <a:p>
            <a:pPr>
              <a:lnSpc>
                <a:spcPct val="150000"/>
              </a:lnSpc>
            </a:pPr>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План лекции</a:t>
            </a:r>
            <a:endParaRPr lang="ru-RU" dirty="0"/>
          </a:p>
        </p:txBody>
      </p:sp>
    </p:spTree>
    <p:extLst>
      <p:ext uri="{BB962C8B-B14F-4D97-AF65-F5344CB8AC3E}">
        <p14:creationId xmlns:p14="http://schemas.microsoft.com/office/powerpoint/2010/main" val="4096937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Возможность организовать связь в базе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rgbClr val="00B050"/>
                </a:solidFill>
              </a:rPr>
              <a:t>2. </a:t>
            </a:r>
            <a:r>
              <a:rPr lang="en-US" sz="2000" dirty="0" smtClean="0">
                <a:solidFill>
                  <a:srgbClr val="00B050"/>
                </a:solidFill>
              </a:rPr>
              <a:t>join </a:t>
            </a:r>
            <a:r>
              <a:rPr lang="en-US" sz="2000" dirty="0">
                <a:solidFill>
                  <a:srgbClr val="00B050"/>
                </a:solidFill>
              </a:rPr>
              <a:t>table</a:t>
            </a:r>
            <a:endParaRPr lang="ru-RU" sz="2000" dirty="0" smtClean="0">
              <a:solidFill>
                <a:srgbClr val="00B050"/>
              </a:solidFill>
            </a:endParaRPr>
          </a:p>
          <a:p>
            <a:endParaRPr lang="ru-RU" sz="2000" dirty="0">
              <a:solidFill>
                <a:schemeClr val="tx1"/>
              </a:solidFill>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31590"/>
            <a:ext cx="7719715"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3285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Cardinality-Direction Combinations</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В таблице представлены возможные отношения между </a:t>
            </a:r>
            <a:r>
              <a:rPr lang="en-US" sz="2000" dirty="0" smtClean="0">
                <a:solidFill>
                  <a:schemeClr val="tx1"/>
                </a:solidFill>
              </a:rPr>
              <a:t>entities</a:t>
            </a:r>
            <a:endParaRPr lang="ru-RU" sz="2000" dirty="0" smtClean="0">
              <a:solidFill>
                <a:schemeClr val="tx1"/>
              </a:solidFill>
            </a:endParaRPr>
          </a:p>
          <a:p>
            <a:endParaRPr lang="ru-RU" sz="2000" dirty="0">
              <a:solidFill>
                <a:schemeClr val="tx1"/>
              </a:solidFill>
            </a:endParaRPr>
          </a:p>
        </p:txBody>
      </p:sp>
      <p:graphicFrame>
        <p:nvGraphicFramePr>
          <p:cNvPr id="5" name="Таблица 4"/>
          <p:cNvGraphicFramePr>
            <a:graphicFrameLocks noGrp="1"/>
          </p:cNvGraphicFramePr>
          <p:nvPr>
            <p:extLst>
              <p:ext uri="{D42A27DB-BD31-4B8C-83A1-F6EECF244321}">
                <p14:modId xmlns:p14="http://schemas.microsoft.com/office/powerpoint/2010/main" val="3305277864"/>
              </p:ext>
            </p:extLst>
          </p:nvPr>
        </p:nvGraphicFramePr>
        <p:xfrm>
          <a:off x="395536" y="1203598"/>
          <a:ext cx="8352928" cy="3672408"/>
        </p:xfrm>
        <a:graphic>
          <a:graphicData uri="http://schemas.openxmlformats.org/drawingml/2006/table">
            <a:tbl>
              <a:tblPr firstRow="1" bandRow="1">
                <a:tableStyleId>{5C22544A-7EE6-4342-B048-85BDC9FD1C3A}</a:tableStyleId>
              </a:tblPr>
              <a:tblGrid>
                <a:gridCol w="4176464">
                  <a:extLst>
                    <a:ext uri="{9D8B030D-6E8A-4147-A177-3AD203B41FA5}">
                      <a16:colId xmlns:a16="http://schemas.microsoft.com/office/drawing/2014/main" val="20000"/>
                    </a:ext>
                  </a:extLst>
                </a:gridCol>
                <a:gridCol w="4176464">
                  <a:extLst>
                    <a:ext uri="{9D8B030D-6E8A-4147-A177-3AD203B41FA5}">
                      <a16:colId xmlns:a16="http://schemas.microsoft.com/office/drawing/2014/main" val="20001"/>
                    </a:ext>
                  </a:extLst>
                </a:gridCol>
              </a:tblGrid>
              <a:tr h="459051">
                <a:tc>
                  <a:txBody>
                    <a:bodyPr/>
                    <a:lstStyle/>
                    <a:p>
                      <a:r>
                        <a:rPr lang="ru-RU" dirty="0" smtClean="0"/>
                        <a:t>Отношение</a:t>
                      </a:r>
                      <a:endParaRPr lang="ru-RU" dirty="0"/>
                    </a:p>
                  </a:txBody>
                  <a:tcPr/>
                </a:tc>
                <a:tc>
                  <a:txBody>
                    <a:bodyPr/>
                    <a:lstStyle/>
                    <a:p>
                      <a:r>
                        <a:rPr lang="ru-RU" dirty="0" smtClean="0"/>
                        <a:t>Направление</a:t>
                      </a:r>
                      <a:endParaRPr lang="ru-RU" dirty="0"/>
                    </a:p>
                  </a:txBody>
                  <a:tcPr/>
                </a:tc>
                <a:extLst>
                  <a:ext uri="{0D108BD9-81ED-4DB2-BD59-A6C34878D82A}">
                    <a16:rowId xmlns:a16="http://schemas.microsoft.com/office/drawing/2014/main" val="10000"/>
                  </a:ext>
                </a:extLst>
              </a:tr>
              <a:tr h="459051">
                <a:tc>
                  <a:txBody>
                    <a:bodyPr/>
                    <a:lstStyle/>
                    <a:p>
                      <a:r>
                        <a:rPr lang="en-US" sz="1800" b="0" i="0" u="none" strike="noStrike" kern="1200" baseline="0" dirty="0" smtClean="0">
                          <a:solidFill>
                            <a:schemeClr val="dk1"/>
                          </a:solidFill>
                          <a:latin typeface="+mn-lt"/>
                          <a:ea typeface="+mn-ea"/>
                          <a:cs typeface="+mn-cs"/>
                        </a:rPr>
                        <a:t>One-to-one</a:t>
                      </a:r>
                      <a:endParaRPr lang="ru-RU" dirty="0"/>
                    </a:p>
                  </a:txBody>
                  <a:tcPr/>
                </a:tc>
                <a:tc>
                  <a:txBody>
                    <a:bodyPr/>
                    <a:lstStyle/>
                    <a:p>
                      <a:r>
                        <a:rPr lang="ru-RU" dirty="0" smtClean="0"/>
                        <a:t>Однонаправленный</a:t>
                      </a:r>
                      <a:endParaRPr lang="ru-RU" dirty="0"/>
                    </a:p>
                  </a:txBody>
                  <a:tcPr/>
                </a:tc>
                <a:extLst>
                  <a:ext uri="{0D108BD9-81ED-4DB2-BD59-A6C34878D82A}">
                    <a16:rowId xmlns:a16="http://schemas.microsoft.com/office/drawing/2014/main" val="10001"/>
                  </a:ext>
                </a:extLst>
              </a:tr>
              <a:tr h="459051">
                <a:tc>
                  <a:txBody>
                    <a:bodyPr/>
                    <a:lstStyle/>
                    <a:p>
                      <a:r>
                        <a:rPr lang="en-US" sz="1800" b="0" i="0" u="none" strike="noStrike" kern="1200" baseline="0" dirty="0" smtClean="0">
                          <a:solidFill>
                            <a:schemeClr val="dk1"/>
                          </a:solidFill>
                          <a:latin typeface="+mn-lt"/>
                          <a:ea typeface="+mn-ea"/>
                          <a:cs typeface="+mn-cs"/>
                        </a:rPr>
                        <a:t>One-to-one</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Двунаправленный</a:t>
                      </a:r>
                    </a:p>
                  </a:txBody>
                  <a:tcPr/>
                </a:tc>
                <a:extLst>
                  <a:ext uri="{0D108BD9-81ED-4DB2-BD59-A6C34878D82A}">
                    <a16:rowId xmlns:a16="http://schemas.microsoft.com/office/drawing/2014/main" val="10002"/>
                  </a:ext>
                </a:extLst>
              </a:tr>
              <a:tr h="459051">
                <a:tc>
                  <a:txBody>
                    <a:bodyPr/>
                    <a:lstStyle/>
                    <a:p>
                      <a:r>
                        <a:rPr lang="en-US" sz="1800" b="0" i="0" u="none" strike="noStrike" kern="1200" baseline="0" dirty="0" smtClean="0">
                          <a:solidFill>
                            <a:schemeClr val="dk1"/>
                          </a:solidFill>
                          <a:latin typeface="+mn-lt"/>
                          <a:ea typeface="+mn-ea"/>
                          <a:cs typeface="+mn-cs"/>
                        </a:rPr>
                        <a:t>One-to-many</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Однонаправленный</a:t>
                      </a:r>
                    </a:p>
                  </a:txBody>
                  <a:tcPr/>
                </a:tc>
                <a:extLst>
                  <a:ext uri="{0D108BD9-81ED-4DB2-BD59-A6C34878D82A}">
                    <a16:rowId xmlns:a16="http://schemas.microsoft.com/office/drawing/2014/main" val="10003"/>
                  </a:ext>
                </a:extLst>
              </a:tr>
              <a:tr h="459051">
                <a:tc>
                  <a:txBody>
                    <a:bodyPr/>
                    <a:lstStyle/>
                    <a:p>
                      <a:r>
                        <a:rPr lang="en-US" sz="1800" b="0" i="0" u="none" strike="noStrike" kern="1200" baseline="0" dirty="0" smtClean="0">
                          <a:solidFill>
                            <a:schemeClr val="dk1"/>
                          </a:solidFill>
                          <a:latin typeface="+mn-lt"/>
                          <a:ea typeface="+mn-ea"/>
                          <a:cs typeface="+mn-cs"/>
                        </a:rPr>
                        <a:t>Many-to-one/one-to-many</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Двунаправленный</a:t>
                      </a:r>
                    </a:p>
                  </a:txBody>
                  <a:tcPr/>
                </a:tc>
                <a:extLst>
                  <a:ext uri="{0D108BD9-81ED-4DB2-BD59-A6C34878D82A}">
                    <a16:rowId xmlns:a16="http://schemas.microsoft.com/office/drawing/2014/main" val="10004"/>
                  </a:ext>
                </a:extLst>
              </a:tr>
              <a:tr h="459051">
                <a:tc>
                  <a:txBody>
                    <a:bodyPr/>
                    <a:lstStyle/>
                    <a:p>
                      <a:r>
                        <a:rPr lang="en-US" sz="1800" b="0" i="0" u="none" strike="noStrike" kern="1200" baseline="0" dirty="0" smtClean="0">
                          <a:solidFill>
                            <a:schemeClr val="dk1"/>
                          </a:solidFill>
                          <a:latin typeface="+mn-lt"/>
                          <a:ea typeface="+mn-ea"/>
                          <a:cs typeface="+mn-cs"/>
                        </a:rPr>
                        <a:t>Many-to-one</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Однонаправленный</a:t>
                      </a:r>
                    </a:p>
                  </a:txBody>
                  <a:tcPr/>
                </a:tc>
                <a:extLst>
                  <a:ext uri="{0D108BD9-81ED-4DB2-BD59-A6C34878D82A}">
                    <a16:rowId xmlns:a16="http://schemas.microsoft.com/office/drawing/2014/main" val="10005"/>
                  </a:ext>
                </a:extLst>
              </a:tr>
              <a:tr h="459051">
                <a:tc>
                  <a:txBody>
                    <a:bodyPr/>
                    <a:lstStyle/>
                    <a:p>
                      <a:r>
                        <a:rPr lang="en-US" sz="1800" b="0" i="0" u="none" strike="noStrike" kern="1200" baseline="0" dirty="0" smtClean="0">
                          <a:solidFill>
                            <a:schemeClr val="dk1"/>
                          </a:solidFill>
                          <a:latin typeface="+mn-lt"/>
                          <a:ea typeface="+mn-ea"/>
                          <a:cs typeface="+mn-cs"/>
                        </a:rPr>
                        <a:t>Many-to-many</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Однонаправленный</a:t>
                      </a:r>
                    </a:p>
                  </a:txBody>
                  <a:tcPr/>
                </a:tc>
                <a:extLst>
                  <a:ext uri="{0D108BD9-81ED-4DB2-BD59-A6C34878D82A}">
                    <a16:rowId xmlns:a16="http://schemas.microsoft.com/office/drawing/2014/main" val="10006"/>
                  </a:ext>
                </a:extLst>
              </a:tr>
              <a:tr h="459051">
                <a:tc>
                  <a:txBody>
                    <a:bodyPr/>
                    <a:lstStyle/>
                    <a:p>
                      <a:r>
                        <a:rPr lang="en-US" sz="1800" b="0" i="0" u="none" strike="noStrike" kern="1200" baseline="0" dirty="0" smtClean="0">
                          <a:solidFill>
                            <a:schemeClr val="dk1"/>
                          </a:solidFill>
                          <a:latin typeface="+mn-lt"/>
                          <a:ea typeface="+mn-ea"/>
                          <a:cs typeface="+mn-cs"/>
                        </a:rPr>
                        <a:t>Many-to-many</a:t>
                      </a:r>
                      <a:endParaRPr lang="ru-RU" dirty="0"/>
                    </a:p>
                  </a:txBody>
                  <a:tcPr/>
                </a:tc>
                <a:tc>
                  <a:txBody>
                    <a:bodyPr/>
                    <a:lstStyle/>
                    <a:p>
                      <a:r>
                        <a:rPr lang="ru-RU" dirty="0" smtClean="0"/>
                        <a:t>Двунаправленный</a:t>
                      </a:r>
                      <a:endParaRPr lang="ru-RU"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10125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Способы </a:t>
            </a:r>
            <a:r>
              <a:rPr lang="ru-RU" dirty="0"/>
              <a:t>загрузки </a:t>
            </a:r>
            <a:r>
              <a:rPr lang="ru-RU" dirty="0" smtClean="0"/>
              <a:t>ассоциативных данных</a:t>
            </a:r>
            <a:endParaRPr lang="ru-RU" dirty="0"/>
          </a:p>
        </p:txBody>
      </p:sp>
      <p:sp>
        <p:nvSpPr>
          <p:cNvPr id="4" name="Объект 1"/>
          <p:cNvSpPr txBox="1">
            <a:spLocks/>
          </p:cNvSpPr>
          <p:nvPr/>
        </p:nvSpPr>
        <p:spPr>
          <a:xfrm>
            <a:off x="251520" y="627534"/>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ru-RU" sz="2000" dirty="0" smtClean="0">
                <a:solidFill>
                  <a:schemeClr val="tx1"/>
                </a:solidFill>
              </a:rPr>
              <a:t>В </a:t>
            </a:r>
            <a:r>
              <a:rPr lang="en-US" sz="2000" dirty="0" smtClean="0">
                <a:solidFill>
                  <a:schemeClr val="tx1"/>
                </a:solidFill>
              </a:rPr>
              <a:t>JPA </a:t>
            </a:r>
            <a:r>
              <a:rPr lang="ru-RU" sz="2000" dirty="0" smtClean="0">
                <a:solidFill>
                  <a:schemeClr val="tx1"/>
                </a:solidFill>
              </a:rPr>
              <a:t>существует 2 варианта загрузки данных:</a:t>
            </a:r>
          </a:p>
          <a:p>
            <a:pPr marL="342900" indent="-342900">
              <a:lnSpc>
                <a:spcPct val="150000"/>
              </a:lnSpc>
              <a:buFont typeface="Arial" pitchFamily="34" charset="0"/>
              <a:buChar char="•"/>
            </a:pPr>
            <a:r>
              <a:rPr lang="en-US" sz="2000" b="1" dirty="0" smtClean="0">
                <a:solidFill>
                  <a:schemeClr val="accent6">
                    <a:lumMod val="75000"/>
                  </a:schemeClr>
                </a:solidFill>
              </a:rPr>
              <a:t>Eagerly</a:t>
            </a:r>
            <a:r>
              <a:rPr lang="ru-RU" sz="2000" dirty="0" smtClean="0">
                <a:solidFill>
                  <a:schemeClr val="accent6">
                    <a:lumMod val="75000"/>
                  </a:schemeClr>
                </a:solidFill>
              </a:rPr>
              <a:t> </a:t>
            </a:r>
            <a:r>
              <a:rPr lang="ru-RU" sz="2000" dirty="0" smtClean="0">
                <a:solidFill>
                  <a:schemeClr val="tx1"/>
                </a:solidFill>
              </a:rPr>
              <a:t>– загружаются вместе с </a:t>
            </a:r>
            <a:r>
              <a:rPr lang="en-US" sz="2000" dirty="0" smtClean="0">
                <a:solidFill>
                  <a:schemeClr val="tx1"/>
                </a:solidFill>
              </a:rPr>
              <a:t>parent </a:t>
            </a:r>
            <a:r>
              <a:rPr lang="ru-RU" sz="2000" dirty="0" smtClean="0">
                <a:solidFill>
                  <a:schemeClr val="tx1"/>
                </a:solidFill>
              </a:rPr>
              <a:t>объектом</a:t>
            </a:r>
          </a:p>
          <a:p>
            <a:pPr marL="342900" indent="-342900">
              <a:lnSpc>
                <a:spcPct val="150000"/>
              </a:lnSpc>
              <a:buFont typeface="Arial" pitchFamily="34" charset="0"/>
              <a:buChar char="•"/>
            </a:pPr>
            <a:r>
              <a:rPr lang="en-US" sz="2000" b="1" dirty="0" smtClean="0">
                <a:solidFill>
                  <a:srgbClr val="008000"/>
                </a:solidFill>
              </a:rPr>
              <a:t>Lazily</a:t>
            </a:r>
            <a:r>
              <a:rPr lang="en-US" sz="2000" dirty="0" smtClean="0">
                <a:solidFill>
                  <a:srgbClr val="008000"/>
                </a:solidFill>
              </a:rPr>
              <a:t> </a:t>
            </a:r>
            <a:r>
              <a:rPr lang="en-US" sz="2000" dirty="0" smtClean="0">
                <a:solidFill>
                  <a:schemeClr val="tx1"/>
                </a:solidFill>
              </a:rPr>
              <a:t>– </a:t>
            </a:r>
            <a:r>
              <a:rPr lang="ru-RU" sz="2000" dirty="0" smtClean="0">
                <a:solidFill>
                  <a:schemeClr val="tx1"/>
                </a:solidFill>
              </a:rPr>
              <a:t>загружаются при первом обращении</a:t>
            </a:r>
            <a:endParaRPr lang="ru-RU" sz="2000" dirty="0">
              <a:solidFill>
                <a:schemeClr val="tx1"/>
              </a:solidFill>
            </a:endParaRPr>
          </a:p>
          <a:p>
            <a:pPr marL="0" indent="0">
              <a:lnSpc>
                <a:spcPct val="150000"/>
              </a:lnSpc>
            </a:pPr>
            <a:r>
              <a:rPr lang="ru-RU" sz="2000" dirty="0" smtClean="0">
                <a:solidFill>
                  <a:schemeClr val="tx1"/>
                </a:solidFill>
              </a:rPr>
              <a:t>В </a:t>
            </a:r>
            <a:r>
              <a:rPr lang="en-US" sz="2000" dirty="0" smtClean="0">
                <a:solidFill>
                  <a:schemeClr val="tx1"/>
                </a:solidFill>
              </a:rPr>
              <a:t>hibernate </a:t>
            </a:r>
            <a:r>
              <a:rPr lang="ru-RU" sz="2000" dirty="0" smtClean="0">
                <a:solidFill>
                  <a:schemeClr val="tx1"/>
                </a:solidFill>
              </a:rPr>
              <a:t>можно задать </a:t>
            </a:r>
            <a:r>
              <a:rPr lang="en-US" sz="2000" dirty="0" smtClean="0">
                <a:solidFill>
                  <a:schemeClr val="tx1"/>
                </a:solidFill>
              </a:rPr>
              <a:t>extra lazy </a:t>
            </a:r>
            <a:r>
              <a:rPr lang="ru-RU" sz="2000" dirty="0" smtClean="0">
                <a:solidFill>
                  <a:schemeClr val="tx1"/>
                </a:solidFill>
              </a:rPr>
              <a:t>загрузку (по элементную): </a:t>
            </a:r>
            <a:endParaRPr lang="ru-RU" sz="2000" dirty="0">
              <a:solidFill>
                <a:schemeClr val="tx1"/>
              </a:solidFill>
            </a:endParaRPr>
          </a:p>
        </p:txBody>
      </p:sp>
      <p:sp>
        <p:nvSpPr>
          <p:cNvPr id="7" name="Rectangle 2"/>
          <p:cNvSpPr>
            <a:spLocks noChangeArrowheads="1"/>
          </p:cNvSpPr>
          <p:nvPr/>
        </p:nvSpPr>
        <p:spPr bwMode="auto">
          <a:xfrm>
            <a:off x="251520" y="2721863"/>
            <a:ext cx="5836854" cy="35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LazyCollection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LazyCollectionOption.</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EXTRA</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Таблица 7"/>
          <p:cNvGraphicFramePr>
            <a:graphicFrameLocks noGrp="1"/>
          </p:cNvGraphicFramePr>
          <p:nvPr>
            <p:extLst>
              <p:ext uri="{D42A27DB-BD31-4B8C-83A1-F6EECF244321}">
                <p14:modId xmlns:p14="http://schemas.microsoft.com/office/powerpoint/2010/main" val="4009283842"/>
              </p:ext>
            </p:extLst>
          </p:nvPr>
        </p:nvGraphicFramePr>
        <p:xfrm>
          <a:off x="312862" y="3147814"/>
          <a:ext cx="8075562" cy="1849120"/>
        </p:xfrm>
        <a:graphic>
          <a:graphicData uri="http://schemas.openxmlformats.org/drawingml/2006/table">
            <a:tbl>
              <a:tblPr firstRow="1" bandRow="1">
                <a:tableStyleId>{5C22544A-7EE6-4342-B048-85BDC9FD1C3A}</a:tableStyleId>
              </a:tblPr>
              <a:tblGrid>
                <a:gridCol w="4037781">
                  <a:extLst>
                    <a:ext uri="{9D8B030D-6E8A-4147-A177-3AD203B41FA5}">
                      <a16:colId xmlns:a16="http://schemas.microsoft.com/office/drawing/2014/main" val="20000"/>
                    </a:ext>
                  </a:extLst>
                </a:gridCol>
                <a:gridCol w="4037781">
                  <a:extLst>
                    <a:ext uri="{9D8B030D-6E8A-4147-A177-3AD203B41FA5}">
                      <a16:colId xmlns:a16="http://schemas.microsoft.com/office/drawing/2014/main" val="20001"/>
                    </a:ext>
                  </a:extLst>
                </a:gridCol>
              </a:tblGrid>
              <a:tr h="139040">
                <a:tc>
                  <a:txBody>
                    <a:bodyPr/>
                    <a:lstStyle/>
                    <a:p>
                      <a:r>
                        <a:rPr lang="ru-RU" dirty="0" smtClean="0"/>
                        <a:t>Отношение</a:t>
                      </a:r>
                      <a:endParaRPr lang="ru-RU" dirty="0"/>
                    </a:p>
                  </a:txBody>
                  <a:tcPr/>
                </a:tc>
                <a:tc>
                  <a:txBody>
                    <a:bodyPr/>
                    <a:lstStyle/>
                    <a:p>
                      <a:r>
                        <a:rPr lang="ru-RU" dirty="0" smtClean="0"/>
                        <a:t>Загрузка </a:t>
                      </a:r>
                      <a:r>
                        <a:rPr lang="ru-RU" dirty="0" err="1" smtClean="0"/>
                        <a:t>по-умолчанию</a:t>
                      </a:r>
                      <a:endParaRPr lang="ru-RU" dirty="0"/>
                    </a:p>
                  </a:txBody>
                  <a:tcPr/>
                </a:tc>
                <a:extLst>
                  <a:ext uri="{0D108BD9-81ED-4DB2-BD59-A6C34878D82A}">
                    <a16:rowId xmlns:a16="http://schemas.microsoft.com/office/drawing/2014/main" val="10000"/>
                  </a:ext>
                </a:extLst>
              </a:tr>
              <a:tr h="370840">
                <a:tc>
                  <a:txBody>
                    <a:bodyPr/>
                    <a:lstStyle/>
                    <a:p>
                      <a:r>
                        <a:rPr lang="en-US" dirty="0" smtClean="0"/>
                        <a:t>@</a:t>
                      </a:r>
                      <a:r>
                        <a:rPr lang="en-US" dirty="0" err="1" smtClean="0"/>
                        <a:t>OneToOne</a:t>
                      </a:r>
                      <a:endParaRPr lang="ru-RU" dirty="0"/>
                    </a:p>
                  </a:txBody>
                  <a:tcPr/>
                </a:tc>
                <a:tc>
                  <a:txBody>
                    <a:bodyPr/>
                    <a:lstStyle/>
                    <a:p>
                      <a:r>
                        <a:rPr lang="en-US" dirty="0" smtClean="0"/>
                        <a:t>EAGER</a:t>
                      </a:r>
                      <a:endParaRPr lang="ru-RU" dirty="0"/>
                    </a:p>
                  </a:txBody>
                  <a:tcPr/>
                </a:tc>
                <a:extLst>
                  <a:ext uri="{0D108BD9-81ED-4DB2-BD59-A6C34878D82A}">
                    <a16:rowId xmlns:a16="http://schemas.microsoft.com/office/drawing/2014/main" val="10001"/>
                  </a:ext>
                </a:extLst>
              </a:tr>
              <a:tr h="370840">
                <a:tc>
                  <a:txBody>
                    <a:bodyPr/>
                    <a:lstStyle/>
                    <a:p>
                      <a:r>
                        <a:rPr lang="en-US" dirty="0" smtClean="0"/>
                        <a:t>@</a:t>
                      </a:r>
                      <a:r>
                        <a:rPr lang="en-US" dirty="0" err="1" smtClean="0"/>
                        <a:t>ManyToOne</a:t>
                      </a:r>
                      <a:endParaRPr lang="ru-RU" dirty="0"/>
                    </a:p>
                  </a:txBody>
                  <a:tcPr/>
                </a:tc>
                <a:tc>
                  <a:txBody>
                    <a:bodyPr/>
                    <a:lstStyle/>
                    <a:p>
                      <a:r>
                        <a:rPr lang="en-US" dirty="0" smtClean="0"/>
                        <a:t>EAGER</a:t>
                      </a:r>
                      <a:endParaRPr lang="ru-RU" dirty="0"/>
                    </a:p>
                  </a:txBody>
                  <a:tcPr/>
                </a:tc>
                <a:extLst>
                  <a:ext uri="{0D108BD9-81ED-4DB2-BD59-A6C34878D82A}">
                    <a16:rowId xmlns:a16="http://schemas.microsoft.com/office/drawing/2014/main" val="10002"/>
                  </a:ext>
                </a:extLst>
              </a:tr>
              <a:tr h="370840">
                <a:tc>
                  <a:txBody>
                    <a:bodyPr/>
                    <a:lstStyle/>
                    <a:p>
                      <a:r>
                        <a:rPr lang="en-US" dirty="0" smtClean="0"/>
                        <a:t>@</a:t>
                      </a:r>
                      <a:r>
                        <a:rPr lang="en-US" dirty="0" err="1" smtClean="0"/>
                        <a:t>OneToMany</a:t>
                      </a:r>
                      <a:endParaRPr lang="ru-RU" dirty="0"/>
                    </a:p>
                  </a:txBody>
                  <a:tcPr/>
                </a:tc>
                <a:tc>
                  <a:txBody>
                    <a:bodyPr/>
                    <a:lstStyle/>
                    <a:p>
                      <a:r>
                        <a:rPr lang="en-US" dirty="0" smtClean="0"/>
                        <a:t>LAZY</a:t>
                      </a:r>
                      <a:endParaRPr lang="ru-RU" dirty="0"/>
                    </a:p>
                  </a:txBody>
                  <a:tcPr/>
                </a:tc>
                <a:extLst>
                  <a:ext uri="{0D108BD9-81ED-4DB2-BD59-A6C34878D82A}">
                    <a16:rowId xmlns:a16="http://schemas.microsoft.com/office/drawing/2014/main" val="10003"/>
                  </a:ext>
                </a:extLst>
              </a:tr>
              <a:tr h="370840">
                <a:tc>
                  <a:txBody>
                    <a:bodyPr/>
                    <a:lstStyle/>
                    <a:p>
                      <a:r>
                        <a:rPr lang="en-US" dirty="0" smtClean="0"/>
                        <a:t>@</a:t>
                      </a:r>
                      <a:r>
                        <a:rPr lang="en-US" dirty="0" err="1" smtClean="0"/>
                        <a:t>ManyToMany</a:t>
                      </a:r>
                      <a:endParaRPr lang="ru-RU" dirty="0"/>
                    </a:p>
                  </a:txBody>
                  <a:tcPr/>
                </a:tc>
                <a:tc>
                  <a:txBody>
                    <a:bodyPr/>
                    <a:lstStyle/>
                    <a:p>
                      <a:r>
                        <a:rPr lang="en-US" dirty="0" smtClean="0"/>
                        <a:t>LAZY</a:t>
                      </a:r>
                      <a:endParaRPr lang="ru-RU"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366321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Hibernate </a:t>
            </a:r>
            <a:r>
              <a:rPr lang="ru-RU" dirty="0" smtClean="0"/>
              <a:t>контейнеры</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lnSpcReduction="10000"/>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r>
              <a:rPr lang="en-US" sz="2000" dirty="0" smtClean="0">
                <a:solidFill>
                  <a:schemeClr val="tx1"/>
                </a:solidFill>
              </a:rPr>
              <a:t>Hibernate </a:t>
            </a:r>
            <a:r>
              <a:rPr lang="ru-RU" sz="2000" dirty="0" smtClean="0">
                <a:solidFill>
                  <a:schemeClr val="tx1"/>
                </a:solidFill>
              </a:rPr>
              <a:t>так же позволяет хранить коллекции ассоциаций в собственных реализациях следующих контейнеров:</a:t>
            </a:r>
          </a:p>
          <a:p>
            <a:pPr marL="361950" indent="-361950">
              <a:lnSpc>
                <a:spcPct val="150000"/>
              </a:lnSpc>
              <a:buFont typeface="Arial" pitchFamily="34" charset="0"/>
              <a:buChar char="•"/>
            </a:pPr>
            <a:r>
              <a:rPr lang="en-US" sz="2000" b="1" dirty="0">
                <a:solidFill>
                  <a:srgbClr val="008000"/>
                </a:solidFill>
              </a:rPr>
              <a:t>List&lt;&gt;</a:t>
            </a:r>
          </a:p>
          <a:p>
            <a:pPr marL="361950" indent="-361950">
              <a:lnSpc>
                <a:spcPct val="150000"/>
              </a:lnSpc>
              <a:buFont typeface="Arial" pitchFamily="34" charset="0"/>
              <a:buChar char="•"/>
            </a:pPr>
            <a:r>
              <a:rPr lang="en-US" sz="2000" b="1" dirty="0">
                <a:solidFill>
                  <a:srgbClr val="008000"/>
                </a:solidFill>
              </a:rPr>
              <a:t>Ordered List&lt;&gt; </a:t>
            </a:r>
            <a:r>
              <a:rPr lang="en-US" sz="2000" dirty="0" smtClean="0">
                <a:solidFill>
                  <a:schemeClr val="tx1"/>
                </a:solidFill>
              </a:rPr>
              <a:t>(</a:t>
            </a:r>
            <a:r>
              <a:rPr lang="ru-RU" sz="2000" dirty="0" smtClean="0">
                <a:solidFill>
                  <a:schemeClr val="tx1"/>
                </a:solidFill>
              </a:rPr>
              <a:t>через </a:t>
            </a:r>
            <a:r>
              <a:rPr lang="en-US" sz="2000" dirty="0" smtClean="0">
                <a:solidFill>
                  <a:schemeClr val="tx1"/>
                </a:solidFill>
              </a:rPr>
              <a:t>@</a:t>
            </a:r>
            <a:r>
              <a:rPr lang="en-US" sz="2000" dirty="0" err="1" smtClean="0">
                <a:solidFill>
                  <a:schemeClr val="tx1"/>
                </a:solidFill>
              </a:rPr>
              <a:t>OrderBy</a:t>
            </a:r>
            <a:r>
              <a:rPr lang="en-US" sz="2000" dirty="0" smtClean="0">
                <a:solidFill>
                  <a:schemeClr val="tx1"/>
                </a:solidFill>
              </a:rPr>
              <a:t>/@</a:t>
            </a:r>
            <a:r>
              <a:rPr lang="en-US" sz="2000" dirty="0" err="1" smtClean="0">
                <a:solidFill>
                  <a:schemeClr val="tx1"/>
                </a:solidFill>
              </a:rPr>
              <a:t>OrderColumn</a:t>
            </a:r>
            <a:r>
              <a:rPr lang="en-US" sz="2000" dirty="0" smtClean="0">
                <a:solidFill>
                  <a:schemeClr val="tx1"/>
                </a:solidFill>
              </a:rPr>
              <a:t>)</a:t>
            </a:r>
          </a:p>
          <a:p>
            <a:pPr marL="361950" indent="-361950">
              <a:lnSpc>
                <a:spcPct val="150000"/>
              </a:lnSpc>
              <a:buFont typeface="Arial" pitchFamily="34" charset="0"/>
              <a:buChar char="•"/>
            </a:pPr>
            <a:r>
              <a:rPr lang="en-US" sz="2000" b="1" dirty="0">
                <a:solidFill>
                  <a:srgbClr val="008000"/>
                </a:solidFill>
              </a:rPr>
              <a:t>Set&lt;&gt; </a:t>
            </a:r>
            <a:r>
              <a:rPr lang="en-US" sz="2000" dirty="0" smtClean="0">
                <a:solidFill>
                  <a:schemeClr val="tx1"/>
                </a:solidFill>
              </a:rPr>
              <a:t>(</a:t>
            </a:r>
            <a:r>
              <a:rPr lang="ru-RU" sz="2000" dirty="0" smtClean="0">
                <a:solidFill>
                  <a:schemeClr val="tx1"/>
                </a:solidFill>
              </a:rPr>
              <a:t>через </a:t>
            </a:r>
            <a:r>
              <a:rPr lang="en-US" sz="2000" dirty="0" smtClean="0">
                <a:solidFill>
                  <a:schemeClr val="tx1"/>
                </a:solidFill>
              </a:rPr>
              <a:t>java equals/</a:t>
            </a:r>
            <a:r>
              <a:rPr lang="en-US" sz="2000" dirty="0" err="1" smtClean="0">
                <a:solidFill>
                  <a:schemeClr val="tx1"/>
                </a:solidFill>
              </a:rPr>
              <a:t>hashCode</a:t>
            </a:r>
            <a:r>
              <a:rPr lang="en-US" sz="2000" dirty="0" smtClean="0">
                <a:solidFill>
                  <a:schemeClr val="tx1"/>
                </a:solidFill>
              </a:rPr>
              <a:t> </a:t>
            </a:r>
            <a:r>
              <a:rPr lang="ru-RU" sz="2000" dirty="0" smtClean="0">
                <a:solidFill>
                  <a:schemeClr val="tx1"/>
                </a:solidFill>
              </a:rPr>
              <a:t>контракт</a:t>
            </a:r>
            <a:r>
              <a:rPr lang="en-US" sz="2000" dirty="0" smtClean="0">
                <a:solidFill>
                  <a:schemeClr val="tx1"/>
                </a:solidFill>
              </a:rPr>
              <a:t>)</a:t>
            </a:r>
          </a:p>
          <a:p>
            <a:pPr marL="361950" indent="-361950">
              <a:lnSpc>
                <a:spcPct val="150000"/>
              </a:lnSpc>
              <a:buFont typeface="Arial" pitchFamily="34" charset="0"/>
              <a:buChar char="•"/>
            </a:pPr>
            <a:r>
              <a:rPr lang="en-US" sz="2000" b="1" dirty="0" err="1">
                <a:solidFill>
                  <a:srgbClr val="008000"/>
                </a:solidFill>
              </a:rPr>
              <a:t>SortedSet</a:t>
            </a:r>
            <a:r>
              <a:rPr lang="en-US" sz="2000" b="1" dirty="0">
                <a:solidFill>
                  <a:srgbClr val="008000"/>
                </a:solidFill>
              </a:rPr>
              <a:t>&lt;&gt; </a:t>
            </a:r>
            <a:r>
              <a:rPr lang="en-US" sz="2000" dirty="0" smtClean="0">
                <a:solidFill>
                  <a:schemeClr val="tx1"/>
                </a:solidFill>
              </a:rPr>
              <a:t>(</a:t>
            </a:r>
            <a:r>
              <a:rPr lang="ru-RU" sz="2000" dirty="0" smtClean="0">
                <a:solidFill>
                  <a:schemeClr val="tx1"/>
                </a:solidFill>
              </a:rPr>
              <a:t>через </a:t>
            </a:r>
            <a:r>
              <a:rPr lang="en-US" sz="2000" dirty="0"/>
              <a:t>@</a:t>
            </a:r>
            <a:r>
              <a:rPr lang="en-US" sz="2000" dirty="0" err="1" smtClean="0"/>
              <a:t>SortNatural</a:t>
            </a:r>
            <a:r>
              <a:rPr lang="en-US" sz="2000" dirty="0" smtClean="0"/>
              <a:t>/</a:t>
            </a:r>
            <a:r>
              <a:rPr lang="en-US" sz="2000" dirty="0"/>
              <a:t>@</a:t>
            </a:r>
            <a:r>
              <a:rPr lang="en-US" sz="2000" dirty="0" err="1"/>
              <a:t>SortComparator</a:t>
            </a:r>
            <a:r>
              <a:rPr lang="en-US" sz="2000" dirty="0" smtClean="0">
                <a:solidFill>
                  <a:schemeClr val="tx1"/>
                </a:solidFill>
              </a:rPr>
              <a:t>)</a:t>
            </a:r>
          </a:p>
          <a:p>
            <a:pPr marL="361950" indent="-361950">
              <a:lnSpc>
                <a:spcPct val="160000"/>
              </a:lnSpc>
              <a:buFont typeface="Arial" pitchFamily="34" charset="0"/>
              <a:buChar char="•"/>
            </a:pPr>
            <a:r>
              <a:rPr lang="en-US" sz="2000" b="1" dirty="0">
                <a:solidFill>
                  <a:srgbClr val="008000"/>
                </a:solidFill>
              </a:rPr>
              <a:t>Map&lt;&gt; </a:t>
            </a:r>
            <a:endParaRPr lang="ru-RU" sz="2000" b="1" dirty="0">
              <a:solidFill>
                <a:srgbClr val="008000"/>
              </a:solidFill>
            </a:endParaRPr>
          </a:p>
          <a:p>
            <a:pPr marL="361950" indent="-361950">
              <a:lnSpc>
                <a:spcPct val="150000"/>
              </a:lnSpc>
              <a:buFont typeface="Arial" pitchFamily="34" charset="0"/>
              <a:buChar char="•"/>
            </a:pPr>
            <a:r>
              <a:rPr lang="ru-RU" sz="2000" b="1" dirty="0">
                <a:solidFill>
                  <a:srgbClr val="008000"/>
                </a:solidFill>
              </a:rPr>
              <a:t>Массивы</a:t>
            </a:r>
          </a:p>
        </p:txBody>
      </p:sp>
    </p:spTree>
    <p:extLst>
      <p:ext uri="{BB962C8B-B14F-4D97-AF65-F5344CB8AC3E}">
        <p14:creationId xmlns:p14="http://schemas.microsoft.com/office/powerpoint/2010/main" val="98469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Варианты </a:t>
            </a:r>
            <a:r>
              <a:rPr lang="ru-RU" dirty="0" err="1" smtClean="0"/>
              <a:t>маппинга</a:t>
            </a:r>
            <a:r>
              <a:rPr lang="ru-RU" dirty="0" smtClean="0"/>
              <a:t> наследования</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US" sz="2000" dirty="0" smtClean="0">
                <a:solidFill>
                  <a:schemeClr val="tx1"/>
                </a:solidFill>
              </a:rPr>
              <a:t>JPA </a:t>
            </a:r>
            <a:r>
              <a:rPr lang="ru-RU" sz="2000" dirty="0" smtClean="0">
                <a:solidFill>
                  <a:schemeClr val="tx1"/>
                </a:solidFill>
              </a:rPr>
              <a:t>и </a:t>
            </a:r>
            <a:r>
              <a:rPr lang="en-US" sz="2000" dirty="0" smtClean="0">
                <a:solidFill>
                  <a:schemeClr val="tx1"/>
                </a:solidFill>
              </a:rPr>
              <a:t>Hibernate </a:t>
            </a:r>
            <a:r>
              <a:rPr lang="ru-RU" sz="2000" dirty="0" smtClean="0">
                <a:solidFill>
                  <a:schemeClr val="tx1"/>
                </a:solidFill>
              </a:rPr>
              <a:t>позволяют </a:t>
            </a:r>
            <a:r>
              <a:rPr lang="ru-RU" sz="2000" dirty="0" err="1" smtClean="0">
                <a:solidFill>
                  <a:schemeClr val="tx1"/>
                </a:solidFill>
              </a:rPr>
              <a:t>замапить</a:t>
            </a:r>
            <a:r>
              <a:rPr lang="ru-RU" sz="2000" dirty="0" smtClean="0">
                <a:solidFill>
                  <a:schemeClr val="tx1"/>
                </a:solidFill>
              </a:rPr>
              <a:t> наследования 3 способами:</a:t>
            </a:r>
          </a:p>
          <a:p>
            <a:pPr marL="457200" indent="-457200">
              <a:lnSpc>
                <a:spcPct val="150000"/>
              </a:lnSpc>
              <a:buFont typeface="+mj-lt"/>
              <a:buAutoNum type="arabicPeriod"/>
            </a:pPr>
            <a:r>
              <a:rPr lang="en-US" sz="2000" dirty="0" smtClean="0">
                <a:solidFill>
                  <a:srgbClr val="00B0F0"/>
                </a:solidFill>
              </a:rPr>
              <a:t>SINGLE_TABLE</a:t>
            </a:r>
            <a:r>
              <a:rPr lang="en-US" sz="2000" dirty="0" smtClean="0">
                <a:solidFill>
                  <a:schemeClr val="tx1"/>
                </a:solidFill>
              </a:rPr>
              <a:t> – </a:t>
            </a:r>
            <a:r>
              <a:rPr lang="ru-RU" sz="2000" dirty="0" smtClean="0">
                <a:solidFill>
                  <a:schemeClr val="tx1"/>
                </a:solidFill>
              </a:rPr>
              <a:t>одна таблица для каждой иерархии классов</a:t>
            </a:r>
          </a:p>
          <a:p>
            <a:pPr marL="457200" indent="-457200">
              <a:lnSpc>
                <a:spcPct val="150000"/>
              </a:lnSpc>
              <a:buFont typeface="+mj-lt"/>
              <a:buAutoNum type="arabicPeriod"/>
            </a:pPr>
            <a:r>
              <a:rPr lang="en-US" sz="2000" dirty="0" smtClean="0">
                <a:solidFill>
                  <a:srgbClr val="00B0F0"/>
                </a:solidFill>
              </a:rPr>
              <a:t>JOINED</a:t>
            </a:r>
            <a:r>
              <a:rPr lang="en-US" sz="2000" dirty="0" smtClean="0">
                <a:solidFill>
                  <a:schemeClr val="tx1"/>
                </a:solidFill>
              </a:rPr>
              <a:t> – </a:t>
            </a:r>
            <a:r>
              <a:rPr lang="ru-RU" sz="2000" dirty="0" smtClean="0">
                <a:solidFill>
                  <a:schemeClr val="tx1"/>
                </a:solidFill>
              </a:rPr>
              <a:t>отдельная табличка для каждого подкласса</a:t>
            </a:r>
          </a:p>
          <a:p>
            <a:pPr marL="457200" indent="-457200">
              <a:lnSpc>
                <a:spcPct val="150000"/>
              </a:lnSpc>
              <a:buFont typeface="+mj-lt"/>
              <a:buAutoNum type="arabicPeriod"/>
            </a:pPr>
            <a:r>
              <a:rPr lang="en-US" sz="2000" dirty="0" smtClean="0">
                <a:solidFill>
                  <a:srgbClr val="00B0F0"/>
                </a:solidFill>
              </a:rPr>
              <a:t>TABLE_PER_CLASS</a:t>
            </a:r>
            <a:r>
              <a:rPr lang="en-US" sz="2000" dirty="0" smtClean="0">
                <a:solidFill>
                  <a:schemeClr val="tx1"/>
                </a:solidFill>
              </a:rPr>
              <a:t> – </a:t>
            </a:r>
            <a:r>
              <a:rPr lang="ru-RU" sz="2000" dirty="0" smtClean="0">
                <a:solidFill>
                  <a:schemeClr val="tx1"/>
                </a:solidFill>
              </a:rPr>
              <a:t>отдельная табличка для конкретной имплементации</a:t>
            </a:r>
            <a:endParaRPr lang="ru-RU" sz="2000" dirty="0">
              <a:solidFill>
                <a:schemeClr val="tx1"/>
              </a:solidFill>
            </a:endParaRPr>
          </a:p>
          <a:p>
            <a:pPr marL="0" indent="0"/>
            <a:r>
              <a:rPr lang="ru-RU" sz="2000" dirty="0" smtClean="0">
                <a:solidFill>
                  <a:schemeClr val="tx1"/>
                </a:solidFill>
              </a:rPr>
              <a:t>Настраивается через:</a:t>
            </a:r>
            <a:endParaRPr lang="ru-RU" sz="2000" dirty="0">
              <a:solidFill>
                <a:schemeClr val="tx1"/>
              </a:solidFill>
            </a:endParaRPr>
          </a:p>
        </p:txBody>
      </p:sp>
      <p:sp>
        <p:nvSpPr>
          <p:cNvPr id="6" name="Rectangle 2"/>
          <p:cNvSpPr>
            <a:spLocks noChangeArrowheads="1"/>
          </p:cNvSpPr>
          <p:nvPr/>
        </p:nvSpPr>
        <p:spPr bwMode="auto">
          <a:xfrm>
            <a:off x="250336" y="3867894"/>
            <a:ext cx="7019870" cy="35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Inheritance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strategy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InheritanceType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.&lt;стратегия&gt;)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775397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Управление </a:t>
            </a:r>
            <a:r>
              <a:rPr lang="en-US" dirty="0" smtClean="0"/>
              <a:t>persistence </a:t>
            </a:r>
            <a:r>
              <a:rPr lang="ru-RU" dirty="0" smtClean="0"/>
              <a:t>объектами</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US" sz="2000" dirty="0">
                <a:solidFill>
                  <a:srgbClr val="0070C0"/>
                </a:solidFill>
              </a:rPr>
              <a:t>Entity </a:t>
            </a:r>
            <a:r>
              <a:rPr lang="en-US" sz="2000" dirty="0" smtClean="0">
                <a:solidFill>
                  <a:srgbClr val="0070C0"/>
                </a:solidFill>
              </a:rPr>
              <a:t>Manager</a:t>
            </a:r>
            <a:r>
              <a:rPr lang="ru-RU" sz="2000" dirty="0" smtClean="0">
                <a:solidFill>
                  <a:srgbClr val="0070C0"/>
                </a:solidFill>
              </a:rPr>
              <a:t> и </a:t>
            </a:r>
            <a:r>
              <a:rPr lang="en-US" sz="2000" dirty="0" err="1">
                <a:solidFill>
                  <a:srgbClr val="0070C0"/>
                </a:solidFill>
              </a:rPr>
              <a:t>H</a:t>
            </a:r>
            <a:r>
              <a:rPr lang="en-US" sz="2000" dirty="0" err="1" smtClean="0">
                <a:solidFill>
                  <a:srgbClr val="0070C0"/>
                </a:solidFill>
              </a:rPr>
              <a:t>ibernate.Session</a:t>
            </a:r>
            <a:r>
              <a:rPr lang="ru-RU" sz="2000" dirty="0" smtClean="0">
                <a:solidFill>
                  <a:srgbClr val="0070C0"/>
                </a:solidFill>
              </a:rPr>
              <a:t> </a:t>
            </a:r>
            <a:r>
              <a:rPr lang="ru-RU" sz="2000" dirty="0" smtClean="0">
                <a:solidFill>
                  <a:schemeClr val="tx1"/>
                </a:solidFill>
              </a:rPr>
              <a:t>– предоставляют </a:t>
            </a:r>
            <a:r>
              <a:rPr lang="en-US" sz="2000" dirty="0" smtClean="0">
                <a:solidFill>
                  <a:schemeClr val="tx1"/>
                </a:solidFill>
              </a:rPr>
              <a:t>API </a:t>
            </a:r>
            <a:r>
              <a:rPr lang="ru-RU" sz="2000" dirty="0" smtClean="0">
                <a:solidFill>
                  <a:schemeClr val="tx1"/>
                </a:solidFill>
              </a:rPr>
              <a:t>для управления </a:t>
            </a:r>
            <a:r>
              <a:rPr lang="en-US" sz="2000" dirty="0" smtClean="0">
                <a:solidFill>
                  <a:schemeClr val="tx1"/>
                </a:solidFill>
              </a:rPr>
              <a:t>entity </a:t>
            </a:r>
            <a:r>
              <a:rPr lang="ru-RU" sz="2000" dirty="0" smtClean="0">
                <a:solidFill>
                  <a:schemeClr val="tx1"/>
                </a:solidFill>
              </a:rPr>
              <a:t>объектами и управляет их жизненным циклом.</a:t>
            </a:r>
          </a:p>
          <a:p>
            <a:pPr>
              <a:lnSpc>
                <a:spcPct val="150000"/>
              </a:lnSpc>
            </a:pPr>
            <a:r>
              <a:rPr lang="ru-RU" sz="2000" dirty="0" smtClean="0">
                <a:solidFill>
                  <a:schemeClr val="tx1"/>
                </a:solidFill>
              </a:rPr>
              <a:t> </a:t>
            </a:r>
          </a:p>
          <a:p>
            <a:pPr>
              <a:lnSpc>
                <a:spcPct val="150000"/>
              </a:lnSpc>
            </a:pPr>
            <a:r>
              <a:rPr lang="en-US" sz="2000" dirty="0" smtClean="0">
                <a:solidFill>
                  <a:srgbClr val="0070C0"/>
                </a:solidFill>
              </a:rPr>
              <a:t>Persistence context </a:t>
            </a:r>
            <a:r>
              <a:rPr lang="en-US" sz="2000" dirty="0" smtClean="0">
                <a:solidFill>
                  <a:schemeClr val="tx1"/>
                </a:solidFill>
              </a:rPr>
              <a:t>– </a:t>
            </a:r>
            <a:r>
              <a:rPr lang="ru-RU" sz="2000" dirty="0" smtClean="0">
                <a:solidFill>
                  <a:schemeClr val="tx1"/>
                </a:solidFill>
              </a:rPr>
              <a:t>коллекция управляемых объектов в определённое время в рамках текущей транзакции.</a:t>
            </a:r>
            <a:endParaRPr lang="ru-RU" sz="2000" dirty="0">
              <a:solidFill>
                <a:schemeClr val="tx1"/>
              </a:solidFill>
            </a:endParaRPr>
          </a:p>
        </p:txBody>
      </p:sp>
    </p:spTree>
    <p:extLst>
      <p:ext uri="{BB962C8B-B14F-4D97-AF65-F5344CB8AC3E}">
        <p14:creationId xmlns:p14="http://schemas.microsoft.com/office/powerpoint/2010/main" val="41651186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Возможные состояние </a:t>
            </a:r>
            <a:r>
              <a:rPr lang="en-US" dirty="0" smtClean="0"/>
              <a:t>entity </a:t>
            </a:r>
            <a:r>
              <a:rPr lang="ru-RU" dirty="0" smtClean="0"/>
              <a:t>объектов</a:t>
            </a:r>
            <a:endParaRPr lang="ru-RU" dirty="0"/>
          </a:p>
        </p:txBody>
      </p:sp>
      <p:sp>
        <p:nvSpPr>
          <p:cNvPr id="4" name="Объект 1"/>
          <p:cNvSpPr txBox="1">
            <a:spLocks/>
          </p:cNvSpPr>
          <p:nvPr/>
        </p:nvSpPr>
        <p:spPr>
          <a:xfrm>
            <a:off x="250928" y="689232"/>
            <a:ext cx="8641472" cy="4032710"/>
          </a:xfrm>
          <a:prstGeom prst="rect">
            <a:avLst/>
          </a:prstGeom>
        </p:spPr>
        <p:txBody>
          <a:bodyPr vert="horz" lIns="91440" tIns="45720" rIns="91440" bIns="45720" rtlCol="0">
            <a:no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lnSpc>
                <a:spcPct val="150000"/>
              </a:lnSpc>
              <a:buFont typeface="Arial" pitchFamily="34" charset="0"/>
              <a:buChar char="•"/>
            </a:pPr>
            <a:r>
              <a:rPr lang="en-US" sz="2400" b="1" dirty="0" smtClean="0">
                <a:solidFill>
                  <a:schemeClr val="tx2">
                    <a:lumMod val="60000"/>
                    <a:lumOff val="40000"/>
                  </a:schemeClr>
                </a:solidFill>
              </a:rPr>
              <a:t>Transient</a:t>
            </a:r>
            <a:r>
              <a:rPr lang="ru-RU" sz="2400" dirty="0" smtClean="0">
                <a:solidFill>
                  <a:schemeClr val="tx1"/>
                </a:solidFill>
              </a:rPr>
              <a:t> – только что созданный объект и пока не помещённый в </a:t>
            </a:r>
            <a:r>
              <a:rPr lang="en-US" sz="2400" dirty="0" smtClean="0">
                <a:solidFill>
                  <a:schemeClr val="tx1"/>
                </a:solidFill>
              </a:rPr>
              <a:t>persistence </a:t>
            </a:r>
            <a:r>
              <a:rPr lang="en-US" sz="2400" dirty="0">
                <a:solidFill>
                  <a:schemeClr val="tx1"/>
                </a:solidFill>
              </a:rPr>
              <a:t>context </a:t>
            </a:r>
            <a:r>
              <a:rPr lang="ru-RU" sz="2400" dirty="0" smtClean="0">
                <a:solidFill>
                  <a:schemeClr val="tx1"/>
                </a:solidFill>
              </a:rPr>
              <a:t>  </a:t>
            </a:r>
          </a:p>
          <a:p>
            <a:pPr marL="342900" indent="-342900">
              <a:lnSpc>
                <a:spcPct val="150000"/>
              </a:lnSpc>
              <a:buFont typeface="Arial" pitchFamily="34" charset="0"/>
              <a:buChar char="•"/>
            </a:pPr>
            <a:r>
              <a:rPr lang="en-US" sz="2400" b="1" dirty="0" smtClean="0">
                <a:solidFill>
                  <a:srgbClr val="008000"/>
                </a:solidFill>
              </a:rPr>
              <a:t>Managed</a:t>
            </a:r>
            <a:r>
              <a:rPr lang="ru-RU" sz="2400" b="1" dirty="0" smtClean="0">
                <a:solidFill>
                  <a:srgbClr val="008000"/>
                </a:solidFill>
              </a:rPr>
              <a:t> (</a:t>
            </a:r>
            <a:r>
              <a:rPr lang="en-US" sz="2400" b="1" dirty="0">
                <a:solidFill>
                  <a:srgbClr val="008000"/>
                </a:solidFill>
              </a:rPr>
              <a:t>persistent</a:t>
            </a:r>
            <a:r>
              <a:rPr lang="ru-RU" sz="2400" b="1" dirty="0" smtClean="0">
                <a:solidFill>
                  <a:srgbClr val="008000"/>
                </a:solidFill>
              </a:rPr>
              <a:t>) </a:t>
            </a:r>
            <a:r>
              <a:rPr lang="ru-RU" sz="2400" dirty="0" smtClean="0">
                <a:solidFill>
                  <a:schemeClr val="tx1"/>
                </a:solidFill>
              </a:rPr>
              <a:t>– объект, добавленный в </a:t>
            </a:r>
            <a:r>
              <a:rPr lang="en-US" sz="2400" dirty="0">
                <a:solidFill>
                  <a:schemeClr val="tx1"/>
                </a:solidFill>
              </a:rPr>
              <a:t>persistence </a:t>
            </a:r>
            <a:r>
              <a:rPr lang="en-US" sz="2400" dirty="0" smtClean="0">
                <a:solidFill>
                  <a:schemeClr val="tx1"/>
                </a:solidFill>
              </a:rPr>
              <a:t>context</a:t>
            </a:r>
            <a:r>
              <a:rPr lang="ru-RU" sz="2400" dirty="0" smtClean="0">
                <a:solidFill>
                  <a:schemeClr val="tx1"/>
                </a:solidFill>
              </a:rPr>
              <a:t> и имеющий идентификатор</a:t>
            </a:r>
          </a:p>
          <a:p>
            <a:pPr marL="342900" indent="-342900">
              <a:lnSpc>
                <a:spcPct val="150000"/>
              </a:lnSpc>
              <a:buFont typeface="Arial" pitchFamily="34" charset="0"/>
              <a:buChar char="•"/>
            </a:pPr>
            <a:r>
              <a:rPr lang="en-US" sz="2400" b="1" dirty="0" smtClean="0">
                <a:solidFill>
                  <a:schemeClr val="tx1">
                    <a:lumMod val="65000"/>
                    <a:lumOff val="35000"/>
                  </a:schemeClr>
                </a:solidFill>
              </a:rPr>
              <a:t>Detached</a:t>
            </a:r>
            <a:r>
              <a:rPr lang="ru-RU" sz="2400" dirty="0" smtClean="0">
                <a:solidFill>
                  <a:srgbClr val="FF0000"/>
                </a:solidFill>
              </a:rPr>
              <a:t> </a:t>
            </a:r>
            <a:r>
              <a:rPr lang="ru-RU" sz="2400" dirty="0" smtClean="0">
                <a:solidFill>
                  <a:schemeClr val="tx1"/>
                </a:solidFill>
              </a:rPr>
              <a:t>– имеющий идентификатор, но отвязанный от контекста</a:t>
            </a:r>
          </a:p>
          <a:p>
            <a:pPr marL="342900" indent="-342900">
              <a:lnSpc>
                <a:spcPct val="150000"/>
              </a:lnSpc>
              <a:buFont typeface="Arial" pitchFamily="34" charset="0"/>
              <a:buChar char="•"/>
            </a:pPr>
            <a:r>
              <a:rPr lang="en-US" sz="2400" b="1" dirty="0" smtClean="0">
                <a:solidFill>
                  <a:schemeClr val="accent6">
                    <a:lumMod val="75000"/>
                  </a:schemeClr>
                </a:solidFill>
              </a:rPr>
              <a:t>Removed</a:t>
            </a:r>
            <a:r>
              <a:rPr lang="ru-RU" sz="2400" dirty="0" smtClean="0">
                <a:solidFill>
                  <a:schemeClr val="tx1"/>
                </a:solidFill>
              </a:rPr>
              <a:t> – объект помеченный на удаление из БД</a:t>
            </a:r>
            <a:endParaRPr lang="ru-RU" sz="2400" dirty="0">
              <a:solidFill>
                <a:schemeClr val="tx1"/>
              </a:solidFill>
            </a:endParaRPr>
          </a:p>
        </p:txBody>
      </p:sp>
    </p:spTree>
    <p:extLst>
      <p:ext uri="{BB962C8B-B14F-4D97-AF65-F5344CB8AC3E}">
        <p14:creationId xmlns:p14="http://schemas.microsoft.com/office/powerpoint/2010/main" val="4017964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Основные методы </a:t>
            </a:r>
            <a:r>
              <a:rPr lang="en-US" dirty="0" err="1" smtClean="0"/>
              <a:t>hibernate.Session</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ru-RU" sz="2000" dirty="0">
              <a:solidFill>
                <a:schemeClr val="tx1"/>
              </a:solidFill>
            </a:endParaRPr>
          </a:p>
        </p:txBody>
      </p:sp>
      <p:graphicFrame>
        <p:nvGraphicFramePr>
          <p:cNvPr id="5" name="Таблица 4"/>
          <p:cNvGraphicFramePr>
            <a:graphicFrameLocks noGrp="1"/>
          </p:cNvGraphicFramePr>
          <p:nvPr>
            <p:extLst>
              <p:ext uri="{D42A27DB-BD31-4B8C-83A1-F6EECF244321}">
                <p14:modId xmlns:p14="http://schemas.microsoft.com/office/powerpoint/2010/main" val="4243501502"/>
              </p:ext>
            </p:extLst>
          </p:nvPr>
        </p:nvGraphicFramePr>
        <p:xfrm>
          <a:off x="251520" y="771550"/>
          <a:ext cx="8712968" cy="3910777"/>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515790">
                <a:tc>
                  <a:txBody>
                    <a:bodyPr/>
                    <a:lstStyle/>
                    <a:p>
                      <a:r>
                        <a:rPr lang="ru-RU" dirty="0" smtClean="0"/>
                        <a:t>Метод</a:t>
                      </a:r>
                      <a:endParaRPr lang="ru-RU" dirty="0"/>
                    </a:p>
                  </a:txBody>
                  <a:tcPr/>
                </a:tc>
                <a:tc>
                  <a:txBody>
                    <a:bodyPr/>
                    <a:lstStyle/>
                    <a:p>
                      <a:r>
                        <a:rPr lang="ru-RU" dirty="0" smtClean="0"/>
                        <a:t>Назначение</a:t>
                      </a:r>
                      <a:endParaRPr lang="ru-RU" dirty="0"/>
                    </a:p>
                  </a:txBody>
                  <a:tcPr/>
                </a:tc>
                <a:extLst>
                  <a:ext uri="{0D108BD9-81ED-4DB2-BD59-A6C34878D82A}">
                    <a16:rowId xmlns:a16="http://schemas.microsoft.com/office/drawing/2014/main" val="10000"/>
                  </a:ext>
                </a:extLst>
              </a:tr>
              <a:tr h="348306">
                <a:tc>
                  <a:txBody>
                    <a:bodyPr/>
                    <a:lstStyle/>
                    <a:p>
                      <a:r>
                        <a:rPr lang="en-US" dirty="0" smtClean="0"/>
                        <a:t>save</a:t>
                      </a:r>
                      <a:endParaRPr lang="ru-RU" dirty="0"/>
                    </a:p>
                  </a:txBody>
                  <a:tcPr/>
                </a:tc>
                <a:tc>
                  <a:txBody>
                    <a:bodyPr/>
                    <a:lstStyle/>
                    <a:p>
                      <a:r>
                        <a:rPr lang="ru-RU" dirty="0" smtClean="0"/>
                        <a:t>Перевести объект в </a:t>
                      </a:r>
                      <a:r>
                        <a:rPr lang="en-US" dirty="0" smtClean="0"/>
                        <a:t>managed</a:t>
                      </a:r>
                      <a:r>
                        <a:rPr lang="en-US" baseline="0" dirty="0" smtClean="0"/>
                        <a:t> </a:t>
                      </a:r>
                      <a:r>
                        <a:rPr lang="ru-RU" baseline="0" dirty="0" smtClean="0"/>
                        <a:t>состояние</a:t>
                      </a:r>
                      <a:endParaRPr lang="ru-RU" dirty="0"/>
                    </a:p>
                  </a:txBody>
                  <a:tcPr/>
                </a:tc>
                <a:extLst>
                  <a:ext uri="{0D108BD9-81ED-4DB2-BD59-A6C34878D82A}">
                    <a16:rowId xmlns:a16="http://schemas.microsoft.com/office/drawing/2014/main" val="10001"/>
                  </a:ext>
                </a:extLst>
              </a:tr>
              <a:tr h="342586">
                <a:tc>
                  <a:txBody>
                    <a:bodyPr/>
                    <a:lstStyle/>
                    <a:p>
                      <a:r>
                        <a:rPr lang="en-US" dirty="0" smtClean="0"/>
                        <a:t>delete</a:t>
                      </a:r>
                      <a:endParaRPr lang="ru-RU" dirty="0"/>
                    </a:p>
                  </a:txBody>
                  <a:tcPr/>
                </a:tc>
                <a:tc>
                  <a:txBody>
                    <a:bodyPr/>
                    <a:lstStyle/>
                    <a:p>
                      <a:r>
                        <a:rPr lang="ru-RU" dirty="0" smtClean="0"/>
                        <a:t>Удалить</a:t>
                      </a:r>
                      <a:r>
                        <a:rPr lang="ru-RU" baseline="0" dirty="0" smtClean="0"/>
                        <a:t> </a:t>
                      </a:r>
                      <a:r>
                        <a:rPr lang="en-US" baseline="0" dirty="0" smtClean="0"/>
                        <a:t>entity</a:t>
                      </a:r>
                      <a:endParaRPr lang="ru-RU" dirty="0"/>
                    </a:p>
                  </a:txBody>
                  <a:tcPr/>
                </a:tc>
                <a:extLst>
                  <a:ext uri="{0D108BD9-81ED-4DB2-BD59-A6C34878D82A}">
                    <a16:rowId xmlns:a16="http://schemas.microsoft.com/office/drawing/2014/main" val="10002"/>
                  </a:ext>
                </a:extLst>
              </a:tr>
              <a:tr h="336866">
                <a:tc>
                  <a:txBody>
                    <a:bodyPr/>
                    <a:lstStyle/>
                    <a:p>
                      <a:r>
                        <a:rPr lang="en-US" dirty="0" smtClean="0"/>
                        <a:t>load</a:t>
                      </a:r>
                      <a:endParaRPr lang="ru-RU" dirty="0"/>
                    </a:p>
                  </a:txBody>
                  <a:tcPr/>
                </a:tc>
                <a:tc>
                  <a:txBody>
                    <a:bodyPr/>
                    <a:lstStyle/>
                    <a:p>
                      <a:r>
                        <a:rPr lang="ru-RU" baseline="0" dirty="0" smtClean="0"/>
                        <a:t>Ленивая загрузка </a:t>
                      </a:r>
                      <a:r>
                        <a:rPr lang="en-US" baseline="0" dirty="0" smtClean="0"/>
                        <a:t>entity</a:t>
                      </a:r>
                      <a:endParaRPr lang="ru-RU" dirty="0"/>
                    </a:p>
                  </a:txBody>
                  <a:tcPr/>
                </a:tc>
                <a:extLst>
                  <a:ext uri="{0D108BD9-81ED-4DB2-BD59-A6C34878D82A}">
                    <a16:rowId xmlns:a16="http://schemas.microsoft.com/office/drawing/2014/main" val="10003"/>
                  </a:ext>
                </a:extLst>
              </a:tr>
              <a:tr h="403154">
                <a:tc>
                  <a:txBody>
                    <a:bodyPr/>
                    <a:lstStyle/>
                    <a:p>
                      <a:r>
                        <a:rPr lang="en-US" dirty="0" smtClean="0"/>
                        <a:t>Find/</a:t>
                      </a:r>
                      <a:r>
                        <a:rPr lang="en-US" dirty="0" err="1" smtClean="0"/>
                        <a:t>byId</a:t>
                      </a:r>
                      <a:r>
                        <a:rPr lang="en-US" dirty="0" smtClean="0"/>
                        <a:t>().load</a:t>
                      </a:r>
                      <a:endParaRPr lang="ru-RU" dirty="0"/>
                    </a:p>
                  </a:txBody>
                  <a:tcPr/>
                </a:tc>
                <a:tc>
                  <a:txBody>
                    <a:bodyPr/>
                    <a:lstStyle/>
                    <a:p>
                      <a:r>
                        <a:rPr lang="ru-RU" dirty="0" smtClean="0"/>
                        <a:t>Полная</a:t>
                      </a:r>
                      <a:r>
                        <a:rPr lang="ru-RU" baseline="0" dirty="0" smtClean="0"/>
                        <a:t> загрузка </a:t>
                      </a:r>
                      <a:r>
                        <a:rPr lang="en-US" baseline="0" dirty="0" smtClean="0"/>
                        <a:t>entity</a:t>
                      </a:r>
                      <a:endParaRPr lang="ru-RU" dirty="0"/>
                    </a:p>
                  </a:txBody>
                  <a:tcPr/>
                </a:tc>
                <a:extLst>
                  <a:ext uri="{0D108BD9-81ED-4DB2-BD59-A6C34878D82A}">
                    <a16:rowId xmlns:a16="http://schemas.microsoft.com/office/drawing/2014/main" val="10004"/>
                  </a:ext>
                </a:extLst>
              </a:tr>
              <a:tr h="360040">
                <a:tc>
                  <a:txBody>
                    <a:bodyPr/>
                    <a:lstStyle/>
                    <a:p>
                      <a:r>
                        <a:rPr lang="en-US" dirty="0" smtClean="0"/>
                        <a:t>refresh</a:t>
                      </a:r>
                      <a:endParaRPr lang="ru-RU" dirty="0"/>
                    </a:p>
                  </a:txBody>
                  <a:tcPr/>
                </a:tc>
                <a:tc>
                  <a:txBody>
                    <a:bodyPr/>
                    <a:lstStyle/>
                    <a:p>
                      <a:r>
                        <a:rPr lang="ru-RU" dirty="0" smtClean="0"/>
                        <a:t>Синхронизирует</a:t>
                      </a:r>
                      <a:r>
                        <a:rPr lang="ru-RU" baseline="0" dirty="0" smtClean="0"/>
                        <a:t> </a:t>
                      </a:r>
                      <a:r>
                        <a:rPr lang="en-US" baseline="0" dirty="0" smtClean="0"/>
                        <a:t>entity</a:t>
                      </a:r>
                      <a:r>
                        <a:rPr lang="ru-RU" baseline="0" dirty="0" smtClean="0"/>
                        <a:t> с БД</a:t>
                      </a:r>
                      <a:endParaRPr lang="ru-RU" dirty="0"/>
                    </a:p>
                  </a:txBody>
                  <a:tcPr/>
                </a:tc>
                <a:extLst>
                  <a:ext uri="{0D108BD9-81ED-4DB2-BD59-A6C34878D82A}">
                    <a16:rowId xmlns:a16="http://schemas.microsoft.com/office/drawing/2014/main" val="10005"/>
                  </a:ext>
                </a:extLst>
              </a:tr>
              <a:tr h="354320">
                <a:tc>
                  <a:txBody>
                    <a:bodyPr/>
                    <a:lstStyle/>
                    <a:p>
                      <a:r>
                        <a:rPr lang="en-US" dirty="0" err="1" smtClean="0"/>
                        <a:t>saveOrUpdate</a:t>
                      </a:r>
                      <a:endParaRPr lang="ru-RU" dirty="0"/>
                    </a:p>
                  </a:txBody>
                  <a:tcPr/>
                </a:tc>
                <a:tc>
                  <a:txBody>
                    <a:bodyPr/>
                    <a:lstStyle/>
                    <a:p>
                      <a:r>
                        <a:rPr lang="ru-RU" dirty="0" smtClean="0"/>
                        <a:t>Снова вносит</a:t>
                      </a:r>
                      <a:r>
                        <a:rPr lang="ru-RU" baseline="0" dirty="0" smtClean="0"/>
                        <a:t> в контекст отвязанный (</a:t>
                      </a:r>
                      <a:r>
                        <a:rPr lang="en-US" baseline="0" dirty="0" smtClean="0"/>
                        <a:t>detach</a:t>
                      </a:r>
                      <a:r>
                        <a:rPr lang="ru-RU" baseline="0" dirty="0" smtClean="0"/>
                        <a:t>)</a:t>
                      </a:r>
                      <a:r>
                        <a:rPr lang="en-US" baseline="0" dirty="0" smtClean="0"/>
                        <a:t> </a:t>
                      </a:r>
                      <a:r>
                        <a:rPr lang="ru-RU" baseline="0" dirty="0" smtClean="0"/>
                        <a:t>объект</a:t>
                      </a:r>
                      <a:endParaRPr lang="ru-RU" dirty="0"/>
                    </a:p>
                  </a:txBody>
                  <a:tcPr/>
                </a:tc>
                <a:extLst>
                  <a:ext uri="{0D108BD9-81ED-4DB2-BD59-A6C34878D82A}">
                    <a16:rowId xmlns:a16="http://schemas.microsoft.com/office/drawing/2014/main" val="10006"/>
                  </a:ext>
                </a:extLst>
              </a:tr>
              <a:tr h="522953">
                <a:tc>
                  <a:txBody>
                    <a:bodyPr/>
                    <a:lstStyle/>
                    <a:p>
                      <a:r>
                        <a:rPr lang="en-US" dirty="0" smtClean="0"/>
                        <a:t>merge</a:t>
                      </a:r>
                      <a:endParaRPr lang="ru-RU" dirty="0"/>
                    </a:p>
                  </a:txBody>
                  <a:tcPr/>
                </a:tc>
                <a:tc>
                  <a:txBody>
                    <a:bodyPr/>
                    <a:lstStyle/>
                    <a:p>
                      <a:r>
                        <a:rPr lang="ru-RU" dirty="0" smtClean="0"/>
                        <a:t>Перетирает состояния</a:t>
                      </a:r>
                      <a:r>
                        <a:rPr lang="ru-RU" baseline="0" dirty="0" smtClean="0"/>
                        <a:t> объекта в БД</a:t>
                      </a:r>
                      <a:r>
                        <a:rPr lang="en-US" baseline="0" dirty="0" smtClean="0"/>
                        <a:t> </a:t>
                      </a:r>
                      <a:r>
                        <a:rPr lang="ru-RU" baseline="0" dirty="0" smtClean="0"/>
                        <a:t>состоянием отвязанного объекта</a:t>
                      </a:r>
                      <a:endParaRPr lang="ru-RU" dirty="0"/>
                    </a:p>
                  </a:txBody>
                  <a:tcPr/>
                </a:tc>
                <a:extLst>
                  <a:ext uri="{0D108BD9-81ED-4DB2-BD59-A6C34878D82A}">
                    <a16:rowId xmlns:a16="http://schemas.microsoft.com/office/drawing/2014/main" val="10007"/>
                  </a:ext>
                </a:extLst>
              </a:tr>
              <a:tr h="522953">
                <a:tc>
                  <a:txBody>
                    <a:bodyPr/>
                    <a:lstStyle/>
                    <a:p>
                      <a:r>
                        <a:rPr lang="en-US" dirty="0" smtClean="0"/>
                        <a:t>evict</a:t>
                      </a:r>
                      <a:endParaRPr lang="ru-RU" dirty="0"/>
                    </a:p>
                  </a:txBody>
                  <a:tcPr/>
                </a:tc>
                <a:tc>
                  <a:txBody>
                    <a:bodyPr/>
                    <a:lstStyle/>
                    <a:p>
                      <a:r>
                        <a:rPr lang="ru-RU" dirty="0" smtClean="0"/>
                        <a:t>Принудительно отвязывает</a:t>
                      </a:r>
                      <a:r>
                        <a:rPr lang="ru-RU" baseline="0" dirty="0" smtClean="0"/>
                        <a:t> объект от контекста</a:t>
                      </a:r>
                      <a:endParaRPr lang="ru-RU"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908688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Типы запросов</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lnSpc>
                <a:spcPct val="200000"/>
              </a:lnSpc>
              <a:buFont typeface="Arial" pitchFamily="34" charset="0"/>
              <a:buChar char="•"/>
            </a:pPr>
            <a:r>
              <a:rPr lang="en-US" sz="2400" b="1" dirty="0">
                <a:solidFill>
                  <a:srgbClr val="008000"/>
                </a:solidFill>
              </a:rPr>
              <a:t>Dynamic </a:t>
            </a:r>
            <a:r>
              <a:rPr lang="en-US" sz="2400" b="1" dirty="0" smtClean="0">
                <a:solidFill>
                  <a:srgbClr val="008000"/>
                </a:solidFill>
              </a:rPr>
              <a:t>queries</a:t>
            </a:r>
            <a:r>
              <a:rPr lang="ru-RU" sz="2400" b="1" dirty="0" smtClean="0">
                <a:solidFill>
                  <a:srgbClr val="008000"/>
                </a:solidFill>
              </a:rPr>
              <a:t> </a:t>
            </a:r>
            <a:r>
              <a:rPr lang="ru-RU" sz="2400" dirty="0" smtClean="0">
                <a:solidFill>
                  <a:schemeClr val="tx1"/>
                </a:solidFill>
              </a:rPr>
              <a:t>– простая форма </a:t>
            </a:r>
            <a:r>
              <a:rPr lang="en-US" sz="2400" dirty="0" smtClean="0">
                <a:solidFill>
                  <a:schemeClr val="tx1"/>
                </a:solidFill>
              </a:rPr>
              <a:t>HQL/JPQL </a:t>
            </a:r>
            <a:r>
              <a:rPr lang="ru-RU" sz="2400" dirty="0" smtClean="0">
                <a:solidFill>
                  <a:schemeClr val="tx1"/>
                </a:solidFill>
              </a:rPr>
              <a:t>запроса</a:t>
            </a:r>
          </a:p>
          <a:p>
            <a:pPr marL="342900" indent="-342900">
              <a:lnSpc>
                <a:spcPct val="200000"/>
              </a:lnSpc>
              <a:buFont typeface="Arial" pitchFamily="34" charset="0"/>
              <a:buChar char="•"/>
            </a:pPr>
            <a:r>
              <a:rPr lang="en-US" sz="2400" b="1" dirty="0">
                <a:solidFill>
                  <a:srgbClr val="008000"/>
                </a:solidFill>
              </a:rPr>
              <a:t>Named </a:t>
            </a:r>
            <a:r>
              <a:rPr lang="en-US" sz="2400" b="1" dirty="0" smtClean="0">
                <a:solidFill>
                  <a:srgbClr val="008000"/>
                </a:solidFill>
              </a:rPr>
              <a:t>queries</a:t>
            </a:r>
            <a:r>
              <a:rPr lang="ru-RU" sz="2400" b="1" dirty="0" smtClean="0">
                <a:solidFill>
                  <a:srgbClr val="008000"/>
                </a:solidFill>
              </a:rPr>
              <a:t> </a:t>
            </a:r>
            <a:r>
              <a:rPr lang="ru-RU" sz="2400" dirty="0" smtClean="0">
                <a:solidFill>
                  <a:schemeClr val="tx1"/>
                </a:solidFill>
              </a:rPr>
              <a:t>– статические и не изменяемые</a:t>
            </a:r>
          </a:p>
          <a:p>
            <a:pPr marL="342900" indent="-342900">
              <a:lnSpc>
                <a:spcPct val="200000"/>
              </a:lnSpc>
              <a:buFont typeface="Arial" pitchFamily="34" charset="0"/>
              <a:buChar char="•"/>
            </a:pPr>
            <a:r>
              <a:rPr lang="en-US" sz="2400" b="1" dirty="0">
                <a:solidFill>
                  <a:srgbClr val="008000"/>
                </a:solidFill>
              </a:rPr>
              <a:t>Native </a:t>
            </a:r>
            <a:r>
              <a:rPr lang="en-US" sz="2400" b="1" dirty="0" smtClean="0">
                <a:solidFill>
                  <a:srgbClr val="008000"/>
                </a:solidFill>
              </a:rPr>
              <a:t>queries</a:t>
            </a:r>
            <a:r>
              <a:rPr lang="ru-RU" sz="2400" b="1" dirty="0" smtClean="0">
                <a:solidFill>
                  <a:srgbClr val="008000"/>
                </a:solidFill>
              </a:rPr>
              <a:t> </a:t>
            </a:r>
            <a:r>
              <a:rPr lang="ru-RU" sz="2400" dirty="0" smtClean="0">
                <a:solidFill>
                  <a:schemeClr val="tx1"/>
                </a:solidFill>
              </a:rPr>
              <a:t>– </a:t>
            </a:r>
            <a:r>
              <a:rPr lang="ru-RU" sz="2400" dirty="0" err="1" smtClean="0">
                <a:solidFill>
                  <a:schemeClr val="tx1"/>
                </a:solidFill>
              </a:rPr>
              <a:t>нативные</a:t>
            </a:r>
            <a:r>
              <a:rPr lang="ru-RU" sz="2400" dirty="0" smtClean="0">
                <a:solidFill>
                  <a:schemeClr val="tx1"/>
                </a:solidFill>
              </a:rPr>
              <a:t> </a:t>
            </a:r>
            <a:r>
              <a:rPr lang="en-US" sz="2400" dirty="0" smtClean="0">
                <a:solidFill>
                  <a:schemeClr val="tx1"/>
                </a:solidFill>
              </a:rPr>
              <a:t>SQL </a:t>
            </a:r>
            <a:r>
              <a:rPr lang="ru-RU" sz="2400" dirty="0" smtClean="0">
                <a:solidFill>
                  <a:schemeClr val="tx1"/>
                </a:solidFill>
              </a:rPr>
              <a:t>запросы</a:t>
            </a:r>
            <a:endParaRPr lang="ru-RU" sz="2400" dirty="0">
              <a:solidFill>
                <a:schemeClr val="tx1"/>
              </a:solidFill>
            </a:endParaRPr>
          </a:p>
          <a:p>
            <a:pPr marL="342900" indent="-342900">
              <a:lnSpc>
                <a:spcPct val="200000"/>
              </a:lnSpc>
              <a:buFont typeface="Arial" pitchFamily="34" charset="0"/>
              <a:buChar char="•"/>
            </a:pPr>
            <a:r>
              <a:rPr lang="en-US" sz="2400" b="1" dirty="0" smtClean="0">
                <a:solidFill>
                  <a:schemeClr val="accent6">
                    <a:lumMod val="75000"/>
                  </a:schemeClr>
                </a:solidFill>
              </a:rPr>
              <a:t>Criteria API </a:t>
            </a:r>
            <a:r>
              <a:rPr lang="en-US" sz="2400" dirty="0" smtClean="0">
                <a:solidFill>
                  <a:schemeClr val="tx1"/>
                </a:solidFill>
              </a:rPr>
              <a:t>– </a:t>
            </a:r>
            <a:r>
              <a:rPr lang="ru-RU" sz="2400" dirty="0" smtClean="0">
                <a:solidFill>
                  <a:schemeClr val="tx1"/>
                </a:solidFill>
              </a:rPr>
              <a:t>ООП </a:t>
            </a:r>
            <a:r>
              <a:rPr lang="en-US" sz="2400" dirty="0" smtClean="0">
                <a:solidFill>
                  <a:schemeClr val="tx1"/>
                </a:solidFill>
              </a:rPr>
              <a:t>API </a:t>
            </a:r>
            <a:r>
              <a:rPr lang="ru-RU" sz="2400" dirty="0" smtClean="0">
                <a:solidFill>
                  <a:schemeClr val="tx1"/>
                </a:solidFill>
              </a:rPr>
              <a:t>построения запросов</a:t>
            </a:r>
          </a:p>
        </p:txBody>
      </p:sp>
    </p:spTree>
    <p:extLst>
      <p:ext uri="{BB962C8B-B14F-4D97-AF65-F5344CB8AC3E}">
        <p14:creationId xmlns:p14="http://schemas.microsoft.com/office/powerpoint/2010/main" val="24498292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Получение объектов</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US" sz="2000" b="1" dirty="0" smtClean="0">
                <a:solidFill>
                  <a:srgbClr val="008000"/>
                </a:solidFill>
              </a:rPr>
              <a:t>JPQL</a:t>
            </a:r>
            <a:r>
              <a:rPr lang="en-US" sz="2000" dirty="0" smtClean="0">
                <a:solidFill>
                  <a:srgbClr val="008000"/>
                </a:solidFill>
              </a:rPr>
              <a:t> </a:t>
            </a:r>
            <a:r>
              <a:rPr lang="ru-RU" sz="2000" dirty="0" smtClean="0">
                <a:solidFill>
                  <a:srgbClr val="008000"/>
                </a:solidFill>
              </a:rPr>
              <a:t>и </a:t>
            </a:r>
            <a:r>
              <a:rPr lang="en-US" sz="2000" b="1" dirty="0" smtClean="0">
                <a:solidFill>
                  <a:srgbClr val="008000"/>
                </a:solidFill>
              </a:rPr>
              <a:t>HQL</a:t>
            </a:r>
            <a:r>
              <a:rPr lang="en-US" sz="2000" dirty="0" smtClean="0">
                <a:solidFill>
                  <a:srgbClr val="008000"/>
                </a:solidFill>
              </a:rPr>
              <a:t> </a:t>
            </a:r>
            <a:r>
              <a:rPr lang="en-US" sz="2000" dirty="0" smtClean="0">
                <a:solidFill>
                  <a:schemeClr val="tx1"/>
                </a:solidFill>
              </a:rPr>
              <a:t>– SQL </a:t>
            </a:r>
            <a:r>
              <a:rPr lang="ru-RU" sz="2000" dirty="0" smtClean="0">
                <a:solidFill>
                  <a:schemeClr val="tx1"/>
                </a:solidFill>
              </a:rPr>
              <a:t>подобные языки, манипулирующие объектами (не </a:t>
            </a:r>
            <a:r>
              <a:rPr lang="ru-RU" sz="2000" dirty="0" err="1" smtClean="0">
                <a:solidFill>
                  <a:schemeClr val="tx1"/>
                </a:solidFill>
              </a:rPr>
              <a:t>типо</a:t>
            </a:r>
            <a:r>
              <a:rPr lang="ru-RU" sz="2000" dirty="0" smtClean="0">
                <a:solidFill>
                  <a:schemeClr val="tx1"/>
                </a:solidFill>
              </a:rPr>
              <a:t> безопасный способ)</a:t>
            </a:r>
          </a:p>
          <a:p>
            <a:pPr marL="342900" indent="-342900">
              <a:lnSpc>
                <a:spcPct val="150000"/>
              </a:lnSpc>
              <a:buFont typeface="Arial" pitchFamily="34" charset="0"/>
              <a:buChar char="•"/>
            </a:pPr>
            <a:r>
              <a:rPr lang="en-US" sz="2000" dirty="0" smtClean="0"/>
              <a:t>JPQL</a:t>
            </a:r>
            <a:r>
              <a:rPr lang="ru-RU" sz="2000" dirty="0" smtClean="0"/>
              <a:t> – входит в стандарт </a:t>
            </a:r>
            <a:r>
              <a:rPr lang="en-US" sz="2000" dirty="0" smtClean="0"/>
              <a:t>JPA</a:t>
            </a:r>
          </a:p>
          <a:p>
            <a:pPr marL="342900" indent="-342900">
              <a:lnSpc>
                <a:spcPct val="150000"/>
              </a:lnSpc>
              <a:buFont typeface="Arial" pitchFamily="34" charset="0"/>
              <a:buChar char="•"/>
            </a:pPr>
            <a:r>
              <a:rPr lang="en-US" sz="2000" dirty="0" smtClean="0">
                <a:solidFill>
                  <a:schemeClr val="tx1"/>
                </a:solidFill>
              </a:rPr>
              <a:t>HQL – </a:t>
            </a:r>
            <a:r>
              <a:rPr lang="ru-RU" sz="2000" dirty="0" smtClean="0">
                <a:solidFill>
                  <a:schemeClr val="tx1"/>
                </a:solidFill>
              </a:rPr>
              <a:t>расширение </a:t>
            </a:r>
            <a:r>
              <a:rPr lang="en-US" sz="2000" dirty="0"/>
              <a:t>JPQL</a:t>
            </a:r>
            <a:r>
              <a:rPr lang="ru-RU" sz="2000" dirty="0" smtClean="0">
                <a:solidFill>
                  <a:schemeClr val="tx1"/>
                </a:solidFill>
              </a:rPr>
              <a:t> </a:t>
            </a:r>
            <a:endParaRPr lang="en-US" sz="2000" dirty="0" smtClean="0">
              <a:solidFill>
                <a:schemeClr val="tx1"/>
              </a:solidFill>
            </a:endParaRPr>
          </a:p>
          <a:p>
            <a:pPr marL="0" indent="0"/>
            <a:r>
              <a:rPr lang="ru-RU" sz="2000" dirty="0" smtClean="0">
                <a:solidFill>
                  <a:schemeClr val="tx1"/>
                </a:solidFill>
              </a:rPr>
              <a:t>Пример запроса:</a:t>
            </a:r>
            <a:endParaRPr lang="en-US" sz="2000" dirty="0">
              <a:solidFill>
                <a:schemeClr val="tx1"/>
              </a:solidFill>
            </a:endParaRPr>
          </a:p>
          <a:p>
            <a:endParaRPr lang="ru-RU" sz="2000" dirty="0" smtClean="0">
              <a:solidFill>
                <a:schemeClr val="tx1"/>
              </a:solidFill>
            </a:endParaRPr>
          </a:p>
          <a:p>
            <a:endParaRPr lang="ru-RU" sz="2000" dirty="0">
              <a:solidFill>
                <a:schemeClr val="tx1"/>
              </a:solidFill>
            </a:endParaRPr>
          </a:p>
        </p:txBody>
      </p:sp>
      <p:sp>
        <p:nvSpPr>
          <p:cNvPr id="6" name="Rectangle 2"/>
          <p:cNvSpPr>
            <a:spLocks noChangeArrowheads="1"/>
          </p:cNvSpPr>
          <p:nvPr/>
        </p:nvSpPr>
        <p:spPr bwMode="auto">
          <a:xfrm>
            <a:off x="395536" y="3363838"/>
            <a:ext cx="7151317" cy="11387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session.createQuery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select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b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from</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Book</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b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where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b.title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title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br>
              <a:rPr kumimoji="0" lang="ru-RU" sz="1700" b="1" i="0" u="none" strike="noStrike" cap="none" normalizeH="0" baseline="0" dirty="0" smtClean="0">
                <a:ln>
                  <a:noFill/>
                </a:ln>
                <a:solidFill>
                  <a:srgbClr val="008000"/>
                </a:solidFill>
                <a:effectLst/>
                <a:latin typeface="Courier New" pitchFamily="49" charset="0"/>
                <a:cs typeface="Courier New" pitchFamily="49" charset="0"/>
              </a:rPr>
            </a:b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setParameter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title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Java</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80892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ORM, </a:t>
            </a:r>
            <a:r>
              <a:rPr lang="en-US" dirty="0" smtClean="0"/>
              <a:t>JPA, </a:t>
            </a:r>
            <a:r>
              <a:rPr lang="en-US" dirty="0"/>
              <a:t>Hibernate</a:t>
            </a:r>
          </a:p>
        </p:txBody>
      </p:sp>
      <p:sp>
        <p:nvSpPr>
          <p:cNvPr id="4" name="Объект 1"/>
          <p:cNvSpPr txBox="1">
            <a:spLocks/>
          </p:cNvSpPr>
          <p:nvPr/>
        </p:nvSpPr>
        <p:spPr>
          <a:xfrm>
            <a:off x="251520" y="627534"/>
            <a:ext cx="8641472" cy="4464496"/>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r>
              <a:rPr lang="en-US" sz="2400" b="1" dirty="0" smtClean="0">
                <a:solidFill>
                  <a:srgbClr val="008000"/>
                </a:solidFill>
              </a:rPr>
              <a:t>ORM</a:t>
            </a:r>
            <a:r>
              <a:rPr lang="en-US" sz="2400" dirty="0" smtClean="0">
                <a:solidFill>
                  <a:schemeClr val="tx1"/>
                </a:solidFill>
              </a:rPr>
              <a:t> </a:t>
            </a:r>
            <a:r>
              <a:rPr lang="ru-RU" sz="2400" dirty="0" smtClean="0">
                <a:solidFill>
                  <a:schemeClr val="tx1"/>
                </a:solidFill>
              </a:rPr>
              <a:t>(</a:t>
            </a:r>
            <a:r>
              <a:rPr lang="en-US" sz="2400" dirty="0" smtClean="0">
                <a:solidFill>
                  <a:schemeClr val="tx1"/>
                </a:solidFill>
              </a:rPr>
              <a:t>object relational mapping</a:t>
            </a:r>
            <a:r>
              <a:rPr lang="ru-RU" sz="2400" dirty="0" smtClean="0">
                <a:solidFill>
                  <a:schemeClr val="tx1"/>
                </a:solidFill>
              </a:rPr>
              <a:t>) </a:t>
            </a:r>
            <a:r>
              <a:rPr lang="en-US" sz="2400" dirty="0" smtClean="0">
                <a:solidFill>
                  <a:schemeClr val="tx1"/>
                </a:solidFill>
              </a:rPr>
              <a:t>–</a:t>
            </a:r>
            <a:r>
              <a:rPr lang="ru-RU" sz="2400" dirty="0" smtClean="0">
                <a:solidFill>
                  <a:schemeClr val="tx1"/>
                </a:solidFill>
              </a:rPr>
              <a:t> делегирует доступ к БД сторонним </a:t>
            </a:r>
            <a:r>
              <a:rPr lang="ru-RU" sz="2400" dirty="0" err="1" smtClean="0">
                <a:solidFill>
                  <a:schemeClr val="tx1"/>
                </a:solidFill>
              </a:rPr>
              <a:t>фреймворкам</a:t>
            </a:r>
            <a:r>
              <a:rPr lang="ru-RU" sz="2400" dirty="0" smtClean="0">
                <a:solidFill>
                  <a:schemeClr val="tx1"/>
                </a:solidFill>
              </a:rPr>
              <a:t>, которые обеспечивают объектно-ориентированное отображение реляционных данных и наоборот.</a:t>
            </a:r>
            <a:endParaRPr lang="en-US" sz="2400" dirty="0" smtClean="0">
              <a:solidFill>
                <a:schemeClr val="tx1"/>
              </a:solidFill>
            </a:endParaRPr>
          </a:p>
          <a:p>
            <a:pPr marL="0" indent="0">
              <a:lnSpc>
                <a:spcPct val="150000"/>
              </a:lnSpc>
            </a:pPr>
            <a:r>
              <a:rPr lang="en-US" sz="2400" b="1" dirty="0" smtClean="0">
                <a:solidFill>
                  <a:srgbClr val="008000"/>
                </a:solidFill>
              </a:rPr>
              <a:t>JPA</a:t>
            </a:r>
            <a:r>
              <a:rPr lang="en-US" sz="2400" dirty="0" smtClean="0">
                <a:solidFill>
                  <a:schemeClr val="tx1"/>
                </a:solidFill>
              </a:rPr>
              <a:t> (</a:t>
            </a:r>
            <a:r>
              <a:rPr lang="en-US" sz="2400" dirty="0"/>
              <a:t>Java Persistence API</a:t>
            </a:r>
            <a:r>
              <a:rPr lang="en-US" sz="2400" dirty="0" smtClean="0">
                <a:solidFill>
                  <a:schemeClr val="tx1"/>
                </a:solidFill>
              </a:rPr>
              <a:t>) – </a:t>
            </a:r>
            <a:r>
              <a:rPr lang="ru-RU" sz="2400" dirty="0" smtClean="0">
                <a:solidFill>
                  <a:schemeClr val="tx1"/>
                </a:solidFill>
              </a:rPr>
              <a:t>спецификация описывающая </a:t>
            </a:r>
            <a:r>
              <a:rPr lang="en-US" sz="2400" dirty="0" smtClean="0">
                <a:solidFill>
                  <a:schemeClr val="tx1"/>
                </a:solidFill>
              </a:rPr>
              <a:t>API </a:t>
            </a:r>
            <a:r>
              <a:rPr lang="ru-RU" sz="2400" dirty="0" smtClean="0">
                <a:solidFill>
                  <a:schemeClr val="tx1"/>
                </a:solidFill>
              </a:rPr>
              <a:t>для управления </a:t>
            </a:r>
            <a:r>
              <a:rPr lang="en-US" sz="2400" dirty="0" smtClean="0">
                <a:solidFill>
                  <a:schemeClr val="tx1"/>
                </a:solidFill>
              </a:rPr>
              <a:t>ORM</a:t>
            </a:r>
            <a:r>
              <a:rPr lang="ru-RU" sz="2400" dirty="0" smtClean="0">
                <a:solidFill>
                  <a:schemeClr val="tx1"/>
                </a:solidFill>
              </a:rPr>
              <a:t> сущностями.</a:t>
            </a:r>
          </a:p>
          <a:p>
            <a:pPr marL="0" indent="0">
              <a:lnSpc>
                <a:spcPct val="150000"/>
              </a:lnSpc>
            </a:pPr>
            <a:r>
              <a:rPr lang="en-US" sz="2400" b="1" dirty="0" smtClean="0">
                <a:solidFill>
                  <a:srgbClr val="008000"/>
                </a:solidFill>
              </a:rPr>
              <a:t>HIBERNATE</a:t>
            </a:r>
            <a:r>
              <a:rPr lang="en-US" sz="2400" dirty="0" smtClean="0">
                <a:solidFill>
                  <a:schemeClr val="tx1"/>
                </a:solidFill>
              </a:rPr>
              <a:t> – </a:t>
            </a:r>
            <a:r>
              <a:rPr lang="ru-RU" sz="2400" dirty="0" err="1" smtClean="0">
                <a:solidFill>
                  <a:schemeClr val="tx1"/>
                </a:solidFill>
              </a:rPr>
              <a:t>фреймворк</a:t>
            </a:r>
            <a:r>
              <a:rPr lang="ru-RU" sz="2400" dirty="0" smtClean="0">
                <a:solidFill>
                  <a:schemeClr val="tx1"/>
                </a:solidFill>
              </a:rPr>
              <a:t> реализующий спецификацию </a:t>
            </a:r>
            <a:r>
              <a:rPr lang="en-US" sz="2400" dirty="0" smtClean="0">
                <a:solidFill>
                  <a:schemeClr val="tx1"/>
                </a:solidFill>
              </a:rPr>
              <a:t>JPA</a:t>
            </a:r>
            <a:endParaRPr lang="ru-RU" sz="2000" dirty="0" smtClean="0"/>
          </a:p>
          <a:p>
            <a:endParaRPr lang="ru-RU" sz="2000" dirty="0"/>
          </a:p>
        </p:txBody>
      </p:sp>
    </p:spTree>
    <p:extLst>
      <p:ext uri="{BB962C8B-B14F-4D97-AF65-F5344CB8AC3E}">
        <p14:creationId xmlns:p14="http://schemas.microsoft.com/office/powerpoint/2010/main" val="38904329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ru-RU" sz="2400" dirty="0" smtClean="0">
                <a:solidFill>
                  <a:schemeClr val="tx1"/>
                </a:solidFill>
              </a:rPr>
              <a:t>Модель можно построить 2 способами:</a:t>
            </a:r>
          </a:p>
          <a:p>
            <a:pPr marL="342900" indent="-342900">
              <a:lnSpc>
                <a:spcPct val="150000"/>
              </a:lnSpc>
              <a:buFont typeface="Arial" pitchFamily="34" charset="0"/>
              <a:buChar char="•"/>
            </a:pPr>
            <a:r>
              <a:rPr lang="ru-RU" sz="2400" b="1" dirty="0" smtClean="0">
                <a:solidFill>
                  <a:schemeClr val="tx2">
                    <a:lumMod val="60000"/>
                    <a:lumOff val="40000"/>
                  </a:schemeClr>
                </a:solidFill>
              </a:rPr>
              <a:t>Проектируем объектную модель, на их основе уже</a:t>
            </a:r>
            <a:r>
              <a:rPr lang="en-US" sz="2400" b="1" dirty="0" smtClean="0">
                <a:solidFill>
                  <a:schemeClr val="tx2">
                    <a:lumMod val="60000"/>
                    <a:lumOff val="40000"/>
                  </a:schemeClr>
                </a:solidFill>
              </a:rPr>
              <a:t> </a:t>
            </a:r>
            <a:r>
              <a:rPr lang="ru-RU" sz="2400" b="1" dirty="0" smtClean="0">
                <a:solidFill>
                  <a:schemeClr val="tx2">
                    <a:lumMod val="60000"/>
                    <a:lumOff val="40000"/>
                  </a:schemeClr>
                </a:solidFill>
              </a:rPr>
              <a:t>модель данных (</a:t>
            </a:r>
            <a:r>
              <a:rPr lang="en-US" sz="2400" b="1" dirty="0">
                <a:solidFill>
                  <a:schemeClr val="tx2">
                    <a:lumMod val="60000"/>
                    <a:lumOff val="40000"/>
                  </a:schemeClr>
                </a:solidFill>
              </a:rPr>
              <a:t>hibernate. hbm2ddl. auto</a:t>
            </a:r>
            <a:r>
              <a:rPr lang="ru-RU" sz="2400" b="1" dirty="0" smtClean="0">
                <a:solidFill>
                  <a:schemeClr val="tx2">
                    <a:lumMod val="60000"/>
                    <a:lumOff val="40000"/>
                  </a:schemeClr>
                </a:solidFill>
              </a:rPr>
              <a:t>) </a:t>
            </a:r>
          </a:p>
          <a:p>
            <a:pPr marL="342900" indent="-342900">
              <a:lnSpc>
                <a:spcPct val="150000"/>
              </a:lnSpc>
              <a:buFont typeface="Arial" pitchFamily="34" charset="0"/>
              <a:buChar char="•"/>
            </a:pPr>
            <a:r>
              <a:rPr lang="ru-RU" sz="2400" b="1" dirty="0" smtClean="0">
                <a:solidFill>
                  <a:srgbClr val="00B050"/>
                </a:solidFill>
              </a:rPr>
              <a:t>Сначала модель данных потом объектная модель</a:t>
            </a:r>
            <a:endParaRPr lang="en-US" sz="2400" b="1"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4058613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err="1" smtClean="0"/>
              <a:t>jpa</a:t>
            </a:r>
            <a:endParaRPr lang="en-US" dirty="0"/>
          </a:p>
        </p:txBody>
      </p:sp>
      <p:sp>
        <p:nvSpPr>
          <p:cNvPr id="4" name="Объект 1"/>
          <p:cNvSpPr txBox="1">
            <a:spLocks/>
          </p:cNvSpPr>
          <p:nvPr/>
        </p:nvSpPr>
        <p:spPr>
          <a:xfrm>
            <a:off x="251520" y="771550"/>
            <a:ext cx="8641472" cy="4176464"/>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US" sz="2000" dirty="0" smtClean="0">
                <a:solidFill>
                  <a:schemeClr val="tx1"/>
                </a:solidFill>
              </a:rPr>
              <a:t>JPA </a:t>
            </a:r>
            <a:r>
              <a:rPr lang="ru-RU" sz="2000" dirty="0" smtClean="0">
                <a:solidFill>
                  <a:schemeClr val="tx1"/>
                </a:solidFill>
              </a:rPr>
              <a:t>позволяет решать следующие задачи:</a:t>
            </a:r>
          </a:p>
          <a:p>
            <a:pPr marL="342900" indent="-342900">
              <a:lnSpc>
                <a:spcPct val="150000"/>
              </a:lnSpc>
              <a:buFont typeface="Arial" pitchFamily="34" charset="0"/>
              <a:buChar char="•"/>
            </a:pPr>
            <a:r>
              <a:rPr lang="en-US" sz="2000" b="1" dirty="0" smtClean="0">
                <a:solidFill>
                  <a:srgbClr val="008000"/>
                </a:solidFill>
              </a:rPr>
              <a:t>ORM</a:t>
            </a:r>
          </a:p>
          <a:p>
            <a:pPr marL="342900" indent="-342900">
              <a:lnSpc>
                <a:spcPct val="150000"/>
              </a:lnSpc>
              <a:buFont typeface="Arial" pitchFamily="34" charset="0"/>
              <a:buChar char="•"/>
            </a:pPr>
            <a:r>
              <a:rPr lang="en-US" sz="2000" b="1" dirty="0">
                <a:solidFill>
                  <a:srgbClr val="008000"/>
                </a:solidFill>
              </a:rPr>
              <a:t>E</a:t>
            </a:r>
            <a:r>
              <a:rPr lang="en-US" sz="2000" b="1" dirty="0" smtClean="0">
                <a:solidFill>
                  <a:srgbClr val="008000"/>
                </a:solidFill>
              </a:rPr>
              <a:t>ntity </a:t>
            </a:r>
            <a:r>
              <a:rPr lang="en-US" sz="2000" b="1" dirty="0">
                <a:solidFill>
                  <a:srgbClr val="008000"/>
                </a:solidFill>
              </a:rPr>
              <a:t>manager </a:t>
            </a:r>
            <a:r>
              <a:rPr lang="en-US" sz="2000" b="1" dirty="0" smtClean="0">
                <a:solidFill>
                  <a:srgbClr val="008000"/>
                </a:solidFill>
              </a:rPr>
              <a:t>API</a:t>
            </a:r>
            <a:r>
              <a:rPr lang="en-US" sz="2000" dirty="0" smtClean="0">
                <a:solidFill>
                  <a:srgbClr val="008000"/>
                </a:solidFill>
              </a:rPr>
              <a:t> </a:t>
            </a:r>
            <a:r>
              <a:rPr lang="ru-RU" sz="2000" dirty="0" smtClean="0">
                <a:solidFill>
                  <a:schemeClr val="tx1"/>
                </a:solidFill>
              </a:rPr>
              <a:t>для выполнения </a:t>
            </a:r>
            <a:r>
              <a:rPr lang="en-US" sz="2000" dirty="0" smtClean="0">
                <a:solidFill>
                  <a:schemeClr val="tx1"/>
                </a:solidFill>
              </a:rPr>
              <a:t>CRUD </a:t>
            </a:r>
            <a:r>
              <a:rPr lang="ru-RU" sz="2000" dirty="0" smtClean="0">
                <a:solidFill>
                  <a:schemeClr val="tx1"/>
                </a:solidFill>
              </a:rPr>
              <a:t>операций с БД</a:t>
            </a:r>
          </a:p>
          <a:p>
            <a:pPr marL="342900" indent="-342900">
              <a:lnSpc>
                <a:spcPct val="150000"/>
              </a:lnSpc>
              <a:buFont typeface="Arial" pitchFamily="34" charset="0"/>
              <a:buChar char="•"/>
            </a:pPr>
            <a:r>
              <a:rPr lang="en-US" sz="2000" b="1" dirty="0">
                <a:solidFill>
                  <a:srgbClr val="008000"/>
                </a:solidFill>
              </a:rPr>
              <a:t>Java Persistence Query Language (JPQL</a:t>
            </a:r>
            <a:r>
              <a:rPr lang="en-US" sz="2000" b="1" dirty="0" smtClean="0">
                <a:solidFill>
                  <a:srgbClr val="008000"/>
                </a:solidFill>
              </a:rPr>
              <a:t>)</a:t>
            </a:r>
            <a:r>
              <a:rPr lang="ru-RU" sz="2000" b="1" dirty="0" smtClean="0">
                <a:solidFill>
                  <a:srgbClr val="008000"/>
                </a:solidFill>
              </a:rPr>
              <a:t> </a:t>
            </a:r>
            <a:r>
              <a:rPr lang="ru-RU" sz="2000" dirty="0" smtClean="0">
                <a:solidFill>
                  <a:schemeClr val="tx1"/>
                </a:solidFill>
              </a:rPr>
              <a:t>– </a:t>
            </a:r>
            <a:r>
              <a:rPr lang="en-US" sz="2000" dirty="0" smtClean="0">
                <a:solidFill>
                  <a:schemeClr val="tx1"/>
                </a:solidFill>
              </a:rPr>
              <a:t>SQL </a:t>
            </a:r>
            <a:r>
              <a:rPr lang="ru-RU" sz="2000" dirty="0" smtClean="0">
                <a:solidFill>
                  <a:schemeClr val="tx1"/>
                </a:solidFill>
              </a:rPr>
              <a:t>подобный язык, оперирующий объектами (не зависит от </a:t>
            </a:r>
            <a:r>
              <a:rPr lang="ru-RU" sz="2000" dirty="0" err="1" smtClean="0">
                <a:solidFill>
                  <a:schemeClr val="tx1"/>
                </a:solidFill>
              </a:rPr>
              <a:t>вендора</a:t>
            </a:r>
            <a:r>
              <a:rPr lang="ru-RU" sz="2000" dirty="0" smtClean="0">
                <a:solidFill>
                  <a:schemeClr val="tx1"/>
                </a:solidFill>
              </a:rPr>
              <a:t> БД)</a:t>
            </a:r>
          </a:p>
          <a:p>
            <a:pPr marL="342900" indent="-342900">
              <a:lnSpc>
                <a:spcPct val="150000"/>
              </a:lnSpc>
              <a:buFont typeface="Arial" pitchFamily="34" charset="0"/>
              <a:buChar char="•"/>
            </a:pPr>
            <a:r>
              <a:rPr lang="en-US" sz="2000" b="1" dirty="0">
                <a:solidFill>
                  <a:srgbClr val="008000"/>
                </a:solidFill>
              </a:rPr>
              <a:t>Java Transaction </a:t>
            </a:r>
            <a:r>
              <a:rPr lang="en-US" sz="2000" b="1" dirty="0" smtClean="0">
                <a:solidFill>
                  <a:srgbClr val="008000"/>
                </a:solidFill>
              </a:rPr>
              <a:t>API</a:t>
            </a:r>
            <a:r>
              <a:rPr lang="ru-RU" sz="2000" b="1" dirty="0" smtClean="0">
                <a:solidFill>
                  <a:srgbClr val="008000"/>
                </a:solidFill>
              </a:rPr>
              <a:t> </a:t>
            </a:r>
          </a:p>
          <a:p>
            <a:pPr marL="342900" indent="-342900">
              <a:lnSpc>
                <a:spcPct val="150000"/>
              </a:lnSpc>
              <a:buFont typeface="Arial" pitchFamily="34" charset="0"/>
              <a:buChar char="•"/>
            </a:pPr>
            <a:r>
              <a:rPr lang="ru-RU" sz="2000" b="1" dirty="0" smtClean="0">
                <a:solidFill>
                  <a:srgbClr val="008000"/>
                </a:solidFill>
              </a:rPr>
              <a:t>Механизмы блокировок</a:t>
            </a:r>
          </a:p>
          <a:p>
            <a:pPr marL="342900" indent="-342900">
              <a:lnSpc>
                <a:spcPct val="150000"/>
              </a:lnSpc>
              <a:buFont typeface="Arial" pitchFamily="34" charset="0"/>
              <a:buChar char="•"/>
            </a:pPr>
            <a:r>
              <a:rPr lang="en-US" sz="2000" b="1" dirty="0">
                <a:solidFill>
                  <a:srgbClr val="008000"/>
                </a:solidFill>
              </a:rPr>
              <a:t>Callbacks and </a:t>
            </a:r>
            <a:r>
              <a:rPr lang="en-US" sz="2000" b="1" dirty="0" smtClean="0">
                <a:solidFill>
                  <a:srgbClr val="008000"/>
                </a:solidFill>
              </a:rPr>
              <a:t>listeners</a:t>
            </a:r>
            <a:r>
              <a:rPr lang="ru-RU" sz="2000" b="1" dirty="0" smtClean="0">
                <a:solidFill>
                  <a:srgbClr val="008000"/>
                </a:solidFill>
              </a:rPr>
              <a:t> </a:t>
            </a:r>
          </a:p>
          <a:p>
            <a:endParaRPr lang="ru-RU" sz="2000" dirty="0" smtClean="0"/>
          </a:p>
          <a:p>
            <a:endParaRPr lang="ru-RU" sz="2000" dirty="0"/>
          </a:p>
        </p:txBody>
      </p:sp>
    </p:spTree>
    <p:extLst>
      <p:ext uri="{BB962C8B-B14F-4D97-AF65-F5344CB8AC3E}">
        <p14:creationId xmlns:p14="http://schemas.microsoft.com/office/powerpoint/2010/main" val="2627325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hibernate</a:t>
            </a:r>
            <a:endParaRPr lang="en-US"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ru-RU" sz="2000" dirty="0" smtClean="0"/>
          </a:p>
          <a:p>
            <a:endParaRPr lang="ru-RU" sz="2000" dirty="0"/>
          </a:p>
        </p:txBody>
      </p:sp>
      <p:pic>
        <p:nvPicPr>
          <p:cNvPr id="56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933004"/>
            <a:ext cx="2880320" cy="3871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Картинки по запросу"/>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504" y="753725"/>
            <a:ext cx="4307373" cy="11955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0336" y="1967111"/>
            <a:ext cx="5040048" cy="1754326"/>
          </a:xfrm>
          <a:prstGeom prst="rect">
            <a:avLst/>
          </a:prstGeom>
          <a:noFill/>
        </p:spPr>
        <p:txBody>
          <a:bodyPr wrap="square" rtlCol="0">
            <a:spAutoFit/>
          </a:bodyPr>
          <a:lstStyle/>
          <a:p>
            <a:pPr>
              <a:lnSpc>
                <a:spcPct val="150000"/>
              </a:lnSpc>
            </a:pPr>
            <a:r>
              <a:rPr lang="ru-RU" sz="2400" dirty="0"/>
              <a:t>Н</a:t>
            </a:r>
            <a:r>
              <a:rPr lang="ru-RU" sz="2400" dirty="0" smtClean="0"/>
              <a:t>аходится между </a:t>
            </a:r>
            <a:r>
              <a:rPr lang="ru-RU" sz="2400" dirty="0"/>
              <a:t>уровнем доступа к данным приложений </a:t>
            </a:r>
            <a:r>
              <a:rPr lang="ru-RU" sz="2400" dirty="0" err="1"/>
              <a:t>Java</a:t>
            </a:r>
            <a:r>
              <a:rPr lang="ru-RU" sz="2400" dirty="0"/>
              <a:t> и реляционной базой </a:t>
            </a:r>
            <a:r>
              <a:rPr lang="ru-RU" sz="2400" dirty="0" smtClean="0"/>
              <a:t>данных</a:t>
            </a:r>
            <a:endParaRPr lang="ru-RU" sz="2400" dirty="0"/>
          </a:p>
        </p:txBody>
      </p:sp>
    </p:spTree>
    <p:extLst>
      <p:ext uri="{BB962C8B-B14F-4D97-AF65-F5344CB8AC3E}">
        <p14:creationId xmlns:p14="http://schemas.microsoft.com/office/powerpoint/2010/main" val="3630683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hibernate</a:t>
            </a:r>
            <a:endParaRPr lang="en-US"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ru-RU" sz="2000" dirty="0" smtClean="0"/>
          </a:p>
          <a:p>
            <a:endParaRPr lang="ru-RU" sz="2000" dirty="0"/>
          </a:p>
        </p:txBody>
      </p:sp>
      <p:pic>
        <p:nvPicPr>
          <p:cNvPr id="57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771550"/>
            <a:ext cx="7920880" cy="4205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0719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Пример класса отображаемого в базу: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
        <p:nvSpPr>
          <p:cNvPr id="7" name="Rectangle 2"/>
          <p:cNvSpPr>
            <a:spLocks noChangeArrowheads="1"/>
          </p:cNvSpPr>
          <p:nvPr/>
        </p:nvSpPr>
        <p:spPr bwMode="auto">
          <a:xfrm>
            <a:off x="251520" y="1203598"/>
            <a:ext cx="5048177"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nullable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false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title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Float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price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length</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smtClean="0">
                <a:ln>
                  <a:noFill/>
                </a:ln>
                <a:solidFill>
                  <a:srgbClr val="0000FF"/>
                </a:solidFill>
                <a:effectLst/>
                <a:latin typeface="Courier New" pitchFamily="49" charset="0"/>
                <a:cs typeface="Courier New" pitchFamily="49" charset="0"/>
              </a:rPr>
              <a:t>2000</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description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isbn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Integer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nbOfPage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Boolean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illustrations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Constructors</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getters</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setters</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17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98076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Диаграмма </a:t>
            </a:r>
            <a:r>
              <a:rPr lang="ru-RU" sz="2000" dirty="0" err="1" smtClean="0">
                <a:solidFill>
                  <a:schemeClr val="tx1"/>
                </a:solidFill>
              </a:rPr>
              <a:t>мапинга</a:t>
            </a:r>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pic>
        <p:nvPicPr>
          <p:cNvPr id="55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347614"/>
            <a:ext cx="7848872" cy="232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1453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lnSpcReduction="10000"/>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400" dirty="0" smtClean="0">
                <a:solidFill>
                  <a:schemeClr val="tx1"/>
                </a:solidFill>
              </a:rPr>
              <a:t>Ограничения на отображаемый объект</a:t>
            </a:r>
            <a:r>
              <a:rPr lang="en-US" sz="2400" dirty="0" smtClean="0">
                <a:solidFill>
                  <a:schemeClr val="tx1"/>
                </a:solidFill>
              </a:rPr>
              <a:t> </a:t>
            </a:r>
            <a:r>
              <a:rPr lang="ru-RU" sz="2400" dirty="0" smtClean="0">
                <a:solidFill>
                  <a:schemeClr val="tx1"/>
                </a:solidFill>
              </a:rPr>
              <a:t>по </a:t>
            </a:r>
            <a:r>
              <a:rPr lang="ru-RU" sz="2400" dirty="0" err="1" smtClean="0">
                <a:solidFill>
                  <a:schemeClr val="tx1"/>
                </a:solidFill>
              </a:rPr>
              <a:t>спеке</a:t>
            </a:r>
            <a:r>
              <a:rPr lang="ru-RU" sz="2400" dirty="0" smtClean="0">
                <a:solidFill>
                  <a:schemeClr val="tx1"/>
                </a:solidFill>
              </a:rPr>
              <a:t> </a:t>
            </a:r>
            <a:r>
              <a:rPr lang="en-US" sz="2400" dirty="0" smtClean="0">
                <a:solidFill>
                  <a:schemeClr val="tx1"/>
                </a:solidFill>
              </a:rPr>
              <a:t>JPA</a:t>
            </a:r>
            <a:r>
              <a:rPr lang="ru-RU" sz="2400" dirty="0" smtClean="0">
                <a:solidFill>
                  <a:schemeClr val="tx1"/>
                </a:solidFill>
              </a:rPr>
              <a:t>:</a:t>
            </a:r>
          </a:p>
          <a:p>
            <a:pPr marL="342900" indent="-342900">
              <a:lnSpc>
                <a:spcPct val="150000"/>
              </a:lnSpc>
              <a:buFont typeface="Arial" pitchFamily="34" charset="0"/>
              <a:buChar char="•"/>
            </a:pPr>
            <a:r>
              <a:rPr lang="ru-RU" sz="2400" dirty="0" smtClean="0">
                <a:solidFill>
                  <a:srgbClr val="008000"/>
                </a:solidFill>
              </a:rPr>
              <a:t>Класс должен быть аннотирован </a:t>
            </a:r>
            <a:r>
              <a:rPr lang="en-US" sz="2400" dirty="0" smtClean="0">
                <a:solidFill>
                  <a:srgbClr val="008000"/>
                </a:solidFill>
              </a:rPr>
              <a:t>@Entity</a:t>
            </a:r>
          </a:p>
          <a:p>
            <a:pPr marL="342900" indent="-342900">
              <a:lnSpc>
                <a:spcPct val="150000"/>
              </a:lnSpc>
              <a:buFont typeface="Arial" pitchFamily="34" charset="0"/>
              <a:buChar char="•"/>
            </a:pPr>
            <a:r>
              <a:rPr lang="ru-RU" sz="2400" dirty="0" smtClean="0">
                <a:solidFill>
                  <a:srgbClr val="008000"/>
                </a:solidFill>
              </a:rPr>
              <a:t>Должен быть </a:t>
            </a:r>
            <a:r>
              <a:rPr lang="en-US" sz="2400" dirty="0" smtClean="0">
                <a:solidFill>
                  <a:srgbClr val="008000"/>
                </a:solidFill>
              </a:rPr>
              <a:t>public </a:t>
            </a:r>
            <a:r>
              <a:rPr lang="ru-RU" sz="2400" dirty="0" smtClean="0">
                <a:solidFill>
                  <a:srgbClr val="008000"/>
                </a:solidFill>
              </a:rPr>
              <a:t>или </a:t>
            </a:r>
            <a:r>
              <a:rPr lang="en-US" sz="2400" dirty="0" smtClean="0">
                <a:solidFill>
                  <a:srgbClr val="008000"/>
                </a:solidFill>
              </a:rPr>
              <a:t>protected </a:t>
            </a:r>
            <a:r>
              <a:rPr lang="ru-RU" sz="2400" dirty="0" smtClean="0">
                <a:solidFill>
                  <a:srgbClr val="008000"/>
                </a:solidFill>
              </a:rPr>
              <a:t>конструктор </a:t>
            </a:r>
            <a:r>
              <a:rPr lang="ru-RU" sz="2400" dirty="0" err="1" smtClean="0">
                <a:solidFill>
                  <a:srgbClr val="008000"/>
                </a:solidFill>
              </a:rPr>
              <a:t>по-умолчанию</a:t>
            </a:r>
            <a:endParaRPr lang="ru-RU" sz="2400" dirty="0" smtClean="0">
              <a:solidFill>
                <a:srgbClr val="008000"/>
              </a:solidFill>
            </a:endParaRPr>
          </a:p>
          <a:p>
            <a:pPr marL="342900" indent="-342900">
              <a:lnSpc>
                <a:spcPct val="150000"/>
              </a:lnSpc>
              <a:buFont typeface="Arial" pitchFamily="34" charset="0"/>
              <a:buChar char="•"/>
            </a:pPr>
            <a:r>
              <a:rPr lang="ru-RU" sz="2400" dirty="0" smtClean="0">
                <a:solidFill>
                  <a:srgbClr val="008000"/>
                </a:solidFill>
              </a:rPr>
              <a:t>Класс должен быть </a:t>
            </a:r>
            <a:r>
              <a:rPr lang="en-US" sz="2400" dirty="0" smtClean="0">
                <a:solidFill>
                  <a:srgbClr val="008000"/>
                </a:solidFill>
              </a:rPr>
              <a:t>top-level</a:t>
            </a:r>
          </a:p>
          <a:p>
            <a:pPr marL="342900" indent="-342900">
              <a:lnSpc>
                <a:spcPct val="150000"/>
              </a:lnSpc>
              <a:buFont typeface="Arial" pitchFamily="34" charset="0"/>
              <a:buChar char="•"/>
            </a:pPr>
            <a:r>
              <a:rPr lang="ru-RU" sz="2400" dirty="0" smtClean="0">
                <a:solidFill>
                  <a:srgbClr val="008000"/>
                </a:solidFill>
              </a:rPr>
              <a:t>Не могут быть </a:t>
            </a:r>
            <a:r>
              <a:rPr lang="en-US" sz="2400" dirty="0" err="1" smtClean="0">
                <a:solidFill>
                  <a:srgbClr val="008000"/>
                </a:solidFill>
              </a:rPr>
              <a:t>Enum</a:t>
            </a:r>
            <a:r>
              <a:rPr lang="en-US" sz="2400" dirty="0" smtClean="0">
                <a:solidFill>
                  <a:srgbClr val="008000"/>
                </a:solidFill>
              </a:rPr>
              <a:t> </a:t>
            </a:r>
            <a:r>
              <a:rPr lang="ru-RU" sz="2400" dirty="0" smtClean="0">
                <a:solidFill>
                  <a:srgbClr val="008000"/>
                </a:solidFill>
              </a:rPr>
              <a:t>и интерфейсы</a:t>
            </a:r>
          </a:p>
          <a:p>
            <a:pPr marL="342900" indent="-342900">
              <a:lnSpc>
                <a:spcPct val="150000"/>
              </a:lnSpc>
              <a:buFont typeface="Arial" pitchFamily="34" charset="0"/>
              <a:buChar char="•"/>
            </a:pPr>
            <a:r>
              <a:rPr lang="ru-RU" sz="2400" dirty="0" smtClean="0">
                <a:solidFill>
                  <a:srgbClr val="008000"/>
                </a:solidFill>
              </a:rPr>
              <a:t>Не может быть финальным (так же поля и методы)</a:t>
            </a:r>
          </a:p>
          <a:p>
            <a:pPr marL="342900" indent="-342900">
              <a:lnSpc>
                <a:spcPct val="150000"/>
              </a:lnSpc>
              <a:buFont typeface="Arial" pitchFamily="34" charset="0"/>
              <a:buChar char="•"/>
            </a:pPr>
            <a:r>
              <a:rPr lang="ru-RU" sz="2400" dirty="0" smtClean="0">
                <a:solidFill>
                  <a:srgbClr val="008000"/>
                </a:solidFill>
              </a:rPr>
              <a:t>Должен </a:t>
            </a:r>
            <a:r>
              <a:rPr lang="ru-RU" sz="2400" dirty="0" err="1" smtClean="0">
                <a:solidFill>
                  <a:srgbClr val="008000"/>
                </a:solidFill>
              </a:rPr>
              <a:t>имплементить</a:t>
            </a:r>
            <a:r>
              <a:rPr lang="ru-RU" sz="2400" dirty="0" smtClean="0">
                <a:solidFill>
                  <a:srgbClr val="008000"/>
                </a:solidFill>
              </a:rPr>
              <a:t> </a:t>
            </a:r>
            <a:r>
              <a:rPr lang="en-US" sz="2400" dirty="0" err="1" smtClean="0">
                <a:solidFill>
                  <a:srgbClr val="008000"/>
                </a:solidFill>
              </a:rPr>
              <a:t>Serializable</a:t>
            </a:r>
            <a:endParaRPr lang="en-US" sz="2400" dirty="0" smtClean="0">
              <a:solidFill>
                <a:srgbClr val="008000"/>
              </a:solidFill>
            </a:endParaRPr>
          </a:p>
          <a:p>
            <a:pPr marL="342900" indent="-342900">
              <a:buFont typeface="Arial" pitchFamily="34" charset="0"/>
              <a:buChar char="•"/>
            </a:pPr>
            <a:endParaRPr lang="en-US" sz="2000" dirty="0" smtClean="0">
              <a:solidFill>
                <a:schemeClr val="tx1"/>
              </a:solidFill>
            </a:endParaRPr>
          </a:p>
          <a:p>
            <a:pPr marL="342900" indent="-342900">
              <a:buFont typeface="Arial" pitchFamily="34" charset="0"/>
              <a:buChar char="•"/>
            </a:pP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3552285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17609</TotalTime>
  <Words>2312</Words>
  <Application>Microsoft Office PowerPoint</Application>
  <PresentationFormat>Экран (16:9)</PresentationFormat>
  <Paragraphs>381</Paragraphs>
  <Slides>30</Slides>
  <Notes>28</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30</vt:i4>
      </vt:variant>
    </vt:vector>
  </HeadingPairs>
  <TitlesOfParts>
    <vt:vector size="34" baseType="lpstr">
      <vt:lpstr>Arial</vt:lpstr>
      <vt:lpstr>Calibri</vt:lpstr>
      <vt:lpstr>Courier New</vt:lpstr>
      <vt:lpstr>1_Специальное оформление</vt:lpstr>
      <vt:lpstr>ORM, Hibernate, Spring Data JPA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Ерусалимская Алина Витальевна</dc:creator>
  <cp:lastModifiedBy>Alex</cp:lastModifiedBy>
  <cp:revision>1159</cp:revision>
  <dcterms:created xsi:type="dcterms:W3CDTF">2014-01-14T11:27:58Z</dcterms:created>
  <dcterms:modified xsi:type="dcterms:W3CDTF">2018-03-22T19:01:50Z</dcterms:modified>
</cp:coreProperties>
</file>