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65"/>
  </p:notesMasterIdLst>
  <p:handoutMasterIdLst>
    <p:handoutMasterId r:id="rId66"/>
  </p:handoutMasterIdLst>
  <p:sldIdLst>
    <p:sldId id="265" r:id="rId2"/>
    <p:sldId id="375" r:id="rId3"/>
    <p:sldId id="521" r:id="rId4"/>
    <p:sldId id="659" r:id="rId5"/>
    <p:sldId id="660" r:id="rId6"/>
    <p:sldId id="661" r:id="rId7"/>
    <p:sldId id="598" r:id="rId8"/>
    <p:sldId id="658" r:id="rId9"/>
    <p:sldId id="603" r:id="rId10"/>
    <p:sldId id="604" r:id="rId11"/>
    <p:sldId id="599" r:id="rId12"/>
    <p:sldId id="628" r:id="rId13"/>
    <p:sldId id="629" r:id="rId14"/>
    <p:sldId id="630" r:id="rId15"/>
    <p:sldId id="631" r:id="rId16"/>
    <p:sldId id="634" r:id="rId17"/>
    <p:sldId id="635" r:id="rId18"/>
    <p:sldId id="606" r:id="rId19"/>
    <p:sldId id="607" r:id="rId20"/>
    <p:sldId id="609" r:id="rId21"/>
    <p:sldId id="608" r:id="rId22"/>
    <p:sldId id="621" r:id="rId23"/>
    <p:sldId id="623" r:id="rId24"/>
    <p:sldId id="600" r:id="rId25"/>
    <p:sldId id="641" r:id="rId26"/>
    <p:sldId id="642" r:id="rId27"/>
    <p:sldId id="643" r:id="rId28"/>
    <p:sldId id="645" r:id="rId29"/>
    <p:sldId id="646" r:id="rId30"/>
    <p:sldId id="653" r:id="rId31"/>
    <p:sldId id="632" r:id="rId32"/>
    <p:sldId id="633" r:id="rId33"/>
    <p:sldId id="636" r:id="rId34"/>
    <p:sldId id="637" r:id="rId35"/>
    <p:sldId id="605" r:id="rId36"/>
    <p:sldId id="610" r:id="rId37"/>
    <p:sldId id="617" r:id="rId38"/>
    <p:sldId id="612" r:id="rId39"/>
    <p:sldId id="613" r:id="rId40"/>
    <p:sldId id="614" r:id="rId41"/>
    <p:sldId id="616" r:id="rId42"/>
    <p:sldId id="618" r:id="rId43"/>
    <p:sldId id="619" r:id="rId44"/>
    <p:sldId id="620" r:id="rId45"/>
    <p:sldId id="622" r:id="rId46"/>
    <p:sldId id="624" r:id="rId47"/>
    <p:sldId id="625" r:id="rId48"/>
    <p:sldId id="601" r:id="rId49"/>
    <p:sldId id="626" r:id="rId50"/>
    <p:sldId id="627" r:id="rId51"/>
    <p:sldId id="647" r:id="rId52"/>
    <p:sldId id="648" r:id="rId53"/>
    <p:sldId id="644" r:id="rId54"/>
    <p:sldId id="639" r:id="rId55"/>
    <p:sldId id="640" r:id="rId56"/>
    <p:sldId id="649" r:id="rId57"/>
    <p:sldId id="650" r:id="rId58"/>
    <p:sldId id="651" r:id="rId59"/>
    <p:sldId id="652" r:id="rId60"/>
    <p:sldId id="654" r:id="rId61"/>
    <p:sldId id="655" r:id="rId62"/>
    <p:sldId id="656" r:id="rId63"/>
    <p:sldId id="657" r:id="rId64"/>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555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4E428"/>
    <a:srgbClr val="00703C"/>
    <a:srgbClr val="98A804"/>
    <a:srgbClr val="61AD3A"/>
    <a:srgbClr val="72A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8" autoAdjust="0"/>
    <p:restoredTop sz="71018" autoAdjust="0"/>
  </p:normalViewPr>
  <p:slideViewPr>
    <p:cSldViewPr>
      <p:cViewPr>
        <p:scale>
          <a:sx n="100" d="100"/>
          <a:sy n="100" d="100"/>
        </p:scale>
        <p:origin x="408" y="894"/>
      </p:cViewPr>
      <p:guideLst>
        <p:guide orient="horz" pos="1620"/>
        <p:guide pos="555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pPr/>
              <a:t>18.03.2018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pPr/>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pPr/>
              <a:t>18.03.2018</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pPr/>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rPr>
              <a:t>ORM - Это подход в программировании, заключающийся в том чтобы связать два представления объектное и реляционное. </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Т.е.</a:t>
            </a:r>
            <a:r>
              <a:rPr lang="ru-RU" sz="1200" b="0" i="0" u="none" strike="noStrike" kern="1200" baseline="0" dirty="0" smtClean="0">
                <a:solidFill>
                  <a:schemeClr val="tx1"/>
                </a:solidFill>
                <a:effectLst/>
                <a:latin typeface="+mn-lt"/>
                <a:ea typeface="+mn-ea"/>
                <a:cs typeface="+mn-cs"/>
              </a:rPr>
              <a:t>  когда в коде мы работаем с простыми объектами и по сути, не обращаем большого внимания на то как эти данные нужно сохранить в таблицу, как их прочитать из таблицы и т.п. просто один раз </a:t>
            </a:r>
            <a:r>
              <a:rPr lang="ru-RU" sz="1200" b="0" i="0" u="none" strike="noStrike" kern="1200" baseline="0" dirty="0" err="1" smtClean="0">
                <a:solidFill>
                  <a:schemeClr val="tx1"/>
                </a:solidFill>
                <a:effectLst/>
                <a:latin typeface="+mn-lt"/>
                <a:ea typeface="+mn-ea"/>
                <a:cs typeface="+mn-cs"/>
              </a:rPr>
              <a:t>замапили</a:t>
            </a:r>
            <a:r>
              <a:rPr lang="ru-RU" sz="1200" b="0" i="0" u="none" strike="noStrike" kern="1200" baseline="0" dirty="0" smtClean="0">
                <a:solidFill>
                  <a:schemeClr val="tx1"/>
                </a:solidFill>
                <a:effectLst/>
                <a:latin typeface="+mn-lt"/>
                <a:ea typeface="+mn-ea"/>
                <a:cs typeface="+mn-cs"/>
              </a:rPr>
              <a:t> объект на таблицу и далее с этим работаем.</a:t>
            </a:r>
          </a:p>
          <a:p>
            <a:r>
              <a:rPr lang="en-US" sz="1200" b="1" dirty="0" smtClean="0">
                <a:solidFill>
                  <a:srgbClr val="008000"/>
                </a:solidFill>
              </a:rPr>
              <a:t>JPA</a:t>
            </a:r>
            <a:r>
              <a:rPr lang="en-US" sz="1200" dirty="0" smtClean="0">
                <a:solidFill>
                  <a:schemeClr val="tx1"/>
                </a:solidFill>
              </a:rPr>
              <a:t> (</a:t>
            </a:r>
            <a:r>
              <a:rPr lang="en-US" sz="1200" dirty="0" smtClean="0"/>
              <a:t>Java Persistence API</a:t>
            </a:r>
            <a:r>
              <a:rPr lang="en-US" sz="1200" dirty="0" smtClean="0">
                <a:solidFill>
                  <a:schemeClr val="tx1"/>
                </a:solidFill>
              </a:rPr>
              <a:t>) </a:t>
            </a:r>
            <a:r>
              <a:rPr lang="ru-RU" sz="1200" dirty="0" smtClean="0">
                <a:solidFill>
                  <a:schemeClr val="tx1"/>
                </a:solidFill>
              </a:rPr>
              <a:t>– это </a:t>
            </a:r>
            <a:r>
              <a:rPr lang="ru-RU" sz="1200" dirty="0" err="1" smtClean="0">
                <a:solidFill>
                  <a:schemeClr val="tx1"/>
                </a:solidFill>
              </a:rPr>
              <a:t>джавовая</a:t>
            </a:r>
            <a:r>
              <a:rPr lang="ru-RU" sz="1200" dirty="0" smtClean="0">
                <a:solidFill>
                  <a:schemeClr val="tx1"/>
                </a:solidFill>
              </a:rPr>
              <a:t> </a:t>
            </a:r>
            <a:r>
              <a:rPr lang="ru-RU" sz="1200" dirty="0" err="1" smtClean="0">
                <a:solidFill>
                  <a:schemeClr val="tx1"/>
                </a:solidFill>
              </a:rPr>
              <a:t>энтерпрайз</a:t>
            </a:r>
            <a:r>
              <a:rPr lang="ru-RU" sz="1200" dirty="0" smtClean="0">
                <a:solidFill>
                  <a:schemeClr val="tx1"/>
                </a:solidFill>
              </a:rPr>
              <a:t> спецификация</a:t>
            </a:r>
            <a:r>
              <a:rPr lang="ru-RU" sz="1200" baseline="0" dirty="0" smtClean="0">
                <a:solidFill>
                  <a:schemeClr val="tx1"/>
                </a:solidFill>
              </a:rPr>
              <a:t>, </a:t>
            </a:r>
            <a:r>
              <a:rPr lang="ru-RU" sz="1200" baseline="0" dirty="0" err="1" smtClean="0">
                <a:solidFill>
                  <a:schemeClr val="tx1"/>
                </a:solidFill>
              </a:rPr>
              <a:t>описывающай</a:t>
            </a:r>
            <a:r>
              <a:rPr lang="ru-RU" sz="1200" baseline="0" dirty="0" smtClean="0">
                <a:solidFill>
                  <a:schemeClr val="tx1"/>
                </a:solidFill>
              </a:rPr>
              <a:t> </a:t>
            </a:r>
            <a:r>
              <a:rPr lang="en-US" sz="1200" baseline="0" dirty="0" smtClean="0">
                <a:solidFill>
                  <a:schemeClr val="tx1"/>
                </a:solidFill>
              </a:rPr>
              <a:t>API </a:t>
            </a:r>
            <a:r>
              <a:rPr lang="ru-RU" sz="1200" baseline="0" dirty="0" smtClean="0">
                <a:solidFill>
                  <a:schemeClr val="tx1"/>
                </a:solidFill>
              </a:rPr>
              <a:t>управления</a:t>
            </a:r>
            <a:r>
              <a:rPr lang="en-US" sz="1200" baseline="0" dirty="0" smtClean="0">
                <a:solidFill>
                  <a:schemeClr val="tx1"/>
                </a:solidFill>
              </a:rPr>
              <a:t> </a:t>
            </a:r>
            <a:r>
              <a:rPr lang="ru-RU" sz="1200" baseline="0" dirty="0" smtClean="0">
                <a:solidFill>
                  <a:schemeClr val="tx1"/>
                </a:solidFill>
              </a:rPr>
              <a:t>ОРМ сущностями</a:t>
            </a:r>
          </a:p>
          <a:p>
            <a:r>
              <a:rPr lang="ru-RU" sz="1200" baseline="0" dirty="0" smtClean="0">
                <a:solidFill>
                  <a:schemeClr val="tx1"/>
                </a:solidFill>
              </a:rPr>
              <a:t>А </a:t>
            </a:r>
            <a:r>
              <a:rPr lang="ru-RU" sz="1200" baseline="0" dirty="0" err="1" smtClean="0">
                <a:solidFill>
                  <a:schemeClr val="tx1"/>
                </a:solidFill>
              </a:rPr>
              <a:t>Хибирнейт</a:t>
            </a:r>
            <a:r>
              <a:rPr lang="ru-RU" sz="1200" baseline="0" dirty="0" smtClean="0">
                <a:solidFill>
                  <a:schemeClr val="tx1"/>
                </a:solidFill>
              </a:rPr>
              <a:t> лишь одна из реализаций этой спецификации</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Each table contains</a:t>
            </a:r>
          </a:p>
          <a:p>
            <a:r>
              <a:rPr lang="en-US" sz="1200" b="0" i="0" u="none" strike="noStrike" kern="1200" baseline="0" dirty="0" smtClean="0">
                <a:solidFill>
                  <a:schemeClr val="tx1"/>
                </a:solidFill>
                <a:latin typeface="+mn-lt"/>
                <a:ea typeface="+mn-ea"/>
                <a:cs typeface="+mn-cs"/>
              </a:rPr>
              <a:t>different attributes but they all have the same primary key (to join the tables together</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implementing identifier value generation based on </a:t>
            </a:r>
            <a:r>
              <a:rPr lang="en-US" sz="1200" b="1" i="0" kern="1200" dirty="0" smtClean="0">
                <a:solidFill>
                  <a:schemeClr val="tx1"/>
                </a:solidFill>
                <a:effectLst/>
                <a:latin typeface="+mn-lt"/>
                <a:ea typeface="+mn-ea"/>
                <a:cs typeface="+mn-cs"/>
              </a:rPr>
              <a:t>IDENTITY</a:t>
            </a:r>
            <a:r>
              <a:rPr lang="en-US" sz="1200" b="0" i="0" kern="1200" dirty="0" smtClean="0">
                <a:solidFill>
                  <a:schemeClr val="tx1"/>
                </a:solidFill>
                <a:effectLst/>
                <a:latin typeface="+mn-lt"/>
                <a:ea typeface="+mn-ea"/>
                <a:cs typeface="+mn-cs"/>
              </a:rPr>
              <a:t> columns, Hibernate makes use of </a:t>
            </a:r>
            <a:r>
              <a:rPr lang="en-US" sz="1200" b="0" i="0" kern="1200" dirty="0" err="1" smtClean="0">
                <a:solidFill>
                  <a:schemeClr val="tx1"/>
                </a:solidFill>
                <a:effectLst/>
                <a:latin typeface="+mn-lt"/>
                <a:ea typeface="+mn-ea"/>
                <a:cs typeface="+mn-cs"/>
              </a:rPr>
              <a:t>its</a:t>
            </a:r>
            <a:r>
              <a:rPr lang="en-US" dirty="0" err="1" smtClean="0"/>
              <a:t>org.hibernate.id.IdentityGenerator</a:t>
            </a:r>
            <a:r>
              <a:rPr lang="en-US" sz="1200" b="0" i="0" kern="1200" dirty="0" smtClean="0">
                <a:solidFill>
                  <a:schemeClr val="tx1"/>
                </a:solidFill>
                <a:effectLst/>
                <a:latin typeface="+mn-lt"/>
                <a:ea typeface="+mn-ea"/>
                <a:cs typeface="+mn-cs"/>
              </a:rPr>
              <a:t> id generator which expects the identifier to generated by INSERT into the table. </a:t>
            </a:r>
          </a:p>
          <a:p>
            <a:endParaRPr lang="en-US" sz="1200" b="0" i="0" kern="1200" dirty="0" smtClean="0">
              <a:solidFill>
                <a:schemeClr val="tx1"/>
              </a:solidFill>
              <a:effectLst/>
              <a:latin typeface="+mn-lt"/>
              <a:ea typeface="+mn-ea"/>
              <a:cs typeface="+mn-cs"/>
            </a:endParaRPr>
          </a:p>
          <a:p>
            <a:r>
              <a:rPr lang="en-US" sz="1200" b="1" i="0" u="none" strike="noStrike" kern="1200" baseline="0" dirty="0" smtClean="0">
                <a:solidFill>
                  <a:schemeClr val="tx1"/>
                </a:solidFill>
                <a:latin typeface="+mn-lt"/>
                <a:ea typeface="+mn-ea"/>
                <a:cs typeface="+mn-cs"/>
              </a:rPr>
              <a:t>TABLE </a:t>
            </a:r>
            <a:r>
              <a:rPr lang="en-US" sz="1200" b="0" i="0" u="none" strike="noStrike" kern="1200" baseline="0" dirty="0" smtClean="0">
                <a:solidFill>
                  <a:schemeClr val="tx1"/>
                </a:solidFill>
                <a:latin typeface="+mn-lt"/>
                <a:ea typeface="+mn-ea"/>
                <a:cs typeface="+mn-cs"/>
              </a:rPr>
              <a:t>instructs the persistence provider to store the sequence name and its</a:t>
            </a:r>
          </a:p>
          <a:p>
            <a:r>
              <a:rPr lang="en-US" sz="1200" b="0" i="0" u="none" strike="noStrike" kern="1200" baseline="0" dirty="0" smtClean="0">
                <a:solidFill>
                  <a:schemeClr val="tx1"/>
                </a:solidFill>
                <a:latin typeface="+mn-lt"/>
                <a:ea typeface="+mn-ea"/>
                <a:cs typeface="+mn-cs"/>
              </a:rPr>
              <a:t>current value in a table, increasing the value each time a new instance of the entity</a:t>
            </a:r>
          </a:p>
          <a:p>
            <a:r>
              <a:rPr lang="en-US" sz="1200" b="0" i="0" u="none" strike="noStrike" kern="1200" baseline="0" dirty="0" smtClean="0">
                <a:solidFill>
                  <a:schemeClr val="tx1"/>
                </a:solidFill>
                <a:latin typeface="+mn-lt"/>
                <a:ea typeface="+mn-ea"/>
                <a:cs typeface="+mn-cs"/>
              </a:rPr>
              <a:t>is persisted.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a:t>
            </a:r>
          </a:p>
          <a:p>
            <a:r>
              <a:rPr lang="en-US" sz="1200" b="1" i="0" u="none" strike="noStrike" kern="1200" baseline="0" dirty="0" smtClean="0">
                <a:solidFill>
                  <a:schemeClr val="tx1"/>
                </a:solidFill>
                <a:latin typeface="+mn-lt"/>
                <a:ea typeface="+mn-ea"/>
                <a:cs typeface="+mn-cs"/>
              </a:rPr>
              <a:t>updatable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err="1" smtClean="0">
                <a:solidFill>
                  <a:schemeClr val="tx1"/>
                </a:solidFill>
                <a:latin typeface="+mn-lt"/>
                <a:ea typeface="+mn-ea"/>
                <a:cs typeface="+mn-cs"/>
              </a:rPr>
              <a:t>insertable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settings default to </a:t>
            </a:r>
            <a:r>
              <a:rPr lang="en-US" sz="1200" b="1" i="0" u="none" strike="noStrike" kern="1200" baseline="0" dirty="0" smtClean="0">
                <a:solidFill>
                  <a:schemeClr val="tx1"/>
                </a:solidFill>
                <a:latin typeface="+mn-lt"/>
                <a:ea typeface="+mn-ea"/>
                <a:cs typeface="+mn-cs"/>
              </a:rPr>
              <a:t>true</a:t>
            </a:r>
            <a:r>
              <a:rPr lang="en-US" sz="1200" b="0" i="0" u="none" strike="noStrike" kern="1200" baseline="0" dirty="0" smtClean="0">
                <a:solidFill>
                  <a:schemeClr val="tx1"/>
                </a:solidFill>
                <a:latin typeface="+mn-lt"/>
                <a:ea typeface="+mn-ea"/>
                <a:cs typeface="+mn-cs"/>
              </a:rPr>
              <a:t>, which means that any attribute can be inserted or</a:t>
            </a:r>
          </a:p>
          <a:p>
            <a:r>
              <a:rPr lang="en-US" sz="1200" b="0" i="0" u="none" strike="noStrike" kern="1200" baseline="0" dirty="0" smtClean="0">
                <a:solidFill>
                  <a:schemeClr val="tx1"/>
                </a:solidFill>
                <a:latin typeface="+mn-lt"/>
                <a:ea typeface="+mn-ea"/>
                <a:cs typeface="+mn-cs"/>
              </a:rPr>
              <a:t>updated in the database. You can set them to </a:t>
            </a:r>
            <a:r>
              <a:rPr lang="en-US" sz="1200" b="1" i="0" u="none" strike="noStrike" kern="1200" baseline="0" dirty="0" smtClean="0">
                <a:solidFill>
                  <a:schemeClr val="tx1"/>
                </a:solidFill>
                <a:latin typeface="+mn-lt"/>
                <a:ea typeface="+mn-ea"/>
                <a:cs typeface="+mn-cs"/>
              </a:rPr>
              <a:t>false </a:t>
            </a:r>
            <a:r>
              <a:rPr lang="en-US" sz="1200" b="0" i="0" u="none" strike="noStrike" kern="1200" baseline="0" dirty="0" smtClean="0">
                <a:solidFill>
                  <a:schemeClr val="tx1"/>
                </a:solidFill>
                <a:latin typeface="+mn-lt"/>
                <a:ea typeface="+mn-ea"/>
                <a:cs typeface="+mn-cs"/>
              </a:rPr>
              <a:t>when you want the persistence provider to ensure</a:t>
            </a:r>
          </a:p>
          <a:p>
            <a:r>
              <a:rPr lang="en-US" sz="1200" b="0" i="0" u="none" strike="noStrike" kern="1200" baseline="0" dirty="0" smtClean="0">
                <a:solidFill>
                  <a:schemeClr val="tx1"/>
                </a:solidFill>
                <a:latin typeface="+mn-lt"/>
                <a:ea typeface="+mn-ea"/>
                <a:cs typeface="+mn-cs"/>
              </a:rPr>
              <a:t>that it will not insert or update the data to the table in response to changes in the entity. Note that this</a:t>
            </a:r>
          </a:p>
          <a:p>
            <a:r>
              <a:rPr lang="en-US" sz="1200" b="0" i="0" u="none" strike="noStrike" kern="1200" baseline="0" dirty="0" smtClean="0">
                <a:solidFill>
                  <a:schemeClr val="tx1"/>
                </a:solidFill>
                <a:latin typeface="+mn-lt"/>
                <a:ea typeface="+mn-ea"/>
                <a:cs typeface="+mn-cs"/>
              </a:rPr>
              <a:t>does not imply that the entity attribute will not change in memory. You can still change the value in</a:t>
            </a:r>
          </a:p>
          <a:p>
            <a:r>
              <a:rPr lang="en-US" sz="1200" b="0" i="0" u="none" strike="noStrike" kern="1200" baseline="0" dirty="0" smtClean="0">
                <a:solidFill>
                  <a:schemeClr val="tx1"/>
                </a:solidFill>
                <a:latin typeface="+mn-lt"/>
                <a:ea typeface="+mn-ea"/>
                <a:cs typeface="+mn-cs"/>
              </a:rPr>
              <a:t>memory, but it will not be synchronized with the database. That’s because the generated SQL statement</a:t>
            </a: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INSERT </a:t>
            </a:r>
            <a:r>
              <a:rPr lang="en-US" sz="1200" b="0" i="0" u="none" strike="noStrike" kern="1200" baseline="0" dirty="0" smtClean="0">
                <a:solidFill>
                  <a:schemeClr val="tx1"/>
                </a:solidFill>
                <a:latin typeface="+mn-lt"/>
                <a:ea typeface="+mn-ea"/>
                <a:cs typeface="+mn-cs"/>
              </a:rPr>
              <a:t>or </a:t>
            </a:r>
            <a:r>
              <a:rPr lang="en-US" sz="1200" b="1" i="0" u="none" strike="noStrike" kern="1200" baseline="0" dirty="0" smtClean="0">
                <a:solidFill>
                  <a:schemeClr val="tx1"/>
                </a:solidFill>
                <a:latin typeface="+mn-lt"/>
                <a:ea typeface="+mn-ea"/>
                <a:cs typeface="+mn-cs"/>
              </a:rPr>
              <a:t>UPDATE</a:t>
            </a:r>
            <a:r>
              <a:rPr lang="en-US" sz="1200" b="0" i="0" u="none" strike="noStrike" kern="1200" baseline="0" dirty="0" smtClean="0">
                <a:solidFill>
                  <a:schemeClr val="tx1"/>
                </a:solidFill>
                <a:latin typeface="+mn-lt"/>
                <a:ea typeface="+mn-ea"/>
                <a:cs typeface="+mn-cs"/>
              </a:rPr>
              <a:t>) will not include the columns.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pPr rtl="0"/>
            <a:r>
              <a:rPr lang="en-US" sz="1200" b="0" i="0" kern="1200" dirty="0" smtClean="0">
                <a:solidFill>
                  <a:schemeClr val="tx1"/>
                </a:solidFill>
                <a:effectLst/>
                <a:latin typeface="+mn-lt"/>
                <a:ea typeface="+mn-ea"/>
                <a:cs typeface="+mn-cs"/>
              </a:rPr>
              <a:t>The mapping between the standard SQL Date/Time types and the supported Java 8 Date/Time class types looks as follows;</a:t>
            </a:r>
          </a:p>
          <a:p>
            <a:pPr rtl="0"/>
            <a:r>
              <a:rPr lang="en-US" sz="1200" b="0" i="0" kern="1200" dirty="0" smtClean="0">
                <a:solidFill>
                  <a:schemeClr val="tx1"/>
                </a:solidFill>
                <a:effectLst/>
                <a:latin typeface="+mn-lt"/>
                <a:ea typeface="+mn-ea"/>
                <a:cs typeface="+mn-cs"/>
              </a:rPr>
              <a:t>DATE:</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java.time.LocalDate</a:t>
            </a: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TIME: </a:t>
            </a:r>
            <a:r>
              <a:rPr lang="en-US" sz="1200" b="0" i="0" kern="1200" dirty="0" err="1" smtClean="0">
                <a:solidFill>
                  <a:schemeClr val="tx1"/>
                </a:solidFill>
                <a:effectLst/>
                <a:latin typeface="+mn-lt"/>
                <a:ea typeface="+mn-ea"/>
                <a:cs typeface="+mn-cs"/>
              </a:rPr>
              <a:t>java.time.LocalTime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java.time.OffsetTime</a:t>
            </a: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TIMESTAMP: </a:t>
            </a:r>
            <a:r>
              <a:rPr lang="en-US" sz="1200" b="0" i="0" kern="1200" dirty="0" err="1" smtClean="0">
                <a:solidFill>
                  <a:schemeClr val="tx1"/>
                </a:solidFill>
                <a:effectLst/>
                <a:latin typeface="+mn-lt"/>
                <a:ea typeface="+mn-ea"/>
                <a:cs typeface="+mn-cs"/>
              </a:rPr>
              <a:t>java.time.Instant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java.time.LocalDateTime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java.time.OffsetDateTime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java.time.ZonedDateTime</a:t>
            </a:r>
            <a:endParaRPr lang="en-US"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world of object-oriented programming abounds with classes and associations between classes.</a:t>
            </a:r>
          </a:p>
          <a:p>
            <a:r>
              <a:rPr lang="en-US" sz="1200" b="0" i="0" u="none" strike="noStrike" kern="1200" baseline="0" dirty="0" smtClean="0">
                <a:solidFill>
                  <a:schemeClr val="tx1"/>
                </a:solidFill>
                <a:latin typeface="+mn-lt"/>
                <a:ea typeface="+mn-ea"/>
                <a:cs typeface="+mn-cs"/>
              </a:rPr>
              <a:t>These associations are structural in that they link objects of one kind to objects of another, allowing one</a:t>
            </a:r>
          </a:p>
          <a:p>
            <a:r>
              <a:rPr lang="en-US" sz="1200" b="0" i="0" u="none" strike="noStrike" kern="1200" baseline="0" dirty="0" smtClean="0">
                <a:solidFill>
                  <a:schemeClr val="tx1"/>
                </a:solidFill>
                <a:latin typeface="+mn-lt"/>
                <a:ea typeface="+mn-ea"/>
                <a:cs typeface="+mn-cs"/>
              </a:rPr>
              <a:t>object to cause another to perform an action on its behalf. Several types of associations can exist</a:t>
            </a:r>
          </a:p>
          <a:p>
            <a:r>
              <a:rPr lang="en-US" sz="1200" b="0" i="0" u="none" strike="noStrike" kern="1200" baseline="0" dirty="0" smtClean="0">
                <a:solidFill>
                  <a:schemeClr val="tx1"/>
                </a:solidFill>
                <a:latin typeface="+mn-lt"/>
                <a:ea typeface="+mn-ea"/>
                <a:cs typeface="+mn-cs"/>
              </a:rPr>
              <a:t>between classes.</a:t>
            </a:r>
          </a:p>
          <a:p>
            <a:r>
              <a:rPr lang="en-US" sz="1200" b="0" i="0" u="none" strike="noStrike" kern="1200" baseline="0" dirty="0" smtClean="0">
                <a:solidFill>
                  <a:schemeClr val="tx1"/>
                </a:solidFill>
                <a:latin typeface="+mn-lt"/>
                <a:ea typeface="+mn-ea"/>
                <a:cs typeface="+mn-cs"/>
              </a:rPr>
              <a:t>First of all, an association has a direction. It can be </a:t>
            </a:r>
            <a:r>
              <a:rPr lang="en-US" sz="1200" b="0" i="1" u="none" strike="noStrike" kern="1200" baseline="0" dirty="0" smtClean="0">
                <a:solidFill>
                  <a:schemeClr val="tx1"/>
                </a:solidFill>
                <a:latin typeface="+mn-lt"/>
                <a:ea typeface="+mn-ea"/>
                <a:cs typeface="+mn-cs"/>
              </a:rPr>
              <a:t>unidirectional </a:t>
            </a:r>
            <a:r>
              <a:rPr lang="en-US" sz="1200" b="0" i="0" u="none" strike="noStrike" kern="1200" baseline="0" dirty="0" smtClean="0">
                <a:solidFill>
                  <a:schemeClr val="tx1"/>
                </a:solidFill>
                <a:latin typeface="+mn-lt"/>
                <a:ea typeface="+mn-ea"/>
                <a:cs typeface="+mn-cs"/>
              </a:rPr>
              <a:t>(i.e., one object can navigate</a:t>
            </a:r>
          </a:p>
          <a:p>
            <a:r>
              <a:rPr lang="en-US" sz="1200" b="0" i="0" u="none" strike="noStrike" kern="1200" baseline="0" dirty="0" smtClean="0">
                <a:solidFill>
                  <a:schemeClr val="tx1"/>
                </a:solidFill>
                <a:latin typeface="+mn-lt"/>
                <a:ea typeface="+mn-ea"/>
                <a:cs typeface="+mn-cs"/>
              </a:rPr>
              <a:t>toward another) or </a:t>
            </a:r>
            <a:r>
              <a:rPr lang="en-US" sz="1200" b="0" i="1" u="none" strike="noStrike" kern="1200" baseline="0" dirty="0" smtClean="0">
                <a:solidFill>
                  <a:schemeClr val="tx1"/>
                </a:solidFill>
                <a:latin typeface="+mn-lt"/>
                <a:ea typeface="+mn-ea"/>
                <a:cs typeface="+mn-cs"/>
              </a:rPr>
              <a:t>bidirectional </a:t>
            </a:r>
            <a:r>
              <a:rPr lang="en-US" sz="1200" b="0" i="0" u="none" strike="noStrike" kern="1200" baseline="0" dirty="0" smtClean="0">
                <a:solidFill>
                  <a:schemeClr val="tx1"/>
                </a:solidFill>
                <a:latin typeface="+mn-lt"/>
                <a:ea typeface="+mn-ea"/>
                <a:cs typeface="+mn-cs"/>
              </a:rPr>
              <a:t>(i.e., one object can navigate toward another and vice versa). In Java,</a:t>
            </a:r>
          </a:p>
          <a:p>
            <a:r>
              <a:rPr lang="en-US" sz="1200" b="0" i="0" u="none" strike="noStrike" kern="1200" baseline="0" dirty="0" smtClean="0">
                <a:solidFill>
                  <a:schemeClr val="tx1"/>
                </a:solidFill>
                <a:latin typeface="+mn-lt"/>
                <a:ea typeface="+mn-ea"/>
                <a:cs typeface="+mn-cs"/>
              </a:rPr>
              <a:t>you use the dot (</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syntax to navigate through objects. For example, when you write</a:t>
            </a:r>
          </a:p>
          <a:p>
            <a:r>
              <a:rPr lang="en-US" sz="1200" b="1" i="0" u="none" strike="noStrike" kern="1200" baseline="0" dirty="0" err="1" smtClean="0">
                <a:solidFill>
                  <a:schemeClr val="tx1"/>
                </a:solidFill>
                <a:latin typeface="+mn-lt"/>
                <a:ea typeface="+mn-ea"/>
                <a:cs typeface="+mn-cs"/>
              </a:rPr>
              <a:t>customer.getAddress</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getCountry</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you navigate from the object </a:t>
            </a:r>
            <a:r>
              <a:rPr lang="en-US" sz="1200" b="1" i="0" u="none" strike="noStrike" kern="1200" baseline="0" dirty="0" smtClean="0">
                <a:solidFill>
                  <a:schemeClr val="tx1"/>
                </a:solidFill>
                <a:latin typeface="+mn-lt"/>
                <a:ea typeface="+mn-ea"/>
                <a:cs typeface="+mn-cs"/>
              </a:rPr>
              <a:t>Customer </a:t>
            </a:r>
            <a:r>
              <a:rPr lang="en-US" sz="1200" b="0" i="0" u="none" strike="noStrike" kern="1200" baseline="0" dirty="0" smtClean="0">
                <a:solidFill>
                  <a:schemeClr val="tx1"/>
                </a:solidFill>
                <a:latin typeface="+mn-lt"/>
                <a:ea typeface="+mn-ea"/>
                <a:cs typeface="+mn-cs"/>
              </a:rPr>
              <a:t>to </a:t>
            </a:r>
            <a:r>
              <a:rPr lang="en-US" sz="1200" b="1" i="0" u="none" strike="noStrike" kern="1200" baseline="0" dirty="0" smtClean="0">
                <a:solidFill>
                  <a:schemeClr val="tx1"/>
                </a:solidFill>
                <a:latin typeface="+mn-lt"/>
                <a:ea typeface="+mn-ea"/>
                <a:cs typeface="+mn-cs"/>
              </a:rPr>
              <a:t>Address </a:t>
            </a:r>
            <a:r>
              <a:rPr lang="en-US" sz="1200" b="0" i="0" u="none" strike="noStrike" kern="1200" baseline="0" dirty="0" smtClean="0">
                <a:solidFill>
                  <a:schemeClr val="tx1"/>
                </a:solidFill>
                <a:latin typeface="+mn-lt"/>
                <a:ea typeface="+mn-ea"/>
                <a:cs typeface="+mn-cs"/>
              </a:rPr>
              <a:t>and then to</a:t>
            </a:r>
          </a:p>
          <a:p>
            <a:r>
              <a:rPr lang="en-US" sz="1200" b="1" i="0" u="none" strike="noStrike" kern="1200" baseline="0" dirty="0" smtClean="0">
                <a:solidFill>
                  <a:schemeClr val="tx1"/>
                </a:solidFill>
                <a:latin typeface="+mn-lt"/>
                <a:ea typeface="+mn-ea"/>
                <a:cs typeface="+mn-cs"/>
              </a:rPr>
              <a:t>Country</a:t>
            </a:r>
            <a:r>
              <a:rPr lang="en-US" sz="1200" b="0" i="0" u="none" strike="noStrike" kern="1200" baseline="0" dirty="0" smtClean="0">
                <a:solidFill>
                  <a:schemeClr val="tx1"/>
                </a:solidFill>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Unidirectional associations are very similar to value type collections since only the parent side controls this relationship. Bidirectional associations are more tricky since, even if sides need to be in-sync at all times, only one side is responsible for managing the association. A bidirectional association has an </a:t>
            </a:r>
            <a:r>
              <a:rPr lang="en-US" sz="1200" b="0" i="1" kern="1200" dirty="0" smtClean="0">
                <a:solidFill>
                  <a:schemeClr val="tx1"/>
                </a:solidFill>
                <a:effectLst/>
                <a:latin typeface="+mn-lt"/>
                <a:ea typeface="+mn-ea"/>
                <a:cs typeface="+mn-cs"/>
              </a:rPr>
              <a:t>owning</a:t>
            </a:r>
            <a:r>
              <a:rPr lang="en-US" sz="1200" b="0" i="0" kern="1200" dirty="0" smtClean="0">
                <a:solidFill>
                  <a:schemeClr val="tx1"/>
                </a:solidFill>
                <a:effectLst/>
                <a:latin typeface="+mn-lt"/>
                <a:ea typeface="+mn-ea"/>
                <a:cs typeface="+mn-cs"/>
              </a:rPr>
              <a:t> side and an </a:t>
            </a:r>
            <a:r>
              <a:rPr lang="en-US" sz="1200" b="0" i="1" kern="1200" dirty="0" smtClean="0">
                <a:solidFill>
                  <a:schemeClr val="tx1"/>
                </a:solidFill>
                <a:effectLst/>
                <a:latin typeface="+mn-lt"/>
                <a:ea typeface="+mn-ea"/>
                <a:cs typeface="+mn-cs"/>
              </a:rPr>
              <a:t>inverse (</a:t>
            </a:r>
            <a:r>
              <a:rPr lang="en-US" sz="1200" b="0" i="1" kern="1200" dirty="0" err="1" smtClean="0">
                <a:solidFill>
                  <a:schemeClr val="tx1"/>
                </a:solidFill>
                <a:effectLst/>
                <a:latin typeface="+mn-lt"/>
                <a:ea typeface="+mn-ea"/>
                <a:cs typeface="+mn-cs"/>
              </a:rPr>
              <a:t>mappedBy</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side.</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Подробнее о </a:t>
            </a:r>
            <a:r>
              <a:rPr lang="en-US" sz="1200" b="0" i="0" u="none" strike="noStrike" kern="1200" baseline="0" dirty="0" smtClean="0">
                <a:solidFill>
                  <a:schemeClr val="tx1"/>
                </a:solidFill>
                <a:latin typeface="+mn-lt"/>
                <a:ea typeface="+mn-ea"/>
                <a:cs typeface="+mn-cs"/>
              </a:rPr>
              <a:t>JPA</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Собственно абстрактно поддерживает ORM </a:t>
            </a:r>
          </a:p>
          <a:p>
            <a:r>
              <a:rPr lang="ru-RU" sz="1200" b="0" i="0" u="none" strike="noStrike" kern="1200" baseline="0" dirty="0" smtClean="0">
                <a:solidFill>
                  <a:schemeClr val="tx1"/>
                </a:solidFill>
                <a:latin typeface="+mn-lt"/>
                <a:ea typeface="+mn-ea"/>
                <a:cs typeface="+mn-cs"/>
              </a:rPr>
              <a:t>• API-интерфейс менеджера объектов (</a:t>
            </a:r>
            <a:r>
              <a:rPr lang="en-US" sz="1200" b="0" i="0" u="none" strike="noStrike" kern="1200" baseline="0" dirty="0" err="1" smtClean="0">
                <a:solidFill>
                  <a:schemeClr val="tx1"/>
                </a:solidFill>
                <a:latin typeface="+mn-lt"/>
                <a:ea typeface="+mn-ea"/>
                <a:cs typeface="+mn-cs"/>
              </a:rPr>
              <a:t>Entiti</a:t>
            </a:r>
            <a:r>
              <a:rPr lang="en-US" sz="1200" b="0" i="0" u="none" strike="noStrike" kern="1200" baseline="0" dirty="0" smtClean="0">
                <a:solidFill>
                  <a:schemeClr val="tx1"/>
                </a:solidFill>
                <a:latin typeface="+mn-lt"/>
                <a:ea typeface="+mn-ea"/>
                <a:cs typeface="+mn-cs"/>
              </a:rPr>
              <a:t> manager</a:t>
            </a:r>
            <a:r>
              <a:rPr lang="ru-RU" sz="1200" b="0" i="0" u="none" strike="noStrike" kern="1200" baseline="0" dirty="0" smtClean="0">
                <a:solidFill>
                  <a:schemeClr val="tx1"/>
                </a:solidFill>
                <a:latin typeface="+mn-lt"/>
                <a:ea typeface="+mn-ea"/>
                <a:cs typeface="+mn-cs"/>
              </a:rPr>
              <a:t>) для выполнения операций с базой данных, таких как (CRUD).</a:t>
            </a:r>
          </a:p>
          <a:p>
            <a:r>
              <a:rPr lang="ru-RU" sz="1200" b="0" i="0" u="none" strike="noStrike" kern="1200" baseline="0" dirty="0" smtClean="0">
                <a:solidFill>
                  <a:schemeClr val="tx1"/>
                </a:solidFill>
                <a:latin typeface="+mn-lt"/>
                <a:ea typeface="+mn-ea"/>
                <a:cs typeface="+mn-cs"/>
              </a:rPr>
              <a:t>• </a:t>
            </a:r>
            <a:r>
              <a:rPr lang="en-US" sz="1200" b="1" dirty="0" smtClean="0">
                <a:solidFill>
                  <a:srgbClr val="008000"/>
                </a:solidFill>
              </a:rPr>
              <a:t>Java Persistence Query Language </a:t>
            </a:r>
            <a:r>
              <a:rPr lang="ru-RU" sz="1200" b="0" i="0" u="none" strike="noStrike" kern="1200" baseline="0" dirty="0" smtClean="0">
                <a:solidFill>
                  <a:schemeClr val="tx1"/>
                </a:solidFill>
                <a:latin typeface="+mn-lt"/>
                <a:ea typeface="+mn-ea"/>
                <a:cs typeface="+mn-cs"/>
              </a:rPr>
              <a:t>(JPQL), который позволяет извлекать данные</a:t>
            </a:r>
          </a:p>
          <a:p>
            <a:r>
              <a:rPr lang="ru-RU" sz="1200" b="0" i="0" u="none" strike="noStrike" kern="1200" baseline="0" dirty="0" smtClean="0">
                <a:solidFill>
                  <a:schemeClr val="tx1"/>
                </a:solidFill>
                <a:latin typeface="+mn-lt"/>
                <a:ea typeface="+mn-ea"/>
                <a:cs typeface="+mn-cs"/>
              </a:rPr>
              <a:t>с объектно-ориентированным языком запросов.</a:t>
            </a:r>
          </a:p>
          <a:p>
            <a:r>
              <a:rPr lang="ru-RU" sz="1200" b="0" i="0" u="none" strike="noStrike" kern="1200" baseline="0" dirty="0" smtClean="0">
                <a:solidFill>
                  <a:schemeClr val="tx1"/>
                </a:solidFill>
                <a:latin typeface="+mn-lt"/>
                <a:ea typeface="+mn-ea"/>
                <a:cs typeface="+mn-cs"/>
              </a:rPr>
              <a:t>• Транзакции и блокирующие механизмы при одновременном доступе к данным</a:t>
            </a:r>
          </a:p>
          <a:p>
            <a:r>
              <a:rPr lang="ru-RU" sz="1200" b="0" i="0" u="none" strike="noStrike" kern="1200" baseline="0" dirty="0" smtClean="0">
                <a:solidFill>
                  <a:schemeClr val="tx1"/>
                </a:solidFill>
                <a:latin typeface="+mn-lt"/>
                <a:ea typeface="+mn-ea"/>
                <a:cs typeface="+mn-cs"/>
              </a:rPr>
              <a:t>предоставляемый </a:t>
            </a:r>
            <a:r>
              <a:rPr lang="ru-RU" sz="1200" b="0" i="0" u="none" strike="noStrike" kern="1200" baseline="0" dirty="0" err="1" smtClean="0">
                <a:solidFill>
                  <a:schemeClr val="tx1"/>
                </a:solidFill>
                <a:latin typeface="+mn-lt"/>
                <a:ea typeface="+mn-ea"/>
                <a:cs typeface="+mn-cs"/>
              </a:rPr>
              <a:t>Java</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Transaction</a:t>
            </a:r>
            <a:r>
              <a:rPr lang="ru-RU" sz="1200" b="0" i="0" u="none" strike="noStrike" kern="1200" baseline="0" dirty="0" smtClean="0">
                <a:solidFill>
                  <a:schemeClr val="tx1"/>
                </a:solidFill>
                <a:latin typeface="+mn-lt"/>
                <a:ea typeface="+mn-ea"/>
                <a:cs typeface="+mn-cs"/>
              </a:rPr>
              <a:t> API (JTA). Локальные (не-JTA) транзакции</a:t>
            </a:r>
          </a:p>
          <a:p>
            <a:r>
              <a:rPr lang="ru-RU" sz="1200" b="0" i="0" u="none" strike="noStrike" kern="1200" baseline="0" dirty="0" smtClean="0">
                <a:solidFill>
                  <a:schemeClr val="tx1"/>
                </a:solidFill>
                <a:latin typeface="+mn-lt"/>
                <a:ea typeface="+mn-ea"/>
                <a:cs typeface="+mn-cs"/>
              </a:rPr>
              <a:t>также поддерживается JPA.</a:t>
            </a:r>
          </a:p>
          <a:p>
            <a:r>
              <a:rPr lang="ru-RU" sz="1200" b="0" i="0" u="none" strike="noStrike" kern="1200" baseline="0" dirty="0" smtClean="0">
                <a:solidFill>
                  <a:schemeClr val="tx1"/>
                </a:solidFill>
                <a:latin typeface="+mn-lt"/>
                <a:ea typeface="+mn-ea"/>
                <a:cs typeface="+mn-cs"/>
              </a:rPr>
              <a:t>• Обратные вызовы и слушатели для привязки бизнес-логики к жизненному циклу постоянного</a:t>
            </a:r>
          </a:p>
          <a:p>
            <a:r>
              <a:rPr lang="ru-RU" sz="1200" b="0" i="0" u="none" strike="noStrike" kern="1200" baseline="0" dirty="0" smtClean="0">
                <a:solidFill>
                  <a:schemeClr val="tx1"/>
                </a:solidFill>
                <a:latin typeface="+mn-lt"/>
                <a:ea typeface="+mn-ea"/>
                <a:cs typeface="+mn-cs"/>
              </a:rPr>
              <a:t>объект.</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Стратегия</a:t>
            </a:r>
            <a:r>
              <a:rPr lang="ru-RU" sz="1200" b="0" i="0" kern="1200" baseline="0" dirty="0" smtClean="0">
                <a:solidFill>
                  <a:schemeClr val="tx1"/>
                </a:solidFill>
                <a:effectLst/>
                <a:latin typeface="+mn-lt"/>
                <a:ea typeface="+mn-ea"/>
                <a:cs typeface="+mn-cs"/>
              </a:rPr>
              <a:t> </a:t>
            </a:r>
            <a:r>
              <a:rPr lang="ru-RU" sz="1200" b="0" i="0" kern="1200" baseline="0" dirty="0" err="1" smtClean="0">
                <a:solidFill>
                  <a:schemeClr val="tx1"/>
                </a:solidFill>
                <a:effectLst/>
                <a:latin typeface="+mn-lt"/>
                <a:ea typeface="+mn-ea"/>
                <a:cs typeface="+mn-cs"/>
              </a:rPr>
              <a:t>по-умолчанию</a:t>
            </a:r>
            <a:r>
              <a:rPr lang="ru-RU" sz="1200" b="0" i="0" kern="1200" baseline="0" dirty="0" smtClean="0">
                <a:solidFill>
                  <a:schemeClr val="tx1"/>
                </a:solidFill>
                <a:effectLst/>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 Table</a:t>
            </a:r>
            <a:r>
              <a:rPr lang="ru-RU" dirty="0" smtClean="0"/>
              <a:t> - </a:t>
            </a:r>
            <a:r>
              <a:rPr lang="en-US" dirty="0" smtClean="0"/>
              <a:t> The single-table approach manages one class for the superclass and all its subtypes. There are columns for each mapped field or property of the superclass, and for each distinct field or property of the derived types. When following this strategy, you will need to ensure that columns are appropriately renamed when any field or property names collide in the hierarchy</a:t>
            </a:r>
            <a:endParaRPr lang="ru-RU"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Joined table</a:t>
            </a:r>
            <a:r>
              <a:rPr lang="ru-RU" sz="1200" b="0" i="0" u="none" strike="noStrike"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Each subclass can also be mapped to its own table. This is also called </a:t>
            </a:r>
            <a:r>
              <a:rPr lang="en-US" sz="1200" b="0" i="1" kern="1200" dirty="0" smtClean="0">
                <a:solidFill>
                  <a:schemeClr val="tx1"/>
                </a:solidFill>
                <a:effectLst/>
                <a:latin typeface="+mn-lt"/>
                <a:ea typeface="+mn-ea"/>
                <a:cs typeface="+mn-cs"/>
              </a:rPr>
              <a:t>table-per-subclass</a:t>
            </a:r>
            <a:r>
              <a:rPr lang="en-US" sz="1200" b="0" i="0" kern="1200" dirty="0" smtClean="0">
                <a:solidFill>
                  <a:schemeClr val="tx1"/>
                </a:solidFill>
                <a:effectLst/>
                <a:latin typeface="+mn-lt"/>
                <a:ea typeface="+mn-ea"/>
                <a:cs typeface="+mn-cs"/>
              </a:rPr>
              <a:t> mapping strategy. An inherited state is retrieved by joining with the table of the superclass.</a:t>
            </a: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Table per class</a:t>
            </a:r>
            <a:r>
              <a:rPr lang="ru-RU" sz="1200" b="0" i="0" u="none" strike="noStrike"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third option is to map only the concrete classes of an inheritance hierarchy to tables. This is called the table-per-concrete-class strategy. Each table defines all persistent states of the class, including the inherited state.</a:t>
            </a: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entity manager is responsible for creating and</a:t>
            </a:r>
          </a:p>
          <a:p>
            <a:r>
              <a:rPr lang="en-US" sz="1200" b="0" i="0" u="none" strike="noStrike" kern="1200" baseline="0" dirty="0" smtClean="0">
                <a:solidFill>
                  <a:schemeClr val="tx1"/>
                </a:solidFill>
                <a:latin typeface="+mn-lt"/>
                <a:ea typeface="+mn-ea"/>
                <a:cs typeface="+mn-cs"/>
              </a:rPr>
              <a:t>removing persistent entity instances and finding entities by their primary key. It can lock entities for</a:t>
            </a:r>
          </a:p>
          <a:p>
            <a:r>
              <a:rPr lang="en-US" sz="1200" b="0" i="0" u="none" strike="noStrike" kern="1200" baseline="0" dirty="0" smtClean="0">
                <a:solidFill>
                  <a:schemeClr val="tx1"/>
                </a:solidFill>
                <a:latin typeface="+mn-lt"/>
                <a:ea typeface="+mn-ea"/>
                <a:cs typeface="+mn-cs"/>
              </a:rPr>
              <a:t>protecting against concurrent access by using optimistic or pessimistic locking and can use JPQL queries</a:t>
            </a:r>
          </a:p>
          <a:p>
            <a:r>
              <a:rPr lang="en-US" sz="1200" b="0" i="0" u="none" strike="noStrike" kern="1200" baseline="0" dirty="0" smtClean="0">
                <a:solidFill>
                  <a:schemeClr val="tx1"/>
                </a:solidFill>
                <a:latin typeface="+mn-lt"/>
                <a:ea typeface="+mn-ea"/>
                <a:cs typeface="+mn-cs"/>
              </a:rPr>
              <a:t>to retrieve entities following certain criteria.</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dirty="0" err="1" smtClean="0"/>
              <a:t>transient</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just been instantiated and is not associated with a persistence context. It has no persistent representation in the database and typically no identifier value has been assigned (unless the </a:t>
            </a:r>
            <a:r>
              <a:rPr lang="en-US" sz="1200" b="0" i="1" kern="1200" dirty="0" smtClean="0">
                <a:solidFill>
                  <a:schemeClr val="tx1"/>
                </a:solidFill>
                <a:effectLst/>
                <a:latin typeface="+mn-lt"/>
                <a:ea typeface="+mn-ea"/>
                <a:cs typeface="+mn-cs"/>
              </a:rPr>
              <a:t>assigned</a:t>
            </a:r>
            <a:r>
              <a:rPr lang="en-US" sz="1200" b="0" kern="1200" dirty="0" smtClean="0">
                <a:solidFill>
                  <a:schemeClr val="tx1"/>
                </a:solidFill>
                <a:effectLst/>
                <a:latin typeface="+mn-lt"/>
                <a:ea typeface="+mn-ea"/>
                <a:cs typeface="+mn-cs"/>
              </a:rPr>
              <a:t> generator was used).</a:t>
            </a:r>
          </a:p>
          <a:p>
            <a:pPr rtl="0"/>
            <a:r>
              <a:rPr lang="en-US" dirty="0" smtClean="0"/>
              <a:t>managed, or </a:t>
            </a:r>
            <a:r>
              <a:rPr lang="en-US" dirty="0" err="1" smtClean="0"/>
              <a:t>persistent</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and is associated with a persistence context. It may or may not physically exist in the database yet.</a:t>
            </a:r>
          </a:p>
          <a:p>
            <a:pPr rtl="0"/>
            <a:r>
              <a:rPr lang="en-US" dirty="0" err="1" smtClean="0"/>
              <a:t>detached</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but is no longer associated with a persistence context (usually because the persistence context was closed or the instance was evicted from the context)</a:t>
            </a:r>
          </a:p>
          <a:p>
            <a:pPr rtl="0"/>
            <a:r>
              <a:rPr lang="en-US" dirty="0" err="1" smtClean="0"/>
              <a:t>removed</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and is associated with a persistence context, however it is scheduled for removal from the database.</a:t>
            </a:r>
          </a:p>
          <a:p>
            <a:endParaRPr lang="ru-RU" dirty="0" smtClean="0"/>
          </a:p>
          <a:p>
            <a:r>
              <a:rPr lang="en-US" sz="1200" b="0" i="0" kern="1200" dirty="0" smtClean="0">
                <a:solidFill>
                  <a:schemeClr val="tx1"/>
                </a:solidFill>
                <a:effectLst/>
                <a:latin typeface="+mn-lt"/>
                <a:ea typeface="+mn-ea"/>
                <a:cs typeface="+mn-cs"/>
              </a:rPr>
              <a:t>Much of the </a:t>
            </a:r>
            <a:r>
              <a:rPr lang="en-US" dirty="0" err="1" smtClean="0"/>
              <a:t>org.hibernate.Session</a:t>
            </a:r>
            <a:r>
              <a:rPr lang="en-US" sz="1200" b="0" i="0" kern="1200" dirty="0" smtClean="0">
                <a:solidFill>
                  <a:schemeClr val="tx1"/>
                </a:solidFill>
                <a:effectLst/>
                <a:latin typeface="+mn-lt"/>
                <a:ea typeface="+mn-ea"/>
                <a:cs typeface="+mn-cs"/>
              </a:rPr>
              <a:t> and </a:t>
            </a:r>
            <a:r>
              <a:rPr lang="en-US" dirty="0" err="1" smtClean="0"/>
              <a:t>javax.persistence.EntityManager</a:t>
            </a:r>
            <a:r>
              <a:rPr lang="en-US" sz="1200" b="0" i="0" kern="1200" dirty="0" smtClean="0">
                <a:solidFill>
                  <a:schemeClr val="tx1"/>
                </a:solidFill>
                <a:effectLst/>
                <a:latin typeface="+mn-lt"/>
                <a:ea typeface="+mn-ea"/>
                <a:cs typeface="+mn-cs"/>
              </a:rPr>
              <a:t> methods deal with moving entities between these states.</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1" i="0" u="sng" kern="1200" dirty="0" smtClean="0">
                <a:solidFill>
                  <a:schemeClr val="tx1"/>
                </a:solidFill>
                <a:effectLst/>
                <a:latin typeface="+mn-lt"/>
                <a:ea typeface="+mn-ea"/>
                <a:cs typeface="+mn-cs"/>
              </a:rPr>
              <a:t>Detachment</a:t>
            </a:r>
            <a:r>
              <a:rPr lang="en-US" sz="1200" b="0" i="0" kern="1200" dirty="0" smtClean="0">
                <a:solidFill>
                  <a:schemeClr val="tx1"/>
                </a:solidFill>
                <a:effectLst/>
                <a:latin typeface="+mn-lt"/>
                <a:ea typeface="+mn-ea"/>
                <a:cs typeface="+mn-cs"/>
              </a:rPr>
              <a:t> is the process of working with data outside the scope of any persistence context. Data becomes detached in a number of ways. Once the persistence context is closed, all data that was associated with it becomes detached. Clearing the persistence context has the same effect. Evicting a particular entity from the persistence context makes it detached. And finally, serialization will make the </a:t>
            </a:r>
            <a:r>
              <a:rPr lang="en-US" sz="1200" b="0" i="0" kern="1200" dirty="0" err="1" smtClean="0">
                <a:solidFill>
                  <a:schemeClr val="tx1"/>
                </a:solidFill>
                <a:effectLst/>
                <a:latin typeface="+mn-lt"/>
                <a:ea typeface="+mn-ea"/>
                <a:cs typeface="+mn-cs"/>
              </a:rPr>
              <a:t>deserialized</a:t>
            </a:r>
            <a:r>
              <a:rPr lang="en-US" sz="1200" b="0" i="0" kern="1200" dirty="0" smtClean="0">
                <a:solidFill>
                  <a:schemeClr val="tx1"/>
                </a:solidFill>
                <a:effectLst/>
                <a:latin typeface="+mn-lt"/>
                <a:ea typeface="+mn-ea"/>
                <a:cs typeface="+mn-cs"/>
              </a:rPr>
              <a:t> form be detached (the original instance is still managed).</a:t>
            </a:r>
          </a:p>
          <a:p>
            <a:pPr rtl="0"/>
            <a:r>
              <a:rPr lang="en-US" sz="1200" b="0" i="0" kern="1200" dirty="0" smtClean="0">
                <a:solidFill>
                  <a:schemeClr val="tx1"/>
                </a:solidFill>
                <a:effectLst/>
                <a:latin typeface="+mn-lt"/>
                <a:ea typeface="+mn-ea"/>
                <a:cs typeface="+mn-cs"/>
              </a:rPr>
              <a:t>Detached data can still be manipulated, however the persistence context will no longer automatically know about these modification and the application will need to intervene to make the changes persistent again.</a:t>
            </a:r>
            <a:endParaRPr lang="ru-RU" sz="1200" b="0" i="0" kern="1200" dirty="0" smtClean="0">
              <a:solidFill>
                <a:schemeClr val="tx1"/>
              </a:solidFill>
              <a:effectLst/>
              <a:latin typeface="+mn-lt"/>
              <a:ea typeface="+mn-ea"/>
              <a:cs typeface="+mn-cs"/>
            </a:endParaRPr>
          </a:p>
          <a:p>
            <a:pPr rtl="0"/>
            <a:endParaRPr lang="ru-RU"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Merging</a:t>
            </a:r>
            <a:r>
              <a:rPr lang="en-US" sz="1200" b="0" i="0" kern="1200" dirty="0" smtClean="0">
                <a:solidFill>
                  <a:schemeClr val="tx1"/>
                </a:solidFill>
                <a:effectLst/>
                <a:latin typeface="+mn-lt"/>
                <a:ea typeface="+mn-ea"/>
                <a:cs typeface="+mn-cs"/>
              </a:rPr>
              <a:t> is the process of taking an incoming entity instance that is in detached state and copying its data over onto a new managed instance.</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Named queries are different from dynamic queries in that they are static and unchangeable. In addition</a:t>
            </a:r>
          </a:p>
          <a:p>
            <a:r>
              <a:rPr lang="en-US" sz="1200" b="0" i="0" u="none" strike="noStrike" kern="1200" baseline="0" dirty="0" smtClean="0">
                <a:solidFill>
                  <a:schemeClr val="tx1"/>
                </a:solidFill>
                <a:latin typeface="+mn-lt"/>
                <a:ea typeface="+mn-ea"/>
                <a:cs typeface="+mn-cs"/>
              </a:rPr>
              <a:t>to their static nature, which does not allow the flexibility of a dynamic query, named queries can be</a:t>
            </a:r>
          </a:p>
          <a:p>
            <a:r>
              <a:rPr lang="en-US" sz="1200" b="0" i="0" u="none" strike="noStrike" kern="1200" baseline="0" dirty="0" smtClean="0">
                <a:solidFill>
                  <a:schemeClr val="tx1"/>
                </a:solidFill>
                <a:latin typeface="+mn-lt"/>
                <a:ea typeface="+mn-ea"/>
                <a:cs typeface="+mn-cs"/>
              </a:rPr>
              <a:t>more efficient to execute because the persistence provider can translate the JPQL string to SQL once the</a:t>
            </a:r>
          </a:p>
          <a:p>
            <a:r>
              <a:rPr lang="en-US" sz="1200" b="0" i="0" u="none" strike="noStrike" kern="1200" baseline="0" dirty="0" smtClean="0">
                <a:solidFill>
                  <a:schemeClr val="tx1"/>
                </a:solidFill>
                <a:latin typeface="+mn-lt"/>
                <a:ea typeface="+mn-ea"/>
                <a:cs typeface="+mn-cs"/>
              </a:rPr>
              <a:t>application starts, rather than every time the query is executed.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just saw how to manipulate entities individually with the </a:t>
            </a:r>
            <a:r>
              <a:rPr lang="en-US" sz="1200" b="1" i="0" u="none" strike="noStrike" kern="1200" baseline="0" dirty="0" err="1" smtClean="0">
                <a:solidFill>
                  <a:schemeClr val="tx1"/>
                </a:solidFill>
                <a:latin typeface="+mn-lt"/>
                <a:ea typeface="+mn-ea"/>
                <a:cs typeface="+mn-cs"/>
              </a:rPr>
              <a:t>EntityManager</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API. You know how to find</a:t>
            </a:r>
          </a:p>
          <a:p>
            <a:r>
              <a:rPr lang="en-US" sz="1200" b="0" i="0" u="none" strike="noStrike" kern="1200" baseline="0" dirty="0" smtClean="0">
                <a:solidFill>
                  <a:schemeClr val="tx1"/>
                </a:solidFill>
                <a:latin typeface="+mn-lt"/>
                <a:ea typeface="+mn-ea"/>
                <a:cs typeface="+mn-cs"/>
              </a:rPr>
              <a:t>an entity by ID, remove it, update its attributes, and so on. But finding an entity by ID is quite limiting, as</a:t>
            </a:r>
          </a:p>
          <a:p>
            <a:r>
              <a:rPr lang="en-US" sz="1200" b="0" i="0" u="none" strike="noStrike" kern="1200" baseline="0" dirty="0" smtClean="0">
                <a:solidFill>
                  <a:schemeClr val="tx1"/>
                </a:solidFill>
                <a:latin typeface="+mn-lt"/>
                <a:ea typeface="+mn-ea"/>
                <a:cs typeface="+mn-cs"/>
              </a:rPr>
              <a:t>you only retrieve a single entity using its unique identifier. In practice, you may need to retrieve an entity</a:t>
            </a:r>
          </a:p>
          <a:p>
            <a:r>
              <a:rPr lang="en-US" sz="1200" b="0" i="0" u="none" strike="noStrike" kern="1200" baseline="0" dirty="0" smtClean="0">
                <a:solidFill>
                  <a:schemeClr val="tx1"/>
                </a:solidFill>
                <a:latin typeface="+mn-lt"/>
                <a:ea typeface="+mn-ea"/>
                <a:cs typeface="+mn-cs"/>
              </a:rPr>
              <a:t>by criteria other than the ID (by name, ISBN, etc.) or retrieve a set of entities based on different criteria</a:t>
            </a:r>
          </a:p>
          <a:p>
            <a:r>
              <a:rPr lang="en-US" sz="1200" b="0" i="0" u="none" strike="noStrike" kern="1200" baseline="0" dirty="0" smtClean="0">
                <a:solidFill>
                  <a:schemeClr val="tx1"/>
                </a:solidFill>
                <a:latin typeface="+mn-lt"/>
                <a:ea typeface="+mn-ea"/>
                <a:cs typeface="+mn-cs"/>
              </a:rPr>
              <a:t>(e.g., all customers living in the USA). This possibility is inherent to relational databases, and JPA has a</a:t>
            </a:r>
          </a:p>
          <a:p>
            <a:r>
              <a:rPr lang="en-US" sz="1200" b="0" i="0" u="none" strike="noStrike" kern="1200" baseline="0" dirty="0" smtClean="0">
                <a:solidFill>
                  <a:schemeClr val="tx1"/>
                </a:solidFill>
                <a:latin typeface="+mn-lt"/>
                <a:ea typeface="+mn-ea"/>
                <a:cs typeface="+mn-cs"/>
              </a:rPr>
              <a:t>language that allows this interaction: JPQL.</a:t>
            </a:r>
          </a:p>
          <a:p>
            <a:r>
              <a:rPr lang="en-US" sz="1200" b="0" i="0" u="none" strike="noStrike" kern="1200" baseline="0" dirty="0" smtClean="0">
                <a:solidFill>
                  <a:schemeClr val="tx1"/>
                </a:solidFill>
                <a:latin typeface="+mn-lt"/>
                <a:ea typeface="+mn-ea"/>
                <a:cs typeface="+mn-cs"/>
              </a:rPr>
              <a:t>JPQL is used to define searches against persistent entities independent of the underlying database.</a:t>
            </a:r>
          </a:p>
          <a:p>
            <a:r>
              <a:rPr lang="en-US" sz="1200" b="0" i="0" u="none" strike="noStrike" kern="1200" baseline="0" dirty="0" smtClean="0">
                <a:solidFill>
                  <a:schemeClr val="tx1"/>
                </a:solidFill>
                <a:latin typeface="+mn-lt"/>
                <a:ea typeface="+mn-ea"/>
                <a:cs typeface="+mn-cs"/>
              </a:rPr>
              <a:t>JPQL is a query language that takes its roots in the syntax of Standard Query Language (SQL), which is</a:t>
            </a:r>
          </a:p>
          <a:p>
            <a:r>
              <a:rPr lang="en-US" sz="1200" b="0" i="0" u="none" strike="noStrike" kern="1200" baseline="0" dirty="0" smtClean="0">
                <a:solidFill>
                  <a:schemeClr val="tx1"/>
                </a:solidFill>
                <a:latin typeface="+mn-lt"/>
                <a:ea typeface="+mn-ea"/>
                <a:cs typeface="+mn-cs"/>
              </a:rPr>
              <a:t>the standard language for database interrogation. But the main difference is that in SQL the results</a:t>
            </a:r>
          </a:p>
          <a:p>
            <a:r>
              <a:rPr lang="en-US" sz="1200" b="0" i="0" u="none" strike="noStrike" kern="1200" baseline="0" dirty="0" smtClean="0">
                <a:solidFill>
                  <a:schemeClr val="tx1"/>
                </a:solidFill>
                <a:latin typeface="+mn-lt"/>
                <a:ea typeface="+mn-ea"/>
                <a:cs typeface="+mn-cs"/>
              </a:rPr>
              <a:t>obtained are in the form of rows and columns (tables), whereas JPQL uses an entity or a collection of</a:t>
            </a:r>
          </a:p>
          <a:p>
            <a:r>
              <a:rPr lang="en-US" sz="1200" b="0" i="0" u="none" strike="noStrike" kern="1200" baseline="0" dirty="0" smtClean="0">
                <a:solidFill>
                  <a:schemeClr val="tx1"/>
                </a:solidFill>
                <a:latin typeface="+mn-lt"/>
                <a:ea typeface="+mn-ea"/>
                <a:cs typeface="+mn-cs"/>
              </a:rPr>
              <a:t>entities. JPQL syntax is object oriented and therefore more easily understood by developers whose</a:t>
            </a:r>
          </a:p>
          <a:p>
            <a:r>
              <a:rPr lang="en-US" sz="1200" b="0" i="0" u="none" strike="noStrike" kern="1200" baseline="0" dirty="0" smtClean="0">
                <a:solidFill>
                  <a:schemeClr val="tx1"/>
                </a:solidFill>
                <a:latin typeface="+mn-lt"/>
                <a:ea typeface="+mn-ea"/>
                <a:cs typeface="+mn-cs"/>
              </a:rPr>
              <a:t>experience is limited to object-oriented languages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 JPQL query is always a valid HQL query, the reverse is not true however.</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Мы отдаем предпочтение второму подходу, поскольку он обеспечивает</a:t>
            </a:r>
          </a:p>
          <a:p>
            <a:r>
              <a:rPr lang="ru-RU" sz="1200" b="0" i="0" u="none" strike="noStrike" kern="1200" baseline="0" dirty="0" smtClean="0">
                <a:solidFill>
                  <a:schemeClr val="tx1"/>
                </a:solidFill>
                <a:latin typeface="+mn-lt"/>
                <a:ea typeface="+mn-ea"/>
                <a:cs typeface="+mn-cs"/>
              </a:rPr>
              <a:t>больший контроль над моделью данных, что очень полезно для оптимизации производительности</a:t>
            </a:r>
          </a:p>
          <a:p>
            <a:r>
              <a:rPr lang="ru-RU" sz="1200" b="0" i="0" u="none" strike="noStrike" kern="1200" baseline="0" dirty="0" smtClean="0">
                <a:solidFill>
                  <a:schemeClr val="tx1"/>
                </a:solidFill>
                <a:latin typeface="+mn-lt"/>
                <a:ea typeface="+mn-ea"/>
                <a:cs typeface="+mn-cs"/>
              </a:rPr>
              <a:t>доступа к данным.</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mapping entities, it is good practice to designate a single dedicated column as the primary key.</a:t>
            </a:r>
          </a:p>
          <a:p>
            <a:r>
              <a:rPr lang="en-US" sz="1200" b="0" i="0" u="none" strike="noStrike" kern="1200" baseline="0" dirty="0" smtClean="0">
                <a:solidFill>
                  <a:schemeClr val="tx1"/>
                </a:solidFill>
                <a:latin typeface="+mn-lt"/>
                <a:ea typeface="+mn-ea"/>
                <a:cs typeface="+mn-cs"/>
              </a:rPr>
              <a:t>However, there are cases where a composite primary key is required (such as having to map to a legacy</a:t>
            </a:r>
          </a:p>
          <a:p>
            <a:r>
              <a:rPr lang="en-US" sz="1200" b="0" i="0" u="none" strike="noStrike" kern="1200" baseline="0" dirty="0" smtClean="0">
                <a:solidFill>
                  <a:schemeClr val="tx1"/>
                </a:solidFill>
                <a:latin typeface="+mn-lt"/>
                <a:ea typeface="+mn-ea"/>
                <a:cs typeface="+mn-cs"/>
              </a:rPr>
              <a:t>database or when the primary keys have to follow certain business rules, for example a date and a value</a:t>
            </a:r>
          </a:p>
          <a:p>
            <a:r>
              <a:rPr lang="en-US" sz="1200" b="0" i="0" u="none" strike="noStrike" kern="1200" baseline="0" dirty="0" smtClean="0">
                <a:solidFill>
                  <a:schemeClr val="tx1"/>
                </a:solidFill>
                <a:latin typeface="+mn-lt"/>
                <a:ea typeface="+mn-ea"/>
                <a:cs typeface="+mn-cs"/>
              </a:rPr>
              <a:t>or a country code and a time stamp need to be included).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как решение ORM, эффективно «находится между« уровнем доступа к данным приложений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и реляционной базой данных », как это видно на диаграмме выше. Приложение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использует API-интерфейсы </a:t>
            </a:r>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для загрузки, хранения, запроса и т. Д. Данных своего домена.</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Both approaches,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EmbeddedId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IdClass</a:t>
            </a:r>
            <a:r>
              <a:rPr lang="en-US" sz="1200" b="0" i="0" u="none" strike="noStrike" kern="1200" baseline="0" dirty="0" smtClean="0">
                <a:solidFill>
                  <a:schemeClr val="tx1"/>
                </a:solidFill>
                <a:latin typeface="+mn-lt"/>
                <a:ea typeface="+mn-ea"/>
                <a:cs typeface="+mn-cs"/>
              </a:rPr>
              <a:t>, will be mapped to the same table structure</a:t>
            </a:r>
            <a:endParaRPr lang="ru-RU"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create table NEWS (</a:t>
            </a:r>
          </a:p>
          <a:p>
            <a:r>
              <a:rPr lang="en-US" sz="1200" b="1" i="0" u="none" strike="noStrike" kern="1200" baseline="0" dirty="0" smtClean="0">
                <a:solidFill>
                  <a:schemeClr val="tx1"/>
                </a:solidFill>
                <a:latin typeface="+mn-lt"/>
                <a:ea typeface="+mn-ea"/>
                <a:cs typeface="+mn-cs"/>
              </a:rPr>
              <a:t>CONTENT VARCHAR(255),</a:t>
            </a:r>
          </a:p>
          <a:p>
            <a:r>
              <a:rPr lang="en-US" sz="1200" b="1" i="0" u="none" strike="noStrike" kern="1200" baseline="0" dirty="0" smtClean="0">
                <a:solidFill>
                  <a:schemeClr val="tx1"/>
                </a:solidFill>
                <a:latin typeface="+mn-lt"/>
                <a:ea typeface="+mn-ea"/>
                <a:cs typeface="+mn-cs"/>
              </a:rPr>
              <a:t>TITLE VARCHAR(255) not null,</a:t>
            </a:r>
          </a:p>
          <a:p>
            <a:r>
              <a:rPr lang="en-US" sz="1200" b="1" i="0" u="none" strike="noStrike" kern="1200" baseline="0" dirty="0" smtClean="0">
                <a:solidFill>
                  <a:schemeClr val="tx1"/>
                </a:solidFill>
                <a:latin typeface="+mn-lt"/>
                <a:ea typeface="+mn-ea"/>
                <a:cs typeface="+mn-cs"/>
              </a:rPr>
              <a:t>LANGUAGE VARCHAR(255) not null,</a:t>
            </a:r>
          </a:p>
          <a:p>
            <a:r>
              <a:rPr lang="en-US" sz="1200" b="0" i="0" u="none" strike="noStrike" kern="1200" baseline="0" dirty="0" smtClean="0">
                <a:solidFill>
                  <a:schemeClr val="tx1"/>
                </a:solidFill>
                <a:latin typeface="+mn-lt"/>
                <a:ea typeface="+mn-ea"/>
                <a:cs typeface="+mn-cs"/>
              </a:rPr>
              <a:t>primary key (TITLE, LANGUAGE)</a:t>
            </a:r>
          </a:p>
          <a:p>
            <a:r>
              <a:rPr lang="ru-RU" sz="1200" b="1" i="0" u="none" strike="noStrike" kern="1200" baseline="0" dirty="0" smtClean="0">
                <a:solidFill>
                  <a:schemeClr val="tx1"/>
                </a:solidFill>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ElementCollection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annotation is used to indicate that an attribute of type</a:t>
            </a:r>
          </a:p>
          <a:p>
            <a:r>
              <a:rPr lang="en-US" sz="1200" b="1" i="0" u="none" strike="noStrike" kern="1200" baseline="0" dirty="0" err="1" smtClean="0">
                <a:solidFill>
                  <a:schemeClr val="tx1"/>
                </a:solidFill>
                <a:latin typeface="+mn-lt"/>
                <a:ea typeface="+mn-ea"/>
                <a:cs typeface="+mn-cs"/>
              </a:rPr>
              <a:t>java.util.Collection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contains a collection of instances of basic types (i.e., nonentities) or </a:t>
            </a:r>
            <a:r>
              <a:rPr lang="en-US" sz="1200" b="0" i="0" u="none" strike="noStrike" kern="1200" baseline="0" dirty="0" err="1" smtClean="0">
                <a:solidFill>
                  <a:schemeClr val="tx1"/>
                </a:solidFill>
                <a:latin typeface="+mn-lt"/>
                <a:ea typeface="+mn-ea"/>
                <a:cs typeface="+mn-cs"/>
              </a:rPr>
              <a:t>embeddables</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(more on that in the “</a:t>
            </a:r>
            <a:r>
              <a:rPr lang="en-US" sz="1200" b="0" i="0" u="none" strike="noStrike" kern="1200" baseline="0" dirty="0" err="1" smtClean="0">
                <a:solidFill>
                  <a:schemeClr val="tx1"/>
                </a:solidFill>
                <a:latin typeface="+mn-lt"/>
                <a:ea typeface="+mn-ea"/>
                <a:cs typeface="+mn-cs"/>
              </a:rPr>
              <a:t>Embeddables</a:t>
            </a:r>
            <a:r>
              <a:rPr lang="en-US" sz="1200" b="0" i="0" u="none" strike="noStrike" kern="1200" baseline="0" dirty="0" smtClean="0">
                <a:solidFill>
                  <a:schemeClr val="tx1"/>
                </a:solidFill>
                <a:latin typeface="+mn-lt"/>
                <a:ea typeface="+mn-ea"/>
                <a:cs typeface="+mn-cs"/>
              </a:rPr>
              <a:t>” section). In fact, this attribute can be of the following types:</a:t>
            </a:r>
          </a:p>
          <a:p>
            <a:r>
              <a:rPr lang="en-US" sz="1200" b="0" i="0" u="none" strike="noStrike" baseline="0" dirty="0" smtClean="0"/>
              <a:t>• </a:t>
            </a:r>
            <a:r>
              <a:rPr lang="en-US" sz="1200" b="1" i="0" u="none" strike="noStrike" kern="1200" baseline="0" dirty="0" err="1" smtClean="0">
                <a:solidFill>
                  <a:schemeClr val="tx1"/>
                </a:solidFill>
                <a:latin typeface="+mn-lt"/>
                <a:ea typeface="+mn-ea"/>
                <a:cs typeface="+mn-cs"/>
              </a:rPr>
              <a:t>java.util.Collection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Generic root interface in the collection hierarchy.</a:t>
            </a:r>
          </a:p>
          <a:p>
            <a:r>
              <a:rPr lang="en-US" sz="1200" b="0" i="0" u="none" strike="noStrike" baseline="0" dirty="0" smtClean="0"/>
              <a:t>• </a:t>
            </a:r>
            <a:r>
              <a:rPr lang="en-US" sz="1200" b="1" i="0" u="none" strike="noStrike" kern="1200" baseline="0" dirty="0" err="1" smtClean="0">
                <a:solidFill>
                  <a:schemeClr val="tx1"/>
                </a:solidFill>
                <a:latin typeface="+mn-lt"/>
                <a:ea typeface="+mn-ea"/>
                <a:cs typeface="+mn-cs"/>
              </a:rPr>
              <a:t>java.util.Set</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Collection that prevents the insertion of duplicate elements.</a:t>
            </a:r>
          </a:p>
          <a:p>
            <a:r>
              <a:rPr lang="en-US" sz="1200" b="0" i="0" u="none" strike="noStrike" baseline="0" dirty="0" smtClean="0"/>
              <a:t>• </a:t>
            </a:r>
            <a:r>
              <a:rPr lang="en-US" sz="1200" b="1" i="0" u="none" strike="noStrike" kern="1200" baseline="0" dirty="0" err="1" smtClean="0">
                <a:solidFill>
                  <a:schemeClr val="tx1"/>
                </a:solidFill>
                <a:latin typeface="+mn-lt"/>
                <a:ea typeface="+mn-ea"/>
                <a:cs typeface="+mn-cs"/>
              </a:rPr>
              <a:t>java.util.List</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Collection used when the elements need to be retrieved in some</a:t>
            </a:r>
          </a:p>
          <a:p>
            <a:r>
              <a:rPr lang="en-US" sz="1200" b="0" i="0" u="none" strike="noStrike" kern="1200" baseline="0" dirty="0" smtClean="0">
                <a:solidFill>
                  <a:schemeClr val="tx1"/>
                </a:solidFill>
                <a:latin typeface="+mn-lt"/>
                <a:ea typeface="+mn-ea"/>
                <a:cs typeface="+mn-cs"/>
              </a:rPr>
              <a:t>user-defined order.</a:t>
            </a:r>
          </a:p>
          <a:p>
            <a:r>
              <a:rPr lang="en-US" sz="1200" b="0" i="0" u="none" strike="noStrike" kern="1200" baseline="0" dirty="0" smtClean="0">
                <a:solidFill>
                  <a:schemeClr val="tx1"/>
                </a:solidFill>
                <a:latin typeface="+mn-lt"/>
                <a:ea typeface="+mn-ea"/>
                <a:cs typeface="+mn-cs"/>
              </a:rPr>
              <a:t>In addition, 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CollectionTable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annotation allows you to customize details of the collection table</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 by default, the foreign key column is named </a:t>
            </a:r>
            <a:r>
              <a:rPr lang="en-US" sz="1200" b="1" i="0" u="none" strike="noStrike" kern="1200" baseline="0" dirty="0" smtClean="0">
                <a:solidFill>
                  <a:schemeClr val="tx1"/>
                </a:solidFill>
                <a:latin typeface="+mn-lt"/>
                <a:ea typeface="+mn-ea"/>
                <a:cs typeface="+mn-cs"/>
              </a:rPr>
              <a:t>ADDRESS_ID </a:t>
            </a:r>
            <a:r>
              <a:rPr lang="en-US" sz="1200" b="0" i="0" u="none" strike="noStrike" kern="1200" baseline="0" dirty="0" smtClean="0">
                <a:solidFill>
                  <a:schemeClr val="tx1"/>
                </a:solidFill>
                <a:latin typeface="+mn-lt"/>
                <a:ea typeface="+mn-ea"/>
                <a:cs typeface="+mn-cs"/>
              </a:rPr>
              <a:t>(see Listing 3-40), which is the concatenation</a:t>
            </a:r>
          </a:p>
          <a:p>
            <a:r>
              <a:rPr lang="en-US" sz="1200" b="0" i="0" u="none" strike="noStrike" kern="1200" baseline="0" dirty="0" smtClean="0">
                <a:solidFill>
                  <a:schemeClr val="tx1"/>
                </a:solidFill>
                <a:latin typeface="+mn-lt"/>
                <a:ea typeface="+mn-ea"/>
                <a:cs typeface="+mn-cs"/>
              </a:rPr>
              <a:t>of the name of the relationship attribute (here </a:t>
            </a:r>
            <a:r>
              <a:rPr lang="en-US" sz="1200" b="1" i="0" u="none" strike="noStrike" kern="1200" baseline="0" dirty="0" smtClean="0">
                <a:solidFill>
                  <a:schemeClr val="tx1"/>
                </a:solidFill>
                <a:latin typeface="+mn-lt"/>
                <a:ea typeface="+mn-ea"/>
                <a:cs typeface="+mn-cs"/>
              </a:rPr>
              <a:t>address</a:t>
            </a:r>
            <a:r>
              <a:rPr lang="en-US" sz="1200" b="0" i="0" u="none" strike="noStrike" kern="1200" baseline="0" dirty="0" smtClean="0">
                <a:solidFill>
                  <a:schemeClr val="tx1"/>
                </a:solidFill>
                <a:latin typeface="+mn-lt"/>
                <a:ea typeface="+mn-ea"/>
                <a:cs typeface="+mn-cs"/>
              </a:rPr>
              <a:t>), the symbol </a:t>
            </a:r>
            <a:r>
              <a:rPr lang="en-US" sz="1200" b="1" i="0" u="none" strike="noStrike" kern="1200" baseline="0" dirty="0" smtClean="0">
                <a:solidFill>
                  <a:schemeClr val="tx1"/>
                </a:solidFill>
                <a:latin typeface="+mn-lt"/>
                <a:ea typeface="+mn-ea"/>
                <a:cs typeface="+mn-cs"/>
              </a:rPr>
              <a:t>_</a:t>
            </a:r>
            <a:r>
              <a:rPr lang="en-US" sz="1200" b="0" i="0" u="none" strike="noStrike" kern="1200" baseline="0" dirty="0" smtClean="0">
                <a:solidFill>
                  <a:schemeClr val="tx1"/>
                </a:solidFill>
                <a:latin typeface="+mn-lt"/>
                <a:ea typeface="+mn-ea"/>
                <a:cs typeface="+mn-cs"/>
              </a:rPr>
              <a:t>, and the name of the primary key</a:t>
            </a:r>
          </a:p>
          <a:p>
            <a:r>
              <a:rPr lang="en-US" sz="1200" b="0" i="0" u="none" strike="noStrike" kern="1200" baseline="0" dirty="0" smtClean="0">
                <a:solidFill>
                  <a:schemeClr val="tx1"/>
                </a:solidFill>
                <a:latin typeface="+mn-lt"/>
                <a:ea typeface="+mn-ea"/>
                <a:cs typeface="+mn-cs"/>
              </a:rPr>
              <a:t>column of the destination table (here it will be the column </a:t>
            </a:r>
            <a:r>
              <a:rPr lang="en-US" sz="1200" b="1" i="0" u="none" strike="noStrike" kern="1200" baseline="0" dirty="0" smtClean="0">
                <a:solidFill>
                  <a:schemeClr val="tx1"/>
                </a:solidFill>
                <a:latin typeface="+mn-lt"/>
                <a:ea typeface="+mn-ea"/>
                <a:cs typeface="+mn-cs"/>
              </a:rPr>
              <a:t>ID </a:t>
            </a:r>
            <a:r>
              <a:rPr lang="en-US" sz="1200" b="0" i="0" u="none" strike="noStrike" kern="1200" baseline="0" dirty="0" smtClean="0">
                <a:solidFill>
                  <a:schemeClr val="tx1"/>
                </a:solidFill>
                <a:latin typeface="+mn-lt"/>
                <a:ea typeface="+mn-ea"/>
                <a:cs typeface="+mn-cs"/>
              </a:rPr>
              <a:t>of the </a:t>
            </a:r>
            <a:r>
              <a:rPr lang="en-US" sz="1200" b="1" i="0" u="none" strike="noStrike" kern="1200" baseline="0" dirty="0" smtClean="0">
                <a:solidFill>
                  <a:schemeClr val="tx1"/>
                </a:solidFill>
                <a:latin typeface="+mn-lt"/>
                <a:ea typeface="+mn-ea"/>
                <a:cs typeface="+mn-cs"/>
              </a:rPr>
              <a:t>ADDRESS </a:t>
            </a:r>
            <a:r>
              <a:rPr lang="en-US" sz="1200" b="0" i="0" u="none" strike="noStrike" kern="1200" baseline="0" dirty="0" smtClean="0">
                <a:solidFill>
                  <a:schemeClr val="tx1"/>
                </a:solidFill>
                <a:latin typeface="+mn-lt"/>
                <a:ea typeface="+mn-ea"/>
                <a:cs typeface="+mn-cs"/>
              </a:rPr>
              <a:t>table). Also notice that, in</a:t>
            </a:r>
          </a:p>
          <a:p>
            <a:r>
              <a:rPr lang="en-US" sz="1200" b="0" i="0" u="none" strike="noStrike" kern="1200" baseline="0" dirty="0" smtClean="0">
                <a:solidFill>
                  <a:schemeClr val="tx1"/>
                </a:solidFill>
                <a:latin typeface="+mn-lt"/>
                <a:ea typeface="+mn-ea"/>
                <a:cs typeface="+mn-cs"/>
              </a:rPr>
              <a:t>the DDL, the </a:t>
            </a:r>
            <a:r>
              <a:rPr lang="en-US" sz="1200" b="1" i="0" u="none" strike="noStrike" kern="1200" baseline="0" dirty="0" smtClean="0">
                <a:solidFill>
                  <a:schemeClr val="tx1"/>
                </a:solidFill>
                <a:latin typeface="+mn-lt"/>
                <a:ea typeface="+mn-ea"/>
                <a:cs typeface="+mn-cs"/>
              </a:rPr>
              <a:t>ADDRESS_ID </a:t>
            </a:r>
            <a:r>
              <a:rPr lang="en-US" sz="1200" b="0" i="0" u="none" strike="noStrike" kern="1200" baseline="0" dirty="0" smtClean="0">
                <a:solidFill>
                  <a:schemeClr val="tx1"/>
                </a:solidFill>
                <a:latin typeface="+mn-lt"/>
                <a:ea typeface="+mn-ea"/>
                <a:cs typeface="+mn-cs"/>
              </a:rPr>
              <a:t>column is </a:t>
            </a:r>
            <a:r>
              <a:rPr lang="en-US" sz="1200" b="0" i="0" u="none" strike="noStrike" kern="1200" baseline="0" dirty="0" err="1" smtClean="0">
                <a:solidFill>
                  <a:schemeClr val="tx1"/>
                </a:solidFill>
                <a:latin typeface="+mn-lt"/>
                <a:ea typeface="+mn-ea"/>
                <a:cs typeface="+mn-cs"/>
              </a:rPr>
              <a:t>nullable</a:t>
            </a:r>
            <a:r>
              <a:rPr lang="en-US" sz="1200" b="0" i="0" u="none" strike="noStrike" kern="1200" baseline="0" dirty="0" smtClean="0">
                <a:solidFill>
                  <a:schemeClr val="tx1"/>
                </a:solidFill>
                <a:latin typeface="+mn-lt"/>
                <a:ea typeface="+mn-ea"/>
                <a:cs typeface="+mn-cs"/>
              </a:rPr>
              <a:t> by default, meaning that, by default, a one-to-one</a:t>
            </a:r>
          </a:p>
          <a:p>
            <a:r>
              <a:rPr lang="en-US" sz="1200" b="0" i="0" u="none" strike="noStrike" kern="1200" baseline="0" dirty="0" smtClean="0">
                <a:solidFill>
                  <a:schemeClr val="tx1"/>
                </a:solidFill>
                <a:latin typeface="+mn-lt"/>
                <a:ea typeface="+mn-ea"/>
                <a:cs typeface="+mn-cs"/>
              </a:rPr>
              <a:t>association is mapped to a zero (null value) or one.</a:t>
            </a:r>
          </a:p>
          <a:p>
            <a:r>
              <a:rPr lang="en-US" sz="1200" b="0" i="0" u="none" strike="noStrike" kern="1200" baseline="0" dirty="0" smtClean="0">
                <a:solidFill>
                  <a:schemeClr val="tx1"/>
                </a:solidFill>
                <a:latin typeface="+mn-lt"/>
                <a:ea typeface="+mn-ea"/>
                <a:cs typeface="+mn-cs"/>
              </a:rPr>
              <a:t>To customize the mapping, you can use two annotations. The first one is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OneToOne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(that’s because</a:t>
            </a:r>
          </a:p>
          <a:p>
            <a:r>
              <a:rPr lang="en-US" sz="1200" b="0" i="0" u="none" strike="noStrike" kern="1200" baseline="0" dirty="0" smtClean="0">
                <a:solidFill>
                  <a:schemeClr val="tx1"/>
                </a:solidFill>
                <a:latin typeface="+mn-lt"/>
                <a:ea typeface="+mn-ea"/>
                <a:cs typeface="+mn-cs"/>
              </a:rPr>
              <a:t>the cardinality of the relation is one), and it can modify some attributes of the association itself such as</a:t>
            </a:r>
          </a:p>
          <a:p>
            <a:r>
              <a:rPr lang="en-US" sz="1200" b="0" i="0" u="none" strike="noStrike" kern="1200" baseline="0" dirty="0" smtClean="0">
                <a:solidFill>
                  <a:schemeClr val="tx1"/>
                </a:solidFill>
                <a:latin typeface="+mn-lt"/>
                <a:ea typeface="+mn-ea"/>
                <a:cs typeface="+mn-cs"/>
              </a:rPr>
              <a:t>the way is has to be fetched. The API of 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OneToOne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annotation</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foreign key column is called a join column. 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JoinColumn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annotation allows you to</a:t>
            </a:r>
          </a:p>
          <a:p>
            <a:r>
              <a:rPr lang="en-US" sz="1200" b="0" i="0" u="none" strike="noStrike" kern="1200" baseline="0" dirty="0" smtClean="0">
                <a:solidFill>
                  <a:schemeClr val="tx1"/>
                </a:solidFill>
                <a:latin typeface="+mn-lt"/>
                <a:ea typeface="+mn-ea"/>
                <a:cs typeface="+mn-cs"/>
              </a:rPr>
              <a:t>customize the mapping of a foreign key. It is used in Listing 3-43 to rename the foreign key column to</a:t>
            </a:r>
          </a:p>
          <a:p>
            <a:r>
              <a:rPr lang="en-US" sz="1200" b="1" i="0" u="none" strike="noStrike" kern="1200" baseline="0" dirty="0" smtClean="0">
                <a:solidFill>
                  <a:schemeClr val="tx1"/>
                </a:solidFill>
                <a:latin typeface="+mn-lt"/>
                <a:ea typeface="+mn-ea"/>
                <a:cs typeface="+mn-cs"/>
              </a:rPr>
              <a:t>ADD_FK </a:t>
            </a:r>
            <a:r>
              <a:rPr lang="en-US" sz="1200" b="0" i="0" u="none" strike="noStrike" kern="1200" baseline="0" dirty="0" smtClean="0">
                <a:solidFill>
                  <a:schemeClr val="tx1"/>
                </a:solidFill>
                <a:latin typeface="+mn-lt"/>
                <a:ea typeface="+mn-ea"/>
                <a:cs typeface="+mn-cs"/>
              </a:rPr>
              <a:t>and make the relationship obligatory by refusing the null value (</a:t>
            </a:r>
            <a:r>
              <a:rPr lang="en-US" sz="1200" b="1" i="0" u="none" strike="noStrike" kern="1200" baseline="0" dirty="0" err="1" smtClean="0">
                <a:solidFill>
                  <a:schemeClr val="tx1"/>
                </a:solidFill>
                <a:latin typeface="+mn-lt"/>
                <a:ea typeface="+mn-ea"/>
                <a:cs typeface="+mn-cs"/>
              </a:rPr>
              <a:t>nullable</a:t>
            </a:r>
            <a:r>
              <a:rPr lang="en-US" sz="1200" b="1" i="0" u="none" strike="noStrike" kern="1200" baseline="0" dirty="0" smtClean="0">
                <a:solidFill>
                  <a:schemeClr val="tx1"/>
                </a:solidFill>
                <a:latin typeface="+mn-lt"/>
                <a:ea typeface="+mn-ea"/>
                <a:cs typeface="+mn-cs"/>
              </a:rPr>
              <a:t>=false</a:t>
            </a:r>
            <a:r>
              <a:rPr lang="en-US" sz="1200" b="0" i="0" u="none" strike="noStrike" kern="1200" baseline="0" dirty="0" smtClean="0">
                <a:solidFill>
                  <a:schemeClr val="tx1"/>
                </a:solidFill>
                <a:latin typeface="+mn-lt"/>
                <a:ea typeface="+mn-ea"/>
                <a:cs typeface="+mn-cs"/>
              </a:rPr>
              <a:t>). 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OneToOne</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annotation gives the persistence provider a hint to fetch the relationship lazily.</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a:r>
            <a:r>
              <a:rPr lang="en-US" dirty="0" err="1" smtClean="0"/>
              <a:t>ManyToOne</a:t>
            </a:r>
            <a:r>
              <a:rPr lang="en-US" sz="1200" b="0" i="0" kern="1200" dirty="0" smtClean="0">
                <a:solidFill>
                  <a:schemeClr val="tx1"/>
                </a:solidFill>
                <a:effectLst/>
                <a:latin typeface="+mn-lt"/>
                <a:ea typeface="+mn-ea"/>
                <a:cs typeface="+mn-cs"/>
              </a:rPr>
              <a:t> is the most common association, having a direct equivalent in the relational database as well (e.g. foreign key), and so it establishes a relationship between a child entity and a parent.</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By default, one-to-many unidirectional</a:t>
            </a:r>
          </a:p>
          <a:p>
            <a:r>
              <a:rPr lang="en-US" sz="1200" b="0" i="0" u="none" strike="noStrike" kern="1200" baseline="0" dirty="0" smtClean="0">
                <a:solidFill>
                  <a:schemeClr val="tx1"/>
                </a:solidFill>
                <a:latin typeface="+mn-lt"/>
                <a:ea typeface="+mn-ea"/>
                <a:cs typeface="+mn-cs"/>
              </a:rPr>
              <a:t>relationships use a join table to keep the relationship information, with two foreign key columns. One</a:t>
            </a:r>
          </a:p>
          <a:p>
            <a:r>
              <a:rPr lang="en-US" sz="1200" b="0" i="0" u="none" strike="noStrike" kern="1200" baseline="0" dirty="0" smtClean="0">
                <a:solidFill>
                  <a:schemeClr val="tx1"/>
                </a:solidFill>
                <a:latin typeface="+mn-lt"/>
                <a:ea typeface="+mn-ea"/>
                <a:cs typeface="+mn-cs"/>
              </a:rPr>
              <a:t>foreign key column refers to the table </a:t>
            </a:r>
            <a:r>
              <a:rPr lang="en-US" sz="1200" b="1" i="0" u="none" strike="noStrike" kern="1200" baseline="0" dirty="0" smtClean="0">
                <a:solidFill>
                  <a:schemeClr val="tx1"/>
                </a:solidFill>
                <a:latin typeface="+mn-lt"/>
                <a:ea typeface="+mn-ea"/>
                <a:cs typeface="+mn-cs"/>
              </a:rPr>
              <a:t>ORDER </a:t>
            </a:r>
            <a:r>
              <a:rPr lang="en-US" sz="1200" b="0" i="0" u="none" strike="noStrike" kern="1200" baseline="0" dirty="0" smtClean="0">
                <a:solidFill>
                  <a:schemeClr val="tx1"/>
                </a:solidFill>
                <a:latin typeface="+mn-lt"/>
                <a:ea typeface="+mn-ea"/>
                <a:cs typeface="+mn-cs"/>
              </a:rPr>
              <a:t>and has the same type as its primary key, and the other</a:t>
            </a:r>
          </a:p>
          <a:p>
            <a:r>
              <a:rPr lang="en-US" sz="1200" b="0" i="0" u="none" strike="noStrike" kern="1200" baseline="0" dirty="0" smtClean="0">
                <a:solidFill>
                  <a:schemeClr val="tx1"/>
                </a:solidFill>
                <a:latin typeface="+mn-lt"/>
                <a:ea typeface="+mn-ea"/>
                <a:cs typeface="+mn-cs"/>
              </a:rPr>
              <a:t>refers to </a:t>
            </a:r>
            <a:r>
              <a:rPr lang="en-US" sz="1200" b="1" i="0" u="none" strike="noStrike" kern="1200" baseline="0" dirty="0" smtClean="0">
                <a:solidFill>
                  <a:schemeClr val="tx1"/>
                </a:solidFill>
                <a:latin typeface="+mn-lt"/>
                <a:ea typeface="+mn-ea"/>
                <a:cs typeface="+mn-cs"/>
              </a:rPr>
              <a:t>ORDER_LINE</a:t>
            </a:r>
            <a:r>
              <a:rPr lang="en-US" sz="1200" b="0" i="0" u="none" strike="noStrike" kern="1200" baseline="0" dirty="0" smtClean="0">
                <a:solidFill>
                  <a:schemeClr val="tx1"/>
                </a:solidFill>
                <a:latin typeface="+mn-lt"/>
                <a:ea typeface="+mn-ea"/>
                <a:cs typeface="+mn-cs"/>
              </a:rPr>
              <a:t>. The name of this joined table is the name of both entities, separated by the </a:t>
            </a:r>
            <a:r>
              <a:rPr lang="en-US" sz="1200" b="1" i="0" u="none" strike="noStrike" kern="1200" baseline="0" dirty="0" smtClean="0">
                <a:solidFill>
                  <a:schemeClr val="tx1"/>
                </a:solidFill>
                <a:latin typeface="+mn-lt"/>
                <a:ea typeface="+mn-ea"/>
                <a:cs typeface="+mn-cs"/>
              </a:rPr>
              <a:t>_</a:t>
            </a:r>
          </a:p>
          <a:p>
            <a:r>
              <a:rPr lang="en-US" sz="1200" b="0" i="0" u="none" strike="noStrike" kern="1200" baseline="0" dirty="0" smtClean="0">
                <a:solidFill>
                  <a:schemeClr val="tx1"/>
                </a:solidFill>
                <a:latin typeface="+mn-lt"/>
                <a:ea typeface="+mn-ea"/>
                <a:cs typeface="+mn-cs"/>
              </a:rPr>
              <a:t>symbol.</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Unlike the unidirectional </a:t>
            </a:r>
            <a:r>
              <a:rPr lang="en-US" dirty="0" smtClean="0"/>
              <a:t>@</a:t>
            </a:r>
            <a:r>
              <a:rPr lang="en-US" dirty="0" err="1" smtClean="0"/>
              <a:t>OneToMany</a:t>
            </a:r>
            <a:r>
              <a:rPr lang="en-US" sz="1200" b="0" i="0" kern="1200" dirty="0" smtClean="0">
                <a:solidFill>
                  <a:schemeClr val="tx1"/>
                </a:solidFill>
                <a:effectLst/>
                <a:latin typeface="+mn-lt"/>
                <a:ea typeface="+mn-ea"/>
                <a:cs typeface="+mn-cs"/>
              </a:rPr>
              <a:t>, the bidirectional association is much more efficient when managing the collection persistence state. Every element removal only requires a single update (in which the foreign key column is set to </a:t>
            </a:r>
            <a:r>
              <a:rPr lang="en-US" dirty="0" smtClean="0"/>
              <a:t>NULL</a:t>
            </a:r>
            <a:r>
              <a:rPr lang="en-US" sz="1200" b="0" i="0" kern="1200" dirty="0" smtClean="0">
                <a:solidFill>
                  <a:schemeClr val="tx1"/>
                </a:solidFill>
                <a:effectLst/>
                <a:latin typeface="+mn-lt"/>
                <a:ea typeface="+mn-ea"/>
                <a:cs typeface="+mn-cs"/>
              </a:rPr>
              <a:t>), and, if the child entity lifecycle is bound to its owning parent so that the child cannot exist without its parent, then we can annotate the association with the </a:t>
            </a:r>
            <a:r>
              <a:rPr lang="en-US" dirty="0" smtClean="0"/>
              <a:t>orphan-removal</a:t>
            </a:r>
            <a:r>
              <a:rPr lang="en-US" sz="1200" b="0" i="0" kern="1200" dirty="0" smtClean="0">
                <a:solidFill>
                  <a:schemeClr val="tx1"/>
                </a:solidFill>
                <a:effectLst/>
                <a:latin typeface="+mn-lt"/>
                <a:ea typeface="+mn-ea"/>
                <a:cs typeface="+mn-cs"/>
              </a:rPr>
              <a:t> attribute and disassociating the child will trigger a delete statement on the actual child table row as well.</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реализует спецификации API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Persistence</a:t>
            </a:r>
            <a:r>
              <a:rPr lang="ru-RU" sz="1200" b="0" i="0" kern="1200" dirty="0" smtClean="0">
                <a:solidFill>
                  <a:schemeClr val="tx1"/>
                </a:solidFill>
                <a:effectLst/>
                <a:latin typeface="+mn-lt"/>
                <a:ea typeface="+mn-ea"/>
                <a:cs typeface="+mn-cs"/>
              </a:rPr>
              <a:t>, а связь между интерфейсами JPA и конкретными реализациями </a:t>
            </a:r>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может быть представлена на следующей диаграмме:</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pPr/>
              <a:t>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many-to-many bidirectional relationship exists when one source object refers to many targets, and</a:t>
            </a:r>
          </a:p>
          <a:p>
            <a:r>
              <a:rPr lang="en-US" sz="1200" b="0" i="0" u="none" strike="noStrike" kern="1200" baseline="0" dirty="0" smtClean="0">
                <a:solidFill>
                  <a:schemeClr val="tx1"/>
                </a:solidFill>
                <a:latin typeface="+mn-lt"/>
                <a:ea typeface="+mn-ea"/>
                <a:cs typeface="+mn-cs"/>
              </a:rPr>
              <a:t>when a target refers to many sources. For example, a CD album is created by several artists, and an artist</a:t>
            </a:r>
          </a:p>
          <a:p>
            <a:r>
              <a:rPr lang="en-US" sz="1200" b="0" i="0" u="none" strike="noStrike" kern="1200" baseline="0" dirty="0" smtClean="0">
                <a:solidFill>
                  <a:schemeClr val="tx1"/>
                </a:solidFill>
                <a:latin typeface="+mn-lt"/>
                <a:ea typeface="+mn-ea"/>
                <a:cs typeface="+mn-cs"/>
              </a:rPr>
              <a:t>appears on several albums. In the Java world, each entity will have a collection of target entities. In the</a:t>
            </a:r>
          </a:p>
          <a:p>
            <a:r>
              <a:rPr lang="en-US" sz="1200" b="0" i="0" u="none" strike="noStrike" kern="1200" baseline="0" dirty="0" smtClean="0">
                <a:solidFill>
                  <a:schemeClr val="tx1"/>
                </a:solidFill>
                <a:latin typeface="+mn-lt"/>
                <a:ea typeface="+mn-ea"/>
                <a:cs typeface="+mn-cs"/>
              </a:rPr>
              <a:t>relational world, the only way to map a many-to-many relationship is to use a join table.</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Just like with unidirectional @</a:t>
            </a:r>
            <a:r>
              <a:rPr lang="en-US" sz="1200" b="0" i="0" kern="1200" dirty="0" err="1" smtClean="0">
                <a:solidFill>
                  <a:schemeClr val="tx1"/>
                </a:solidFill>
                <a:effectLst/>
                <a:latin typeface="+mn-lt"/>
                <a:ea typeface="+mn-ea"/>
                <a:cs typeface="+mn-cs"/>
              </a:rPr>
              <a:t>OneToMany</a:t>
            </a:r>
            <a:r>
              <a:rPr lang="en-US" sz="1200" b="0" i="0" kern="1200" dirty="0" smtClean="0">
                <a:solidFill>
                  <a:schemeClr val="tx1"/>
                </a:solidFill>
                <a:effectLst/>
                <a:latin typeface="+mn-lt"/>
                <a:ea typeface="+mn-ea"/>
                <a:cs typeface="+mn-cs"/>
              </a:rPr>
              <a:t> associations, the link table is controlled by the owning side.</a:t>
            </a:r>
          </a:p>
          <a:p>
            <a:pPr rtl="0"/>
            <a:r>
              <a:rPr lang="en-US" sz="1200" b="0" i="0" kern="1200" dirty="0" smtClean="0">
                <a:solidFill>
                  <a:schemeClr val="tx1"/>
                </a:solidFill>
                <a:effectLst/>
                <a:latin typeface="+mn-lt"/>
                <a:ea typeface="+mn-ea"/>
                <a:cs typeface="+mn-cs"/>
              </a:rPr>
              <a:t>When an entity is removed from the @</a:t>
            </a:r>
            <a:r>
              <a:rPr lang="en-US" sz="1200" b="0" i="0" kern="1200" dirty="0" err="1" smtClean="0">
                <a:solidFill>
                  <a:schemeClr val="tx1"/>
                </a:solidFill>
                <a:effectLst/>
                <a:latin typeface="+mn-lt"/>
                <a:ea typeface="+mn-ea"/>
                <a:cs typeface="+mn-cs"/>
              </a:rPr>
              <a:t>ManyToMany</a:t>
            </a:r>
            <a:r>
              <a:rPr lang="en-US" sz="1200" b="0" i="0" kern="1200" dirty="0" smtClean="0">
                <a:solidFill>
                  <a:schemeClr val="tx1"/>
                </a:solidFill>
                <a:effectLst/>
                <a:latin typeface="+mn-lt"/>
                <a:ea typeface="+mn-ea"/>
                <a:cs typeface="+mn-cs"/>
              </a:rPr>
              <a:t> collection, Hibernate simply deletes the joining record in the link table. Unfortunately, this operation requires removing all entries associated with a given parent and recreating the ones that are listed in the current running persistent context.</a:t>
            </a:r>
          </a:p>
          <a:p>
            <a:endParaRPr lang="ru-RU" dirty="0" smtClean="0"/>
          </a:p>
          <a:p>
            <a:r>
              <a:rPr lang="en-US" sz="1200" kern="1200" dirty="0" smtClean="0">
                <a:solidFill>
                  <a:schemeClr val="tx1"/>
                </a:solidFill>
                <a:effectLst/>
                <a:latin typeface="+mn-lt"/>
                <a:ea typeface="+mn-ea"/>
                <a:cs typeface="+mn-cs"/>
              </a:rPr>
              <a:t>person1.getAddresses().remove( address1 );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DELETE FROM </a:t>
            </a:r>
            <a:r>
              <a:rPr lang="en-US" sz="1200" kern="1200" dirty="0" err="1" smtClean="0">
                <a:solidFill>
                  <a:schemeClr val="tx1"/>
                </a:solidFill>
                <a:effectLst/>
                <a:latin typeface="+mn-lt"/>
                <a:ea typeface="+mn-ea"/>
                <a:cs typeface="+mn-cs"/>
              </a:rPr>
              <a:t>Person_Address</a:t>
            </a:r>
            <a:r>
              <a:rPr lang="en-US" sz="1200" kern="1200" dirty="0" smtClean="0">
                <a:solidFill>
                  <a:schemeClr val="tx1"/>
                </a:solidFill>
                <a:effectLst/>
                <a:latin typeface="+mn-lt"/>
                <a:ea typeface="+mn-ea"/>
                <a:cs typeface="+mn-cs"/>
              </a:rPr>
              <a:t> WHERE </a:t>
            </a:r>
            <a:r>
              <a:rPr lang="en-US" sz="1200" kern="1200" dirty="0" err="1" smtClean="0">
                <a:solidFill>
                  <a:schemeClr val="tx1"/>
                </a:solidFill>
                <a:effectLst/>
                <a:latin typeface="+mn-lt"/>
                <a:ea typeface="+mn-ea"/>
                <a:cs typeface="+mn-cs"/>
              </a:rPr>
              <a:t>Person_id</a:t>
            </a:r>
            <a:r>
              <a:rPr lang="en-US" sz="1200" kern="1200" dirty="0" smtClean="0">
                <a:solidFill>
                  <a:schemeClr val="tx1"/>
                </a:solidFill>
                <a:effectLst/>
                <a:latin typeface="+mn-lt"/>
                <a:ea typeface="+mn-ea"/>
                <a:cs typeface="+mn-cs"/>
              </a:rPr>
              <a:t> = 1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INSERT INTO </a:t>
            </a:r>
            <a:r>
              <a:rPr lang="en-US" sz="1200" kern="1200" dirty="0" err="1" smtClean="0">
                <a:solidFill>
                  <a:schemeClr val="tx1"/>
                </a:solidFill>
                <a:effectLst/>
                <a:latin typeface="+mn-lt"/>
                <a:ea typeface="+mn-ea"/>
                <a:cs typeface="+mn-cs"/>
              </a:rPr>
              <a:t>Person_Address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Person_id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addresses_id</a:t>
            </a:r>
            <a:r>
              <a:rPr lang="en-US" sz="1200" kern="1200" dirty="0" smtClean="0">
                <a:solidFill>
                  <a:schemeClr val="tx1"/>
                </a:solidFill>
                <a:effectLst/>
                <a:latin typeface="+mn-lt"/>
                <a:ea typeface="+mn-ea"/>
                <a:cs typeface="+mn-cs"/>
              </a:rPr>
              <a:t> ) VALUES ( 1, 3 )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bidirectional </a:t>
            </a:r>
            <a:r>
              <a:rPr lang="en-US" dirty="0" smtClean="0"/>
              <a:t>@</a:t>
            </a:r>
            <a:r>
              <a:rPr lang="en-US" dirty="0" err="1" smtClean="0"/>
              <a:t>ManyToMany</a:t>
            </a:r>
            <a:r>
              <a:rPr lang="en-US" sz="1200" b="0" i="0" kern="1200" dirty="0" smtClean="0">
                <a:solidFill>
                  <a:schemeClr val="tx1"/>
                </a:solidFill>
                <a:effectLst/>
                <a:latin typeface="+mn-lt"/>
                <a:ea typeface="+mn-ea"/>
                <a:cs typeface="+mn-cs"/>
              </a:rPr>
              <a:t> association has an owning and a </a:t>
            </a:r>
            <a:r>
              <a:rPr lang="en-US" dirty="0" err="1" smtClean="0"/>
              <a:t>mappedBy</a:t>
            </a:r>
            <a:r>
              <a:rPr lang="en-US" sz="1200" b="0" i="0" kern="1200" dirty="0" smtClean="0">
                <a:solidFill>
                  <a:schemeClr val="tx1"/>
                </a:solidFill>
                <a:effectLst/>
                <a:latin typeface="+mn-lt"/>
                <a:ea typeface="+mn-ea"/>
                <a:cs typeface="+mn-cs"/>
              </a:rPr>
              <a:t> side. </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a bidirectional </a:t>
            </a:r>
            <a:r>
              <a:rPr lang="en-US" dirty="0" smtClean="0"/>
              <a:t>@</a:t>
            </a:r>
            <a:r>
              <a:rPr lang="en-US" dirty="0" err="1" smtClean="0"/>
              <a:t>OneToMany</a:t>
            </a:r>
            <a:r>
              <a:rPr lang="en-US" sz="1200" b="0" i="0" kern="1200" dirty="0" smtClean="0">
                <a:solidFill>
                  <a:schemeClr val="tx1"/>
                </a:solidFill>
                <a:effectLst/>
                <a:latin typeface="+mn-lt"/>
                <a:ea typeface="+mn-ea"/>
                <a:cs typeface="+mn-cs"/>
              </a:rPr>
              <a:t> association performs better when removing or changing the order of child elements, </a:t>
            </a:r>
            <a:r>
              <a:rPr lang="en-US" sz="1200" b="0" i="0" kern="1200" dirty="0" err="1" smtClean="0">
                <a:solidFill>
                  <a:schemeClr val="tx1"/>
                </a:solidFill>
                <a:effectLst/>
                <a:latin typeface="+mn-lt"/>
                <a:ea typeface="+mn-ea"/>
                <a:cs typeface="+mn-cs"/>
              </a:rPr>
              <a:t>the</a:t>
            </a:r>
            <a:r>
              <a:rPr lang="en-US" dirty="0" err="1" smtClean="0"/>
              <a:t>@ManyToMany</a:t>
            </a:r>
            <a:r>
              <a:rPr lang="en-US" sz="1200" b="0" i="0" kern="1200" dirty="0" smtClean="0">
                <a:solidFill>
                  <a:schemeClr val="tx1"/>
                </a:solidFill>
                <a:effectLst/>
                <a:latin typeface="+mn-lt"/>
                <a:ea typeface="+mn-ea"/>
                <a:cs typeface="+mn-cs"/>
              </a:rPr>
              <a:t> relationship cannot benefit from such an optimization because the foreign key side is not in control. To overcome this limitation, the link table must be directly exposed and the </a:t>
            </a:r>
            <a:r>
              <a:rPr lang="en-US" dirty="0" smtClean="0"/>
              <a:t>@</a:t>
            </a:r>
            <a:r>
              <a:rPr lang="en-US" dirty="0" err="1" smtClean="0"/>
              <a:t>ManyToMany</a:t>
            </a:r>
            <a:r>
              <a:rPr lang="en-US" sz="1200" b="0" i="0" kern="1200" dirty="0" smtClean="0">
                <a:solidFill>
                  <a:schemeClr val="tx1"/>
                </a:solidFill>
                <a:effectLst/>
                <a:latin typeface="+mn-lt"/>
                <a:ea typeface="+mn-ea"/>
                <a:cs typeface="+mn-cs"/>
              </a:rPr>
              <a:t> association split into two bidirectional </a:t>
            </a:r>
            <a:r>
              <a:rPr lang="en-US" dirty="0" smtClean="0"/>
              <a:t>@</a:t>
            </a:r>
            <a:r>
              <a:rPr lang="en-US" dirty="0" err="1" smtClean="0"/>
              <a:t>OneToMany</a:t>
            </a:r>
            <a:r>
              <a:rPr lang="en-US" sz="1200" b="0" i="0" kern="1200" dirty="0" smtClean="0">
                <a:solidFill>
                  <a:schemeClr val="tx1"/>
                </a:solidFill>
                <a:effectLst/>
                <a:latin typeface="+mn-lt"/>
                <a:ea typeface="+mn-ea"/>
                <a:cs typeface="+mn-cs"/>
              </a:rPr>
              <a:t> relationships.</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Note that, on a many-to-many and one-to-one bidirectional relationship, either side may be</a:t>
            </a:r>
          </a:p>
          <a:p>
            <a:r>
              <a:rPr lang="en-US" sz="1200" b="0" i="0" u="none" strike="noStrike" kern="1200" baseline="0" dirty="0" smtClean="0">
                <a:solidFill>
                  <a:schemeClr val="tx1"/>
                </a:solidFill>
                <a:latin typeface="+mn-lt"/>
                <a:ea typeface="+mn-ea"/>
                <a:cs typeface="+mn-cs"/>
              </a:rPr>
              <a:t>designated as the owning side. No matter which side is designated as the owner, the other side should</a:t>
            </a:r>
          </a:p>
          <a:p>
            <a:r>
              <a:rPr lang="en-US" sz="1200" b="0" i="0" u="none" strike="noStrike" kern="1200" baseline="0" dirty="0" smtClean="0">
                <a:solidFill>
                  <a:schemeClr val="tx1"/>
                </a:solidFill>
                <a:latin typeface="+mn-lt"/>
                <a:ea typeface="+mn-ea"/>
                <a:cs typeface="+mn-cs"/>
              </a:rPr>
              <a:t>include the </a:t>
            </a:r>
            <a:r>
              <a:rPr lang="en-US" sz="1200" b="1" i="0" u="none" strike="noStrike" kern="1200" baseline="0" dirty="0" err="1" smtClean="0">
                <a:solidFill>
                  <a:schemeClr val="tx1"/>
                </a:solidFill>
                <a:latin typeface="+mn-lt"/>
                <a:ea typeface="+mn-ea"/>
                <a:cs typeface="+mn-cs"/>
              </a:rPr>
              <a:t>mappedBy</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element. If not, the provider will think that both sides are the owner and will treat it</a:t>
            </a:r>
          </a:p>
          <a:p>
            <a:r>
              <a:rPr lang="en-US" sz="1200" b="0" i="0" u="none" strike="noStrike" kern="1200" baseline="0" dirty="0" smtClean="0">
                <a:solidFill>
                  <a:schemeClr val="tx1"/>
                </a:solidFill>
                <a:latin typeface="+mn-lt"/>
                <a:ea typeface="+mn-ea"/>
                <a:cs typeface="+mn-cs"/>
              </a:rPr>
              <a:t>as two separate one-to-many unidirectional relationships. That could result in four tables</a:t>
            </a:r>
            <a:endParaRPr lang="ru-RU" sz="1200" b="0" i="0" u="none" strike="noStrike" kern="1200" baseline="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drop table Item;</a:t>
            </a:r>
          </a:p>
          <a:p>
            <a:r>
              <a:rPr lang="en-US" dirty="0" smtClean="0"/>
              <a:t>create table Item (ID </a:t>
            </a:r>
            <a:r>
              <a:rPr lang="en-US" dirty="0" err="1" smtClean="0"/>
              <a:t>bigint</a:t>
            </a:r>
            <a:r>
              <a:rPr lang="en-US" dirty="0" smtClean="0"/>
              <a:t> not null, DTYPE </a:t>
            </a:r>
            <a:r>
              <a:rPr lang="en-US" dirty="0" err="1" smtClean="0"/>
              <a:t>varchar</a:t>
            </a:r>
            <a:r>
              <a:rPr lang="en-US" dirty="0" smtClean="0"/>
              <a:t>, TITLE </a:t>
            </a:r>
            <a:r>
              <a:rPr lang="en-US" dirty="0" err="1" smtClean="0"/>
              <a:t>varchar</a:t>
            </a:r>
            <a:r>
              <a:rPr lang="en-US" dirty="0" smtClean="0"/>
              <a:t>, ISBN </a:t>
            </a:r>
            <a:r>
              <a:rPr lang="en-US" dirty="0" err="1" smtClean="0"/>
              <a:t>varchar</a:t>
            </a:r>
            <a:r>
              <a:rPr lang="en-US" dirty="0" smtClean="0"/>
              <a:t>, MUSIC_COMPANY </a:t>
            </a:r>
            <a:r>
              <a:rPr lang="en-US" dirty="0" err="1" smtClean="0"/>
              <a:t>varchar</a:t>
            </a:r>
            <a:r>
              <a:rPr lang="en-US" dirty="0" smtClean="0"/>
              <a:t>);</a:t>
            </a:r>
          </a:p>
          <a:p>
            <a:r>
              <a:rPr lang="en-US" dirty="0" smtClean="0"/>
              <a:t>insert into Item values(1, 'Item', 'Pen', null, null);</a:t>
            </a:r>
            <a:endParaRPr lang="ru-RU" dirty="0" smtClean="0"/>
          </a:p>
          <a:p>
            <a:r>
              <a:rPr lang="en-US" dirty="0" smtClean="0"/>
              <a:t>insert into Item values(</a:t>
            </a:r>
            <a:r>
              <a:rPr lang="ru-RU" dirty="0" smtClean="0"/>
              <a:t>2</a:t>
            </a:r>
            <a:r>
              <a:rPr lang="en-US" dirty="0" smtClean="0"/>
              <a:t>, 'Book', 'Effective Java', '12345', null);</a:t>
            </a:r>
            <a:endParaRPr lang="ru-RU" dirty="0" smtClean="0"/>
          </a:p>
          <a:p>
            <a:r>
              <a:rPr lang="en-US" dirty="0" smtClean="0"/>
              <a:t>insert into Item values(3, 'Cd', 'Soul Train', null, 'Fantastic jazz album');</a:t>
            </a:r>
            <a:endParaRPr lang="ru-RU" dirty="0" smtClean="0"/>
          </a:p>
          <a:p>
            <a:r>
              <a:rPr lang="en-US" dirty="0" smtClean="0"/>
              <a:t>select * from Item;</a:t>
            </a:r>
          </a:p>
          <a:p>
            <a:r>
              <a:rPr lang="en-US" dirty="0" smtClean="0"/>
              <a:t>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joined-subclass strategy is intuitive and is close to what you know from the object inheritance</a:t>
            </a:r>
          </a:p>
          <a:p>
            <a:r>
              <a:rPr lang="en-US" sz="1200" b="0" i="0" u="none" strike="noStrike" kern="1200" baseline="0" dirty="0" smtClean="0">
                <a:solidFill>
                  <a:schemeClr val="tx1"/>
                </a:solidFill>
                <a:latin typeface="+mn-lt"/>
                <a:ea typeface="+mn-ea"/>
                <a:cs typeface="+mn-cs"/>
              </a:rPr>
              <a:t>mechanism. But querying can have a performance impact. This strategy is called joined because, to</a:t>
            </a:r>
          </a:p>
          <a:p>
            <a:r>
              <a:rPr lang="en-US" sz="1200" b="0" i="0" u="none" strike="noStrike" kern="1200" baseline="0" dirty="0" smtClean="0">
                <a:solidFill>
                  <a:schemeClr val="tx1"/>
                </a:solidFill>
                <a:latin typeface="+mn-lt"/>
                <a:ea typeface="+mn-ea"/>
                <a:cs typeface="+mn-cs"/>
              </a:rPr>
              <a:t>reassemble an instance of a subclass, the subclass table has to be joined with the root class table. The</a:t>
            </a:r>
          </a:p>
          <a:p>
            <a:r>
              <a:rPr lang="en-US" sz="1200" b="0" i="0" u="none" strike="noStrike" kern="1200" baseline="0" dirty="0" smtClean="0">
                <a:solidFill>
                  <a:schemeClr val="tx1"/>
                </a:solidFill>
                <a:latin typeface="+mn-lt"/>
                <a:ea typeface="+mn-ea"/>
                <a:cs typeface="+mn-cs"/>
              </a:rPr>
              <a:t>deeper the hierarchy, the more joins needed to assemble a leaf entity.</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With the table-per-concrete-class strategy, there is no shared table, no shared columns, and no</a:t>
            </a:r>
          </a:p>
          <a:p>
            <a:r>
              <a:rPr lang="en-US" sz="1200" b="0" i="0" u="none" strike="noStrike" kern="1200" baseline="0" dirty="0" smtClean="0">
                <a:solidFill>
                  <a:schemeClr val="tx1"/>
                </a:solidFill>
                <a:latin typeface="+mn-lt"/>
                <a:ea typeface="+mn-ea"/>
                <a:cs typeface="+mn-cs"/>
              </a:rPr>
              <a:t>discriminator column. The only requirement is that all tables must share a common primary key that</a:t>
            </a:r>
          </a:p>
          <a:p>
            <a:r>
              <a:rPr lang="en-US" sz="1200" b="0" i="0" u="none" strike="noStrike" kern="1200" baseline="0" dirty="0" smtClean="0">
                <a:solidFill>
                  <a:schemeClr val="tx1"/>
                </a:solidFill>
                <a:latin typeface="+mn-lt"/>
                <a:ea typeface="+mn-ea"/>
                <a:cs typeface="+mn-cs"/>
              </a:rPr>
              <a:t>matches across all tables in the hierarchy</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named queries can be</a:t>
            </a:r>
          </a:p>
          <a:p>
            <a:r>
              <a:rPr lang="en-US" sz="1200" b="0" i="0" u="none" strike="noStrike" kern="1200" baseline="0" dirty="0" smtClean="0">
                <a:solidFill>
                  <a:schemeClr val="tx1"/>
                </a:solidFill>
                <a:latin typeface="+mn-lt"/>
                <a:ea typeface="+mn-ea"/>
                <a:cs typeface="+mn-cs"/>
              </a:rPr>
              <a:t>more efficient to execute because the persistence provider can translate the JPQL string to SQL once the</a:t>
            </a:r>
          </a:p>
          <a:p>
            <a:r>
              <a:rPr lang="en-US" sz="1200" b="0" i="0" u="none" strike="noStrike" kern="1200" baseline="0" dirty="0" smtClean="0">
                <a:solidFill>
                  <a:schemeClr val="tx1"/>
                </a:solidFill>
                <a:latin typeface="+mn-lt"/>
                <a:ea typeface="+mn-ea"/>
                <a:cs typeface="+mn-cs"/>
              </a:rPr>
              <a:t>application starts, rather than every time the query is executed.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Сначала </a:t>
            </a:r>
            <a:r>
              <a:rPr lang="ru-RU" sz="1200" b="0" i="0" u="none" strike="noStrike" kern="1200" baseline="0" dirty="0" smtClean="0">
                <a:solidFill>
                  <a:schemeClr val="tx1"/>
                </a:solidFill>
                <a:latin typeface="+mn-lt"/>
                <a:ea typeface="+mn-ea"/>
                <a:cs typeface="+mn-cs"/>
              </a:rPr>
              <a:t>мы аннотируем тип с помощью @</a:t>
            </a:r>
            <a:r>
              <a:rPr lang="ru-RU" sz="1200" b="0" i="0" u="none" strike="noStrike" kern="1200" baseline="0" dirty="0" err="1" smtClean="0">
                <a:solidFill>
                  <a:schemeClr val="tx1"/>
                </a:solidFill>
                <a:latin typeface="+mn-lt"/>
                <a:ea typeface="+mn-ea"/>
                <a:cs typeface="+mn-cs"/>
              </a:rPr>
              <a:t>Entity</a:t>
            </a:r>
            <a:r>
              <a:rPr lang="ru-RU" sz="1200" b="0" i="0" u="none" strike="noStrike" kern="1200" baseline="0" dirty="0" smtClean="0">
                <a:solidFill>
                  <a:schemeClr val="tx1"/>
                </a:solidFill>
                <a:latin typeface="+mn-lt"/>
                <a:ea typeface="+mn-ea"/>
                <a:cs typeface="+mn-cs"/>
              </a:rPr>
              <a:t>, указывая на то, что это отображенный</a:t>
            </a:r>
          </a:p>
          <a:p>
            <a:r>
              <a:rPr lang="ru-RU" sz="1200" b="0" i="0" u="none" strike="noStrike" kern="1200" baseline="0" dirty="0" smtClean="0">
                <a:solidFill>
                  <a:schemeClr val="tx1"/>
                </a:solidFill>
                <a:latin typeface="+mn-lt"/>
                <a:ea typeface="+mn-ea"/>
                <a:cs typeface="+mn-cs"/>
              </a:rPr>
              <a:t>сущностный класс. Аннотация @</a:t>
            </a:r>
            <a:r>
              <a:rPr lang="ru-RU" sz="1200" b="0" i="0" u="none" strike="noStrike" kern="1200" baseline="0" dirty="0" smtClean="0">
                <a:solidFill>
                  <a:schemeClr val="tx1"/>
                </a:solidFill>
                <a:latin typeface="+mn-lt"/>
                <a:ea typeface="+mn-ea"/>
                <a:cs typeface="+mn-cs"/>
              </a:rPr>
              <a:t>Та</a:t>
            </a:r>
            <a:r>
              <a:rPr lang="en-US" sz="1200" b="0" i="0" u="none" strike="noStrike" kern="1200" baseline="0" dirty="0" err="1" smtClean="0">
                <a:solidFill>
                  <a:schemeClr val="tx1"/>
                </a:solidFill>
                <a:latin typeface="+mn-lt"/>
                <a:ea typeface="+mn-ea"/>
                <a:cs typeface="+mn-cs"/>
              </a:rPr>
              <a:t>bl</a:t>
            </a:r>
            <a:r>
              <a:rPr lang="ru-RU" sz="1200" b="0" i="0" u="none" strike="noStrike" kern="1200" baseline="0" dirty="0" smtClean="0">
                <a:solidFill>
                  <a:schemeClr val="tx1"/>
                </a:solidFill>
                <a:latin typeface="+mn-lt"/>
                <a:ea typeface="+mn-ea"/>
                <a:cs typeface="+mn-cs"/>
              </a:rPr>
              <a:t>е </a:t>
            </a:r>
            <a:r>
              <a:rPr lang="ru-RU" sz="1200" b="0" i="0" u="none" strike="noStrike" kern="1200" baseline="0" dirty="0" smtClean="0">
                <a:solidFill>
                  <a:schemeClr val="tx1"/>
                </a:solidFill>
                <a:latin typeface="+mn-lt"/>
                <a:ea typeface="+mn-ea"/>
                <a:cs typeface="+mn-cs"/>
              </a:rPr>
              <a:t>определяет имя таблицы в базе</a:t>
            </a:r>
          </a:p>
          <a:p>
            <a:r>
              <a:rPr lang="ru-RU" sz="1200" b="0" i="0" u="none" strike="noStrike" kern="1200" baseline="0" dirty="0" smtClean="0">
                <a:solidFill>
                  <a:schemeClr val="tx1"/>
                </a:solidFill>
                <a:latin typeface="+mn-lt"/>
                <a:ea typeface="+mn-ea"/>
                <a:cs typeface="+mn-cs"/>
              </a:rPr>
              <a:t>данных, на которую отображается эта сущность. Каждый отображенный атрибут</a:t>
            </a:r>
          </a:p>
          <a:p>
            <a:r>
              <a:rPr lang="ru-RU" sz="1200" b="0" i="0" u="none" strike="noStrike" kern="1200" baseline="0" dirty="0" smtClean="0">
                <a:solidFill>
                  <a:schemeClr val="tx1"/>
                </a:solidFill>
                <a:latin typeface="+mn-lt"/>
                <a:ea typeface="+mn-ea"/>
                <a:cs typeface="+mn-cs"/>
              </a:rPr>
              <a:t>снабжается аннотацией @</a:t>
            </a:r>
            <a:r>
              <a:rPr lang="ru-RU" sz="1200" b="0" i="0" u="none" strike="noStrike" kern="1200" baseline="0" dirty="0" err="1" smtClean="0">
                <a:solidFill>
                  <a:schemeClr val="tx1"/>
                </a:solidFill>
                <a:latin typeface="+mn-lt"/>
                <a:ea typeface="+mn-ea"/>
                <a:cs typeface="+mn-cs"/>
              </a:rPr>
              <a:t>Column</a:t>
            </a:r>
            <a:r>
              <a:rPr lang="ru-RU" sz="1200" b="0" i="0" u="none" strike="noStrike" kern="1200" baseline="0" dirty="0" smtClean="0">
                <a:solidFill>
                  <a:schemeClr val="tx1"/>
                </a:solidFill>
                <a:latin typeface="+mn-lt"/>
                <a:ea typeface="+mn-ea"/>
                <a:cs typeface="+mn-cs"/>
              </a:rPr>
              <a:t> с указанием имени столбца. В случае если имена</a:t>
            </a:r>
          </a:p>
          <a:p>
            <a:r>
              <a:rPr lang="ru-RU" sz="1200" b="0" i="0" u="none" strike="noStrike" kern="1200" baseline="0" dirty="0" smtClean="0">
                <a:solidFill>
                  <a:schemeClr val="tx1"/>
                </a:solidFill>
                <a:latin typeface="+mn-lt"/>
                <a:ea typeface="+mn-ea"/>
                <a:cs typeface="+mn-cs"/>
              </a:rPr>
              <a:t>типа и атрибутов совпадают с именами таблицы и столбцов, аннотации @</a:t>
            </a:r>
            <a:r>
              <a:rPr lang="ru-RU" sz="1200" b="0" i="0" u="none" strike="noStrike" kern="1200" baseline="0" dirty="0" err="1" smtClean="0">
                <a:solidFill>
                  <a:schemeClr val="tx1"/>
                </a:solidFill>
                <a:latin typeface="+mn-lt"/>
                <a:ea typeface="+mn-ea"/>
                <a:cs typeface="+mn-cs"/>
              </a:rPr>
              <a:t>ТаЫе</a:t>
            </a:r>
            <a:r>
              <a:rPr lang="ru-RU" sz="1200" b="0" i="0" u="none" strike="noStrike" kern="1200" baseline="0" dirty="0" smtClean="0">
                <a:solidFill>
                  <a:schemeClr val="tx1"/>
                </a:solidFill>
                <a:latin typeface="+mn-lt"/>
                <a:ea typeface="+mn-ea"/>
                <a:cs typeface="+mn-cs"/>
              </a:rPr>
              <a:t> и</a:t>
            </a:r>
          </a:p>
          <a:p>
            <a:r>
              <a:rPr lang="en-US" sz="1200" b="0" i="0" u="none" strike="noStrike" kern="1200" baseline="0" dirty="0" smtClean="0">
                <a:solidFill>
                  <a:schemeClr val="tx1"/>
                </a:solidFill>
                <a:latin typeface="+mn-lt"/>
                <a:ea typeface="+mn-ea"/>
                <a:cs typeface="+mn-cs"/>
              </a:rPr>
              <a:t>@Column </a:t>
            </a:r>
            <a:r>
              <a:rPr lang="ru-RU" sz="1200" b="0" i="0" u="none" strike="noStrike" kern="1200" baseline="0" dirty="0" smtClean="0">
                <a:solidFill>
                  <a:schemeClr val="tx1"/>
                </a:solidFill>
                <a:latin typeface="+mn-lt"/>
                <a:ea typeface="+mn-ea"/>
                <a:cs typeface="+mn-cs"/>
              </a:rPr>
              <a:t>можно опустить.</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Атрибут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аннотирован с помощью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Это означает, что он является первичным</a:t>
            </a:r>
          </a:p>
          <a:p>
            <a:r>
              <a:rPr lang="ru-RU" sz="1200" b="0" i="0" u="none" strike="noStrike" kern="1200" baseline="0" dirty="0" smtClean="0">
                <a:solidFill>
                  <a:schemeClr val="tx1"/>
                </a:solidFill>
                <a:latin typeface="+mn-lt"/>
                <a:ea typeface="+mn-ea"/>
                <a:cs typeface="+mn-cs"/>
              </a:rPr>
              <a:t>ключом объекта. Инфраструктура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 будет применять его как уникальный</a:t>
            </a:r>
          </a:p>
          <a:p>
            <a:r>
              <a:rPr lang="ru-RU" sz="1200" b="0" i="0" u="none" strike="noStrike" kern="1200" baseline="0" dirty="0" smtClean="0">
                <a:solidFill>
                  <a:schemeClr val="tx1"/>
                </a:solidFill>
                <a:latin typeface="+mn-lt"/>
                <a:ea typeface="+mn-ea"/>
                <a:cs typeface="+mn-cs"/>
              </a:rPr>
              <a:t>идентификатор при управлении экземплярами сущностей контактов</a:t>
            </a:r>
          </a:p>
          <a:p>
            <a:r>
              <a:rPr lang="ru-RU" sz="1200" b="0" i="0" u="none" strike="noStrike" kern="1200" baseline="0" dirty="0" smtClean="0">
                <a:solidFill>
                  <a:schemeClr val="tx1"/>
                </a:solidFill>
                <a:latin typeface="+mn-lt"/>
                <a:ea typeface="+mn-ea"/>
                <a:cs typeface="+mn-cs"/>
              </a:rPr>
              <a:t>в рамках сеанса. Кроме того, аннотация @</a:t>
            </a:r>
            <a:r>
              <a:rPr lang="ru-RU" sz="1200" b="0" i="0" u="none" strike="noStrike" kern="1200" baseline="0" dirty="0" err="1" smtClean="0">
                <a:solidFill>
                  <a:schemeClr val="tx1"/>
                </a:solidFill>
                <a:latin typeface="+mn-lt"/>
                <a:ea typeface="+mn-ea"/>
                <a:cs typeface="+mn-cs"/>
              </a:rPr>
              <a:t>GeneratedValue</a:t>
            </a:r>
            <a:r>
              <a:rPr lang="ru-RU" sz="1200" b="0" i="0" u="none" strike="noStrike" kern="1200" baseline="0" dirty="0" smtClean="0">
                <a:solidFill>
                  <a:schemeClr val="tx1"/>
                </a:solidFill>
                <a:latin typeface="+mn-lt"/>
                <a:ea typeface="+mn-ea"/>
                <a:cs typeface="+mn-cs"/>
              </a:rPr>
              <a:t> сообщает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каким образом было сгенерировано значение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Стратегия IDENTITY говорит</a:t>
            </a:r>
          </a:p>
          <a:p>
            <a:r>
              <a:rPr lang="ru-RU" sz="1200" b="0" i="0" u="none" strike="noStrike" kern="1200" baseline="0" dirty="0" smtClean="0">
                <a:solidFill>
                  <a:schemeClr val="tx1"/>
                </a:solidFill>
                <a:latin typeface="+mn-lt"/>
                <a:ea typeface="+mn-ea"/>
                <a:cs typeface="+mn-cs"/>
              </a:rPr>
              <a:t>о том, что идентификатор был сгенерирован СУРБД во время вставки.</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Until now, I’ve been using strings to write JPQL (dynamic or named queries) and SQL (native queries)</a:t>
            </a:r>
          </a:p>
          <a:p>
            <a:r>
              <a:rPr lang="en-US" sz="1200" b="0" i="0" u="none" strike="noStrike" kern="1200" baseline="0" dirty="0" smtClean="0">
                <a:solidFill>
                  <a:schemeClr val="tx1"/>
                </a:solidFill>
                <a:latin typeface="+mn-lt"/>
                <a:ea typeface="+mn-ea"/>
                <a:cs typeface="+mn-cs"/>
              </a:rPr>
              <a:t>statements. This has the advantage of writing a database query in a very concise way, but has the</a:t>
            </a:r>
          </a:p>
          <a:p>
            <a:r>
              <a:rPr lang="en-US" sz="1200" b="0" i="0" u="none" strike="noStrike" kern="1200" baseline="0" dirty="0" smtClean="0">
                <a:solidFill>
                  <a:schemeClr val="tx1"/>
                </a:solidFill>
                <a:latin typeface="+mn-lt"/>
                <a:ea typeface="+mn-ea"/>
                <a:cs typeface="+mn-cs"/>
              </a:rPr>
              <a:t>inconvenience of being error prone.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JPA 2.0 comes with a new API, called Criteria API and defined in the package</a:t>
            </a:r>
          </a:p>
          <a:p>
            <a:r>
              <a:rPr lang="en-US" sz="1200" b="1" i="0" u="none" strike="noStrike" kern="1200" baseline="0" dirty="0" err="1" smtClean="0">
                <a:solidFill>
                  <a:schemeClr val="tx1"/>
                </a:solidFill>
                <a:latin typeface="+mn-lt"/>
                <a:ea typeface="+mn-ea"/>
                <a:cs typeface="+mn-cs"/>
              </a:rPr>
              <a:t>javax.persistence.criteria</a:t>
            </a:r>
            <a:r>
              <a:rPr lang="en-US" sz="1200" b="0" i="0" u="none" strike="noStrike" kern="1200" baseline="0" dirty="0" smtClean="0">
                <a:solidFill>
                  <a:schemeClr val="tx1"/>
                </a:solidFill>
                <a:latin typeface="+mn-lt"/>
                <a:ea typeface="+mn-ea"/>
                <a:cs typeface="+mn-cs"/>
              </a:rPr>
              <a:t>. It allows you to write any query in an object-oriented and syntactically</a:t>
            </a:r>
          </a:p>
          <a:p>
            <a:r>
              <a:rPr lang="en-US" sz="1200" b="0" i="0" u="none" strike="noStrike" kern="1200" baseline="0" dirty="0" smtClean="0">
                <a:solidFill>
                  <a:schemeClr val="tx1"/>
                </a:solidFill>
                <a:latin typeface="+mn-lt"/>
                <a:ea typeface="+mn-ea"/>
                <a:cs typeface="+mn-cs"/>
              </a:rPr>
              <a:t>correct way.</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only missing part is the attributes of the entity that</a:t>
            </a:r>
          </a:p>
          <a:p>
            <a:r>
              <a:rPr lang="en-US" sz="1200" b="0" i="0" u="none" strike="noStrike" kern="1200" baseline="0" dirty="0" smtClean="0">
                <a:solidFill>
                  <a:schemeClr val="tx1"/>
                </a:solidFill>
                <a:latin typeface="+mn-lt"/>
                <a:ea typeface="+mn-ea"/>
                <a:cs typeface="+mn-cs"/>
              </a:rPr>
              <a:t>are string-based: the way to refer to the customer’s </a:t>
            </a:r>
            <a:r>
              <a:rPr lang="en-US" sz="1200" b="1" i="0" u="none" strike="noStrike" kern="1200" baseline="0" dirty="0" err="1" smtClean="0">
                <a:solidFill>
                  <a:schemeClr val="tx1"/>
                </a:solidFill>
                <a:latin typeface="+mn-lt"/>
                <a:ea typeface="+mn-ea"/>
                <a:cs typeface="+mn-cs"/>
              </a:rPr>
              <a:t>firstName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attribute is by calling </a:t>
            </a:r>
            <a:r>
              <a:rPr lang="en-US" sz="1200" b="1" i="0" u="none" strike="noStrike" kern="1200" baseline="0" dirty="0" err="1" smtClean="0">
                <a:solidFill>
                  <a:schemeClr val="tx1"/>
                </a:solidFill>
                <a:latin typeface="+mn-lt"/>
                <a:ea typeface="+mn-ea"/>
                <a:cs typeface="+mn-cs"/>
              </a:rPr>
              <a:t>c.get</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firstName</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1" i="0" u="sng" kern="1200" dirty="0" smtClean="0">
                <a:solidFill>
                  <a:srgbClr val="FF0000"/>
                </a:solidFill>
                <a:effectLst/>
                <a:latin typeface="+mn-lt"/>
                <a:ea typeface="+mn-ea"/>
                <a:cs typeface="+mn-cs"/>
              </a:rPr>
              <a:t>Hibernate </a:t>
            </a:r>
            <a:r>
              <a:rPr lang="en-US" sz="1200" b="1" i="0" u="sng" kern="1200" dirty="0" err="1" smtClean="0">
                <a:solidFill>
                  <a:srgbClr val="FF0000"/>
                </a:solidFill>
                <a:effectLst/>
                <a:latin typeface="+mn-lt"/>
                <a:ea typeface="+mn-ea"/>
                <a:cs typeface="+mn-cs"/>
              </a:rPr>
              <a:t>Metamodel</a:t>
            </a:r>
            <a:r>
              <a:rPr lang="en-US" sz="1200" b="1" i="0" u="sng" kern="1200" dirty="0" smtClean="0">
                <a:solidFill>
                  <a:srgbClr val="FF0000"/>
                </a:solidFill>
                <a:effectLst/>
                <a:latin typeface="+mn-lt"/>
                <a:ea typeface="+mn-ea"/>
                <a:cs typeface="+mn-cs"/>
              </a:rPr>
              <a:t> Generator is an annotation processor automating the generation of the static </a:t>
            </a:r>
            <a:r>
              <a:rPr lang="en-US" sz="1200" b="1" i="0" u="sng" kern="1200" dirty="0" err="1" smtClean="0">
                <a:solidFill>
                  <a:srgbClr val="FF0000"/>
                </a:solidFill>
                <a:effectLst/>
                <a:latin typeface="+mn-lt"/>
                <a:ea typeface="+mn-ea"/>
                <a:cs typeface="+mn-cs"/>
              </a:rPr>
              <a:t>metamodel</a:t>
            </a:r>
            <a:r>
              <a:rPr lang="en-US" sz="1200" b="1" i="0" u="sng" kern="1200" dirty="0" smtClean="0">
                <a:solidFill>
                  <a:srgbClr val="FF0000"/>
                </a:solidFill>
                <a:effectLst/>
                <a:latin typeface="+mn-lt"/>
                <a:ea typeface="+mn-ea"/>
                <a:cs typeface="+mn-cs"/>
              </a:rPr>
              <a:t> classes needed for </a:t>
            </a:r>
            <a:r>
              <a:rPr lang="en-US" sz="1200" b="1" i="0" u="sng" kern="1200" dirty="0" err="1" smtClean="0">
                <a:solidFill>
                  <a:srgbClr val="FF0000"/>
                </a:solidFill>
                <a:effectLst/>
                <a:latin typeface="+mn-lt"/>
                <a:ea typeface="+mn-ea"/>
                <a:cs typeface="+mn-cs"/>
              </a:rPr>
              <a:t>typesafe</a:t>
            </a:r>
            <a:r>
              <a:rPr lang="en-US" sz="1200" b="1" i="0" u="sng" kern="1200" dirty="0" smtClean="0">
                <a:solidFill>
                  <a:srgbClr val="FF0000"/>
                </a:solidFill>
                <a:effectLst/>
                <a:latin typeface="+mn-lt"/>
                <a:ea typeface="+mn-ea"/>
                <a:cs typeface="+mn-cs"/>
              </a:rPr>
              <a:t> Criteria queries as defined by JPA 2.</a:t>
            </a:r>
            <a:r>
              <a:rPr lang="en-US" sz="1200" b="1" i="0" u="sng" kern="1200" dirty="0" smtClean="0">
                <a:solidFill>
                  <a:schemeClr val="tx1"/>
                </a:solidFill>
                <a:effectLst/>
                <a:latin typeface="+mn-lt"/>
                <a:ea typeface="+mn-ea"/>
                <a:cs typeface="+mn-cs"/>
              </a:rPr>
              <a:t> </a:t>
            </a:r>
            <a:endParaRPr lang="ru-RU" b="1" u="sng"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Этот бин является самой важной частью. Внутри него</a:t>
            </a:r>
          </a:p>
          <a:p>
            <a:r>
              <a:rPr lang="ru-RU" sz="1200" b="0" i="0" u="none" strike="noStrike" kern="1200" baseline="0" dirty="0" smtClean="0">
                <a:solidFill>
                  <a:schemeClr val="tx1"/>
                </a:solidFill>
                <a:latin typeface="+mn-lt"/>
                <a:ea typeface="+mn-ea"/>
                <a:cs typeface="+mn-cs"/>
              </a:rPr>
              <a:t>определено множество свойств. Во-первых, мы должны внедрить бин источника</a:t>
            </a:r>
          </a:p>
          <a:p>
            <a:r>
              <a:rPr lang="ru-RU" sz="1200" b="0" i="0" u="none" strike="noStrike" kern="1200" baseline="0" dirty="0" smtClean="0">
                <a:solidFill>
                  <a:schemeClr val="tx1"/>
                </a:solidFill>
                <a:latin typeface="+mn-lt"/>
                <a:ea typeface="+mn-ea"/>
                <a:cs typeface="+mn-cs"/>
              </a:rPr>
              <a:t>данных в фабрику сеансов. Во-вторых, мы инструктируем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 относительно</a:t>
            </a:r>
          </a:p>
          <a:p>
            <a:r>
              <a:rPr lang="ru-RU" sz="1200" b="0" i="0" u="none" strike="noStrike" kern="1200" baseline="0" dirty="0" smtClean="0">
                <a:solidFill>
                  <a:schemeClr val="tx1"/>
                </a:solidFill>
                <a:latin typeface="+mn-lt"/>
                <a:ea typeface="+mn-ea"/>
                <a:cs typeface="+mn-cs"/>
              </a:rPr>
              <a:t>сканирования объектов предметной области в пакете </a:t>
            </a:r>
            <a:r>
              <a:rPr lang="ru-RU" sz="1200" b="0" i="0" u="none" strike="noStrike" kern="1200" baseline="0" dirty="0" err="1" smtClean="0">
                <a:solidFill>
                  <a:schemeClr val="tx1"/>
                </a:solidFill>
                <a:latin typeface="+mn-lt"/>
                <a:ea typeface="+mn-ea"/>
                <a:cs typeface="+mn-cs"/>
              </a:rPr>
              <a:t>com.apress</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prospring4. ch7. В-третьих, свойство </a:t>
            </a:r>
            <a:r>
              <a:rPr lang="ru-RU" sz="1200" b="0" i="0" u="none" strike="noStrike" kern="1200" baseline="0" dirty="0" err="1" smtClean="0">
                <a:solidFill>
                  <a:schemeClr val="tx1"/>
                </a:solidFill>
                <a:latin typeface="+mn-lt"/>
                <a:ea typeface="+mn-ea"/>
                <a:cs typeface="+mn-cs"/>
              </a:rPr>
              <a:t>hibernateProperties</a:t>
            </a:r>
            <a:r>
              <a:rPr lang="ru-RU" sz="1200" b="0" i="0" u="none" strike="noStrike" kern="1200" baseline="0" dirty="0" smtClean="0">
                <a:solidFill>
                  <a:schemeClr val="tx1"/>
                </a:solidFill>
                <a:latin typeface="+mn-lt"/>
                <a:ea typeface="+mn-ea"/>
                <a:cs typeface="+mn-cs"/>
              </a:rPr>
              <a:t> предоставляет</a:t>
            </a:r>
          </a:p>
          <a:p>
            <a:r>
              <a:rPr lang="ru-RU" sz="1200" b="0" i="0" u="none" strike="noStrike" kern="1200" baseline="0" dirty="0" smtClean="0">
                <a:solidFill>
                  <a:schemeClr val="tx1"/>
                </a:solidFill>
                <a:latin typeface="+mn-lt"/>
                <a:ea typeface="+mn-ea"/>
                <a:cs typeface="+mn-cs"/>
              </a:rPr>
              <a:t>детали конфигурации для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 Существует множество </a:t>
            </a:r>
            <a:r>
              <a:rPr lang="ru-RU" sz="1200" b="0" i="0" u="none" strike="noStrike" kern="1200" baseline="0" dirty="0" err="1" smtClean="0">
                <a:solidFill>
                  <a:schemeClr val="tx1"/>
                </a:solidFill>
                <a:latin typeface="+mn-lt"/>
                <a:ea typeface="+mn-ea"/>
                <a:cs typeface="+mn-cs"/>
              </a:rPr>
              <a:t>конфиrурационных</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параметров, но мы определяем только несколько важных свойств, которые</a:t>
            </a:r>
          </a:p>
          <a:p>
            <a:r>
              <a:rPr lang="ru-RU" sz="1200" b="0" i="0" u="none" strike="noStrike" kern="1200" baseline="0" dirty="0" smtClean="0">
                <a:solidFill>
                  <a:schemeClr val="tx1"/>
                </a:solidFill>
                <a:latin typeface="+mn-lt"/>
                <a:ea typeface="+mn-ea"/>
                <a:cs typeface="+mn-cs"/>
              </a:rPr>
              <a:t>должны предоставляться для каждого приложения. В табл. 7.2 перечислены</a:t>
            </a:r>
          </a:p>
          <a:p>
            <a:r>
              <a:rPr lang="ru-RU" sz="1200" b="0" i="0" u="none" strike="noStrike" kern="1200" baseline="0" dirty="0" smtClean="0">
                <a:solidFill>
                  <a:schemeClr val="tx1"/>
                </a:solidFill>
                <a:latin typeface="+mn-lt"/>
                <a:ea typeface="+mn-ea"/>
                <a:cs typeface="+mn-cs"/>
              </a:rPr>
              <a:t>главные </a:t>
            </a:r>
            <a:r>
              <a:rPr lang="ru-RU" sz="1200" b="0" i="0" u="none" strike="noStrike" kern="1200" baseline="0" dirty="0" err="1" smtClean="0">
                <a:solidFill>
                  <a:schemeClr val="tx1"/>
                </a:solidFill>
                <a:latin typeface="+mn-lt"/>
                <a:ea typeface="+mn-ea"/>
                <a:cs typeface="+mn-cs"/>
              </a:rPr>
              <a:t>конфиrурационные</a:t>
            </a:r>
            <a:r>
              <a:rPr lang="ru-RU" sz="1200" b="0" i="0" u="none" strike="noStrike" kern="1200" baseline="0" dirty="0" smtClean="0">
                <a:solidFill>
                  <a:schemeClr val="tx1"/>
                </a:solidFill>
                <a:latin typeface="+mn-lt"/>
                <a:ea typeface="+mn-ea"/>
                <a:cs typeface="+mn-cs"/>
              </a:rPr>
              <a:t> параметры для фабрики сеансов </a:t>
            </a:r>
            <a:r>
              <a:rPr lang="ru-RU" sz="1200" b="0" i="0" u="none" strike="noStrike" kern="1200" baseline="0" dirty="0" err="1" smtClean="0">
                <a:solidFill>
                  <a:schemeClr val="tx1"/>
                </a:solidFill>
                <a:latin typeface="+mn-lt"/>
                <a:ea typeface="+mn-ea"/>
                <a:cs typeface="+mn-cs"/>
              </a:rPr>
              <a:t>Hibemate</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dialect</a:t>
            </a:r>
            <a:r>
              <a:rPr lang="ru-RU" sz="1200" b="0" i="0" u="none" strike="noStrike" kern="1200" baseline="0" dirty="0" smtClean="0">
                <a:solidFill>
                  <a:schemeClr val="tx1"/>
                </a:solidFill>
                <a:latin typeface="+mn-lt"/>
                <a:ea typeface="+mn-ea"/>
                <a:cs typeface="+mn-cs"/>
              </a:rPr>
              <a:t> Диалект базы данных для запросов, которые должны</a:t>
            </a:r>
          </a:p>
          <a:p>
            <a:r>
              <a:rPr lang="ru-RU" sz="1200" b="0" i="0" u="none" strike="noStrike" kern="1200" baseline="0" dirty="0" smtClean="0">
                <a:solidFill>
                  <a:schemeClr val="tx1"/>
                </a:solidFill>
                <a:latin typeface="+mn-lt"/>
                <a:ea typeface="+mn-ea"/>
                <a:cs typeface="+mn-cs"/>
              </a:rPr>
              <a:t>использоваться </a:t>
            </a:r>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Библиотека </a:t>
            </a:r>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поддерживает</a:t>
            </a:r>
          </a:p>
          <a:p>
            <a:r>
              <a:rPr lang="ru-RU" sz="1200" b="0" i="0" u="none" strike="noStrike" kern="1200" baseline="0" dirty="0" smtClean="0">
                <a:solidFill>
                  <a:schemeClr val="tx1"/>
                </a:solidFill>
                <a:latin typeface="+mn-lt"/>
                <a:ea typeface="+mn-ea"/>
                <a:cs typeface="+mn-cs"/>
              </a:rPr>
              <a:t>диалекты SQL для многих баз данных. Эти диалекты</a:t>
            </a:r>
          </a:p>
          <a:p>
            <a:r>
              <a:rPr lang="ru-RU" sz="1200" b="0" i="0" u="none" strike="noStrike" kern="1200" baseline="0" dirty="0" smtClean="0">
                <a:solidFill>
                  <a:schemeClr val="tx1"/>
                </a:solidFill>
                <a:latin typeface="+mn-lt"/>
                <a:ea typeface="+mn-ea"/>
                <a:cs typeface="+mn-cs"/>
              </a:rPr>
              <a:t>являются подклассами </a:t>
            </a:r>
            <a:r>
              <a:rPr lang="ru-RU" sz="1200" b="0" i="0" u="none" strike="noStrike" kern="1200" baseline="0" dirty="0" err="1" smtClean="0">
                <a:solidFill>
                  <a:schemeClr val="tx1"/>
                </a:solidFill>
                <a:latin typeface="+mn-lt"/>
                <a:ea typeface="+mn-ea"/>
                <a:cs typeface="+mn-cs"/>
              </a:rPr>
              <a:t>org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dialect</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Dialect</a:t>
            </a:r>
            <a:r>
              <a:rPr lang="ru-RU" sz="1200" b="0" i="0" u="none" strike="noStrike" kern="1200" baseline="0" dirty="0" smtClean="0">
                <a:solidFill>
                  <a:schemeClr val="tx1"/>
                </a:solidFill>
                <a:latin typeface="+mn-lt"/>
                <a:ea typeface="+mn-ea"/>
                <a:cs typeface="+mn-cs"/>
              </a:rPr>
              <a:t> . В число основных диалектов входят H2Dialect,</a:t>
            </a:r>
          </a:p>
          <a:p>
            <a:r>
              <a:rPr lang="en-US" sz="1200" b="0" i="0" u="none" strike="noStrike" kern="1200" baseline="0" dirty="0" err="1" smtClean="0">
                <a:solidFill>
                  <a:schemeClr val="tx1"/>
                </a:solidFill>
                <a:latin typeface="+mn-lt"/>
                <a:ea typeface="+mn-ea"/>
                <a:cs typeface="+mn-cs"/>
              </a:rPr>
              <a:t>OraclelOgDialect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PostgreSQLDialect,MySQLDialect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SQLServerDialect</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и т.д.</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dirty="0" smtClean="0">
                <a:solidFill>
                  <a:schemeClr val="tx1"/>
                </a:solidFill>
                <a:latin typeface="+mn-lt"/>
                <a:ea typeface="+mn-ea"/>
                <a:cs typeface="+mn-cs"/>
              </a:rPr>
              <a:t>Бин </a:t>
            </a:r>
            <a:r>
              <a:rPr lang="en-US" sz="1200" b="0" i="0" u="none" strike="noStrike" kern="1200" baseline="0" dirty="0" smtClean="0">
                <a:solidFill>
                  <a:schemeClr val="tx1"/>
                </a:solidFill>
                <a:latin typeface="+mn-lt"/>
                <a:ea typeface="+mn-ea"/>
                <a:cs typeface="+mn-cs"/>
              </a:rPr>
              <a:t>transaction</a:t>
            </a:r>
            <a:r>
              <a:rPr lang="ru-RU" sz="1200" b="0" i="0" u="none" strike="noStrike" kern="1200" baseline="0" dirty="0" smtClean="0">
                <a:solidFill>
                  <a:schemeClr val="tx1"/>
                </a:solidFill>
                <a:latin typeface="+mn-lt"/>
                <a:ea typeface="+mn-ea"/>
                <a:cs typeface="+mn-cs"/>
              </a:rPr>
              <a:t>М</a:t>
            </a:r>
            <a:r>
              <a:rPr lang="en-US" sz="1200" b="0" i="0" u="none" strike="noStrike" kern="1200" baseline="0" dirty="0" err="1" smtClean="0">
                <a:solidFill>
                  <a:schemeClr val="tx1"/>
                </a:solidFill>
                <a:latin typeface="+mn-lt"/>
                <a:ea typeface="+mn-ea"/>
                <a:cs typeface="+mn-cs"/>
              </a:rPr>
              <a:t>anager</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Фабрика сеансов </a:t>
            </a:r>
            <a:r>
              <a:rPr lang="en-US" sz="1200" b="0" i="0" u="none" strike="noStrike" kern="1200" baseline="0" dirty="0" smtClean="0">
                <a:solidFill>
                  <a:schemeClr val="tx1"/>
                </a:solidFill>
                <a:latin typeface="+mn-lt"/>
                <a:ea typeface="+mn-ea"/>
                <a:cs typeface="+mn-cs"/>
              </a:rPr>
              <a:t>Hibernate </a:t>
            </a:r>
            <a:r>
              <a:rPr lang="ru-RU" sz="1200" b="0" i="0" u="none" strike="noStrike" kern="1200" baseline="0" dirty="0" smtClean="0">
                <a:solidFill>
                  <a:schemeClr val="tx1"/>
                </a:solidFill>
                <a:latin typeface="+mn-lt"/>
                <a:ea typeface="+mn-ea"/>
                <a:cs typeface="+mn-cs"/>
              </a:rPr>
              <a:t>требует диспетчера</a:t>
            </a:r>
          </a:p>
          <a:p>
            <a:r>
              <a:rPr lang="ru-RU" sz="1200" b="0" i="0" u="none" strike="noStrike" kern="1200" baseline="0" dirty="0" smtClean="0">
                <a:solidFill>
                  <a:schemeClr val="tx1"/>
                </a:solidFill>
                <a:latin typeface="+mn-lt"/>
                <a:ea typeface="+mn-ea"/>
                <a:cs typeface="+mn-cs"/>
              </a:rPr>
              <a:t>транзакций для </a:t>
            </a:r>
            <a:r>
              <a:rPr lang="ru-RU" sz="1200" b="0" i="0" u="none" strike="noStrike" kern="1200" baseline="0" dirty="0" err="1" smtClean="0">
                <a:solidFill>
                  <a:schemeClr val="tx1"/>
                </a:solidFill>
                <a:latin typeface="+mn-lt"/>
                <a:ea typeface="+mn-ea"/>
                <a:cs typeface="+mn-cs"/>
              </a:rPr>
              <a:t>транзакционноrо</a:t>
            </a:r>
            <a:r>
              <a:rPr lang="ru-RU" sz="1200" b="0" i="0" u="none" strike="noStrike" kern="1200" baseline="0" dirty="0" smtClean="0">
                <a:solidFill>
                  <a:schemeClr val="tx1"/>
                </a:solidFill>
                <a:latin typeface="+mn-lt"/>
                <a:ea typeface="+mn-ea"/>
                <a:cs typeface="+mn-cs"/>
              </a:rPr>
              <a:t> доступа к данным. Платформа</a:t>
            </a:r>
          </a:p>
          <a:p>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предоставляет диспетчер транзакций, специфичный для </a:t>
            </a:r>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4</a:t>
            </a:r>
          </a:p>
          <a:p>
            <a:r>
              <a:rPr lang="en-US" sz="1200" b="0" i="0" u="none" strike="noStrike" kern="1200" baseline="0" dirty="0" smtClean="0">
                <a:solidFill>
                  <a:schemeClr val="tx1"/>
                </a:solidFill>
                <a:latin typeface="+mn-lt"/>
                <a:ea typeface="+mn-ea"/>
                <a:cs typeface="+mn-cs"/>
              </a:rPr>
              <a:t>(org. </a:t>
            </a:r>
            <a:r>
              <a:rPr lang="en-US" sz="1200" b="0" i="0" u="none" strike="noStrike" kern="1200" baseline="0" dirty="0" err="1" smtClean="0">
                <a:solidFill>
                  <a:schemeClr val="tx1"/>
                </a:solidFill>
                <a:latin typeface="+mn-lt"/>
                <a:ea typeface="+mn-ea"/>
                <a:cs typeface="+mn-cs"/>
              </a:rPr>
              <a:t>springframework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orm</a:t>
            </a:r>
            <a:r>
              <a:rPr lang="en-US" sz="1200" b="0" i="0" u="none" strike="noStrike" kern="1200" baseline="0" dirty="0" smtClean="0">
                <a:solidFill>
                  <a:schemeClr val="tx1"/>
                </a:solidFill>
                <a:latin typeface="+mn-lt"/>
                <a:ea typeface="+mn-ea"/>
                <a:cs typeface="+mn-cs"/>
              </a:rPr>
              <a:t>. hibernate4. </a:t>
            </a:r>
            <a:r>
              <a:rPr lang="en-US" sz="1200" b="0" i="0" u="none" strike="noStrike" kern="1200" baseline="0" dirty="0" err="1" smtClean="0">
                <a:solidFill>
                  <a:schemeClr val="tx1"/>
                </a:solidFill>
                <a:latin typeface="+mn-lt"/>
                <a:ea typeface="+mn-ea"/>
                <a:cs typeface="+mn-cs"/>
              </a:rPr>
              <a:t>HibernateTransactionManager</a:t>
            </a:r>
            <a:r>
              <a:rPr lang="en-US"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Бин объявлен с идентификатором </a:t>
            </a:r>
            <a:r>
              <a:rPr lang="ru-RU" sz="1200" b="0" i="0" u="none" strike="noStrike" kern="1200" baseline="0" dirty="0" err="1" smtClean="0">
                <a:solidFill>
                  <a:schemeClr val="tx1"/>
                </a:solidFill>
                <a:latin typeface="+mn-lt"/>
                <a:ea typeface="+mn-ea"/>
                <a:cs typeface="+mn-cs"/>
              </a:rPr>
              <a:t>transactionManager</a:t>
            </a:r>
            <a:r>
              <a:rPr lang="ru-RU" sz="1200" b="0" i="0" u="none" strike="noStrike" kern="1200" baseline="0" dirty="0" smtClean="0">
                <a:solidFill>
                  <a:schemeClr val="tx1"/>
                </a:solidFill>
                <a:latin typeface="+mn-lt"/>
                <a:ea typeface="+mn-ea"/>
                <a:cs typeface="+mn-cs"/>
              </a:rPr>
              <a:t>. По умолчанию</a:t>
            </a:r>
          </a:p>
          <a:p>
            <a:r>
              <a:rPr lang="ru-RU" sz="1200" b="0" i="0" u="none" strike="noStrike" kern="1200" baseline="0" dirty="0" smtClean="0">
                <a:solidFill>
                  <a:schemeClr val="tx1"/>
                </a:solidFill>
                <a:latin typeface="+mn-lt"/>
                <a:ea typeface="+mn-ea"/>
                <a:cs typeface="+mn-cs"/>
              </a:rPr>
              <a:t>всегда, когда требуется диспетчер транзакций,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будет искать внутри</a:t>
            </a:r>
          </a:p>
          <a:p>
            <a:r>
              <a:rPr lang="en-US" sz="1200" b="0" i="0" u="none" strike="noStrike" kern="1200" baseline="0" dirty="0" err="1" smtClean="0">
                <a:solidFill>
                  <a:schemeClr val="tx1"/>
                </a:solidFill>
                <a:latin typeface="+mn-lt"/>
                <a:ea typeface="+mn-ea"/>
                <a:cs typeface="+mn-cs"/>
              </a:rPr>
              <a:t>Ap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plicationContext</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бин с именем </a:t>
            </a:r>
            <a:r>
              <a:rPr lang="en-US" sz="1200" b="0" i="0" u="none" strike="noStrike" kern="1200" baseline="0" dirty="0" err="1" smtClean="0">
                <a:solidFill>
                  <a:schemeClr val="tx1"/>
                </a:solidFill>
                <a:latin typeface="+mn-lt"/>
                <a:ea typeface="+mn-ea"/>
                <a:cs typeface="+mn-cs"/>
              </a:rPr>
              <a:t>transactionManager</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Проект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JPA является </a:t>
            </a:r>
            <a:r>
              <a:rPr lang="ru-RU" sz="1200" b="0" i="0" u="none" strike="noStrike" kern="1200" baseline="0" dirty="0" err="1" smtClean="0">
                <a:solidFill>
                  <a:schemeClr val="tx1"/>
                </a:solidFill>
                <a:latin typeface="+mn-lt"/>
                <a:ea typeface="+mn-ea"/>
                <a:cs typeface="+mn-cs"/>
              </a:rPr>
              <a:t>подпроектом</a:t>
            </a:r>
            <a:r>
              <a:rPr lang="ru-RU" sz="1200" b="0" i="0" u="none" strike="noStrike" kern="1200" baseline="0" dirty="0" smtClean="0">
                <a:solidFill>
                  <a:schemeClr val="tx1"/>
                </a:solidFill>
                <a:latin typeface="+mn-lt"/>
                <a:ea typeface="+mn-ea"/>
                <a:cs typeface="+mn-cs"/>
              </a:rPr>
              <a:t> в рамках проекта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Главное назначение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JPA состоит в предоставлении дополнительных возможностей</a:t>
            </a:r>
          </a:p>
          <a:p>
            <a:r>
              <a:rPr lang="ru-RU" sz="1200" b="0" i="0" u="none" strike="noStrike" kern="1200" baseline="0" dirty="0" smtClean="0">
                <a:solidFill>
                  <a:schemeClr val="tx1"/>
                </a:solidFill>
                <a:latin typeface="+mn-lt"/>
                <a:ea typeface="+mn-ea"/>
                <a:cs typeface="+mn-cs"/>
              </a:rPr>
              <a:t>для упрощения разработки приложений с помощью JPA.</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В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JPA абстракция </a:t>
            </a:r>
            <a:r>
              <a:rPr lang="ru-RU" sz="1200" b="0" i="0" u="none" strike="noStrike" kern="1200" baseline="0" dirty="0" err="1" smtClean="0">
                <a:solidFill>
                  <a:schemeClr val="tx1"/>
                </a:solidFill>
                <a:latin typeface="+mn-lt"/>
                <a:ea typeface="+mn-ea"/>
                <a:cs typeface="+mn-cs"/>
              </a:rPr>
              <a:t>репозитория</a:t>
            </a:r>
            <a:r>
              <a:rPr lang="ru-RU" sz="1200" b="0" i="0" u="none" strike="noStrike" kern="1200" baseline="0" dirty="0" smtClean="0">
                <a:solidFill>
                  <a:schemeClr val="tx1"/>
                </a:solidFill>
                <a:latin typeface="+mn-lt"/>
                <a:ea typeface="+mn-ea"/>
                <a:cs typeface="+mn-cs"/>
              </a:rPr>
              <a:t> представляет собой оболочку вокруг</a:t>
            </a:r>
          </a:p>
          <a:p>
            <a:r>
              <a:rPr lang="ru-RU" sz="1200" b="0" i="0" u="none" strike="noStrike" kern="1200" baseline="0" dirty="0" smtClean="0">
                <a:solidFill>
                  <a:schemeClr val="tx1"/>
                </a:solidFill>
                <a:latin typeface="+mn-lt"/>
                <a:ea typeface="+mn-ea"/>
                <a:cs typeface="+mn-cs"/>
              </a:rPr>
              <a:t>JРА-интерфейса </a:t>
            </a:r>
            <a:r>
              <a:rPr lang="ru-RU" sz="1200" b="0" i="0" u="none" strike="noStrike" kern="1200" baseline="0" dirty="0" err="1" smtClean="0">
                <a:solidFill>
                  <a:schemeClr val="tx1"/>
                </a:solidFill>
                <a:latin typeface="+mn-lt"/>
                <a:ea typeface="+mn-ea"/>
                <a:cs typeface="+mn-cs"/>
              </a:rPr>
              <a:t>EntityManager</a:t>
            </a:r>
            <a:r>
              <a:rPr lang="ru-RU" sz="1200" b="0" i="0" u="none" strike="noStrike" kern="1200" baseline="0" dirty="0" smtClean="0">
                <a:solidFill>
                  <a:schemeClr val="tx1"/>
                </a:solidFill>
                <a:latin typeface="+mn-lt"/>
                <a:ea typeface="+mn-ea"/>
                <a:cs typeface="+mn-cs"/>
              </a:rPr>
              <a:t> и предлагает более простой интерфейс для доступа</a:t>
            </a:r>
          </a:p>
          <a:p>
            <a:r>
              <a:rPr lang="ru-RU" sz="1200" b="0" i="0" u="none" strike="noStrike" kern="1200" baseline="0" dirty="0" smtClean="0">
                <a:solidFill>
                  <a:schemeClr val="tx1"/>
                </a:solidFill>
                <a:latin typeface="+mn-lt"/>
                <a:ea typeface="+mn-ea"/>
                <a:cs typeface="+mn-cs"/>
              </a:rPr>
              <a:t>к данным на основе JPA. Центральным интерфейсом в рамках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является</a:t>
            </a:r>
          </a:p>
          <a:p>
            <a:r>
              <a:rPr lang="en-US" sz="1200" b="0" i="0" u="none" strike="noStrike" kern="1200" baseline="0" dirty="0" smtClean="0">
                <a:solidFill>
                  <a:schemeClr val="tx1"/>
                </a:solidFill>
                <a:latin typeface="+mn-lt"/>
                <a:ea typeface="+mn-ea"/>
                <a:cs typeface="+mn-cs"/>
              </a:rPr>
              <a:t>org. </a:t>
            </a:r>
            <a:r>
              <a:rPr lang="en-US" sz="1200" b="0" i="0" u="none" strike="noStrike" kern="1200" baseline="0" dirty="0" err="1" smtClean="0">
                <a:solidFill>
                  <a:schemeClr val="tx1"/>
                </a:solidFill>
                <a:latin typeface="+mn-lt"/>
                <a:ea typeface="+mn-ea"/>
                <a:cs typeface="+mn-cs"/>
              </a:rPr>
              <a:t>springframework</a:t>
            </a:r>
            <a:r>
              <a:rPr lang="en-US" sz="1200" b="0" i="0" u="none" strike="noStrike" kern="1200" baseline="0" dirty="0" smtClean="0">
                <a:solidFill>
                  <a:schemeClr val="tx1"/>
                </a:solidFill>
                <a:latin typeface="+mn-lt"/>
                <a:ea typeface="+mn-ea"/>
                <a:cs typeface="+mn-cs"/>
              </a:rPr>
              <a:t>. data. </a:t>
            </a:r>
            <a:r>
              <a:rPr lang="en-US" sz="1200" b="0" i="0" u="none" strike="noStrike" kern="1200" baseline="0" dirty="0" err="1" smtClean="0">
                <a:solidFill>
                  <a:schemeClr val="tx1"/>
                </a:solidFill>
                <a:latin typeface="+mn-lt"/>
                <a:ea typeface="+mn-ea"/>
                <a:cs typeface="+mn-cs"/>
              </a:rPr>
              <a:t>reposi</a:t>
            </a:r>
            <a:r>
              <a:rPr lang="en-US" sz="1200" b="0" i="0" u="none" strike="noStrike" kern="1200" baseline="0" dirty="0" smtClean="0">
                <a:solidFill>
                  <a:schemeClr val="tx1"/>
                </a:solidFill>
                <a:latin typeface="+mn-lt"/>
                <a:ea typeface="+mn-ea"/>
                <a:cs typeface="+mn-cs"/>
              </a:rPr>
              <a:t> tory. </a:t>
            </a:r>
            <a:r>
              <a:rPr lang="en-US" sz="1200" b="0" i="0" u="none" strike="noStrike" kern="1200" baseline="0" dirty="0" err="1" smtClean="0">
                <a:solidFill>
                  <a:schemeClr val="tx1"/>
                </a:solidFill>
                <a:latin typeface="+mn-lt"/>
                <a:ea typeface="+mn-ea"/>
                <a:cs typeface="+mn-cs"/>
              </a:rPr>
              <a:t>Reposi</a:t>
            </a:r>
            <a:r>
              <a:rPr lang="en-US" sz="1200" b="0" i="0" u="none" strike="noStrike" kern="1200" baseline="0" dirty="0" smtClean="0">
                <a:solidFill>
                  <a:schemeClr val="tx1"/>
                </a:solidFill>
                <a:latin typeface="+mn-lt"/>
                <a:ea typeface="+mn-ea"/>
                <a:cs typeface="+mn-cs"/>
              </a:rPr>
              <a:t> tory&lt;T, ID extends</a:t>
            </a:r>
          </a:p>
          <a:p>
            <a:r>
              <a:rPr lang="ru-RU" sz="1200" b="0" i="0" u="none" strike="noStrike" kern="1200" baseline="0" dirty="0" err="1" smtClean="0">
                <a:solidFill>
                  <a:schemeClr val="tx1"/>
                </a:solidFill>
                <a:latin typeface="+mn-lt"/>
                <a:ea typeface="+mn-ea"/>
                <a:cs typeface="+mn-cs"/>
              </a:rPr>
              <a:t>SerializaЫe</a:t>
            </a:r>
            <a:r>
              <a:rPr lang="ru-RU" sz="1200" b="0" i="0" u="none" strike="noStrike" kern="1200" baseline="0" dirty="0" smtClean="0">
                <a:solidFill>
                  <a:schemeClr val="tx1"/>
                </a:solidFill>
                <a:latin typeface="+mn-lt"/>
                <a:ea typeface="+mn-ea"/>
                <a:cs typeface="+mn-cs"/>
              </a:rPr>
              <a:t>&gt;, который представляет собой маркерный интерфейс, принадлежащий</a:t>
            </a:r>
          </a:p>
          <a:p>
            <a:r>
              <a:rPr lang="ru-RU" sz="1200" b="0" i="0" u="none" strike="noStrike" kern="1200" baseline="0" dirty="0" smtClean="0">
                <a:solidFill>
                  <a:schemeClr val="tx1"/>
                </a:solidFill>
                <a:latin typeface="+mn-lt"/>
                <a:ea typeface="+mn-ea"/>
                <a:cs typeface="+mn-cs"/>
              </a:rPr>
              <a:t>дистрибутиву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Commons</a:t>
            </a:r>
            <a:r>
              <a:rPr lang="ru-RU" sz="1200" b="0" i="0" u="none" strike="noStrike" kern="1200" baseline="0" dirty="0" smtClean="0">
                <a:solidFill>
                  <a:schemeClr val="tx1"/>
                </a:solidFill>
                <a:latin typeface="+mn-lt"/>
                <a:ea typeface="+mn-ea"/>
                <a:cs typeface="+mn-cs"/>
              </a:rPr>
              <a:t>. В проекте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предоставляются</a:t>
            </a:r>
          </a:p>
          <a:p>
            <a:r>
              <a:rPr lang="ru-RU" sz="1200" b="0" i="0" u="none" strike="noStrike" kern="1200" baseline="0" dirty="0" smtClean="0">
                <a:solidFill>
                  <a:schemeClr val="tx1"/>
                </a:solidFill>
                <a:latin typeface="+mn-lt"/>
                <a:ea typeface="+mn-ea"/>
                <a:cs typeface="+mn-cs"/>
              </a:rPr>
              <a:t>различные расширения интерфейса </a:t>
            </a:r>
            <a:r>
              <a:rPr lang="ru-RU" sz="1200" b="0" i="0" u="none" strike="noStrike" kern="1200" baseline="0" dirty="0" err="1" smtClean="0">
                <a:solidFill>
                  <a:schemeClr val="tx1"/>
                </a:solidFill>
                <a:latin typeface="+mn-lt"/>
                <a:ea typeface="+mn-ea"/>
                <a:cs typeface="+mn-cs"/>
              </a:rPr>
              <a:t>Repos</a:t>
            </a:r>
            <a:r>
              <a:rPr lang="ru-RU" sz="1200" b="0" i="0" u="none" strike="noStrike" kern="1200" baseline="0" dirty="0" smtClean="0">
                <a:solidFill>
                  <a:schemeClr val="tx1"/>
                </a:solidFill>
                <a:latin typeface="+mn-lt"/>
                <a:ea typeface="+mn-ea"/>
                <a:cs typeface="+mn-cs"/>
              </a:rPr>
              <a:t> i </a:t>
            </a:r>
            <a:r>
              <a:rPr lang="ru-RU" sz="1200" b="0" i="0" u="none" strike="noStrike" kern="1200" baseline="0" dirty="0" err="1" smtClean="0">
                <a:solidFill>
                  <a:schemeClr val="tx1"/>
                </a:solidFill>
                <a:latin typeface="+mn-lt"/>
                <a:ea typeface="+mn-ea"/>
                <a:cs typeface="+mn-cs"/>
              </a:rPr>
              <a:t>tory</a:t>
            </a:r>
            <a:r>
              <a:rPr lang="ru-RU" sz="1200" b="0" i="0" u="none" strike="noStrike" kern="1200" baseline="0" dirty="0" smtClean="0">
                <a:solidFill>
                  <a:schemeClr val="tx1"/>
                </a:solidFill>
                <a:latin typeface="+mn-lt"/>
                <a:ea typeface="+mn-ea"/>
                <a:cs typeface="+mn-cs"/>
              </a:rPr>
              <a:t>; одно из них - это интерфейс</a:t>
            </a:r>
          </a:p>
          <a:p>
            <a:r>
              <a:rPr lang="en-US" sz="1200" b="0" i="0" u="none" strike="noStrike" kern="1200" baseline="0" dirty="0" smtClean="0">
                <a:solidFill>
                  <a:schemeClr val="tx1"/>
                </a:solidFill>
                <a:latin typeface="+mn-lt"/>
                <a:ea typeface="+mn-ea"/>
                <a:cs typeface="+mn-cs"/>
              </a:rPr>
              <a:t>org. </a:t>
            </a:r>
            <a:r>
              <a:rPr lang="en-US" sz="1200" b="0" i="0" u="none" strike="noStrike" kern="1200" baseline="0" dirty="0" err="1" smtClean="0">
                <a:solidFill>
                  <a:schemeClr val="tx1"/>
                </a:solidFill>
                <a:latin typeface="+mn-lt"/>
                <a:ea typeface="+mn-ea"/>
                <a:cs typeface="+mn-cs"/>
              </a:rPr>
              <a:t>springframework</a:t>
            </a:r>
            <a:r>
              <a:rPr lang="en-US" sz="1200" b="0" i="0" u="none" strike="noStrike" kern="1200" baseline="0" dirty="0" smtClean="0">
                <a:solidFill>
                  <a:schemeClr val="tx1"/>
                </a:solidFill>
                <a:latin typeface="+mn-lt"/>
                <a:ea typeface="+mn-ea"/>
                <a:cs typeface="+mn-cs"/>
              </a:rPr>
              <a:t>. data. </a:t>
            </a:r>
            <a:r>
              <a:rPr lang="en-US" sz="1200" b="0" i="0" u="none" strike="noStrike" kern="1200" baseline="0" dirty="0" err="1" smtClean="0">
                <a:solidFill>
                  <a:schemeClr val="tx1"/>
                </a:solidFill>
                <a:latin typeface="+mn-lt"/>
                <a:ea typeface="+mn-ea"/>
                <a:cs typeface="+mn-cs"/>
              </a:rPr>
              <a:t>reposi</a:t>
            </a:r>
            <a:r>
              <a:rPr lang="en-US" sz="1200" b="0" i="0" u="none" strike="noStrike" kern="1200" baseline="0" dirty="0" smtClean="0">
                <a:solidFill>
                  <a:schemeClr val="tx1"/>
                </a:solidFill>
                <a:latin typeface="+mn-lt"/>
                <a:ea typeface="+mn-ea"/>
                <a:cs typeface="+mn-cs"/>
              </a:rPr>
              <a:t> tory. </a:t>
            </a:r>
            <a:r>
              <a:rPr lang="en-US" sz="1200" b="0" i="0" u="none" strike="noStrike" kern="1200" baseline="0" dirty="0" err="1" smtClean="0">
                <a:solidFill>
                  <a:schemeClr val="tx1"/>
                </a:solidFill>
                <a:latin typeface="+mn-lt"/>
                <a:ea typeface="+mn-ea"/>
                <a:cs typeface="+mn-cs"/>
              </a:rPr>
              <a:t>CrudRepository</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также относящийся</a:t>
            </a:r>
          </a:p>
          <a:p>
            <a:r>
              <a:rPr lang="ru-RU" sz="1200" b="0" i="0" u="none" strike="noStrike" kern="1200" baseline="0" dirty="0" smtClean="0">
                <a:solidFill>
                  <a:schemeClr val="tx1"/>
                </a:solidFill>
                <a:latin typeface="+mn-lt"/>
                <a:ea typeface="+mn-ea"/>
                <a:cs typeface="+mn-cs"/>
              </a:rPr>
              <a:t>к проекту </a:t>
            </a:r>
            <a:r>
              <a:rPr lang="en-US" sz="1200" b="0" i="0" u="none" strike="noStrike" kern="1200" baseline="0" dirty="0" smtClean="0">
                <a:solidFill>
                  <a:schemeClr val="tx1"/>
                </a:solidFill>
                <a:latin typeface="+mn-lt"/>
                <a:ea typeface="+mn-ea"/>
                <a:cs typeface="+mn-cs"/>
              </a:rPr>
              <a:t>Spring Data Commons),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60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61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62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63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11</a:t>
            </a:fld>
            <a:endParaRPr lang="ru-RU"/>
          </a:p>
        </p:txBody>
      </p:sp>
    </p:spTree>
    <p:extLst>
      <p:ext uri="{BB962C8B-B14F-4D97-AF65-F5344CB8AC3E}">
        <p14:creationId xmlns:p14="http://schemas.microsoft.com/office/powerpoint/2010/main" val="1823767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pPr/>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pPr/>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pPr/>
              <a:t>‹#›</a:t>
            </a:fld>
            <a:endParaRPr lang="ru-RU"/>
          </a:p>
        </p:txBody>
      </p:sp>
      <p:cxnSp>
        <p:nvCxnSpPr>
          <p:cNvPr id="13" name="Прямая соединительная линия 12"/>
          <p:cNvCxnSpPr/>
          <p:nvPr/>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docs.spring.io/spring-data/jpa/docs/current/reference/html/#jpa.query-methods.at-query"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976064" y="1850161"/>
            <a:ext cx="5900192" cy="1101725"/>
          </a:xfrm>
        </p:spPr>
        <p:txBody>
          <a:bodyPr/>
          <a:lstStyle/>
          <a:p>
            <a:r>
              <a:rPr lang="en-US" dirty="0" smtClean="0"/>
              <a:t>ORM, Hibernate, Spring Data JPA</a:t>
            </a:r>
            <a:r>
              <a:rPr lang="en-US" dirty="0"/>
              <a:t/>
            </a:r>
            <a:br>
              <a:rPr lang="en-US" dirty="0"/>
            </a:b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400" dirty="0" smtClean="0">
                <a:solidFill>
                  <a:schemeClr val="tx1"/>
                </a:solidFill>
              </a:rPr>
              <a:t>Допущения </a:t>
            </a:r>
            <a:r>
              <a:rPr lang="en-US" sz="2400" dirty="0" smtClean="0">
                <a:solidFill>
                  <a:schemeClr val="tx1"/>
                </a:solidFill>
              </a:rPr>
              <a:t>Hibernate</a:t>
            </a:r>
            <a:r>
              <a:rPr lang="ru-RU" sz="2400" dirty="0" smtClean="0">
                <a:solidFill>
                  <a:schemeClr val="tx1"/>
                </a:solidFill>
              </a:rPr>
              <a:t> :</a:t>
            </a:r>
            <a:endParaRPr lang="en-US" sz="2400" dirty="0" smtClean="0">
              <a:solidFill>
                <a:schemeClr val="tx1"/>
              </a:solidFill>
            </a:endParaRPr>
          </a:p>
          <a:p>
            <a:pPr marL="342900" indent="-342900">
              <a:lnSpc>
                <a:spcPct val="150000"/>
              </a:lnSpc>
              <a:buFont typeface="Arial" pitchFamily="34" charset="0"/>
              <a:buChar char="•"/>
            </a:pPr>
            <a:r>
              <a:rPr lang="ru-RU" sz="2400" dirty="0" smtClean="0">
                <a:solidFill>
                  <a:srgbClr val="00B050"/>
                </a:solidFill>
              </a:rPr>
              <a:t>Класс </a:t>
            </a:r>
            <a:r>
              <a:rPr lang="ru-RU" sz="2400" dirty="0" smtClean="0">
                <a:solidFill>
                  <a:srgbClr val="00B050"/>
                </a:solidFill>
              </a:rPr>
              <a:t>не обязан быть </a:t>
            </a:r>
            <a:r>
              <a:rPr lang="en-US" sz="2400" dirty="0" smtClean="0">
                <a:solidFill>
                  <a:srgbClr val="00B050"/>
                </a:solidFill>
              </a:rPr>
              <a:t>top-level</a:t>
            </a:r>
          </a:p>
          <a:p>
            <a:pPr marL="342900" indent="-342900">
              <a:lnSpc>
                <a:spcPct val="150000"/>
              </a:lnSpc>
              <a:buFont typeface="Arial" pitchFamily="34" charset="0"/>
              <a:buChar char="•"/>
            </a:pPr>
            <a:r>
              <a:rPr lang="ru-RU" sz="2400" dirty="0" smtClean="0">
                <a:solidFill>
                  <a:srgbClr val="00B050"/>
                </a:solidFill>
              </a:rPr>
              <a:t>Допускаются </a:t>
            </a:r>
            <a:r>
              <a:rPr lang="en-US" sz="2400" dirty="0" smtClean="0">
                <a:solidFill>
                  <a:srgbClr val="00B050"/>
                </a:solidFill>
              </a:rPr>
              <a:t>final </a:t>
            </a:r>
            <a:r>
              <a:rPr lang="ru-RU" sz="2400" dirty="0" smtClean="0">
                <a:solidFill>
                  <a:srgbClr val="00B050"/>
                </a:solidFill>
              </a:rPr>
              <a:t>классы и методы (не </a:t>
            </a:r>
            <a:r>
              <a:rPr lang="ru-RU" sz="2400" dirty="0" err="1" smtClean="0">
                <a:solidFill>
                  <a:srgbClr val="00B050"/>
                </a:solidFill>
              </a:rPr>
              <a:t>рекомедуется</a:t>
            </a:r>
            <a:r>
              <a:rPr lang="ru-RU" sz="2400" dirty="0" smtClean="0">
                <a:solidFill>
                  <a:srgbClr val="00B050"/>
                </a:solidFill>
              </a:rPr>
              <a:t>)</a:t>
            </a:r>
            <a:endParaRPr lang="ru-RU" sz="2000" dirty="0">
              <a:solidFill>
                <a:schemeClr val="tx1"/>
              </a:solidFill>
            </a:endParaRPr>
          </a:p>
        </p:txBody>
      </p:sp>
    </p:spTree>
    <p:extLst>
      <p:ext uri="{BB962C8B-B14F-4D97-AF65-F5344CB8AC3E}">
        <p14:creationId xmlns:p14="http://schemas.microsoft.com/office/powerpoint/2010/main" val="1503185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771550"/>
            <a:ext cx="8641472" cy="1728192"/>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000" dirty="0" smtClean="0">
                <a:solidFill>
                  <a:schemeClr val="tx1"/>
                </a:solidFill>
              </a:rPr>
              <a:t>С помощью </a:t>
            </a:r>
            <a:r>
              <a:rPr lang="en-US" sz="2000" dirty="0" smtClean="0">
                <a:solidFill>
                  <a:srgbClr val="00B0F0"/>
                </a:solidFill>
              </a:rPr>
              <a:t>@Table </a:t>
            </a:r>
            <a:r>
              <a:rPr lang="ru-RU" sz="2000" dirty="0" smtClean="0">
                <a:solidFill>
                  <a:schemeClr val="tx1"/>
                </a:solidFill>
              </a:rPr>
              <a:t>можно</a:t>
            </a:r>
            <a:r>
              <a:rPr lang="ru-RU" sz="2000" dirty="0" smtClean="0">
                <a:solidFill>
                  <a:schemeClr val="tx1"/>
                </a:solidFill>
              </a:rPr>
              <a:t>:</a:t>
            </a:r>
            <a:endParaRPr lang="ru-RU" sz="2000" dirty="0" smtClean="0">
              <a:solidFill>
                <a:schemeClr val="tx1"/>
              </a:solidFill>
            </a:endParaRPr>
          </a:p>
          <a:p>
            <a:pPr marL="342900" indent="-342900">
              <a:lnSpc>
                <a:spcPct val="150000"/>
              </a:lnSpc>
              <a:buFont typeface="Arial" pitchFamily="34" charset="0"/>
              <a:buChar char="•"/>
            </a:pPr>
            <a:r>
              <a:rPr lang="ru-RU" sz="2000" dirty="0" smtClean="0">
                <a:solidFill>
                  <a:schemeClr val="tx1"/>
                </a:solidFill>
              </a:rPr>
              <a:t>Задать имя таблицы</a:t>
            </a:r>
          </a:p>
          <a:p>
            <a:pPr marL="342900" indent="-342900">
              <a:lnSpc>
                <a:spcPct val="150000"/>
              </a:lnSpc>
              <a:buFont typeface="Arial" pitchFamily="34" charset="0"/>
              <a:buChar char="•"/>
            </a:pPr>
            <a:r>
              <a:rPr lang="ru-RU" sz="2000" dirty="0" smtClean="0">
                <a:solidFill>
                  <a:schemeClr val="tx1"/>
                </a:solidFill>
              </a:rPr>
              <a:t>Схему</a:t>
            </a:r>
            <a:endParaRPr lang="ru-RU" sz="2000" dirty="0">
              <a:solidFill>
                <a:schemeClr val="tx1"/>
              </a:solidFill>
            </a:endParaRPr>
          </a:p>
        </p:txBody>
      </p:sp>
      <p:sp>
        <p:nvSpPr>
          <p:cNvPr id="5" name="Rectangle 1"/>
          <p:cNvSpPr>
            <a:spLocks noChangeArrowheads="1"/>
          </p:cNvSpPr>
          <p:nvPr/>
        </p:nvSpPr>
        <p:spPr bwMode="auto">
          <a:xfrm>
            <a:off x="229072" y="2774707"/>
            <a:ext cx="5705408"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"ITEM_TABLE"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28394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С помощью </a:t>
            </a:r>
            <a:r>
              <a:rPr lang="en-US" sz="2000" dirty="0">
                <a:solidFill>
                  <a:srgbClr val="00B0F0"/>
                </a:solidFill>
              </a:rPr>
              <a:t>@</a:t>
            </a:r>
            <a:r>
              <a:rPr lang="en-US" sz="2000" dirty="0" err="1" smtClean="0">
                <a:solidFill>
                  <a:srgbClr val="00B0F0"/>
                </a:solidFill>
              </a:rPr>
              <a:t>SecondaryTable</a:t>
            </a:r>
            <a:r>
              <a:rPr lang="ru-RU" sz="2000" dirty="0" smtClean="0">
                <a:solidFill>
                  <a:srgbClr val="00B0F0"/>
                </a:solidFill>
              </a:rPr>
              <a:t> </a:t>
            </a:r>
            <a:r>
              <a:rPr lang="ru-RU" sz="2000" dirty="0" smtClean="0">
                <a:solidFill>
                  <a:schemeClr val="tx1"/>
                </a:solidFill>
              </a:rPr>
              <a:t>можно добиться распределения данных в сущности между несколькими таблицами.</a:t>
            </a:r>
            <a:r>
              <a:rPr lang="ru-RU" sz="2000" dirty="0" smtClean="0">
                <a:solidFill>
                  <a:srgbClr val="00B0F0"/>
                </a:solidFill>
              </a:rPr>
              <a:t> </a:t>
            </a: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6" name="Rectangle 2"/>
          <p:cNvSpPr>
            <a:spLocks noChangeArrowheads="1"/>
          </p:cNvSpPr>
          <p:nvPr/>
        </p:nvSpPr>
        <p:spPr bwMode="auto">
          <a:xfrm>
            <a:off x="251520" y="1526758"/>
            <a:ext cx="5573962" cy="34932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City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Country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street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city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country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country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72315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Модель данных для предыдущего примера:</a:t>
            </a:r>
            <a:endParaRPr lang="ru-RU" sz="2000" dirty="0" smtClean="0">
              <a:solidFill>
                <a:srgbClr val="00B0F0"/>
              </a:solidFill>
            </a:endParaRP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203598"/>
            <a:ext cx="6912768" cy="333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440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Первичный ключ</a:t>
            </a:r>
            <a:endParaRPr lang="ru-RU" dirty="0"/>
          </a:p>
        </p:txBody>
      </p:sp>
      <p:sp>
        <p:nvSpPr>
          <p:cNvPr id="4" name="Объект 1"/>
          <p:cNvSpPr txBox="1">
            <a:spLocks/>
          </p:cNvSpPr>
          <p:nvPr/>
        </p:nvSpPr>
        <p:spPr>
          <a:xfrm>
            <a:off x="251520" y="627534"/>
            <a:ext cx="8641472" cy="4392488"/>
          </a:xfrm>
          <a:prstGeom prst="rect">
            <a:avLst/>
          </a:prstGeom>
        </p:spPr>
        <p:txBody>
          <a:bodyPr vert="horz" lIns="91440" tIns="45720" rIns="91440" bIns="45720" rtlCol="0">
            <a:normAutofit fontScale="92500"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en-US" sz="2000" b="1" dirty="0" smtClean="0">
                <a:solidFill>
                  <a:schemeClr val="accent6">
                    <a:lumMod val="75000"/>
                  </a:schemeClr>
                </a:solidFill>
              </a:rPr>
              <a:t>JPA </a:t>
            </a:r>
            <a:r>
              <a:rPr lang="ru-RU" sz="2000" b="1" dirty="0" smtClean="0">
                <a:solidFill>
                  <a:schemeClr val="accent6">
                    <a:lumMod val="75000"/>
                  </a:schemeClr>
                </a:solidFill>
              </a:rPr>
              <a:t>и </a:t>
            </a:r>
            <a:r>
              <a:rPr lang="en-US" sz="2000" b="1" dirty="0" smtClean="0">
                <a:solidFill>
                  <a:schemeClr val="accent6">
                    <a:lumMod val="75000"/>
                  </a:schemeClr>
                </a:solidFill>
              </a:rPr>
              <a:t>HIBERNATE </a:t>
            </a:r>
            <a:r>
              <a:rPr lang="ru-RU" sz="2000" b="1" dirty="0" smtClean="0">
                <a:solidFill>
                  <a:schemeClr val="accent6">
                    <a:lumMod val="75000"/>
                  </a:schemeClr>
                </a:solidFill>
              </a:rPr>
              <a:t>налагает ограничения на </a:t>
            </a:r>
            <a:r>
              <a:rPr lang="en-US" sz="2000" b="1" dirty="0" smtClean="0">
                <a:solidFill>
                  <a:schemeClr val="accent6">
                    <a:lumMod val="75000"/>
                  </a:schemeClr>
                </a:solidFill>
              </a:rPr>
              <a:t>primary key:</a:t>
            </a:r>
          </a:p>
          <a:p>
            <a:pPr marL="342900" indent="-342900">
              <a:lnSpc>
                <a:spcPct val="150000"/>
              </a:lnSpc>
              <a:buFont typeface="Arial" pitchFamily="34" charset="0"/>
              <a:buChar char="•"/>
            </a:pPr>
            <a:r>
              <a:rPr lang="ru-RU" sz="2000" dirty="0" smtClean="0">
                <a:solidFill>
                  <a:schemeClr val="tx1"/>
                </a:solidFill>
              </a:rPr>
              <a:t>Каждая сущность</a:t>
            </a:r>
            <a:r>
              <a:rPr lang="en-US" sz="2000" dirty="0" smtClean="0">
                <a:solidFill>
                  <a:schemeClr val="tx1"/>
                </a:solidFill>
              </a:rPr>
              <a:t> (@Entity)</a:t>
            </a:r>
            <a:r>
              <a:rPr lang="ru-RU" sz="2000" dirty="0" smtClean="0">
                <a:solidFill>
                  <a:schemeClr val="tx1"/>
                </a:solidFill>
              </a:rPr>
              <a:t> должна иметь первичный ключ</a:t>
            </a:r>
          </a:p>
          <a:p>
            <a:pPr marL="342900" indent="-342900">
              <a:lnSpc>
                <a:spcPct val="150000"/>
              </a:lnSpc>
              <a:buFont typeface="Arial" pitchFamily="34" charset="0"/>
              <a:buChar char="•"/>
            </a:pPr>
            <a:r>
              <a:rPr lang="ru-RU" sz="2000" dirty="0" smtClean="0">
                <a:solidFill>
                  <a:schemeClr val="tx1"/>
                </a:solidFill>
              </a:rPr>
              <a:t>Первичный ключ может быть составным</a:t>
            </a:r>
          </a:p>
          <a:p>
            <a:pPr marL="342900" indent="-342900">
              <a:lnSpc>
                <a:spcPct val="150000"/>
              </a:lnSpc>
              <a:buFont typeface="Arial" pitchFamily="34" charset="0"/>
              <a:buChar char="•"/>
            </a:pPr>
            <a:r>
              <a:rPr lang="ru-RU" sz="2000" dirty="0" smtClean="0">
                <a:solidFill>
                  <a:schemeClr val="tx1"/>
                </a:solidFill>
              </a:rPr>
              <a:t>Первичный ключ не может </a:t>
            </a:r>
            <a:r>
              <a:rPr lang="ru-RU" sz="2000" dirty="0" smtClean="0">
                <a:solidFill>
                  <a:schemeClr val="tx1"/>
                </a:solidFill>
              </a:rPr>
              <a:t>измениться</a:t>
            </a:r>
            <a:endParaRPr lang="ru-RU" sz="2000" dirty="0">
              <a:solidFill>
                <a:schemeClr val="tx1"/>
              </a:solidFill>
            </a:endParaRPr>
          </a:p>
          <a:p>
            <a:pPr marL="0" indent="0">
              <a:lnSpc>
                <a:spcPct val="150000"/>
              </a:lnSpc>
            </a:pPr>
            <a:r>
              <a:rPr lang="ru-RU" sz="2000" b="1" dirty="0" smtClean="0">
                <a:solidFill>
                  <a:srgbClr val="00B050"/>
                </a:solidFill>
              </a:rPr>
              <a:t>Поле первичного ключа помечается </a:t>
            </a:r>
            <a:r>
              <a:rPr lang="en-US" sz="2000" b="1" dirty="0" smtClean="0">
                <a:solidFill>
                  <a:srgbClr val="00B050"/>
                </a:solidFill>
              </a:rPr>
              <a:t>@Id </a:t>
            </a:r>
            <a:r>
              <a:rPr lang="ru-RU" sz="2000" b="1" dirty="0" smtClean="0">
                <a:solidFill>
                  <a:srgbClr val="00B050"/>
                </a:solidFill>
              </a:rPr>
              <a:t>и может быть типом</a:t>
            </a:r>
            <a:r>
              <a:rPr lang="ru-RU" sz="2000" dirty="0" smtClean="0">
                <a:solidFill>
                  <a:srgbClr val="00B050"/>
                </a:solidFill>
              </a:rPr>
              <a:t>:</a:t>
            </a:r>
          </a:p>
          <a:p>
            <a:pPr marL="342900" indent="-342900">
              <a:lnSpc>
                <a:spcPct val="150000"/>
              </a:lnSpc>
              <a:buFont typeface="Arial" pitchFamily="34" charset="0"/>
              <a:buChar char="•"/>
            </a:pPr>
            <a:r>
              <a:rPr lang="ru-RU" sz="2000" dirty="0" smtClean="0">
                <a:solidFill>
                  <a:schemeClr val="tx1"/>
                </a:solidFill>
              </a:rPr>
              <a:t>Примитивный тип</a:t>
            </a:r>
          </a:p>
          <a:p>
            <a:pPr marL="342900" indent="-342900">
              <a:lnSpc>
                <a:spcPct val="150000"/>
              </a:lnSpc>
              <a:buFont typeface="Arial" pitchFamily="34" charset="0"/>
              <a:buChar char="•"/>
            </a:pPr>
            <a:r>
              <a:rPr lang="ru-RU" sz="2000" dirty="0" smtClean="0">
                <a:solidFill>
                  <a:schemeClr val="tx1"/>
                </a:solidFill>
              </a:rPr>
              <a:t>Обёртки примитивных типов</a:t>
            </a:r>
          </a:p>
          <a:p>
            <a:pPr marL="342900" indent="-342900">
              <a:lnSpc>
                <a:spcPct val="150000"/>
              </a:lnSpc>
              <a:buFont typeface="Arial" pitchFamily="34" charset="0"/>
              <a:buChar char="•"/>
            </a:pPr>
            <a:r>
              <a:rPr lang="ru-RU" sz="2000" dirty="0" smtClean="0">
                <a:solidFill>
                  <a:schemeClr val="tx1"/>
                </a:solidFill>
              </a:rPr>
              <a:t>Массивы примитивных типов</a:t>
            </a:r>
          </a:p>
          <a:p>
            <a:pPr marL="342900" indent="-342900">
              <a:lnSpc>
                <a:spcPct val="150000"/>
              </a:lnSpc>
              <a:buFont typeface="Arial" pitchFamily="34" charset="0"/>
              <a:buChar char="•"/>
            </a:pPr>
            <a:r>
              <a:rPr lang="ru-RU" sz="2000" dirty="0" smtClean="0">
                <a:solidFill>
                  <a:schemeClr val="tx1"/>
                </a:solidFill>
              </a:rPr>
              <a:t>Строки, номера, даты</a:t>
            </a:r>
            <a:endParaRPr lang="ru-RU" sz="2000" dirty="0">
              <a:solidFill>
                <a:schemeClr val="tx1"/>
              </a:solidFill>
            </a:endParaRPr>
          </a:p>
          <a:p>
            <a:pPr marL="342900" indent="-342900">
              <a:buFont typeface="Arial" pitchFamily="34" charset="0"/>
              <a:buChar char="•"/>
            </a:pPr>
            <a:endParaRPr lang="ru-RU" sz="2000" dirty="0" smtClean="0">
              <a:solidFill>
                <a:srgbClr val="00B0F0"/>
              </a:solidFill>
            </a:endParaRP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1345108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Стратегии генерации первичного ключа</a:t>
            </a:r>
            <a:endParaRPr lang="ru-RU" dirty="0"/>
          </a:p>
        </p:txBody>
      </p:sp>
      <p:sp>
        <p:nvSpPr>
          <p:cNvPr id="4" name="Объект 1"/>
          <p:cNvSpPr txBox="1">
            <a:spLocks/>
          </p:cNvSpPr>
          <p:nvPr/>
        </p:nvSpPr>
        <p:spPr>
          <a:xfrm>
            <a:off x="251520" y="771550"/>
            <a:ext cx="8641472" cy="4248472"/>
          </a:xfrm>
          <a:prstGeom prst="rect">
            <a:avLst/>
          </a:prstGeom>
        </p:spPr>
        <p:txBody>
          <a:bodyPr vert="horz" lIns="91440" tIns="45720" rIns="91440" bIns="45720" rtlCol="0">
            <a:normAutofit fontScale="92500"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ru-RU" sz="2000" dirty="0" smtClean="0">
                <a:solidFill>
                  <a:schemeClr val="tx1"/>
                </a:solidFill>
              </a:rPr>
              <a:t>Первичный ключ может быть сгенерирован автоматически на стороне приложения или </a:t>
            </a:r>
            <a:r>
              <a:rPr lang="en-US" sz="2000" dirty="0" smtClean="0">
                <a:solidFill>
                  <a:schemeClr val="tx1"/>
                </a:solidFill>
              </a:rPr>
              <a:t>HIBERNATE </a:t>
            </a:r>
            <a:r>
              <a:rPr lang="ru-RU" sz="2000" dirty="0" smtClean="0">
                <a:solidFill>
                  <a:schemeClr val="tx1"/>
                </a:solidFill>
              </a:rPr>
              <a:t>с помощью </a:t>
            </a:r>
            <a:r>
              <a:rPr lang="en-US" sz="2000" dirty="0">
                <a:solidFill>
                  <a:srgbClr val="00B050"/>
                </a:solidFill>
              </a:rPr>
              <a:t>@</a:t>
            </a:r>
            <a:r>
              <a:rPr lang="en-US" sz="2000" dirty="0" err="1" smtClean="0">
                <a:solidFill>
                  <a:srgbClr val="00B050"/>
                </a:solidFill>
              </a:rPr>
              <a:t>GeneratedValue</a:t>
            </a:r>
            <a:r>
              <a:rPr lang="ru-RU" sz="2000" dirty="0" smtClean="0">
                <a:solidFill>
                  <a:schemeClr val="tx1"/>
                </a:solidFill>
              </a:rPr>
              <a:t>.</a:t>
            </a:r>
            <a:endParaRPr lang="ru-RU" sz="2000" dirty="0" smtClean="0">
              <a:solidFill>
                <a:schemeClr val="tx1"/>
              </a:solidFill>
            </a:endParaRPr>
          </a:p>
          <a:p>
            <a:pPr marL="0" indent="0">
              <a:lnSpc>
                <a:spcPct val="150000"/>
              </a:lnSpc>
            </a:pPr>
            <a:r>
              <a:rPr lang="ru-RU" sz="2000" dirty="0" smtClean="0">
                <a:solidFill>
                  <a:schemeClr val="tx1"/>
                </a:solidFill>
              </a:rPr>
              <a:t>Поддерживаемые стратегии :</a:t>
            </a:r>
          </a:p>
          <a:p>
            <a:pPr marL="342900" indent="-342900">
              <a:lnSpc>
                <a:spcPct val="150000"/>
              </a:lnSpc>
              <a:buFont typeface="Arial" pitchFamily="34" charset="0"/>
              <a:buChar char="•"/>
            </a:pPr>
            <a:r>
              <a:rPr lang="en-US" sz="2000" dirty="0" smtClean="0">
                <a:solidFill>
                  <a:srgbClr val="0070C0"/>
                </a:solidFill>
              </a:rPr>
              <a:t>AUTO</a:t>
            </a:r>
            <a:r>
              <a:rPr lang="ru-RU" sz="2000" dirty="0" smtClean="0">
                <a:solidFill>
                  <a:srgbClr val="0070C0"/>
                </a:solidFill>
              </a:rPr>
              <a:t> </a:t>
            </a:r>
            <a:r>
              <a:rPr lang="ru-RU" sz="2000" dirty="0" smtClean="0">
                <a:solidFill>
                  <a:schemeClr val="tx1"/>
                </a:solidFill>
              </a:rPr>
              <a:t>– </a:t>
            </a:r>
            <a:r>
              <a:rPr lang="en-US" sz="2000" dirty="0" smtClean="0">
                <a:solidFill>
                  <a:schemeClr val="tx1"/>
                </a:solidFill>
              </a:rPr>
              <a:t>Hibernate </a:t>
            </a:r>
            <a:r>
              <a:rPr lang="ru-RU" sz="2000" dirty="0" smtClean="0">
                <a:solidFill>
                  <a:schemeClr val="tx1"/>
                </a:solidFill>
              </a:rPr>
              <a:t>сам выбирает подходящую стратегию</a:t>
            </a:r>
          </a:p>
          <a:p>
            <a:pPr marL="342900" indent="-342900">
              <a:lnSpc>
                <a:spcPct val="150000"/>
              </a:lnSpc>
              <a:buFont typeface="Arial" pitchFamily="34" charset="0"/>
              <a:buChar char="•"/>
            </a:pPr>
            <a:r>
              <a:rPr lang="en-US" sz="2000" dirty="0" smtClean="0">
                <a:solidFill>
                  <a:srgbClr val="0070C0"/>
                </a:solidFill>
              </a:rPr>
              <a:t>IDENTITY</a:t>
            </a:r>
            <a:r>
              <a:rPr lang="ru-RU" sz="2000" dirty="0" smtClean="0">
                <a:solidFill>
                  <a:schemeClr val="tx1"/>
                </a:solidFill>
              </a:rPr>
              <a:t> – будут использоваться </a:t>
            </a:r>
            <a:r>
              <a:rPr lang="en-US" sz="2000" dirty="0" smtClean="0">
                <a:solidFill>
                  <a:schemeClr val="tx1"/>
                </a:solidFill>
              </a:rPr>
              <a:t>IDENTITY </a:t>
            </a:r>
            <a:r>
              <a:rPr lang="ru-RU" sz="2000" dirty="0" smtClean="0">
                <a:solidFill>
                  <a:schemeClr val="tx1"/>
                </a:solidFill>
              </a:rPr>
              <a:t>колонки в БД</a:t>
            </a:r>
          </a:p>
          <a:p>
            <a:pPr marL="342900" indent="-342900">
              <a:lnSpc>
                <a:spcPct val="150000"/>
              </a:lnSpc>
              <a:buFont typeface="Arial" pitchFamily="34" charset="0"/>
              <a:buChar char="•"/>
            </a:pPr>
            <a:r>
              <a:rPr lang="en-US" sz="2000" dirty="0" smtClean="0">
                <a:solidFill>
                  <a:srgbClr val="0070C0"/>
                </a:solidFill>
              </a:rPr>
              <a:t>SEQUENCE</a:t>
            </a:r>
            <a:r>
              <a:rPr lang="ru-RU" sz="2000" dirty="0" smtClean="0">
                <a:solidFill>
                  <a:schemeClr val="tx1"/>
                </a:solidFill>
              </a:rPr>
              <a:t> – будут использоваться </a:t>
            </a:r>
            <a:r>
              <a:rPr lang="en-US" sz="2000" dirty="0"/>
              <a:t>sequence </a:t>
            </a:r>
            <a:r>
              <a:rPr lang="ru-RU" sz="2000" dirty="0" smtClean="0"/>
              <a:t>из БД</a:t>
            </a:r>
          </a:p>
          <a:p>
            <a:pPr marL="342900" indent="-342900">
              <a:lnSpc>
                <a:spcPct val="150000"/>
              </a:lnSpc>
              <a:buFont typeface="Arial" pitchFamily="34" charset="0"/>
              <a:buChar char="•"/>
            </a:pPr>
            <a:r>
              <a:rPr lang="en-US" sz="2000" dirty="0" smtClean="0">
                <a:solidFill>
                  <a:srgbClr val="0070C0"/>
                </a:solidFill>
              </a:rPr>
              <a:t>TABLE</a:t>
            </a:r>
            <a:r>
              <a:rPr lang="ru-RU" sz="2000" dirty="0" smtClean="0">
                <a:solidFill>
                  <a:schemeClr val="tx1"/>
                </a:solidFill>
              </a:rPr>
              <a:t> – значение будет браться из специальной таблички (для </a:t>
            </a:r>
            <a:r>
              <a:rPr lang="en-US" sz="2000" dirty="0">
                <a:solidFill>
                  <a:schemeClr val="tx1"/>
                </a:solidFill>
              </a:rPr>
              <a:t>HIBERNATE - </a:t>
            </a:r>
            <a:r>
              <a:rPr lang="en-US" sz="2000" dirty="0" err="1">
                <a:solidFill>
                  <a:schemeClr val="tx1"/>
                </a:solidFill>
              </a:rPr>
              <a:t>hibernate_sequences</a:t>
            </a:r>
            <a:r>
              <a:rPr lang="ru-RU" sz="2000" dirty="0" smtClean="0">
                <a:solidFill>
                  <a:schemeClr val="tx1"/>
                </a:solidFill>
              </a:rPr>
              <a:t>)</a:t>
            </a:r>
            <a:endParaRPr lang="en-US" sz="2000" dirty="0" smtClean="0">
              <a:solidFill>
                <a:schemeClr val="tx1"/>
              </a:solidFill>
            </a:endParaRPr>
          </a:p>
          <a:p>
            <a:pPr marL="342900" indent="-342900">
              <a:lnSpc>
                <a:spcPct val="150000"/>
              </a:lnSpc>
              <a:buFont typeface="Arial" pitchFamily="34" charset="0"/>
              <a:buChar char="•"/>
            </a:pPr>
            <a:r>
              <a:rPr lang="en-US" sz="2000" dirty="0" smtClean="0">
                <a:solidFill>
                  <a:srgbClr val="0070C0"/>
                </a:solidFill>
              </a:rPr>
              <a:t>UUID</a:t>
            </a:r>
            <a:r>
              <a:rPr lang="en-US" sz="2000" dirty="0" smtClean="0">
                <a:solidFill>
                  <a:schemeClr val="tx1"/>
                </a:solidFill>
              </a:rPr>
              <a:t> – (</a:t>
            </a:r>
            <a:r>
              <a:rPr lang="ru-RU" sz="2000" dirty="0" smtClean="0">
                <a:solidFill>
                  <a:schemeClr val="tx1"/>
                </a:solidFill>
              </a:rPr>
              <a:t>только для </a:t>
            </a:r>
            <a:r>
              <a:rPr lang="en-US" sz="2000" dirty="0" smtClean="0">
                <a:solidFill>
                  <a:schemeClr val="tx1"/>
                </a:solidFill>
              </a:rPr>
              <a:t>HIBERNATE</a:t>
            </a:r>
            <a:r>
              <a:rPr lang="en-US" sz="2000" dirty="0" smtClean="0">
                <a:solidFill>
                  <a:schemeClr val="tx1"/>
                </a:solidFill>
              </a:rPr>
              <a:t>)</a:t>
            </a:r>
            <a:endParaRPr lang="ru-RU" sz="2000" dirty="0">
              <a:solidFill>
                <a:schemeClr val="tx1"/>
              </a:solidFill>
            </a:endParaRPr>
          </a:p>
        </p:txBody>
      </p:sp>
    </p:spTree>
    <p:extLst>
      <p:ext uri="{BB962C8B-B14F-4D97-AF65-F5344CB8AC3E}">
        <p14:creationId xmlns:p14="http://schemas.microsoft.com/office/powerpoint/2010/main" val="1657396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Базовые атрибуты</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fontScale="925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ru-RU" sz="2400" dirty="0" smtClean="0">
                <a:solidFill>
                  <a:schemeClr val="tx1"/>
                </a:solidFill>
              </a:rPr>
              <a:t>Сущность </a:t>
            </a:r>
            <a:r>
              <a:rPr lang="en-US" sz="2400" dirty="0" smtClean="0">
                <a:solidFill>
                  <a:schemeClr val="tx1"/>
                </a:solidFill>
              </a:rPr>
              <a:t>Entity </a:t>
            </a:r>
            <a:r>
              <a:rPr lang="ru-RU" sz="2400" dirty="0" smtClean="0">
                <a:solidFill>
                  <a:schemeClr val="tx1"/>
                </a:solidFill>
              </a:rPr>
              <a:t>может содержать атрибуты (поля класса).</a:t>
            </a:r>
          </a:p>
          <a:p>
            <a:pPr marL="0" indent="0">
              <a:lnSpc>
                <a:spcPct val="150000"/>
              </a:lnSpc>
            </a:pPr>
            <a:r>
              <a:rPr lang="ru-RU" sz="2400" dirty="0" smtClean="0">
                <a:solidFill>
                  <a:srgbClr val="0070C0"/>
                </a:solidFill>
              </a:rPr>
              <a:t>Атрибуты </a:t>
            </a:r>
            <a:r>
              <a:rPr lang="ru-RU" sz="2400" dirty="0" smtClean="0">
                <a:solidFill>
                  <a:srgbClr val="0070C0"/>
                </a:solidFill>
              </a:rPr>
              <a:t>могут быть:</a:t>
            </a:r>
          </a:p>
          <a:p>
            <a:pPr marL="342900" indent="-342900">
              <a:lnSpc>
                <a:spcPct val="150000"/>
              </a:lnSpc>
              <a:buFont typeface="Arial" pitchFamily="34" charset="0"/>
              <a:buChar char="•"/>
            </a:pPr>
            <a:r>
              <a:rPr lang="ru-RU" sz="2400" dirty="0" smtClean="0">
                <a:solidFill>
                  <a:schemeClr val="tx1"/>
                </a:solidFill>
              </a:rPr>
              <a:t>Примитивные типы и обёртки</a:t>
            </a:r>
          </a:p>
          <a:p>
            <a:pPr marL="342900" indent="-342900">
              <a:lnSpc>
                <a:spcPct val="150000"/>
              </a:lnSpc>
              <a:buFont typeface="Arial" pitchFamily="34" charset="0"/>
              <a:buChar char="•"/>
            </a:pPr>
            <a:r>
              <a:rPr lang="ru-RU" sz="2400" dirty="0" smtClean="0">
                <a:solidFill>
                  <a:schemeClr val="tx1"/>
                </a:solidFill>
              </a:rPr>
              <a:t>Массивы байт и символов</a:t>
            </a:r>
          </a:p>
          <a:p>
            <a:pPr marL="342900" indent="-342900">
              <a:lnSpc>
                <a:spcPct val="150000"/>
              </a:lnSpc>
              <a:buFont typeface="Arial" pitchFamily="34" charset="0"/>
              <a:buChar char="•"/>
            </a:pPr>
            <a:r>
              <a:rPr lang="ru-RU" sz="2400" dirty="0" smtClean="0">
                <a:solidFill>
                  <a:schemeClr val="tx1"/>
                </a:solidFill>
              </a:rPr>
              <a:t>Строки, большие цифры, даты</a:t>
            </a:r>
          </a:p>
          <a:p>
            <a:pPr marL="342900" indent="-342900">
              <a:lnSpc>
                <a:spcPct val="150000"/>
              </a:lnSpc>
              <a:buFont typeface="Arial" pitchFamily="34" charset="0"/>
              <a:buChar char="•"/>
            </a:pPr>
            <a:r>
              <a:rPr lang="ru-RU" sz="2400" dirty="0" smtClean="0">
                <a:solidFill>
                  <a:schemeClr val="tx1"/>
                </a:solidFill>
              </a:rPr>
              <a:t>Перечисления</a:t>
            </a:r>
          </a:p>
          <a:p>
            <a:pPr marL="342900" indent="-342900">
              <a:lnSpc>
                <a:spcPct val="150000"/>
              </a:lnSpc>
              <a:buFont typeface="Arial" pitchFamily="34" charset="0"/>
              <a:buChar char="•"/>
            </a:pPr>
            <a:r>
              <a:rPr lang="ru-RU" sz="2400" dirty="0" smtClean="0">
                <a:solidFill>
                  <a:schemeClr val="tx1"/>
                </a:solidFill>
              </a:rPr>
              <a:t>Коллекции базовых и </a:t>
            </a:r>
            <a:r>
              <a:rPr lang="en-US" sz="2400" dirty="0" smtClean="0">
                <a:solidFill>
                  <a:schemeClr val="tx1"/>
                </a:solidFill>
              </a:rPr>
              <a:t>embeddable </a:t>
            </a:r>
            <a:r>
              <a:rPr lang="ru-RU" sz="2400" dirty="0" smtClean="0">
                <a:solidFill>
                  <a:schemeClr val="tx1"/>
                </a:solidFill>
              </a:rPr>
              <a:t>типов</a:t>
            </a:r>
          </a:p>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2587155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Базовые аннотации над атрибутами</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487325379"/>
              </p:ext>
            </p:extLst>
          </p:nvPr>
        </p:nvGraphicFramePr>
        <p:xfrm>
          <a:off x="266006" y="843558"/>
          <a:ext cx="8554466" cy="3632422"/>
        </p:xfrm>
        <a:graphic>
          <a:graphicData uri="http://schemas.openxmlformats.org/drawingml/2006/table">
            <a:tbl>
              <a:tblPr firstRow="1" bandRow="1">
                <a:tableStyleId>{5C22544A-7EE6-4342-B048-85BDC9FD1C3A}</a:tableStyleId>
              </a:tblPr>
              <a:tblGrid>
                <a:gridCol w="2001738">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636071">
                <a:tc>
                  <a:txBody>
                    <a:bodyPr/>
                    <a:lstStyle/>
                    <a:p>
                      <a:r>
                        <a:rPr lang="ru-RU" dirty="0" smtClean="0"/>
                        <a:t>Аннотация</a:t>
                      </a:r>
                      <a:endParaRPr lang="ru-RU" dirty="0"/>
                    </a:p>
                  </a:txBody>
                  <a:tcPr/>
                </a:tc>
                <a:tc>
                  <a:txBody>
                    <a:bodyPr/>
                    <a:lstStyle/>
                    <a:p>
                      <a:r>
                        <a:rPr lang="ru-RU" dirty="0" smtClean="0"/>
                        <a:t>Назначение</a:t>
                      </a:r>
                      <a:endParaRPr lang="ru-RU" dirty="0"/>
                    </a:p>
                  </a:txBody>
                  <a:tcPr/>
                </a:tc>
                <a:extLst>
                  <a:ext uri="{0D108BD9-81ED-4DB2-BD59-A6C34878D82A}">
                    <a16:rowId xmlns:a16="http://schemas.microsoft.com/office/drawing/2014/main" val="10000"/>
                  </a:ext>
                </a:extLst>
              </a:tr>
              <a:tr h="444049">
                <a:tc>
                  <a:txBody>
                    <a:bodyPr/>
                    <a:lstStyle/>
                    <a:p>
                      <a:r>
                        <a:rPr lang="en-US" dirty="0" smtClean="0"/>
                        <a:t>@Basic</a:t>
                      </a:r>
                      <a:endParaRPr lang="ru-RU" dirty="0"/>
                    </a:p>
                  </a:txBody>
                  <a:tcPr/>
                </a:tc>
                <a:tc>
                  <a:txBody>
                    <a:bodyPr/>
                    <a:lstStyle/>
                    <a:p>
                      <a:r>
                        <a:rPr lang="ru-RU" dirty="0" smtClean="0"/>
                        <a:t>Позволяет указать</a:t>
                      </a:r>
                      <a:r>
                        <a:rPr lang="ru-RU" baseline="0" dirty="0" smtClean="0"/>
                        <a:t> </a:t>
                      </a:r>
                      <a:r>
                        <a:rPr lang="en-US" baseline="0" dirty="0" err="1" smtClean="0"/>
                        <a:t>nullable</a:t>
                      </a:r>
                      <a:r>
                        <a:rPr lang="en-US" baseline="0" dirty="0" smtClean="0"/>
                        <a:t> </a:t>
                      </a:r>
                      <a:r>
                        <a:rPr lang="ru-RU" baseline="0" dirty="0" smtClean="0"/>
                        <a:t>и </a:t>
                      </a:r>
                      <a:r>
                        <a:rPr lang="en-US" baseline="0" dirty="0" smtClean="0"/>
                        <a:t>fetch </a:t>
                      </a:r>
                      <a:r>
                        <a:rPr lang="ru-RU" baseline="0" dirty="0" smtClean="0"/>
                        <a:t>стратегию</a:t>
                      </a:r>
                      <a:endParaRPr lang="ru-RU" dirty="0"/>
                    </a:p>
                  </a:txBody>
                  <a:tcPr/>
                </a:tc>
                <a:extLst>
                  <a:ext uri="{0D108BD9-81ED-4DB2-BD59-A6C34878D82A}">
                    <a16:rowId xmlns:a16="http://schemas.microsoft.com/office/drawing/2014/main" val="10001"/>
                  </a:ext>
                </a:extLst>
              </a:tr>
              <a:tr h="636071">
                <a:tc>
                  <a:txBody>
                    <a:bodyPr/>
                    <a:lstStyle/>
                    <a:p>
                      <a:r>
                        <a:rPr lang="en-US" sz="1800" b="0" i="0" u="none" strike="noStrike" kern="1200" baseline="0" dirty="0" smtClean="0">
                          <a:solidFill>
                            <a:schemeClr val="dk1"/>
                          </a:solidFill>
                          <a:latin typeface="+mn-lt"/>
                          <a:ea typeface="+mn-ea"/>
                          <a:cs typeface="+mn-cs"/>
                        </a:rPr>
                        <a:t>@Column</a:t>
                      </a:r>
                      <a:endParaRPr lang="ru-RU" dirty="0"/>
                    </a:p>
                  </a:txBody>
                  <a:tcPr/>
                </a:tc>
                <a:tc>
                  <a:txBody>
                    <a:bodyPr/>
                    <a:lstStyle/>
                    <a:p>
                      <a:r>
                        <a:rPr lang="ru-RU" dirty="0" smtClean="0"/>
                        <a:t>Позволяет указать</a:t>
                      </a:r>
                      <a:r>
                        <a:rPr lang="ru-RU" baseline="0" dirty="0" smtClean="0"/>
                        <a:t> имя колонки в БД, размер поля, </a:t>
                      </a:r>
                      <a:r>
                        <a:rPr lang="en-US" baseline="0" dirty="0" err="1" smtClean="0"/>
                        <a:t>nullable</a:t>
                      </a:r>
                      <a:r>
                        <a:rPr lang="ru-RU" baseline="0" dirty="0" smtClean="0"/>
                        <a:t>, </a:t>
                      </a:r>
                      <a:r>
                        <a:rPr lang="en-US" baseline="0" dirty="0" smtClean="0"/>
                        <a:t>updatable </a:t>
                      </a:r>
                      <a:r>
                        <a:rPr lang="ru-RU" baseline="0" dirty="0" smtClean="0"/>
                        <a:t>или</a:t>
                      </a:r>
                      <a:r>
                        <a:rPr lang="en-US" baseline="0" dirty="0" smtClean="0"/>
                        <a:t> </a:t>
                      </a:r>
                      <a:r>
                        <a:rPr lang="en-US" baseline="0" dirty="0" err="1" smtClean="0"/>
                        <a:t>insertable</a:t>
                      </a:r>
                      <a:endParaRPr lang="ru-RU" dirty="0"/>
                    </a:p>
                  </a:txBody>
                  <a:tcPr/>
                </a:tc>
                <a:extLst>
                  <a:ext uri="{0D108BD9-81ED-4DB2-BD59-A6C34878D82A}">
                    <a16:rowId xmlns:a16="http://schemas.microsoft.com/office/drawing/2014/main" val="10002"/>
                  </a:ext>
                </a:extLst>
              </a:tr>
              <a:tr h="636071">
                <a:tc>
                  <a:txBody>
                    <a:bodyPr/>
                    <a:lstStyle/>
                    <a:p>
                      <a:r>
                        <a:rPr lang="en-US" dirty="0" smtClean="0"/>
                        <a:t>@Temporal</a:t>
                      </a:r>
                      <a:endParaRPr lang="ru-RU" dirty="0"/>
                    </a:p>
                  </a:txBody>
                  <a:tcPr/>
                </a:tc>
                <a:tc>
                  <a:txBody>
                    <a:bodyPr/>
                    <a:lstStyle/>
                    <a:p>
                      <a:r>
                        <a:rPr lang="ru-RU" dirty="0" smtClean="0"/>
                        <a:t>Позволяет преобразовывать дату</a:t>
                      </a:r>
                      <a:r>
                        <a:rPr lang="ru-RU" baseline="0" dirty="0" smtClean="0"/>
                        <a:t> и время из </a:t>
                      </a:r>
                      <a:r>
                        <a:rPr lang="en-US" baseline="0" dirty="0" smtClean="0"/>
                        <a:t>java </a:t>
                      </a:r>
                      <a:r>
                        <a:rPr lang="ru-RU" baseline="0" dirty="0" smtClean="0"/>
                        <a:t>в формат БД и обратно (кроме </a:t>
                      </a:r>
                      <a:r>
                        <a:rPr lang="en-US" baseline="0" dirty="0" smtClean="0"/>
                        <a:t>java8 new Date Time API</a:t>
                      </a:r>
                      <a:r>
                        <a:rPr lang="ru-RU" baseline="0" dirty="0" smtClean="0"/>
                        <a:t>)</a:t>
                      </a:r>
                      <a:endParaRPr lang="ru-RU" dirty="0"/>
                    </a:p>
                  </a:txBody>
                  <a:tcPr/>
                </a:tc>
                <a:extLst>
                  <a:ext uri="{0D108BD9-81ED-4DB2-BD59-A6C34878D82A}">
                    <a16:rowId xmlns:a16="http://schemas.microsoft.com/office/drawing/2014/main" val="10003"/>
                  </a:ext>
                </a:extLst>
              </a:tr>
              <a:tr h="636071">
                <a:tc>
                  <a:txBody>
                    <a:bodyPr/>
                    <a:lstStyle/>
                    <a:p>
                      <a:r>
                        <a:rPr lang="en-US" sz="1800" b="0" i="0" u="none" strike="noStrike" kern="1200" baseline="0" dirty="0" smtClean="0">
                          <a:solidFill>
                            <a:schemeClr val="dk1"/>
                          </a:solidFill>
                          <a:latin typeface="+mn-lt"/>
                          <a:ea typeface="+mn-ea"/>
                          <a:cs typeface="+mn-cs"/>
                        </a:rPr>
                        <a:t>@Enumerated</a:t>
                      </a:r>
                      <a:endParaRPr lang="ru-RU" dirty="0"/>
                    </a:p>
                  </a:txBody>
                  <a:tcPr/>
                </a:tc>
                <a:tc>
                  <a:txBody>
                    <a:bodyPr/>
                    <a:lstStyle/>
                    <a:p>
                      <a:r>
                        <a:rPr lang="ru-RU" dirty="0" smtClean="0"/>
                        <a:t>Позволяет</a:t>
                      </a:r>
                      <a:r>
                        <a:rPr lang="ru-RU" baseline="0" dirty="0" smtClean="0"/>
                        <a:t> указать как </a:t>
                      </a:r>
                      <a:r>
                        <a:rPr lang="ru-RU" baseline="0" dirty="0" err="1" smtClean="0"/>
                        <a:t>мапить</a:t>
                      </a:r>
                      <a:r>
                        <a:rPr lang="ru-RU" baseline="0" dirty="0" smtClean="0"/>
                        <a:t> </a:t>
                      </a:r>
                      <a:r>
                        <a:rPr lang="en-US" baseline="0" dirty="0" err="1" smtClean="0"/>
                        <a:t>enum</a:t>
                      </a:r>
                      <a:r>
                        <a:rPr lang="en-US" baseline="0" dirty="0" smtClean="0"/>
                        <a:t> </a:t>
                      </a:r>
                      <a:r>
                        <a:rPr lang="ru-RU" baseline="0" dirty="0" smtClean="0"/>
                        <a:t>значения: число </a:t>
                      </a:r>
                      <a:r>
                        <a:rPr lang="ru-RU" baseline="0" dirty="0" smtClean="0"/>
                        <a:t>или </a:t>
                      </a:r>
                      <a:r>
                        <a:rPr lang="ru-RU" baseline="0" dirty="0" smtClean="0"/>
                        <a:t>строка</a:t>
                      </a:r>
                      <a:endParaRPr lang="ru-RU" dirty="0"/>
                    </a:p>
                  </a:txBody>
                  <a:tcPr/>
                </a:tc>
                <a:extLst>
                  <a:ext uri="{0D108BD9-81ED-4DB2-BD59-A6C34878D82A}">
                    <a16:rowId xmlns:a16="http://schemas.microsoft.com/office/drawing/2014/main" val="10004"/>
                  </a:ext>
                </a:extLst>
              </a:tr>
              <a:tr h="636071">
                <a:tc>
                  <a:txBody>
                    <a:bodyPr/>
                    <a:lstStyle/>
                    <a:p>
                      <a:r>
                        <a:rPr lang="en-US" dirty="0" smtClean="0"/>
                        <a:t>@Transient</a:t>
                      </a:r>
                      <a:endParaRPr lang="ru-RU" dirty="0"/>
                    </a:p>
                  </a:txBody>
                  <a:tcPr/>
                </a:tc>
                <a:tc>
                  <a:txBody>
                    <a:bodyPr/>
                    <a:lstStyle/>
                    <a:p>
                      <a:r>
                        <a:rPr lang="ru-RU" dirty="0" smtClean="0"/>
                        <a:t>Предотвращает</a:t>
                      </a:r>
                      <a:r>
                        <a:rPr lang="ru-RU" baseline="0" dirty="0" smtClean="0"/>
                        <a:t> </a:t>
                      </a:r>
                      <a:r>
                        <a:rPr lang="ru-RU" baseline="0" dirty="0" err="1" smtClean="0"/>
                        <a:t>мапинг</a:t>
                      </a:r>
                      <a:r>
                        <a:rPr lang="ru-RU" baseline="0" dirty="0" smtClean="0"/>
                        <a:t> поля</a:t>
                      </a:r>
                      <a:endParaRPr lang="ru-RU"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64022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Relationship Mapping</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Виды:</a:t>
            </a:r>
            <a:endParaRPr lang="ru-RU" sz="2000" dirty="0">
              <a:solidFill>
                <a:schemeClr val="tx1"/>
              </a:solidFill>
            </a:endParaRPr>
          </a:p>
          <a:p>
            <a:pPr marL="342900" indent="-342900">
              <a:buFont typeface="Arial" pitchFamily="34" charset="0"/>
              <a:buChar char="•"/>
            </a:pPr>
            <a:r>
              <a:rPr lang="ru-RU" sz="2000" dirty="0" smtClean="0">
                <a:solidFill>
                  <a:srgbClr val="0070C0"/>
                </a:solidFill>
              </a:rPr>
              <a:t>Однонаправленный</a:t>
            </a:r>
            <a:r>
              <a:rPr lang="ru-RU" sz="2000" dirty="0" smtClean="0">
                <a:solidFill>
                  <a:schemeClr val="tx1"/>
                </a:solidFill>
              </a:rPr>
              <a:t> (</a:t>
            </a:r>
            <a:r>
              <a:rPr lang="en-US" sz="2000" dirty="0">
                <a:solidFill>
                  <a:schemeClr val="tx1"/>
                </a:solidFill>
              </a:rPr>
              <a:t>unidirectional</a:t>
            </a:r>
            <a:r>
              <a:rPr lang="ru-RU" sz="2000" dirty="0" smtClean="0">
                <a:solidFill>
                  <a:schemeClr val="tx1"/>
                </a:solidFill>
              </a:rPr>
              <a:t>)</a:t>
            </a:r>
          </a:p>
          <a:p>
            <a:pPr marL="342900" indent="-342900">
              <a:buFont typeface="Arial" pitchFamily="34" charset="0"/>
              <a:buChar char="•"/>
            </a:pPr>
            <a:endParaRPr lang="ru-RU" sz="2000" dirty="0" smtClean="0">
              <a:solidFill>
                <a:schemeClr val="tx1"/>
              </a:solidFill>
            </a:endParaRPr>
          </a:p>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r>
              <a:rPr lang="ru-RU" sz="2000" dirty="0" err="1" smtClean="0">
                <a:solidFill>
                  <a:srgbClr val="00B050"/>
                </a:solidFill>
              </a:rPr>
              <a:t>Двухнаправленный</a:t>
            </a:r>
            <a:r>
              <a:rPr lang="ru-RU" sz="2000" dirty="0" smtClean="0">
                <a:solidFill>
                  <a:schemeClr val="tx1"/>
                </a:solidFill>
              </a:rPr>
              <a:t> (</a:t>
            </a:r>
            <a:r>
              <a:rPr lang="en-US" sz="2000" dirty="0">
                <a:solidFill>
                  <a:schemeClr val="tx1"/>
                </a:solidFill>
              </a:rPr>
              <a:t>bidirectional</a:t>
            </a:r>
            <a:r>
              <a:rPr lang="ru-RU" sz="2000" dirty="0" smtClean="0">
                <a:solidFill>
                  <a:schemeClr val="tx1"/>
                </a:solidFill>
              </a:rPr>
              <a:t>)</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a:p>
            <a:endParaRPr lang="ru-RU" sz="2000" dirty="0">
              <a:solidFill>
                <a:schemeClr val="tx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491630"/>
            <a:ext cx="2971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440" y="2715766"/>
            <a:ext cx="30480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619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Возможность организовать связь в </a:t>
            </a:r>
            <a:r>
              <a:rPr lang="ru-RU" dirty="0" smtClean="0"/>
              <a:t>базе</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rgbClr val="00B0F0"/>
                </a:solidFill>
              </a:rPr>
              <a:t>1. </a:t>
            </a:r>
            <a:r>
              <a:rPr lang="en-US" sz="2000" dirty="0" smtClean="0">
                <a:solidFill>
                  <a:srgbClr val="00B0F0"/>
                </a:solidFill>
              </a:rPr>
              <a:t>foreign key</a:t>
            </a:r>
            <a:r>
              <a:rPr lang="ru-RU" sz="2000" dirty="0" smtClean="0">
                <a:solidFill>
                  <a:srgbClr val="00B0F0"/>
                </a:solidFill>
              </a:rPr>
              <a:t> (</a:t>
            </a:r>
            <a:r>
              <a:rPr lang="en-US" sz="2000" dirty="0">
                <a:solidFill>
                  <a:srgbClr val="00B0F0"/>
                </a:solidFill>
              </a:rPr>
              <a:t>join column</a:t>
            </a:r>
            <a:r>
              <a:rPr lang="ru-RU" sz="2000" dirty="0" smtClean="0">
                <a:solidFill>
                  <a:srgbClr val="00B0F0"/>
                </a:solidFill>
              </a:rPr>
              <a:t>)</a:t>
            </a:r>
          </a:p>
          <a:p>
            <a:pPr marL="342900" indent="-342900">
              <a:buFont typeface="Arial" pitchFamily="34" charset="0"/>
              <a:buChar char="•"/>
            </a:pPr>
            <a:endParaRPr lang="ru-RU" sz="2000" dirty="0">
              <a:solidFill>
                <a:srgbClr val="00B0F0"/>
              </a:solidFill>
            </a:endParaRPr>
          </a:p>
          <a:p>
            <a:pPr marL="342900" indent="-342900">
              <a:buFont typeface="Arial" pitchFamily="34" charset="0"/>
              <a:buChar char="•"/>
            </a:pPr>
            <a:endParaRPr lang="ru-RU" sz="2000" dirty="0" smtClean="0">
              <a:solidFill>
                <a:srgbClr val="00B0F0"/>
              </a:solidFill>
            </a:endParaRPr>
          </a:p>
          <a:p>
            <a:pPr marL="342900" indent="-342900">
              <a:buFont typeface="Arial" pitchFamily="34" charset="0"/>
              <a:buChar char="•"/>
            </a:pPr>
            <a:endParaRPr lang="ru-RU" sz="2000" dirty="0" smtClean="0">
              <a:solidFill>
                <a:srgbClr val="00B0F0"/>
              </a:solidFill>
            </a:endParaRPr>
          </a:p>
          <a:p>
            <a:pPr marL="342900" indent="-342900">
              <a:buFont typeface="Arial" pitchFamily="34" charset="0"/>
              <a:buChar char="•"/>
            </a:pPr>
            <a:endParaRPr lang="ru-RU" sz="2000" dirty="0" smtClean="0">
              <a:solidFill>
                <a:srgbClr val="00B050"/>
              </a:solidFill>
            </a:endParaRPr>
          </a:p>
          <a:p>
            <a:endParaRPr lang="ru-RU" sz="2000" dirty="0">
              <a:solidFill>
                <a:schemeClr val="tx1"/>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58" y="1491630"/>
            <a:ext cx="8047364"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435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771550"/>
            <a:ext cx="8641472" cy="3599877"/>
          </a:xfrm>
        </p:spPr>
        <p:txBody>
          <a:bodyPr>
            <a:noAutofit/>
          </a:bodyPr>
          <a:lstStyle/>
          <a:p>
            <a:pPr marL="285750" indent="-285750">
              <a:lnSpc>
                <a:spcPct val="150000"/>
              </a:lnSpc>
              <a:buFont typeface="Arial" pitchFamily="34" charset="0"/>
              <a:buChar char="•"/>
            </a:pPr>
            <a:r>
              <a:rPr lang="ru-RU" sz="2000" b="1" dirty="0" smtClean="0"/>
              <a:t>Что такое </a:t>
            </a:r>
            <a:r>
              <a:rPr lang="en-US" sz="2000" b="1" dirty="0" smtClean="0"/>
              <a:t>ORM</a:t>
            </a:r>
            <a:r>
              <a:rPr lang="ru-RU" sz="2000" b="1" dirty="0" smtClean="0"/>
              <a:t>,  </a:t>
            </a:r>
            <a:r>
              <a:rPr lang="en-US" sz="2000" b="1" dirty="0" smtClean="0"/>
              <a:t>JPA , Hibernate</a:t>
            </a:r>
          </a:p>
          <a:p>
            <a:pPr marL="285750" indent="-285750">
              <a:lnSpc>
                <a:spcPct val="150000"/>
              </a:lnSpc>
              <a:buFont typeface="Arial" pitchFamily="34" charset="0"/>
              <a:buChar char="•"/>
            </a:pPr>
            <a:r>
              <a:rPr lang="ru-RU" sz="2000" b="1" dirty="0" smtClean="0"/>
              <a:t>Объектно-реляционное отображение</a:t>
            </a:r>
          </a:p>
          <a:p>
            <a:pPr marL="285750" indent="-285750">
              <a:lnSpc>
                <a:spcPct val="150000"/>
              </a:lnSpc>
              <a:buFont typeface="Arial" pitchFamily="34" charset="0"/>
              <a:buChar char="•"/>
            </a:pPr>
            <a:r>
              <a:rPr lang="ru-RU" sz="2000" b="1" dirty="0" smtClean="0"/>
              <a:t>Операции с базой данных с помощью </a:t>
            </a:r>
            <a:r>
              <a:rPr lang="en-US" sz="2000" b="1" dirty="0" smtClean="0"/>
              <a:t>Hibernate</a:t>
            </a:r>
          </a:p>
          <a:p>
            <a:pPr marL="285750" indent="-285750">
              <a:lnSpc>
                <a:spcPct val="150000"/>
              </a:lnSpc>
              <a:buFont typeface="Arial" pitchFamily="34" charset="0"/>
              <a:buChar char="•"/>
            </a:pPr>
            <a:r>
              <a:rPr lang="ru-RU" sz="2000" b="1" dirty="0"/>
              <a:t>Подключение </a:t>
            </a:r>
            <a:r>
              <a:rPr lang="en-US" sz="2000" b="1" dirty="0"/>
              <a:t>Hibernate </a:t>
            </a:r>
            <a:r>
              <a:rPr lang="ru-RU" sz="2000" b="1" dirty="0"/>
              <a:t>к </a:t>
            </a:r>
            <a:r>
              <a:rPr lang="en-US" sz="2000" b="1" dirty="0"/>
              <a:t>Spring </a:t>
            </a:r>
            <a:r>
              <a:rPr lang="ru-RU" sz="2000" b="1" dirty="0" smtClean="0"/>
              <a:t>приложению</a:t>
            </a:r>
            <a:endParaRPr lang="en-US" sz="2000" b="1" dirty="0" smtClean="0"/>
          </a:p>
          <a:p>
            <a:pPr marL="285750" indent="-285750">
              <a:lnSpc>
                <a:spcPct val="150000"/>
              </a:lnSpc>
              <a:buFont typeface="Arial" pitchFamily="34" charset="0"/>
              <a:buChar char="•"/>
            </a:pPr>
            <a:r>
              <a:rPr lang="en-US" sz="2000" b="1" dirty="0" smtClean="0"/>
              <a:t>Hibernate </a:t>
            </a:r>
            <a:r>
              <a:rPr lang="ru-RU" sz="2000" b="1" dirty="0" smtClean="0"/>
              <a:t>как</a:t>
            </a:r>
            <a:r>
              <a:rPr lang="en-US" sz="2000" b="1" dirty="0" smtClean="0"/>
              <a:t> </a:t>
            </a:r>
            <a:r>
              <a:rPr lang="ru-RU" sz="2000" b="1" dirty="0" smtClean="0"/>
              <a:t>провайдер </a:t>
            </a:r>
            <a:r>
              <a:rPr lang="en-US" sz="2000" b="1" dirty="0" smtClean="0"/>
              <a:t>JPA </a:t>
            </a:r>
            <a:r>
              <a:rPr lang="ru-RU" sz="2000" b="1" dirty="0" smtClean="0"/>
              <a:t>в </a:t>
            </a:r>
            <a:r>
              <a:rPr lang="en-US" sz="2000" b="1" dirty="0" smtClean="0"/>
              <a:t>Spring</a:t>
            </a:r>
          </a:p>
          <a:p>
            <a:pPr marL="285750" indent="-285750">
              <a:lnSpc>
                <a:spcPct val="150000"/>
              </a:lnSpc>
              <a:buFont typeface="Arial" pitchFamily="34" charset="0"/>
              <a:buChar char="•"/>
            </a:pPr>
            <a:r>
              <a:rPr lang="ru-RU" sz="2000" b="1" dirty="0" smtClean="0"/>
              <a:t>Введение в </a:t>
            </a:r>
            <a:r>
              <a:rPr lang="en-US" sz="2000" b="1" dirty="0" smtClean="0"/>
              <a:t>Spring Data JPA</a:t>
            </a:r>
            <a:endParaRPr lang="ru-RU" sz="2000" b="1" dirty="0"/>
          </a:p>
          <a:p>
            <a:pPr>
              <a:lnSpc>
                <a:spcPct val="150000"/>
              </a:lnSpc>
            </a:pPr>
            <a:endParaRPr lang="ru-RU" sz="2000" dirty="0" smtClean="0"/>
          </a:p>
          <a:p>
            <a:pPr>
              <a:lnSpc>
                <a:spcPct val="150000"/>
              </a:lnSpc>
            </a:pPr>
            <a:endParaRPr lang="ru-RU" sz="2000" dirty="0"/>
          </a:p>
          <a:p>
            <a:pPr>
              <a:lnSpc>
                <a:spcPct val="150000"/>
              </a:lnSpc>
            </a:pPr>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План лекции</a:t>
            </a:r>
            <a:endParaRPr lang="ru-RU" dirty="0"/>
          </a:p>
        </p:txBody>
      </p:sp>
    </p:spTree>
    <p:extLst>
      <p:ext uri="{BB962C8B-B14F-4D97-AF65-F5344CB8AC3E}">
        <p14:creationId xmlns:p14="http://schemas.microsoft.com/office/powerpoint/2010/main" val="4096937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Возможность организовать связь в базе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rgbClr val="00B050"/>
                </a:solidFill>
              </a:rPr>
              <a:t>2. </a:t>
            </a:r>
            <a:r>
              <a:rPr lang="en-US" sz="2000" dirty="0" smtClean="0">
                <a:solidFill>
                  <a:srgbClr val="00B050"/>
                </a:solidFill>
              </a:rPr>
              <a:t>join </a:t>
            </a:r>
            <a:r>
              <a:rPr lang="en-US" sz="2000" dirty="0">
                <a:solidFill>
                  <a:srgbClr val="00B050"/>
                </a:solidFill>
              </a:rPr>
              <a:t>table</a:t>
            </a:r>
            <a:endParaRPr lang="ru-RU" sz="2000" dirty="0" smtClean="0">
              <a:solidFill>
                <a:srgbClr val="00B050"/>
              </a:solidFill>
            </a:endParaRPr>
          </a:p>
          <a:p>
            <a:endParaRPr lang="ru-RU" sz="2000" dirty="0">
              <a:solidFill>
                <a:schemeClr val="tx1"/>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31590"/>
            <a:ext cx="7719715"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285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Cardinality-Direction Combinations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В таблице представлены возможные отношения между </a:t>
            </a:r>
            <a:r>
              <a:rPr lang="en-US" sz="2000" dirty="0" smtClean="0">
                <a:solidFill>
                  <a:schemeClr val="tx1"/>
                </a:solidFill>
              </a:rPr>
              <a:t>entities</a:t>
            </a:r>
            <a:endParaRPr lang="ru-RU" sz="2000" dirty="0" smtClean="0">
              <a:solidFill>
                <a:schemeClr val="tx1"/>
              </a:solidFill>
            </a:endParaRPr>
          </a:p>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305277864"/>
              </p:ext>
            </p:extLst>
          </p:nvPr>
        </p:nvGraphicFramePr>
        <p:xfrm>
          <a:off x="395536" y="1203598"/>
          <a:ext cx="8352928" cy="3672408"/>
        </p:xfrm>
        <a:graphic>
          <a:graphicData uri="http://schemas.openxmlformats.org/drawingml/2006/table">
            <a:tbl>
              <a:tblPr firstRow="1" bandRow="1">
                <a:tableStyleId>{5C22544A-7EE6-4342-B048-85BDC9FD1C3A}</a:tableStyleId>
              </a:tblPr>
              <a:tblGrid>
                <a:gridCol w="4176464">
                  <a:extLst>
                    <a:ext uri="{9D8B030D-6E8A-4147-A177-3AD203B41FA5}">
                      <a16:colId xmlns:a16="http://schemas.microsoft.com/office/drawing/2014/main" val="20000"/>
                    </a:ext>
                  </a:extLst>
                </a:gridCol>
                <a:gridCol w="4176464">
                  <a:extLst>
                    <a:ext uri="{9D8B030D-6E8A-4147-A177-3AD203B41FA5}">
                      <a16:colId xmlns:a16="http://schemas.microsoft.com/office/drawing/2014/main" val="20001"/>
                    </a:ext>
                  </a:extLst>
                </a:gridCol>
              </a:tblGrid>
              <a:tr h="459051">
                <a:tc>
                  <a:txBody>
                    <a:bodyPr/>
                    <a:lstStyle/>
                    <a:p>
                      <a:r>
                        <a:rPr lang="ru-RU" dirty="0" smtClean="0"/>
                        <a:t>Отношение</a:t>
                      </a:r>
                      <a:endParaRPr lang="ru-RU" dirty="0"/>
                    </a:p>
                  </a:txBody>
                  <a:tcPr/>
                </a:tc>
                <a:tc>
                  <a:txBody>
                    <a:bodyPr/>
                    <a:lstStyle/>
                    <a:p>
                      <a:r>
                        <a:rPr lang="ru-RU" dirty="0" smtClean="0"/>
                        <a:t>Направление</a:t>
                      </a:r>
                      <a:endParaRPr lang="ru-RU" dirty="0"/>
                    </a:p>
                  </a:txBody>
                  <a:tcPr/>
                </a:tc>
                <a:extLst>
                  <a:ext uri="{0D108BD9-81ED-4DB2-BD59-A6C34878D82A}">
                    <a16:rowId xmlns:a16="http://schemas.microsoft.com/office/drawing/2014/main" val="10000"/>
                  </a:ext>
                </a:extLst>
              </a:tr>
              <a:tr h="459051">
                <a:tc>
                  <a:txBody>
                    <a:bodyPr/>
                    <a:lstStyle/>
                    <a:p>
                      <a:r>
                        <a:rPr lang="en-US" sz="1800" b="0" i="0" u="none" strike="noStrike" kern="1200" baseline="0" dirty="0" smtClean="0">
                          <a:solidFill>
                            <a:schemeClr val="dk1"/>
                          </a:solidFill>
                          <a:latin typeface="+mn-lt"/>
                          <a:ea typeface="+mn-ea"/>
                          <a:cs typeface="+mn-cs"/>
                        </a:rPr>
                        <a:t>One-to-one</a:t>
                      </a:r>
                      <a:endParaRPr lang="ru-RU" dirty="0"/>
                    </a:p>
                  </a:txBody>
                  <a:tcPr/>
                </a:tc>
                <a:tc>
                  <a:txBody>
                    <a:bodyPr/>
                    <a:lstStyle/>
                    <a:p>
                      <a:r>
                        <a:rPr lang="ru-RU" dirty="0" smtClean="0"/>
                        <a:t>Однонаправленный</a:t>
                      </a:r>
                      <a:endParaRPr lang="ru-RU" dirty="0"/>
                    </a:p>
                  </a:txBody>
                  <a:tcPr/>
                </a:tc>
                <a:extLst>
                  <a:ext uri="{0D108BD9-81ED-4DB2-BD59-A6C34878D82A}">
                    <a16:rowId xmlns:a16="http://schemas.microsoft.com/office/drawing/2014/main" val="10001"/>
                  </a:ext>
                </a:extLst>
              </a:tr>
              <a:tr h="459051">
                <a:tc>
                  <a:txBody>
                    <a:bodyPr/>
                    <a:lstStyle/>
                    <a:p>
                      <a:r>
                        <a:rPr lang="en-US" sz="1800" b="0" i="0" u="none" strike="noStrike" kern="1200" baseline="0" dirty="0" smtClean="0">
                          <a:solidFill>
                            <a:schemeClr val="dk1"/>
                          </a:solidFill>
                          <a:latin typeface="+mn-lt"/>
                          <a:ea typeface="+mn-ea"/>
                          <a:cs typeface="+mn-cs"/>
                        </a:rPr>
                        <a:t>One-to-one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Двунаправленный</a:t>
                      </a:r>
                    </a:p>
                  </a:txBody>
                  <a:tcPr/>
                </a:tc>
                <a:extLst>
                  <a:ext uri="{0D108BD9-81ED-4DB2-BD59-A6C34878D82A}">
                    <a16:rowId xmlns:a16="http://schemas.microsoft.com/office/drawing/2014/main" val="10002"/>
                  </a:ext>
                </a:extLst>
              </a:tr>
              <a:tr h="459051">
                <a:tc>
                  <a:txBody>
                    <a:bodyPr/>
                    <a:lstStyle/>
                    <a:p>
                      <a:r>
                        <a:rPr lang="en-US" sz="1800" b="0" i="0" u="none" strike="noStrike" kern="1200" baseline="0" dirty="0" smtClean="0">
                          <a:solidFill>
                            <a:schemeClr val="dk1"/>
                          </a:solidFill>
                          <a:latin typeface="+mn-lt"/>
                          <a:ea typeface="+mn-ea"/>
                          <a:cs typeface="+mn-cs"/>
                        </a:rPr>
                        <a:t>One-to-many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extLst>
                  <a:ext uri="{0D108BD9-81ED-4DB2-BD59-A6C34878D82A}">
                    <a16:rowId xmlns:a16="http://schemas.microsoft.com/office/drawing/2014/main" val="10003"/>
                  </a:ext>
                </a:extLst>
              </a:tr>
              <a:tr h="459051">
                <a:tc>
                  <a:txBody>
                    <a:bodyPr/>
                    <a:lstStyle/>
                    <a:p>
                      <a:r>
                        <a:rPr lang="en-US" sz="1800" b="0" i="0" u="none" strike="noStrike" kern="1200" baseline="0" dirty="0" smtClean="0">
                          <a:solidFill>
                            <a:schemeClr val="dk1"/>
                          </a:solidFill>
                          <a:latin typeface="+mn-lt"/>
                          <a:ea typeface="+mn-ea"/>
                          <a:cs typeface="+mn-cs"/>
                        </a:rPr>
                        <a:t>Many-to-one/one-to-many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Двунаправленный</a:t>
                      </a:r>
                    </a:p>
                  </a:txBody>
                  <a:tcPr/>
                </a:tc>
                <a:extLst>
                  <a:ext uri="{0D108BD9-81ED-4DB2-BD59-A6C34878D82A}">
                    <a16:rowId xmlns:a16="http://schemas.microsoft.com/office/drawing/2014/main" val="10004"/>
                  </a:ext>
                </a:extLst>
              </a:tr>
              <a:tr h="459051">
                <a:tc>
                  <a:txBody>
                    <a:bodyPr/>
                    <a:lstStyle/>
                    <a:p>
                      <a:r>
                        <a:rPr lang="en-US" sz="1800" b="0" i="0" u="none" strike="noStrike" kern="1200" baseline="0" dirty="0" smtClean="0">
                          <a:solidFill>
                            <a:schemeClr val="dk1"/>
                          </a:solidFill>
                          <a:latin typeface="+mn-lt"/>
                          <a:ea typeface="+mn-ea"/>
                          <a:cs typeface="+mn-cs"/>
                        </a:rPr>
                        <a:t>Many-to-one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extLst>
                  <a:ext uri="{0D108BD9-81ED-4DB2-BD59-A6C34878D82A}">
                    <a16:rowId xmlns:a16="http://schemas.microsoft.com/office/drawing/2014/main" val="10005"/>
                  </a:ext>
                </a:extLst>
              </a:tr>
              <a:tr h="459051">
                <a:tc>
                  <a:txBody>
                    <a:bodyPr/>
                    <a:lstStyle/>
                    <a:p>
                      <a:r>
                        <a:rPr lang="en-US" sz="1800" b="0" i="0" u="none" strike="noStrike" kern="1200" baseline="0" dirty="0" smtClean="0">
                          <a:solidFill>
                            <a:schemeClr val="dk1"/>
                          </a:solidFill>
                          <a:latin typeface="+mn-lt"/>
                          <a:ea typeface="+mn-ea"/>
                          <a:cs typeface="+mn-cs"/>
                        </a:rPr>
                        <a:t>Many-to-many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extLst>
                  <a:ext uri="{0D108BD9-81ED-4DB2-BD59-A6C34878D82A}">
                    <a16:rowId xmlns:a16="http://schemas.microsoft.com/office/drawing/2014/main" val="10006"/>
                  </a:ext>
                </a:extLst>
              </a:tr>
              <a:tr h="459051">
                <a:tc>
                  <a:txBody>
                    <a:bodyPr/>
                    <a:lstStyle/>
                    <a:p>
                      <a:r>
                        <a:rPr lang="en-US" sz="1800" b="0" i="0" u="none" strike="noStrike" kern="1200" baseline="0" dirty="0" smtClean="0">
                          <a:solidFill>
                            <a:schemeClr val="dk1"/>
                          </a:solidFill>
                          <a:latin typeface="+mn-lt"/>
                          <a:ea typeface="+mn-ea"/>
                          <a:cs typeface="+mn-cs"/>
                        </a:rPr>
                        <a:t>Many-to-many</a:t>
                      </a:r>
                      <a:endParaRPr lang="ru-RU" dirty="0"/>
                    </a:p>
                  </a:txBody>
                  <a:tcPr/>
                </a:tc>
                <a:tc>
                  <a:txBody>
                    <a:bodyPr/>
                    <a:lstStyle/>
                    <a:p>
                      <a:r>
                        <a:rPr lang="ru-RU" dirty="0" smtClean="0"/>
                        <a:t>Двунаправленный</a:t>
                      </a:r>
                      <a:endParaRPr lang="ru-RU"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1012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Способы </a:t>
            </a:r>
            <a:r>
              <a:rPr lang="ru-RU" dirty="0"/>
              <a:t>загрузки </a:t>
            </a:r>
            <a:r>
              <a:rPr lang="ru-RU" dirty="0" smtClean="0"/>
              <a:t>ассоциативных данных</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В </a:t>
            </a:r>
            <a:r>
              <a:rPr lang="en-US" sz="2000" dirty="0" smtClean="0">
                <a:solidFill>
                  <a:schemeClr val="tx1"/>
                </a:solidFill>
              </a:rPr>
              <a:t>JPA </a:t>
            </a:r>
            <a:r>
              <a:rPr lang="ru-RU" sz="2000" dirty="0" smtClean="0">
                <a:solidFill>
                  <a:schemeClr val="tx1"/>
                </a:solidFill>
              </a:rPr>
              <a:t>существует 2 варианта загрузки данных:</a:t>
            </a:r>
          </a:p>
          <a:p>
            <a:pPr marL="342900" indent="-342900">
              <a:buFont typeface="Arial" pitchFamily="34" charset="0"/>
              <a:buChar char="•"/>
            </a:pPr>
            <a:r>
              <a:rPr lang="en-US" sz="2000" dirty="0" smtClean="0">
                <a:solidFill>
                  <a:srgbClr val="FF0000"/>
                </a:solidFill>
              </a:rPr>
              <a:t>Eagerly</a:t>
            </a:r>
            <a:r>
              <a:rPr lang="ru-RU" sz="2000" dirty="0" smtClean="0">
                <a:solidFill>
                  <a:schemeClr val="tx1"/>
                </a:solidFill>
              </a:rPr>
              <a:t> – загружаются вместе с </a:t>
            </a:r>
            <a:r>
              <a:rPr lang="en-US" sz="2000" dirty="0" smtClean="0">
                <a:solidFill>
                  <a:schemeClr val="tx1"/>
                </a:solidFill>
              </a:rPr>
              <a:t>parent </a:t>
            </a:r>
            <a:r>
              <a:rPr lang="ru-RU" sz="2000" dirty="0" smtClean="0">
                <a:solidFill>
                  <a:schemeClr val="tx1"/>
                </a:solidFill>
              </a:rPr>
              <a:t>объектом</a:t>
            </a:r>
          </a:p>
          <a:p>
            <a:pPr marL="342900" indent="-342900">
              <a:buFont typeface="Arial" pitchFamily="34" charset="0"/>
              <a:buChar char="•"/>
            </a:pPr>
            <a:r>
              <a:rPr lang="en-US" sz="2000" dirty="0" smtClean="0">
                <a:solidFill>
                  <a:srgbClr val="00B050"/>
                </a:solidFill>
              </a:rPr>
              <a:t>Lazily</a:t>
            </a:r>
            <a:r>
              <a:rPr lang="en-US" sz="2000" dirty="0" smtClean="0">
                <a:solidFill>
                  <a:schemeClr val="tx1"/>
                </a:solidFill>
              </a:rPr>
              <a:t> – </a:t>
            </a:r>
            <a:r>
              <a:rPr lang="ru-RU" sz="2000" dirty="0" smtClean="0">
                <a:solidFill>
                  <a:schemeClr val="tx1"/>
                </a:solidFill>
              </a:rPr>
              <a:t>загружаются при первом обращении</a:t>
            </a:r>
          </a:p>
          <a:p>
            <a:pPr marL="342900" indent="-342900">
              <a:buFont typeface="Arial" pitchFamily="34" charset="0"/>
              <a:buChar char="•"/>
            </a:pPr>
            <a:endParaRPr lang="ru-RU" sz="2000" dirty="0">
              <a:solidFill>
                <a:schemeClr val="tx1"/>
              </a:solidFill>
            </a:endParaRPr>
          </a:p>
          <a:p>
            <a:pPr marL="0" indent="0"/>
            <a:r>
              <a:rPr lang="ru-RU" sz="2000" dirty="0" smtClean="0">
                <a:solidFill>
                  <a:schemeClr val="tx1"/>
                </a:solidFill>
              </a:rPr>
              <a:t>В </a:t>
            </a:r>
            <a:r>
              <a:rPr lang="en-US" sz="2000" dirty="0" smtClean="0">
                <a:solidFill>
                  <a:schemeClr val="tx1"/>
                </a:solidFill>
              </a:rPr>
              <a:t>hibernate </a:t>
            </a:r>
            <a:r>
              <a:rPr lang="ru-RU" sz="2000" dirty="0" smtClean="0">
                <a:solidFill>
                  <a:schemeClr val="tx1"/>
                </a:solidFill>
              </a:rPr>
              <a:t>можно задать </a:t>
            </a:r>
            <a:r>
              <a:rPr lang="en-US" sz="2000" dirty="0" smtClean="0">
                <a:solidFill>
                  <a:schemeClr val="tx1"/>
                </a:solidFill>
              </a:rPr>
              <a:t>extra lazy </a:t>
            </a:r>
            <a:r>
              <a:rPr lang="ru-RU" sz="2000" dirty="0" smtClean="0">
                <a:solidFill>
                  <a:schemeClr val="tx1"/>
                </a:solidFill>
              </a:rPr>
              <a:t>загрузку (по элементную): </a:t>
            </a:r>
            <a:endParaRPr lang="ru-RU" sz="2000" dirty="0">
              <a:solidFill>
                <a:schemeClr val="tx1"/>
              </a:solidFill>
            </a:endParaRPr>
          </a:p>
        </p:txBody>
      </p:sp>
      <p:sp>
        <p:nvSpPr>
          <p:cNvPr id="7" name="Rectangle 2"/>
          <p:cNvSpPr>
            <a:spLocks noChangeArrowheads="1"/>
          </p:cNvSpPr>
          <p:nvPr/>
        </p:nvSpPr>
        <p:spPr bwMode="auto">
          <a:xfrm>
            <a:off x="323528" y="2571750"/>
            <a:ext cx="5836854"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LazyCollection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LazyCollectionOption.</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EXTRA</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Таблица 7"/>
          <p:cNvGraphicFramePr>
            <a:graphicFrameLocks noGrp="1"/>
          </p:cNvGraphicFramePr>
          <p:nvPr>
            <p:extLst>
              <p:ext uri="{D42A27DB-BD31-4B8C-83A1-F6EECF244321}">
                <p14:modId xmlns:p14="http://schemas.microsoft.com/office/powerpoint/2010/main" val="4009283842"/>
              </p:ext>
            </p:extLst>
          </p:nvPr>
        </p:nvGraphicFramePr>
        <p:xfrm>
          <a:off x="312862" y="3147814"/>
          <a:ext cx="8075562" cy="1849120"/>
        </p:xfrm>
        <a:graphic>
          <a:graphicData uri="http://schemas.openxmlformats.org/drawingml/2006/table">
            <a:tbl>
              <a:tblPr firstRow="1" bandRow="1">
                <a:tableStyleId>{5C22544A-7EE6-4342-B048-85BDC9FD1C3A}</a:tableStyleId>
              </a:tblPr>
              <a:tblGrid>
                <a:gridCol w="4037781">
                  <a:extLst>
                    <a:ext uri="{9D8B030D-6E8A-4147-A177-3AD203B41FA5}">
                      <a16:colId xmlns:a16="http://schemas.microsoft.com/office/drawing/2014/main" val="20000"/>
                    </a:ext>
                  </a:extLst>
                </a:gridCol>
                <a:gridCol w="4037781">
                  <a:extLst>
                    <a:ext uri="{9D8B030D-6E8A-4147-A177-3AD203B41FA5}">
                      <a16:colId xmlns:a16="http://schemas.microsoft.com/office/drawing/2014/main" val="20001"/>
                    </a:ext>
                  </a:extLst>
                </a:gridCol>
              </a:tblGrid>
              <a:tr h="139040">
                <a:tc>
                  <a:txBody>
                    <a:bodyPr/>
                    <a:lstStyle/>
                    <a:p>
                      <a:r>
                        <a:rPr lang="ru-RU" dirty="0" smtClean="0"/>
                        <a:t>Отношение</a:t>
                      </a:r>
                      <a:endParaRPr lang="ru-RU" dirty="0"/>
                    </a:p>
                  </a:txBody>
                  <a:tcPr/>
                </a:tc>
                <a:tc>
                  <a:txBody>
                    <a:bodyPr/>
                    <a:lstStyle/>
                    <a:p>
                      <a:r>
                        <a:rPr lang="ru-RU" dirty="0" smtClean="0"/>
                        <a:t>Загрузка </a:t>
                      </a:r>
                      <a:r>
                        <a:rPr lang="ru-RU" dirty="0" err="1" smtClean="0"/>
                        <a:t>по-умолчанию</a:t>
                      </a:r>
                      <a:endParaRPr lang="ru-RU" dirty="0"/>
                    </a:p>
                  </a:txBody>
                  <a:tcPr/>
                </a:tc>
                <a:extLst>
                  <a:ext uri="{0D108BD9-81ED-4DB2-BD59-A6C34878D82A}">
                    <a16:rowId xmlns:a16="http://schemas.microsoft.com/office/drawing/2014/main" val="10000"/>
                  </a:ext>
                </a:extLst>
              </a:tr>
              <a:tr h="370840">
                <a:tc>
                  <a:txBody>
                    <a:bodyPr/>
                    <a:lstStyle/>
                    <a:p>
                      <a:r>
                        <a:rPr lang="en-US" dirty="0" smtClean="0"/>
                        <a:t>@</a:t>
                      </a:r>
                      <a:r>
                        <a:rPr lang="en-US" dirty="0" err="1" smtClean="0"/>
                        <a:t>OneToOne</a:t>
                      </a:r>
                      <a:endParaRPr lang="ru-RU" dirty="0"/>
                    </a:p>
                  </a:txBody>
                  <a:tcPr/>
                </a:tc>
                <a:tc>
                  <a:txBody>
                    <a:bodyPr/>
                    <a:lstStyle/>
                    <a:p>
                      <a:r>
                        <a:rPr lang="en-US" dirty="0" smtClean="0"/>
                        <a:t>EAGER</a:t>
                      </a:r>
                      <a:endParaRPr lang="ru-RU" dirty="0"/>
                    </a:p>
                  </a:txBody>
                  <a:tcPr/>
                </a:tc>
                <a:extLst>
                  <a:ext uri="{0D108BD9-81ED-4DB2-BD59-A6C34878D82A}">
                    <a16:rowId xmlns:a16="http://schemas.microsoft.com/office/drawing/2014/main" val="10001"/>
                  </a:ext>
                </a:extLst>
              </a:tr>
              <a:tr h="370840">
                <a:tc>
                  <a:txBody>
                    <a:bodyPr/>
                    <a:lstStyle/>
                    <a:p>
                      <a:r>
                        <a:rPr lang="en-US" dirty="0" smtClean="0"/>
                        <a:t>@</a:t>
                      </a:r>
                      <a:r>
                        <a:rPr lang="en-US" dirty="0" err="1" smtClean="0"/>
                        <a:t>ManyToOne</a:t>
                      </a:r>
                      <a:endParaRPr lang="ru-RU" dirty="0"/>
                    </a:p>
                  </a:txBody>
                  <a:tcPr/>
                </a:tc>
                <a:tc>
                  <a:txBody>
                    <a:bodyPr/>
                    <a:lstStyle/>
                    <a:p>
                      <a:r>
                        <a:rPr lang="en-US" dirty="0" smtClean="0"/>
                        <a:t>EAGER</a:t>
                      </a:r>
                      <a:endParaRPr lang="ru-RU" dirty="0"/>
                    </a:p>
                  </a:txBody>
                  <a:tcPr/>
                </a:tc>
                <a:extLst>
                  <a:ext uri="{0D108BD9-81ED-4DB2-BD59-A6C34878D82A}">
                    <a16:rowId xmlns:a16="http://schemas.microsoft.com/office/drawing/2014/main" val="10002"/>
                  </a:ext>
                </a:extLst>
              </a:tr>
              <a:tr h="370840">
                <a:tc>
                  <a:txBody>
                    <a:bodyPr/>
                    <a:lstStyle/>
                    <a:p>
                      <a:r>
                        <a:rPr lang="en-US" dirty="0" smtClean="0"/>
                        <a:t>@</a:t>
                      </a:r>
                      <a:r>
                        <a:rPr lang="en-US" dirty="0" err="1" smtClean="0"/>
                        <a:t>OneToMany</a:t>
                      </a:r>
                      <a:endParaRPr lang="ru-RU" dirty="0"/>
                    </a:p>
                  </a:txBody>
                  <a:tcPr/>
                </a:tc>
                <a:tc>
                  <a:txBody>
                    <a:bodyPr/>
                    <a:lstStyle/>
                    <a:p>
                      <a:r>
                        <a:rPr lang="en-US" dirty="0" smtClean="0"/>
                        <a:t>LAZY</a:t>
                      </a:r>
                      <a:endParaRPr lang="ru-RU" dirty="0"/>
                    </a:p>
                  </a:txBody>
                  <a:tcPr/>
                </a:tc>
                <a:extLst>
                  <a:ext uri="{0D108BD9-81ED-4DB2-BD59-A6C34878D82A}">
                    <a16:rowId xmlns:a16="http://schemas.microsoft.com/office/drawing/2014/main" val="10003"/>
                  </a:ext>
                </a:extLst>
              </a:tr>
              <a:tr h="370840">
                <a:tc>
                  <a:txBody>
                    <a:bodyPr/>
                    <a:lstStyle/>
                    <a:p>
                      <a:r>
                        <a:rPr lang="en-US" dirty="0" smtClean="0"/>
                        <a:t>@</a:t>
                      </a:r>
                      <a:r>
                        <a:rPr lang="en-US" dirty="0" err="1" smtClean="0"/>
                        <a:t>ManyToMany</a:t>
                      </a:r>
                      <a:endParaRPr lang="ru-RU" dirty="0"/>
                    </a:p>
                  </a:txBody>
                  <a:tcPr/>
                </a:tc>
                <a:tc>
                  <a:txBody>
                    <a:bodyPr/>
                    <a:lstStyle/>
                    <a:p>
                      <a:r>
                        <a:rPr lang="en-US" dirty="0" smtClean="0"/>
                        <a:t>LAZY</a:t>
                      </a:r>
                      <a:endParaRPr lang="ru-RU"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36632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 </a:t>
            </a:r>
            <a:r>
              <a:rPr lang="ru-RU" dirty="0" smtClean="0"/>
              <a:t>контейнеры</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en-US" sz="2000" dirty="0" smtClean="0">
                <a:solidFill>
                  <a:schemeClr val="tx1"/>
                </a:solidFill>
              </a:rPr>
              <a:t>Hibernate </a:t>
            </a:r>
            <a:r>
              <a:rPr lang="ru-RU" sz="2000" dirty="0" smtClean="0">
                <a:solidFill>
                  <a:schemeClr val="tx1"/>
                </a:solidFill>
              </a:rPr>
              <a:t>так же позволяет хранить коллекции ассоциаций в собственных реализациях следующих контейнеров</a:t>
            </a:r>
            <a:r>
              <a:rPr lang="ru-RU" sz="2000" dirty="0" smtClean="0">
                <a:solidFill>
                  <a:schemeClr val="tx1"/>
                </a:solidFill>
              </a:rPr>
              <a:t>:</a:t>
            </a:r>
            <a:endParaRPr lang="ru-RU" sz="2000" dirty="0" smtClean="0">
              <a:solidFill>
                <a:schemeClr val="tx1"/>
              </a:solidFill>
            </a:endParaRPr>
          </a:p>
          <a:p>
            <a:pPr marL="361950" indent="-361950">
              <a:lnSpc>
                <a:spcPct val="150000"/>
              </a:lnSpc>
              <a:buFont typeface="Arial" pitchFamily="34" charset="0"/>
              <a:buChar char="•"/>
            </a:pPr>
            <a:r>
              <a:rPr lang="en-US" sz="2000" dirty="0">
                <a:solidFill>
                  <a:srgbClr val="008000"/>
                </a:solidFill>
              </a:rPr>
              <a:t>List&lt;&gt;</a:t>
            </a:r>
            <a:endParaRPr lang="en-US" sz="2000" dirty="0">
              <a:solidFill>
                <a:srgbClr val="008000"/>
              </a:solidFill>
            </a:endParaRPr>
          </a:p>
          <a:p>
            <a:pPr marL="361950" indent="-361950">
              <a:lnSpc>
                <a:spcPct val="150000"/>
              </a:lnSpc>
              <a:buFont typeface="Arial" pitchFamily="34" charset="0"/>
              <a:buChar char="•"/>
            </a:pPr>
            <a:r>
              <a:rPr lang="en-US" sz="2000" dirty="0">
                <a:solidFill>
                  <a:srgbClr val="008000"/>
                </a:solidFill>
              </a:rPr>
              <a:t>Ordered List&lt;&gt; </a:t>
            </a:r>
            <a:r>
              <a:rPr lang="en-US" sz="2000" dirty="0" smtClean="0">
                <a:solidFill>
                  <a:schemeClr val="tx1"/>
                </a:solidFill>
              </a:rPr>
              <a:t>(</a:t>
            </a:r>
            <a:r>
              <a:rPr lang="ru-RU" sz="2000" dirty="0" smtClean="0">
                <a:solidFill>
                  <a:schemeClr val="tx1"/>
                </a:solidFill>
              </a:rPr>
              <a:t>через </a:t>
            </a:r>
            <a:r>
              <a:rPr lang="en-US" sz="2000" dirty="0" smtClean="0">
                <a:solidFill>
                  <a:schemeClr val="tx1"/>
                </a:solidFill>
              </a:rPr>
              <a:t>@</a:t>
            </a:r>
            <a:r>
              <a:rPr lang="en-US" sz="2000" dirty="0" err="1" smtClean="0">
                <a:solidFill>
                  <a:schemeClr val="tx1"/>
                </a:solidFill>
              </a:rPr>
              <a:t>OrderBy</a:t>
            </a:r>
            <a:r>
              <a:rPr lang="en-US" sz="2000" dirty="0" smtClean="0">
                <a:solidFill>
                  <a:schemeClr val="tx1"/>
                </a:solidFill>
              </a:rPr>
              <a:t>/@</a:t>
            </a:r>
            <a:r>
              <a:rPr lang="en-US" sz="2000" dirty="0" err="1" smtClean="0">
                <a:solidFill>
                  <a:schemeClr val="tx1"/>
                </a:solidFill>
              </a:rPr>
              <a:t>OrderColumn</a:t>
            </a:r>
            <a:r>
              <a:rPr lang="en-US" sz="2000" dirty="0" smtClean="0">
                <a:solidFill>
                  <a:schemeClr val="tx1"/>
                </a:solidFill>
              </a:rPr>
              <a:t>)</a:t>
            </a:r>
          </a:p>
          <a:p>
            <a:pPr marL="361950" indent="-361950">
              <a:lnSpc>
                <a:spcPct val="150000"/>
              </a:lnSpc>
              <a:buFont typeface="Arial" pitchFamily="34" charset="0"/>
              <a:buChar char="•"/>
            </a:pPr>
            <a:r>
              <a:rPr lang="en-US" sz="2000" dirty="0">
                <a:solidFill>
                  <a:srgbClr val="008000"/>
                </a:solidFill>
              </a:rPr>
              <a:t>Set&lt;&gt; </a:t>
            </a:r>
            <a:r>
              <a:rPr lang="en-US" sz="2000" dirty="0" smtClean="0">
                <a:solidFill>
                  <a:schemeClr val="tx1"/>
                </a:solidFill>
              </a:rPr>
              <a:t>(</a:t>
            </a:r>
            <a:r>
              <a:rPr lang="ru-RU" sz="2000" dirty="0" smtClean="0">
                <a:solidFill>
                  <a:schemeClr val="tx1"/>
                </a:solidFill>
              </a:rPr>
              <a:t>через </a:t>
            </a:r>
            <a:r>
              <a:rPr lang="en-US" sz="2000" dirty="0" smtClean="0">
                <a:solidFill>
                  <a:schemeClr val="tx1"/>
                </a:solidFill>
              </a:rPr>
              <a:t>java equals/</a:t>
            </a:r>
            <a:r>
              <a:rPr lang="en-US" sz="2000" dirty="0" err="1" smtClean="0">
                <a:solidFill>
                  <a:schemeClr val="tx1"/>
                </a:solidFill>
              </a:rPr>
              <a:t>hashCode</a:t>
            </a:r>
            <a:r>
              <a:rPr lang="en-US" sz="2000" dirty="0" smtClean="0">
                <a:solidFill>
                  <a:schemeClr val="tx1"/>
                </a:solidFill>
              </a:rPr>
              <a:t> </a:t>
            </a:r>
            <a:r>
              <a:rPr lang="ru-RU" sz="2000" dirty="0" smtClean="0">
                <a:solidFill>
                  <a:schemeClr val="tx1"/>
                </a:solidFill>
              </a:rPr>
              <a:t>контракт</a:t>
            </a:r>
            <a:r>
              <a:rPr lang="en-US" sz="2000" dirty="0" smtClean="0">
                <a:solidFill>
                  <a:schemeClr val="tx1"/>
                </a:solidFill>
              </a:rPr>
              <a:t>)</a:t>
            </a:r>
          </a:p>
          <a:p>
            <a:pPr marL="361950" indent="-361950">
              <a:lnSpc>
                <a:spcPct val="150000"/>
              </a:lnSpc>
              <a:buFont typeface="Arial" pitchFamily="34" charset="0"/>
              <a:buChar char="•"/>
            </a:pPr>
            <a:r>
              <a:rPr lang="en-US" sz="2000" dirty="0" err="1">
                <a:solidFill>
                  <a:srgbClr val="008000"/>
                </a:solidFill>
              </a:rPr>
              <a:t>SortedSet</a:t>
            </a:r>
            <a:r>
              <a:rPr lang="en-US" sz="2000" dirty="0">
                <a:solidFill>
                  <a:srgbClr val="008000"/>
                </a:solidFill>
              </a:rPr>
              <a:t>&lt;&gt; </a:t>
            </a:r>
            <a:r>
              <a:rPr lang="en-US" sz="2000" dirty="0" smtClean="0">
                <a:solidFill>
                  <a:schemeClr val="tx1"/>
                </a:solidFill>
              </a:rPr>
              <a:t>(</a:t>
            </a:r>
            <a:r>
              <a:rPr lang="ru-RU" sz="2000" dirty="0" smtClean="0">
                <a:solidFill>
                  <a:schemeClr val="tx1"/>
                </a:solidFill>
              </a:rPr>
              <a:t>через </a:t>
            </a:r>
            <a:r>
              <a:rPr lang="en-US" sz="2000" dirty="0"/>
              <a:t>@</a:t>
            </a:r>
            <a:r>
              <a:rPr lang="en-US" sz="2000" dirty="0" err="1" smtClean="0"/>
              <a:t>SortNatural</a:t>
            </a:r>
            <a:r>
              <a:rPr lang="en-US" sz="2000" dirty="0" smtClean="0"/>
              <a:t>/</a:t>
            </a:r>
            <a:r>
              <a:rPr lang="en-US" sz="2000" dirty="0"/>
              <a:t>@</a:t>
            </a:r>
            <a:r>
              <a:rPr lang="en-US" sz="2000" dirty="0" err="1"/>
              <a:t>SortComparator</a:t>
            </a:r>
            <a:r>
              <a:rPr lang="en-US" sz="2000" dirty="0" smtClean="0">
                <a:solidFill>
                  <a:schemeClr val="tx1"/>
                </a:solidFill>
              </a:rPr>
              <a:t>)</a:t>
            </a:r>
          </a:p>
          <a:p>
            <a:pPr marL="361950" indent="-361950">
              <a:lnSpc>
                <a:spcPct val="160000"/>
              </a:lnSpc>
              <a:buFont typeface="Arial" pitchFamily="34" charset="0"/>
              <a:buChar char="•"/>
            </a:pPr>
            <a:r>
              <a:rPr lang="en-US" sz="2000" dirty="0">
                <a:solidFill>
                  <a:srgbClr val="008000"/>
                </a:solidFill>
              </a:rPr>
              <a:t>Map&lt;&gt; </a:t>
            </a:r>
            <a:endParaRPr lang="ru-RU" sz="2000" dirty="0">
              <a:solidFill>
                <a:srgbClr val="008000"/>
              </a:solidFill>
            </a:endParaRPr>
          </a:p>
          <a:p>
            <a:pPr marL="361950" indent="-361950">
              <a:lnSpc>
                <a:spcPct val="150000"/>
              </a:lnSpc>
              <a:buFont typeface="Arial" pitchFamily="34" charset="0"/>
              <a:buChar char="•"/>
            </a:pPr>
            <a:r>
              <a:rPr lang="ru-RU" sz="2000" dirty="0">
                <a:solidFill>
                  <a:srgbClr val="008000"/>
                </a:solidFill>
              </a:rPr>
              <a:t>Массивы</a:t>
            </a:r>
            <a:endParaRPr lang="ru-RU" sz="2000" dirty="0">
              <a:solidFill>
                <a:srgbClr val="008000"/>
              </a:solidFill>
            </a:endParaRPr>
          </a:p>
        </p:txBody>
      </p:sp>
    </p:spTree>
    <p:extLst>
      <p:ext uri="{BB962C8B-B14F-4D97-AF65-F5344CB8AC3E}">
        <p14:creationId xmlns:p14="http://schemas.microsoft.com/office/powerpoint/2010/main" val="98469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Варианты </a:t>
            </a:r>
            <a:r>
              <a:rPr lang="ru-RU" dirty="0" err="1" smtClean="0"/>
              <a:t>маппинга</a:t>
            </a:r>
            <a:r>
              <a:rPr lang="ru-RU" dirty="0" smtClean="0"/>
              <a:t> наследования</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dirty="0" smtClean="0">
                <a:solidFill>
                  <a:schemeClr val="tx1"/>
                </a:solidFill>
              </a:rPr>
              <a:t>JPA </a:t>
            </a:r>
            <a:r>
              <a:rPr lang="ru-RU" sz="2000" dirty="0" smtClean="0">
                <a:solidFill>
                  <a:schemeClr val="tx1"/>
                </a:solidFill>
              </a:rPr>
              <a:t>и </a:t>
            </a:r>
            <a:r>
              <a:rPr lang="en-US" sz="2000" dirty="0" smtClean="0">
                <a:solidFill>
                  <a:schemeClr val="tx1"/>
                </a:solidFill>
              </a:rPr>
              <a:t>Hibernate </a:t>
            </a:r>
            <a:r>
              <a:rPr lang="ru-RU" sz="2000" dirty="0" smtClean="0">
                <a:solidFill>
                  <a:schemeClr val="tx1"/>
                </a:solidFill>
              </a:rPr>
              <a:t>позволяют </a:t>
            </a:r>
            <a:r>
              <a:rPr lang="ru-RU" sz="2000" dirty="0" err="1" smtClean="0">
                <a:solidFill>
                  <a:schemeClr val="tx1"/>
                </a:solidFill>
              </a:rPr>
              <a:t>замапить</a:t>
            </a:r>
            <a:r>
              <a:rPr lang="ru-RU" sz="2000" dirty="0" smtClean="0">
                <a:solidFill>
                  <a:schemeClr val="tx1"/>
                </a:solidFill>
              </a:rPr>
              <a:t> наследования 3 способами:</a:t>
            </a:r>
          </a:p>
          <a:p>
            <a:pPr marL="457200" indent="-457200">
              <a:lnSpc>
                <a:spcPct val="150000"/>
              </a:lnSpc>
              <a:buFont typeface="+mj-lt"/>
              <a:buAutoNum type="arabicPeriod"/>
            </a:pPr>
            <a:r>
              <a:rPr lang="en-US" sz="2000" dirty="0" smtClean="0">
                <a:solidFill>
                  <a:srgbClr val="00B0F0"/>
                </a:solidFill>
              </a:rPr>
              <a:t>SINGLE_TABLE</a:t>
            </a:r>
            <a:r>
              <a:rPr lang="en-US" sz="2000" dirty="0" smtClean="0">
                <a:solidFill>
                  <a:schemeClr val="tx1"/>
                </a:solidFill>
              </a:rPr>
              <a:t> </a:t>
            </a:r>
            <a:r>
              <a:rPr lang="en-US" sz="2000" dirty="0" smtClean="0">
                <a:solidFill>
                  <a:schemeClr val="tx1"/>
                </a:solidFill>
              </a:rPr>
              <a:t>– </a:t>
            </a:r>
            <a:r>
              <a:rPr lang="ru-RU" sz="2000" dirty="0" smtClean="0">
                <a:solidFill>
                  <a:schemeClr val="tx1"/>
                </a:solidFill>
              </a:rPr>
              <a:t>одна таблица для каждой иерархии классов</a:t>
            </a:r>
          </a:p>
          <a:p>
            <a:pPr marL="457200" indent="-457200">
              <a:lnSpc>
                <a:spcPct val="150000"/>
              </a:lnSpc>
              <a:buFont typeface="+mj-lt"/>
              <a:buAutoNum type="arabicPeriod"/>
            </a:pPr>
            <a:r>
              <a:rPr lang="en-US" sz="2000" dirty="0" smtClean="0">
                <a:solidFill>
                  <a:srgbClr val="00B0F0"/>
                </a:solidFill>
              </a:rPr>
              <a:t>JOINED</a:t>
            </a:r>
            <a:r>
              <a:rPr lang="en-US" sz="2000" dirty="0" smtClean="0">
                <a:solidFill>
                  <a:schemeClr val="tx1"/>
                </a:solidFill>
              </a:rPr>
              <a:t> – </a:t>
            </a:r>
            <a:r>
              <a:rPr lang="ru-RU" sz="2000" dirty="0" smtClean="0">
                <a:solidFill>
                  <a:schemeClr val="tx1"/>
                </a:solidFill>
              </a:rPr>
              <a:t>отдельная табличка для каждого подкласса</a:t>
            </a:r>
          </a:p>
          <a:p>
            <a:pPr marL="457200" indent="-457200">
              <a:lnSpc>
                <a:spcPct val="150000"/>
              </a:lnSpc>
              <a:buFont typeface="+mj-lt"/>
              <a:buAutoNum type="arabicPeriod"/>
            </a:pPr>
            <a:r>
              <a:rPr lang="en-US" sz="2000" dirty="0" smtClean="0">
                <a:solidFill>
                  <a:srgbClr val="00B0F0"/>
                </a:solidFill>
              </a:rPr>
              <a:t>TABLE_PER_CLASS</a:t>
            </a:r>
            <a:r>
              <a:rPr lang="en-US" sz="2000" dirty="0" smtClean="0">
                <a:solidFill>
                  <a:schemeClr val="tx1"/>
                </a:solidFill>
              </a:rPr>
              <a:t> – </a:t>
            </a:r>
            <a:r>
              <a:rPr lang="ru-RU" sz="2000" dirty="0" smtClean="0">
                <a:solidFill>
                  <a:schemeClr val="tx1"/>
                </a:solidFill>
              </a:rPr>
              <a:t>отдельная табличка для конкретной </a:t>
            </a:r>
            <a:r>
              <a:rPr lang="ru-RU" sz="2000" dirty="0" smtClean="0">
                <a:solidFill>
                  <a:schemeClr val="tx1"/>
                </a:solidFill>
              </a:rPr>
              <a:t>имплементации</a:t>
            </a:r>
            <a:endParaRPr lang="ru-RU" sz="2000" dirty="0">
              <a:solidFill>
                <a:schemeClr val="tx1"/>
              </a:solidFill>
            </a:endParaRPr>
          </a:p>
          <a:p>
            <a:pPr marL="0" indent="0"/>
            <a:r>
              <a:rPr lang="ru-RU" sz="2000" dirty="0" smtClean="0">
                <a:solidFill>
                  <a:schemeClr val="tx1"/>
                </a:solidFill>
              </a:rPr>
              <a:t>Настраивается через</a:t>
            </a:r>
            <a:r>
              <a:rPr lang="ru-RU" sz="2000" dirty="0" smtClean="0">
                <a:solidFill>
                  <a:schemeClr val="tx1"/>
                </a:solidFill>
              </a:rPr>
              <a:t>:</a:t>
            </a:r>
            <a:endParaRPr lang="ru-RU" sz="2000" dirty="0">
              <a:solidFill>
                <a:schemeClr val="tx1"/>
              </a:solidFill>
            </a:endParaRPr>
          </a:p>
        </p:txBody>
      </p:sp>
      <p:sp>
        <p:nvSpPr>
          <p:cNvPr id="6" name="Rectangle 2"/>
          <p:cNvSpPr>
            <a:spLocks noChangeArrowheads="1"/>
          </p:cNvSpPr>
          <p:nvPr/>
        </p:nvSpPr>
        <p:spPr bwMode="auto">
          <a:xfrm>
            <a:off x="250336" y="3867894"/>
            <a:ext cx="7019870"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Inheritance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strategy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InheritanceType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.&lt;стратегия&gt;)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77539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Управление </a:t>
            </a:r>
            <a:r>
              <a:rPr lang="en-US" dirty="0" smtClean="0"/>
              <a:t>persistence </a:t>
            </a:r>
            <a:r>
              <a:rPr lang="ru-RU" dirty="0" smtClean="0"/>
              <a:t>объектами</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dirty="0">
                <a:solidFill>
                  <a:srgbClr val="0070C0"/>
                </a:solidFill>
              </a:rPr>
              <a:t>Entity </a:t>
            </a:r>
            <a:r>
              <a:rPr lang="en-US" sz="2000" dirty="0" smtClean="0">
                <a:solidFill>
                  <a:srgbClr val="0070C0"/>
                </a:solidFill>
              </a:rPr>
              <a:t>Manager</a:t>
            </a:r>
            <a:r>
              <a:rPr lang="ru-RU" sz="2000" dirty="0" smtClean="0">
                <a:solidFill>
                  <a:srgbClr val="0070C0"/>
                </a:solidFill>
              </a:rPr>
              <a:t> и </a:t>
            </a:r>
            <a:r>
              <a:rPr lang="en-US" sz="2000" dirty="0" err="1">
                <a:solidFill>
                  <a:srgbClr val="0070C0"/>
                </a:solidFill>
              </a:rPr>
              <a:t>H</a:t>
            </a:r>
            <a:r>
              <a:rPr lang="en-US" sz="2000" dirty="0" err="1" smtClean="0">
                <a:solidFill>
                  <a:srgbClr val="0070C0"/>
                </a:solidFill>
              </a:rPr>
              <a:t>ibernate.Session</a:t>
            </a:r>
            <a:r>
              <a:rPr lang="ru-RU" sz="2000" dirty="0" smtClean="0">
                <a:solidFill>
                  <a:srgbClr val="0070C0"/>
                </a:solidFill>
              </a:rPr>
              <a:t> </a:t>
            </a:r>
            <a:r>
              <a:rPr lang="ru-RU" sz="2000" dirty="0" smtClean="0">
                <a:solidFill>
                  <a:schemeClr val="tx1"/>
                </a:solidFill>
              </a:rPr>
              <a:t>– предоставляют </a:t>
            </a:r>
            <a:r>
              <a:rPr lang="en-US" sz="2000" dirty="0" smtClean="0">
                <a:solidFill>
                  <a:schemeClr val="tx1"/>
                </a:solidFill>
              </a:rPr>
              <a:t>API </a:t>
            </a:r>
            <a:r>
              <a:rPr lang="ru-RU" sz="2000" dirty="0" smtClean="0">
                <a:solidFill>
                  <a:schemeClr val="tx1"/>
                </a:solidFill>
              </a:rPr>
              <a:t>для управления </a:t>
            </a:r>
            <a:r>
              <a:rPr lang="en-US" sz="2000" dirty="0" smtClean="0">
                <a:solidFill>
                  <a:schemeClr val="tx1"/>
                </a:solidFill>
              </a:rPr>
              <a:t>entity </a:t>
            </a:r>
            <a:r>
              <a:rPr lang="ru-RU" sz="2000" dirty="0" smtClean="0">
                <a:solidFill>
                  <a:schemeClr val="tx1"/>
                </a:solidFill>
              </a:rPr>
              <a:t>объектами и управляет их жизненным циклом.</a:t>
            </a:r>
          </a:p>
          <a:p>
            <a:pPr>
              <a:lnSpc>
                <a:spcPct val="150000"/>
              </a:lnSpc>
            </a:pPr>
            <a:r>
              <a:rPr lang="ru-RU" sz="2000" dirty="0" smtClean="0">
                <a:solidFill>
                  <a:schemeClr val="tx1"/>
                </a:solidFill>
              </a:rPr>
              <a:t> </a:t>
            </a:r>
          </a:p>
          <a:p>
            <a:pPr>
              <a:lnSpc>
                <a:spcPct val="150000"/>
              </a:lnSpc>
            </a:pPr>
            <a:r>
              <a:rPr lang="en-US" sz="2000" dirty="0" smtClean="0">
                <a:solidFill>
                  <a:srgbClr val="0070C0"/>
                </a:solidFill>
              </a:rPr>
              <a:t>Persistence context </a:t>
            </a:r>
            <a:r>
              <a:rPr lang="en-US" sz="2000" dirty="0" smtClean="0">
                <a:solidFill>
                  <a:schemeClr val="tx1"/>
                </a:solidFill>
              </a:rPr>
              <a:t>– </a:t>
            </a:r>
            <a:r>
              <a:rPr lang="ru-RU" sz="2000" dirty="0" smtClean="0">
                <a:solidFill>
                  <a:schemeClr val="tx1"/>
                </a:solidFill>
              </a:rPr>
              <a:t>коллекция управляемых объектов в определённое время в рамках текущей транзакции</a:t>
            </a:r>
            <a:r>
              <a:rPr lang="ru-RU" sz="2000" dirty="0" smtClean="0">
                <a:solidFill>
                  <a:schemeClr val="tx1"/>
                </a:solidFill>
              </a:rPr>
              <a:t>.</a:t>
            </a:r>
            <a:endParaRPr lang="ru-RU" sz="2000" dirty="0">
              <a:solidFill>
                <a:schemeClr val="tx1"/>
              </a:solidFill>
            </a:endParaRPr>
          </a:p>
        </p:txBody>
      </p:sp>
    </p:spTree>
    <p:extLst>
      <p:ext uri="{BB962C8B-B14F-4D97-AF65-F5344CB8AC3E}">
        <p14:creationId xmlns:p14="http://schemas.microsoft.com/office/powerpoint/2010/main" val="4165118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Возможные состояние </a:t>
            </a:r>
            <a:r>
              <a:rPr lang="en-US" dirty="0" smtClean="0"/>
              <a:t>entity </a:t>
            </a:r>
            <a:r>
              <a:rPr lang="ru-RU" dirty="0" smtClean="0"/>
              <a:t>объектов</a:t>
            </a:r>
            <a:endParaRPr lang="ru-RU" dirty="0"/>
          </a:p>
        </p:txBody>
      </p:sp>
      <p:sp>
        <p:nvSpPr>
          <p:cNvPr id="4" name="Объект 1"/>
          <p:cNvSpPr txBox="1">
            <a:spLocks/>
          </p:cNvSpPr>
          <p:nvPr/>
        </p:nvSpPr>
        <p:spPr>
          <a:xfrm>
            <a:off x="250928" y="689232"/>
            <a:ext cx="8641472" cy="4032710"/>
          </a:xfrm>
          <a:prstGeom prst="rect">
            <a:avLst/>
          </a:prstGeom>
        </p:spPr>
        <p:txBody>
          <a:bodyPr vert="horz" lIns="91440" tIns="45720" rIns="91440" bIns="45720" rtlCol="0">
            <a:no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150000"/>
              </a:lnSpc>
              <a:buFont typeface="Arial" pitchFamily="34" charset="0"/>
              <a:buChar char="•"/>
            </a:pPr>
            <a:r>
              <a:rPr lang="en-US" sz="2400" b="1" dirty="0" smtClean="0">
                <a:solidFill>
                  <a:schemeClr val="tx2">
                    <a:lumMod val="60000"/>
                    <a:lumOff val="40000"/>
                  </a:schemeClr>
                </a:solidFill>
              </a:rPr>
              <a:t>Transient</a:t>
            </a:r>
            <a:r>
              <a:rPr lang="ru-RU" sz="2400" dirty="0" smtClean="0">
                <a:solidFill>
                  <a:schemeClr val="tx1"/>
                </a:solidFill>
              </a:rPr>
              <a:t> – только что созданный объект и пока не помещённый в </a:t>
            </a:r>
            <a:r>
              <a:rPr lang="en-US" sz="2400" dirty="0" smtClean="0">
                <a:solidFill>
                  <a:schemeClr val="tx1"/>
                </a:solidFill>
              </a:rPr>
              <a:t>persistence </a:t>
            </a:r>
            <a:r>
              <a:rPr lang="en-US" sz="2400" dirty="0">
                <a:solidFill>
                  <a:schemeClr val="tx1"/>
                </a:solidFill>
              </a:rPr>
              <a:t>context </a:t>
            </a:r>
            <a:r>
              <a:rPr lang="ru-RU" sz="2400" dirty="0" smtClean="0">
                <a:solidFill>
                  <a:schemeClr val="tx1"/>
                </a:solidFill>
              </a:rPr>
              <a:t>  </a:t>
            </a:r>
          </a:p>
          <a:p>
            <a:pPr marL="342900" indent="-342900">
              <a:lnSpc>
                <a:spcPct val="150000"/>
              </a:lnSpc>
              <a:buFont typeface="Arial" pitchFamily="34" charset="0"/>
              <a:buChar char="•"/>
            </a:pPr>
            <a:r>
              <a:rPr lang="en-US" sz="2400" b="1" dirty="0" smtClean="0">
                <a:solidFill>
                  <a:srgbClr val="008000"/>
                </a:solidFill>
              </a:rPr>
              <a:t>Managed</a:t>
            </a:r>
            <a:r>
              <a:rPr lang="ru-RU" sz="2400" b="1" dirty="0" smtClean="0">
                <a:solidFill>
                  <a:srgbClr val="008000"/>
                </a:solidFill>
              </a:rPr>
              <a:t> (</a:t>
            </a:r>
            <a:r>
              <a:rPr lang="en-US" sz="2400" b="1" dirty="0">
                <a:solidFill>
                  <a:srgbClr val="008000"/>
                </a:solidFill>
              </a:rPr>
              <a:t>persistent</a:t>
            </a:r>
            <a:r>
              <a:rPr lang="ru-RU" sz="2400" b="1" dirty="0" smtClean="0">
                <a:solidFill>
                  <a:srgbClr val="008000"/>
                </a:solidFill>
              </a:rPr>
              <a:t>) </a:t>
            </a:r>
            <a:r>
              <a:rPr lang="ru-RU" sz="2400" dirty="0" smtClean="0">
                <a:solidFill>
                  <a:schemeClr val="tx1"/>
                </a:solidFill>
              </a:rPr>
              <a:t>– объект, добавленный в </a:t>
            </a:r>
            <a:r>
              <a:rPr lang="en-US" sz="2400" dirty="0">
                <a:solidFill>
                  <a:schemeClr val="tx1"/>
                </a:solidFill>
              </a:rPr>
              <a:t>persistence </a:t>
            </a:r>
            <a:r>
              <a:rPr lang="en-US" sz="2400" dirty="0" smtClean="0">
                <a:solidFill>
                  <a:schemeClr val="tx1"/>
                </a:solidFill>
              </a:rPr>
              <a:t>context</a:t>
            </a:r>
            <a:r>
              <a:rPr lang="ru-RU" sz="2400" dirty="0" smtClean="0">
                <a:solidFill>
                  <a:schemeClr val="tx1"/>
                </a:solidFill>
              </a:rPr>
              <a:t> и имеющий </a:t>
            </a:r>
            <a:r>
              <a:rPr lang="ru-RU" sz="2400" dirty="0" smtClean="0">
                <a:solidFill>
                  <a:schemeClr val="tx1"/>
                </a:solidFill>
              </a:rPr>
              <a:t>идентификатор</a:t>
            </a:r>
            <a:endParaRPr lang="ru-RU" sz="2400" dirty="0" smtClean="0">
              <a:solidFill>
                <a:schemeClr val="tx1"/>
              </a:solidFill>
            </a:endParaRPr>
          </a:p>
          <a:p>
            <a:pPr marL="342900" indent="-342900">
              <a:lnSpc>
                <a:spcPct val="150000"/>
              </a:lnSpc>
              <a:buFont typeface="Arial" pitchFamily="34" charset="0"/>
              <a:buChar char="•"/>
            </a:pPr>
            <a:r>
              <a:rPr lang="en-US" sz="2400" b="1" dirty="0" smtClean="0">
                <a:solidFill>
                  <a:schemeClr val="tx1">
                    <a:lumMod val="65000"/>
                    <a:lumOff val="35000"/>
                  </a:schemeClr>
                </a:solidFill>
              </a:rPr>
              <a:t>Detached</a:t>
            </a:r>
            <a:r>
              <a:rPr lang="ru-RU" sz="2400" dirty="0" smtClean="0">
                <a:solidFill>
                  <a:srgbClr val="FF0000"/>
                </a:solidFill>
              </a:rPr>
              <a:t> </a:t>
            </a:r>
            <a:r>
              <a:rPr lang="ru-RU" sz="2400" dirty="0" smtClean="0">
                <a:solidFill>
                  <a:schemeClr val="tx1"/>
                </a:solidFill>
              </a:rPr>
              <a:t>– имеющий идентификатор, но отвязанный от </a:t>
            </a:r>
            <a:r>
              <a:rPr lang="ru-RU" sz="2400" dirty="0" smtClean="0">
                <a:solidFill>
                  <a:schemeClr val="tx1"/>
                </a:solidFill>
              </a:rPr>
              <a:t>контекста</a:t>
            </a:r>
            <a:endParaRPr lang="ru-RU" sz="2400" dirty="0" smtClean="0">
              <a:solidFill>
                <a:schemeClr val="tx1"/>
              </a:solidFill>
            </a:endParaRPr>
          </a:p>
          <a:p>
            <a:pPr marL="342900" indent="-342900">
              <a:lnSpc>
                <a:spcPct val="150000"/>
              </a:lnSpc>
              <a:buFont typeface="Arial" pitchFamily="34" charset="0"/>
              <a:buChar char="•"/>
            </a:pPr>
            <a:r>
              <a:rPr lang="en-US" sz="2400" b="1" dirty="0" smtClean="0">
                <a:solidFill>
                  <a:schemeClr val="accent6">
                    <a:lumMod val="75000"/>
                  </a:schemeClr>
                </a:solidFill>
              </a:rPr>
              <a:t>Removed</a:t>
            </a:r>
            <a:r>
              <a:rPr lang="ru-RU" sz="2400" dirty="0" smtClean="0">
                <a:solidFill>
                  <a:schemeClr val="tx1"/>
                </a:solidFill>
              </a:rPr>
              <a:t> – объект </a:t>
            </a:r>
            <a:r>
              <a:rPr lang="ru-RU" sz="2400" dirty="0" smtClean="0">
                <a:solidFill>
                  <a:schemeClr val="tx1"/>
                </a:solidFill>
              </a:rPr>
              <a:t>помеченный </a:t>
            </a:r>
            <a:r>
              <a:rPr lang="ru-RU" sz="2400" dirty="0" smtClean="0">
                <a:solidFill>
                  <a:schemeClr val="tx1"/>
                </a:solidFill>
              </a:rPr>
              <a:t>на удаление из </a:t>
            </a:r>
            <a:r>
              <a:rPr lang="ru-RU" sz="2400" dirty="0" smtClean="0">
                <a:solidFill>
                  <a:schemeClr val="tx1"/>
                </a:solidFill>
              </a:rPr>
              <a:t>БД</a:t>
            </a:r>
            <a:endParaRPr lang="ru-RU" sz="2400" dirty="0">
              <a:solidFill>
                <a:schemeClr val="tx1"/>
              </a:solidFill>
            </a:endParaRPr>
          </a:p>
        </p:txBody>
      </p:sp>
    </p:spTree>
    <p:extLst>
      <p:ext uri="{BB962C8B-B14F-4D97-AF65-F5344CB8AC3E}">
        <p14:creationId xmlns:p14="http://schemas.microsoft.com/office/powerpoint/2010/main" val="4017964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Основные методы </a:t>
            </a:r>
            <a:r>
              <a:rPr lang="en-US" dirty="0" err="1" smtClean="0"/>
              <a:t>hibernate.Session</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4243501502"/>
              </p:ext>
            </p:extLst>
          </p:nvPr>
        </p:nvGraphicFramePr>
        <p:xfrm>
          <a:off x="251520" y="771550"/>
          <a:ext cx="8712968" cy="3910777"/>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515790">
                <a:tc>
                  <a:txBody>
                    <a:bodyPr/>
                    <a:lstStyle/>
                    <a:p>
                      <a:r>
                        <a:rPr lang="ru-RU" dirty="0" smtClean="0"/>
                        <a:t>Метод</a:t>
                      </a:r>
                      <a:endParaRPr lang="ru-RU" dirty="0"/>
                    </a:p>
                  </a:txBody>
                  <a:tcPr/>
                </a:tc>
                <a:tc>
                  <a:txBody>
                    <a:bodyPr/>
                    <a:lstStyle/>
                    <a:p>
                      <a:r>
                        <a:rPr lang="ru-RU" dirty="0" smtClean="0"/>
                        <a:t>Назначение</a:t>
                      </a:r>
                      <a:endParaRPr lang="ru-RU" dirty="0"/>
                    </a:p>
                  </a:txBody>
                  <a:tcPr/>
                </a:tc>
                <a:extLst>
                  <a:ext uri="{0D108BD9-81ED-4DB2-BD59-A6C34878D82A}">
                    <a16:rowId xmlns:a16="http://schemas.microsoft.com/office/drawing/2014/main" val="10000"/>
                  </a:ext>
                </a:extLst>
              </a:tr>
              <a:tr h="348306">
                <a:tc>
                  <a:txBody>
                    <a:bodyPr/>
                    <a:lstStyle/>
                    <a:p>
                      <a:r>
                        <a:rPr lang="en-US" dirty="0" smtClean="0"/>
                        <a:t>save</a:t>
                      </a:r>
                      <a:endParaRPr lang="ru-RU" dirty="0"/>
                    </a:p>
                  </a:txBody>
                  <a:tcPr/>
                </a:tc>
                <a:tc>
                  <a:txBody>
                    <a:bodyPr/>
                    <a:lstStyle/>
                    <a:p>
                      <a:r>
                        <a:rPr lang="ru-RU" dirty="0" smtClean="0"/>
                        <a:t>Перевести объект в </a:t>
                      </a:r>
                      <a:r>
                        <a:rPr lang="en-US" dirty="0" smtClean="0"/>
                        <a:t>managed</a:t>
                      </a:r>
                      <a:r>
                        <a:rPr lang="en-US" baseline="0" dirty="0" smtClean="0"/>
                        <a:t> </a:t>
                      </a:r>
                      <a:r>
                        <a:rPr lang="ru-RU" baseline="0" dirty="0" smtClean="0"/>
                        <a:t>состояние</a:t>
                      </a:r>
                      <a:endParaRPr lang="ru-RU" dirty="0"/>
                    </a:p>
                  </a:txBody>
                  <a:tcPr/>
                </a:tc>
                <a:extLst>
                  <a:ext uri="{0D108BD9-81ED-4DB2-BD59-A6C34878D82A}">
                    <a16:rowId xmlns:a16="http://schemas.microsoft.com/office/drawing/2014/main" val="10001"/>
                  </a:ext>
                </a:extLst>
              </a:tr>
              <a:tr h="342586">
                <a:tc>
                  <a:txBody>
                    <a:bodyPr/>
                    <a:lstStyle/>
                    <a:p>
                      <a:r>
                        <a:rPr lang="en-US" dirty="0" smtClean="0"/>
                        <a:t>delete</a:t>
                      </a:r>
                      <a:endParaRPr lang="ru-RU" dirty="0"/>
                    </a:p>
                  </a:txBody>
                  <a:tcPr/>
                </a:tc>
                <a:tc>
                  <a:txBody>
                    <a:bodyPr/>
                    <a:lstStyle/>
                    <a:p>
                      <a:r>
                        <a:rPr lang="ru-RU" dirty="0" smtClean="0"/>
                        <a:t>Удалить</a:t>
                      </a:r>
                      <a:r>
                        <a:rPr lang="ru-RU" baseline="0" dirty="0" smtClean="0"/>
                        <a:t> </a:t>
                      </a:r>
                      <a:r>
                        <a:rPr lang="en-US" baseline="0" dirty="0" smtClean="0"/>
                        <a:t>entity</a:t>
                      </a:r>
                      <a:endParaRPr lang="ru-RU" dirty="0"/>
                    </a:p>
                  </a:txBody>
                  <a:tcPr/>
                </a:tc>
                <a:extLst>
                  <a:ext uri="{0D108BD9-81ED-4DB2-BD59-A6C34878D82A}">
                    <a16:rowId xmlns:a16="http://schemas.microsoft.com/office/drawing/2014/main" val="10002"/>
                  </a:ext>
                </a:extLst>
              </a:tr>
              <a:tr h="336866">
                <a:tc>
                  <a:txBody>
                    <a:bodyPr/>
                    <a:lstStyle/>
                    <a:p>
                      <a:r>
                        <a:rPr lang="en-US" dirty="0" smtClean="0"/>
                        <a:t>load</a:t>
                      </a:r>
                      <a:endParaRPr lang="ru-RU" dirty="0"/>
                    </a:p>
                  </a:txBody>
                  <a:tcPr/>
                </a:tc>
                <a:tc>
                  <a:txBody>
                    <a:bodyPr/>
                    <a:lstStyle/>
                    <a:p>
                      <a:r>
                        <a:rPr lang="ru-RU" baseline="0" dirty="0" smtClean="0"/>
                        <a:t>Ленивая загрузка </a:t>
                      </a:r>
                      <a:r>
                        <a:rPr lang="en-US" baseline="0" dirty="0" smtClean="0"/>
                        <a:t>entity</a:t>
                      </a:r>
                      <a:endParaRPr lang="ru-RU" dirty="0"/>
                    </a:p>
                  </a:txBody>
                  <a:tcPr/>
                </a:tc>
                <a:extLst>
                  <a:ext uri="{0D108BD9-81ED-4DB2-BD59-A6C34878D82A}">
                    <a16:rowId xmlns:a16="http://schemas.microsoft.com/office/drawing/2014/main" val="10003"/>
                  </a:ext>
                </a:extLst>
              </a:tr>
              <a:tr h="403154">
                <a:tc>
                  <a:txBody>
                    <a:bodyPr/>
                    <a:lstStyle/>
                    <a:p>
                      <a:r>
                        <a:rPr lang="en-US" dirty="0" smtClean="0"/>
                        <a:t>Find/</a:t>
                      </a:r>
                      <a:r>
                        <a:rPr lang="en-US" dirty="0" err="1" smtClean="0"/>
                        <a:t>byId</a:t>
                      </a:r>
                      <a:r>
                        <a:rPr lang="en-US" dirty="0" smtClean="0"/>
                        <a:t>().load</a:t>
                      </a:r>
                      <a:endParaRPr lang="ru-RU" dirty="0"/>
                    </a:p>
                  </a:txBody>
                  <a:tcPr/>
                </a:tc>
                <a:tc>
                  <a:txBody>
                    <a:bodyPr/>
                    <a:lstStyle/>
                    <a:p>
                      <a:r>
                        <a:rPr lang="ru-RU" dirty="0" smtClean="0"/>
                        <a:t>Полная</a:t>
                      </a:r>
                      <a:r>
                        <a:rPr lang="ru-RU" baseline="0" dirty="0" smtClean="0"/>
                        <a:t> загрузка </a:t>
                      </a:r>
                      <a:r>
                        <a:rPr lang="en-US" baseline="0" dirty="0" smtClean="0"/>
                        <a:t>entity</a:t>
                      </a:r>
                      <a:endParaRPr lang="ru-RU" dirty="0"/>
                    </a:p>
                  </a:txBody>
                  <a:tcPr/>
                </a:tc>
                <a:extLst>
                  <a:ext uri="{0D108BD9-81ED-4DB2-BD59-A6C34878D82A}">
                    <a16:rowId xmlns:a16="http://schemas.microsoft.com/office/drawing/2014/main" val="10004"/>
                  </a:ext>
                </a:extLst>
              </a:tr>
              <a:tr h="360040">
                <a:tc>
                  <a:txBody>
                    <a:bodyPr/>
                    <a:lstStyle/>
                    <a:p>
                      <a:r>
                        <a:rPr lang="en-US" dirty="0" smtClean="0"/>
                        <a:t>refresh</a:t>
                      </a:r>
                      <a:endParaRPr lang="ru-RU" dirty="0"/>
                    </a:p>
                  </a:txBody>
                  <a:tcPr/>
                </a:tc>
                <a:tc>
                  <a:txBody>
                    <a:bodyPr/>
                    <a:lstStyle/>
                    <a:p>
                      <a:r>
                        <a:rPr lang="ru-RU" dirty="0" smtClean="0"/>
                        <a:t>Синхронизирует</a:t>
                      </a:r>
                      <a:r>
                        <a:rPr lang="ru-RU" baseline="0" dirty="0" smtClean="0"/>
                        <a:t> </a:t>
                      </a:r>
                      <a:r>
                        <a:rPr lang="en-US" baseline="0" dirty="0" smtClean="0"/>
                        <a:t>entity</a:t>
                      </a:r>
                      <a:r>
                        <a:rPr lang="ru-RU" baseline="0" dirty="0" smtClean="0"/>
                        <a:t> с БД</a:t>
                      </a:r>
                      <a:endParaRPr lang="ru-RU" dirty="0"/>
                    </a:p>
                  </a:txBody>
                  <a:tcPr/>
                </a:tc>
                <a:extLst>
                  <a:ext uri="{0D108BD9-81ED-4DB2-BD59-A6C34878D82A}">
                    <a16:rowId xmlns:a16="http://schemas.microsoft.com/office/drawing/2014/main" val="10005"/>
                  </a:ext>
                </a:extLst>
              </a:tr>
              <a:tr h="354320">
                <a:tc>
                  <a:txBody>
                    <a:bodyPr/>
                    <a:lstStyle/>
                    <a:p>
                      <a:r>
                        <a:rPr lang="en-US" dirty="0" err="1" smtClean="0"/>
                        <a:t>saveOrUpdate</a:t>
                      </a:r>
                      <a:endParaRPr lang="ru-RU" dirty="0"/>
                    </a:p>
                  </a:txBody>
                  <a:tcPr/>
                </a:tc>
                <a:tc>
                  <a:txBody>
                    <a:bodyPr/>
                    <a:lstStyle/>
                    <a:p>
                      <a:r>
                        <a:rPr lang="ru-RU" dirty="0" smtClean="0"/>
                        <a:t>Снова вносит</a:t>
                      </a:r>
                      <a:r>
                        <a:rPr lang="ru-RU" baseline="0" dirty="0" smtClean="0"/>
                        <a:t> в контекст отвязанный (</a:t>
                      </a:r>
                      <a:r>
                        <a:rPr lang="en-US" baseline="0" dirty="0" smtClean="0"/>
                        <a:t>detach</a:t>
                      </a:r>
                      <a:r>
                        <a:rPr lang="ru-RU" baseline="0" dirty="0" smtClean="0"/>
                        <a:t>)</a:t>
                      </a:r>
                      <a:r>
                        <a:rPr lang="en-US" baseline="0" dirty="0" smtClean="0"/>
                        <a:t> </a:t>
                      </a:r>
                      <a:r>
                        <a:rPr lang="ru-RU" baseline="0" dirty="0" smtClean="0"/>
                        <a:t>объект</a:t>
                      </a:r>
                      <a:endParaRPr lang="ru-RU" dirty="0"/>
                    </a:p>
                  </a:txBody>
                  <a:tcPr/>
                </a:tc>
                <a:extLst>
                  <a:ext uri="{0D108BD9-81ED-4DB2-BD59-A6C34878D82A}">
                    <a16:rowId xmlns:a16="http://schemas.microsoft.com/office/drawing/2014/main" val="10006"/>
                  </a:ext>
                </a:extLst>
              </a:tr>
              <a:tr h="522953">
                <a:tc>
                  <a:txBody>
                    <a:bodyPr/>
                    <a:lstStyle/>
                    <a:p>
                      <a:r>
                        <a:rPr lang="en-US" dirty="0" smtClean="0"/>
                        <a:t>merge</a:t>
                      </a:r>
                      <a:endParaRPr lang="ru-RU" dirty="0"/>
                    </a:p>
                  </a:txBody>
                  <a:tcPr/>
                </a:tc>
                <a:tc>
                  <a:txBody>
                    <a:bodyPr/>
                    <a:lstStyle/>
                    <a:p>
                      <a:r>
                        <a:rPr lang="ru-RU" dirty="0" smtClean="0"/>
                        <a:t>Перетирает состояния</a:t>
                      </a:r>
                      <a:r>
                        <a:rPr lang="ru-RU" baseline="0" dirty="0" smtClean="0"/>
                        <a:t> объекта в БД</a:t>
                      </a:r>
                      <a:r>
                        <a:rPr lang="en-US" baseline="0" dirty="0" smtClean="0"/>
                        <a:t> </a:t>
                      </a:r>
                      <a:r>
                        <a:rPr lang="ru-RU" baseline="0" dirty="0" smtClean="0"/>
                        <a:t>состоянием отвязанного объекта</a:t>
                      </a:r>
                      <a:endParaRPr lang="ru-RU" dirty="0"/>
                    </a:p>
                  </a:txBody>
                  <a:tcPr/>
                </a:tc>
                <a:extLst>
                  <a:ext uri="{0D108BD9-81ED-4DB2-BD59-A6C34878D82A}">
                    <a16:rowId xmlns:a16="http://schemas.microsoft.com/office/drawing/2014/main" val="10007"/>
                  </a:ext>
                </a:extLst>
              </a:tr>
              <a:tr h="522953">
                <a:tc>
                  <a:txBody>
                    <a:bodyPr/>
                    <a:lstStyle/>
                    <a:p>
                      <a:r>
                        <a:rPr lang="en-US" dirty="0" smtClean="0"/>
                        <a:t>evict</a:t>
                      </a:r>
                      <a:endParaRPr lang="ru-RU" dirty="0"/>
                    </a:p>
                  </a:txBody>
                  <a:tcPr/>
                </a:tc>
                <a:tc>
                  <a:txBody>
                    <a:bodyPr/>
                    <a:lstStyle/>
                    <a:p>
                      <a:r>
                        <a:rPr lang="ru-RU" dirty="0" smtClean="0"/>
                        <a:t>Принудительно отвязывает</a:t>
                      </a:r>
                      <a:r>
                        <a:rPr lang="ru-RU" baseline="0" dirty="0" smtClean="0"/>
                        <a:t> объект от контекста</a:t>
                      </a:r>
                      <a:endParaRPr lang="ru-RU"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90868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Типы запросов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200000"/>
              </a:lnSpc>
              <a:buFont typeface="Arial" pitchFamily="34" charset="0"/>
              <a:buChar char="•"/>
            </a:pPr>
            <a:r>
              <a:rPr lang="en-US" sz="2400" b="1" dirty="0">
                <a:solidFill>
                  <a:srgbClr val="008000"/>
                </a:solidFill>
              </a:rPr>
              <a:t>Dynamic </a:t>
            </a:r>
            <a:r>
              <a:rPr lang="en-US" sz="2400" b="1" dirty="0" smtClean="0">
                <a:solidFill>
                  <a:srgbClr val="008000"/>
                </a:solidFill>
              </a:rPr>
              <a:t>queries</a:t>
            </a:r>
            <a:r>
              <a:rPr lang="ru-RU" sz="2400" b="1" dirty="0" smtClean="0">
                <a:solidFill>
                  <a:srgbClr val="008000"/>
                </a:solidFill>
              </a:rPr>
              <a:t> </a:t>
            </a:r>
            <a:r>
              <a:rPr lang="ru-RU" sz="2400" dirty="0" smtClean="0">
                <a:solidFill>
                  <a:schemeClr val="tx1"/>
                </a:solidFill>
              </a:rPr>
              <a:t>– простая форма </a:t>
            </a:r>
            <a:r>
              <a:rPr lang="en-US" sz="2400" dirty="0" smtClean="0">
                <a:solidFill>
                  <a:schemeClr val="tx1"/>
                </a:solidFill>
              </a:rPr>
              <a:t>HQL/JPQL </a:t>
            </a:r>
            <a:r>
              <a:rPr lang="ru-RU" sz="2400" dirty="0" smtClean="0">
                <a:solidFill>
                  <a:schemeClr val="tx1"/>
                </a:solidFill>
              </a:rPr>
              <a:t>запроса</a:t>
            </a:r>
          </a:p>
          <a:p>
            <a:pPr marL="342900" indent="-342900">
              <a:lnSpc>
                <a:spcPct val="200000"/>
              </a:lnSpc>
              <a:buFont typeface="Arial" pitchFamily="34" charset="0"/>
              <a:buChar char="•"/>
            </a:pPr>
            <a:r>
              <a:rPr lang="en-US" sz="2400" b="1" dirty="0">
                <a:solidFill>
                  <a:srgbClr val="008000"/>
                </a:solidFill>
              </a:rPr>
              <a:t>Named </a:t>
            </a:r>
            <a:r>
              <a:rPr lang="en-US" sz="2400" b="1" dirty="0" smtClean="0">
                <a:solidFill>
                  <a:srgbClr val="008000"/>
                </a:solidFill>
              </a:rPr>
              <a:t>queries</a:t>
            </a:r>
            <a:r>
              <a:rPr lang="ru-RU" sz="2400" b="1" dirty="0" smtClean="0">
                <a:solidFill>
                  <a:srgbClr val="008000"/>
                </a:solidFill>
              </a:rPr>
              <a:t> </a:t>
            </a:r>
            <a:r>
              <a:rPr lang="ru-RU" sz="2400" dirty="0" smtClean="0">
                <a:solidFill>
                  <a:schemeClr val="tx1"/>
                </a:solidFill>
              </a:rPr>
              <a:t>– статические и не изменяемые</a:t>
            </a:r>
          </a:p>
          <a:p>
            <a:pPr marL="342900" indent="-342900">
              <a:lnSpc>
                <a:spcPct val="200000"/>
              </a:lnSpc>
              <a:buFont typeface="Arial" pitchFamily="34" charset="0"/>
              <a:buChar char="•"/>
            </a:pPr>
            <a:r>
              <a:rPr lang="en-US" sz="2400" b="1" dirty="0">
                <a:solidFill>
                  <a:srgbClr val="008000"/>
                </a:solidFill>
              </a:rPr>
              <a:t>Native </a:t>
            </a:r>
            <a:r>
              <a:rPr lang="en-US" sz="2400" b="1" dirty="0" smtClean="0">
                <a:solidFill>
                  <a:srgbClr val="008000"/>
                </a:solidFill>
              </a:rPr>
              <a:t>queries</a:t>
            </a:r>
            <a:r>
              <a:rPr lang="ru-RU" sz="2400" b="1" dirty="0" smtClean="0">
                <a:solidFill>
                  <a:srgbClr val="008000"/>
                </a:solidFill>
              </a:rPr>
              <a:t> </a:t>
            </a:r>
            <a:r>
              <a:rPr lang="ru-RU" sz="2400" dirty="0" smtClean="0">
                <a:solidFill>
                  <a:schemeClr val="tx1"/>
                </a:solidFill>
              </a:rPr>
              <a:t>– </a:t>
            </a:r>
            <a:r>
              <a:rPr lang="ru-RU" sz="2400" dirty="0" err="1" smtClean="0">
                <a:solidFill>
                  <a:schemeClr val="tx1"/>
                </a:solidFill>
              </a:rPr>
              <a:t>нативные</a:t>
            </a:r>
            <a:r>
              <a:rPr lang="ru-RU" sz="2400" dirty="0" smtClean="0">
                <a:solidFill>
                  <a:schemeClr val="tx1"/>
                </a:solidFill>
              </a:rPr>
              <a:t> </a:t>
            </a:r>
            <a:r>
              <a:rPr lang="en-US" sz="2400" dirty="0" smtClean="0">
                <a:solidFill>
                  <a:schemeClr val="tx1"/>
                </a:solidFill>
              </a:rPr>
              <a:t>SQL </a:t>
            </a:r>
            <a:r>
              <a:rPr lang="ru-RU" sz="2400" dirty="0" smtClean="0">
                <a:solidFill>
                  <a:schemeClr val="tx1"/>
                </a:solidFill>
              </a:rPr>
              <a:t>запросы</a:t>
            </a:r>
            <a:endParaRPr lang="ru-RU" sz="2400" dirty="0">
              <a:solidFill>
                <a:schemeClr val="tx1"/>
              </a:solidFill>
            </a:endParaRPr>
          </a:p>
          <a:p>
            <a:pPr marL="342900" indent="-342900">
              <a:lnSpc>
                <a:spcPct val="200000"/>
              </a:lnSpc>
              <a:buFont typeface="Arial" pitchFamily="34" charset="0"/>
              <a:buChar char="•"/>
            </a:pPr>
            <a:r>
              <a:rPr lang="en-US" sz="2400" b="1" dirty="0" smtClean="0">
                <a:solidFill>
                  <a:schemeClr val="accent6">
                    <a:lumMod val="75000"/>
                  </a:schemeClr>
                </a:solidFill>
              </a:rPr>
              <a:t>Criteria API </a:t>
            </a:r>
            <a:r>
              <a:rPr lang="en-US" sz="2400" dirty="0" smtClean="0">
                <a:solidFill>
                  <a:schemeClr val="tx1"/>
                </a:solidFill>
              </a:rPr>
              <a:t>– </a:t>
            </a:r>
            <a:r>
              <a:rPr lang="ru-RU" sz="2400" dirty="0" smtClean="0">
                <a:solidFill>
                  <a:schemeClr val="tx1"/>
                </a:solidFill>
              </a:rPr>
              <a:t>ООП </a:t>
            </a:r>
            <a:r>
              <a:rPr lang="en-US" sz="2400" dirty="0" smtClean="0">
                <a:solidFill>
                  <a:schemeClr val="tx1"/>
                </a:solidFill>
              </a:rPr>
              <a:t>API </a:t>
            </a:r>
            <a:r>
              <a:rPr lang="ru-RU" sz="2400" dirty="0" smtClean="0">
                <a:solidFill>
                  <a:schemeClr val="tx1"/>
                </a:solidFill>
              </a:rPr>
              <a:t>построения запросов</a:t>
            </a:r>
          </a:p>
        </p:txBody>
      </p:sp>
    </p:spTree>
    <p:extLst>
      <p:ext uri="{BB962C8B-B14F-4D97-AF65-F5344CB8AC3E}">
        <p14:creationId xmlns:p14="http://schemas.microsoft.com/office/powerpoint/2010/main" val="2449829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Получение объектов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dirty="0" smtClean="0">
                <a:solidFill>
                  <a:srgbClr val="00B0F0"/>
                </a:solidFill>
              </a:rPr>
              <a:t>JPQL </a:t>
            </a:r>
            <a:r>
              <a:rPr lang="ru-RU" sz="2000" dirty="0" smtClean="0">
                <a:solidFill>
                  <a:srgbClr val="00B0F0"/>
                </a:solidFill>
              </a:rPr>
              <a:t>и </a:t>
            </a:r>
            <a:r>
              <a:rPr lang="en-US" sz="2000" dirty="0" smtClean="0">
                <a:solidFill>
                  <a:srgbClr val="00B0F0"/>
                </a:solidFill>
              </a:rPr>
              <a:t>HQL </a:t>
            </a:r>
            <a:r>
              <a:rPr lang="en-US" sz="2000" dirty="0" smtClean="0">
                <a:solidFill>
                  <a:schemeClr val="tx1"/>
                </a:solidFill>
              </a:rPr>
              <a:t>– SQL </a:t>
            </a:r>
            <a:r>
              <a:rPr lang="ru-RU" sz="2000" dirty="0" smtClean="0">
                <a:solidFill>
                  <a:schemeClr val="tx1"/>
                </a:solidFill>
              </a:rPr>
              <a:t>подобные языки, манипулирующие объектами (не </a:t>
            </a:r>
            <a:r>
              <a:rPr lang="ru-RU" sz="2000" dirty="0" err="1" smtClean="0">
                <a:solidFill>
                  <a:schemeClr val="tx1"/>
                </a:solidFill>
              </a:rPr>
              <a:t>типо</a:t>
            </a:r>
            <a:r>
              <a:rPr lang="ru-RU" sz="2000" dirty="0" smtClean="0">
                <a:solidFill>
                  <a:schemeClr val="tx1"/>
                </a:solidFill>
              </a:rPr>
              <a:t> безопасный способ)</a:t>
            </a:r>
          </a:p>
          <a:p>
            <a:pPr marL="342900" indent="-342900">
              <a:lnSpc>
                <a:spcPct val="150000"/>
              </a:lnSpc>
              <a:buFont typeface="Arial" pitchFamily="34" charset="0"/>
              <a:buChar char="•"/>
            </a:pPr>
            <a:r>
              <a:rPr lang="en-US" sz="2000" dirty="0" smtClean="0"/>
              <a:t>JPQL</a:t>
            </a:r>
            <a:r>
              <a:rPr lang="ru-RU" sz="2000" dirty="0" smtClean="0"/>
              <a:t> – входит в стандарт </a:t>
            </a:r>
            <a:r>
              <a:rPr lang="en-US" sz="2000" dirty="0" smtClean="0"/>
              <a:t>JPA</a:t>
            </a:r>
          </a:p>
          <a:p>
            <a:pPr marL="342900" indent="-342900">
              <a:lnSpc>
                <a:spcPct val="150000"/>
              </a:lnSpc>
              <a:buFont typeface="Arial" pitchFamily="34" charset="0"/>
              <a:buChar char="•"/>
            </a:pPr>
            <a:r>
              <a:rPr lang="en-US" sz="2000" dirty="0" smtClean="0">
                <a:solidFill>
                  <a:schemeClr val="tx1"/>
                </a:solidFill>
              </a:rPr>
              <a:t>HQL – </a:t>
            </a:r>
            <a:r>
              <a:rPr lang="ru-RU" sz="2000" dirty="0" smtClean="0">
                <a:solidFill>
                  <a:schemeClr val="tx1"/>
                </a:solidFill>
              </a:rPr>
              <a:t>расширение </a:t>
            </a:r>
            <a:r>
              <a:rPr lang="en-US" sz="2000" dirty="0"/>
              <a:t>JPQL</a:t>
            </a:r>
            <a:r>
              <a:rPr lang="ru-RU" sz="2000" dirty="0" smtClean="0">
                <a:solidFill>
                  <a:schemeClr val="tx1"/>
                </a:solidFill>
              </a:rPr>
              <a:t> </a:t>
            </a:r>
            <a:endParaRPr lang="en-US" sz="2000" dirty="0" smtClean="0">
              <a:solidFill>
                <a:schemeClr val="tx1"/>
              </a:solidFill>
            </a:endParaRPr>
          </a:p>
          <a:p>
            <a:pPr marL="0" indent="0"/>
            <a:r>
              <a:rPr lang="ru-RU" sz="2000" dirty="0" smtClean="0">
                <a:solidFill>
                  <a:schemeClr val="tx1"/>
                </a:solidFill>
              </a:rPr>
              <a:t>Пример </a:t>
            </a:r>
            <a:r>
              <a:rPr lang="ru-RU" sz="2000" dirty="0" smtClean="0">
                <a:solidFill>
                  <a:schemeClr val="tx1"/>
                </a:solidFill>
              </a:rPr>
              <a:t>запроса:</a:t>
            </a:r>
            <a:endParaRPr lang="en-US" sz="2000" dirty="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6" name="Rectangle 2"/>
          <p:cNvSpPr>
            <a:spLocks noChangeArrowheads="1"/>
          </p:cNvSpPr>
          <p:nvPr/>
        </p:nvSpPr>
        <p:spPr bwMode="auto">
          <a:xfrm>
            <a:off x="395536" y="3363838"/>
            <a:ext cx="7151317" cy="1138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session.createQuery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b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Book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b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where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b.title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br>
              <a:rPr kumimoji="0" lang="ru-RU" sz="1700" b="1" i="0" u="none" strike="noStrike" cap="none" normalizeH="0" baseline="0" dirty="0" smtClean="0">
                <a:ln>
                  <a:noFill/>
                </a:ln>
                <a:solidFill>
                  <a:srgbClr val="008000"/>
                </a:solidFill>
                <a:effectLst/>
                <a:latin typeface="Courier New" pitchFamily="49" charset="0"/>
                <a:cs typeface="Courier New" pitchFamily="49" charset="0"/>
              </a:rPr>
            </a:b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setParameter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Java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80892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ORM, </a:t>
            </a:r>
            <a:r>
              <a:rPr lang="en-US" dirty="0" smtClean="0"/>
              <a:t>JPA, </a:t>
            </a:r>
            <a:r>
              <a:rPr lang="en-US" dirty="0"/>
              <a:t>Hibernate</a:t>
            </a:r>
          </a:p>
        </p:txBody>
      </p:sp>
      <p:sp>
        <p:nvSpPr>
          <p:cNvPr id="4" name="Объект 1"/>
          <p:cNvSpPr txBox="1">
            <a:spLocks/>
          </p:cNvSpPr>
          <p:nvPr/>
        </p:nvSpPr>
        <p:spPr>
          <a:xfrm>
            <a:off x="251520" y="627534"/>
            <a:ext cx="8641472" cy="4464496"/>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en-US" sz="2400" b="1" dirty="0" smtClean="0">
                <a:solidFill>
                  <a:srgbClr val="008000"/>
                </a:solidFill>
              </a:rPr>
              <a:t>ORM</a:t>
            </a:r>
            <a:r>
              <a:rPr lang="en-US" sz="2400" dirty="0" smtClean="0">
                <a:solidFill>
                  <a:schemeClr val="tx1"/>
                </a:solidFill>
              </a:rPr>
              <a:t> </a:t>
            </a:r>
            <a:r>
              <a:rPr lang="ru-RU" sz="2400" dirty="0" smtClean="0">
                <a:solidFill>
                  <a:schemeClr val="tx1"/>
                </a:solidFill>
              </a:rPr>
              <a:t>(</a:t>
            </a:r>
            <a:r>
              <a:rPr lang="en-US" sz="2400" dirty="0" smtClean="0">
                <a:solidFill>
                  <a:schemeClr val="tx1"/>
                </a:solidFill>
              </a:rPr>
              <a:t>object relational mapping</a:t>
            </a:r>
            <a:r>
              <a:rPr lang="ru-RU" sz="2400" dirty="0" smtClean="0">
                <a:solidFill>
                  <a:schemeClr val="tx1"/>
                </a:solidFill>
              </a:rPr>
              <a:t>) </a:t>
            </a:r>
            <a:r>
              <a:rPr lang="en-US" sz="2400" dirty="0" smtClean="0">
                <a:solidFill>
                  <a:schemeClr val="tx1"/>
                </a:solidFill>
              </a:rPr>
              <a:t>–</a:t>
            </a:r>
            <a:r>
              <a:rPr lang="ru-RU" sz="2400" dirty="0" smtClean="0">
                <a:solidFill>
                  <a:schemeClr val="tx1"/>
                </a:solidFill>
              </a:rPr>
              <a:t> делегирует доступ к БД сторонним </a:t>
            </a:r>
            <a:r>
              <a:rPr lang="ru-RU" sz="2400" dirty="0" err="1" smtClean="0">
                <a:solidFill>
                  <a:schemeClr val="tx1"/>
                </a:solidFill>
              </a:rPr>
              <a:t>фреймворкам</a:t>
            </a:r>
            <a:r>
              <a:rPr lang="ru-RU" sz="2400" dirty="0" smtClean="0">
                <a:solidFill>
                  <a:schemeClr val="tx1"/>
                </a:solidFill>
              </a:rPr>
              <a:t>, которые обеспечивают объектно-ориентированное отображение реляционных данных и наоборот.</a:t>
            </a:r>
            <a:endParaRPr lang="en-US" sz="2400" dirty="0" smtClean="0">
              <a:solidFill>
                <a:schemeClr val="tx1"/>
              </a:solidFill>
            </a:endParaRPr>
          </a:p>
          <a:p>
            <a:pPr marL="0" indent="0">
              <a:lnSpc>
                <a:spcPct val="150000"/>
              </a:lnSpc>
            </a:pPr>
            <a:r>
              <a:rPr lang="en-US" sz="2400" b="1" dirty="0" smtClean="0">
                <a:solidFill>
                  <a:srgbClr val="008000"/>
                </a:solidFill>
              </a:rPr>
              <a:t>JPA</a:t>
            </a:r>
            <a:r>
              <a:rPr lang="en-US" sz="2400" dirty="0" smtClean="0">
                <a:solidFill>
                  <a:schemeClr val="tx1"/>
                </a:solidFill>
              </a:rPr>
              <a:t> </a:t>
            </a:r>
            <a:r>
              <a:rPr lang="en-US" sz="2400" dirty="0" smtClean="0">
                <a:solidFill>
                  <a:schemeClr val="tx1"/>
                </a:solidFill>
              </a:rPr>
              <a:t>(</a:t>
            </a:r>
            <a:r>
              <a:rPr lang="en-US" sz="2400" dirty="0"/>
              <a:t>Java Persistence API</a:t>
            </a:r>
            <a:r>
              <a:rPr lang="en-US" sz="2400" dirty="0" smtClean="0">
                <a:solidFill>
                  <a:schemeClr val="tx1"/>
                </a:solidFill>
              </a:rPr>
              <a:t>) – </a:t>
            </a:r>
            <a:r>
              <a:rPr lang="ru-RU" sz="2400" dirty="0" smtClean="0">
                <a:solidFill>
                  <a:schemeClr val="tx1"/>
                </a:solidFill>
              </a:rPr>
              <a:t>спецификация описывающая </a:t>
            </a:r>
            <a:r>
              <a:rPr lang="en-US" sz="2400" dirty="0" smtClean="0">
                <a:solidFill>
                  <a:schemeClr val="tx1"/>
                </a:solidFill>
              </a:rPr>
              <a:t>API </a:t>
            </a:r>
            <a:r>
              <a:rPr lang="ru-RU" sz="2400" dirty="0" smtClean="0">
                <a:solidFill>
                  <a:schemeClr val="tx1"/>
                </a:solidFill>
              </a:rPr>
              <a:t>для управления </a:t>
            </a:r>
            <a:r>
              <a:rPr lang="en-US" sz="2400" dirty="0" smtClean="0">
                <a:solidFill>
                  <a:schemeClr val="tx1"/>
                </a:solidFill>
              </a:rPr>
              <a:t>ORM</a:t>
            </a:r>
            <a:r>
              <a:rPr lang="ru-RU" sz="2400" dirty="0" smtClean="0">
                <a:solidFill>
                  <a:schemeClr val="tx1"/>
                </a:solidFill>
              </a:rPr>
              <a:t> сущностями.</a:t>
            </a:r>
          </a:p>
          <a:p>
            <a:pPr marL="0" indent="0">
              <a:lnSpc>
                <a:spcPct val="150000"/>
              </a:lnSpc>
            </a:pPr>
            <a:r>
              <a:rPr lang="en-US" sz="2400" b="1" dirty="0" smtClean="0">
                <a:solidFill>
                  <a:srgbClr val="008000"/>
                </a:solidFill>
              </a:rPr>
              <a:t>HIBERNATE</a:t>
            </a:r>
            <a:r>
              <a:rPr lang="en-US" sz="2400" dirty="0" smtClean="0">
                <a:solidFill>
                  <a:schemeClr val="tx1"/>
                </a:solidFill>
              </a:rPr>
              <a:t> </a:t>
            </a:r>
            <a:r>
              <a:rPr lang="en-US" sz="2400" dirty="0" smtClean="0">
                <a:solidFill>
                  <a:schemeClr val="tx1"/>
                </a:solidFill>
              </a:rPr>
              <a:t>– </a:t>
            </a:r>
            <a:r>
              <a:rPr lang="ru-RU" sz="2400" dirty="0" err="1" smtClean="0">
                <a:solidFill>
                  <a:schemeClr val="tx1"/>
                </a:solidFill>
              </a:rPr>
              <a:t>фреймворк</a:t>
            </a:r>
            <a:r>
              <a:rPr lang="ru-RU" sz="2400" dirty="0" smtClean="0">
                <a:solidFill>
                  <a:schemeClr val="tx1"/>
                </a:solidFill>
              </a:rPr>
              <a:t> реализующий спецификацию </a:t>
            </a:r>
            <a:r>
              <a:rPr lang="en-US" sz="2400" dirty="0" smtClean="0">
                <a:solidFill>
                  <a:schemeClr val="tx1"/>
                </a:solidFill>
              </a:rPr>
              <a:t>JPA</a:t>
            </a:r>
            <a:endParaRPr lang="ru-RU" sz="2000" dirty="0" smtClean="0"/>
          </a:p>
          <a:p>
            <a:endParaRPr lang="ru-RU" sz="2000" dirty="0"/>
          </a:p>
        </p:txBody>
      </p:sp>
    </p:spTree>
    <p:extLst>
      <p:ext uri="{BB962C8B-B14F-4D97-AF65-F5344CB8AC3E}">
        <p14:creationId xmlns:p14="http://schemas.microsoft.com/office/powerpoint/2010/main" val="3890432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400" dirty="0" smtClean="0">
                <a:solidFill>
                  <a:schemeClr val="tx1"/>
                </a:solidFill>
              </a:rPr>
              <a:t>Модель можно построить 2 способами:</a:t>
            </a:r>
          </a:p>
          <a:p>
            <a:pPr marL="342900" indent="-342900">
              <a:lnSpc>
                <a:spcPct val="150000"/>
              </a:lnSpc>
              <a:buFont typeface="Arial" pitchFamily="34" charset="0"/>
              <a:buChar char="•"/>
            </a:pPr>
            <a:r>
              <a:rPr lang="ru-RU" sz="2400" b="1" dirty="0" smtClean="0">
                <a:solidFill>
                  <a:schemeClr val="tx2">
                    <a:lumMod val="60000"/>
                    <a:lumOff val="40000"/>
                  </a:schemeClr>
                </a:solidFill>
              </a:rPr>
              <a:t>Проектируем объектную модель, на их основе уже</a:t>
            </a:r>
            <a:r>
              <a:rPr lang="en-US" sz="2400" b="1" dirty="0" smtClean="0">
                <a:solidFill>
                  <a:schemeClr val="tx2">
                    <a:lumMod val="60000"/>
                    <a:lumOff val="40000"/>
                  </a:schemeClr>
                </a:solidFill>
              </a:rPr>
              <a:t> </a:t>
            </a:r>
            <a:r>
              <a:rPr lang="ru-RU" sz="2400" b="1" dirty="0" smtClean="0">
                <a:solidFill>
                  <a:schemeClr val="tx2">
                    <a:lumMod val="60000"/>
                    <a:lumOff val="40000"/>
                  </a:schemeClr>
                </a:solidFill>
              </a:rPr>
              <a:t>модель данных (</a:t>
            </a:r>
            <a:r>
              <a:rPr lang="en-US" sz="2400" b="1" dirty="0">
                <a:solidFill>
                  <a:schemeClr val="tx2">
                    <a:lumMod val="60000"/>
                    <a:lumOff val="40000"/>
                  </a:schemeClr>
                </a:solidFill>
              </a:rPr>
              <a:t>hibernate. hbm2ddl. auto</a:t>
            </a:r>
            <a:r>
              <a:rPr lang="ru-RU" sz="2400" b="1" dirty="0" smtClean="0">
                <a:solidFill>
                  <a:schemeClr val="tx2">
                    <a:lumMod val="60000"/>
                    <a:lumOff val="40000"/>
                  </a:schemeClr>
                </a:solidFill>
              </a:rPr>
              <a:t>) </a:t>
            </a:r>
          </a:p>
          <a:p>
            <a:pPr marL="342900" indent="-342900">
              <a:lnSpc>
                <a:spcPct val="150000"/>
              </a:lnSpc>
              <a:buFont typeface="Arial" pitchFamily="34" charset="0"/>
              <a:buChar char="•"/>
            </a:pPr>
            <a:r>
              <a:rPr lang="ru-RU" sz="2400" b="1" dirty="0" smtClean="0">
                <a:solidFill>
                  <a:srgbClr val="00B050"/>
                </a:solidFill>
              </a:rPr>
              <a:t>Сначала модель данных потом объектная модель</a:t>
            </a:r>
            <a:endParaRPr lang="en-US" sz="2400" b="1"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4058613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Составной Первичный ключ</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Составной первичный ключ можно задать и использовать так:</a:t>
            </a: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323528" y="1131590"/>
            <a:ext cx="3865161" cy="29700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Embeddable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language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EmbeddedId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content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251520" y="4188445"/>
            <a:ext cx="754565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pk</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Richard</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Wright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has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died</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"EN"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news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em.find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59431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Составной Первичный ключ</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Или так:</a:t>
            </a: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8" name="Rectangle 2"/>
          <p:cNvSpPr>
            <a:spLocks noChangeArrowheads="1"/>
          </p:cNvSpPr>
          <p:nvPr/>
        </p:nvSpPr>
        <p:spPr bwMode="auto">
          <a:xfrm>
            <a:off x="253062" y="1212304"/>
            <a:ext cx="4390946"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language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IdClass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language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content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865646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Коллекции базовых типов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JPA </a:t>
            </a:r>
            <a:r>
              <a:rPr lang="ru-RU" sz="2000" dirty="0" smtClean="0">
                <a:solidFill>
                  <a:schemeClr val="tx1"/>
                </a:solidFill>
              </a:rPr>
              <a:t>и </a:t>
            </a:r>
            <a:r>
              <a:rPr lang="en-US" sz="2000" dirty="0" smtClean="0">
                <a:solidFill>
                  <a:schemeClr val="tx1"/>
                </a:solidFill>
              </a:rPr>
              <a:t>HIBERNATE </a:t>
            </a:r>
            <a:r>
              <a:rPr lang="ru-RU" sz="2000" dirty="0" smtClean="0">
                <a:solidFill>
                  <a:schemeClr val="tx1"/>
                </a:solidFill>
              </a:rPr>
              <a:t>позволяют хранить коллекции простых типов и встроенных типов с помощью </a:t>
            </a:r>
            <a:r>
              <a:rPr lang="en-US" sz="2000" dirty="0">
                <a:solidFill>
                  <a:srgbClr val="0070C0"/>
                </a:solidFill>
              </a:rPr>
              <a:t>@</a:t>
            </a:r>
            <a:r>
              <a:rPr lang="en-US" sz="2000" dirty="0" err="1" smtClean="0">
                <a:solidFill>
                  <a:srgbClr val="0070C0"/>
                </a:solidFill>
              </a:rPr>
              <a:t>ElementCollection</a:t>
            </a:r>
            <a:r>
              <a:rPr lang="ru-RU" sz="2000" dirty="0" smtClean="0">
                <a:solidFill>
                  <a:srgbClr val="0070C0"/>
                </a:solidFill>
              </a:rPr>
              <a:t> </a:t>
            </a:r>
            <a:r>
              <a:rPr lang="ru-RU" sz="2000" dirty="0" smtClean="0">
                <a:solidFill>
                  <a:schemeClr val="tx1"/>
                </a:solidFill>
              </a:rPr>
              <a:t>и </a:t>
            </a:r>
            <a:r>
              <a:rPr lang="en-US" sz="2000" dirty="0">
                <a:solidFill>
                  <a:srgbClr val="0070C0"/>
                </a:solidFill>
              </a:rPr>
              <a:t>@</a:t>
            </a:r>
            <a:r>
              <a:rPr lang="en-US" sz="2000" dirty="0" err="1" smtClean="0">
                <a:solidFill>
                  <a:srgbClr val="0070C0"/>
                </a:solidFill>
              </a:rPr>
              <a:t>CollectionTable</a:t>
            </a:r>
            <a:r>
              <a:rPr lang="ru-RU" sz="2000" dirty="0" smtClean="0">
                <a:solidFill>
                  <a:schemeClr val="tx1"/>
                </a:solidFill>
              </a:rPr>
              <a:t>:</a:t>
            </a:r>
          </a:p>
          <a:p>
            <a:endParaRPr lang="ru-RU" sz="2000" dirty="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194697" y="1419622"/>
            <a:ext cx="7545655" cy="19236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ElementCollection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LAZY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CollectionTable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Tag</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Value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tags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05" y="3326086"/>
            <a:ext cx="69342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9807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Коллекции базовых типов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JPA </a:t>
            </a:r>
            <a:r>
              <a:rPr lang="ru-RU" sz="2000" dirty="0" smtClean="0">
                <a:solidFill>
                  <a:schemeClr val="tx1"/>
                </a:solidFill>
              </a:rPr>
              <a:t>и </a:t>
            </a:r>
            <a:r>
              <a:rPr lang="en-US" sz="2000" dirty="0" smtClean="0">
                <a:solidFill>
                  <a:schemeClr val="tx1"/>
                </a:solidFill>
              </a:rPr>
              <a:t>HIBERNATE </a:t>
            </a:r>
            <a:r>
              <a:rPr lang="ru-RU" sz="2000" dirty="0" smtClean="0">
                <a:solidFill>
                  <a:schemeClr val="tx1"/>
                </a:solidFill>
              </a:rPr>
              <a:t>так же позволяют хранить </a:t>
            </a:r>
            <a:r>
              <a:rPr lang="en-US" sz="2000" dirty="0" smtClean="0">
                <a:solidFill>
                  <a:schemeClr val="tx1"/>
                </a:solidFill>
              </a:rPr>
              <a:t>Map </a:t>
            </a:r>
            <a:r>
              <a:rPr lang="ru-RU" sz="2000" dirty="0" smtClean="0">
                <a:solidFill>
                  <a:schemeClr val="tx1"/>
                </a:solidFill>
              </a:rPr>
              <a:t>простых и встроенных типов:</a:t>
            </a:r>
          </a:p>
          <a:p>
            <a:endParaRPr lang="ru-RU" sz="2000" dirty="0">
              <a:solidFill>
                <a:schemeClr val="tx1"/>
              </a:solidFill>
            </a:endParaRPr>
          </a:p>
          <a:p>
            <a:endParaRPr lang="ru-RU" sz="2000" dirty="0">
              <a:solidFill>
                <a:schemeClr val="tx1"/>
              </a:solidFill>
            </a:endParaRPr>
          </a:p>
        </p:txBody>
      </p:sp>
      <p:sp>
        <p:nvSpPr>
          <p:cNvPr id="6" name="Rectangle 1"/>
          <p:cNvSpPr>
            <a:spLocks noChangeArrowheads="1"/>
          </p:cNvSpPr>
          <p:nvPr/>
        </p:nvSpPr>
        <p:spPr bwMode="auto">
          <a:xfrm>
            <a:off x="251520" y="1131590"/>
            <a:ext cx="7808548" cy="21852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CD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ElementCollection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CollectionTable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track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MapKeyColumn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position</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Map</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Integer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tracks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HashMap</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268918"/>
            <a:ext cx="7963896" cy="153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888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smtClean="0"/>
              <a:t>@</a:t>
            </a:r>
            <a:r>
              <a:rPr lang="en-US" dirty="0" err="1" smtClean="0"/>
              <a:t>Onetoone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179512" y="741928"/>
            <a:ext cx="6756978"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FF0000"/>
                </a:solidFill>
                <a:effectLst/>
                <a:latin typeface="Courier New" pitchFamily="49" charset="0"/>
                <a:cs typeface="Courier New" pitchFamily="49" charset="0"/>
              </a:rPr>
              <a:t>OneToOne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LAZY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00B0F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add_fk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nullable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833044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Пример двунаправленного </a:t>
            </a:r>
            <a:r>
              <a:rPr lang="en-US" dirty="0" smtClean="0"/>
              <a:t>@</a:t>
            </a:r>
            <a:r>
              <a:rPr lang="en-US" dirty="0" err="1" smtClean="0"/>
              <a:t>Onetoone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solidFill>
                <a:schemeClr val="tx1"/>
              </a:solidFill>
            </a:endParaRPr>
          </a:p>
          <a:p>
            <a:endParaRPr lang="ru-RU" sz="2000" dirty="0">
              <a:solidFill>
                <a:schemeClr val="tx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5" y="681955"/>
            <a:ext cx="5584279" cy="444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8015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a:t>
            </a:r>
            <a:r>
              <a:rPr lang="en-US" dirty="0" err="1" smtClean="0"/>
              <a:t>manytoone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Рассмотрим объектную модель:</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6" name="Rectangle 1"/>
          <p:cNvSpPr>
            <a:spLocks noChangeArrowheads="1"/>
          </p:cNvSpPr>
          <p:nvPr/>
        </p:nvSpPr>
        <p:spPr bwMode="auto">
          <a:xfrm>
            <a:off x="179512" y="1078632"/>
            <a:ext cx="7808548" cy="4016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OrderLine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ManyToOne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order_id</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foreignKey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ForeignKey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"ORDER_ID_FK"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393034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a:t>@</a:t>
            </a:r>
            <a:r>
              <a:rPr lang="en-US" dirty="0" err="1"/>
              <a:t>Onetomany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Рассмотрим объектную модель:</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323528" y="1140296"/>
            <a:ext cx="5311069"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&lt;</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sng" strike="noStrike" cap="none" normalizeH="0" baseline="0" dirty="0" err="1" smtClean="0">
                <a:ln>
                  <a:noFill/>
                </a:ln>
                <a:solidFill>
                  <a:srgbClr val="660E7A"/>
                </a:solidFill>
                <a:effectLst/>
                <a:latin typeface="Courier New" pitchFamily="49" charset="0"/>
                <a:cs typeface="Courier New" pitchFamily="49" charset="0"/>
              </a:rPr>
              <a:t>orderLines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97794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smtClean="0"/>
              <a:t>@</a:t>
            </a:r>
            <a:r>
              <a:rPr lang="en-US" dirty="0" err="1" smtClean="0"/>
              <a:t>Onetomany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По умолчанию модель данных:</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03598"/>
            <a:ext cx="7009529"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171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err="1" smtClean="0"/>
              <a:t>jpa</a:t>
            </a:r>
            <a:endParaRPr lang="en-US" dirty="0"/>
          </a:p>
        </p:txBody>
      </p:sp>
      <p:sp>
        <p:nvSpPr>
          <p:cNvPr id="4" name="Объект 1"/>
          <p:cNvSpPr txBox="1">
            <a:spLocks/>
          </p:cNvSpPr>
          <p:nvPr/>
        </p:nvSpPr>
        <p:spPr>
          <a:xfrm>
            <a:off x="251520" y="771550"/>
            <a:ext cx="8641472" cy="4176464"/>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dirty="0" smtClean="0">
                <a:solidFill>
                  <a:schemeClr val="tx1"/>
                </a:solidFill>
              </a:rPr>
              <a:t>JPA </a:t>
            </a:r>
            <a:r>
              <a:rPr lang="ru-RU" sz="2000" dirty="0" smtClean="0">
                <a:solidFill>
                  <a:schemeClr val="tx1"/>
                </a:solidFill>
              </a:rPr>
              <a:t>позволяет решать следующие задачи:</a:t>
            </a:r>
          </a:p>
          <a:p>
            <a:pPr marL="342900" indent="-342900">
              <a:lnSpc>
                <a:spcPct val="150000"/>
              </a:lnSpc>
              <a:buFont typeface="Arial" pitchFamily="34" charset="0"/>
              <a:buChar char="•"/>
            </a:pPr>
            <a:r>
              <a:rPr lang="en-US" sz="2000" b="1" dirty="0" smtClean="0">
                <a:solidFill>
                  <a:srgbClr val="008000"/>
                </a:solidFill>
              </a:rPr>
              <a:t>ORM</a:t>
            </a:r>
          </a:p>
          <a:p>
            <a:pPr marL="342900" indent="-342900">
              <a:lnSpc>
                <a:spcPct val="150000"/>
              </a:lnSpc>
              <a:buFont typeface="Arial" pitchFamily="34" charset="0"/>
              <a:buChar char="•"/>
            </a:pPr>
            <a:r>
              <a:rPr lang="en-US" sz="2000" b="1" dirty="0">
                <a:solidFill>
                  <a:srgbClr val="008000"/>
                </a:solidFill>
              </a:rPr>
              <a:t>E</a:t>
            </a:r>
            <a:r>
              <a:rPr lang="en-US" sz="2000" b="1" dirty="0" smtClean="0">
                <a:solidFill>
                  <a:srgbClr val="008000"/>
                </a:solidFill>
              </a:rPr>
              <a:t>ntity </a:t>
            </a:r>
            <a:r>
              <a:rPr lang="en-US" sz="2000" b="1" dirty="0">
                <a:solidFill>
                  <a:srgbClr val="008000"/>
                </a:solidFill>
              </a:rPr>
              <a:t>manager </a:t>
            </a:r>
            <a:r>
              <a:rPr lang="en-US" sz="2000" b="1" dirty="0" smtClean="0">
                <a:solidFill>
                  <a:srgbClr val="008000"/>
                </a:solidFill>
              </a:rPr>
              <a:t>API</a:t>
            </a:r>
            <a:r>
              <a:rPr lang="en-US" sz="2000" dirty="0" smtClean="0">
                <a:solidFill>
                  <a:srgbClr val="008000"/>
                </a:solidFill>
              </a:rPr>
              <a:t> </a:t>
            </a:r>
            <a:r>
              <a:rPr lang="ru-RU" sz="2000" dirty="0" smtClean="0">
                <a:solidFill>
                  <a:schemeClr val="tx1"/>
                </a:solidFill>
              </a:rPr>
              <a:t>для выполнения </a:t>
            </a:r>
            <a:r>
              <a:rPr lang="en-US" sz="2000" dirty="0" smtClean="0">
                <a:solidFill>
                  <a:schemeClr val="tx1"/>
                </a:solidFill>
              </a:rPr>
              <a:t>CRUD </a:t>
            </a:r>
            <a:r>
              <a:rPr lang="ru-RU" sz="2000" dirty="0" smtClean="0">
                <a:solidFill>
                  <a:schemeClr val="tx1"/>
                </a:solidFill>
              </a:rPr>
              <a:t>операций с БД</a:t>
            </a:r>
          </a:p>
          <a:p>
            <a:pPr marL="342900" indent="-342900">
              <a:lnSpc>
                <a:spcPct val="150000"/>
              </a:lnSpc>
              <a:buFont typeface="Arial" pitchFamily="34" charset="0"/>
              <a:buChar char="•"/>
            </a:pPr>
            <a:r>
              <a:rPr lang="en-US" sz="2000" b="1" dirty="0">
                <a:solidFill>
                  <a:srgbClr val="008000"/>
                </a:solidFill>
              </a:rPr>
              <a:t>Java Persistence Query Language (JPQL</a:t>
            </a:r>
            <a:r>
              <a:rPr lang="en-US" sz="2000" b="1" dirty="0" smtClean="0">
                <a:solidFill>
                  <a:srgbClr val="008000"/>
                </a:solidFill>
              </a:rPr>
              <a:t>)</a:t>
            </a:r>
            <a:r>
              <a:rPr lang="ru-RU" sz="2000" b="1" dirty="0" smtClean="0">
                <a:solidFill>
                  <a:srgbClr val="008000"/>
                </a:solidFill>
              </a:rPr>
              <a:t> </a:t>
            </a:r>
            <a:r>
              <a:rPr lang="ru-RU" sz="2000" dirty="0" smtClean="0">
                <a:solidFill>
                  <a:schemeClr val="tx1"/>
                </a:solidFill>
              </a:rPr>
              <a:t>– </a:t>
            </a:r>
            <a:r>
              <a:rPr lang="en-US" sz="2000" dirty="0" smtClean="0">
                <a:solidFill>
                  <a:schemeClr val="tx1"/>
                </a:solidFill>
              </a:rPr>
              <a:t>SQL </a:t>
            </a:r>
            <a:r>
              <a:rPr lang="ru-RU" sz="2000" dirty="0" smtClean="0">
                <a:solidFill>
                  <a:schemeClr val="tx1"/>
                </a:solidFill>
              </a:rPr>
              <a:t>подобный язык, оперирующий объектами (не зависит от </a:t>
            </a:r>
            <a:r>
              <a:rPr lang="ru-RU" sz="2000" dirty="0" err="1" smtClean="0">
                <a:solidFill>
                  <a:schemeClr val="tx1"/>
                </a:solidFill>
              </a:rPr>
              <a:t>вендора</a:t>
            </a:r>
            <a:r>
              <a:rPr lang="ru-RU" sz="2000" dirty="0" smtClean="0">
                <a:solidFill>
                  <a:schemeClr val="tx1"/>
                </a:solidFill>
              </a:rPr>
              <a:t> БД)</a:t>
            </a:r>
          </a:p>
          <a:p>
            <a:pPr marL="342900" indent="-342900">
              <a:lnSpc>
                <a:spcPct val="150000"/>
              </a:lnSpc>
              <a:buFont typeface="Arial" pitchFamily="34" charset="0"/>
              <a:buChar char="•"/>
            </a:pPr>
            <a:r>
              <a:rPr lang="en-US" sz="2000" b="1" dirty="0">
                <a:solidFill>
                  <a:srgbClr val="008000"/>
                </a:solidFill>
              </a:rPr>
              <a:t>Java Transaction </a:t>
            </a:r>
            <a:r>
              <a:rPr lang="en-US" sz="2000" b="1" dirty="0" smtClean="0">
                <a:solidFill>
                  <a:srgbClr val="008000"/>
                </a:solidFill>
              </a:rPr>
              <a:t>API</a:t>
            </a:r>
            <a:r>
              <a:rPr lang="ru-RU" sz="2000" b="1" dirty="0" smtClean="0">
                <a:solidFill>
                  <a:srgbClr val="008000"/>
                </a:solidFill>
              </a:rPr>
              <a:t> </a:t>
            </a:r>
          </a:p>
          <a:p>
            <a:pPr marL="342900" indent="-342900">
              <a:lnSpc>
                <a:spcPct val="150000"/>
              </a:lnSpc>
              <a:buFont typeface="Arial" pitchFamily="34" charset="0"/>
              <a:buChar char="•"/>
            </a:pPr>
            <a:r>
              <a:rPr lang="ru-RU" sz="2000" b="1" dirty="0" smtClean="0">
                <a:solidFill>
                  <a:srgbClr val="008000"/>
                </a:solidFill>
              </a:rPr>
              <a:t>Механизмы блокировок</a:t>
            </a:r>
          </a:p>
          <a:p>
            <a:pPr marL="342900" indent="-342900">
              <a:lnSpc>
                <a:spcPct val="150000"/>
              </a:lnSpc>
              <a:buFont typeface="Arial" pitchFamily="34" charset="0"/>
              <a:buChar char="•"/>
            </a:pPr>
            <a:r>
              <a:rPr lang="en-US" sz="2000" b="1" dirty="0">
                <a:solidFill>
                  <a:srgbClr val="008000"/>
                </a:solidFill>
              </a:rPr>
              <a:t>Callbacks and </a:t>
            </a:r>
            <a:r>
              <a:rPr lang="en-US" sz="2000" b="1" dirty="0" smtClean="0">
                <a:solidFill>
                  <a:srgbClr val="008000"/>
                </a:solidFill>
              </a:rPr>
              <a:t>listeners</a:t>
            </a:r>
            <a:r>
              <a:rPr lang="ru-RU" sz="2000" b="1" dirty="0" smtClean="0">
                <a:solidFill>
                  <a:srgbClr val="008000"/>
                </a:solidFill>
              </a:rPr>
              <a:t> </a:t>
            </a:r>
          </a:p>
          <a:p>
            <a:endParaRPr lang="ru-RU" sz="2000" dirty="0" smtClean="0"/>
          </a:p>
          <a:p>
            <a:endParaRPr lang="ru-RU" sz="2000" dirty="0"/>
          </a:p>
        </p:txBody>
      </p:sp>
    </p:spTree>
    <p:extLst>
      <p:ext uri="{BB962C8B-B14F-4D97-AF65-F5344CB8AC3E}">
        <p14:creationId xmlns:p14="http://schemas.microsoft.com/office/powerpoint/2010/main" val="2627325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a:t>@</a:t>
            </a:r>
            <a:r>
              <a:rPr lang="en-US" dirty="0" err="1"/>
              <a:t>Onetomany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Можно </a:t>
            </a:r>
            <a:r>
              <a:rPr lang="ru-RU" sz="2000" dirty="0" err="1" smtClean="0">
                <a:solidFill>
                  <a:schemeClr val="tx1"/>
                </a:solidFill>
              </a:rPr>
              <a:t>кастомизировать</a:t>
            </a:r>
            <a:r>
              <a:rPr lang="ru-RU" sz="2000" dirty="0" smtClean="0">
                <a:solidFill>
                  <a:schemeClr val="tx1"/>
                </a:solidFill>
              </a:rPr>
              <a:t> </a:t>
            </a:r>
            <a:r>
              <a:rPr lang="en-US" sz="2000" dirty="0" smtClean="0">
                <a:solidFill>
                  <a:schemeClr val="tx1"/>
                </a:solidFill>
              </a:rPr>
              <a:t>merge </a:t>
            </a:r>
            <a:r>
              <a:rPr lang="ru-RU" sz="2000" dirty="0" smtClean="0">
                <a:solidFill>
                  <a:schemeClr val="tx1"/>
                </a:solidFill>
              </a:rPr>
              <a:t>таблицу:</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smtClean="0">
              <a:solidFill>
                <a:schemeClr val="tx1"/>
              </a:solidFill>
            </a:endParaRPr>
          </a:p>
          <a:p>
            <a:endParaRPr lang="ru-RU" sz="2000" dirty="0">
              <a:solidFill>
                <a:schemeClr val="tx1"/>
              </a:solidFill>
            </a:endParaRPr>
          </a:p>
          <a:p>
            <a:endParaRPr lang="ru-RU" sz="2000" dirty="0" smtClean="0">
              <a:solidFill>
                <a:schemeClr val="tx1"/>
              </a:solidFill>
            </a:endParaRPr>
          </a:p>
          <a:p>
            <a:r>
              <a:rPr lang="ru-RU" sz="2000" dirty="0" smtClean="0">
                <a:solidFill>
                  <a:schemeClr val="tx1"/>
                </a:solidFill>
              </a:rPr>
              <a:t>Можно отказаться от таблицы и использовать </a:t>
            </a:r>
            <a:r>
              <a:rPr lang="en-US" sz="2000" dirty="0" smtClean="0">
                <a:solidFill>
                  <a:schemeClr val="tx1"/>
                </a:solidFill>
              </a:rPr>
              <a:t>join column</a:t>
            </a:r>
            <a:r>
              <a:rPr lang="ru-RU" sz="2000" dirty="0" smtClean="0">
                <a:solidFill>
                  <a:schemeClr val="tx1"/>
                </a:solidFill>
              </a:rPr>
              <a:t>:</a:t>
            </a:r>
            <a:endParaRPr lang="ru-RU" sz="2000" dirty="0">
              <a:solidFill>
                <a:schemeClr val="tx1"/>
              </a:solidFill>
            </a:endParaRPr>
          </a:p>
        </p:txBody>
      </p:sp>
      <p:sp>
        <p:nvSpPr>
          <p:cNvPr id="6" name="Rectangle 1"/>
          <p:cNvSpPr>
            <a:spLocks noChangeArrowheads="1"/>
          </p:cNvSpPr>
          <p:nvPr/>
        </p:nvSpPr>
        <p:spPr bwMode="auto">
          <a:xfrm>
            <a:off x="179512" y="1131590"/>
            <a:ext cx="8728672"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OneToMany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JoinTable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jnd_ord_line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joinColumns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order_fk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inverseJoinColumns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order_line_fk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orderLines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323528" y="3350771"/>
            <a:ext cx="4785284"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OneToMany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EAGER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order_fk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orderLines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18167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двунаправленный </a:t>
            </a:r>
            <a:r>
              <a:rPr lang="en-US" dirty="0"/>
              <a:t>@</a:t>
            </a:r>
            <a:r>
              <a:rPr lang="en-US" dirty="0" err="1"/>
              <a:t>Onetomany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Добавим ссылку на </a:t>
            </a:r>
            <a:r>
              <a:rPr lang="en-US" sz="2000" dirty="0" smtClean="0">
                <a:solidFill>
                  <a:schemeClr val="tx1"/>
                </a:solidFill>
              </a:rPr>
              <a:t>Order </a:t>
            </a:r>
            <a:r>
              <a:rPr lang="ru-RU" sz="2000" dirty="0" smtClean="0">
                <a:solidFill>
                  <a:schemeClr val="tx1"/>
                </a:solidFill>
              </a:rPr>
              <a:t>из </a:t>
            </a:r>
            <a:r>
              <a:rPr lang="en-US" sz="2000" dirty="0" err="1" smtClean="0">
                <a:solidFill>
                  <a:schemeClr val="tx1"/>
                </a:solidFill>
              </a:rPr>
              <a:t>OrderLine</a:t>
            </a:r>
            <a:r>
              <a:rPr lang="en-US" sz="2000" dirty="0">
                <a:solidFill>
                  <a:schemeClr val="tx1"/>
                </a:solidFill>
              </a:rPr>
              <a:t>:</a:t>
            </a:r>
            <a:endParaRPr lang="ru-RU" sz="2000" dirty="0">
              <a:solidFill>
                <a:schemeClr val="tx1"/>
              </a:solidFill>
            </a:endParaRPr>
          </a:p>
        </p:txBody>
      </p:sp>
      <p:sp>
        <p:nvSpPr>
          <p:cNvPr id="5" name="Rectangle 1"/>
          <p:cNvSpPr>
            <a:spLocks noChangeArrowheads="1"/>
          </p:cNvSpPr>
          <p:nvPr/>
        </p:nvSpPr>
        <p:spPr bwMode="auto">
          <a:xfrm>
            <a:off x="179512" y="1212304"/>
            <a:ext cx="8340745"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OneToMany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mappedBy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700" b="1" i="0" u="none" strike="noStrike" cap="none" normalizeH="0" baseline="0" dirty="0" smtClean="0">
                <a:ln>
                  <a:noFill/>
                </a:ln>
                <a:solidFill>
                  <a:srgbClr val="008000"/>
                </a:solidFill>
                <a:effectLst/>
                <a:latin typeface="Courier New" pitchFamily="49" charset="0"/>
                <a:cs typeface="Courier New" pitchFamily="49" charset="0"/>
              </a:rPr>
              <a:t>order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sz="1700" dirty="0">
                <a:solidFill>
                  <a:srgbClr val="000000"/>
                </a:solidFill>
                <a:latin typeface="Courier New" pitchFamily="49" charset="0"/>
                <a:cs typeface="Courier New" pitchFamily="49" charset="0"/>
              </a:rPr>
              <a:t>	</a:t>
            </a:r>
            <a:r>
              <a:rPr lang="ru-RU" sz="1700" dirty="0" smtClean="0">
                <a:solidFill>
                  <a:srgbClr val="000000"/>
                </a:solidFill>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ALL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orphanRemoval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orderLines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808000"/>
                </a:solidFill>
                <a:effectLst/>
                <a:latin typeface="Courier New" pitchFamily="49" charset="0"/>
                <a:cs typeface="Courier New" pitchFamily="49" charset="0"/>
              </a:rPr>
              <a:t>ManyToOne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128058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smtClean="0"/>
              <a:t>@</a:t>
            </a:r>
            <a:r>
              <a:rPr lang="en-US" dirty="0" err="1" smtClean="0"/>
              <a:t>manytomany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Объектная модель:</a:t>
            </a:r>
            <a:endParaRPr lang="ru-RU" sz="2000" dirty="0">
              <a:solidFill>
                <a:schemeClr val="tx1"/>
              </a:solidFill>
            </a:endParaRPr>
          </a:p>
        </p:txBody>
      </p:sp>
      <p:sp>
        <p:nvSpPr>
          <p:cNvPr id="6" name="Rectangle 1"/>
          <p:cNvSpPr>
            <a:spLocks noChangeArrowheads="1"/>
          </p:cNvSpPr>
          <p:nvPr/>
        </p:nvSpPr>
        <p:spPr bwMode="auto">
          <a:xfrm>
            <a:off x="155129" y="1131590"/>
            <a:ext cx="8991564"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Person</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808000"/>
                </a:solidFill>
                <a:effectLst/>
                <a:latin typeface="Courier New" pitchFamily="49" charset="0"/>
                <a:cs typeface="Courier New" pitchFamily="49" charset="0"/>
              </a:rPr>
              <a:t>ManyToMany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PERSIST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MERGE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addresses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11495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smtClean="0"/>
              <a:t>@</a:t>
            </a:r>
            <a:r>
              <a:rPr lang="en-US" dirty="0" err="1" smtClean="0"/>
              <a:t>manytomany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Модель данных:</a:t>
            </a:r>
            <a:endParaRPr lang="ru-RU" sz="2000" dirty="0">
              <a:solidFill>
                <a:schemeClr val="tx1"/>
              </a:solidFill>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03597"/>
            <a:ext cx="7344816" cy="2321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0754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двунаправленный </a:t>
            </a:r>
            <a:r>
              <a:rPr lang="en-US" dirty="0" smtClean="0"/>
              <a:t>@</a:t>
            </a:r>
            <a:r>
              <a:rPr lang="en-US" dirty="0" err="1" smtClean="0"/>
              <a:t>manytomany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Объектная модель:</a:t>
            </a:r>
            <a:endParaRPr lang="ru-RU" sz="2000" dirty="0">
              <a:solidFill>
                <a:schemeClr val="tx1"/>
              </a:solidFill>
            </a:endParaRPr>
          </a:p>
        </p:txBody>
      </p:sp>
      <p:sp>
        <p:nvSpPr>
          <p:cNvPr id="5" name="Rectangle 1"/>
          <p:cNvSpPr>
            <a:spLocks noChangeArrowheads="1"/>
          </p:cNvSpPr>
          <p:nvPr/>
        </p:nvSpPr>
        <p:spPr bwMode="auto">
          <a:xfrm>
            <a:off x="107504" y="1203598"/>
            <a:ext cx="8991564"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Person</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ManyToMany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PERSIST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MERGE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addresses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ManyToMany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FF0000"/>
                </a:solidFill>
                <a:effectLst/>
                <a:latin typeface="Courier New" pitchFamily="49" charset="0"/>
                <a:cs typeface="Courier New" pitchFamily="49" charset="0"/>
              </a:rPr>
              <a:t>mappedBy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addresses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owners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527254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Динамическая сортировка</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Для ассоциативных коллекций можно задать порядок</a:t>
            </a:r>
            <a:r>
              <a:rPr lang="en-US" sz="2000" dirty="0" smtClean="0">
                <a:solidFill>
                  <a:schemeClr val="tx1"/>
                </a:solidFill>
              </a:rPr>
              <a:t>:</a:t>
            </a:r>
            <a:endParaRPr lang="ru-RU" sz="2000" dirty="0" smtClean="0">
              <a:solidFill>
                <a:schemeClr val="tx1"/>
              </a:solidFill>
            </a:endParaRP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323528" y="1140296"/>
            <a:ext cx="5311069"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Comment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posted_date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Temporal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TemporalType.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TIMESTAMP</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LocalDateTime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postedDate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OneToMany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EAGER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OrderBy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postedDate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DESC"</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Comment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comments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396605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SINGLE_TABLE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Объектная модель:</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251520" y="1193140"/>
            <a:ext cx="5705408"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isbn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CD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musicCompany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559853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SINGLE_TABLE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Модель данных:</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smtClean="0">
              <a:solidFill>
                <a:schemeClr val="tx1"/>
              </a:solidFill>
            </a:endParaRPr>
          </a:p>
          <a:p>
            <a:endParaRPr lang="ru-RU" sz="2000" dirty="0">
              <a:solidFill>
                <a:schemeClr val="tx1"/>
              </a:solidFill>
            </a:endParaRPr>
          </a:p>
          <a:p>
            <a:endParaRPr lang="ru-RU" sz="2000" dirty="0" smtClean="0">
              <a:solidFill>
                <a:schemeClr val="tx1"/>
              </a:solidFill>
            </a:endParaRPr>
          </a:p>
          <a:p>
            <a:r>
              <a:rPr lang="ru-RU" sz="2000" dirty="0" smtClean="0">
                <a:solidFill>
                  <a:schemeClr val="tx1"/>
                </a:solidFill>
              </a:rPr>
              <a:t>Пример хранения в базе:</a:t>
            </a:r>
            <a:endParaRPr lang="ru-RU" sz="2000" dirty="0">
              <a:solidFill>
                <a:schemeClr val="tx1"/>
              </a:solidFill>
            </a:endParaRP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95439"/>
            <a:ext cx="80486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39" y="1131590"/>
            <a:ext cx="2466553" cy="181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047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01003" y="771550"/>
            <a:ext cx="8641472" cy="3599877"/>
          </a:xfrm>
        </p:spPr>
        <p:txBody>
          <a:bodyPr>
            <a:normAutofit/>
          </a:bodyPr>
          <a:lstStyle/>
          <a:p>
            <a:pPr marL="0" indent="0"/>
            <a:r>
              <a:rPr lang="ru-RU" sz="2000" dirty="0" smtClean="0"/>
              <a:t>Можно </a:t>
            </a:r>
            <a:r>
              <a:rPr lang="ru-RU" sz="2000" dirty="0" err="1" smtClean="0"/>
              <a:t>кастомизировать</a:t>
            </a:r>
            <a:r>
              <a:rPr lang="ru-RU" sz="2000" dirty="0" smtClean="0"/>
              <a:t> поле типа:</a:t>
            </a:r>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SINGLE_TABLE</a:t>
            </a:r>
            <a:r>
              <a:rPr lang="ru-RU" dirty="0" smtClean="0"/>
              <a:t> пример</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a:solidFill>
                <a:schemeClr val="tx1"/>
              </a:solidFill>
            </a:endParaRPr>
          </a:p>
        </p:txBody>
      </p:sp>
      <p:sp>
        <p:nvSpPr>
          <p:cNvPr id="5" name="Rectangle 1"/>
          <p:cNvSpPr>
            <a:spLocks noChangeArrowheads="1"/>
          </p:cNvSpPr>
          <p:nvPr/>
        </p:nvSpPr>
        <p:spPr bwMode="auto">
          <a:xfrm>
            <a:off x="301003" y="1491630"/>
            <a:ext cx="7151317"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Inheritance</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strategy</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InheritanceType.</a:t>
            </a:r>
            <a:r>
              <a:rPr kumimoji="0" lang="ru-RU" sz="1700" b="1" i="1" u="sng" strike="noStrike" cap="none" normalizeH="0" baseline="0" dirty="0" err="1" smtClean="0">
                <a:ln>
                  <a:noFill/>
                </a:ln>
                <a:solidFill>
                  <a:srgbClr val="660E7A"/>
                </a:solidFill>
                <a:effectLst/>
                <a:latin typeface="Courier New" pitchFamily="49" charset="0"/>
                <a:cs typeface="Courier New" pitchFamily="49" charset="0"/>
              </a:rPr>
              <a:t>SINGLE_TABLE</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a:t>
            </a:r>
            <a:br>
              <a:rPr kumimoji="0" lang="ru-RU" sz="1700" b="1" i="0" u="sng" strike="noStrike" cap="none" normalizeH="0" baseline="0" dirty="0" smtClean="0">
                <a:ln>
                  <a:noFill/>
                </a:ln>
                <a:solidFill>
                  <a:srgbClr val="000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DiscriminatorColumn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"TYPE"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DiscriminatorValue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Book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DiscriminatorValue</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sng"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008000"/>
                </a:solidFill>
                <a:effectLst/>
                <a:latin typeface="Courier New" pitchFamily="49" charset="0"/>
                <a:cs typeface="Courier New" pitchFamily="49" charset="0"/>
              </a:rPr>
              <a:t>CompBook</a:t>
            </a:r>
            <a:r>
              <a:rPr kumimoji="0" lang="ru-RU" sz="1700" b="1" i="0" u="sng"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CompBook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732913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JOINED</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Модель данных:</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smtClean="0">
              <a:solidFill>
                <a:schemeClr val="tx1"/>
              </a:solidFill>
            </a:endParaRPr>
          </a:p>
          <a:p>
            <a:endParaRPr lang="ru-RU" sz="2000" dirty="0">
              <a:solidFill>
                <a:schemeClr val="tx1"/>
              </a:solidFill>
            </a:endParaRPr>
          </a:p>
          <a:p>
            <a:endParaRPr lang="ru-RU" sz="2000" dirty="0" smtClean="0">
              <a:solidFill>
                <a:schemeClr val="tx1"/>
              </a:solidFill>
            </a:endParaRPr>
          </a:p>
          <a:p>
            <a:endParaRPr lang="ru-RU" sz="2000" dirty="0">
              <a:solidFill>
                <a:schemeClr val="tx1"/>
              </a:solidFill>
            </a:endParaRP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25327"/>
            <a:ext cx="8703164" cy="1434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005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p>
          <a:p>
            <a:endParaRPr lang="ru-RU" sz="2000" dirty="0"/>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933004"/>
            <a:ext cx="2880320" cy="387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Картинки по запросу"/>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504" y="753725"/>
            <a:ext cx="4307373" cy="11955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0336" y="1967111"/>
            <a:ext cx="5040048" cy="1754326"/>
          </a:xfrm>
          <a:prstGeom prst="rect">
            <a:avLst/>
          </a:prstGeom>
          <a:noFill/>
        </p:spPr>
        <p:txBody>
          <a:bodyPr wrap="square" rtlCol="0">
            <a:spAutoFit/>
          </a:bodyPr>
          <a:lstStyle/>
          <a:p>
            <a:pPr>
              <a:lnSpc>
                <a:spcPct val="150000"/>
              </a:lnSpc>
            </a:pPr>
            <a:r>
              <a:rPr lang="ru-RU" sz="2400" dirty="0"/>
              <a:t>Н</a:t>
            </a:r>
            <a:r>
              <a:rPr lang="ru-RU" sz="2400" dirty="0" smtClean="0"/>
              <a:t>аходится между </a:t>
            </a:r>
            <a:r>
              <a:rPr lang="ru-RU" sz="2400" dirty="0"/>
              <a:t>уровнем доступа к данным приложений </a:t>
            </a:r>
            <a:r>
              <a:rPr lang="ru-RU" sz="2400" dirty="0" err="1"/>
              <a:t>Java</a:t>
            </a:r>
            <a:r>
              <a:rPr lang="ru-RU" sz="2400" dirty="0"/>
              <a:t> и реляционной базой </a:t>
            </a:r>
            <a:r>
              <a:rPr lang="ru-RU" sz="2400" dirty="0" smtClean="0"/>
              <a:t>данных</a:t>
            </a:r>
            <a:endParaRPr lang="ru-RU" sz="2400" dirty="0"/>
          </a:p>
        </p:txBody>
      </p:sp>
    </p:spTree>
    <p:extLst>
      <p:ext uri="{BB962C8B-B14F-4D97-AF65-F5344CB8AC3E}">
        <p14:creationId xmlns:p14="http://schemas.microsoft.com/office/powerpoint/2010/main" val="36306831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TABLE_PER_CLASS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Модель данных:</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smtClean="0">
              <a:solidFill>
                <a:schemeClr val="tx1"/>
              </a:solidFill>
            </a:endParaRPr>
          </a:p>
          <a:p>
            <a:endParaRPr lang="ru-RU" sz="2000" dirty="0">
              <a:solidFill>
                <a:schemeClr val="tx1"/>
              </a:solidFill>
            </a:endParaRPr>
          </a:p>
          <a:p>
            <a:endParaRPr lang="ru-RU" sz="2000" dirty="0" smtClean="0">
              <a:solidFill>
                <a:schemeClr val="tx1"/>
              </a:solidFill>
            </a:endParaRPr>
          </a:p>
          <a:p>
            <a:endParaRPr lang="ru-RU" sz="2000" dirty="0">
              <a:solidFill>
                <a:schemeClr val="tx1"/>
              </a:solidFill>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19622"/>
            <a:ext cx="833983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1141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Именованные запросы</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fontScale="92500" lnSpcReduction="2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pPr>
            <a:r>
              <a:rPr lang="ru-RU" sz="2000" dirty="0" smtClean="0">
                <a:solidFill>
                  <a:schemeClr val="tx1"/>
                </a:solidFill>
              </a:rPr>
              <a:t>Именованные запросы объявляются над</a:t>
            </a:r>
            <a:r>
              <a:rPr lang="en-US" sz="2000" dirty="0" smtClean="0">
                <a:solidFill>
                  <a:schemeClr val="tx1"/>
                </a:solidFill>
              </a:rPr>
              <a:t> Entity </a:t>
            </a:r>
            <a:r>
              <a:rPr lang="ru-RU" sz="2000" dirty="0" smtClean="0">
                <a:solidFill>
                  <a:schemeClr val="tx1"/>
                </a:solidFill>
              </a:rPr>
              <a:t>с помощью </a:t>
            </a:r>
            <a:r>
              <a:rPr lang="en-US" sz="2000" dirty="0">
                <a:solidFill>
                  <a:srgbClr val="0070C0"/>
                </a:solidFill>
              </a:rPr>
              <a:t>@</a:t>
            </a:r>
            <a:r>
              <a:rPr lang="en-US" sz="2000" dirty="0" err="1" smtClean="0">
                <a:solidFill>
                  <a:srgbClr val="0070C0"/>
                </a:solidFill>
              </a:rPr>
              <a:t>NamedQuery</a:t>
            </a:r>
            <a:r>
              <a:rPr lang="ru-RU" sz="2000" dirty="0" smtClean="0">
                <a:solidFill>
                  <a:srgbClr val="0070C0"/>
                </a:solidFill>
              </a:rPr>
              <a:t> </a:t>
            </a:r>
            <a:r>
              <a:rPr lang="ru-RU" sz="2000" dirty="0" smtClean="0">
                <a:solidFill>
                  <a:schemeClr val="tx1"/>
                </a:solidFill>
              </a:rPr>
              <a:t>и </a:t>
            </a:r>
            <a:r>
              <a:rPr lang="en-US" sz="2000" dirty="0">
                <a:solidFill>
                  <a:srgbClr val="0070C0"/>
                </a:solidFill>
              </a:rPr>
              <a:t>@</a:t>
            </a:r>
            <a:r>
              <a:rPr lang="en-US" sz="2000" dirty="0" err="1" smtClean="0">
                <a:solidFill>
                  <a:srgbClr val="0070C0"/>
                </a:solidFill>
              </a:rPr>
              <a:t>NamedQueries</a:t>
            </a:r>
            <a:r>
              <a:rPr lang="en-US" sz="2000" dirty="0" smtClean="0">
                <a:solidFill>
                  <a:srgbClr val="0070C0"/>
                </a:solidFill>
              </a:rPr>
              <a:t>.</a:t>
            </a:r>
          </a:p>
          <a:p>
            <a:pPr marL="0" indent="0">
              <a:lnSpc>
                <a:spcPct val="120000"/>
              </a:lnSpc>
            </a:pPr>
            <a:r>
              <a:rPr lang="ru-RU" sz="2000" dirty="0" smtClean="0">
                <a:solidFill>
                  <a:schemeClr val="tx1"/>
                </a:solidFill>
              </a:rPr>
              <a:t>Пример:</a:t>
            </a:r>
          </a:p>
          <a:p>
            <a:pPr marL="0" indent="0">
              <a:lnSpc>
                <a:spcPct val="120000"/>
              </a:lnSpc>
            </a:pPr>
            <a:endParaRPr lang="ru-RU" sz="2000" dirty="0">
              <a:solidFill>
                <a:schemeClr val="tx1"/>
              </a:solidFill>
            </a:endParaRPr>
          </a:p>
          <a:p>
            <a:pPr marL="0" indent="0">
              <a:lnSpc>
                <a:spcPct val="120000"/>
              </a:lnSpc>
            </a:pPr>
            <a:endParaRPr lang="ru-RU" sz="2000" dirty="0" smtClean="0">
              <a:solidFill>
                <a:schemeClr val="tx1"/>
              </a:solidFill>
            </a:endParaRPr>
          </a:p>
          <a:p>
            <a:pPr marL="0" indent="0">
              <a:lnSpc>
                <a:spcPct val="120000"/>
              </a:lnSpc>
            </a:pPr>
            <a:endParaRPr lang="ru-RU" sz="2000" dirty="0" smtClean="0">
              <a:solidFill>
                <a:schemeClr val="tx1"/>
              </a:solidFill>
            </a:endParaRPr>
          </a:p>
          <a:p>
            <a:pPr marL="0" indent="0">
              <a:lnSpc>
                <a:spcPct val="120000"/>
              </a:lnSpc>
            </a:pPr>
            <a:endParaRPr lang="ru-RU" sz="2000" dirty="0" smtClean="0">
              <a:solidFill>
                <a:schemeClr val="tx1"/>
              </a:solidFill>
            </a:endParaRPr>
          </a:p>
          <a:p>
            <a:pPr marL="0" indent="0">
              <a:lnSpc>
                <a:spcPct val="120000"/>
              </a:lnSpc>
            </a:pPr>
            <a:endParaRPr lang="ru-RU" sz="2000" dirty="0">
              <a:solidFill>
                <a:schemeClr val="tx1"/>
              </a:solidFill>
            </a:endParaRPr>
          </a:p>
          <a:p>
            <a:pPr marL="0" indent="0">
              <a:lnSpc>
                <a:spcPct val="120000"/>
              </a:lnSpc>
            </a:pPr>
            <a:endParaRPr lang="ru-RU" sz="2000" dirty="0">
              <a:solidFill>
                <a:schemeClr val="tx1"/>
              </a:solidFill>
            </a:endParaRPr>
          </a:p>
          <a:p>
            <a:pPr marL="0" indent="0">
              <a:lnSpc>
                <a:spcPct val="120000"/>
              </a:lnSpc>
            </a:pPr>
            <a:r>
              <a:rPr lang="ru-RU" sz="2000" dirty="0" smtClean="0">
                <a:solidFill>
                  <a:schemeClr val="tx1"/>
                </a:solidFill>
              </a:rPr>
              <a:t>Пример использования:</a:t>
            </a:r>
            <a:endParaRPr lang="ru-RU" sz="2000" dirty="0">
              <a:solidFill>
                <a:schemeClr val="tx1"/>
              </a:solidFill>
            </a:endParaRPr>
          </a:p>
          <a:p>
            <a:pPr marL="0" indent="0">
              <a:lnSpc>
                <a:spcPct val="120000"/>
              </a:lnSpc>
            </a:pPr>
            <a:r>
              <a:rPr lang="ru-RU" sz="2000" dirty="0" smtClean="0">
                <a:solidFill>
                  <a:schemeClr val="tx1"/>
                </a:solidFill>
              </a:rPr>
              <a:t>Пример использования:</a:t>
            </a:r>
          </a:p>
        </p:txBody>
      </p:sp>
      <p:sp>
        <p:nvSpPr>
          <p:cNvPr id="6" name="Rectangle 2"/>
          <p:cNvSpPr>
            <a:spLocks noChangeArrowheads="1"/>
          </p:cNvSpPr>
          <p:nvPr/>
        </p:nvSpPr>
        <p:spPr bwMode="auto">
          <a:xfrm>
            <a:off x="251520" y="1416878"/>
            <a:ext cx="8597225"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NamedQueries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NamedQuery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findAll</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c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Customer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c"</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NamedQuery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findWithParam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c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Customer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c "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where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c.firstName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fname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251520" y="4262492"/>
            <a:ext cx="8597225"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create</a:t>
            </a:r>
            <a:r>
              <a:rPr kumimoji="0" lang="en-US" sz="1700" b="1" i="0" u="sng" strike="noStrike" cap="none" normalizeH="0" baseline="0" dirty="0" smtClean="0">
                <a:ln>
                  <a:noFill/>
                </a:ln>
                <a:solidFill>
                  <a:srgbClr val="000000"/>
                </a:solidFill>
                <a:effectLst/>
                <a:latin typeface="Courier New" pitchFamily="49" charset="0"/>
                <a:cs typeface="Courier New" pitchFamily="49" charset="0"/>
              </a:rPr>
              <a:t>Named</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findWithParam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br>
              <a:rPr kumimoji="0" lang="ru-RU" sz="1700" b="1" i="0" u="none" strike="noStrike" cap="none" normalizeH="0" baseline="0" dirty="0" smtClean="0">
                <a:ln>
                  <a:noFill/>
                </a:ln>
                <a:solidFill>
                  <a:srgbClr val="008000"/>
                </a:solidFill>
                <a:effectLst/>
                <a:latin typeface="Courier New" pitchFamily="49" charset="0"/>
                <a:cs typeface="Courier New" pitchFamily="49" charset="0"/>
              </a:rPr>
            </a:b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setParameter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fname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Java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556382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Criteria API</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200000"/>
              </a:lnSpc>
              <a:buFont typeface="Arial" pitchFamily="34" charset="0"/>
              <a:buChar char="•"/>
            </a:pPr>
            <a:r>
              <a:rPr lang="ru-RU" sz="2000" dirty="0" smtClean="0">
                <a:solidFill>
                  <a:schemeClr val="tx1"/>
                </a:solidFill>
              </a:rPr>
              <a:t>«Почти» </a:t>
            </a:r>
            <a:r>
              <a:rPr lang="ru-RU" sz="2000" dirty="0" err="1" smtClean="0">
                <a:solidFill>
                  <a:schemeClr val="tx1"/>
                </a:solidFill>
              </a:rPr>
              <a:t>типобезопасный</a:t>
            </a:r>
            <a:r>
              <a:rPr lang="ru-RU" sz="2000" dirty="0" smtClean="0">
                <a:solidFill>
                  <a:schemeClr val="tx1"/>
                </a:solidFill>
              </a:rPr>
              <a:t> пример использования </a:t>
            </a:r>
            <a:r>
              <a:rPr lang="en-US" sz="2000" dirty="0" smtClean="0">
                <a:solidFill>
                  <a:schemeClr val="tx1"/>
                </a:solidFill>
              </a:rPr>
              <a:t>criteria </a:t>
            </a:r>
            <a:r>
              <a:rPr lang="en-US" sz="2000" dirty="0" err="1" smtClean="0">
                <a:solidFill>
                  <a:schemeClr val="tx1"/>
                </a:solidFill>
              </a:rPr>
              <a:t>api</a:t>
            </a:r>
            <a:r>
              <a:rPr lang="ru-RU" sz="2000" dirty="0" smtClean="0">
                <a:solidFill>
                  <a:schemeClr val="tx1"/>
                </a:solidFill>
              </a:rPr>
              <a:t>:</a:t>
            </a:r>
            <a:endParaRPr lang="en-US" sz="2000" dirty="0" smtClean="0">
              <a:solidFill>
                <a:schemeClr val="tx1"/>
              </a:solidFill>
            </a:endParaRPr>
          </a:p>
          <a:p>
            <a:pPr marL="342900" indent="-342900">
              <a:lnSpc>
                <a:spcPct val="200000"/>
              </a:lnSpc>
              <a:buFont typeface="Arial" pitchFamily="34" charset="0"/>
              <a:buChar char="•"/>
            </a:pPr>
            <a:endParaRPr lang="en-US" sz="2000" dirty="0">
              <a:solidFill>
                <a:schemeClr val="tx1"/>
              </a:solidFill>
            </a:endParaRPr>
          </a:p>
          <a:p>
            <a:pPr marL="342900" indent="-342900">
              <a:lnSpc>
                <a:spcPct val="200000"/>
              </a:lnSpc>
              <a:buFont typeface="Arial" pitchFamily="34" charset="0"/>
              <a:buChar char="•"/>
            </a:pPr>
            <a:endParaRPr lang="en-US" sz="2000" dirty="0" smtClean="0">
              <a:solidFill>
                <a:schemeClr val="tx1"/>
              </a:solidFill>
            </a:endParaRPr>
          </a:p>
          <a:p>
            <a:pPr marL="342900" indent="-342900">
              <a:lnSpc>
                <a:spcPct val="200000"/>
              </a:lnSpc>
              <a:buFont typeface="Arial" pitchFamily="34" charset="0"/>
              <a:buChar char="•"/>
            </a:pPr>
            <a:r>
              <a:rPr lang="ru-RU" sz="2000" dirty="0" smtClean="0">
                <a:solidFill>
                  <a:schemeClr val="tx1"/>
                </a:solidFill>
              </a:rPr>
              <a:t>Полностью </a:t>
            </a:r>
            <a:r>
              <a:rPr lang="ru-RU" sz="2000" dirty="0" err="1" smtClean="0">
                <a:solidFill>
                  <a:schemeClr val="tx1"/>
                </a:solidFill>
              </a:rPr>
              <a:t>типобезопасный</a:t>
            </a:r>
            <a:r>
              <a:rPr lang="ru-RU" sz="2000" dirty="0" smtClean="0">
                <a:solidFill>
                  <a:schemeClr val="tx1"/>
                </a:solidFill>
              </a:rPr>
              <a:t> пример использования </a:t>
            </a:r>
            <a:r>
              <a:rPr lang="en-US" sz="2000" dirty="0" smtClean="0">
                <a:solidFill>
                  <a:schemeClr val="tx1"/>
                </a:solidFill>
              </a:rPr>
              <a:t>criteria </a:t>
            </a:r>
            <a:r>
              <a:rPr lang="en-US" sz="2000" dirty="0" err="1" smtClean="0">
                <a:solidFill>
                  <a:schemeClr val="tx1"/>
                </a:solidFill>
              </a:rPr>
              <a:t>api</a:t>
            </a:r>
            <a:r>
              <a:rPr lang="en-US" sz="2000" dirty="0" smtClean="0">
                <a:solidFill>
                  <a:schemeClr val="tx1"/>
                </a:solidFill>
              </a:rPr>
              <a:t>:</a:t>
            </a:r>
            <a:endParaRPr lang="ru-RU" sz="2000" dirty="0" smtClean="0">
              <a:solidFill>
                <a:schemeClr val="tx1"/>
              </a:solidFill>
            </a:endParaRPr>
          </a:p>
        </p:txBody>
      </p:sp>
      <p:sp>
        <p:nvSpPr>
          <p:cNvPr id="5" name="Rectangle 1"/>
          <p:cNvSpPr>
            <a:spLocks noChangeArrowheads="1"/>
          </p:cNvSpPr>
          <p:nvPr/>
        </p:nvSpPr>
        <p:spPr bwMode="auto">
          <a:xfrm>
            <a:off x="201518" y="1347614"/>
            <a:ext cx="9123010" cy="140038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CriteriaBuilder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session.getCriteriaBuilder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CriteriaQuery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builder.createQuery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Root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c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query.from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query.select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(c).</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where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builder.greaterThan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c.get</a:t>
            </a:r>
            <a:r>
              <a:rPr kumimoji="0" lang="ru-RU" sz="1700" b="0" i="0" u="none" strike="noStrike" cap="none" normalizeH="0" baseline="0" dirty="0" smtClean="0">
                <a:ln>
                  <a:noFill/>
                </a:ln>
                <a:solidFill>
                  <a:srgbClr val="FF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FF0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FF0000"/>
                </a:solidFill>
                <a:effectLst/>
                <a:latin typeface="Courier New" pitchFamily="49" charset="0"/>
                <a:cs typeface="Courier New" pitchFamily="49" charset="0"/>
              </a:rPr>
              <a:t>age</a:t>
            </a:r>
            <a:r>
              <a:rPr kumimoji="0" lang="ru-RU" sz="1700" b="1" i="0" u="none" strike="noStrike" cap="none" normalizeH="0" baseline="0" dirty="0" smtClean="0">
                <a:ln>
                  <a:noFill/>
                </a:ln>
                <a:solidFill>
                  <a:srgbClr val="FF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FF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Integer.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FF"/>
                </a:solidFill>
                <a:effectLst/>
                <a:latin typeface="Courier New" pitchFamily="49" charset="0"/>
                <a:cs typeface="Courier New" pitchFamily="49" charset="0"/>
              </a:rPr>
              <a:t>40</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179512" y="3383092"/>
            <a:ext cx="9254457" cy="113877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CriteriaBuilder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session.getCriteriaBuilder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CriteriaQuery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builder.createQuery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Root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c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query.from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query.select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(c).</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where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builder.greaterThan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c.get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B05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B050"/>
                </a:solidFill>
                <a:effectLst/>
                <a:latin typeface="Courier New" pitchFamily="49" charset="0"/>
                <a:cs typeface="Courier New" pitchFamily="49" charset="0"/>
              </a:rPr>
              <a:t>_.</a:t>
            </a:r>
            <a:r>
              <a:rPr kumimoji="0" lang="ru-RU" sz="1700" b="0" i="0" u="none" strike="noStrike" cap="none" normalizeH="0" baseline="0" dirty="0" err="1" smtClean="0">
                <a:ln>
                  <a:noFill/>
                </a:ln>
                <a:solidFill>
                  <a:srgbClr val="00B050"/>
                </a:solidFill>
                <a:effectLst/>
                <a:latin typeface="Courier New" pitchFamily="49" charset="0"/>
                <a:cs typeface="Courier New" pitchFamily="49" charset="0"/>
              </a:rPr>
              <a:t>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FF"/>
                </a:solidFill>
                <a:effectLst/>
                <a:latin typeface="Courier New" pitchFamily="49" charset="0"/>
                <a:cs typeface="Courier New" pitchFamily="49" charset="0"/>
              </a:rPr>
              <a:t>40</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497053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a:t>Подключение </a:t>
            </a:r>
            <a:r>
              <a:rPr lang="ru-RU" dirty="0" err="1"/>
              <a:t>Hibernate</a:t>
            </a:r>
            <a:r>
              <a:rPr lang="ru-RU" dirty="0"/>
              <a:t> к </a:t>
            </a:r>
            <a:r>
              <a:rPr lang="ru-RU" dirty="0" err="1"/>
              <a:t>Spring</a:t>
            </a:r>
            <a:r>
              <a:rPr lang="ru-RU" dirty="0"/>
              <a:t> приложению</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Необходимо определить:</a:t>
            </a:r>
            <a:endParaRPr lang="en-US" sz="2000" dirty="0" smtClean="0">
              <a:solidFill>
                <a:schemeClr val="tx1"/>
              </a:solidFill>
            </a:endParaRPr>
          </a:p>
          <a:p>
            <a:endParaRPr lang="ru-RU" sz="2000" dirty="0" smtClean="0">
              <a:solidFill>
                <a:schemeClr val="tx1"/>
              </a:solidFill>
            </a:endParaRPr>
          </a:p>
          <a:p>
            <a:pPr marL="342900" indent="-342900">
              <a:buFont typeface="Arial" pitchFamily="34" charset="0"/>
              <a:buChar char="•"/>
            </a:pPr>
            <a:r>
              <a:rPr lang="en-US" sz="2000" dirty="0" smtClean="0">
                <a:solidFill>
                  <a:schemeClr val="tx1"/>
                </a:solidFill>
              </a:rPr>
              <a:t>Data source</a:t>
            </a:r>
          </a:p>
          <a:p>
            <a:pPr marL="342900" indent="-342900">
              <a:buFont typeface="Arial" pitchFamily="34" charset="0"/>
              <a:buChar char="•"/>
            </a:pPr>
            <a:r>
              <a:rPr lang="en-US" sz="2000" dirty="0">
                <a:solidFill>
                  <a:schemeClr val="tx1"/>
                </a:solidFill>
              </a:rPr>
              <a:t>Session </a:t>
            </a:r>
            <a:r>
              <a:rPr lang="en-US" sz="2000" dirty="0" smtClean="0">
                <a:solidFill>
                  <a:schemeClr val="tx1"/>
                </a:solidFill>
              </a:rPr>
              <a:t>Factory</a:t>
            </a:r>
          </a:p>
          <a:p>
            <a:pPr marL="342900" indent="-342900">
              <a:buFont typeface="Arial" pitchFamily="34" charset="0"/>
              <a:buChar char="•"/>
            </a:pPr>
            <a:r>
              <a:rPr lang="en-US" sz="2000" dirty="0" smtClean="0">
                <a:solidFill>
                  <a:schemeClr val="tx1"/>
                </a:solidFill>
              </a:rPr>
              <a:t>Transactional manager (</a:t>
            </a:r>
            <a:r>
              <a:rPr lang="ru-RU" sz="2000" dirty="0" smtClean="0">
                <a:solidFill>
                  <a:schemeClr val="tx1"/>
                </a:solidFill>
              </a:rPr>
              <a:t>если нам нужны транзакции</a:t>
            </a:r>
            <a:r>
              <a:rPr lang="en-US" sz="2000" dirty="0" smtClean="0">
                <a:solidFill>
                  <a:schemeClr val="tx1"/>
                </a:solidFill>
              </a:rPr>
              <a:t>)</a:t>
            </a: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1092750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a:t>Подключение </a:t>
            </a:r>
            <a:r>
              <a:rPr lang="ru-RU" dirty="0" err="1"/>
              <a:t>Hibernate</a:t>
            </a:r>
            <a:r>
              <a:rPr lang="ru-RU" dirty="0"/>
              <a:t> к </a:t>
            </a:r>
            <a:r>
              <a:rPr lang="ru-RU" dirty="0" err="1"/>
              <a:t>Spring</a:t>
            </a:r>
            <a:r>
              <a:rPr lang="ru-RU" dirty="0"/>
              <a:t> приложению</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tx1"/>
                </a:solidFill>
              </a:rPr>
              <a:t>Session </a:t>
            </a:r>
            <a:r>
              <a:rPr lang="en-US" sz="2000" dirty="0" smtClean="0">
                <a:solidFill>
                  <a:schemeClr val="tx1"/>
                </a:solidFill>
              </a:rPr>
              <a:t>Factory:</a:t>
            </a:r>
            <a:endParaRPr lang="en-US" sz="2000" dirty="0">
              <a:solidFill>
                <a:schemeClr val="tx1"/>
              </a:solidFill>
            </a:endParaRPr>
          </a:p>
          <a:p>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8" name="Rectangle 3"/>
          <p:cNvSpPr>
            <a:spLocks noChangeArrowheads="1"/>
          </p:cNvSpPr>
          <p:nvPr/>
        </p:nvSpPr>
        <p:spPr bwMode="auto">
          <a:xfrm>
            <a:off x="227534" y="1114787"/>
            <a:ext cx="8744702" cy="4016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Bean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sng" strike="noStrike" cap="none" normalizeH="0" baseline="0" dirty="0" err="1" smtClean="0">
                <a:ln>
                  <a:noFill/>
                </a:ln>
                <a:solidFill>
                  <a:srgbClr val="FF0000"/>
                </a:solidFill>
                <a:effectLst/>
                <a:latin typeface="Courier New" pitchFamily="49" charset="0"/>
                <a:cs typeface="Courier New" pitchFamily="49" charset="0"/>
              </a:rPr>
              <a:t>LocalSessionFactoryBean</a:t>
            </a:r>
            <a:r>
              <a:rPr kumimoji="0" lang="ru-RU" sz="17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LocalSessionFactoryBean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a:t>
            </a:r>
            <a:r>
              <a:rPr kumimoji="0" lang="ru-RU" sz="1700" b="1" i="0" u="sng" strike="noStrike" cap="none" normalizeH="0" baseline="0" dirty="0" err="1" smtClean="0">
                <a:ln>
                  <a:noFill/>
                </a:ln>
                <a:solidFill>
                  <a:srgbClr val="0070C0"/>
                </a:solidFill>
                <a:effectLst/>
                <a:latin typeface="Courier New" pitchFamily="49" charset="0"/>
                <a:cs typeface="Courier New" pitchFamily="49" charset="0"/>
              </a:rPr>
              <a:t>setDataSource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a:t>
            </a:r>
            <a:r>
              <a:rPr kumimoji="0" lang="ru-RU" sz="1700" b="1" i="0" u="sng" strike="noStrike" cap="none" normalizeH="0" baseline="0" dirty="0" err="1" smtClean="0">
                <a:ln>
                  <a:noFill/>
                </a:ln>
                <a:solidFill>
                  <a:srgbClr val="0070C0"/>
                </a:solidFill>
                <a:effectLst/>
                <a:latin typeface="Courier New" pitchFamily="49" charset="0"/>
                <a:cs typeface="Courier New" pitchFamily="49" charset="0"/>
              </a:rPr>
              <a:t>setPackagesToScan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ru.sbrf.javaschool.data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Properties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Properties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property.setProperty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hibernate.dialect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"org.hibernate.dialect.H2Dialect"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property.setProperty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hibernate.show_sql</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true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property.setProperty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"hibernate.hbm2ddl"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validate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factoryBean.setHibernateProperties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factoryBean.getObject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281033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a:t>Подключение </a:t>
            </a:r>
            <a:r>
              <a:rPr lang="ru-RU" dirty="0" err="1"/>
              <a:t>Hibernate</a:t>
            </a:r>
            <a:r>
              <a:rPr lang="ru-RU" dirty="0"/>
              <a:t> к </a:t>
            </a:r>
            <a:r>
              <a:rPr lang="ru-RU" dirty="0" err="1"/>
              <a:t>Spring</a:t>
            </a:r>
            <a:r>
              <a:rPr lang="ru-RU" dirty="0"/>
              <a:t> приложению</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tx1"/>
                </a:solidFill>
              </a:rPr>
              <a:t>Transactional </a:t>
            </a:r>
            <a:r>
              <a:rPr lang="en-US" sz="2000" dirty="0" smtClean="0">
                <a:solidFill>
                  <a:schemeClr val="tx1"/>
                </a:solidFill>
              </a:rPr>
              <a:t>manager:</a:t>
            </a:r>
            <a:endParaRPr lang="en-US" sz="2000" dirty="0">
              <a:solidFill>
                <a:schemeClr val="tx1"/>
              </a:solidFill>
            </a:endParaRPr>
          </a:p>
          <a:p>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148033" y="1277054"/>
            <a:ext cx="8600431"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Bean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HibernateTransactionManager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transactionManager</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sng" strike="noStrike" cap="none" normalizeH="0" baseline="0" dirty="0" err="1" smtClean="0">
                <a:ln>
                  <a:noFill/>
                </a:ln>
                <a:solidFill>
                  <a:srgbClr val="FF0000"/>
                </a:solidFill>
                <a:effectLst/>
                <a:latin typeface="Courier New" pitchFamily="49" charset="0"/>
                <a:cs typeface="Courier New" pitchFamily="49" charset="0"/>
              </a:rPr>
              <a:t>HibernateTransactionManager</a:t>
            </a:r>
            <a:r>
              <a:rPr kumimoji="0" lang="ru-RU" sz="17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HibernateTransactionManager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t>
            </a:r>
            <a:r>
              <a:rPr kumimoji="0" lang="ru-RU" sz="1700" b="1" i="0" u="sng" strike="noStrike" cap="none" normalizeH="0" baseline="0" dirty="0" err="1" smtClean="0">
                <a:ln>
                  <a:noFill/>
                </a:ln>
                <a:solidFill>
                  <a:srgbClr val="0070C0"/>
                </a:solidFill>
                <a:effectLst/>
                <a:latin typeface="Courier New" pitchFamily="49" charset="0"/>
                <a:cs typeface="Courier New" pitchFamily="49" charset="0"/>
              </a:rPr>
              <a:t>setDataSource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t>
            </a:r>
            <a:r>
              <a:rPr kumimoji="0" lang="ru-RU" sz="1700" b="1" i="0" u="sng" strike="noStrike" cap="none" normalizeH="0" baseline="0" dirty="0" err="1" smtClean="0">
                <a:ln>
                  <a:noFill/>
                </a:ln>
                <a:solidFill>
                  <a:srgbClr val="0070C0"/>
                </a:solidFill>
                <a:effectLst/>
                <a:latin typeface="Courier New" pitchFamily="49" charset="0"/>
                <a:cs typeface="Courier New" pitchFamily="49" charset="0"/>
              </a:rPr>
              <a:t>setSessionFactory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69781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Описание </a:t>
            </a:r>
            <a:r>
              <a:rPr lang="en-US" dirty="0" smtClean="0"/>
              <a:t>DAO </a:t>
            </a:r>
            <a:r>
              <a:rPr lang="ru-RU" dirty="0" smtClean="0"/>
              <a:t>уровня</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DAO </a:t>
            </a:r>
            <a:r>
              <a:rPr lang="ru-RU" sz="2000" dirty="0" smtClean="0">
                <a:solidFill>
                  <a:schemeClr val="tx1"/>
                </a:solidFill>
              </a:rPr>
              <a:t>уровень может выглядеть следующим образом:</a:t>
            </a:r>
            <a:endParaRPr lang="en-US" sz="2000" dirty="0">
              <a:solidFill>
                <a:schemeClr val="tx1"/>
              </a:solidFill>
            </a:endParaRPr>
          </a:p>
          <a:p>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6" name="Rectangle 1"/>
          <p:cNvSpPr>
            <a:spLocks noChangeArrowheads="1"/>
          </p:cNvSpPr>
          <p:nvPr/>
        </p:nvSpPr>
        <p:spPr bwMode="auto">
          <a:xfrm>
            <a:off x="251520" y="987574"/>
            <a:ext cx="8725466" cy="424731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Transactional</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5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Repository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008000"/>
                </a:solidFill>
                <a:effectLst/>
                <a:latin typeface="Courier New" pitchFamily="49" charset="0"/>
                <a:cs typeface="Courier New" pitchFamily="49" charset="0"/>
              </a:rPr>
              <a:t>contactDao</a:t>
            </a:r>
            <a:r>
              <a:rPr kumimoji="0" lang="ru-RU" sz="15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ContactDaoimpl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sng"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500" b="1" i="0" u="sng"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sng" strike="noStrike" cap="none" normalizeH="0" baseline="0" dirty="0" err="1" smtClean="0">
                <a:ln>
                  <a:noFill/>
                </a:ln>
                <a:solidFill>
                  <a:srgbClr val="660E7A"/>
                </a:solidFill>
                <a:effectLst/>
                <a:latin typeface="Courier New" pitchFamily="49" charset="0"/>
                <a:cs typeface="Courier New" pitchFamily="49" charset="0"/>
              </a:rPr>
              <a:t>sessionFactory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Autowired</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5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ContactDaoimpl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sessionFactory</a:t>
            </a:r>
            <a:r>
              <a:rPr kumimoji="0" lang="ru-RU" sz="15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Transactional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readOnly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500" b="1" i="0" u="none" strike="noStrike" cap="none" normalizeH="0" baseline="0" dirty="0" err="1" smtClean="0">
                <a:ln>
                  <a:noFill/>
                </a:ln>
                <a:solidFill>
                  <a:srgbClr val="000000"/>
                </a:solidFill>
                <a:effectLst/>
                <a:latin typeface="Courier New" pitchFamily="49" charset="0"/>
                <a:cs typeface="Courier New" pitchFamily="49" charset="0"/>
              </a:rPr>
              <a:t>findAll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CriteriaBuilder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sessionFactory</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.getCurrentSession</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getCriteriaBuilder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CriteriaQuery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builder.createQuery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Root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c =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query.from</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sessionFactory</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.getCurrentSession</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createQuery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query.select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(c)).</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getResultList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5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242501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smtClean="0"/>
              <a:t>использования </a:t>
            </a:r>
            <a:r>
              <a:rPr lang="en-US" dirty="0" smtClean="0"/>
              <a:t>hibernate </a:t>
            </a:r>
            <a:r>
              <a:rPr lang="ru-RU" dirty="0" smtClean="0"/>
              <a:t>как </a:t>
            </a:r>
            <a:r>
              <a:rPr lang="en-US" dirty="0" err="1" smtClean="0"/>
              <a:t>jpa</a:t>
            </a:r>
            <a:r>
              <a:rPr lang="ru-RU" dirty="0"/>
              <a:t> </a:t>
            </a:r>
            <a:r>
              <a:rPr lang="ru-RU" dirty="0" smtClean="0"/>
              <a:t>провайдер</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Необходимо определить:</a:t>
            </a:r>
            <a:endParaRPr lang="en-US" sz="2000" dirty="0" smtClean="0">
              <a:solidFill>
                <a:schemeClr val="tx1"/>
              </a:solidFill>
            </a:endParaRPr>
          </a:p>
          <a:p>
            <a:endParaRPr lang="ru-RU" sz="2000" dirty="0" smtClean="0">
              <a:solidFill>
                <a:schemeClr val="tx1"/>
              </a:solidFill>
            </a:endParaRPr>
          </a:p>
          <a:p>
            <a:pPr marL="342900" indent="-342900">
              <a:buFont typeface="Arial" pitchFamily="34" charset="0"/>
              <a:buChar char="•"/>
            </a:pPr>
            <a:r>
              <a:rPr lang="en-US" sz="2000" dirty="0" smtClean="0">
                <a:solidFill>
                  <a:schemeClr val="tx1"/>
                </a:solidFill>
              </a:rPr>
              <a:t>Data source</a:t>
            </a:r>
          </a:p>
          <a:p>
            <a:pPr marL="342900" indent="-342900">
              <a:buFont typeface="Arial" pitchFamily="34" charset="0"/>
              <a:buChar char="•"/>
            </a:pPr>
            <a:r>
              <a:rPr lang="en-US" sz="2000" dirty="0" err="1" smtClean="0"/>
              <a:t>EntityManager</a:t>
            </a:r>
            <a:r>
              <a:rPr lang="ru-RU" sz="2000" dirty="0" smtClean="0"/>
              <a:t> </a:t>
            </a:r>
            <a:r>
              <a:rPr lang="en-US" sz="2000" dirty="0" smtClean="0"/>
              <a:t>Factory</a:t>
            </a:r>
            <a:endParaRPr lang="ru-RU" sz="2000" dirty="0" smtClean="0"/>
          </a:p>
          <a:p>
            <a:pPr marL="342900" indent="-342900">
              <a:buFont typeface="Arial" pitchFamily="34" charset="0"/>
              <a:buChar char="•"/>
            </a:pPr>
            <a:r>
              <a:rPr lang="en-US" sz="2000" dirty="0" smtClean="0">
                <a:solidFill>
                  <a:schemeClr val="tx1"/>
                </a:solidFill>
              </a:rPr>
              <a:t>Transactional manager (</a:t>
            </a:r>
            <a:r>
              <a:rPr lang="ru-RU" sz="2000" dirty="0" smtClean="0">
                <a:solidFill>
                  <a:schemeClr val="tx1"/>
                </a:solidFill>
              </a:rPr>
              <a:t>если нам нужны транзакции</a:t>
            </a:r>
            <a:r>
              <a:rPr lang="en-US" sz="2000" dirty="0" smtClean="0">
                <a:solidFill>
                  <a:schemeClr val="tx1"/>
                </a:solidFill>
              </a:rPr>
              <a:t>)</a:t>
            </a: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36718613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smtClean="0"/>
              <a:t>использования </a:t>
            </a:r>
            <a:r>
              <a:rPr lang="en-US" dirty="0" smtClean="0"/>
              <a:t>hibernate </a:t>
            </a:r>
            <a:r>
              <a:rPr lang="ru-RU" dirty="0" smtClean="0"/>
              <a:t>как </a:t>
            </a:r>
            <a:r>
              <a:rPr lang="en-US" dirty="0" err="1" smtClean="0"/>
              <a:t>jpa</a:t>
            </a:r>
            <a:r>
              <a:rPr lang="ru-RU" dirty="0"/>
              <a:t> </a:t>
            </a:r>
            <a:r>
              <a:rPr lang="ru-RU" dirty="0" smtClean="0"/>
              <a:t>провайдер</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Пример (создание </a:t>
            </a:r>
            <a:r>
              <a:rPr lang="en-US" sz="2000" dirty="0" smtClean="0">
                <a:solidFill>
                  <a:schemeClr val="tx1"/>
                </a:solidFill>
              </a:rPr>
              <a:t>data source </a:t>
            </a:r>
            <a:r>
              <a:rPr lang="ru-RU" sz="2000" dirty="0" smtClean="0">
                <a:solidFill>
                  <a:schemeClr val="tx1"/>
                </a:solidFill>
              </a:rPr>
              <a:t>и </a:t>
            </a:r>
            <a:r>
              <a:rPr lang="en-US" sz="2000" dirty="0" smtClean="0">
                <a:solidFill>
                  <a:schemeClr val="tx1"/>
                </a:solidFill>
              </a:rPr>
              <a:t>transactional manager – </a:t>
            </a:r>
            <a:r>
              <a:rPr lang="ru-RU" sz="2000" dirty="0" smtClean="0">
                <a:solidFill>
                  <a:schemeClr val="tx1"/>
                </a:solidFill>
              </a:rPr>
              <a:t>аналогично предыдущему примеру):</a:t>
            </a:r>
            <a:endParaRPr lang="ru-RU" sz="2000" dirty="0">
              <a:solidFill>
                <a:schemeClr val="tx1"/>
              </a:solidFill>
            </a:endParaRPr>
          </a:p>
        </p:txBody>
      </p:sp>
      <p:sp>
        <p:nvSpPr>
          <p:cNvPr id="5" name="Rectangle 1"/>
          <p:cNvSpPr>
            <a:spLocks noChangeArrowheads="1"/>
          </p:cNvSpPr>
          <p:nvPr/>
        </p:nvSpPr>
        <p:spPr bwMode="auto">
          <a:xfrm>
            <a:off x="35496" y="1323945"/>
            <a:ext cx="9254457" cy="375487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Configuration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EnableJpaRepositories</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EnableTransactionManagement</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ApplicationConfig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Bean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EntityManagerFactory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entityManagerFactory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LocalContainerEntityManagerFactoryBean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ru-RU" sz="1700" dirty="0">
                <a:solidFill>
                  <a:srgbClr val="000000"/>
                </a:solidFill>
                <a:latin typeface="Courier New" pitchFamily="49" charset="0"/>
                <a:cs typeface="Courier New" pitchFamily="49" charset="0"/>
              </a:rPr>
              <a:t>	</a:t>
            </a:r>
            <a:r>
              <a:rPr lang="ru-RU" sz="1700" dirty="0" smtClean="0">
                <a:solidFill>
                  <a:srgbClr val="000000"/>
                </a:solidFill>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LocalContainerEntityManagerFactoryBean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setJpaVendorAdapter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HibernateJpaVendorAdapter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setPackagesToScan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ru.sbrf.javaschool.data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factory.setDataSource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factory.afterPropertiesSet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factory.getObject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582873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Описание </a:t>
            </a:r>
            <a:r>
              <a:rPr lang="en-US" dirty="0" smtClean="0"/>
              <a:t>DAO </a:t>
            </a:r>
            <a:r>
              <a:rPr lang="ru-RU" dirty="0" smtClean="0"/>
              <a:t>уровня</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DAO </a:t>
            </a:r>
            <a:r>
              <a:rPr lang="ru-RU" sz="2000" dirty="0" smtClean="0">
                <a:solidFill>
                  <a:schemeClr val="tx1"/>
                </a:solidFill>
              </a:rPr>
              <a:t>уровень может выглядеть следующим образом:</a:t>
            </a:r>
            <a:endParaRPr lang="en-US" sz="2000" dirty="0">
              <a:solidFill>
                <a:schemeClr val="tx1"/>
              </a:solidFill>
            </a:endParaRPr>
          </a:p>
          <a:p>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107504" y="1131590"/>
            <a:ext cx="8725466" cy="4016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Transactional</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5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Repository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008000"/>
                </a:solidFill>
                <a:effectLst/>
                <a:latin typeface="Courier New" pitchFamily="49" charset="0"/>
                <a:cs typeface="Courier New" pitchFamily="49" charset="0"/>
              </a:rPr>
              <a:t>contactDao</a:t>
            </a:r>
            <a:r>
              <a:rPr kumimoji="0" lang="ru-RU" sz="15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ContactDaoimpl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Autowired</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5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ContactDaoimpl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entityManager</a:t>
            </a:r>
            <a:r>
              <a:rPr kumimoji="0" lang="ru-RU" sz="15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Transactional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readOnly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findAll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CriteriaBuilder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entityManager</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.getCriteriaBuilder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CriteriaQuery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builder.createQuery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Root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c =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query.from</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entityManager</a:t>
            </a:r>
            <a:r>
              <a:rPr kumimoji="0" lang="ru-RU" sz="1500" b="1" i="0" u="none" strike="noStrike" cap="none" normalizeH="0" baseline="0" dirty="0" smtClean="0">
                <a:ln>
                  <a:noFill/>
                </a:ln>
                <a:solidFill>
                  <a:srgbClr val="660E7A"/>
                </a:solidFill>
                <a:effectLst/>
                <a:latin typeface="Courier New" pitchFamily="49" charset="0"/>
                <a:cs typeface="Courier New" pitchFamily="49" charset="0"/>
              </a:rPr>
              <a:t/>
            </a:r>
            <a:br>
              <a:rPr kumimoji="0" lang="ru-RU" sz="1500" b="1" i="0" u="none" strike="noStrike" cap="none" normalizeH="0" baseline="0" dirty="0" smtClean="0">
                <a:ln>
                  <a:noFill/>
                </a:ln>
                <a:solidFill>
                  <a:srgbClr val="660E7A"/>
                </a:solidFill>
                <a:effectLst/>
                <a:latin typeface="Courier New" pitchFamily="49" charset="0"/>
                <a:cs typeface="Courier New" pitchFamily="49" charset="0"/>
              </a:rPr>
            </a:br>
            <a:r>
              <a:rPr kumimoji="0" lang="ru-RU" sz="15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createQuery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query.select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(c)).</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getResultList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5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72000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p>
          <a:p>
            <a:endParaRPr lang="ru-RU" sz="2000" dirty="0"/>
          </a:p>
        </p:txBody>
      </p:sp>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771550"/>
            <a:ext cx="7920880" cy="420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7198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Spring Data JPA</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Позволяет почти полностью отказаться от уровня </a:t>
            </a:r>
            <a:r>
              <a:rPr lang="en-US" sz="2000" dirty="0" smtClean="0">
                <a:solidFill>
                  <a:schemeClr val="tx1"/>
                </a:solidFill>
              </a:rPr>
              <a:t>DAO.</a:t>
            </a:r>
          </a:p>
          <a:p>
            <a:r>
              <a:rPr lang="ru-RU" sz="2000" dirty="0" smtClean="0">
                <a:solidFill>
                  <a:schemeClr val="tx1"/>
                </a:solidFill>
              </a:rPr>
              <a:t>Основной маркерный интерфейс:</a:t>
            </a:r>
            <a:endParaRPr lang="en-US" sz="2000" dirty="0" smtClean="0">
              <a:solidFill>
                <a:schemeClr val="tx1"/>
              </a:solidFill>
            </a:endParaRPr>
          </a:p>
        </p:txBody>
      </p:sp>
      <p:sp>
        <p:nvSpPr>
          <p:cNvPr id="6" name="Rectangle 2"/>
          <p:cNvSpPr>
            <a:spLocks noChangeArrowheads="1"/>
          </p:cNvSpPr>
          <p:nvPr/>
        </p:nvSpPr>
        <p:spPr bwMode="auto">
          <a:xfrm>
            <a:off x="251520" y="1663516"/>
            <a:ext cx="7939994"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CrudRepository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ID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S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S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save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S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findOne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ID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primaryKey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Iterable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findAll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count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delete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exists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ID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primaryKey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more</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functionality</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omitted</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741939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Spring Data JPA</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Spring </a:t>
            </a:r>
            <a:r>
              <a:rPr lang="ru-RU" sz="2000" dirty="0" smtClean="0">
                <a:solidFill>
                  <a:schemeClr val="tx1"/>
                </a:solidFill>
              </a:rPr>
              <a:t>может сам динамически конструировать запросы опираясь на имена методов (</a:t>
            </a:r>
            <a:r>
              <a:rPr lang="en-US" sz="2000" dirty="0">
                <a:solidFill>
                  <a:srgbClr val="00B050"/>
                </a:solidFill>
              </a:rPr>
              <a:t>find…By, read…By, query…By, count…By, and get…By</a:t>
            </a:r>
            <a:r>
              <a:rPr lang="ru-RU" sz="2000" dirty="0" smtClean="0">
                <a:solidFill>
                  <a:schemeClr val="tx1"/>
                </a:solidFill>
              </a:rPr>
              <a:t>).</a:t>
            </a:r>
          </a:p>
          <a:p>
            <a:r>
              <a:rPr lang="ru-RU" sz="2000" dirty="0" smtClean="0">
                <a:solidFill>
                  <a:schemeClr val="tx1"/>
                </a:solidFill>
              </a:rPr>
              <a:t>Пример:</a:t>
            </a:r>
            <a:endParaRPr lang="en-US" sz="2000" dirty="0" smtClean="0">
              <a:solidFill>
                <a:schemeClr val="tx1"/>
              </a:solidFill>
            </a:endParaRPr>
          </a:p>
        </p:txBody>
      </p:sp>
      <p:sp>
        <p:nvSpPr>
          <p:cNvPr id="5" name="Rectangle 1"/>
          <p:cNvSpPr>
            <a:spLocks noChangeArrowheads="1"/>
          </p:cNvSpPr>
          <p:nvPr/>
        </p:nvSpPr>
        <p:spPr bwMode="auto">
          <a:xfrm>
            <a:off x="35496" y="1860376"/>
            <a:ext cx="9254457" cy="323165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User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findByEmailAddressAndLastname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ru-RU" sz="1700" dirty="0">
                <a:solidFill>
                  <a:srgbClr val="000000"/>
                </a:solidFill>
                <a:latin typeface="Courier New" pitchFamily="49" charset="0"/>
                <a:cs typeface="Courier New" pitchFamily="49" charset="0"/>
              </a:rPr>
              <a:t>	</a:t>
            </a:r>
            <a:r>
              <a:rPr lang="ru-RU" sz="1700" dirty="0" smtClean="0">
                <a:solidFill>
                  <a:srgbClr val="000000"/>
                </a:solidFill>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EmailAddress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emailAddress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Enables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distinct</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flag</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for</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query</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findDistinctPeopleByLastnameOrFirstname</a:t>
            </a:r>
            <a:endParaRPr kumimoji="0" lang="ru-RU"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ru-RU" sz="1700" dirty="0">
                <a:solidFill>
                  <a:srgbClr val="000000"/>
                </a:solidFill>
                <a:latin typeface="Courier New" pitchFamily="49" charset="0"/>
                <a:cs typeface="Courier New" pitchFamily="49" charset="0"/>
              </a:rPr>
              <a:t>	</a:t>
            </a:r>
            <a:r>
              <a:rPr lang="ru-RU" sz="1700" dirty="0" smtClean="0">
                <a:solidFill>
                  <a:srgbClr val="000000"/>
                </a:solidFill>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firstname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Enabling</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static</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ORDER BY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for</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query</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findByLastnameOrderByFirstnameAsc</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findByLastnameOrderByFirstnameDesc</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733065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Spring Data JPA</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Предыдущий функционал подходит для ограниченного числа простых запросов.</a:t>
            </a:r>
          </a:p>
          <a:p>
            <a:r>
              <a:rPr lang="ru-RU" sz="2000" dirty="0" smtClean="0">
                <a:solidFill>
                  <a:schemeClr val="tx1"/>
                </a:solidFill>
              </a:rPr>
              <a:t>Для более сложных можно использовать аннотацию </a:t>
            </a:r>
            <a:r>
              <a:rPr lang="en-US" sz="2000" dirty="0" smtClean="0">
                <a:solidFill>
                  <a:schemeClr val="tx1"/>
                </a:solidFill>
              </a:rPr>
              <a:t>@Query</a:t>
            </a:r>
            <a:r>
              <a:rPr lang="ru-RU" sz="2000" dirty="0" smtClean="0">
                <a:solidFill>
                  <a:schemeClr val="tx1"/>
                </a:solidFill>
              </a:rPr>
              <a:t>.</a:t>
            </a:r>
          </a:p>
          <a:p>
            <a:endParaRPr lang="ru-RU" sz="2000" dirty="0">
              <a:solidFill>
                <a:schemeClr val="tx1"/>
              </a:solidFill>
            </a:endParaRPr>
          </a:p>
          <a:p>
            <a:r>
              <a:rPr lang="ru-RU" sz="2000" dirty="0" smtClean="0">
                <a:solidFill>
                  <a:schemeClr val="tx1"/>
                </a:solidFill>
              </a:rPr>
              <a:t>Пример:</a:t>
            </a:r>
            <a:endParaRPr lang="en-US" sz="2000" dirty="0" smtClean="0">
              <a:solidFill>
                <a:schemeClr val="tx1"/>
              </a:solidFill>
            </a:endParaRPr>
          </a:p>
        </p:txBody>
      </p:sp>
      <p:sp>
        <p:nvSpPr>
          <p:cNvPr id="6" name="Rectangle 1"/>
          <p:cNvSpPr>
            <a:spLocks noChangeArrowheads="1"/>
          </p:cNvSpPr>
          <p:nvPr/>
        </p:nvSpPr>
        <p:spPr bwMode="auto">
          <a:xfrm>
            <a:off x="-36512" y="2611527"/>
            <a:ext cx="9648795" cy="140038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UserRepository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JpaRepository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User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u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User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u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where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u.emailAddress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emailAddress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User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findByEmailAddress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Param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emailAddress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emailAddress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08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Литература</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tx1"/>
                </a:solidFill>
                <a:hlinkClick r:id="rId3"/>
              </a:rPr>
              <a:t>http://</a:t>
            </a:r>
            <a:r>
              <a:rPr lang="en-US" sz="2000" dirty="0" smtClean="0">
                <a:solidFill>
                  <a:schemeClr val="tx1"/>
                </a:solidFill>
                <a:hlinkClick r:id="rId3"/>
              </a:rPr>
              <a:t>docs.jboss.org/hibernate/orm/5.2/userguide/html_single/Hibernate_User_Guide.htm</a:t>
            </a:r>
            <a:endParaRPr lang="ru-RU" sz="2000" dirty="0" smtClean="0">
              <a:solidFill>
                <a:schemeClr val="tx1"/>
              </a:solidFill>
              <a:hlinkClick r:id="rId3"/>
            </a:endParaRPr>
          </a:p>
          <a:p>
            <a:endParaRPr lang="ru-RU" sz="2000" dirty="0" smtClean="0">
              <a:solidFill>
                <a:schemeClr val="tx1"/>
              </a:solidFill>
              <a:hlinkClick r:id="rId3"/>
            </a:endParaRPr>
          </a:p>
          <a:p>
            <a:r>
              <a:rPr lang="en-US" sz="2000" dirty="0">
                <a:solidFill>
                  <a:schemeClr val="tx1"/>
                </a:solidFill>
                <a:hlinkClick r:id="rId3"/>
              </a:rPr>
              <a:t>https://www.amazon.com/Beginning-GlassFish-Experts-Voice-Technology/dp/143022889X</a:t>
            </a:r>
            <a:endParaRPr lang="ru-RU" sz="2000" dirty="0">
              <a:solidFill>
                <a:schemeClr val="tx1"/>
              </a:solidFill>
              <a:hlinkClick r:id="rId3"/>
            </a:endParaRPr>
          </a:p>
          <a:p>
            <a:endParaRPr lang="ru-RU" sz="2000" dirty="0" smtClean="0">
              <a:solidFill>
                <a:schemeClr val="tx1"/>
              </a:solidFill>
              <a:hlinkClick r:id="rId3"/>
            </a:endParaRPr>
          </a:p>
          <a:p>
            <a:r>
              <a:rPr lang="en-US" sz="2000" dirty="0" smtClean="0">
                <a:solidFill>
                  <a:schemeClr val="tx1"/>
                </a:solidFill>
                <a:hlinkClick r:id="rId3"/>
              </a:rPr>
              <a:t>http</a:t>
            </a:r>
            <a:r>
              <a:rPr lang="en-US" sz="2000" dirty="0">
                <a:solidFill>
                  <a:schemeClr val="tx1"/>
                </a:solidFill>
                <a:hlinkClick r:id="rId3"/>
              </a:rPr>
              <a:t>://docs.spring.io/spring/docs/current/spring-framework-reference/htmlsingle/#</a:t>
            </a:r>
            <a:r>
              <a:rPr lang="en-US" sz="2000" dirty="0" smtClean="0">
                <a:solidFill>
                  <a:schemeClr val="tx1"/>
                </a:solidFill>
                <a:hlinkClick r:id="rId3"/>
              </a:rPr>
              <a:t>orm</a:t>
            </a:r>
            <a:endParaRPr lang="ru-RU" sz="2000" dirty="0" smtClean="0">
              <a:solidFill>
                <a:schemeClr val="tx1"/>
              </a:solidFill>
              <a:hlinkClick r:id="rId3"/>
            </a:endParaRPr>
          </a:p>
          <a:p>
            <a:endParaRPr lang="ru-RU" sz="2000" dirty="0" smtClean="0">
              <a:solidFill>
                <a:schemeClr val="tx1"/>
              </a:solidFill>
              <a:hlinkClick r:id="rId3"/>
            </a:endParaRPr>
          </a:p>
          <a:p>
            <a:r>
              <a:rPr lang="en-US" sz="2000" dirty="0" smtClean="0">
                <a:solidFill>
                  <a:schemeClr val="tx1"/>
                </a:solidFill>
                <a:hlinkClick r:id="rId3"/>
              </a:rPr>
              <a:t>http</a:t>
            </a:r>
            <a:r>
              <a:rPr lang="en-US" sz="2000" dirty="0">
                <a:solidFill>
                  <a:schemeClr val="tx1"/>
                </a:solidFill>
                <a:hlinkClick r:id="rId3"/>
              </a:rPr>
              <a:t>://docs.spring.io/spring-data/jpa/docs/current/reference/html/#</a:t>
            </a:r>
            <a:r>
              <a:rPr lang="en-US" sz="2000" dirty="0" smtClean="0">
                <a:solidFill>
                  <a:schemeClr val="tx1"/>
                </a:solidFill>
                <a:hlinkClick r:id="rId3"/>
              </a:rPr>
              <a:t>jpa.query-methods.at-query</a:t>
            </a:r>
            <a:endParaRPr lang="ru-RU" sz="2000" dirty="0" smtClean="0">
              <a:solidFill>
                <a:schemeClr val="tx1"/>
              </a:solidFill>
            </a:endParaRPr>
          </a:p>
          <a:p>
            <a:endParaRPr lang="en-US" sz="2000" dirty="0" smtClean="0">
              <a:solidFill>
                <a:schemeClr val="tx1"/>
              </a:solidFill>
            </a:endParaRPr>
          </a:p>
        </p:txBody>
      </p:sp>
    </p:spTree>
    <p:extLst>
      <p:ext uri="{BB962C8B-B14F-4D97-AF65-F5344CB8AC3E}">
        <p14:creationId xmlns:p14="http://schemas.microsoft.com/office/powerpoint/2010/main" val="91263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Пример класса отображаемого в базу: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7" name="Rectangle 2"/>
          <p:cNvSpPr>
            <a:spLocks noChangeArrowheads="1"/>
          </p:cNvSpPr>
          <p:nvPr/>
        </p:nvSpPr>
        <p:spPr bwMode="auto">
          <a:xfrm>
            <a:off x="251520" y="1203598"/>
            <a:ext cx="5048177"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nullable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Float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price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length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smtClean="0">
                <a:ln>
                  <a:noFill/>
                </a:ln>
                <a:solidFill>
                  <a:srgbClr val="0000FF"/>
                </a:solidFill>
                <a:effectLst/>
                <a:latin typeface="Courier New" pitchFamily="49" charset="0"/>
                <a:cs typeface="Courier New" pitchFamily="49" charset="0"/>
              </a:rPr>
              <a:t>2000</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description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isbn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Integer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nbOfPage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Boolean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illustrations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Constructors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getters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setters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98076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Диаграмма </a:t>
            </a:r>
            <a:r>
              <a:rPr lang="ru-RU" sz="2000" dirty="0" err="1" smtClean="0">
                <a:solidFill>
                  <a:schemeClr val="tx1"/>
                </a:solidFill>
              </a:rPr>
              <a:t>мапинга</a:t>
            </a:r>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47614"/>
            <a:ext cx="7848872" cy="232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453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400" dirty="0" smtClean="0">
                <a:solidFill>
                  <a:schemeClr val="tx1"/>
                </a:solidFill>
              </a:rPr>
              <a:t>Ограничения на отображаемый объект</a:t>
            </a:r>
            <a:r>
              <a:rPr lang="en-US" sz="2400" dirty="0" smtClean="0">
                <a:solidFill>
                  <a:schemeClr val="tx1"/>
                </a:solidFill>
              </a:rPr>
              <a:t> </a:t>
            </a:r>
            <a:r>
              <a:rPr lang="ru-RU" sz="2400" dirty="0" smtClean="0">
                <a:solidFill>
                  <a:schemeClr val="tx1"/>
                </a:solidFill>
              </a:rPr>
              <a:t>по </a:t>
            </a:r>
            <a:r>
              <a:rPr lang="ru-RU" sz="2400" dirty="0" err="1" smtClean="0">
                <a:solidFill>
                  <a:schemeClr val="tx1"/>
                </a:solidFill>
              </a:rPr>
              <a:t>спеке</a:t>
            </a:r>
            <a:r>
              <a:rPr lang="ru-RU" sz="2400" dirty="0" smtClean="0">
                <a:solidFill>
                  <a:schemeClr val="tx1"/>
                </a:solidFill>
              </a:rPr>
              <a:t> </a:t>
            </a:r>
            <a:r>
              <a:rPr lang="en-US" sz="2400" dirty="0" smtClean="0">
                <a:solidFill>
                  <a:schemeClr val="tx1"/>
                </a:solidFill>
              </a:rPr>
              <a:t>JPA</a:t>
            </a:r>
            <a:r>
              <a:rPr lang="ru-RU" sz="2400" dirty="0" smtClean="0">
                <a:solidFill>
                  <a:schemeClr val="tx1"/>
                </a:solidFill>
              </a:rPr>
              <a:t>:</a:t>
            </a:r>
            <a:endParaRPr lang="ru-RU" sz="2400" dirty="0" smtClean="0">
              <a:solidFill>
                <a:schemeClr val="tx1"/>
              </a:solidFill>
            </a:endParaRPr>
          </a:p>
          <a:p>
            <a:pPr marL="342900" indent="-342900">
              <a:lnSpc>
                <a:spcPct val="150000"/>
              </a:lnSpc>
              <a:buFont typeface="Arial" pitchFamily="34" charset="0"/>
              <a:buChar char="•"/>
            </a:pPr>
            <a:r>
              <a:rPr lang="ru-RU" sz="2400" dirty="0" smtClean="0">
                <a:solidFill>
                  <a:srgbClr val="008000"/>
                </a:solidFill>
              </a:rPr>
              <a:t>Класс должен быть аннотирован </a:t>
            </a:r>
            <a:r>
              <a:rPr lang="en-US" sz="2400" dirty="0" smtClean="0">
                <a:solidFill>
                  <a:srgbClr val="008000"/>
                </a:solidFill>
              </a:rPr>
              <a:t>@Entity</a:t>
            </a:r>
          </a:p>
          <a:p>
            <a:pPr marL="342900" indent="-342900">
              <a:lnSpc>
                <a:spcPct val="150000"/>
              </a:lnSpc>
              <a:buFont typeface="Arial" pitchFamily="34" charset="0"/>
              <a:buChar char="•"/>
            </a:pPr>
            <a:r>
              <a:rPr lang="ru-RU" sz="2400" dirty="0" smtClean="0">
                <a:solidFill>
                  <a:srgbClr val="008000"/>
                </a:solidFill>
              </a:rPr>
              <a:t>Должен быть </a:t>
            </a:r>
            <a:r>
              <a:rPr lang="en-US" sz="2400" dirty="0" smtClean="0">
                <a:solidFill>
                  <a:srgbClr val="008000"/>
                </a:solidFill>
              </a:rPr>
              <a:t>public </a:t>
            </a:r>
            <a:r>
              <a:rPr lang="ru-RU" sz="2400" dirty="0" smtClean="0">
                <a:solidFill>
                  <a:srgbClr val="008000"/>
                </a:solidFill>
              </a:rPr>
              <a:t>или </a:t>
            </a:r>
            <a:r>
              <a:rPr lang="en-US" sz="2400" dirty="0" smtClean="0">
                <a:solidFill>
                  <a:srgbClr val="008000"/>
                </a:solidFill>
              </a:rPr>
              <a:t>protected </a:t>
            </a:r>
            <a:r>
              <a:rPr lang="ru-RU" sz="2400" dirty="0" smtClean="0">
                <a:solidFill>
                  <a:srgbClr val="008000"/>
                </a:solidFill>
              </a:rPr>
              <a:t>конструктор </a:t>
            </a:r>
            <a:r>
              <a:rPr lang="ru-RU" sz="2400" dirty="0" err="1" smtClean="0">
                <a:solidFill>
                  <a:srgbClr val="008000"/>
                </a:solidFill>
              </a:rPr>
              <a:t>по-умолчанию</a:t>
            </a:r>
            <a:endParaRPr lang="ru-RU" sz="2400" dirty="0" smtClean="0">
              <a:solidFill>
                <a:srgbClr val="008000"/>
              </a:solidFill>
            </a:endParaRPr>
          </a:p>
          <a:p>
            <a:pPr marL="342900" indent="-342900">
              <a:lnSpc>
                <a:spcPct val="150000"/>
              </a:lnSpc>
              <a:buFont typeface="Arial" pitchFamily="34" charset="0"/>
              <a:buChar char="•"/>
            </a:pPr>
            <a:r>
              <a:rPr lang="ru-RU" sz="2400" dirty="0" smtClean="0">
                <a:solidFill>
                  <a:srgbClr val="008000"/>
                </a:solidFill>
              </a:rPr>
              <a:t>Класс должен быть </a:t>
            </a:r>
            <a:r>
              <a:rPr lang="en-US" sz="2400" dirty="0" smtClean="0">
                <a:solidFill>
                  <a:srgbClr val="008000"/>
                </a:solidFill>
              </a:rPr>
              <a:t>top-level</a:t>
            </a:r>
          </a:p>
          <a:p>
            <a:pPr marL="342900" indent="-342900">
              <a:lnSpc>
                <a:spcPct val="150000"/>
              </a:lnSpc>
              <a:buFont typeface="Arial" pitchFamily="34" charset="0"/>
              <a:buChar char="•"/>
            </a:pPr>
            <a:r>
              <a:rPr lang="ru-RU" sz="2400" dirty="0" smtClean="0">
                <a:solidFill>
                  <a:srgbClr val="008000"/>
                </a:solidFill>
              </a:rPr>
              <a:t>Не могут быть </a:t>
            </a:r>
            <a:r>
              <a:rPr lang="en-US" sz="2400" dirty="0" err="1" smtClean="0">
                <a:solidFill>
                  <a:srgbClr val="008000"/>
                </a:solidFill>
              </a:rPr>
              <a:t>Enum</a:t>
            </a:r>
            <a:r>
              <a:rPr lang="en-US" sz="2400" dirty="0" smtClean="0">
                <a:solidFill>
                  <a:srgbClr val="008000"/>
                </a:solidFill>
              </a:rPr>
              <a:t> </a:t>
            </a:r>
            <a:r>
              <a:rPr lang="ru-RU" sz="2400" dirty="0" smtClean="0">
                <a:solidFill>
                  <a:srgbClr val="008000"/>
                </a:solidFill>
              </a:rPr>
              <a:t>и интерфейсы</a:t>
            </a:r>
          </a:p>
          <a:p>
            <a:pPr marL="342900" indent="-342900">
              <a:lnSpc>
                <a:spcPct val="150000"/>
              </a:lnSpc>
              <a:buFont typeface="Arial" pitchFamily="34" charset="0"/>
              <a:buChar char="•"/>
            </a:pPr>
            <a:r>
              <a:rPr lang="ru-RU" sz="2400" dirty="0" smtClean="0">
                <a:solidFill>
                  <a:srgbClr val="008000"/>
                </a:solidFill>
              </a:rPr>
              <a:t>Не может быть финальным (так же поля и методы)</a:t>
            </a:r>
          </a:p>
          <a:p>
            <a:pPr marL="342900" indent="-342900">
              <a:lnSpc>
                <a:spcPct val="150000"/>
              </a:lnSpc>
              <a:buFont typeface="Arial" pitchFamily="34" charset="0"/>
              <a:buChar char="•"/>
            </a:pPr>
            <a:r>
              <a:rPr lang="ru-RU" sz="2400" dirty="0" smtClean="0">
                <a:solidFill>
                  <a:srgbClr val="008000"/>
                </a:solidFill>
              </a:rPr>
              <a:t>Должен </a:t>
            </a:r>
            <a:r>
              <a:rPr lang="ru-RU" sz="2400" dirty="0" err="1" smtClean="0">
                <a:solidFill>
                  <a:srgbClr val="008000"/>
                </a:solidFill>
              </a:rPr>
              <a:t>имплементить</a:t>
            </a:r>
            <a:r>
              <a:rPr lang="ru-RU" sz="2400" dirty="0" smtClean="0">
                <a:solidFill>
                  <a:srgbClr val="008000"/>
                </a:solidFill>
              </a:rPr>
              <a:t> </a:t>
            </a:r>
            <a:r>
              <a:rPr lang="en-US" sz="2400" dirty="0" err="1" smtClean="0">
                <a:solidFill>
                  <a:srgbClr val="008000"/>
                </a:solidFill>
              </a:rPr>
              <a:t>Serializable</a:t>
            </a:r>
            <a:endParaRPr lang="en-US" sz="2400" dirty="0" smtClean="0">
              <a:solidFill>
                <a:srgbClr val="008000"/>
              </a:solidFill>
            </a:endParaRPr>
          </a:p>
          <a:p>
            <a:pPr marL="342900" indent="-342900">
              <a:buFont typeface="Arial" pitchFamily="34" charset="0"/>
              <a:buChar char="•"/>
            </a:pPr>
            <a:endParaRPr lang="en-US" sz="2000" dirty="0" smtClean="0">
              <a:solidFill>
                <a:schemeClr val="tx1"/>
              </a:solidFill>
            </a:endParaRPr>
          </a:p>
          <a:p>
            <a:pPr marL="342900" indent="-342900">
              <a:buFont typeface="Arial" pitchFamily="34" charset="0"/>
              <a:buChar char="•"/>
            </a:pP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3552285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17218</TotalTime>
  <Words>4123</Words>
  <Application>Microsoft Office PowerPoint</Application>
  <PresentationFormat>Экран (16:9)</PresentationFormat>
  <Paragraphs>772</Paragraphs>
  <Slides>63</Slides>
  <Notes>61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63</vt:i4>
      </vt:variant>
    </vt:vector>
  </HeadingPairs>
  <TitlesOfParts>
    <vt:vector size="67" baseType="lpstr">
      <vt:lpstr>Arial</vt:lpstr>
      <vt:lpstr>Calibri</vt:lpstr>
      <vt:lpstr>Courier New</vt:lpstr>
      <vt:lpstr>1_Специальное оформление</vt:lpstr>
      <vt:lpstr>ORM, Hibernate, Spring Data JPA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Alex</cp:lastModifiedBy>
  <cp:revision>1154</cp:revision>
  <dcterms:created xsi:type="dcterms:W3CDTF">2014-01-14T11:27:58Z</dcterms:created>
  <dcterms:modified xsi:type="dcterms:W3CDTF">2018-03-18T20:45:42Z</dcterms:modified>
</cp:coreProperties>
</file>