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46"/>
  </p:notesMasterIdLst>
  <p:handoutMasterIdLst>
    <p:handoutMasterId r:id="rId47"/>
  </p:handoutMasterIdLst>
  <p:sldIdLst>
    <p:sldId id="265" r:id="rId2"/>
    <p:sldId id="267" r:id="rId3"/>
    <p:sldId id="319" r:id="rId4"/>
    <p:sldId id="324" r:id="rId5"/>
    <p:sldId id="320" r:id="rId6"/>
    <p:sldId id="321" r:id="rId7"/>
    <p:sldId id="322" r:id="rId8"/>
    <p:sldId id="340" r:id="rId9"/>
    <p:sldId id="323" r:id="rId10"/>
    <p:sldId id="333" r:id="rId11"/>
    <p:sldId id="334" r:id="rId12"/>
    <p:sldId id="332" r:id="rId13"/>
    <p:sldId id="335" r:id="rId14"/>
    <p:sldId id="336" r:id="rId15"/>
    <p:sldId id="337" r:id="rId16"/>
    <p:sldId id="330" r:id="rId17"/>
    <p:sldId id="331" r:id="rId18"/>
    <p:sldId id="338" r:id="rId19"/>
    <p:sldId id="329" r:id="rId20"/>
    <p:sldId id="328" r:id="rId21"/>
    <p:sldId id="339" r:id="rId22"/>
    <p:sldId id="341" r:id="rId23"/>
    <p:sldId id="327" r:id="rId24"/>
    <p:sldId id="326" r:id="rId25"/>
    <p:sldId id="348" r:id="rId26"/>
    <p:sldId id="352" r:id="rId27"/>
    <p:sldId id="347" r:id="rId28"/>
    <p:sldId id="353" r:id="rId29"/>
    <p:sldId id="350" r:id="rId30"/>
    <p:sldId id="360" r:id="rId31"/>
    <p:sldId id="355" r:id="rId32"/>
    <p:sldId id="354" r:id="rId33"/>
    <p:sldId id="356" r:id="rId34"/>
    <p:sldId id="358" r:id="rId35"/>
    <p:sldId id="357" r:id="rId36"/>
    <p:sldId id="362" r:id="rId37"/>
    <p:sldId id="361" r:id="rId38"/>
    <p:sldId id="363" r:id="rId39"/>
    <p:sldId id="359" r:id="rId40"/>
    <p:sldId id="351" r:id="rId41"/>
    <p:sldId id="345" r:id="rId42"/>
    <p:sldId id="364" r:id="rId43"/>
    <p:sldId id="342" r:id="rId44"/>
    <p:sldId id="343" r:id="rId45"/>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555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F2F"/>
    <a:srgbClr val="00703C"/>
    <a:srgbClr val="008000"/>
    <a:srgbClr val="61AD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48" autoAdjust="0"/>
    <p:restoredTop sz="74086" autoAdjust="0"/>
  </p:normalViewPr>
  <p:slideViewPr>
    <p:cSldViewPr>
      <p:cViewPr varScale="1">
        <p:scale>
          <a:sx n="155" d="100"/>
          <a:sy n="155" d="100"/>
        </p:scale>
        <p:origin x="2232" y="114"/>
      </p:cViewPr>
      <p:guideLst>
        <p:guide orient="horz" pos="1620"/>
        <p:guide pos="5556"/>
      </p:guideLst>
    </p:cSldViewPr>
  </p:slideViewPr>
  <p:outlineViewPr>
    <p:cViewPr>
      <p:scale>
        <a:sx n="33" d="100"/>
        <a:sy n="33" d="100"/>
      </p:scale>
      <p:origin x="0" y="5604"/>
    </p:cViewPr>
  </p:outlineViewPr>
  <p:notesTextViewPr>
    <p:cViewPr>
      <p:scale>
        <a:sx n="100" d="100"/>
        <a:sy n="100" d="100"/>
      </p:scale>
      <p:origin x="0" y="0"/>
    </p:cViewPr>
  </p:notesTextViewPr>
  <p:notesViewPr>
    <p:cSldViewPr>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28AFA-2B04-4CF2-A280-3CACFA02DCDA}" type="datetimeFigureOut">
              <a:rPr lang="ru-RU" smtClean="0"/>
              <a:t>25.03.2018</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D21173-5B62-4834-BAEB-FECAA6566180}" type="slidenum">
              <a:rPr lang="ru-RU" smtClean="0"/>
              <a:t>‹#›</a:t>
            </a:fld>
            <a:endParaRPr lang="ru-RU"/>
          </a:p>
        </p:txBody>
      </p:sp>
    </p:spTree>
    <p:extLst>
      <p:ext uri="{BB962C8B-B14F-4D97-AF65-F5344CB8AC3E}">
        <p14:creationId xmlns:p14="http://schemas.microsoft.com/office/powerpoint/2010/main" val="10194207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AD82F9-BEBE-4E06-81EB-AA847F9B1290}" type="datetimeFigureOut">
              <a:rPr lang="ru-RU" smtClean="0"/>
              <a:t>25.03.2018</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A9C45F-848A-43CD-9EBE-7F74492E615F}" type="slidenum">
              <a:rPr lang="ru-RU" smtClean="0"/>
              <a:t>‹#›</a:t>
            </a:fld>
            <a:endParaRPr lang="ru-RU"/>
          </a:p>
        </p:txBody>
      </p:sp>
    </p:spTree>
    <p:extLst>
      <p:ext uri="{BB962C8B-B14F-4D97-AF65-F5344CB8AC3E}">
        <p14:creationId xmlns:p14="http://schemas.microsoft.com/office/powerpoint/2010/main" val="3647788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ru.wikipedia.org/wiki/%D0%A1%D0%BF%D0%B8%D1%81%D0%BE%D0%BA_%D0%BA%D0%BE%D0%B4%D0%BE%D0%B2_%D1%81%D0%BE%D1%81%D1%82%D0%BE%D1%8F%D0%BD%D0%B8%D1%8F_HTTP#202"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ru.wikipedia.org/wiki/%D0%9C%D0%B5%D1%82%D0%B0%D0%B4%D0%B0%D0%BD%D0%BD%D1%8B%D0%B5"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ru.wikipedia.org/wiki/%D0%9A%D0%BE%D0%B4_%D1%81%D0%BE%D1%81%D1%82%D0%BE%D1%8F%D0%BD%D0%B8%D1%8F_301_%D0%BF%D1%80%D0%BE%D1%82%D0%BE%D0%BA%D0%BE%D0%BB%D0%B0_HTTP"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ru.wikipedia.org/wiki/%D0%A1%D0%BF%D0%B8%D1%81%D0%BE%D0%BA_%D0%BA%D0%BE%D0%B4%D0%BE%D0%B2_%D1%81%D0%BE%D1%81%D1%82%D0%BE%D1%8F%D0%BD%D0%B8%D1%8F_HTTP#cite_note-21"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ru.wikipedia.org/wiki/%D0%A1%D0%BF%D0%B8%D1%81%D0%BE%D0%BA_%D0%BA%D0%BE%D0%B4%D0%BE%D0%B2_%D1%81%D0%BE%D1%81%D1%82%D0%BE%D1%8F%D0%BD%D0%B8%D1%8F_HTTP#405"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github.com/FasterXML/jackson-dataformat-x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u.wikipedia.org/wiki/%D0%91%D0%B0%D0%B7%D0%B0_%D0%B4%D0%B0%D0%BD%D0%BD%D1%8B%D1%85"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ru.wikipedia.org/wiki/%D0%A2%D1%80%D0%B0%D0%BD%D0%B7%D0%B0%D0%BA%D1%86%D0%B8%D1%8F_(%D0%B8%D0%BD%D1%84%D0%BE%D1%80%D0%BC%D0%B0%D1%82%D0%B8%D0%BA%D0%B0)"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a:t>
            </a:fld>
            <a:endParaRPr lang="ru-RU"/>
          </a:p>
        </p:txBody>
      </p:sp>
    </p:spTree>
    <p:extLst>
      <p:ext uri="{BB962C8B-B14F-4D97-AF65-F5344CB8AC3E}">
        <p14:creationId xmlns:p14="http://schemas.microsoft.com/office/powerpoint/2010/main" val="1543730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200 OK — успешный запрос. Если клиентом были запрошены какие-либо данные, то они находятся в заголовке и/или теле сообщения. Появился в HTTP/1.0.</a:t>
            </a:r>
          </a:p>
          <a:p>
            <a:r>
              <a:rPr lang="ru-RU" sz="1200" b="0" i="0" kern="1200" dirty="0" smtClean="0">
                <a:solidFill>
                  <a:schemeClr val="tx1"/>
                </a:solidFill>
                <a:effectLst/>
                <a:latin typeface="+mn-lt"/>
                <a:ea typeface="+mn-ea"/>
                <a:cs typeface="+mn-cs"/>
              </a:rPr>
              <a:t>201 </a:t>
            </a:r>
            <a:r>
              <a:rPr lang="ru-RU" sz="1200" b="0" i="0" kern="1200" dirty="0" err="1" smtClean="0">
                <a:solidFill>
                  <a:schemeClr val="tx1"/>
                </a:solidFill>
                <a:effectLst/>
                <a:latin typeface="+mn-lt"/>
                <a:ea typeface="+mn-ea"/>
                <a:cs typeface="+mn-cs"/>
              </a:rPr>
              <a:t>Created</a:t>
            </a:r>
            <a:r>
              <a:rPr lang="ru-RU" sz="1200" b="0" i="0" kern="1200" dirty="0" smtClean="0">
                <a:solidFill>
                  <a:schemeClr val="tx1"/>
                </a:solidFill>
                <a:effectLst/>
                <a:latin typeface="+mn-lt"/>
                <a:ea typeface="+mn-ea"/>
                <a:cs typeface="+mn-cs"/>
              </a:rPr>
              <a:t> — в результате успешного выполнения запроса был создан новый ресурс. Сервер может указать адреса (их может быть несколько) созданного ресурса в теле ответа, при этом предпочтительный адрес указывается в заголовке </a:t>
            </a:r>
            <a:r>
              <a:rPr lang="ru-RU" sz="1200" b="0" i="0" kern="1200" dirty="0" err="1" smtClean="0">
                <a:solidFill>
                  <a:schemeClr val="tx1"/>
                </a:solidFill>
                <a:effectLst/>
                <a:latin typeface="+mn-lt"/>
                <a:ea typeface="+mn-ea"/>
                <a:cs typeface="+mn-cs"/>
              </a:rPr>
              <a:t>Location</a:t>
            </a:r>
            <a:r>
              <a:rPr lang="ru-RU" sz="1200" b="0" i="0" kern="1200" dirty="0" smtClean="0">
                <a:solidFill>
                  <a:schemeClr val="tx1"/>
                </a:solidFill>
                <a:effectLst/>
                <a:latin typeface="+mn-lt"/>
                <a:ea typeface="+mn-ea"/>
                <a:cs typeface="+mn-cs"/>
              </a:rPr>
              <a:t>. Серверу рекомендуется указывать в теле ответа характеристики созданного ресурса и его адреса, формат тела ответа определяется заголовком </a:t>
            </a:r>
            <a:r>
              <a:rPr lang="ru-RU" sz="1200" b="0" i="0" kern="1200" dirty="0" err="1" smtClean="0">
                <a:solidFill>
                  <a:schemeClr val="tx1"/>
                </a:solidFill>
                <a:effectLst/>
                <a:latin typeface="+mn-lt"/>
                <a:ea typeface="+mn-ea"/>
                <a:cs typeface="+mn-cs"/>
              </a:rPr>
              <a:t>Content-Type</a:t>
            </a:r>
            <a:r>
              <a:rPr lang="ru-RU" sz="1200" b="0" i="0" kern="1200" dirty="0" smtClean="0">
                <a:solidFill>
                  <a:schemeClr val="tx1"/>
                </a:solidFill>
                <a:effectLst/>
                <a:latin typeface="+mn-lt"/>
                <a:ea typeface="+mn-ea"/>
                <a:cs typeface="+mn-cs"/>
              </a:rPr>
              <a:t>. При обработке запроса, новый ресурс должен быть создан до отправки ответа клиенту, иначе следует использовать ответ с кодом </a:t>
            </a:r>
            <a:r>
              <a:rPr lang="ru-RU" sz="1200" b="0" i="0" u="none" strike="noStrike" kern="1200" dirty="0" smtClean="0">
                <a:solidFill>
                  <a:schemeClr val="tx1"/>
                </a:solidFill>
                <a:effectLst/>
                <a:latin typeface="+mn-lt"/>
                <a:ea typeface="+mn-ea"/>
                <a:cs typeface="+mn-cs"/>
                <a:hlinkClick r:id="rId3"/>
              </a:rPr>
              <a:t>202</a:t>
            </a:r>
            <a:r>
              <a:rPr lang="ru-RU" sz="1200" b="0" i="0" kern="1200" dirty="0" smtClean="0">
                <a:solidFill>
                  <a:schemeClr val="tx1"/>
                </a:solidFill>
                <a:effectLst/>
                <a:latin typeface="+mn-lt"/>
                <a:ea typeface="+mn-ea"/>
                <a:cs typeface="+mn-cs"/>
              </a:rPr>
              <a:t>. Появился в HTTP/1.0.</a:t>
            </a:r>
          </a:p>
          <a:p>
            <a:r>
              <a:rPr lang="ru-RU" sz="1200" b="0" i="0" kern="1200" dirty="0" smtClean="0">
                <a:solidFill>
                  <a:schemeClr val="tx1"/>
                </a:solidFill>
                <a:effectLst/>
                <a:latin typeface="+mn-lt"/>
                <a:ea typeface="+mn-ea"/>
                <a:cs typeface="+mn-cs"/>
              </a:rPr>
              <a:t>202 </a:t>
            </a:r>
            <a:r>
              <a:rPr lang="ru-RU" sz="1200" b="0" i="0" kern="1200" dirty="0" err="1" smtClean="0">
                <a:solidFill>
                  <a:schemeClr val="tx1"/>
                </a:solidFill>
                <a:effectLst/>
                <a:latin typeface="+mn-lt"/>
                <a:ea typeface="+mn-ea"/>
                <a:cs typeface="+mn-cs"/>
              </a:rPr>
              <a:t>Accepted</a:t>
            </a:r>
            <a:r>
              <a:rPr lang="ru-RU" sz="1200" b="0" i="0" kern="1200" dirty="0" smtClean="0">
                <a:solidFill>
                  <a:schemeClr val="tx1"/>
                </a:solidFill>
                <a:effectLst/>
                <a:latin typeface="+mn-lt"/>
                <a:ea typeface="+mn-ea"/>
                <a:cs typeface="+mn-cs"/>
              </a:rPr>
              <a:t> — запрос был принят на обработку, но она не завершена. Клиенту не обязательно дожидаться окончательной передачи сообщения, так как может быть начат очень долгий процесс. Появился в HTTP/1.0.</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204 </a:t>
            </a:r>
            <a:r>
              <a:rPr lang="ru-RU" sz="1200" b="0" i="0" kern="1200" dirty="0" err="1" smtClean="0">
                <a:solidFill>
                  <a:schemeClr val="tx1"/>
                </a:solidFill>
                <a:effectLst/>
                <a:latin typeface="+mn-lt"/>
                <a:ea typeface="+mn-ea"/>
                <a:cs typeface="+mn-cs"/>
              </a:rPr>
              <a:t>No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Content</a:t>
            </a:r>
            <a:r>
              <a:rPr lang="ru-RU" sz="1200" b="0" i="0" kern="1200" dirty="0" smtClean="0">
                <a:solidFill>
                  <a:schemeClr val="tx1"/>
                </a:solidFill>
                <a:effectLst/>
                <a:latin typeface="+mn-lt"/>
                <a:ea typeface="+mn-ea"/>
                <a:cs typeface="+mn-cs"/>
              </a:rPr>
              <a:t> — сервер успешно обработал запрос, но в ответе были переданы только заголовки без тела сообщения. Клиент не должен обновлять содержимое документа, но может применить к нему полученные </a:t>
            </a:r>
            <a:r>
              <a:rPr lang="ru-RU" sz="1200" b="0" i="0" u="none" strike="noStrike" kern="1200" dirty="0" smtClean="0">
                <a:solidFill>
                  <a:schemeClr val="tx1"/>
                </a:solidFill>
                <a:effectLst/>
                <a:latin typeface="+mn-lt"/>
                <a:ea typeface="+mn-ea"/>
                <a:cs typeface="+mn-cs"/>
                <a:hlinkClick r:id="rId4" tooltip="Метаданные"/>
              </a:rPr>
              <a:t>метаданные</a:t>
            </a:r>
            <a:r>
              <a:rPr lang="ru-RU" sz="1200" b="0" i="0" kern="1200" dirty="0" smtClean="0">
                <a:solidFill>
                  <a:schemeClr val="tx1"/>
                </a:solidFill>
                <a:effectLst/>
                <a:latin typeface="+mn-lt"/>
                <a:ea typeface="+mn-ea"/>
                <a:cs typeface="+mn-cs"/>
              </a:rPr>
              <a:t>. Появился в HTTP/1.0.</a:t>
            </a:r>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both PUT and DELETE, you should send either 200 (OK) or 204 (No Content)</a:t>
            </a:r>
            <a:endParaRPr lang="ru-RU" sz="1200" b="0" i="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12</a:t>
            </a:fld>
            <a:endParaRPr lang="ru-RU"/>
          </a:p>
        </p:txBody>
      </p:sp>
    </p:spTree>
    <p:extLst>
      <p:ext uri="{BB962C8B-B14F-4D97-AF65-F5344CB8AC3E}">
        <p14:creationId xmlns:p14="http://schemas.microsoft.com/office/powerpoint/2010/main" val="1939204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hlinkClick r:id="rId3" tooltip="Код состояния 301 протокола HTTP"/>
              </a:rPr>
              <a:t>301 </a:t>
            </a:r>
            <a:r>
              <a:rPr lang="ru-RU" sz="1200" b="0" i="0" u="none" strike="noStrike" kern="1200" dirty="0" err="1" smtClean="0">
                <a:solidFill>
                  <a:schemeClr val="tx1"/>
                </a:solidFill>
                <a:effectLst/>
                <a:latin typeface="+mn-lt"/>
                <a:ea typeface="+mn-ea"/>
                <a:cs typeface="+mn-cs"/>
                <a:hlinkClick r:id="rId3" tooltip="Код состояния 301 протокола HTTP"/>
              </a:rPr>
              <a:t>Moved</a:t>
            </a:r>
            <a:r>
              <a:rPr lang="ru-RU" sz="1200" b="0" i="0" u="none" strike="noStrike" kern="1200" dirty="0" smtClean="0">
                <a:solidFill>
                  <a:schemeClr val="tx1"/>
                </a:solidFill>
                <a:effectLst/>
                <a:latin typeface="+mn-lt"/>
                <a:ea typeface="+mn-ea"/>
                <a:cs typeface="+mn-cs"/>
                <a:hlinkClick r:id="rId3" tooltip="Код состояния 301 протокола HTTP"/>
              </a:rPr>
              <a:t> </a:t>
            </a:r>
            <a:r>
              <a:rPr lang="ru-RU" sz="1200" b="0" i="0" u="none" strike="noStrike" kern="1200" dirty="0" err="1" smtClean="0">
                <a:solidFill>
                  <a:schemeClr val="tx1"/>
                </a:solidFill>
                <a:effectLst/>
                <a:latin typeface="+mn-lt"/>
                <a:ea typeface="+mn-ea"/>
                <a:cs typeface="+mn-cs"/>
                <a:hlinkClick r:id="rId3" tooltip="Код состояния 301 протокола HTTP"/>
              </a:rPr>
              <a:t>Permanently</a:t>
            </a:r>
            <a:r>
              <a:rPr lang="ru-RU" sz="1200" b="0" i="0" kern="1200" dirty="0" smtClean="0">
                <a:solidFill>
                  <a:schemeClr val="tx1"/>
                </a:solidFill>
                <a:effectLst/>
                <a:latin typeface="+mn-lt"/>
                <a:ea typeface="+mn-ea"/>
                <a:cs typeface="+mn-cs"/>
              </a:rPr>
              <a:t> — запрошенный документ был окончательно перенесен на новый URI, указанный в поле </a:t>
            </a:r>
            <a:r>
              <a:rPr lang="ru-RU" dirty="0" err="1" smtClean="0"/>
              <a:t>Location</a:t>
            </a:r>
            <a:r>
              <a:rPr lang="ru-RU" sz="1200" b="0" i="0" kern="1200" dirty="0" smtClean="0">
                <a:solidFill>
                  <a:schemeClr val="tx1"/>
                </a:solidFill>
                <a:effectLst/>
                <a:latin typeface="+mn-lt"/>
                <a:ea typeface="+mn-ea"/>
                <a:cs typeface="+mn-cs"/>
              </a:rPr>
              <a:t> заголовка.</a:t>
            </a: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13</a:t>
            </a:fld>
            <a:endParaRPr lang="ru-RU"/>
          </a:p>
        </p:txBody>
      </p:sp>
    </p:spTree>
    <p:extLst>
      <p:ext uri="{BB962C8B-B14F-4D97-AF65-F5344CB8AC3E}">
        <p14:creationId xmlns:p14="http://schemas.microsoft.com/office/powerpoint/2010/main" val="1939204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14</a:t>
            </a:fld>
            <a:endParaRPr lang="ru-RU"/>
          </a:p>
        </p:txBody>
      </p:sp>
    </p:spTree>
    <p:extLst>
      <p:ext uri="{BB962C8B-B14F-4D97-AF65-F5344CB8AC3E}">
        <p14:creationId xmlns:p14="http://schemas.microsoft.com/office/powerpoint/2010/main" val="1939204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 500 </a:t>
            </a:r>
            <a:r>
              <a:rPr lang="ru-RU" sz="1200" b="0" i="0" kern="1200" dirty="0" err="1" smtClean="0">
                <a:solidFill>
                  <a:schemeClr val="tx1"/>
                </a:solidFill>
                <a:effectLst/>
                <a:latin typeface="+mn-lt"/>
                <a:ea typeface="+mn-ea"/>
                <a:cs typeface="+mn-cs"/>
              </a:rPr>
              <a:t>Internal</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Server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Error</a:t>
            </a:r>
            <a:r>
              <a:rPr lang="ru-RU" sz="1200" b="0" i="0" u="none" strike="noStrike" kern="1200" baseline="30000" dirty="0" smtClean="0">
                <a:solidFill>
                  <a:schemeClr val="tx1"/>
                </a:solidFill>
                <a:effectLst/>
                <a:latin typeface="+mn-lt"/>
                <a:ea typeface="+mn-ea"/>
                <a:cs typeface="+mn-cs"/>
                <a:hlinkClick r:id="rId3"/>
              </a:rPr>
              <a:t>[21]</a:t>
            </a:r>
            <a:r>
              <a:rPr lang="ru-RU" sz="1200" b="0" i="0" kern="1200" dirty="0" smtClean="0">
                <a:solidFill>
                  <a:schemeClr val="tx1"/>
                </a:solidFill>
                <a:effectLst/>
                <a:latin typeface="+mn-lt"/>
                <a:ea typeface="+mn-ea"/>
                <a:cs typeface="+mn-cs"/>
              </a:rPr>
              <a:t> — любая внутренняя ошибка сервера, которая не входит в рамки остальных ошибок класса. Появился в HTTP/1.0.</a:t>
            </a:r>
          </a:p>
          <a:p>
            <a:r>
              <a:rPr lang="ru-RU" sz="1200" b="0" i="0" kern="1200" dirty="0" smtClean="0">
                <a:solidFill>
                  <a:schemeClr val="tx1"/>
                </a:solidFill>
                <a:effectLst/>
                <a:latin typeface="+mn-lt"/>
                <a:ea typeface="+mn-ea"/>
                <a:cs typeface="+mn-cs"/>
              </a:rPr>
              <a:t> 501 </a:t>
            </a:r>
            <a:r>
              <a:rPr lang="ru-RU" sz="1200" b="0" i="0" kern="1200" dirty="0" err="1" smtClean="0">
                <a:solidFill>
                  <a:schemeClr val="tx1"/>
                </a:solidFill>
                <a:effectLst/>
                <a:latin typeface="+mn-lt"/>
                <a:ea typeface="+mn-ea"/>
                <a:cs typeface="+mn-cs"/>
              </a:rPr>
              <a:t>Not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Implemented</a:t>
            </a:r>
            <a:r>
              <a:rPr lang="ru-RU" sz="1200" b="0" i="0" kern="1200" dirty="0" smtClean="0">
                <a:solidFill>
                  <a:schemeClr val="tx1"/>
                </a:solidFill>
                <a:effectLst/>
                <a:latin typeface="+mn-lt"/>
                <a:ea typeface="+mn-ea"/>
                <a:cs typeface="+mn-cs"/>
              </a:rPr>
              <a:t> — сервер не поддерживает возможностей, необходимых для обработки запроса. Типичный ответ для случаев, когда сервер не понимает указанный в запросе метод. Если же метод серверу известен, но он не применим к данному ресурсу, то нужно вернуть ответ </a:t>
            </a:r>
            <a:r>
              <a:rPr lang="ru-RU" sz="1200" b="0" i="0" u="none" strike="noStrike" kern="1200" dirty="0" smtClean="0">
                <a:solidFill>
                  <a:schemeClr val="tx1"/>
                </a:solidFill>
                <a:effectLst/>
                <a:latin typeface="+mn-lt"/>
                <a:ea typeface="+mn-ea"/>
                <a:cs typeface="+mn-cs"/>
                <a:hlinkClick r:id="rId4"/>
              </a:rPr>
              <a:t>405</a:t>
            </a:r>
            <a:r>
              <a:rPr lang="ru-RU" sz="1200" b="0" i="0" kern="1200" dirty="0" smtClean="0">
                <a:solidFill>
                  <a:schemeClr val="tx1"/>
                </a:solidFill>
                <a:effectLst/>
                <a:latin typeface="+mn-lt"/>
                <a:ea typeface="+mn-ea"/>
                <a:cs typeface="+mn-cs"/>
              </a:rPr>
              <a:t>. Появился в HTTP/1.0.</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 503 Service </a:t>
            </a:r>
            <a:r>
              <a:rPr lang="ru-RU" sz="1200" b="0" i="0" kern="1200" dirty="0" err="1" smtClean="0">
                <a:solidFill>
                  <a:schemeClr val="tx1"/>
                </a:solidFill>
                <a:effectLst/>
                <a:latin typeface="+mn-lt"/>
                <a:ea typeface="+mn-ea"/>
                <a:cs typeface="+mn-cs"/>
              </a:rPr>
              <a:t>Unavailable</a:t>
            </a:r>
            <a:r>
              <a:rPr lang="ru-RU" sz="1200" b="0" i="0" kern="1200" dirty="0" smtClean="0">
                <a:solidFill>
                  <a:schemeClr val="tx1"/>
                </a:solidFill>
                <a:effectLst/>
                <a:latin typeface="+mn-lt"/>
                <a:ea typeface="+mn-ea"/>
                <a:cs typeface="+mn-cs"/>
              </a:rPr>
              <a:t> — сервер временно не имеет возможности обрабатывать запросы по техническим причинам (обслуживание, перегрузка и прочее). В поле </a:t>
            </a:r>
            <a:r>
              <a:rPr lang="ru-RU" sz="1200" b="0" i="0" kern="1200" dirty="0" err="1" smtClean="0">
                <a:solidFill>
                  <a:schemeClr val="tx1"/>
                </a:solidFill>
                <a:effectLst/>
                <a:latin typeface="+mn-lt"/>
                <a:ea typeface="+mn-ea"/>
                <a:cs typeface="+mn-cs"/>
              </a:rPr>
              <a:t>Retry-After</a:t>
            </a:r>
            <a:r>
              <a:rPr lang="ru-RU" sz="1200" b="0" i="0" kern="1200" dirty="0" smtClean="0">
                <a:solidFill>
                  <a:schemeClr val="tx1"/>
                </a:solidFill>
                <a:effectLst/>
                <a:latin typeface="+mn-lt"/>
                <a:ea typeface="+mn-ea"/>
                <a:cs typeface="+mn-cs"/>
              </a:rPr>
              <a:t> заголовка сервер может указать время, через которое клиенту рекомендуется повторить запрос. Хотя во время перегрузки очевидным кажется сразу разрывать соединение, эффективней может оказаться установка большого значения поля </a:t>
            </a:r>
            <a:r>
              <a:rPr lang="ru-RU" sz="1200" b="0" i="0" kern="1200" dirty="0" err="1" smtClean="0">
                <a:solidFill>
                  <a:schemeClr val="tx1"/>
                </a:solidFill>
                <a:effectLst/>
                <a:latin typeface="+mn-lt"/>
                <a:ea typeface="+mn-ea"/>
                <a:cs typeface="+mn-cs"/>
              </a:rPr>
              <a:t>Retry-After</a:t>
            </a:r>
            <a:r>
              <a:rPr lang="ru-RU" sz="1200" b="0" i="0" kern="1200" dirty="0" smtClean="0">
                <a:solidFill>
                  <a:schemeClr val="tx1"/>
                </a:solidFill>
                <a:effectLst/>
                <a:latin typeface="+mn-lt"/>
                <a:ea typeface="+mn-ea"/>
                <a:cs typeface="+mn-cs"/>
              </a:rPr>
              <a:t> для уменьшения частоты избыточных запросов. Появился в HTTP/1.0.</a:t>
            </a:r>
          </a:p>
          <a:p>
            <a:endParaRPr lang="ru-RU" sz="1200" b="0" i="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15</a:t>
            </a:fld>
            <a:endParaRPr lang="ru-RU"/>
          </a:p>
        </p:txBody>
      </p:sp>
    </p:spTree>
    <p:extLst>
      <p:ext uri="{BB962C8B-B14F-4D97-AF65-F5344CB8AC3E}">
        <p14:creationId xmlns:p14="http://schemas.microsoft.com/office/powerpoint/2010/main" val="1939204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Пример </a:t>
            </a:r>
            <a:r>
              <a:rPr lang="en-US" dirty="0" err="1" smtClean="0"/>
              <a:t>ru.sberbank.javacourse.springmvc.web.AuthenticationFilter</a:t>
            </a:r>
            <a:r>
              <a:rPr lang="ru-RU" dirty="0" smtClean="0"/>
              <a:t> – проверка на обязательность заполнения заголовка</a:t>
            </a:r>
            <a:r>
              <a:rPr lang="en-US" baseline="0" dirty="0" smtClean="0"/>
              <a:t> user-id </a:t>
            </a:r>
            <a:r>
              <a:rPr lang="ru-RU" baseline="0" dirty="0" smtClean="0"/>
              <a:t>в запросе.</a:t>
            </a:r>
            <a:endParaRPr lang="en-US" baseline="0" dirty="0" smtClean="0"/>
          </a:p>
          <a:p>
            <a:r>
              <a:rPr lang="ru-RU" baseline="0" dirty="0" smtClean="0"/>
              <a:t>Порядок фильтров в цепочке совпадает с порядком следования </a:t>
            </a:r>
            <a:r>
              <a:rPr lang="ru-RU" baseline="0" dirty="0" err="1" smtClean="0"/>
              <a:t>маппингов</a:t>
            </a:r>
            <a:r>
              <a:rPr lang="ru-RU" baseline="0" dirty="0" smtClean="0"/>
              <a:t> на фильтры в </a:t>
            </a:r>
            <a:r>
              <a:rPr lang="en-US" baseline="0" dirty="0" smtClean="0"/>
              <a:t>web.xml</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16</a:t>
            </a:fld>
            <a:endParaRPr lang="ru-RU"/>
          </a:p>
        </p:txBody>
      </p:sp>
    </p:spTree>
    <p:extLst>
      <p:ext uri="{BB962C8B-B14F-4D97-AF65-F5344CB8AC3E}">
        <p14:creationId xmlns:p14="http://schemas.microsoft.com/office/powerpoint/2010/main" val="1607194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baseline="0" dirty="0" smtClean="0">
                <a:solidFill>
                  <a:schemeClr val="tx1"/>
                </a:solidFill>
                <a:effectLst/>
                <a:latin typeface="+mn-lt"/>
                <a:ea typeface="+mn-ea"/>
                <a:cs typeface="+mn-cs"/>
              </a:rPr>
              <a:t>Контекст сервлета – штука, посредством которой </a:t>
            </a:r>
            <a:r>
              <a:rPr lang="ru-RU" sz="1200" b="0" i="0" kern="1200" baseline="0" dirty="0" err="1" smtClean="0">
                <a:solidFill>
                  <a:schemeClr val="tx1"/>
                </a:solidFill>
                <a:effectLst/>
                <a:latin typeface="+mn-lt"/>
                <a:ea typeface="+mn-ea"/>
                <a:cs typeface="+mn-cs"/>
              </a:rPr>
              <a:t>сервлет</a:t>
            </a:r>
            <a:r>
              <a:rPr lang="ru-RU" sz="1200" b="0" i="0" kern="1200" baseline="0" dirty="0" smtClean="0">
                <a:solidFill>
                  <a:schemeClr val="tx1"/>
                </a:solidFill>
                <a:effectLst/>
                <a:latin typeface="+mn-lt"/>
                <a:ea typeface="+mn-ea"/>
                <a:cs typeface="+mn-cs"/>
              </a:rPr>
              <a:t> может общаться с контейнером </a:t>
            </a:r>
            <a:r>
              <a:rPr lang="ru-RU" sz="1200" b="0" i="0" kern="1200" baseline="0" dirty="0" err="1" smtClean="0">
                <a:solidFill>
                  <a:schemeClr val="tx1"/>
                </a:solidFill>
                <a:effectLst/>
                <a:latin typeface="+mn-lt"/>
                <a:ea typeface="+mn-ea"/>
                <a:cs typeface="+mn-cs"/>
              </a:rPr>
              <a:t>сервлетов</a:t>
            </a:r>
            <a:r>
              <a:rPr lang="ru-RU" sz="1200" b="0" i="0" kern="1200" baseline="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Пишем простой пример: </a:t>
            </a:r>
            <a:r>
              <a:rPr lang="en-US" sz="1200" b="0" i="0" kern="1200" dirty="0" smtClean="0">
                <a:solidFill>
                  <a:schemeClr val="tx1"/>
                </a:solidFill>
                <a:effectLst/>
                <a:latin typeface="+mn-lt"/>
                <a:ea typeface="+mn-ea"/>
                <a:cs typeface="+mn-cs"/>
              </a:rPr>
              <a:t>ru.sberbank.javacourse.springmvc.web.StartupNotificationListener</a:t>
            </a:r>
            <a:r>
              <a:rPr lang="ru-RU" sz="1200" b="0" i="0" kern="1200" dirty="0" smtClean="0">
                <a:solidFill>
                  <a:schemeClr val="tx1"/>
                </a:solidFill>
                <a:effectLst/>
                <a:latin typeface="+mn-lt"/>
                <a:ea typeface="+mn-ea"/>
                <a:cs typeface="+mn-cs"/>
              </a:rPr>
              <a:t>.</a:t>
            </a:r>
          </a:p>
          <a:p>
            <a:endParaRPr lang="ru-RU" sz="1200" b="1" i="0" kern="1200" dirty="0" smtClean="0">
              <a:solidFill>
                <a:schemeClr val="tx1"/>
              </a:solidFill>
              <a:effectLst/>
              <a:latin typeface="+mn-lt"/>
              <a:ea typeface="+mn-ea"/>
              <a:cs typeface="+mn-cs"/>
            </a:endParaRPr>
          </a:p>
          <a:p>
            <a:endParaRPr lang="ru-RU"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Typical Event Listener Scenario</a:t>
            </a:r>
          </a:p>
          <a:p>
            <a:r>
              <a:rPr lang="en-US" sz="1200" b="0" i="0" kern="1200" dirty="0" smtClean="0">
                <a:solidFill>
                  <a:schemeClr val="tx1"/>
                </a:solidFill>
                <a:effectLst/>
                <a:latin typeface="+mn-lt"/>
                <a:ea typeface="+mn-ea"/>
                <a:cs typeface="+mn-cs"/>
              </a:rPr>
              <a:t>Consider a Web application comprising servlets that access a database. A typical use of the event listener mechanism would be to create a servlet context lifecycle event listener to manage the database connection. This listener may function as follows:</a:t>
            </a:r>
          </a:p>
          <a:p>
            <a:r>
              <a:rPr lang="en-US" sz="1200" b="0" i="0" kern="1200" dirty="0" smtClean="0">
                <a:solidFill>
                  <a:schemeClr val="tx1"/>
                </a:solidFill>
                <a:effectLst/>
                <a:latin typeface="+mn-lt"/>
                <a:ea typeface="+mn-ea"/>
                <a:cs typeface="+mn-cs"/>
              </a:rPr>
              <a:t>The listener is notified of application startup.</a:t>
            </a:r>
          </a:p>
          <a:p>
            <a:r>
              <a:rPr lang="en-US" sz="1200" b="0" i="0" kern="1200" dirty="0" smtClean="0">
                <a:solidFill>
                  <a:schemeClr val="tx1"/>
                </a:solidFill>
                <a:effectLst/>
                <a:latin typeface="+mn-lt"/>
                <a:ea typeface="+mn-ea"/>
                <a:cs typeface="+mn-cs"/>
              </a:rPr>
              <a:t>The application logs in to the database and stores the connection object in the servlet context.</a:t>
            </a:r>
          </a:p>
          <a:p>
            <a:r>
              <a:rPr lang="en-US" sz="1200" b="0" i="0" kern="1200" dirty="0" smtClean="0">
                <a:solidFill>
                  <a:schemeClr val="tx1"/>
                </a:solidFill>
                <a:effectLst/>
                <a:latin typeface="+mn-lt"/>
                <a:ea typeface="+mn-ea"/>
                <a:cs typeface="+mn-cs"/>
              </a:rPr>
              <a:t>Servlets use the database connection to perform SQL operations.</a:t>
            </a:r>
          </a:p>
          <a:p>
            <a:r>
              <a:rPr lang="en-US" sz="1200" b="0" i="0" kern="1200" dirty="0" smtClean="0">
                <a:solidFill>
                  <a:schemeClr val="tx1"/>
                </a:solidFill>
                <a:effectLst/>
                <a:latin typeface="+mn-lt"/>
                <a:ea typeface="+mn-ea"/>
                <a:cs typeface="+mn-cs"/>
              </a:rPr>
              <a:t>The listener is notified of imminent application shutdown (shutdown of the Web server or removal of the application from the Web server).</a:t>
            </a:r>
          </a:p>
          <a:p>
            <a:r>
              <a:rPr lang="en-US" sz="1200" b="0" i="0" kern="1200" dirty="0" smtClean="0">
                <a:solidFill>
                  <a:schemeClr val="tx1"/>
                </a:solidFill>
                <a:effectLst/>
                <a:latin typeface="+mn-lt"/>
                <a:ea typeface="+mn-ea"/>
                <a:cs typeface="+mn-cs"/>
              </a:rPr>
              <a:t>Prior to application shutdown, the listener closes the database connection.</a:t>
            </a: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17</a:t>
            </a:fld>
            <a:endParaRPr lang="ru-RU"/>
          </a:p>
        </p:txBody>
      </p:sp>
    </p:spTree>
    <p:extLst>
      <p:ext uri="{BB962C8B-B14F-4D97-AF65-F5344CB8AC3E}">
        <p14:creationId xmlns:p14="http://schemas.microsoft.com/office/powerpoint/2010/main" val="4070968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baseline="0" dirty="0" smtClean="0">
                <a:effectLst/>
              </a:rPr>
              <a:t>Вспомнить паттерн </a:t>
            </a:r>
            <a:r>
              <a:rPr lang="en-US" baseline="0" dirty="0" smtClean="0">
                <a:effectLst/>
              </a:rPr>
              <a:t>MVC</a:t>
            </a:r>
          </a:p>
          <a:p>
            <a:pPr marL="0" lvl="8" algn="just">
              <a:buClr>
                <a:schemeClr val="accent3">
                  <a:lumMod val="50000"/>
                </a:schemeClr>
              </a:buClr>
            </a:pPr>
            <a:r>
              <a:rPr lang="ru-RU" sz="2200" kern="0" dirty="0" smtClean="0"/>
              <a:t>Шаблон </a:t>
            </a:r>
            <a:r>
              <a:rPr lang="ru-RU" sz="2200" kern="0" dirty="0" err="1" smtClean="0"/>
              <a:t>ModelView-Controller</a:t>
            </a:r>
            <a:r>
              <a:rPr lang="en-US" sz="2200" kern="0" dirty="0" smtClean="0"/>
              <a:t> </a:t>
            </a:r>
            <a:r>
              <a:rPr lang="ru-RU" sz="2200" kern="0" dirty="0" smtClean="0"/>
              <a:t>помогает отделять бизнес-логику, логику представления и логику</a:t>
            </a:r>
            <a:r>
              <a:rPr lang="en-US" sz="2200" kern="0" dirty="0" smtClean="0"/>
              <a:t> </a:t>
            </a:r>
            <a:r>
              <a:rPr lang="ru-RU" sz="2200" kern="0" dirty="0" smtClean="0"/>
              <a:t>навигации.</a:t>
            </a:r>
            <a:endParaRPr lang="en-US" sz="2200" kern="0" dirty="0" smtClean="0"/>
          </a:p>
          <a:p>
            <a:pPr marL="0" lvl="8" algn="just">
              <a:buClr>
                <a:schemeClr val="accent3">
                  <a:lumMod val="50000"/>
                </a:schemeClr>
              </a:buClr>
            </a:pPr>
            <a:r>
              <a:rPr lang="ru-RU" sz="2200" kern="0" dirty="0" smtClean="0"/>
              <a:t>Модели ответственны за</a:t>
            </a:r>
            <a:r>
              <a:rPr lang="en-US" sz="2200" kern="0" dirty="0" smtClean="0"/>
              <a:t> </a:t>
            </a:r>
            <a:r>
              <a:rPr lang="ru-RU" sz="2200" kern="0" dirty="0" smtClean="0"/>
              <a:t>инкапсуляцию данных приложения.</a:t>
            </a:r>
            <a:endParaRPr lang="en-US" sz="2200" kern="0" dirty="0" smtClean="0"/>
          </a:p>
          <a:p>
            <a:pPr marL="0" lvl="8" algn="just">
              <a:buClr>
                <a:schemeClr val="accent3">
                  <a:lumMod val="50000"/>
                </a:schemeClr>
              </a:buClr>
            </a:pPr>
            <a:r>
              <a:rPr lang="ru-RU" sz="2200" kern="0" dirty="0" err="1" smtClean="0"/>
              <a:t>View</a:t>
            </a:r>
            <a:r>
              <a:rPr lang="en-US" sz="2200" kern="0" dirty="0" smtClean="0"/>
              <a:t> </a:t>
            </a:r>
            <a:r>
              <a:rPr lang="ru-RU" sz="2200" kern="0" dirty="0" smtClean="0"/>
              <a:t>показывают ответ пользователю с помощью</a:t>
            </a:r>
            <a:r>
              <a:rPr lang="en-US" sz="2200" kern="0" dirty="0" smtClean="0"/>
              <a:t> </a:t>
            </a:r>
            <a:r>
              <a:rPr lang="ru-RU" sz="2200" kern="0" dirty="0" smtClean="0"/>
              <a:t>объектной модели.</a:t>
            </a:r>
            <a:endParaRPr lang="en-US" sz="2200" kern="0" dirty="0" smtClean="0"/>
          </a:p>
          <a:p>
            <a:pPr marL="0" lvl="8" algn="just">
              <a:buClr>
                <a:schemeClr val="accent3">
                  <a:lumMod val="50000"/>
                </a:schemeClr>
              </a:buClr>
            </a:pPr>
            <a:r>
              <a:rPr lang="ru-RU" sz="2200" kern="0" dirty="0" smtClean="0"/>
              <a:t>Контроллеры отвечают за</a:t>
            </a:r>
            <a:r>
              <a:rPr lang="en-US" sz="2200" kern="0" dirty="0" smtClean="0"/>
              <a:t> </a:t>
            </a:r>
            <a:r>
              <a:rPr lang="ru-RU" sz="2200" kern="0" dirty="0" smtClean="0"/>
              <a:t>прием запроса от пользователя и вызов</a:t>
            </a:r>
            <a:r>
              <a:rPr lang="en-US" sz="2200" kern="0" dirty="0" smtClean="0"/>
              <a:t> </a:t>
            </a:r>
            <a:r>
              <a:rPr lang="ru-RU" sz="2200" kern="0" dirty="0" smtClean="0"/>
              <a:t>серверных служб.</a:t>
            </a:r>
          </a:p>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18</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19</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en-US" baseline="0" dirty="0" err="1" smtClean="0">
                <a:effectLst/>
              </a:rPr>
              <a:t>DispatcherServlet</a:t>
            </a:r>
            <a:r>
              <a:rPr lang="ru-RU" baseline="0" dirty="0" smtClean="0">
                <a:effectLst/>
              </a:rPr>
              <a:t> направляет запросы обработчикам.</a:t>
            </a:r>
          </a:p>
          <a:p>
            <a:pPr marL="171450" indent="-171450">
              <a:buFont typeface="Arial" panose="020B0604020202020204" pitchFamily="34" charset="0"/>
              <a:buChar char="•"/>
            </a:pPr>
            <a:r>
              <a:rPr lang="en-US" dirty="0" err="1" smtClean="0"/>
              <a:t>DispatcherServlet</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полностью</a:t>
            </a:r>
            <a:r>
              <a:rPr lang="ru-RU" sz="1200" b="0" i="0" kern="1200" baseline="0" dirty="0" smtClean="0">
                <a:solidFill>
                  <a:schemeClr val="tx1"/>
                </a:solidFill>
                <a:effectLst/>
                <a:latin typeface="+mn-lt"/>
                <a:ea typeface="+mn-ea"/>
                <a:cs typeface="+mn-cs"/>
              </a:rPr>
              <a:t> интегрирован в </a:t>
            </a:r>
            <a:r>
              <a:rPr lang="en-US" sz="1200" b="0" i="0" kern="1200" baseline="0" dirty="0" err="1" smtClean="0">
                <a:solidFill>
                  <a:schemeClr val="tx1"/>
                </a:solidFill>
                <a:effectLst/>
                <a:latin typeface="+mn-lt"/>
                <a:ea typeface="+mn-ea"/>
                <a:cs typeface="+mn-cs"/>
              </a:rPr>
              <a:t>IoC</a:t>
            </a:r>
            <a:r>
              <a:rPr lang="en-US" sz="1200" b="0" i="0" kern="1200" baseline="0" dirty="0" smtClean="0">
                <a:solidFill>
                  <a:schemeClr val="tx1"/>
                </a:solidFill>
                <a:effectLst/>
                <a:latin typeface="+mn-lt"/>
                <a:ea typeface="+mn-ea"/>
                <a:cs typeface="+mn-cs"/>
              </a:rPr>
              <a:t> spring’</a:t>
            </a:r>
            <a:r>
              <a:rPr lang="ru-RU" sz="1200" b="0" i="0" kern="1200" baseline="0" dirty="0" smtClean="0">
                <a:solidFill>
                  <a:schemeClr val="tx1"/>
                </a:solidFill>
                <a:effectLst/>
                <a:latin typeface="+mn-lt"/>
                <a:ea typeface="+mn-ea"/>
                <a:cs typeface="+mn-cs"/>
              </a:rPr>
              <a:t>а =</a:t>
            </a:r>
            <a:r>
              <a:rPr lang="en-US" sz="1200" b="0" i="0" kern="1200" baseline="0" dirty="0" smtClean="0">
                <a:solidFill>
                  <a:schemeClr val="tx1"/>
                </a:solidFill>
                <a:effectLst/>
                <a:latin typeface="+mn-lt"/>
                <a:ea typeface="+mn-ea"/>
                <a:cs typeface="+mn-cs"/>
              </a:rPr>
              <a:t>&gt; </a:t>
            </a:r>
            <a:r>
              <a:rPr lang="ru-RU" sz="1200" b="0" i="0" kern="1200" baseline="0" dirty="0" smtClean="0">
                <a:solidFill>
                  <a:schemeClr val="tx1"/>
                </a:solidFill>
                <a:effectLst/>
                <a:latin typeface="+mn-lt"/>
                <a:ea typeface="+mn-ea"/>
                <a:cs typeface="+mn-cs"/>
              </a:rPr>
              <a:t>позволяет использовать все его возможности.</a:t>
            </a:r>
            <a:endParaRPr lang="en-US" sz="1200" b="0" i="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dirty="0" err="1" smtClean="0"/>
              <a:t>DispatcherServlet</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наследует</a:t>
            </a:r>
            <a:r>
              <a:rPr lang="ru-RU"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HttpServlet</a:t>
            </a:r>
            <a:r>
              <a:rPr lang="ru-RU" sz="1200" b="0" i="0" kern="1200" baseline="0" dirty="0" smtClean="0">
                <a:solidFill>
                  <a:schemeClr val="tx1"/>
                </a:solidFill>
                <a:effectLst/>
                <a:latin typeface="+mn-lt"/>
                <a:ea typeface="+mn-ea"/>
                <a:cs typeface="+mn-cs"/>
              </a:rPr>
              <a:t>.</a:t>
            </a:r>
          </a:p>
          <a:p>
            <a:pPr marL="171450" indent="-171450">
              <a:buFont typeface="Arial" panose="020B0604020202020204" pitchFamily="34" charset="0"/>
              <a:buChar char="•"/>
            </a:pPr>
            <a:r>
              <a:rPr lang="ru-RU" sz="1200" b="0" i="0" kern="1200" baseline="0" dirty="0" smtClean="0">
                <a:solidFill>
                  <a:schemeClr val="tx1"/>
                </a:solidFill>
                <a:effectLst/>
                <a:latin typeface="+mn-lt"/>
                <a:ea typeface="+mn-ea"/>
                <a:cs typeface="+mn-cs"/>
              </a:rPr>
              <a:t>Добавить </a:t>
            </a:r>
            <a:r>
              <a:rPr lang="en-US" sz="1200" b="0" i="0" kern="1200" baseline="0" dirty="0" err="1" smtClean="0">
                <a:solidFill>
                  <a:schemeClr val="tx1"/>
                </a:solidFill>
                <a:effectLst/>
                <a:latin typeface="+mn-lt"/>
                <a:ea typeface="+mn-ea"/>
                <a:cs typeface="+mn-cs"/>
              </a:rPr>
              <a:t>DispatcherServlet</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в </a:t>
            </a:r>
            <a:r>
              <a:rPr lang="en-US" sz="1200" b="0" i="0" kern="1200" baseline="0" dirty="0" smtClean="0">
                <a:solidFill>
                  <a:schemeClr val="tx1"/>
                </a:solidFill>
                <a:effectLst/>
                <a:latin typeface="+mn-lt"/>
                <a:ea typeface="+mn-ea"/>
                <a:cs typeface="+mn-cs"/>
              </a:rPr>
              <a:t>web.xml</a:t>
            </a:r>
          </a:p>
          <a:p>
            <a:pPr marL="0" indent="0">
              <a:buFont typeface="Arial" panose="020B0604020202020204" pitchFamily="34" charset="0"/>
              <a:buNone/>
            </a:pPr>
            <a:r>
              <a:rPr lang="en-US" dirty="0" smtClean="0">
                <a:effectLst/>
              </a:rPr>
              <a:t>&lt;</a:t>
            </a:r>
            <a:r>
              <a:rPr lang="en-US" sz="1200" b="1" kern="1200" dirty="0" smtClean="0">
                <a:solidFill>
                  <a:schemeClr val="tx1"/>
                </a:solidFill>
                <a:effectLst/>
                <a:latin typeface="+mn-lt"/>
                <a:ea typeface="+mn-ea"/>
                <a:cs typeface="+mn-cs"/>
              </a:rPr>
              <a:t>servlet</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servlet-name</a:t>
            </a:r>
            <a:r>
              <a:rPr lang="en-US" dirty="0" smtClean="0">
                <a:effectLst/>
              </a:rPr>
              <a:t>&gt;</a:t>
            </a:r>
            <a:r>
              <a:rPr lang="en-US" dirty="0" err="1" smtClean="0"/>
              <a:t>mvc</a:t>
            </a:r>
            <a:r>
              <a:rPr lang="en-US" dirty="0" smtClean="0"/>
              <a:t>-users</a:t>
            </a:r>
            <a:r>
              <a:rPr lang="en-US" dirty="0" smtClean="0">
                <a:effectLst/>
              </a:rPr>
              <a:t>&lt;/</a:t>
            </a:r>
            <a:r>
              <a:rPr lang="en-US" sz="1200" b="1" kern="1200" dirty="0" smtClean="0">
                <a:solidFill>
                  <a:schemeClr val="tx1"/>
                </a:solidFill>
                <a:effectLst/>
                <a:latin typeface="+mn-lt"/>
                <a:ea typeface="+mn-ea"/>
                <a:cs typeface="+mn-cs"/>
              </a:rPr>
              <a:t>servlet-name</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servlet-class</a:t>
            </a:r>
            <a:r>
              <a:rPr lang="en-US" dirty="0" smtClean="0">
                <a:effectLst/>
              </a:rPr>
              <a:t>&gt;</a:t>
            </a:r>
            <a:r>
              <a:rPr lang="en-US" dirty="0" err="1" smtClean="0"/>
              <a:t>org.springframework.web.servlet.DispatcherServlet</a:t>
            </a:r>
            <a:r>
              <a:rPr lang="en-US" dirty="0" smtClean="0">
                <a:effectLst/>
              </a:rPr>
              <a:t>&lt;/</a:t>
            </a:r>
            <a:r>
              <a:rPr lang="en-US" sz="1200" b="1" kern="1200" dirty="0" smtClean="0">
                <a:solidFill>
                  <a:schemeClr val="tx1"/>
                </a:solidFill>
                <a:effectLst/>
                <a:latin typeface="+mn-lt"/>
                <a:ea typeface="+mn-ea"/>
                <a:cs typeface="+mn-cs"/>
              </a:rPr>
              <a:t>servlet-class</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load-on-startup</a:t>
            </a:r>
            <a:r>
              <a:rPr lang="en-US" dirty="0" smtClean="0">
                <a:effectLst/>
              </a:rPr>
              <a:t>&gt;</a:t>
            </a:r>
            <a:r>
              <a:rPr lang="en-US" dirty="0" smtClean="0"/>
              <a:t>1</a:t>
            </a:r>
            <a:r>
              <a:rPr lang="en-US" dirty="0" smtClean="0">
                <a:effectLst/>
              </a:rPr>
              <a:t>&lt;/</a:t>
            </a:r>
            <a:r>
              <a:rPr lang="en-US" sz="1200" b="1" kern="1200" dirty="0" smtClean="0">
                <a:solidFill>
                  <a:schemeClr val="tx1"/>
                </a:solidFill>
                <a:effectLst/>
                <a:latin typeface="+mn-lt"/>
                <a:ea typeface="+mn-ea"/>
                <a:cs typeface="+mn-cs"/>
              </a:rPr>
              <a:t>load-on-startup</a:t>
            </a:r>
            <a:r>
              <a:rPr lang="en-US" dirty="0" smtClean="0">
                <a:effectLst/>
              </a:rPr>
              <a:t>&gt;</a:t>
            </a:r>
            <a:r>
              <a:rPr lang="en-US" dirty="0" smtClean="0"/>
              <a:t/>
            </a:r>
            <a:br>
              <a:rPr lang="en-US" dirty="0" smtClean="0"/>
            </a:br>
            <a:r>
              <a:rPr lang="en-US" dirty="0" smtClean="0">
                <a:effectLst/>
              </a:rPr>
              <a:t>&lt;/</a:t>
            </a:r>
            <a:r>
              <a:rPr lang="en-US" sz="1200" b="1" kern="1200" dirty="0" smtClean="0">
                <a:solidFill>
                  <a:schemeClr val="tx1"/>
                </a:solidFill>
                <a:effectLst/>
                <a:latin typeface="+mn-lt"/>
                <a:ea typeface="+mn-ea"/>
                <a:cs typeface="+mn-cs"/>
              </a:rPr>
              <a:t>servlet</a:t>
            </a:r>
            <a:r>
              <a:rPr lang="en-US" dirty="0" smtClean="0">
                <a:effectLst/>
              </a:rPr>
              <a:t>&gt;</a:t>
            </a:r>
          </a:p>
          <a:p>
            <a:pPr marL="0" indent="0">
              <a:buFont typeface="Arial" panose="020B0604020202020204" pitchFamily="34" charset="0"/>
              <a:buNone/>
            </a:pPr>
            <a:r>
              <a:rPr lang="en-US" sz="1200" kern="1200" dirty="0" smtClean="0">
                <a:solidFill>
                  <a:schemeClr val="tx1"/>
                </a:solidFill>
                <a:effectLst/>
                <a:latin typeface="+mn-lt"/>
                <a:ea typeface="+mn-ea"/>
                <a:cs typeface="+mn-cs"/>
              </a:rPr>
              <a:t>&lt;servlet-mapping&gt;</a:t>
            </a:r>
            <a:r>
              <a:rPr lang="en-US" dirty="0" smtClean="0"/>
              <a:t> </a:t>
            </a:r>
            <a:r>
              <a:rPr lang="en-US" sz="1200" kern="1200" dirty="0" smtClean="0">
                <a:solidFill>
                  <a:schemeClr val="tx1"/>
                </a:solidFill>
                <a:effectLst/>
                <a:latin typeface="+mn-lt"/>
                <a:ea typeface="+mn-ea"/>
                <a:cs typeface="+mn-cs"/>
              </a:rPr>
              <a:t>&lt;servlet-name&gt;</a:t>
            </a:r>
            <a:r>
              <a:rPr lang="en-US" dirty="0" err="1" smtClean="0"/>
              <a:t>mvc</a:t>
            </a:r>
            <a:r>
              <a:rPr lang="en-US" dirty="0" smtClean="0"/>
              <a:t>-users</a:t>
            </a:r>
            <a:r>
              <a:rPr lang="en-US" sz="1200" kern="1200" dirty="0" smtClean="0">
                <a:solidFill>
                  <a:schemeClr val="tx1"/>
                </a:solidFill>
                <a:effectLst/>
                <a:latin typeface="+mn-lt"/>
                <a:ea typeface="+mn-ea"/>
                <a:cs typeface="+mn-cs"/>
              </a:rPr>
              <a:t>&lt;/servlet-name&gt;</a:t>
            </a:r>
            <a:r>
              <a:rPr lang="en-US" dirty="0" smtClean="0"/>
              <a:t> </a:t>
            </a: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-pattern&gt;</a:t>
            </a:r>
            <a:r>
              <a:rPr lang="en-US" dirty="0" smtClean="0"/>
              <a:t>/users/*</a:t>
            </a: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-pattern&gt;</a:t>
            </a:r>
            <a:r>
              <a:rPr lang="en-US" dirty="0" smtClean="0"/>
              <a:t> </a:t>
            </a:r>
            <a:r>
              <a:rPr lang="en-US" sz="1200" kern="1200" dirty="0" smtClean="0">
                <a:solidFill>
                  <a:schemeClr val="tx1"/>
                </a:solidFill>
                <a:effectLst/>
                <a:latin typeface="+mn-lt"/>
                <a:ea typeface="+mn-ea"/>
                <a:cs typeface="+mn-cs"/>
              </a:rPr>
              <a:t>&lt;/servlet-mapping&gt;</a:t>
            </a:r>
          </a:p>
          <a:p>
            <a:pPr marL="0" indent="0">
              <a:buFont typeface="Arial" panose="020B0604020202020204" pitchFamily="34" charset="0"/>
              <a:buNone/>
            </a:pPr>
            <a:r>
              <a:rPr lang="ru-RU" sz="1200" b="0" i="0" kern="1200" baseline="0" dirty="0" smtClean="0">
                <a:solidFill>
                  <a:schemeClr val="tx1"/>
                </a:solidFill>
                <a:effectLst/>
                <a:latin typeface="+mn-lt"/>
                <a:ea typeface="+mn-ea"/>
                <a:cs typeface="+mn-cs"/>
              </a:rPr>
              <a:t>Обратить внимание на </a:t>
            </a:r>
            <a:r>
              <a:rPr lang="en-US" sz="1200" b="1" kern="1200" dirty="0" smtClean="0">
                <a:solidFill>
                  <a:schemeClr val="tx1"/>
                </a:solidFill>
                <a:effectLst/>
                <a:latin typeface="+mn-lt"/>
                <a:ea typeface="+mn-ea"/>
                <a:cs typeface="+mn-cs"/>
              </a:rPr>
              <a:t>load-on-startup</a:t>
            </a:r>
            <a:endParaRPr lang="en-US" sz="1200" b="0" i="0" kern="1200" baseline="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20</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sz="1200" b="0" i="0" kern="1200" baseline="0" dirty="0" smtClean="0">
                <a:solidFill>
                  <a:schemeClr val="tx1"/>
                </a:solidFill>
                <a:effectLst/>
                <a:latin typeface="+mn-lt"/>
                <a:ea typeface="+mn-ea"/>
                <a:cs typeface="+mn-cs"/>
              </a:rPr>
              <a:t>Все </a:t>
            </a:r>
            <a:r>
              <a:rPr lang="ru-RU" sz="1200" b="0" i="0" kern="1200" baseline="0" dirty="0" err="1" smtClean="0">
                <a:solidFill>
                  <a:schemeClr val="tx1"/>
                </a:solidFill>
                <a:effectLst/>
                <a:latin typeface="+mn-lt"/>
                <a:ea typeface="+mn-ea"/>
                <a:cs typeface="+mn-cs"/>
              </a:rPr>
              <a:t>бины</a:t>
            </a:r>
            <a:r>
              <a:rPr lang="ru-RU" sz="1200" b="0" i="0" kern="1200" baseline="0" dirty="0" smtClean="0">
                <a:solidFill>
                  <a:schemeClr val="tx1"/>
                </a:solidFill>
                <a:effectLst/>
                <a:latin typeface="+mn-lt"/>
                <a:ea typeface="+mn-ea"/>
                <a:cs typeface="+mn-cs"/>
              </a:rPr>
              <a:t> с теми же именами, что и в глобальном </a:t>
            </a:r>
            <a:r>
              <a:rPr lang="ru-RU" sz="1200" b="0" i="0" kern="1200" baseline="0" dirty="0" err="1" smtClean="0">
                <a:solidFill>
                  <a:schemeClr val="tx1"/>
                </a:solidFill>
                <a:effectLst/>
                <a:latin typeface="+mn-lt"/>
                <a:ea typeface="+mn-ea"/>
                <a:cs typeface="+mn-cs"/>
              </a:rPr>
              <a:t>областе</a:t>
            </a:r>
            <a:r>
              <a:rPr lang="ru-RU" sz="1200" b="0" i="0" kern="1200" baseline="0" dirty="0" smtClean="0">
                <a:solidFill>
                  <a:schemeClr val="tx1"/>
                </a:solidFill>
                <a:effectLst/>
                <a:latin typeface="+mn-lt"/>
                <a:ea typeface="+mn-ea"/>
                <a:cs typeface="+mn-cs"/>
              </a:rPr>
              <a:t> видимости </a:t>
            </a:r>
            <a:r>
              <a:rPr lang="ru-RU" sz="1200" b="0" i="0" kern="1200" baseline="0" dirty="0" err="1" smtClean="0">
                <a:solidFill>
                  <a:schemeClr val="tx1"/>
                </a:solidFill>
                <a:effectLst/>
                <a:latin typeface="+mn-lt"/>
                <a:ea typeface="+mn-ea"/>
                <a:cs typeface="+mn-cs"/>
              </a:rPr>
              <a:t>спринга</a:t>
            </a:r>
            <a:r>
              <a:rPr lang="ru-RU" sz="1200" b="0" i="0" kern="1200" baseline="0" dirty="0" smtClean="0">
                <a:solidFill>
                  <a:schemeClr val="tx1"/>
                </a:solidFill>
                <a:effectLst/>
                <a:latin typeface="+mn-lt"/>
                <a:ea typeface="+mn-ea"/>
                <a:cs typeface="+mn-cs"/>
              </a:rPr>
              <a:t>, будут переопределены теми, что указаны в </a:t>
            </a:r>
            <a:r>
              <a:rPr lang="en-US" sz="1200" dirty="0" smtClean="0"/>
              <a:t>[servlet-name]-servlet.xml</a:t>
            </a:r>
            <a:endParaRPr lang="en-US" sz="1200" b="0" i="0" kern="1200" baseline="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21</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Рассказать, что бывают</a:t>
            </a:r>
            <a:r>
              <a:rPr lang="ru-RU" baseline="0" dirty="0" smtClean="0"/>
              <a:t> </a:t>
            </a:r>
            <a:r>
              <a:rPr lang="en-US" baseline="0" dirty="0" smtClean="0"/>
              <a:t>JEE </a:t>
            </a:r>
            <a:r>
              <a:rPr lang="ru-RU" baseline="0" dirty="0" smtClean="0"/>
              <a:t>сервера приложений – те, что целиком поддерживают </a:t>
            </a:r>
            <a:r>
              <a:rPr lang="en-US" baseline="0" dirty="0" smtClean="0"/>
              <a:t>JEE </a:t>
            </a:r>
            <a:r>
              <a:rPr lang="ru-RU" baseline="0" dirty="0" smtClean="0"/>
              <a:t>спецификацию. Бывают и контейнеры </a:t>
            </a:r>
            <a:r>
              <a:rPr lang="ru-RU" baseline="0" dirty="0" err="1" smtClean="0"/>
              <a:t>сервлетов</a:t>
            </a:r>
            <a:r>
              <a:rPr lang="ru-RU" baseline="0" dirty="0" smtClean="0"/>
              <a:t> – не полностью поддерживают </a:t>
            </a:r>
            <a:r>
              <a:rPr lang="en-US" baseline="0" dirty="0" smtClean="0"/>
              <a:t>JEE </a:t>
            </a:r>
            <a:r>
              <a:rPr lang="ru-RU" baseline="0" dirty="0" smtClean="0"/>
              <a:t>спецификацию, но точно предоставляют среду для выполнения </a:t>
            </a:r>
            <a:r>
              <a:rPr lang="ru-RU" baseline="0" dirty="0" err="1" smtClean="0"/>
              <a:t>сервлетов</a:t>
            </a:r>
            <a:r>
              <a:rPr lang="ru-RU" baseline="0" dirty="0" smtClean="0"/>
              <a:t>, о которых позже.</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a:t>
            </a:fld>
            <a:endParaRPr lang="ru-RU"/>
          </a:p>
        </p:txBody>
      </p:sp>
    </p:spTree>
    <p:extLst>
      <p:ext uri="{BB962C8B-B14F-4D97-AF65-F5344CB8AC3E}">
        <p14:creationId xmlns:p14="http://schemas.microsoft.com/office/powerpoint/2010/main" val="113127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sz="1200" b="0" i="0" kern="1200" baseline="0" dirty="0" smtClean="0">
                <a:solidFill>
                  <a:schemeClr val="tx1"/>
                </a:solidFill>
                <a:effectLst/>
                <a:latin typeface="+mn-lt"/>
                <a:ea typeface="+mn-ea"/>
                <a:cs typeface="+mn-cs"/>
              </a:rPr>
              <a:t>+ Можно задать корневой контекст </a:t>
            </a:r>
            <a:r>
              <a:rPr lang="en-US" sz="1200" b="0" i="0" kern="1200" baseline="0" dirty="0" smtClean="0">
                <a:solidFill>
                  <a:schemeClr val="tx1"/>
                </a:solidFill>
                <a:effectLst/>
                <a:latin typeface="+mn-lt"/>
                <a:ea typeface="+mn-ea"/>
                <a:cs typeface="+mn-cs"/>
              </a:rPr>
              <a:t>Spring MVC</a:t>
            </a:r>
            <a:r>
              <a:rPr lang="ru-RU" sz="1200" b="0" i="0" kern="1200" baseline="0" dirty="0" smtClean="0">
                <a:solidFill>
                  <a:schemeClr val="tx1"/>
                </a:solidFill>
                <a:effectLst/>
                <a:latin typeface="+mn-lt"/>
                <a:ea typeface="+mn-ea"/>
                <a:cs typeface="+mn-cs"/>
              </a:rPr>
              <a:t>, если этот </a:t>
            </a:r>
            <a:r>
              <a:rPr lang="en-US" sz="1200" b="0" i="0" kern="1200" baseline="0" dirty="0" err="1" smtClean="0">
                <a:solidFill>
                  <a:schemeClr val="tx1"/>
                </a:solidFill>
                <a:effectLst/>
                <a:latin typeface="+mn-lt"/>
                <a:ea typeface="+mn-ea"/>
                <a:cs typeface="+mn-cs"/>
              </a:rPr>
              <a:t>init-param</a:t>
            </a:r>
            <a:r>
              <a:rPr lang="en-US" sz="1200" b="0" i="0" kern="1200" baseline="0" dirty="0" smtClean="0">
                <a:solidFill>
                  <a:schemeClr val="tx1"/>
                </a:solidFill>
                <a:effectLst/>
                <a:latin typeface="+mn-lt"/>
                <a:ea typeface="+mn-ea"/>
                <a:cs typeface="+mn-cs"/>
              </a:rPr>
              <a:t>/</a:t>
            </a:r>
            <a:r>
              <a:rPr lang="en-US" sz="1200" b="0" i="0" kern="1200" baseline="0" dirty="0" err="1" smtClean="0">
                <a:solidFill>
                  <a:schemeClr val="tx1"/>
                </a:solidFill>
                <a:effectLst/>
                <a:latin typeface="+mn-lt"/>
                <a:ea typeface="+mn-ea"/>
                <a:cs typeface="+mn-cs"/>
              </a:rPr>
              <a:t>param_value</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сделать пустым + добавить </a:t>
            </a:r>
            <a:r>
              <a:rPr lang="en-US" sz="1200" kern="1200" dirty="0" smtClean="0">
                <a:solidFill>
                  <a:schemeClr val="tx1"/>
                </a:solidFill>
                <a:effectLst/>
                <a:latin typeface="+mn-lt"/>
                <a:ea typeface="+mn-ea"/>
                <a:cs typeface="+mn-cs"/>
              </a:rPr>
              <a:t>&lt;context-</a:t>
            </a:r>
            <a:r>
              <a:rPr lang="en-US" sz="1200" kern="1200" dirty="0" err="1" smtClean="0">
                <a:solidFill>
                  <a:schemeClr val="tx1"/>
                </a:solidFill>
                <a:effectLst/>
                <a:latin typeface="+mn-lt"/>
                <a:ea typeface="+mn-ea"/>
                <a:cs typeface="+mn-cs"/>
              </a:rPr>
              <a:t>param</a:t>
            </a:r>
            <a:r>
              <a:rPr lang="en-US" sz="1200" kern="1200" dirty="0" smtClean="0">
                <a:solidFill>
                  <a:schemeClr val="tx1"/>
                </a:solidFill>
                <a:effectLst/>
                <a:latin typeface="+mn-lt"/>
                <a:ea typeface="+mn-ea"/>
                <a:cs typeface="+mn-cs"/>
              </a:rPr>
              <a:t>&gt;</a:t>
            </a:r>
            <a:r>
              <a:rPr lang="en-US" dirty="0" smtClean="0"/>
              <a:t> </a:t>
            </a: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param</a:t>
            </a:r>
            <a:r>
              <a:rPr lang="en-US" sz="1200" kern="1200" dirty="0" smtClean="0">
                <a:solidFill>
                  <a:schemeClr val="tx1"/>
                </a:solidFill>
                <a:effectLst/>
                <a:latin typeface="+mn-lt"/>
                <a:ea typeface="+mn-ea"/>
                <a:cs typeface="+mn-cs"/>
              </a:rPr>
              <a:t>-name&gt;</a:t>
            </a:r>
            <a:r>
              <a:rPr lang="en-US" dirty="0" err="1" smtClean="0"/>
              <a:t>contextConfigLocation</a:t>
            </a: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param</a:t>
            </a:r>
            <a:r>
              <a:rPr lang="en-US" sz="1200" kern="1200" dirty="0" smtClean="0">
                <a:solidFill>
                  <a:schemeClr val="tx1"/>
                </a:solidFill>
                <a:effectLst/>
                <a:latin typeface="+mn-lt"/>
                <a:ea typeface="+mn-ea"/>
                <a:cs typeface="+mn-cs"/>
              </a:rPr>
              <a:t>-name&gt;</a:t>
            </a:r>
            <a:r>
              <a:rPr lang="en-US" dirty="0" smtClean="0"/>
              <a:t> </a:t>
            </a: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param</a:t>
            </a:r>
            <a:r>
              <a:rPr lang="en-US" sz="1200" kern="1200" dirty="0" smtClean="0">
                <a:solidFill>
                  <a:schemeClr val="tx1"/>
                </a:solidFill>
                <a:effectLst/>
                <a:latin typeface="+mn-lt"/>
                <a:ea typeface="+mn-ea"/>
                <a:cs typeface="+mn-cs"/>
              </a:rPr>
              <a:t>-value&gt;</a:t>
            </a:r>
            <a:r>
              <a:rPr lang="en-US" dirty="0" smtClean="0"/>
              <a:t>/WEB-INF/root-context.xml</a:t>
            </a: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param</a:t>
            </a:r>
            <a:r>
              <a:rPr lang="en-US" sz="1200" kern="1200" dirty="0" smtClean="0">
                <a:solidFill>
                  <a:schemeClr val="tx1"/>
                </a:solidFill>
                <a:effectLst/>
                <a:latin typeface="+mn-lt"/>
                <a:ea typeface="+mn-ea"/>
                <a:cs typeface="+mn-cs"/>
              </a:rPr>
              <a:t>-value&gt;</a:t>
            </a:r>
            <a:r>
              <a:rPr lang="en-US" dirty="0" smtClean="0"/>
              <a:t> </a:t>
            </a:r>
            <a:r>
              <a:rPr lang="en-US" sz="1200" kern="1200" dirty="0" smtClean="0">
                <a:solidFill>
                  <a:schemeClr val="tx1"/>
                </a:solidFill>
                <a:effectLst/>
                <a:latin typeface="+mn-lt"/>
                <a:ea typeface="+mn-ea"/>
                <a:cs typeface="+mn-cs"/>
              </a:rPr>
              <a:t>&lt;/context-</a:t>
            </a:r>
            <a:r>
              <a:rPr lang="en-US" sz="1200" kern="1200" dirty="0" err="1" smtClean="0">
                <a:solidFill>
                  <a:schemeClr val="tx1"/>
                </a:solidFill>
                <a:effectLst/>
                <a:latin typeface="+mn-lt"/>
                <a:ea typeface="+mn-ea"/>
                <a:cs typeface="+mn-cs"/>
              </a:rPr>
              <a:t>param</a:t>
            </a:r>
            <a:r>
              <a:rPr lang="en-US" sz="1200" kern="1200" dirty="0" smtClean="0">
                <a:solidFill>
                  <a:schemeClr val="tx1"/>
                </a:solidFill>
                <a:effectLst/>
                <a:latin typeface="+mn-lt"/>
                <a:ea typeface="+mn-ea"/>
                <a:cs typeface="+mn-cs"/>
              </a:rPr>
              <a:t>&gt;</a:t>
            </a:r>
            <a:endParaRPr lang="en-US" sz="1200" b="0" i="0" kern="1200" baseline="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22</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23</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В этом примере метод принимает на вход модель и возвращает имя представления как строку.</a:t>
            </a:r>
          </a:p>
          <a:p>
            <a:pPr marL="171450" indent="-171450">
              <a:buFont typeface="Arial" panose="020B0604020202020204" pitchFamily="34" charset="0"/>
              <a:buChar char="•"/>
            </a:pPr>
            <a:r>
              <a:rPr lang="ru-RU" baseline="0" dirty="0" smtClean="0">
                <a:effectLst/>
              </a:rPr>
              <a:t>Можно использовать разнообразные параметры и типы возвращаемых значений.</a:t>
            </a:r>
          </a:p>
          <a:p>
            <a:pPr marL="171450" indent="-171450">
              <a:buFont typeface="Arial" panose="020B0604020202020204" pitchFamily="34" charset="0"/>
              <a:buChar char="•"/>
            </a:pPr>
            <a:r>
              <a:rPr lang="ru-RU" baseline="0" dirty="0" smtClean="0">
                <a:effectLst/>
              </a:rPr>
              <a:t>Чтобы </a:t>
            </a:r>
            <a:r>
              <a:rPr lang="en-US" baseline="0" dirty="0" smtClean="0">
                <a:effectLst/>
              </a:rPr>
              <a:t>JSP </a:t>
            </a:r>
            <a:r>
              <a:rPr lang="ru-RU" baseline="0" dirty="0" smtClean="0">
                <a:effectLst/>
              </a:rPr>
              <a:t>воспринимались как </a:t>
            </a:r>
            <a:r>
              <a:rPr lang="en-US" baseline="0" dirty="0" smtClean="0">
                <a:effectLst/>
              </a:rPr>
              <a:t>view:</a:t>
            </a:r>
            <a:endParaRPr lang="ru-RU" baseline="0" dirty="0" smtClean="0">
              <a:effectLst/>
            </a:endParaRPr>
          </a:p>
          <a:p>
            <a:pPr marL="171450" indent="-171450">
              <a:buFont typeface="Arial" panose="020B0604020202020204" pitchFamily="34" charset="0"/>
              <a:buChar char="•"/>
            </a:pPr>
            <a:r>
              <a:rPr lang="en-US" dirty="0" smtClean="0">
                <a:effectLst/>
              </a:rPr>
              <a:t>&lt;</a:t>
            </a:r>
            <a:r>
              <a:rPr lang="en-US" sz="1200" b="1" kern="1200" dirty="0" smtClean="0">
                <a:solidFill>
                  <a:schemeClr val="tx1"/>
                </a:solidFill>
                <a:effectLst/>
                <a:latin typeface="+mn-lt"/>
                <a:ea typeface="+mn-ea"/>
                <a:cs typeface="+mn-cs"/>
              </a:rPr>
              <a:t>bean id="</a:t>
            </a:r>
            <a:r>
              <a:rPr lang="en-US" sz="1200" b="1" kern="1200" dirty="0" err="1" smtClean="0">
                <a:solidFill>
                  <a:schemeClr val="tx1"/>
                </a:solidFill>
                <a:effectLst/>
                <a:latin typeface="+mn-lt"/>
                <a:ea typeface="+mn-ea"/>
                <a:cs typeface="+mn-cs"/>
              </a:rPr>
              <a:t>viewResolver</a:t>
            </a:r>
            <a:r>
              <a:rPr lang="en-US" sz="1200" b="1" kern="1200" dirty="0" smtClean="0">
                <a:solidFill>
                  <a:schemeClr val="tx1"/>
                </a:solidFill>
                <a:effectLst/>
                <a:latin typeface="+mn-lt"/>
                <a:ea typeface="+mn-ea"/>
                <a:cs typeface="+mn-cs"/>
              </a:rPr>
              <a:t>"</a:t>
            </a:r>
            <a:br>
              <a:rPr lang="en-US" sz="1200" b="1"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      class="org.springframework.web.servlet.view.InternalResourceViewResolver"</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property name="prefix" value="/WEB-INF/</a:t>
            </a:r>
            <a:r>
              <a:rPr lang="en-US" sz="1200" b="1" kern="1200" dirty="0" err="1" smtClean="0">
                <a:solidFill>
                  <a:schemeClr val="tx1"/>
                </a:solidFill>
                <a:effectLst/>
                <a:latin typeface="+mn-lt"/>
                <a:ea typeface="+mn-ea"/>
                <a:cs typeface="+mn-cs"/>
              </a:rPr>
              <a:t>jsp</a:t>
            </a:r>
            <a:r>
              <a:rPr lang="en-US" sz="1200" b="1" kern="1200" dirty="0" smtClean="0">
                <a:solidFill>
                  <a:schemeClr val="tx1"/>
                </a:solidFill>
                <a:effectLst/>
                <a:latin typeface="+mn-lt"/>
                <a:ea typeface="+mn-ea"/>
                <a:cs typeface="+mn-cs"/>
              </a:rPr>
              <a:t>/"</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property name="suffix" value=".</a:t>
            </a:r>
            <a:r>
              <a:rPr lang="en-US" sz="1200" b="1" kern="1200" dirty="0" err="1" smtClean="0">
                <a:solidFill>
                  <a:schemeClr val="tx1"/>
                </a:solidFill>
                <a:effectLst/>
                <a:latin typeface="+mn-lt"/>
                <a:ea typeface="+mn-ea"/>
                <a:cs typeface="+mn-cs"/>
              </a:rPr>
              <a:t>jsp</a:t>
            </a:r>
            <a:r>
              <a:rPr lang="en-US" sz="1200" b="1" kern="1200" dirty="0" smtClean="0">
                <a:solidFill>
                  <a:schemeClr val="tx1"/>
                </a:solidFill>
                <a:effectLst/>
                <a:latin typeface="+mn-lt"/>
                <a:ea typeface="+mn-ea"/>
                <a:cs typeface="+mn-cs"/>
              </a:rPr>
              <a:t>"</a:t>
            </a:r>
            <a:r>
              <a:rPr lang="en-US" dirty="0" smtClean="0">
                <a:effectLst/>
              </a:rPr>
              <a:t>/&gt;</a:t>
            </a:r>
            <a:r>
              <a:rPr lang="en-US" dirty="0" smtClean="0"/>
              <a:t/>
            </a:r>
            <a:br>
              <a:rPr lang="en-US" dirty="0" smtClean="0"/>
            </a:br>
            <a:r>
              <a:rPr lang="en-US" dirty="0" smtClean="0">
                <a:effectLst/>
              </a:rPr>
              <a:t>&lt;/</a:t>
            </a:r>
            <a:r>
              <a:rPr lang="en-US" sz="1200" b="1" kern="1200" dirty="0" smtClean="0">
                <a:solidFill>
                  <a:schemeClr val="tx1"/>
                </a:solidFill>
                <a:effectLst/>
                <a:latin typeface="+mn-lt"/>
                <a:ea typeface="+mn-ea"/>
                <a:cs typeface="+mn-cs"/>
              </a:rPr>
              <a:t>bean</a:t>
            </a:r>
            <a:r>
              <a:rPr lang="en-US" dirty="0" smtClean="0">
                <a:effectLst/>
              </a:rPr>
              <a:t>&gt;</a:t>
            </a:r>
            <a:endParaRPr lang="ru-RU" dirty="0" smtClean="0">
              <a:effectLst/>
            </a:endParaRPr>
          </a:p>
          <a:p>
            <a:pPr marL="171450" indent="-171450">
              <a:buFont typeface="Arial" panose="020B0604020202020204" pitchFamily="34" charset="0"/>
              <a:buChar char="•"/>
            </a:pPr>
            <a:endParaRPr lang="ru-RU" baseline="0" dirty="0" smtClean="0">
              <a:effectLst/>
            </a:endParaRPr>
          </a:p>
          <a:p>
            <a:pPr marL="171450" indent="-171450">
              <a:buFont typeface="Arial" panose="020B0604020202020204" pitchFamily="34" charset="0"/>
              <a:buChar char="•"/>
            </a:pPr>
            <a:r>
              <a:rPr lang="ru-RU" baseline="0" dirty="0" smtClean="0">
                <a:effectLst/>
              </a:rPr>
              <a:t>Стоит помнить также, что если явно </a:t>
            </a:r>
            <a:r>
              <a:rPr lang="en-US" baseline="0" dirty="0" smtClean="0">
                <a:effectLst/>
              </a:rPr>
              <a:t>View </a:t>
            </a:r>
            <a:r>
              <a:rPr lang="ru-RU" baseline="0" dirty="0" smtClean="0">
                <a:effectLst/>
              </a:rPr>
              <a:t>не задана, то будет использоваться </a:t>
            </a:r>
            <a:r>
              <a:rPr lang="en-US" dirty="0" err="1" smtClean="0"/>
              <a:t>DefaultRequestToViewNameTranslator</a:t>
            </a:r>
            <a:r>
              <a:rPr lang="ru-RU" sz="1200" b="0" i="0" kern="1200" dirty="0" smtClean="0">
                <a:solidFill>
                  <a:schemeClr val="tx1"/>
                </a:solidFill>
                <a:effectLst/>
                <a:latin typeface="+mn-lt"/>
                <a:ea typeface="+mn-ea"/>
                <a:cs typeface="+mn-cs"/>
              </a:rPr>
              <a:t>,</a:t>
            </a:r>
            <a:r>
              <a:rPr lang="ru-RU" sz="1200" b="0" i="0" kern="1200" baseline="0" dirty="0" smtClean="0">
                <a:solidFill>
                  <a:schemeClr val="tx1"/>
                </a:solidFill>
                <a:effectLst/>
                <a:latin typeface="+mn-lt"/>
                <a:ea typeface="+mn-ea"/>
                <a:cs typeface="+mn-cs"/>
              </a:rPr>
              <a:t> который постарается получить это </a:t>
            </a:r>
            <a:r>
              <a:rPr lang="en-US" sz="1200" b="0" i="0" kern="1200" baseline="0" dirty="0" smtClean="0">
                <a:solidFill>
                  <a:schemeClr val="tx1"/>
                </a:solidFill>
                <a:effectLst/>
                <a:latin typeface="+mn-lt"/>
                <a:ea typeface="+mn-ea"/>
                <a:cs typeface="+mn-cs"/>
              </a:rPr>
              <a:t>view</a:t>
            </a:r>
            <a:r>
              <a:rPr lang="ru-RU" sz="1200" b="0" i="0" kern="1200" baseline="0" dirty="0" smtClean="0">
                <a:solidFill>
                  <a:schemeClr val="tx1"/>
                </a:solidFill>
                <a:effectLst/>
                <a:latin typeface="+mn-lt"/>
                <a:ea typeface="+mn-ea"/>
                <a:cs typeface="+mn-cs"/>
              </a:rPr>
              <a:t> по </a:t>
            </a:r>
            <a:r>
              <a:rPr lang="en-US" sz="1200" b="0" i="0" kern="1200" baseline="0" dirty="0" smtClean="0">
                <a:solidFill>
                  <a:schemeClr val="tx1"/>
                </a:solidFill>
                <a:effectLst/>
                <a:latin typeface="+mn-lt"/>
                <a:ea typeface="+mn-ea"/>
                <a:cs typeface="+mn-cs"/>
              </a:rPr>
              <a:t>URL’</a:t>
            </a:r>
            <a:r>
              <a:rPr lang="ru-RU" sz="1200" b="0" i="0" kern="1200" baseline="0" dirty="0" smtClean="0">
                <a:solidFill>
                  <a:schemeClr val="tx1"/>
                </a:solidFill>
                <a:effectLst/>
                <a:latin typeface="+mn-lt"/>
                <a:ea typeface="+mn-ea"/>
                <a:cs typeface="+mn-cs"/>
              </a:rPr>
              <a:t>у.</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24</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Чтобы классы с аннотацией </a:t>
            </a:r>
            <a:r>
              <a:rPr lang="en-US" baseline="0" dirty="0" smtClean="0">
                <a:effectLst/>
              </a:rPr>
              <a:t>@Controller </a:t>
            </a:r>
            <a:r>
              <a:rPr lang="ru-RU" baseline="0" dirty="0" smtClean="0">
                <a:effectLst/>
              </a:rPr>
              <a:t>находились, необходимо добавить </a:t>
            </a:r>
          </a:p>
          <a:p>
            <a:pPr marL="0" indent="0">
              <a:buFont typeface="Arial" panose="020B0604020202020204" pitchFamily="34" charset="0"/>
              <a:buNone/>
            </a:pPr>
            <a:r>
              <a:rPr lang="en-US" dirty="0" smtClean="0">
                <a:effectLst/>
              </a:rPr>
              <a:t>&lt;</a:t>
            </a:r>
            <a:r>
              <a:rPr lang="en-US" sz="1200" b="1" kern="1200" dirty="0" err="1" smtClean="0">
                <a:solidFill>
                  <a:schemeClr val="tx1"/>
                </a:solidFill>
                <a:effectLst/>
                <a:latin typeface="+mn-lt"/>
                <a:ea typeface="+mn-ea"/>
                <a:cs typeface="+mn-cs"/>
              </a:rPr>
              <a:t>context:component-scan</a:t>
            </a:r>
            <a:r>
              <a:rPr lang="en-US" sz="1200" b="1" kern="1200" dirty="0" smtClean="0">
                <a:solidFill>
                  <a:schemeClr val="tx1"/>
                </a:solidFill>
                <a:effectLst/>
                <a:latin typeface="+mn-lt"/>
                <a:ea typeface="+mn-ea"/>
                <a:cs typeface="+mn-cs"/>
              </a:rPr>
              <a:t> base-package="</a:t>
            </a:r>
            <a:r>
              <a:rPr lang="en-US" sz="1200" b="1" kern="1200" dirty="0" err="1" smtClean="0">
                <a:solidFill>
                  <a:schemeClr val="tx1"/>
                </a:solidFill>
                <a:effectLst/>
                <a:latin typeface="+mn-lt"/>
                <a:ea typeface="+mn-ea"/>
                <a:cs typeface="+mn-cs"/>
              </a:rPr>
              <a:t>ru.sberbank.javacourse.springmvc.web.mvc</a:t>
            </a:r>
            <a:r>
              <a:rPr lang="en-US" sz="1200" b="1" kern="1200" dirty="0" smtClean="0">
                <a:solidFill>
                  <a:schemeClr val="tx1"/>
                </a:solidFill>
                <a:effectLst/>
                <a:latin typeface="+mn-lt"/>
                <a:ea typeface="+mn-ea"/>
                <a:cs typeface="+mn-cs"/>
              </a:rPr>
              <a:t>"</a:t>
            </a:r>
            <a:r>
              <a:rPr lang="en-US" dirty="0" smtClean="0">
                <a:effectLst/>
              </a:rPr>
              <a:t>/&gt;</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25</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Попробовать позадавать неправильные ссылки, на которых нет </a:t>
            </a:r>
            <a:r>
              <a:rPr lang="ru-RU" baseline="0" dirty="0" err="1" smtClean="0">
                <a:effectLst/>
              </a:rPr>
              <a:t>маппинга</a:t>
            </a:r>
            <a:r>
              <a:rPr lang="ru-RU" baseline="0" dirty="0" smtClean="0">
                <a:effectLst/>
              </a:rPr>
              <a:t> и получить </a:t>
            </a:r>
            <a:r>
              <a:rPr lang="en-US" baseline="0" dirty="0" smtClean="0">
                <a:effectLst/>
              </a:rPr>
              <a:t>HTTP 404 Not found</a:t>
            </a:r>
          </a:p>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26</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Font typeface="Arial" panose="020B0604020202020204" pitchFamily="34" charset="0"/>
              <a:buNone/>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27</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Font typeface="Arial" panose="020B0604020202020204" pitchFamily="34" charset="0"/>
              <a:buNone/>
            </a:pPr>
            <a:r>
              <a:rPr lang="en-US" sz="1200" b="0" i="0" kern="1200" dirty="0" smtClean="0">
                <a:solidFill>
                  <a:schemeClr val="tx1"/>
                </a:solidFill>
                <a:effectLst/>
                <a:latin typeface="+mn-lt"/>
                <a:ea typeface="+mn-ea"/>
                <a:cs typeface="+mn-cs"/>
              </a:rPr>
              <a:t>Content-Type</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28</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29</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0" baseline="0" dirty="0" smtClean="0">
                <a:effectLst/>
              </a:rPr>
              <a:t>Для данного примера тело ответа будет содержать строку </a:t>
            </a:r>
            <a:r>
              <a:rPr lang="en-US" b="0" baseline="0" dirty="0" smtClean="0">
                <a:effectLst/>
              </a:rPr>
              <a:t>“Hello World”</a:t>
            </a:r>
            <a:endParaRPr lang="ru-RU" b="0" baseline="0" dirty="0" smtClean="0">
              <a:effectLst/>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b="0" baseline="0" dirty="0" smtClean="0">
                <a:effectLst/>
              </a:rPr>
              <a:t>Поговорить о </a:t>
            </a:r>
            <a:r>
              <a:rPr lang="en-US" sz="1200" b="0" i="0" kern="1200" dirty="0" smtClean="0">
                <a:solidFill>
                  <a:schemeClr val="tx1"/>
                </a:solidFill>
                <a:effectLst/>
                <a:latin typeface="+mn-lt"/>
                <a:ea typeface="+mn-ea"/>
                <a:cs typeface="+mn-cs"/>
              </a:rPr>
              <a:t>Jackson</a:t>
            </a:r>
            <a:endParaRPr lang="ru-RU"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sz="1200" b="0" i="0" kern="1200" dirty="0" smtClean="0">
                <a:solidFill>
                  <a:schemeClr val="tx1"/>
                </a:solidFill>
                <a:effectLst/>
                <a:latin typeface="+mn-lt"/>
                <a:ea typeface="+mn-ea"/>
                <a:cs typeface="+mn-cs"/>
              </a:rPr>
              <a:t>Уже есть:</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err="1" smtClean="0">
                <a:solidFill>
                  <a:schemeClr val="tx1"/>
                </a:solidFill>
                <a:effectLst/>
                <a:latin typeface="+mn-lt"/>
                <a:ea typeface="+mn-ea"/>
                <a:cs typeface="+mn-cs"/>
              </a:rPr>
              <a:t>StringHttpMessageConverter</a:t>
            </a:r>
            <a:r>
              <a:rPr lang="ru-RU" sz="1200" b="0" i="0" kern="120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can read and write Strings</a:t>
            </a:r>
            <a:endParaRPr lang="ru-RU" sz="1200" b="0" i="0"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err="1" smtClean="0">
                <a:solidFill>
                  <a:schemeClr val="tx1"/>
                </a:solidFill>
                <a:effectLst/>
                <a:latin typeface="+mn-lt"/>
                <a:ea typeface="+mn-ea"/>
                <a:cs typeface="+mn-cs"/>
              </a:rPr>
              <a:t>FormHttpMessageConverter</a:t>
            </a:r>
            <a:r>
              <a:rPr lang="ru-RU" sz="1200" b="0" i="0" kern="120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can read and write form data from the HTTP request and response</a:t>
            </a:r>
            <a:endParaRPr lang="ru-RU" sz="1200" b="0" i="0"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err="1" smtClean="0">
                <a:solidFill>
                  <a:schemeClr val="tx1"/>
                </a:solidFill>
                <a:effectLst/>
                <a:latin typeface="+mn-lt"/>
                <a:ea typeface="+mn-ea"/>
                <a:cs typeface="+mn-cs"/>
              </a:rPr>
              <a:t>ByteArrayHttpMessageConverter</a:t>
            </a:r>
            <a:r>
              <a:rPr lang="ru-RU" sz="1200" b="0" i="0" kern="120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can read and write byte arrays</a:t>
            </a:r>
            <a:endParaRPr lang="ru-RU" sz="1200" b="0" i="0"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err="1" smtClean="0">
                <a:solidFill>
                  <a:schemeClr val="tx1"/>
                </a:solidFill>
                <a:effectLst/>
                <a:latin typeface="+mn-lt"/>
                <a:ea typeface="+mn-ea"/>
                <a:cs typeface="+mn-cs"/>
              </a:rPr>
              <a:t>MarshallingHttpMessageConverter</a:t>
            </a:r>
            <a:r>
              <a:rPr lang="ru-RU" sz="1200" b="0" i="0" kern="120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can read and write XML using Spring’s </a:t>
            </a:r>
            <a:r>
              <a:rPr lang="en-US" dirty="0" err="1" smtClean="0"/>
              <a:t>Marshaller</a:t>
            </a:r>
            <a:r>
              <a:rPr lang="en-US" sz="1200" b="0" i="0" kern="1200" dirty="0" smtClean="0">
                <a:solidFill>
                  <a:schemeClr val="tx1"/>
                </a:solidFill>
                <a:effectLst/>
                <a:latin typeface="+mn-lt"/>
                <a:ea typeface="+mn-ea"/>
                <a:cs typeface="+mn-cs"/>
              </a:rPr>
              <a:t> and </a:t>
            </a:r>
            <a:r>
              <a:rPr lang="en-US" dirty="0" err="1" smtClean="0"/>
              <a:t>Unmarshaller</a:t>
            </a:r>
            <a:r>
              <a:rPr lang="en-US" sz="1200" b="0" i="0" kern="1200" dirty="0" smtClean="0">
                <a:solidFill>
                  <a:schemeClr val="tx1"/>
                </a:solidFill>
                <a:effectLst/>
                <a:latin typeface="+mn-lt"/>
                <a:ea typeface="+mn-ea"/>
                <a:cs typeface="+mn-cs"/>
              </a:rPr>
              <a:t> abstractions from </a:t>
            </a:r>
            <a:r>
              <a:rPr lang="en-US" sz="1200" b="0" i="0" kern="1200" dirty="0" err="1" smtClean="0">
                <a:solidFill>
                  <a:schemeClr val="tx1"/>
                </a:solidFill>
                <a:effectLst/>
                <a:latin typeface="+mn-lt"/>
                <a:ea typeface="+mn-ea"/>
                <a:cs typeface="+mn-cs"/>
              </a:rPr>
              <a:t>the</a:t>
            </a:r>
            <a:r>
              <a:rPr lang="en-US" dirty="0" err="1" smtClean="0"/>
              <a:t>org.springframework.oxm</a:t>
            </a:r>
            <a:r>
              <a:rPr lang="en-US" sz="1200" b="0" i="0" kern="1200" dirty="0" smtClean="0">
                <a:solidFill>
                  <a:schemeClr val="tx1"/>
                </a:solidFill>
                <a:effectLst/>
                <a:latin typeface="+mn-lt"/>
                <a:ea typeface="+mn-ea"/>
                <a:cs typeface="+mn-cs"/>
              </a:rPr>
              <a:t> package</a:t>
            </a:r>
            <a:endParaRPr lang="ru-RU" sz="1200" b="0" i="0"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MappingJackson2HttpMessageConverter</a:t>
            </a:r>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can read and write JSON using Jackson’s </a:t>
            </a:r>
            <a:r>
              <a:rPr lang="en-US" dirty="0" err="1" smtClean="0"/>
              <a:t>ObjectMapper</a:t>
            </a:r>
            <a:endParaRPr lang="ru-RU" sz="1200" b="0" i="0"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MappingJackson2XmlHttpMessageConverter</a:t>
            </a:r>
            <a:r>
              <a:rPr lang="ru-RU" sz="1200" b="0" i="0" kern="120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can read and write XML using </a:t>
            </a:r>
            <a:r>
              <a:rPr lang="en-US" sz="1200" b="0" i="0" u="none" strike="noStrike" kern="1200" dirty="0" smtClean="0">
                <a:solidFill>
                  <a:schemeClr val="tx1"/>
                </a:solidFill>
                <a:effectLst/>
                <a:latin typeface="+mn-lt"/>
                <a:ea typeface="+mn-ea"/>
                <a:cs typeface="+mn-cs"/>
                <a:hlinkClick r:id="rId3"/>
              </a:rPr>
              <a:t>Jackson XML</a:t>
            </a:r>
            <a:r>
              <a:rPr lang="en-US" sz="1200" b="0" i="0" kern="1200" dirty="0" smtClean="0">
                <a:solidFill>
                  <a:schemeClr val="tx1"/>
                </a:solidFill>
                <a:effectLst/>
                <a:latin typeface="+mn-lt"/>
                <a:ea typeface="+mn-ea"/>
                <a:cs typeface="+mn-cs"/>
              </a:rPr>
              <a:t> extension’s </a:t>
            </a:r>
            <a:r>
              <a:rPr lang="en-US" dirty="0" err="1" smtClean="0"/>
              <a:t>XmlMapper</a:t>
            </a:r>
            <a:r>
              <a:rPr lang="ru-RU" dirty="0" smtClean="0"/>
              <a:t>.</a:t>
            </a:r>
            <a:endParaRPr lang="ru-RU" sz="1200" b="0" i="0"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err="1" smtClean="0">
                <a:solidFill>
                  <a:schemeClr val="tx1"/>
                </a:solidFill>
                <a:effectLst/>
                <a:latin typeface="+mn-lt"/>
                <a:ea typeface="+mn-ea"/>
                <a:cs typeface="+mn-cs"/>
              </a:rPr>
              <a:t>SourceHttpMessageConverter</a:t>
            </a:r>
            <a:r>
              <a:rPr lang="ru-RU" sz="1200" b="0" i="0" kern="120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can read and write </a:t>
            </a:r>
            <a:r>
              <a:rPr lang="en-US" dirty="0" err="1" smtClean="0"/>
              <a:t>javax.xml.transform.Source</a:t>
            </a:r>
            <a:endParaRPr lang="ru-RU" sz="1200" b="0" i="0"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err="1" smtClean="0">
                <a:solidFill>
                  <a:schemeClr val="tx1"/>
                </a:solidFill>
                <a:effectLst/>
                <a:latin typeface="+mn-lt"/>
                <a:ea typeface="+mn-ea"/>
                <a:cs typeface="+mn-cs"/>
              </a:rPr>
              <a:t>BufferedImageHttpMessageConverter</a:t>
            </a:r>
            <a:r>
              <a:rPr lang="ru-RU" sz="1200" b="0" i="0" kern="120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can read and write </a:t>
            </a:r>
            <a:r>
              <a:rPr lang="en-US" dirty="0" err="1" smtClean="0"/>
              <a:t>java.awt.image.BufferedImage</a:t>
            </a:r>
            <a:endParaRPr lang="en-US"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30</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8" indent="0" algn="just" defTabSz="914400" rtl="0" eaLnBrk="1" fontAlgn="auto" latinLnBrk="0" hangingPunct="1">
              <a:lnSpc>
                <a:spcPct val="100000"/>
              </a:lnSpc>
              <a:spcBef>
                <a:spcPts val="0"/>
              </a:spcBef>
              <a:spcAft>
                <a:spcPts val="0"/>
              </a:spcAft>
              <a:buClr>
                <a:schemeClr val="accent3">
                  <a:lumMod val="50000"/>
                </a:schemeClr>
              </a:buClr>
              <a:buSzTx/>
              <a:buFontTx/>
              <a:buNone/>
              <a:tabLst/>
              <a:defRPr/>
            </a:pPr>
            <a:r>
              <a:rPr lang="ru-RU" baseline="0" dirty="0" smtClean="0">
                <a:effectLst/>
              </a:rPr>
              <a:t>Допустимо также использовать регулярные выражения</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31</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Font typeface="+mj-lt"/>
              <a:buAutoNum type="arabicPeriod"/>
            </a:pPr>
            <a:r>
              <a:rPr lang="ru-RU" dirty="0" smtClean="0"/>
              <a:t>Целостность данных и кода</a:t>
            </a:r>
          </a:p>
          <a:p>
            <a:pPr marL="457200" lvl="1" indent="0">
              <a:buFont typeface="+mj-lt"/>
              <a:buNone/>
            </a:pPr>
            <a:r>
              <a:rPr lang="ru-RU" dirty="0" smtClean="0"/>
              <a:t>Выделяя бизнес логику на отдельный сервер, или на небольшое количество серверов, можно гарантировать обновления и улучшения приложений для всех пользователей. Отсутствует риск, что старая версия приложения получит доступ к данным или сможет их изменить старым несовместимым образом.</a:t>
            </a:r>
          </a:p>
          <a:p>
            <a:pPr marL="228600" indent="-228600">
              <a:buFont typeface="+mj-lt"/>
              <a:buAutoNum type="arabicPeriod"/>
            </a:pPr>
            <a:r>
              <a:rPr lang="ru-RU" dirty="0" smtClean="0"/>
              <a:t>Централизованная настройка и управление</a:t>
            </a:r>
          </a:p>
          <a:p>
            <a:pPr marL="457200" lvl="1" indent="0">
              <a:buFont typeface="+mj-lt"/>
              <a:buNone/>
            </a:pPr>
            <a:r>
              <a:rPr lang="ru-RU" dirty="0" smtClean="0"/>
              <a:t>Изменения в настройках приложения, таких как изменение сервера базы данных или системных настроек, могут производиться централизованно.</a:t>
            </a:r>
          </a:p>
          <a:p>
            <a:pPr marL="228600" indent="-228600">
              <a:buFont typeface="+mj-lt"/>
              <a:buAutoNum type="arabicPeriod"/>
            </a:pPr>
            <a:r>
              <a:rPr lang="ru-RU" dirty="0" smtClean="0"/>
              <a:t>Безопасность</a:t>
            </a:r>
          </a:p>
          <a:p>
            <a:pPr marL="457200" lvl="1" indent="0">
              <a:buFont typeface="+mj-lt"/>
              <a:buNone/>
            </a:pPr>
            <a:r>
              <a:rPr lang="ru-RU" dirty="0" smtClean="0"/>
              <a:t>Сервер приложений действует как центральная точка, используя которую, поставщики сервисов могут управлять доступом к данным и частям самих приложений, что считается преимуществом защиты. Её наличие позволяет переместить ответственность за аутентификацию с потенциально небезопасного уровня клиента на уровень сервера приложений, при этом дополнительно скрывая уровень </a:t>
            </a:r>
            <a:r>
              <a:rPr lang="ru-RU" sz="1200" u="none" strike="noStrike" kern="1200" dirty="0" smtClean="0">
                <a:solidFill>
                  <a:schemeClr val="tx1"/>
                </a:solidFill>
                <a:effectLst/>
                <a:latin typeface="+mn-lt"/>
                <a:ea typeface="+mn-ea"/>
                <a:cs typeface="+mn-cs"/>
                <a:hlinkClick r:id="rId3" tooltip="База данных"/>
              </a:rPr>
              <a:t>базы данных</a:t>
            </a:r>
            <a:r>
              <a:rPr lang="ru-RU" dirty="0" smtClean="0"/>
              <a:t>.</a:t>
            </a:r>
          </a:p>
          <a:p>
            <a:pPr marL="228600" indent="-228600">
              <a:buFont typeface="+mj-lt"/>
              <a:buAutoNum type="arabicPeriod"/>
            </a:pPr>
            <a:r>
              <a:rPr lang="ru-RU" dirty="0" smtClean="0"/>
              <a:t>Поддержка транзакций</a:t>
            </a:r>
          </a:p>
          <a:p>
            <a:pPr marL="457200" lvl="1" indent="0">
              <a:buFont typeface="+mj-lt"/>
              <a:buNone/>
            </a:pPr>
            <a:r>
              <a:rPr lang="ru-RU" sz="1200" u="none" strike="noStrike" kern="1200" dirty="0" smtClean="0">
                <a:solidFill>
                  <a:schemeClr val="tx1"/>
                </a:solidFill>
                <a:effectLst/>
                <a:latin typeface="+mn-lt"/>
                <a:ea typeface="+mn-ea"/>
                <a:cs typeface="+mn-cs"/>
                <a:hlinkClick r:id="rId4" tooltip="Транзакция (информатика)"/>
              </a:rPr>
              <a:t>Транзакция</a:t>
            </a:r>
            <a:r>
              <a:rPr lang="ru-RU" dirty="0" smtClean="0"/>
              <a:t> представляет собой единицу активности, во время которой большое число изменений ресурсов (в одном или различных источниках) может быть выполнено атомарно (как неделимая единица работы). Конечные пользователи при этом могут выиграть от стандартизованного поведения системы, от уменьшения времени на разработку и от снижения стоимости. В то время как сервер приложений выполняет массу нужного генерирования кода, разработчики могут сфокусироваться на бизнес-логике.</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a:t>
            </a:fld>
            <a:endParaRPr lang="ru-RU"/>
          </a:p>
        </p:txBody>
      </p:sp>
    </p:spTree>
    <p:extLst>
      <p:ext uri="{BB962C8B-B14F-4D97-AF65-F5344CB8AC3E}">
        <p14:creationId xmlns:p14="http://schemas.microsoft.com/office/powerpoint/2010/main" val="1131274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У </a:t>
            </a:r>
            <a:r>
              <a:rPr lang="en-US" baseline="0" dirty="0" err="1" smtClean="0">
                <a:effectLst/>
              </a:rPr>
              <a:t>PathVariable</a:t>
            </a:r>
            <a:r>
              <a:rPr lang="en-US" baseline="0" dirty="0" smtClean="0">
                <a:effectLst/>
              </a:rPr>
              <a:t> (</a:t>
            </a:r>
            <a:r>
              <a:rPr lang="ru-RU" baseline="0" dirty="0" smtClean="0">
                <a:effectLst/>
              </a:rPr>
              <a:t>и других из этой серии</a:t>
            </a:r>
            <a:r>
              <a:rPr lang="en-US" baseline="0" dirty="0" smtClean="0">
                <a:effectLst/>
              </a:rPr>
              <a:t>)</a:t>
            </a:r>
            <a:r>
              <a:rPr lang="ru-RU" baseline="0" dirty="0" smtClean="0">
                <a:effectLst/>
              </a:rPr>
              <a:t> есть параметр </a:t>
            </a:r>
            <a:r>
              <a:rPr lang="en-US" dirty="0" smtClean="0">
                <a:effectLst/>
              </a:rPr>
              <a:t>required</a:t>
            </a:r>
            <a:r>
              <a:rPr lang="ru-RU" dirty="0" smtClean="0">
                <a:effectLst/>
              </a:rPr>
              <a:t>, который указывает обязательность наличия</a:t>
            </a:r>
            <a:r>
              <a:rPr lang="en-US" dirty="0" smtClean="0">
                <a:effectLst/>
              </a:rPr>
              <a:t> </a:t>
            </a:r>
            <a:r>
              <a:rPr lang="ru-RU" dirty="0" smtClean="0">
                <a:effectLst/>
              </a:rPr>
              <a:t>параметра</a:t>
            </a:r>
            <a:r>
              <a:rPr lang="ru-RU" baseline="0" dirty="0" smtClean="0">
                <a:effectLst/>
              </a:rPr>
              <a:t> в </a:t>
            </a:r>
            <a:r>
              <a:rPr lang="en-US" baseline="0" dirty="0" smtClean="0">
                <a:effectLst/>
              </a:rPr>
              <a:t>URI</a:t>
            </a:r>
          </a:p>
        </p:txBody>
      </p:sp>
      <p:sp>
        <p:nvSpPr>
          <p:cNvPr id="4" name="Номер слайда 3"/>
          <p:cNvSpPr>
            <a:spLocks noGrp="1"/>
          </p:cNvSpPr>
          <p:nvPr>
            <p:ph type="sldNum" sz="quarter" idx="10"/>
          </p:nvPr>
        </p:nvSpPr>
        <p:spPr/>
        <p:txBody>
          <a:bodyPr/>
          <a:lstStyle/>
          <a:p>
            <a:fld id="{4EA9C45F-848A-43CD-9EBE-7F74492E615F}" type="slidenum">
              <a:rPr lang="ru-RU" smtClean="0"/>
              <a:t>32</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33</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34</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У аннотации есть </a:t>
            </a:r>
            <a:r>
              <a:rPr lang="en-US" baseline="0" dirty="0" smtClean="0">
                <a:effectLst/>
              </a:rPr>
              <a:t>required </a:t>
            </a:r>
            <a:r>
              <a:rPr lang="ru-RU" baseline="0" dirty="0" smtClean="0">
                <a:effectLst/>
              </a:rPr>
              <a:t>и </a:t>
            </a:r>
            <a:r>
              <a:rPr lang="en-US" dirty="0" err="1" smtClean="0">
                <a:effectLst/>
              </a:rPr>
              <a:t>defaultValue</a:t>
            </a:r>
            <a:r>
              <a:rPr lang="ru-RU" dirty="0" smtClean="0">
                <a:effectLst/>
              </a:rPr>
              <a:t>.</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35</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lvl="8" algn="just">
              <a:buClr>
                <a:schemeClr val="accent3">
                  <a:lumMod val="50000"/>
                </a:schemeClr>
              </a:buClr>
            </a:pPr>
            <a:endParaRPr lang="ru-RU" sz="2400" kern="0" dirty="0" smtClean="0"/>
          </a:p>
          <a:p>
            <a:pPr marL="0" lvl="8" algn="just">
              <a:buClr>
                <a:schemeClr val="accent3">
                  <a:lumMod val="50000"/>
                </a:schemeClr>
              </a:buClr>
            </a:pPr>
            <a:r>
              <a:rPr lang="ru-RU" sz="2000" kern="0" dirty="0" smtClean="0"/>
              <a:t>Пример заголовков:</a:t>
            </a:r>
          </a:p>
          <a:p>
            <a:pPr marL="0" lvl="8" algn="just">
              <a:buClr>
                <a:schemeClr val="accent3">
                  <a:lumMod val="50000"/>
                </a:schemeClr>
              </a:buClr>
            </a:pPr>
            <a:r>
              <a:rPr lang="en-US" sz="2000" kern="0" dirty="0" smtClean="0"/>
              <a:t>Host                    localhost:8080</a:t>
            </a:r>
          </a:p>
          <a:p>
            <a:pPr marL="0" lvl="8" algn="just">
              <a:buClr>
                <a:schemeClr val="accent3">
                  <a:lumMod val="50000"/>
                </a:schemeClr>
              </a:buClr>
            </a:pPr>
            <a:r>
              <a:rPr lang="en-US" sz="2000" kern="0" dirty="0" smtClean="0"/>
              <a:t>Accept                  text/</a:t>
            </a:r>
            <a:r>
              <a:rPr lang="en-US" sz="2000" kern="0" dirty="0" err="1" smtClean="0"/>
              <a:t>html,application</a:t>
            </a:r>
            <a:r>
              <a:rPr lang="en-US" sz="2000" kern="0" dirty="0" smtClean="0"/>
              <a:t>/</a:t>
            </a:r>
            <a:r>
              <a:rPr lang="en-US" sz="2000" kern="0" dirty="0" err="1" smtClean="0"/>
              <a:t>xhtml+xml,application</a:t>
            </a:r>
            <a:r>
              <a:rPr lang="en-US" sz="2000" kern="0" dirty="0" smtClean="0"/>
              <a:t>/</a:t>
            </a:r>
            <a:r>
              <a:rPr lang="en-US" sz="2000" kern="0" dirty="0" err="1" smtClean="0"/>
              <a:t>xml;q</a:t>
            </a:r>
            <a:r>
              <a:rPr lang="en-US" sz="2000" kern="0" dirty="0" smtClean="0"/>
              <a:t>=0.9</a:t>
            </a:r>
          </a:p>
          <a:p>
            <a:pPr marL="0" lvl="8" algn="just">
              <a:buClr>
                <a:schemeClr val="accent3">
                  <a:lumMod val="50000"/>
                </a:schemeClr>
              </a:buClr>
            </a:pPr>
            <a:r>
              <a:rPr lang="en-US" sz="2000" kern="0" dirty="0" smtClean="0"/>
              <a:t>Accept-Language         </a:t>
            </a:r>
            <a:r>
              <a:rPr lang="en-US" sz="2000" kern="0" dirty="0" err="1" smtClean="0"/>
              <a:t>fr,en-gb;q</a:t>
            </a:r>
            <a:r>
              <a:rPr lang="en-US" sz="2000" kern="0" dirty="0" smtClean="0"/>
              <a:t>=0.7,en;q=0.3</a:t>
            </a:r>
          </a:p>
          <a:p>
            <a:pPr marL="0" lvl="8" algn="just">
              <a:buClr>
                <a:schemeClr val="accent3">
                  <a:lumMod val="50000"/>
                </a:schemeClr>
              </a:buClr>
            </a:pPr>
            <a:r>
              <a:rPr lang="en-US" sz="2000" kern="0" dirty="0" smtClean="0"/>
              <a:t>Accept-Encoding         </a:t>
            </a:r>
            <a:r>
              <a:rPr lang="en-US" sz="2000" kern="0" dirty="0" err="1" smtClean="0"/>
              <a:t>gzip,deflate</a:t>
            </a:r>
            <a:endParaRPr lang="en-US" sz="2000" kern="0" dirty="0" smtClean="0"/>
          </a:p>
          <a:p>
            <a:pPr marL="0" lvl="8" algn="just">
              <a:buClr>
                <a:schemeClr val="accent3">
                  <a:lumMod val="50000"/>
                </a:schemeClr>
              </a:buClr>
            </a:pPr>
            <a:r>
              <a:rPr lang="en-US" sz="2000" kern="0" dirty="0" smtClean="0"/>
              <a:t>Accept-Charset          ISO-8859-1,utf-8;q=0.7,*;q=0.7</a:t>
            </a:r>
          </a:p>
          <a:p>
            <a:pPr marL="0" lvl="8" algn="just">
              <a:buClr>
                <a:schemeClr val="accent3">
                  <a:lumMod val="50000"/>
                </a:schemeClr>
              </a:buClr>
            </a:pPr>
            <a:r>
              <a:rPr lang="en-US" sz="2000" kern="0" dirty="0" smtClean="0"/>
              <a:t>Keep-Alive              300</a:t>
            </a:r>
            <a:endParaRPr lang="ru-RU" sz="2000" kern="0" dirty="0" smtClean="0"/>
          </a:p>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36</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Про то как</a:t>
            </a:r>
            <a:r>
              <a:rPr lang="en-US" baseline="0" dirty="0" smtClean="0">
                <a:effectLst/>
              </a:rPr>
              <a:t> </a:t>
            </a:r>
            <a:r>
              <a:rPr lang="ru-RU" baseline="0" dirty="0" smtClean="0">
                <a:effectLst/>
              </a:rPr>
              <a:t>тело запроса превращается в </a:t>
            </a:r>
            <a:r>
              <a:rPr lang="en-US" baseline="0" dirty="0" smtClean="0">
                <a:effectLst/>
              </a:rPr>
              <a:t>Pet</a:t>
            </a:r>
            <a:r>
              <a:rPr lang="ru-RU" baseline="0" dirty="0" smtClean="0">
                <a:effectLst/>
              </a:rPr>
              <a:t> в слайде по </a:t>
            </a:r>
            <a:r>
              <a:rPr lang="en-US" baseline="0" dirty="0" smtClean="0">
                <a:effectLst/>
              </a:rPr>
              <a:t>@</a:t>
            </a:r>
            <a:r>
              <a:rPr lang="en-US" baseline="0" dirty="0" err="1" smtClean="0">
                <a:effectLst/>
              </a:rPr>
              <a:t>ResponseBody</a:t>
            </a:r>
            <a:r>
              <a:rPr lang="en-US" baseline="0" dirty="0" smtClean="0">
                <a:effectLst/>
              </a:rPr>
              <a:t> </a:t>
            </a:r>
          </a:p>
        </p:txBody>
      </p:sp>
      <p:sp>
        <p:nvSpPr>
          <p:cNvPr id="4" name="Номер слайда 3"/>
          <p:cNvSpPr>
            <a:spLocks noGrp="1"/>
          </p:cNvSpPr>
          <p:nvPr>
            <p:ph type="sldNum" sz="quarter" idx="10"/>
          </p:nvPr>
        </p:nvSpPr>
        <p:spPr/>
        <p:txBody>
          <a:bodyPr/>
          <a:lstStyle/>
          <a:p>
            <a:fld id="{4EA9C45F-848A-43CD-9EBE-7F74492E615F}" type="slidenum">
              <a:rPr lang="ru-RU" smtClean="0"/>
              <a:t>37</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Список неполный</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38</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Список неполный</a:t>
            </a:r>
            <a:endParaRPr lang="en-US" baseline="0" dirty="0" smtClean="0">
              <a:effectLst/>
            </a:endParaRPr>
          </a:p>
          <a:p>
            <a:pPr marL="171450" indent="-171450">
              <a:buFont typeface="Arial" panose="020B0604020202020204" pitchFamily="34" charset="0"/>
              <a:buChar char="•"/>
            </a:pPr>
            <a:r>
              <a:rPr lang="en-US" dirty="0" err="1" smtClean="0"/>
              <a:t>ResponseEntity</a:t>
            </a:r>
            <a:r>
              <a:rPr lang="en-US" dirty="0" smtClean="0"/>
              <a:t>&lt;?&gt;</a:t>
            </a:r>
            <a:r>
              <a:rPr lang="en-US" sz="1200" b="0" i="0" kern="1200" dirty="0" smtClean="0">
                <a:solidFill>
                  <a:schemeClr val="tx1"/>
                </a:solidFill>
                <a:effectLst/>
                <a:latin typeface="+mn-lt"/>
                <a:ea typeface="+mn-ea"/>
                <a:cs typeface="+mn-cs"/>
              </a:rPr>
              <a:t> object to provide access to the Servlet response HTTP headers and contents. The entity body will be converted to the response stream using </a:t>
            </a:r>
            <a:r>
              <a:rPr lang="en-US" dirty="0" err="1" smtClean="0"/>
              <a:t>HttpMessageConverter</a:t>
            </a:r>
            <a:r>
              <a:rPr lang="en-US" sz="1200" b="0" i="0" kern="1200" dirty="0" err="1" smtClean="0">
                <a:solidFill>
                  <a:schemeClr val="tx1"/>
                </a:solidFill>
                <a:effectLst/>
                <a:latin typeface="+mn-lt"/>
                <a:ea typeface="+mn-ea"/>
                <a:cs typeface="+mn-cs"/>
              </a:rPr>
              <a:t>s</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39</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40</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41</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dirty="0" smtClean="0"/>
          </a:p>
        </p:txBody>
      </p:sp>
      <p:sp>
        <p:nvSpPr>
          <p:cNvPr id="4" name="Номер слайда 3"/>
          <p:cNvSpPr>
            <a:spLocks noGrp="1"/>
          </p:cNvSpPr>
          <p:nvPr>
            <p:ph type="sldNum" sz="quarter" idx="10"/>
          </p:nvPr>
        </p:nvSpPr>
        <p:spPr/>
        <p:txBody>
          <a:bodyPr/>
          <a:lstStyle/>
          <a:p>
            <a:fld id="{4EA9C45F-848A-43CD-9EBE-7F74492E615F}" type="slidenum">
              <a:rPr lang="ru-RU" smtClean="0"/>
              <a:t>5</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42</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43</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dirty="0" smtClean="0"/>
          </a:p>
        </p:txBody>
      </p:sp>
      <p:sp>
        <p:nvSpPr>
          <p:cNvPr id="4" name="Номер слайда 3"/>
          <p:cNvSpPr>
            <a:spLocks noGrp="1"/>
          </p:cNvSpPr>
          <p:nvPr>
            <p:ph type="sldNum" sz="quarter" idx="10"/>
          </p:nvPr>
        </p:nvSpPr>
        <p:spPr/>
        <p:txBody>
          <a:bodyPr/>
          <a:lstStyle/>
          <a:p>
            <a:fld id="{4EA9C45F-848A-43CD-9EBE-7F74492E615F}" type="slidenum">
              <a:rPr lang="ru-RU" smtClean="0"/>
              <a:t>6</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dirty="0" smtClean="0"/>
          </a:p>
        </p:txBody>
      </p:sp>
      <p:sp>
        <p:nvSpPr>
          <p:cNvPr id="4" name="Номер слайда 3"/>
          <p:cNvSpPr>
            <a:spLocks noGrp="1"/>
          </p:cNvSpPr>
          <p:nvPr>
            <p:ph type="sldNum" sz="quarter" idx="10"/>
          </p:nvPr>
        </p:nvSpPr>
        <p:spPr/>
        <p:txBody>
          <a:bodyPr/>
          <a:lstStyle/>
          <a:p>
            <a:fld id="{4EA9C45F-848A-43CD-9EBE-7F74492E615F}" type="slidenum">
              <a:rPr lang="ru-RU" smtClean="0"/>
              <a:t>7</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en-US" sz="1200" dirty="0" smtClean="0"/>
              <a:t>[servlet-name]-servlet.xml</a:t>
            </a:r>
            <a:r>
              <a:rPr lang="ru-RU" sz="1200" dirty="0" smtClean="0"/>
              <a:t> рассмотрим</a:t>
            </a:r>
            <a:r>
              <a:rPr lang="ru-RU" sz="1200" baseline="0" dirty="0" smtClean="0"/>
              <a:t> дальше – для </a:t>
            </a:r>
            <a:r>
              <a:rPr lang="en-US" sz="1200" baseline="0" dirty="0" smtClean="0"/>
              <a:t>spring MVC</a:t>
            </a:r>
            <a:endParaRPr lang="ru-RU" dirty="0" smtClean="0">
              <a:effectLst/>
            </a:endParaRPr>
          </a:p>
          <a:p>
            <a:pPr marL="171450" indent="-171450">
              <a:buFont typeface="Arial" panose="020B0604020202020204" pitchFamily="34" charset="0"/>
              <a:buChar char="•"/>
            </a:pPr>
            <a:r>
              <a:rPr lang="ru-RU" dirty="0" smtClean="0">
                <a:effectLst/>
              </a:rPr>
              <a:t>Пишем простенькое</a:t>
            </a:r>
            <a:r>
              <a:rPr lang="ru-RU" baseline="0" dirty="0" smtClean="0">
                <a:effectLst/>
              </a:rPr>
              <a:t> </a:t>
            </a:r>
            <a:r>
              <a:rPr lang="en-US" baseline="0" dirty="0" smtClean="0">
                <a:effectLst/>
              </a:rPr>
              <a:t>HelloWorld </a:t>
            </a:r>
            <a:r>
              <a:rPr lang="ru-RU" baseline="0" dirty="0" smtClean="0">
                <a:effectLst/>
              </a:rPr>
              <a:t>приложение.</a:t>
            </a:r>
          </a:p>
          <a:p>
            <a:pPr marL="171450" indent="-171450">
              <a:buFont typeface="Arial" panose="020B0604020202020204" pitchFamily="34" charset="0"/>
              <a:buChar char="•"/>
            </a:pPr>
            <a:r>
              <a:rPr lang="ru-RU" dirty="0" smtClean="0">
                <a:effectLst/>
              </a:rPr>
              <a:t>Обращаем</a:t>
            </a:r>
            <a:r>
              <a:rPr lang="ru-RU" baseline="0" dirty="0" smtClean="0">
                <a:effectLst/>
              </a:rPr>
              <a:t> внимание на </a:t>
            </a:r>
            <a:r>
              <a:rPr lang="en-US" dirty="0" smtClean="0">
                <a:effectLst/>
              </a:rPr>
              <a:t>&lt;</a:t>
            </a:r>
            <a:r>
              <a:rPr lang="en-US" sz="1200" b="1" kern="1200" dirty="0" smtClean="0">
                <a:solidFill>
                  <a:schemeClr val="tx1"/>
                </a:solidFill>
                <a:effectLst/>
                <a:latin typeface="+mn-lt"/>
                <a:ea typeface="+mn-ea"/>
                <a:cs typeface="+mn-cs"/>
              </a:rPr>
              <a:t>packaging</a:t>
            </a:r>
            <a:r>
              <a:rPr lang="en-US" dirty="0" smtClean="0">
                <a:effectLst/>
              </a:rPr>
              <a:t>&gt;</a:t>
            </a:r>
            <a:r>
              <a:rPr lang="en-US" dirty="0" smtClean="0"/>
              <a:t>war</a:t>
            </a:r>
            <a:r>
              <a:rPr lang="en-US" dirty="0" smtClean="0">
                <a:effectLst/>
              </a:rPr>
              <a:t>&lt;/</a:t>
            </a:r>
            <a:r>
              <a:rPr lang="en-US" sz="1200" b="1" kern="1200" dirty="0" smtClean="0">
                <a:solidFill>
                  <a:schemeClr val="tx1"/>
                </a:solidFill>
                <a:effectLst/>
                <a:latin typeface="+mn-lt"/>
                <a:ea typeface="+mn-ea"/>
                <a:cs typeface="+mn-cs"/>
              </a:rPr>
              <a:t>packaging</a:t>
            </a:r>
            <a:r>
              <a:rPr lang="en-US" dirty="0" smtClean="0">
                <a:effectLst/>
              </a:rPr>
              <a:t>&gt; </a:t>
            </a:r>
            <a:r>
              <a:rPr lang="ru-RU" dirty="0" smtClean="0">
                <a:effectLst/>
              </a:rPr>
              <a:t>в</a:t>
            </a:r>
            <a:r>
              <a:rPr lang="ru-RU" baseline="0" dirty="0" smtClean="0">
                <a:effectLst/>
              </a:rPr>
              <a:t> </a:t>
            </a:r>
            <a:r>
              <a:rPr lang="en-US" baseline="0" dirty="0" smtClean="0">
                <a:effectLst/>
              </a:rPr>
              <a:t>pom.xml</a:t>
            </a:r>
            <a:endParaRPr lang="en-US" dirty="0" smtClean="0">
              <a:effectLst/>
            </a:endParaRPr>
          </a:p>
          <a:p>
            <a:pPr marL="171450" indent="-171450">
              <a:buFont typeface="Arial" panose="020B0604020202020204" pitchFamily="34" charset="0"/>
              <a:buChar char="•"/>
            </a:pPr>
            <a:r>
              <a:rPr lang="ru-RU" dirty="0" smtClean="0">
                <a:effectLst/>
              </a:rPr>
              <a:t>Добавляем</a:t>
            </a:r>
            <a:r>
              <a:rPr lang="ru-RU" baseline="0" dirty="0" smtClean="0">
                <a:effectLst/>
              </a:rPr>
              <a:t> в </a:t>
            </a:r>
            <a:r>
              <a:rPr lang="en-US" baseline="0" dirty="0" smtClean="0">
                <a:effectLst/>
              </a:rPr>
              <a:t>pom.xml</a:t>
            </a:r>
          </a:p>
          <a:p>
            <a:pPr marL="0" indent="0">
              <a:buFont typeface="Arial" panose="020B0604020202020204" pitchFamily="34" charset="0"/>
              <a:buNone/>
            </a:pPr>
            <a:r>
              <a:rPr lang="en-US" dirty="0" smtClean="0">
                <a:effectLst/>
              </a:rPr>
              <a:t>&lt;</a:t>
            </a:r>
            <a:r>
              <a:rPr lang="en-US" sz="1200" b="1" kern="1200" dirty="0" smtClean="0">
                <a:solidFill>
                  <a:schemeClr val="tx1"/>
                </a:solidFill>
                <a:effectLst/>
                <a:latin typeface="+mn-lt"/>
                <a:ea typeface="+mn-ea"/>
                <a:cs typeface="+mn-cs"/>
              </a:rPr>
              <a:t>dependencies</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dependency</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err="1" smtClean="0">
                <a:solidFill>
                  <a:schemeClr val="tx1"/>
                </a:solidFill>
                <a:effectLst/>
                <a:latin typeface="+mn-lt"/>
                <a:ea typeface="+mn-ea"/>
                <a:cs typeface="+mn-cs"/>
              </a:rPr>
              <a:t>groupId</a:t>
            </a:r>
            <a:r>
              <a:rPr lang="en-US" dirty="0" smtClean="0">
                <a:effectLst/>
              </a:rPr>
              <a:t>&gt;</a:t>
            </a:r>
            <a:r>
              <a:rPr lang="en-US" dirty="0" err="1" smtClean="0"/>
              <a:t>javax.servlet</a:t>
            </a:r>
            <a:r>
              <a:rPr lang="en-US" dirty="0" smtClean="0">
                <a:effectLst/>
              </a:rPr>
              <a:t>&lt;/</a:t>
            </a:r>
            <a:r>
              <a:rPr lang="en-US" sz="1200" b="1" kern="1200" dirty="0" err="1" smtClean="0">
                <a:solidFill>
                  <a:schemeClr val="tx1"/>
                </a:solidFill>
                <a:effectLst/>
                <a:latin typeface="+mn-lt"/>
                <a:ea typeface="+mn-ea"/>
                <a:cs typeface="+mn-cs"/>
              </a:rPr>
              <a:t>groupId</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err="1" smtClean="0">
                <a:solidFill>
                  <a:schemeClr val="tx1"/>
                </a:solidFill>
                <a:effectLst/>
                <a:latin typeface="+mn-lt"/>
                <a:ea typeface="+mn-ea"/>
                <a:cs typeface="+mn-cs"/>
              </a:rPr>
              <a:t>artifactId</a:t>
            </a:r>
            <a:r>
              <a:rPr lang="en-US" dirty="0" smtClean="0">
                <a:effectLst/>
              </a:rPr>
              <a:t>&gt;</a:t>
            </a:r>
            <a:r>
              <a:rPr lang="en-US" dirty="0" err="1" smtClean="0"/>
              <a:t>javax.servlet-api</a:t>
            </a:r>
            <a:r>
              <a:rPr lang="en-US" dirty="0" smtClean="0">
                <a:effectLst/>
              </a:rPr>
              <a:t>&lt;/</a:t>
            </a:r>
            <a:r>
              <a:rPr lang="en-US" sz="1200" b="1" kern="1200" dirty="0" err="1" smtClean="0">
                <a:solidFill>
                  <a:schemeClr val="tx1"/>
                </a:solidFill>
                <a:effectLst/>
                <a:latin typeface="+mn-lt"/>
                <a:ea typeface="+mn-ea"/>
                <a:cs typeface="+mn-cs"/>
              </a:rPr>
              <a:t>artifactId</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version</a:t>
            </a:r>
            <a:r>
              <a:rPr lang="en-US" dirty="0" smtClean="0">
                <a:effectLst/>
              </a:rPr>
              <a:t>&gt;</a:t>
            </a:r>
            <a:r>
              <a:rPr lang="en-US" dirty="0" smtClean="0"/>
              <a:t>3.1.0</a:t>
            </a:r>
            <a:r>
              <a:rPr lang="en-US" dirty="0" smtClean="0">
                <a:effectLst/>
              </a:rPr>
              <a:t>&lt;/</a:t>
            </a:r>
            <a:r>
              <a:rPr lang="en-US" sz="1200" b="1" kern="1200" dirty="0" smtClean="0">
                <a:solidFill>
                  <a:schemeClr val="tx1"/>
                </a:solidFill>
                <a:effectLst/>
                <a:latin typeface="+mn-lt"/>
                <a:ea typeface="+mn-ea"/>
                <a:cs typeface="+mn-cs"/>
              </a:rPr>
              <a:t>version</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dependency</a:t>
            </a:r>
            <a:r>
              <a:rPr lang="en-US" dirty="0" smtClean="0">
                <a:effectLst/>
              </a:rPr>
              <a:t>&gt;</a:t>
            </a:r>
            <a:r>
              <a:rPr lang="en-US" dirty="0" smtClean="0"/>
              <a:t/>
            </a:r>
            <a:br>
              <a:rPr lang="en-US" dirty="0" smtClean="0"/>
            </a:br>
            <a:r>
              <a:rPr lang="en-US" dirty="0" smtClean="0">
                <a:effectLst/>
              </a:rPr>
              <a:t>&lt;/</a:t>
            </a:r>
            <a:r>
              <a:rPr lang="en-US" sz="1200" b="1" kern="1200" dirty="0" smtClean="0">
                <a:solidFill>
                  <a:schemeClr val="tx1"/>
                </a:solidFill>
                <a:effectLst/>
                <a:latin typeface="+mn-lt"/>
                <a:ea typeface="+mn-ea"/>
                <a:cs typeface="+mn-cs"/>
              </a:rPr>
              <a:t>dependencies</a:t>
            </a:r>
            <a:r>
              <a:rPr lang="en-US" dirty="0" smtClean="0">
                <a:effectLst/>
              </a:rPr>
              <a:t>&gt;</a:t>
            </a:r>
            <a:r>
              <a:rPr lang="en-US" dirty="0" smtClean="0"/>
              <a:t/>
            </a:r>
            <a:br>
              <a:rPr lang="en-US" dirty="0" smtClean="0"/>
            </a:br>
            <a:r>
              <a:rPr lang="en-US" dirty="0" smtClean="0"/>
              <a:t/>
            </a:r>
            <a:br>
              <a:rPr lang="en-US" dirty="0" smtClean="0"/>
            </a:br>
            <a:r>
              <a:rPr lang="en-US" dirty="0" smtClean="0">
                <a:effectLst/>
              </a:rPr>
              <a:t>&lt;</a:t>
            </a:r>
            <a:r>
              <a:rPr lang="en-US" sz="1200" b="1" kern="1200" dirty="0" smtClean="0">
                <a:solidFill>
                  <a:schemeClr val="tx1"/>
                </a:solidFill>
                <a:effectLst/>
                <a:latin typeface="+mn-lt"/>
                <a:ea typeface="+mn-ea"/>
                <a:cs typeface="+mn-cs"/>
              </a:rPr>
              <a:t>build</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plugins</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plugin</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err="1" smtClean="0">
                <a:solidFill>
                  <a:schemeClr val="tx1"/>
                </a:solidFill>
                <a:effectLst/>
                <a:latin typeface="+mn-lt"/>
                <a:ea typeface="+mn-ea"/>
                <a:cs typeface="+mn-cs"/>
              </a:rPr>
              <a:t>groupId</a:t>
            </a:r>
            <a:r>
              <a:rPr lang="en-US" dirty="0" smtClean="0">
                <a:effectLst/>
              </a:rPr>
              <a:t>&gt;</a:t>
            </a:r>
            <a:r>
              <a:rPr lang="en-US" dirty="0" err="1" smtClean="0"/>
              <a:t>org.eclipse.jetty</a:t>
            </a:r>
            <a:r>
              <a:rPr lang="en-US" dirty="0" smtClean="0">
                <a:effectLst/>
              </a:rPr>
              <a:t>&lt;/</a:t>
            </a:r>
            <a:r>
              <a:rPr lang="en-US" sz="1200" b="1" kern="1200" dirty="0" err="1" smtClean="0">
                <a:solidFill>
                  <a:schemeClr val="tx1"/>
                </a:solidFill>
                <a:effectLst/>
                <a:latin typeface="+mn-lt"/>
                <a:ea typeface="+mn-ea"/>
                <a:cs typeface="+mn-cs"/>
              </a:rPr>
              <a:t>groupId</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err="1" smtClean="0">
                <a:solidFill>
                  <a:schemeClr val="tx1"/>
                </a:solidFill>
                <a:effectLst/>
                <a:latin typeface="+mn-lt"/>
                <a:ea typeface="+mn-ea"/>
                <a:cs typeface="+mn-cs"/>
              </a:rPr>
              <a:t>artifactId</a:t>
            </a:r>
            <a:r>
              <a:rPr lang="en-US" dirty="0" smtClean="0">
                <a:effectLst/>
              </a:rPr>
              <a:t>&gt;</a:t>
            </a:r>
            <a:r>
              <a:rPr lang="en-US" dirty="0" smtClean="0"/>
              <a:t>jetty-maven-plugin</a:t>
            </a:r>
            <a:r>
              <a:rPr lang="en-US" dirty="0" smtClean="0">
                <a:effectLst/>
              </a:rPr>
              <a:t>&lt;/</a:t>
            </a:r>
            <a:r>
              <a:rPr lang="en-US" sz="1200" b="1" kern="1200" dirty="0" err="1" smtClean="0">
                <a:solidFill>
                  <a:schemeClr val="tx1"/>
                </a:solidFill>
                <a:effectLst/>
                <a:latin typeface="+mn-lt"/>
                <a:ea typeface="+mn-ea"/>
                <a:cs typeface="+mn-cs"/>
              </a:rPr>
              <a:t>artifactId</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version</a:t>
            </a:r>
            <a:r>
              <a:rPr lang="en-US" dirty="0" smtClean="0">
                <a:effectLst/>
              </a:rPr>
              <a:t>&gt;</a:t>
            </a:r>
            <a:r>
              <a:rPr lang="en-US" dirty="0" smtClean="0"/>
              <a:t>9.3.11.v20160721</a:t>
            </a:r>
            <a:r>
              <a:rPr lang="en-US" dirty="0" smtClean="0">
                <a:effectLst/>
              </a:rPr>
              <a:t>&lt;/</a:t>
            </a:r>
            <a:r>
              <a:rPr lang="en-US" sz="1200" b="1" kern="1200" dirty="0" smtClean="0">
                <a:solidFill>
                  <a:schemeClr val="tx1"/>
                </a:solidFill>
                <a:effectLst/>
                <a:latin typeface="+mn-lt"/>
                <a:ea typeface="+mn-ea"/>
                <a:cs typeface="+mn-cs"/>
              </a:rPr>
              <a:t>version</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plugin</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plugins</a:t>
            </a:r>
            <a:r>
              <a:rPr lang="en-US" dirty="0" smtClean="0">
                <a:effectLst/>
              </a:rPr>
              <a:t>&gt;</a:t>
            </a:r>
            <a:r>
              <a:rPr lang="en-US" dirty="0" smtClean="0"/>
              <a:t/>
            </a:r>
            <a:br>
              <a:rPr lang="en-US" dirty="0" smtClean="0"/>
            </a:br>
            <a:r>
              <a:rPr lang="en-US" dirty="0" smtClean="0">
                <a:effectLst/>
              </a:rPr>
              <a:t>&lt;/</a:t>
            </a:r>
            <a:r>
              <a:rPr lang="en-US" sz="1200" b="1" kern="1200" dirty="0" smtClean="0">
                <a:solidFill>
                  <a:schemeClr val="tx1"/>
                </a:solidFill>
                <a:effectLst/>
                <a:latin typeface="+mn-lt"/>
                <a:ea typeface="+mn-ea"/>
                <a:cs typeface="+mn-cs"/>
              </a:rPr>
              <a:t>build</a:t>
            </a:r>
            <a:r>
              <a:rPr lang="en-US" dirty="0" smtClean="0">
                <a:effectLst/>
              </a:rPr>
              <a:t>&gt;</a:t>
            </a:r>
            <a:endParaRPr lang="en-US" dirty="0" smtClean="0"/>
          </a:p>
          <a:p>
            <a:pPr marL="171450" indent="-171450">
              <a:buFont typeface="Arial" panose="020B0604020202020204" pitchFamily="34" charset="0"/>
              <a:buChar char="•"/>
            </a:pPr>
            <a:r>
              <a:rPr lang="ru-RU" baseline="0" dirty="0" smtClean="0"/>
              <a:t>Добавляем </a:t>
            </a:r>
            <a:r>
              <a:rPr lang="ru-RU" baseline="0" dirty="0" err="1" smtClean="0"/>
              <a:t>сервлет</a:t>
            </a:r>
            <a:r>
              <a:rPr lang="ru-RU" baseline="0" dirty="0" smtClean="0"/>
              <a:t>, который делает </a:t>
            </a:r>
            <a:r>
              <a:rPr lang="en-US" dirty="0" err="1" smtClean="0">
                <a:effectLst/>
              </a:rPr>
              <a:t>ServletOutputStream</a:t>
            </a:r>
            <a:r>
              <a:rPr lang="en-US" dirty="0" smtClean="0"/>
              <a:t> </a:t>
            </a:r>
            <a:r>
              <a:rPr lang="en-US" dirty="0" err="1" smtClean="0"/>
              <a:t>outputStream</a:t>
            </a:r>
            <a:r>
              <a:rPr lang="en-US" dirty="0" smtClean="0"/>
              <a:t> = </a:t>
            </a:r>
            <a:r>
              <a:rPr lang="en-US" dirty="0" err="1" smtClean="0"/>
              <a:t>servletResponse.getOutputStream</a:t>
            </a:r>
            <a:r>
              <a:rPr lang="en-US" dirty="0" smtClean="0"/>
              <a:t>();</a:t>
            </a:r>
            <a:r>
              <a:rPr lang="ru-RU" baseline="0" dirty="0" smtClean="0"/>
              <a:t> </a:t>
            </a:r>
            <a:r>
              <a:rPr lang="en-US" dirty="0" err="1" smtClean="0"/>
              <a:t>outputStream.println</a:t>
            </a:r>
            <a:r>
              <a:rPr lang="en-US" dirty="0" smtClean="0"/>
              <a:t>(</a:t>
            </a:r>
            <a:r>
              <a:rPr lang="en-US" sz="1200" b="1" kern="1200" dirty="0" smtClean="0">
                <a:solidFill>
                  <a:schemeClr val="tx1"/>
                </a:solidFill>
                <a:effectLst/>
                <a:latin typeface="+mn-lt"/>
                <a:ea typeface="+mn-ea"/>
                <a:cs typeface="+mn-cs"/>
              </a:rPr>
              <a:t>"Hello World!"</a:t>
            </a:r>
            <a:r>
              <a:rPr lang="en-US" dirty="0" smtClean="0"/>
              <a:t>);</a:t>
            </a:r>
            <a:endParaRPr lang="ru-RU" dirty="0" smtClean="0"/>
          </a:p>
          <a:p>
            <a:pPr marL="171450" indent="-171450">
              <a:buFont typeface="Arial" panose="020B0604020202020204" pitchFamily="34" charset="0"/>
              <a:buChar char="•"/>
            </a:pPr>
            <a:r>
              <a:rPr lang="ru-RU" dirty="0" smtClean="0"/>
              <a:t>Добавляем </a:t>
            </a:r>
            <a:r>
              <a:rPr lang="ru-RU" dirty="0" err="1" smtClean="0"/>
              <a:t>маппинг</a:t>
            </a:r>
            <a:r>
              <a:rPr lang="ru-RU" dirty="0" smtClean="0"/>
              <a:t> сервлета в </a:t>
            </a:r>
            <a:r>
              <a:rPr lang="en-US" dirty="0" smtClean="0"/>
              <a:t>web.xml.</a:t>
            </a:r>
            <a:endParaRPr lang="ru-RU" dirty="0" smtClean="0"/>
          </a:p>
          <a:p>
            <a:pPr marL="171450" indent="-171450">
              <a:buFont typeface="Arial" panose="020B0604020202020204" pitchFamily="34" charset="0"/>
              <a:buChar char="•"/>
            </a:pPr>
            <a:r>
              <a:rPr lang="ru-RU" dirty="0" smtClean="0"/>
              <a:t>Стартуем</a:t>
            </a:r>
            <a:r>
              <a:rPr lang="ru-RU" baseline="0" dirty="0" smtClean="0"/>
              <a:t> через </a:t>
            </a:r>
            <a:r>
              <a:rPr lang="en-US" baseline="0" dirty="0" err="1" smtClean="0"/>
              <a:t>jetty:run-war</a:t>
            </a:r>
            <a:r>
              <a:rPr lang="en-US" baseline="0" dirty="0" smtClean="0"/>
              <a:t>.</a:t>
            </a:r>
            <a:endParaRPr lang="ru-RU" dirty="0" smtClean="0"/>
          </a:p>
          <a:p>
            <a:pPr marL="171450" indent="-171450">
              <a:buFont typeface="Arial" panose="020B0604020202020204" pitchFamily="34" charset="0"/>
              <a:buChar char="•"/>
            </a:pPr>
            <a:r>
              <a:rPr lang="ru-RU" dirty="0" smtClean="0"/>
              <a:t>Смотрим</a:t>
            </a:r>
            <a:r>
              <a:rPr lang="ru-RU" baseline="0" dirty="0" smtClean="0"/>
              <a:t> </a:t>
            </a:r>
            <a:r>
              <a:rPr lang="en-US" baseline="0" dirty="0" smtClean="0"/>
              <a:t>http://localhost:8080/helloworld.</a:t>
            </a:r>
            <a:endParaRPr lang="ru-RU" dirty="0" smtClean="0"/>
          </a:p>
          <a:p>
            <a:pPr marL="171450" indent="-171450">
              <a:buFont typeface="Arial" panose="020B0604020202020204" pitchFamily="34" charset="0"/>
              <a:buChar char="•"/>
            </a:pPr>
            <a:r>
              <a:rPr lang="ru-RU" dirty="0" smtClean="0"/>
              <a:t>Пример:</a:t>
            </a:r>
            <a:r>
              <a:rPr lang="ru-RU" baseline="0" dirty="0" smtClean="0"/>
              <a:t> </a:t>
            </a:r>
            <a:r>
              <a:rPr lang="en-US" baseline="0" dirty="0" err="1" smtClean="0"/>
              <a:t>ru.sberbank.javacourse.springmvc.web.HelloWorldServlet</a:t>
            </a:r>
            <a:endParaRPr lang="en-US" dirty="0" smtClean="0"/>
          </a:p>
        </p:txBody>
      </p:sp>
      <p:sp>
        <p:nvSpPr>
          <p:cNvPr id="4" name="Номер слайда 3"/>
          <p:cNvSpPr>
            <a:spLocks noGrp="1"/>
          </p:cNvSpPr>
          <p:nvPr>
            <p:ph type="sldNum" sz="quarter" idx="10"/>
          </p:nvPr>
        </p:nvSpPr>
        <p:spPr/>
        <p:txBody>
          <a:bodyPr/>
          <a:lstStyle/>
          <a:p>
            <a:fld id="{4EA9C45F-848A-43CD-9EBE-7F74492E615F}" type="slidenum">
              <a:rPr lang="ru-RU" smtClean="0"/>
              <a:t>8</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dirty="0" smtClean="0">
                <a:effectLst/>
              </a:rPr>
              <a:t>Обсудить параметры методов </a:t>
            </a:r>
            <a:r>
              <a:rPr lang="en-US" dirty="0" err="1" smtClean="0">
                <a:effectLst/>
              </a:rPr>
              <a:t>HttpServletRequest</a:t>
            </a:r>
            <a:r>
              <a:rPr lang="en-US" dirty="0" smtClean="0">
                <a:effectLst/>
              </a:rPr>
              <a:t> </a:t>
            </a:r>
            <a:r>
              <a:rPr lang="ru-RU" dirty="0" smtClean="0">
                <a:effectLst/>
              </a:rPr>
              <a:t>и </a:t>
            </a:r>
            <a:r>
              <a:rPr lang="en-US" dirty="0" err="1" smtClean="0">
                <a:effectLst/>
              </a:rPr>
              <a:t>HttpServletResponse</a:t>
            </a:r>
            <a:endParaRPr lang="ru-RU" dirty="0" smtClean="0">
              <a:effectLst/>
            </a:endParaRPr>
          </a:p>
          <a:p>
            <a:pPr marL="171450" indent="-171450">
              <a:buFont typeface="Arial" panose="020B0604020202020204" pitchFamily="34" charset="0"/>
              <a:buChar char="•"/>
            </a:pPr>
            <a:r>
              <a:rPr lang="ru-RU" dirty="0" smtClean="0">
                <a:effectLst/>
              </a:rPr>
              <a:t>Вспомнить</a:t>
            </a:r>
            <a:r>
              <a:rPr lang="ru-RU" baseline="0" dirty="0" smtClean="0">
                <a:effectLst/>
              </a:rPr>
              <a:t>, что такое </a:t>
            </a:r>
            <a:r>
              <a:rPr lang="en-US" baseline="0" dirty="0" smtClean="0">
                <a:effectLst/>
              </a:rPr>
              <a:t>URI</a:t>
            </a:r>
            <a:endParaRPr lang="en-US" dirty="0" smtClean="0">
              <a:effectLst/>
            </a:endParaRPr>
          </a:p>
          <a:p>
            <a:pPr marL="171450" indent="-171450">
              <a:buFont typeface="Arial" panose="020B0604020202020204" pitchFamily="34" charset="0"/>
              <a:buChar char="•"/>
            </a:pPr>
            <a:r>
              <a:rPr lang="en-US" dirty="0" smtClean="0">
                <a:effectLst/>
              </a:rPr>
              <a:t>POST – </a:t>
            </a:r>
            <a:r>
              <a:rPr lang="ru-RU" dirty="0" smtClean="0">
                <a:effectLst/>
              </a:rPr>
              <a:t>не</a:t>
            </a:r>
            <a:r>
              <a:rPr lang="ru-RU" baseline="0" dirty="0" smtClean="0">
                <a:effectLst/>
              </a:rPr>
              <a:t> идемпотентный</a:t>
            </a:r>
            <a:endParaRPr lang="en-US" baseline="0" dirty="0" smtClean="0">
              <a:effectLst/>
            </a:endParaRPr>
          </a:p>
          <a:p>
            <a:pPr marL="171450" indent="-171450">
              <a:buFont typeface="Arial" panose="020B0604020202020204" pitchFamily="34" charset="0"/>
              <a:buChar char="•"/>
            </a:pPr>
            <a:r>
              <a:rPr lang="en-US" baseline="0" dirty="0" smtClean="0">
                <a:effectLst/>
              </a:rPr>
              <a:t>GET, HEAD, PUT, DELETE – </a:t>
            </a:r>
            <a:r>
              <a:rPr lang="ru-RU" baseline="0" dirty="0" smtClean="0">
                <a:effectLst/>
              </a:rPr>
              <a:t>идемпотентные – т.е. каждый раз будут возвращать одно и тоже.</a:t>
            </a:r>
            <a:endParaRPr lang="en-US" baseline="0" dirty="0" smtClean="0">
              <a:effectLst/>
            </a:endParaRPr>
          </a:p>
          <a:p>
            <a:pPr marL="171450" indent="-171450">
              <a:buFont typeface="Arial" panose="020B0604020202020204" pitchFamily="34" charset="0"/>
              <a:buChar char="•"/>
            </a:pPr>
            <a:r>
              <a:rPr lang="ru-RU" baseline="0" dirty="0" smtClean="0">
                <a:effectLst/>
              </a:rPr>
              <a:t>Далее реализуем </a:t>
            </a:r>
            <a:r>
              <a:rPr lang="en-US" baseline="0" dirty="0" err="1" smtClean="0">
                <a:effectLst/>
              </a:rPr>
              <a:t>UserRepository</a:t>
            </a:r>
            <a:r>
              <a:rPr lang="en-US" baseline="0" dirty="0" smtClean="0">
                <a:effectLst/>
              </a:rPr>
              <a:t>, </a:t>
            </a:r>
            <a:r>
              <a:rPr lang="en-US" baseline="0" dirty="0" err="1" smtClean="0">
                <a:effectLst/>
              </a:rPr>
              <a:t>SimleUserRepository</a:t>
            </a:r>
            <a:r>
              <a:rPr lang="en-US" baseline="0" dirty="0" smtClean="0">
                <a:effectLst/>
              </a:rPr>
              <a:t>, </a:t>
            </a:r>
            <a:r>
              <a:rPr lang="en-US" baseline="0" dirty="0" err="1" smtClean="0">
                <a:effectLst/>
              </a:rPr>
              <a:t>UserController</a:t>
            </a:r>
            <a:r>
              <a:rPr lang="en-US" baseline="0" dirty="0" smtClean="0">
                <a:effectLst/>
              </a:rPr>
              <a:t>, </a:t>
            </a:r>
            <a:r>
              <a:rPr lang="en-US" baseline="0" dirty="0" err="1" smtClean="0">
                <a:effectLst/>
              </a:rPr>
              <a:t>UserControllerImpl</a:t>
            </a:r>
            <a:r>
              <a:rPr lang="ru-RU" baseline="0" dirty="0" smtClean="0">
                <a:effectLst/>
              </a:rPr>
              <a:t> (вообще, они уже к этой лекции должны быть)</a:t>
            </a:r>
            <a:r>
              <a:rPr lang="en-US" baseline="0" dirty="0" smtClean="0">
                <a:effectLst/>
              </a:rPr>
              <a:t>.</a:t>
            </a:r>
          </a:p>
          <a:p>
            <a:pPr marL="171450" indent="-171450">
              <a:buFont typeface="Arial" panose="020B0604020202020204" pitchFamily="34" charset="0"/>
              <a:buChar char="•"/>
            </a:pPr>
            <a:r>
              <a:rPr lang="ru-RU" baseline="0" dirty="0" smtClean="0">
                <a:effectLst/>
              </a:rPr>
              <a:t>Методы созданного контроллера используем в </a:t>
            </a:r>
            <a:r>
              <a:rPr lang="ru-RU" baseline="0" dirty="0" err="1" smtClean="0">
                <a:effectLst/>
              </a:rPr>
              <a:t>сервлете</a:t>
            </a:r>
            <a:r>
              <a:rPr lang="ru-RU" baseline="0" dirty="0" smtClean="0">
                <a:effectLst/>
              </a:rPr>
              <a:t>.</a:t>
            </a:r>
          </a:p>
          <a:p>
            <a:pPr marL="171450" indent="-171450">
              <a:buFont typeface="Arial" panose="020B0604020202020204" pitchFamily="34" charset="0"/>
              <a:buChar char="•"/>
            </a:pPr>
            <a:r>
              <a:rPr lang="ru-RU" baseline="0" dirty="0" smtClean="0">
                <a:effectLst/>
              </a:rPr>
              <a:t>Если есть время – пишем тесты для контроллера</a:t>
            </a:r>
            <a:endParaRPr lang="en-US" baseline="0" dirty="0" smtClean="0">
              <a:effectLst/>
            </a:endParaRPr>
          </a:p>
          <a:p>
            <a:pPr marL="171450" indent="-171450">
              <a:buFont typeface="Arial" panose="020B0604020202020204" pitchFamily="34" charset="0"/>
              <a:buChar char="•"/>
            </a:pPr>
            <a:r>
              <a:rPr lang="ru-RU" baseline="0" dirty="0" smtClean="0">
                <a:effectLst/>
              </a:rPr>
              <a:t>Пишем </a:t>
            </a:r>
            <a:r>
              <a:rPr lang="en-US" baseline="0" dirty="0" err="1" smtClean="0">
                <a:effectLst/>
              </a:rPr>
              <a:t>UserServlet</a:t>
            </a:r>
            <a:r>
              <a:rPr lang="ru-RU" baseline="0" dirty="0" smtClean="0">
                <a:effectLst/>
              </a:rPr>
              <a:t>, который использует </a:t>
            </a:r>
            <a:r>
              <a:rPr lang="en-US" baseline="0" dirty="0" err="1" smtClean="0">
                <a:effectLst/>
              </a:rPr>
              <a:t>UserController</a:t>
            </a:r>
            <a:r>
              <a:rPr lang="en-US" baseline="0" dirty="0" smtClean="0">
                <a:effectLst/>
              </a:rPr>
              <a:t>. </a:t>
            </a:r>
            <a:r>
              <a:rPr lang="ru-RU" baseline="0" dirty="0" smtClean="0">
                <a:effectLst/>
              </a:rPr>
              <a:t>В нём реализуем только </a:t>
            </a:r>
            <a:r>
              <a:rPr lang="en-US" baseline="0" dirty="0" err="1" smtClean="0">
                <a:effectLst/>
              </a:rPr>
              <a:t>doGet</a:t>
            </a:r>
            <a:r>
              <a:rPr lang="en-US" baseline="0" dirty="0" smtClean="0">
                <a:effectLst/>
              </a:rPr>
              <a:t> – </a:t>
            </a:r>
            <a:r>
              <a:rPr lang="ru-RU" baseline="0" dirty="0" smtClean="0">
                <a:effectLst/>
              </a:rPr>
              <a:t>чтобы время не тратить.</a:t>
            </a:r>
          </a:p>
          <a:p>
            <a:pPr marL="171450" indent="-171450">
              <a:buFont typeface="Arial" panose="020B0604020202020204" pitchFamily="34" charset="0"/>
              <a:buChar char="•"/>
            </a:pPr>
            <a:r>
              <a:rPr lang="ru-RU" baseline="0" dirty="0" smtClean="0">
                <a:effectLst/>
              </a:rPr>
              <a:t>Вспоминаем про </a:t>
            </a:r>
            <a:r>
              <a:rPr lang="en-US" baseline="0" dirty="0" smtClean="0">
                <a:effectLst/>
              </a:rPr>
              <a:t>HTTP status codes, </a:t>
            </a:r>
            <a:r>
              <a:rPr lang="ru-RU" baseline="0" dirty="0" smtClean="0">
                <a:effectLst/>
              </a:rPr>
              <a:t>делаем </a:t>
            </a:r>
            <a:r>
              <a:rPr lang="en-US" dirty="0" err="1" smtClean="0"/>
              <a:t>resp.setStatus</a:t>
            </a:r>
            <a:r>
              <a:rPr lang="en-US" dirty="0" smtClean="0"/>
              <a:t>(</a:t>
            </a:r>
            <a:r>
              <a:rPr lang="en-US" sz="1200" kern="1200" dirty="0" smtClean="0">
                <a:solidFill>
                  <a:schemeClr val="tx1"/>
                </a:solidFill>
                <a:effectLst/>
                <a:latin typeface="+mn-lt"/>
                <a:ea typeface="+mn-ea"/>
                <a:cs typeface="+mn-cs"/>
              </a:rPr>
              <a:t>200</a:t>
            </a:r>
            <a:r>
              <a:rPr lang="en-US" dirty="0" smtClean="0"/>
              <a:t>);</a:t>
            </a:r>
            <a:r>
              <a:rPr lang="ru-RU" dirty="0" smtClean="0"/>
              <a:t> Переходим к обсуждению статусов.</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9</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t>101 </a:t>
            </a:r>
            <a:r>
              <a:rPr lang="ru-RU" sz="1200" dirty="0" err="1" smtClean="0"/>
              <a:t>Switching</a:t>
            </a:r>
            <a:r>
              <a:rPr lang="ru-RU" sz="1200" dirty="0" smtClean="0"/>
              <a:t> </a:t>
            </a:r>
            <a:r>
              <a:rPr lang="ru-RU" sz="1200" dirty="0" err="1" smtClean="0"/>
              <a:t>Protocols</a:t>
            </a:r>
            <a:r>
              <a:rPr lang="ru-RU" sz="1200" dirty="0" smtClean="0"/>
              <a:t> — сервер предлагает перейти на более подходящий для указанного ресурса протокол; список предлагаемых протоколов сервер обязательно указывает в поле заголовка </a:t>
            </a:r>
            <a:r>
              <a:rPr lang="ru-RU" sz="1200" dirty="0" err="1" smtClean="0"/>
              <a:t>Upgrade</a:t>
            </a:r>
            <a:r>
              <a:rPr lang="ru-RU" sz="1200" dirty="0" smtClean="0"/>
              <a:t>. Если клиента это заинтересует, то он посылает новый запрос с указанием другого протокола.</a:t>
            </a: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11</a:t>
            </a:fld>
            <a:endParaRPr lang="ru-RU"/>
          </a:p>
        </p:txBody>
      </p:sp>
    </p:spTree>
    <p:extLst>
      <p:ext uri="{BB962C8B-B14F-4D97-AF65-F5344CB8AC3E}">
        <p14:creationId xmlns:p14="http://schemas.microsoft.com/office/powerpoint/2010/main" val="19392040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3074" name="Picture 2" descr="D:\Папка Алечки Витальевны\Шаблоны для презентаций\фон\обложка пятнышки.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330" t="14139" r="2400" b="16914"/>
          <a:stretch/>
        </p:blipFill>
        <p:spPr bwMode="auto">
          <a:xfrm>
            <a:off x="41300" y="98029"/>
            <a:ext cx="9036000" cy="4956572"/>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hasCustomPrompt="1"/>
          </p:nvPr>
        </p:nvSpPr>
        <p:spPr>
          <a:xfrm>
            <a:off x="976064" y="1850161"/>
            <a:ext cx="5036096" cy="1101725"/>
          </a:xfrm>
          <a:prstGeom prst="rect">
            <a:avLst/>
          </a:prstGeom>
        </p:spPr>
        <p:txBody>
          <a:bodyPr/>
          <a:lstStyle>
            <a:lvl1pPr>
              <a:defRPr sz="2800" cap="none" baseline="0">
                <a:solidFill>
                  <a:srgbClr val="00703C"/>
                </a:solidFill>
                <a:latin typeface="Arial" panose="020B0604020202020204" pitchFamily="34" charset="0"/>
                <a:cs typeface="Arial" panose="020B0604020202020204" pitchFamily="34" charset="0"/>
              </a:defRPr>
            </a:lvl1pPr>
          </a:lstStyle>
          <a:p>
            <a:r>
              <a:rPr lang="ru-RU" dirty="0" smtClean="0"/>
              <a:t>Название презентации</a:t>
            </a:r>
            <a:endParaRPr lang="ru-RU" dirty="0"/>
          </a:p>
        </p:txBody>
      </p:sp>
      <p:sp>
        <p:nvSpPr>
          <p:cNvPr id="4" name="Дата 3"/>
          <p:cNvSpPr>
            <a:spLocks noGrp="1"/>
          </p:cNvSpPr>
          <p:nvPr>
            <p:ph type="dt" sz="half" idx="10"/>
          </p:nvPr>
        </p:nvSpPr>
        <p:spPr>
          <a:xfrm>
            <a:off x="6748832" y="4735337"/>
            <a:ext cx="2133600" cy="274637"/>
          </a:xfrm>
          <a:prstGeom prst="rect">
            <a:avLst/>
          </a:prstGeom>
        </p:spPr>
        <p:txBody>
          <a:bodyPr/>
          <a:lstStyle>
            <a:lvl1pPr>
              <a:defRPr>
                <a:solidFill>
                  <a:schemeClr val="tx1">
                    <a:lumMod val="85000"/>
                    <a:lumOff val="15000"/>
                  </a:schemeClr>
                </a:solidFill>
              </a:defRPr>
            </a:lvl1pPr>
          </a:lstStyle>
          <a:p>
            <a:r>
              <a:rPr lang="ru-RU" smtClean="0"/>
              <a:t>Дата</a:t>
            </a:r>
            <a:endParaRPr lang="ru-RU" dirty="0"/>
          </a:p>
        </p:txBody>
      </p:sp>
      <p:pic>
        <p:nvPicPr>
          <p:cNvPr id="3075" name="Picture 3" descr="D:\Папка Алечки Витальевны\Шаблоны для презентаций\лого..jpg"/>
          <p:cNvPicPr>
            <a:picLocks noChangeAspect="1" noChangeArrowheads="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17833" b="36320"/>
          <a:stretch/>
        </p:blipFill>
        <p:spPr bwMode="auto">
          <a:xfrm>
            <a:off x="5292080" y="411503"/>
            <a:ext cx="3600000" cy="416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50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a:xfrm>
            <a:off x="250928" y="1122065"/>
            <a:ext cx="8641472" cy="3599877"/>
          </a:xfrm>
        </p:spPr>
        <p:txBody>
          <a:bodyPr>
            <a:normAutofit/>
          </a:bodyPr>
          <a:lstStyle>
            <a:lvl1pPr marL="180975" indent="-180975">
              <a:defRPr sz="1400">
                <a:solidFill>
                  <a:schemeClr val="tx1">
                    <a:lumMod val="85000"/>
                    <a:lumOff val="15000"/>
                  </a:schemeClr>
                </a:solidFill>
              </a:defRPr>
            </a:lvl1pPr>
          </a:lstStyle>
          <a:p>
            <a:pPr lvl="0"/>
            <a:r>
              <a:rPr lang="ru-RU" dirty="0" smtClean="0"/>
              <a:t>Образец текста</a:t>
            </a:r>
          </a:p>
        </p:txBody>
      </p:sp>
      <p:sp>
        <p:nvSpPr>
          <p:cNvPr id="6" name="Номер слайда 5"/>
          <p:cNvSpPr>
            <a:spLocks noGrp="1"/>
          </p:cNvSpPr>
          <p:nvPr>
            <p:ph type="sldNum" sz="quarter" idx="12"/>
          </p:nvPr>
        </p:nvSpPr>
        <p:spPr>
          <a:xfrm>
            <a:off x="6954808" y="4807455"/>
            <a:ext cx="2133600" cy="274637"/>
          </a:xfrm>
        </p:spPr>
        <p:txBody>
          <a:bodyPr/>
          <a:lstStyle/>
          <a:p>
            <a:fld id="{A22995AA-C26E-4AF6-A7BA-848B15EA881E}" type="slidenum">
              <a:rPr lang="ru-RU" smtClean="0"/>
              <a:t>‹#›</a:t>
            </a:fld>
            <a:endParaRPr lang="ru-RU"/>
          </a:p>
        </p:txBody>
      </p:sp>
      <p:pic>
        <p:nvPicPr>
          <p:cNvPr id="12"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13"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196264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A22995AA-C26E-4AF6-A7BA-848B15EA881E}" type="slidenum">
              <a:rPr lang="ru-RU" smtClean="0"/>
              <a:t>‹#›</a:t>
            </a:fld>
            <a:endParaRPr lang="ru-RU"/>
          </a:p>
        </p:txBody>
      </p:sp>
      <p:pic>
        <p:nvPicPr>
          <p:cNvPr id="4"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5"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33133494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251520" y="987574"/>
            <a:ext cx="8640880" cy="3734368"/>
          </a:xfrm>
          <a:prstGeom prst="rect">
            <a:avLst/>
          </a:prstGeom>
        </p:spPr>
        <p:txBody>
          <a:bodyPr vert="horz" lIns="91440" tIns="45720" rIns="91440" bIns="45720" rtlCol="0">
            <a:normAutofit/>
          </a:bodyPr>
          <a:lstStyle/>
          <a:p>
            <a:pPr lvl="0"/>
            <a:r>
              <a:rPr lang="ru-RU" dirty="0" smtClean="0"/>
              <a:t>Образец текста</a:t>
            </a:r>
          </a:p>
        </p:txBody>
      </p:sp>
      <p:sp>
        <p:nvSpPr>
          <p:cNvPr id="6" name="Номер слайда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22995AA-C26E-4AF6-A7BA-848B15EA881E}" type="slidenum">
              <a:rPr lang="ru-RU" smtClean="0"/>
              <a:t>‹#›</a:t>
            </a:fld>
            <a:endParaRPr lang="ru-RU"/>
          </a:p>
        </p:txBody>
      </p:sp>
      <p:cxnSp>
        <p:nvCxnSpPr>
          <p:cNvPr id="13" name="Прямая соединительная линия 12"/>
          <p:cNvCxnSpPr/>
          <p:nvPr userDrawn="1"/>
        </p:nvCxnSpPr>
        <p:spPr>
          <a:xfrm>
            <a:off x="251520" y="627534"/>
            <a:ext cx="8640880" cy="0"/>
          </a:xfrm>
          <a:prstGeom prst="line">
            <a:avLst/>
          </a:prstGeom>
          <a:ln>
            <a:solidFill>
              <a:srgbClr val="008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64673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l" defTabSz="914400" rtl="0" eaLnBrk="1" latinLnBrk="0" hangingPunct="1">
        <a:spcBef>
          <a:spcPct val="0"/>
        </a:spcBef>
        <a:buNone/>
        <a:defRPr kumimoji="0" lang="ru-RU" sz="1800" b="1" i="0" u="none" strike="noStrike" kern="1200" cap="all" spc="300" normalizeH="0" baseline="0" dirty="0">
          <a:ln>
            <a:noFill/>
          </a:ln>
          <a:solidFill>
            <a:srgbClr val="00703C"/>
          </a:solidFill>
          <a:effectLst/>
          <a:uLnTx/>
          <a:uFillTx/>
          <a:latin typeface="+mn-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www.example.ru/owners/ivanov/pets/12"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docs.spring.io/spring/docs/current/spring-framework-reference/html/integration-testing.html#spring-mvc-test-framework" TargetMode="External"/><Relationship Id="rId2" Type="http://schemas.openxmlformats.org/officeDocument/2006/relationships/hyperlink" Target="http://docs.spring.io/spring/docs/current/spring-framework-reference/html/mvc.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ctrTitle"/>
          </p:nvPr>
        </p:nvSpPr>
        <p:spPr>
          <a:xfrm>
            <a:off x="976064" y="1850161"/>
            <a:ext cx="6044208" cy="1101725"/>
          </a:xfrm>
        </p:spPr>
        <p:txBody>
          <a:bodyPr/>
          <a:lstStyle/>
          <a:p>
            <a:r>
              <a:rPr lang="ru-RU" dirty="0" err="1" smtClean="0"/>
              <a:t>Сервлеты</a:t>
            </a:r>
            <a:r>
              <a:rPr lang="ru-RU" dirty="0" smtClean="0"/>
              <a:t/>
            </a:r>
            <a:br>
              <a:rPr lang="ru-RU" dirty="0" smtClean="0"/>
            </a:br>
            <a:r>
              <a:rPr lang="en-US" dirty="0" smtClean="0"/>
              <a:t>Spring Web MVC framework</a:t>
            </a:r>
            <a:endParaRPr lang="ru-RU" dirty="0"/>
          </a:p>
        </p:txBody>
      </p:sp>
    </p:spTree>
    <p:extLst>
      <p:ext uri="{BB962C8B-B14F-4D97-AF65-F5344CB8AC3E}">
        <p14:creationId xmlns:p14="http://schemas.microsoft.com/office/powerpoint/2010/main" val="18185670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930928" cy="477054"/>
          </a:xfrm>
        </p:spPr>
        <p:txBody>
          <a:bodyPr/>
          <a:lstStyle/>
          <a:p>
            <a:r>
              <a:rPr lang="en-US" sz="2800" dirty="0" smtClean="0"/>
              <a:t>HTTP</a:t>
            </a:r>
            <a:r>
              <a:rPr lang="ru-RU" sz="2800" dirty="0" smtClean="0"/>
              <a:t> </a:t>
            </a:r>
            <a:r>
              <a:rPr lang="en-US" sz="2800" dirty="0" smtClean="0"/>
              <a:t>status codes</a:t>
            </a:r>
            <a:endParaRPr lang="ru-RU" sz="2800" dirty="0"/>
          </a:p>
        </p:txBody>
      </p:sp>
      <p:sp>
        <p:nvSpPr>
          <p:cNvPr id="3" name="TextBox 2"/>
          <p:cNvSpPr txBox="1"/>
          <p:nvPr/>
        </p:nvSpPr>
        <p:spPr>
          <a:xfrm>
            <a:off x="107504" y="699542"/>
            <a:ext cx="8928992" cy="3785652"/>
          </a:xfrm>
          <a:prstGeom prst="rect">
            <a:avLst/>
          </a:prstGeom>
          <a:noFill/>
        </p:spPr>
        <p:txBody>
          <a:bodyPr wrap="square" rtlCol="0">
            <a:spAutoFit/>
          </a:bodyPr>
          <a:lstStyle/>
          <a:p>
            <a:r>
              <a:rPr lang="ru-RU" sz="2400" dirty="0"/>
              <a:t>Код состояния </a:t>
            </a:r>
            <a:r>
              <a:rPr lang="ru-RU" sz="2400" dirty="0" smtClean="0"/>
              <a:t>HTT</a:t>
            </a:r>
            <a:r>
              <a:rPr lang="en-US" sz="2400" dirty="0" smtClean="0"/>
              <a:t>P</a:t>
            </a:r>
            <a:r>
              <a:rPr lang="ru-RU" sz="2400" dirty="0" smtClean="0"/>
              <a:t> — </a:t>
            </a:r>
            <a:r>
              <a:rPr lang="ru-RU" sz="2400" dirty="0"/>
              <a:t>часть первой строки ответа сервера при запросах по протоколу HTTP</a:t>
            </a:r>
            <a:r>
              <a:rPr lang="ru-RU" sz="2400" dirty="0" smtClean="0"/>
              <a:t>.</a:t>
            </a:r>
          </a:p>
          <a:p>
            <a:pPr algn="just"/>
            <a:endParaRPr lang="ru-RU" sz="2400" dirty="0" smtClean="0"/>
          </a:p>
          <a:p>
            <a:pPr algn="just"/>
            <a:r>
              <a:rPr lang="ru-RU" sz="2400" dirty="0" smtClean="0"/>
              <a:t>Представляет собой 3 десятичных цифры, первая из которых определяет класс состояния:</a:t>
            </a:r>
          </a:p>
          <a:p>
            <a:pPr marL="800100" lvl="1" indent="-342900" algn="just">
              <a:buFont typeface="Arial" panose="020B0604020202020204" pitchFamily="34" charset="0"/>
              <a:buChar char="•"/>
            </a:pPr>
            <a:r>
              <a:rPr lang="ru-RU" sz="2400" dirty="0" smtClean="0"/>
              <a:t>1хх – информационные;</a:t>
            </a:r>
          </a:p>
          <a:p>
            <a:pPr marL="800100" lvl="1" indent="-342900" algn="just">
              <a:buFont typeface="Arial" panose="020B0604020202020204" pitchFamily="34" charset="0"/>
              <a:buChar char="•"/>
            </a:pPr>
            <a:r>
              <a:rPr lang="ru-RU" sz="2400" dirty="0" smtClean="0"/>
              <a:t>2хх – успешные;</a:t>
            </a:r>
          </a:p>
          <a:p>
            <a:pPr marL="800100" lvl="1" indent="-342900" algn="just">
              <a:buFont typeface="Arial" panose="020B0604020202020204" pitchFamily="34" charset="0"/>
              <a:buChar char="•"/>
            </a:pPr>
            <a:r>
              <a:rPr lang="ru-RU" sz="2400" dirty="0" smtClean="0"/>
              <a:t>3хх – перенаправление;</a:t>
            </a:r>
          </a:p>
          <a:p>
            <a:pPr marL="800100" lvl="1" indent="-342900" algn="just">
              <a:buFont typeface="Arial" panose="020B0604020202020204" pitchFamily="34" charset="0"/>
              <a:buChar char="•"/>
            </a:pPr>
            <a:r>
              <a:rPr lang="ru-RU" sz="2400" dirty="0" smtClean="0"/>
              <a:t>4хх – ошибка клиента;</a:t>
            </a:r>
          </a:p>
          <a:p>
            <a:pPr marL="800100" lvl="1" indent="-342900" algn="just">
              <a:buFont typeface="Arial" panose="020B0604020202020204" pitchFamily="34" charset="0"/>
              <a:buChar char="•"/>
            </a:pPr>
            <a:r>
              <a:rPr lang="ru-RU" sz="2400" dirty="0" smtClean="0"/>
              <a:t>5хх – ошибка сервера.</a:t>
            </a:r>
            <a:endParaRPr lang="ru-RU" sz="2400" dirty="0"/>
          </a:p>
        </p:txBody>
      </p:sp>
    </p:spTree>
    <p:extLst>
      <p:ext uri="{BB962C8B-B14F-4D97-AF65-F5344CB8AC3E}">
        <p14:creationId xmlns:p14="http://schemas.microsoft.com/office/powerpoint/2010/main" val="1694670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5481"/>
          </a:xfrm>
        </p:spPr>
        <p:txBody>
          <a:bodyPr/>
          <a:lstStyle/>
          <a:p>
            <a:r>
              <a:rPr lang="en-US" sz="2800" dirty="0" smtClean="0"/>
              <a:t>HTTP</a:t>
            </a:r>
            <a:r>
              <a:rPr lang="ru-RU" sz="2800" dirty="0" smtClean="0"/>
              <a:t> </a:t>
            </a:r>
            <a:r>
              <a:rPr lang="en-US" sz="2800" dirty="0" smtClean="0"/>
              <a:t>status codes</a:t>
            </a:r>
            <a:r>
              <a:rPr lang="ru-RU" sz="2800" dirty="0" smtClean="0"/>
              <a:t>: информационные</a:t>
            </a:r>
            <a:endParaRPr lang="ru-RU" sz="2800" dirty="0"/>
          </a:p>
        </p:txBody>
      </p:sp>
      <p:sp>
        <p:nvSpPr>
          <p:cNvPr id="3" name="TextBox 2"/>
          <p:cNvSpPr txBox="1"/>
          <p:nvPr/>
        </p:nvSpPr>
        <p:spPr>
          <a:xfrm>
            <a:off x="107504" y="699542"/>
            <a:ext cx="8928992" cy="3785652"/>
          </a:xfrm>
          <a:prstGeom prst="rect">
            <a:avLst/>
          </a:prstGeom>
          <a:noFill/>
        </p:spPr>
        <p:txBody>
          <a:bodyPr wrap="square" rtlCol="0">
            <a:spAutoFit/>
          </a:bodyPr>
          <a:lstStyle/>
          <a:p>
            <a:pPr algn="just">
              <a:lnSpc>
                <a:spcPct val="150000"/>
              </a:lnSpc>
            </a:pPr>
            <a:r>
              <a:rPr lang="ru-RU" sz="2400" dirty="0" smtClean="0"/>
              <a:t>Информируют о процессе передачи запроса.</a:t>
            </a:r>
          </a:p>
          <a:p>
            <a:pPr marL="342900" indent="-342900" algn="just">
              <a:lnSpc>
                <a:spcPct val="150000"/>
              </a:lnSpc>
              <a:buFont typeface="Arial" panose="020B0604020202020204" pitchFamily="34" charset="0"/>
              <a:buChar char="•"/>
            </a:pPr>
            <a:r>
              <a:rPr lang="ru-RU" sz="2400" b="1" dirty="0" smtClean="0">
                <a:solidFill>
                  <a:srgbClr val="72AF2F"/>
                </a:solidFill>
              </a:rPr>
              <a:t>100</a:t>
            </a:r>
            <a:r>
              <a:rPr lang="ru-RU" sz="2400" dirty="0" smtClean="0">
                <a:solidFill>
                  <a:srgbClr val="72AF2F"/>
                </a:solidFill>
              </a:rPr>
              <a:t> </a:t>
            </a:r>
            <a:r>
              <a:rPr lang="en-US" sz="2400" dirty="0" smtClean="0"/>
              <a:t>Continue</a:t>
            </a:r>
            <a:endParaRPr lang="ru-RU" sz="2400" dirty="0" smtClean="0"/>
          </a:p>
          <a:p>
            <a:pPr lvl="1" algn="just">
              <a:lnSpc>
                <a:spcPct val="150000"/>
              </a:lnSpc>
            </a:pPr>
            <a:r>
              <a:rPr lang="ru-RU" sz="2200" dirty="0" smtClean="0"/>
              <a:t>Сервер </a:t>
            </a:r>
            <a:r>
              <a:rPr lang="ru-RU" sz="2200" dirty="0"/>
              <a:t>удовлетворён начальными сведениями о запросе, клиент может </a:t>
            </a:r>
            <a:r>
              <a:rPr lang="ru-RU" sz="2200" dirty="0" smtClean="0"/>
              <a:t>продолжать</a:t>
            </a:r>
            <a:r>
              <a:rPr lang="en-US" sz="2200" dirty="0" smtClean="0"/>
              <a:t> </a:t>
            </a:r>
            <a:r>
              <a:rPr lang="ru-RU" sz="2200" dirty="0" smtClean="0"/>
              <a:t>передавать запрос.</a:t>
            </a:r>
            <a:endParaRPr lang="en-US" sz="2400" dirty="0" smtClean="0"/>
          </a:p>
          <a:p>
            <a:pPr marL="342900" indent="-342900" algn="just">
              <a:lnSpc>
                <a:spcPct val="150000"/>
              </a:lnSpc>
              <a:buFont typeface="Arial" panose="020B0604020202020204" pitchFamily="34" charset="0"/>
              <a:buChar char="•"/>
            </a:pPr>
            <a:r>
              <a:rPr lang="ru-RU" sz="2400" b="1" dirty="0" smtClean="0">
                <a:solidFill>
                  <a:srgbClr val="72AF2F"/>
                </a:solidFill>
              </a:rPr>
              <a:t>101</a:t>
            </a:r>
            <a:r>
              <a:rPr lang="ru-RU" sz="2400" dirty="0" smtClean="0">
                <a:solidFill>
                  <a:srgbClr val="72AF2F"/>
                </a:solidFill>
              </a:rPr>
              <a:t> </a:t>
            </a:r>
            <a:r>
              <a:rPr lang="ru-RU" sz="2400" dirty="0" err="1"/>
              <a:t>Switching</a:t>
            </a:r>
            <a:r>
              <a:rPr lang="ru-RU" sz="2400" dirty="0"/>
              <a:t> </a:t>
            </a:r>
            <a:r>
              <a:rPr lang="ru-RU" sz="2400" dirty="0" err="1" smtClean="0"/>
              <a:t>Protocols</a:t>
            </a:r>
            <a:endParaRPr lang="ru-RU" sz="2400" dirty="0" smtClean="0"/>
          </a:p>
          <a:p>
            <a:pPr lvl="1" algn="just">
              <a:lnSpc>
                <a:spcPct val="150000"/>
              </a:lnSpc>
            </a:pPr>
            <a:r>
              <a:rPr lang="ru-RU" sz="2200" dirty="0"/>
              <a:t>С</a:t>
            </a:r>
            <a:r>
              <a:rPr lang="ru-RU" sz="2200" dirty="0" smtClean="0"/>
              <a:t>ервер </a:t>
            </a:r>
            <a:r>
              <a:rPr lang="ru-RU" sz="2200" dirty="0"/>
              <a:t>предлагает перейти на более подходящий для указанного ресурса </a:t>
            </a:r>
            <a:r>
              <a:rPr lang="ru-RU" sz="2200" dirty="0" smtClean="0"/>
              <a:t>протокол.</a:t>
            </a:r>
            <a:endParaRPr lang="ru-RU" sz="2200" dirty="0"/>
          </a:p>
        </p:txBody>
      </p:sp>
    </p:spTree>
    <p:extLst>
      <p:ext uri="{BB962C8B-B14F-4D97-AF65-F5344CB8AC3E}">
        <p14:creationId xmlns:p14="http://schemas.microsoft.com/office/powerpoint/2010/main" val="3666540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5481"/>
          </a:xfrm>
        </p:spPr>
        <p:txBody>
          <a:bodyPr/>
          <a:lstStyle/>
          <a:p>
            <a:r>
              <a:rPr lang="en-US" sz="2800" dirty="0" smtClean="0"/>
              <a:t>HTTP</a:t>
            </a:r>
            <a:r>
              <a:rPr lang="ru-RU" sz="2800" dirty="0" smtClean="0"/>
              <a:t> </a:t>
            </a:r>
            <a:r>
              <a:rPr lang="en-US" sz="2800" dirty="0" smtClean="0"/>
              <a:t>status codes</a:t>
            </a:r>
            <a:r>
              <a:rPr lang="ru-RU" sz="2800" dirty="0" smtClean="0"/>
              <a:t>: успешные</a:t>
            </a:r>
            <a:endParaRPr lang="ru-RU" sz="2800" dirty="0"/>
          </a:p>
        </p:txBody>
      </p:sp>
      <p:sp>
        <p:nvSpPr>
          <p:cNvPr id="3" name="TextBox 2"/>
          <p:cNvSpPr txBox="1"/>
          <p:nvPr/>
        </p:nvSpPr>
        <p:spPr>
          <a:xfrm>
            <a:off x="98748" y="711731"/>
            <a:ext cx="8928992" cy="4222694"/>
          </a:xfrm>
          <a:prstGeom prst="rect">
            <a:avLst/>
          </a:prstGeom>
          <a:noFill/>
        </p:spPr>
        <p:txBody>
          <a:bodyPr wrap="square" rtlCol="0">
            <a:spAutoFit/>
          </a:bodyPr>
          <a:lstStyle/>
          <a:p>
            <a:pPr algn="just">
              <a:lnSpc>
                <a:spcPct val="80000"/>
              </a:lnSpc>
            </a:pPr>
            <a:r>
              <a:rPr lang="ru-RU" sz="2400" dirty="0" smtClean="0"/>
              <a:t>Информируют об успешном получении и обработке запроса.</a:t>
            </a:r>
          </a:p>
          <a:p>
            <a:pPr algn="just">
              <a:lnSpc>
                <a:spcPct val="80000"/>
              </a:lnSpc>
            </a:pPr>
            <a:endParaRPr lang="ru-RU" sz="2400" dirty="0" smtClean="0"/>
          </a:p>
          <a:p>
            <a:pPr marL="342900" indent="-342900" algn="just">
              <a:buFont typeface="Arial" panose="020B0604020202020204" pitchFamily="34" charset="0"/>
              <a:buChar char="•"/>
            </a:pPr>
            <a:r>
              <a:rPr lang="en-US" sz="2400" b="1" dirty="0">
                <a:solidFill>
                  <a:srgbClr val="92D050"/>
                </a:solidFill>
              </a:rPr>
              <a:t>200</a:t>
            </a:r>
            <a:r>
              <a:rPr lang="en-US" sz="2400" dirty="0"/>
              <a:t> </a:t>
            </a:r>
            <a:r>
              <a:rPr lang="en-US" sz="2400" dirty="0" smtClean="0"/>
              <a:t>OK</a:t>
            </a:r>
            <a:endParaRPr lang="ru-RU" sz="2400" dirty="0" smtClean="0"/>
          </a:p>
          <a:p>
            <a:pPr lvl="1" algn="just"/>
            <a:r>
              <a:rPr lang="ru-RU" sz="2200" dirty="0" smtClean="0"/>
              <a:t>Выполнено успешно.</a:t>
            </a:r>
            <a:endParaRPr lang="en-US" sz="2200" dirty="0" smtClean="0"/>
          </a:p>
          <a:p>
            <a:pPr marL="342900" indent="-342900" algn="just">
              <a:buFont typeface="Arial" panose="020B0604020202020204" pitchFamily="34" charset="0"/>
              <a:buChar char="•"/>
            </a:pPr>
            <a:r>
              <a:rPr lang="ru-RU" sz="2400" b="1" dirty="0">
                <a:solidFill>
                  <a:srgbClr val="92D050"/>
                </a:solidFill>
              </a:rPr>
              <a:t>201</a:t>
            </a:r>
            <a:r>
              <a:rPr lang="ru-RU" sz="2400" dirty="0"/>
              <a:t> </a:t>
            </a:r>
            <a:r>
              <a:rPr lang="ru-RU" sz="2400" dirty="0" err="1" smtClean="0"/>
              <a:t>Created</a:t>
            </a:r>
            <a:endParaRPr lang="ru-RU" sz="2400" dirty="0" smtClean="0"/>
          </a:p>
          <a:p>
            <a:pPr lvl="1" algn="just"/>
            <a:r>
              <a:rPr lang="ru-RU" sz="2200" dirty="0" smtClean="0"/>
              <a:t>Был </a:t>
            </a:r>
            <a:r>
              <a:rPr lang="ru-RU" sz="2200" dirty="0"/>
              <a:t>создан новый </a:t>
            </a:r>
            <a:r>
              <a:rPr lang="ru-RU" sz="2200" dirty="0" smtClean="0"/>
              <a:t>ресурс.</a:t>
            </a:r>
            <a:endParaRPr lang="ru-RU" sz="2200" dirty="0"/>
          </a:p>
          <a:p>
            <a:pPr marL="342900" indent="-342900" algn="just">
              <a:buFont typeface="Arial" panose="020B0604020202020204" pitchFamily="34" charset="0"/>
              <a:buChar char="•"/>
            </a:pPr>
            <a:r>
              <a:rPr lang="ru-RU" sz="2400" b="1" dirty="0">
                <a:solidFill>
                  <a:srgbClr val="92D050"/>
                </a:solidFill>
              </a:rPr>
              <a:t>202</a:t>
            </a:r>
            <a:r>
              <a:rPr lang="ru-RU" sz="2400" dirty="0"/>
              <a:t> </a:t>
            </a:r>
            <a:r>
              <a:rPr lang="ru-RU" sz="2400" dirty="0" err="1" smtClean="0"/>
              <a:t>Accepted</a:t>
            </a:r>
            <a:endParaRPr lang="ru-RU" sz="2400" dirty="0" smtClean="0"/>
          </a:p>
          <a:p>
            <a:pPr lvl="1" algn="just"/>
            <a:r>
              <a:rPr lang="ru-RU" sz="2200" dirty="0" smtClean="0"/>
              <a:t>Запрос принят, </a:t>
            </a:r>
            <a:r>
              <a:rPr lang="ru-RU" sz="2200" dirty="0"/>
              <a:t>но </a:t>
            </a:r>
            <a:r>
              <a:rPr lang="ru-RU" sz="2200" dirty="0" smtClean="0"/>
              <a:t>обработка </a:t>
            </a:r>
            <a:r>
              <a:rPr lang="ru-RU" sz="2200" dirty="0"/>
              <a:t>не </a:t>
            </a:r>
            <a:r>
              <a:rPr lang="ru-RU" sz="2200" dirty="0" smtClean="0"/>
              <a:t>завершена (она может занять много времени, клиенту не обязательно дожидаться окончания).</a:t>
            </a:r>
            <a:endParaRPr lang="ru-RU" sz="2400" dirty="0"/>
          </a:p>
          <a:p>
            <a:pPr marL="342900" indent="-342900" algn="just">
              <a:buFont typeface="Arial" panose="020B0604020202020204" pitchFamily="34" charset="0"/>
              <a:buChar char="•"/>
            </a:pPr>
            <a:r>
              <a:rPr lang="ru-RU" sz="2400" b="1" dirty="0">
                <a:solidFill>
                  <a:srgbClr val="92D050"/>
                </a:solidFill>
              </a:rPr>
              <a:t>204</a:t>
            </a:r>
            <a:r>
              <a:rPr lang="ru-RU" sz="2400" dirty="0"/>
              <a:t> </a:t>
            </a:r>
            <a:r>
              <a:rPr lang="ru-RU" sz="2400" dirty="0" err="1"/>
              <a:t>No</a:t>
            </a:r>
            <a:r>
              <a:rPr lang="ru-RU" sz="2400" dirty="0"/>
              <a:t> </a:t>
            </a:r>
            <a:r>
              <a:rPr lang="ru-RU" sz="2400" dirty="0" err="1" smtClean="0"/>
              <a:t>Content</a:t>
            </a:r>
            <a:endParaRPr lang="ru-RU" sz="2400" dirty="0"/>
          </a:p>
          <a:p>
            <a:pPr lvl="1" algn="just"/>
            <a:r>
              <a:rPr lang="ru-RU" sz="2200" dirty="0"/>
              <a:t>С</a:t>
            </a:r>
            <a:r>
              <a:rPr lang="ru-RU" sz="2200" dirty="0" smtClean="0"/>
              <a:t>ервер </a:t>
            </a:r>
            <a:r>
              <a:rPr lang="ru-RU" sz="2200" dirty="0"/>
              <a:t>успешно обработал </a:t>
            </a:r>
            <a:r>
              <a:rPr lang="ru-RU" sz="2200" dirty="0" smtClean="0"/>
              <a:t>запрос (в </a:t>
            </a:r>
            <a:r>
              <a:rPr lang="ru-RU" sz="2200" dirty="0"/>
              <a:t>ответе </a:t>
            </a:r>
            <a:r>
              <a:rPr lang="ru-RU" sz="2200" dirty="0" smtClean="0"/>
              <a:t>могут быть только заголовки, тело сообщения отсутствует). </a:t>
            </a:r>
            <a:endParaRPr lang="ru-RU" sz="2200" dirty="0"/>
          </a:p>
        </p:txBody>
      </p:sp>
    </p:spTree>
    <p:extLst>
      <p:ext uri="{BB962C8B-B14F-4D97-AF65-F5344CB8AC3E}">
        <p14:creationId xmlns:p14="http://schemas.microsoft.com/office/powerpoint/2010/main" val="476111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5481"/>
          </a:xfrm>
        </p:spPr>
        <p:txBody>
          <a:bodyPr/>
          <a:lstStyle/>
          <a:p>
            <a:r>
              <a:rPr lang="en-US" sz="2800" dirty="0" smtClean="0"/>
              <a:t>HTTP</a:t>
            </a:r>
            <a:r>
              <a:rPr lang="ru-RU" sz="2800" dirty="0" smtClean="0"/>
              <a:t> </a:t>
            </a:r>
            <a:r>
              <a:rPr lang="en-US" sz="2800" dirty="0" smtClean="0"/>
              <a:t>status codes</a:t>
            </a:r>
            <a:r>
              <a:rPr lang="ru-RU" sz="2800" dirty="0" smtClean="0"/>
              <a:t>: перенаправление</a:t>
            </a:r>
            <a:endParaRPr lang="ru-RU" sz="2800" dirty="0"/>
          </a:p>
        </p:txBody>
      </p:sp>
      <p:sp>
        <p:nvSpPr>
          <p:cNvPr id="3" name="TextBox 2"/>
          <p:cNvSpPr txBox="1"/>
          <p:nvPr/>
        </p:nvSpPr>
        <p:spPr>
          <a:xfrm>
            <a:off x="107504" y="699542"/>
            <a:ext cx="8928992" cy="4339650"/>
          </a:xfrm>
          <a:prstGeom prst="rect">
            <a:avLst/>
          </a:prstGeom>
          <a:noFill/>
        </p:spPr>
        <p:txBody>
          <a:bodyPr wrap="square" rtlCol="0">
            <a:spAutoFit/>
          </a:bodyPr>
          <a:lstStyle/>
          <a:p>
            <a:r>
              <a:rPr lang="ru-RU" sz="2400" dirty="0"/>
              <a:t>С</a:t>
            </a:r>
            <a:r>
              <a:rPr lang="ru-RU" sz="2400" dirty="0" smtClean="0"/>
              <a:t>ообщают </a:t>
            </a:r>
            <a:r>
              <a:rPr lang="ru-RU" sz="2400" dirty="0"/>
              <a:t>клиенту, что для успешного выполнения операции необходимо </a:t>
            </a:r>
            <a:r>
              <a:rPr lang="ru-RU" sz="2400" dirty="0" smtClean="0"/>
              <a:t>выполнить другой </a:t>
            </a:r>
            <a:r>
              <a:rPr lang="ru-RU" sz="2400" dirty="0"/>
              <a:t>запрос, как правило, по другому </a:t>
            </a:r>
            <a:r>
              <a:rPr lang="ru-RU" sz="2400" dirty="0" smtClean="0"/>
              <a:t>UR</a:t>
            </a:r>
            <a:r>
              <a:rPr lang="en-US" sz="2400" dirty="0" smtClean="0"/>
              <a:t>I</a:t>
            </a:r>
            <a:r>
              <a:rPr lang="ru-RU" sz="2400" dirty="0" smtClean="0"/>
              <a:t> (его адрес</a:t>
            </a:r>
            <a:r>
              <a:rPr lang="ru-RU" sz="2400" dirty="0"/>
              <a:t> сервер указывает в заголовке </a:t>
            </a:r>
            <a:r>
              <a:rPr lang="ru-RU" sz="2400" dirty="0" err="1"/>
              <a:t>Location</a:t>
            </a:r>
            <a:r>
              <a:rPr lang="ru-RU" sz="2400" dirty="0" smtClean="0"/>
              <a:t>). </a:t>
            </a:r>
          </a:p>
          <a:p>
            <a:pPr marL="342900" indent="-342900">
              <a:lnSpc>
                <a:spcPct val="150000"/>
              </a:lnSpc>
              <a:buFont typeface="Arial" panose="020B0604020202020204" pitchFamily="34" charset="0"/>
              <a:buChar char="•"/>
            </a:pPr>
            <a:r>
              <a:rPr lang="ru-RU" sz="2400" b="1" dirty="0" smtClean="0">
                <a:solidFill>
                  <a:schemeClr val="tx2">
                    <a:lumMod val="60000"/>
                    <a:lumOff val="40000"/>
                  </a:schemeClr>
                </a:solidFill>
              </a:rPr>
              <a:t>301</a:t>
            </a:r>
            <a:r>
              <a:rPr lang="ru-RU" sz="2400" dirty="0" smtClean="0"/>
              <a:t> </a:t>
            </a:r>
            <a:r>
              <a:rPr lang="ru-RU" sz="2400" dirty="0" err="1"/>
              <a:t>Moved</a:t>
            </a:r>
            <a:r>
              <a:rPr lang="ru-RU" sz="2400" dirty="0"/>
              <a:t> </a:t>
            </a:r>
            <a:r>
              <a:rPr lang="ru-RU" sz="2400" dirty="0" err="1" smtClean="0"/>
              <a:t>Permanently</a:t>
            </a:r>
            <a:r>
              <a:rPr lang="ru-RU" sz="2400" dirty="0" smtClean="0"/>
              <a:t> - </a:t>
            </a:r>
            <a:r>
              <a:rPr lang="ru-RU" sz="2200" dirty="0" smtClean="0"/>
              <a:t>Запрошенный </a:t>
            </a:r>
            <a:r>
              <a:rPr lang="ru-RU" sz="2200" dirty="0"/>
              <a:t>документ был </a:t>
            </a:r>
            <a:r>
              <a:rPr lang="ru-RU" sz="2200" dirty="0" smtClean="0"/>
              <a:t>окончательно перенесен </a:t>
            </a:r>
            <a:r>
              <a:rPr lang="ru-RU" sz="2200" dirty="0"/>
              <a:t>на новый </a:t>
            </a:r>
            <a:r>
              <a:rPr lang="ru-RU" sz="2200" dirty="0" smtClean="0"/>
              <a:t>URI.</a:t>
            </a:r>
            <a:endParaRPr lang="en-US" sz="2400" dirty="0" smtClean="0"/>
          </a:p>
          <a:p>
            <a:pPr marL="342900" indent="-342900">
              <a:lnSpc>
                <a:spcPct val="150000"/>
              </a:lnSpc>
              <a:buFont typeface="Arial" panose="020B0604020202020204" pitchFamily="34" charset="0"/>
              <a:buChar char="•"/>
            </a:pPr>
            <a:r>
              <a:rPr lang="ru-RU" sz="2400" b="1" dirty="0">
                <a:solidFill>
                  <a:schemeClr val="tx2">
                    <a:lumMod val="60000"/>
                    <a:lumOff val="40000"/>
                  </a:schemeClr>
                </a:solidFill>
              </a:rPr>
              <a:t>304</a:t>
            </a:r>
            <a:r>
              <a:rPr lang="ru-RU" sz="2400" dirty="0"/>
              <a:t> </a:t>
            </a:r>
            <a:r>
              <a:rPr lang="ru-RU" sz="2400" dirty="0" err="1"/>
              <a:t>Not</a:t>
            </a:r>
            <a:r>
              <a:rPr lang="ru-RU" sz="2400" dirty="0"/>
              <a:t> </a:t>
            </a:r>
            <a:r>
              <a:rPr lang="ru-RU" sz="2400" dirty="0" err="1" smtClean="0"/>
              <a:t>Modified</a:t>
            </a:r>
            <a:r>
              <a:rPr lang="ru-RU" sz="2400" dirty="0" smtClean="0"/>
              <a:t> - </a:t>
            </a:r>
            <a:r>
              <a:rPr lang="ru-RU" sz="2200" dirty="0" smtClean="0"/>
              <a:t>Клиент </a:t>
            </a:r>
            <a:r>
              <a:rPr lang="ru-RU" sz="2200" dirty="0"/>
              <a:t>запросил </a:t>
            </a:r>
            <a:r>
              <a:rPr lang="ru-RU" sz="2200" dirty="0" smtClean="0"/>
              <a:t>ресурс методом GET с заголовком </a:t>
            </a:r>
            <a:r>
              <a:rPr lang="ru-RU" sz="2200" dirty="0" err="1"/>
              <a:t>If-Modified-Since</a:t>
            </a:r>
            <a:r>
              <a:rPr lang="ru-RU" sz="2200" dirty="0"/>
              <a:t> или </a:t>
            </a:r>
            <a:r>
              <a:rPr lang="ru-RU" sz="2200" dirty="0" err="1"/>
              <a:t>If-None-Match</a:t>
            </a:r>
            <a:r>
              <a:rPr lang="ru-RU" sz="2200" dirty="0"/>
              <a:t> и </a:t>
            </a:r>
            <a:r>
              <a:rPr lang="ru-RU" sz="2200" dirty="0" smtClean="0"/>
              <a:t>ресурс не </a:t>
            </a:r>
            <a:r>
              <a:rPr lang="ru-RU" sz="2200" dirty="0"/>
              <a:t>изменился с указанного </a:t>
            </a:r>
            <a:r>
              <a:rPr lang="ru-RU" sz="2200" dirty="0" smtClean="0"/>
              <a:t>момента (при </a:t>
            </a:r>
            <a:r>
              <a:rPr lang="ru-RU" sz="2200" dirty="0"/>
              <a:t>этом </a:t>
            </a:r>
            <a:r>
              <a:rPr lang="ru-RU" sz="2200" dirty="0" smtClean="0"/>
              <a:t>ответ сервера </a:t>
            </a:r>
            <a:r>
              <a:rPr lang="ru-RU" sz="2200" dirty="0"/>
              <a:t>не </a:t>
            </a:r>
            <a:r>
              <a:rPr lang="ru-RU" sz="2200" dirty="0" smtClean="0"/>
              <a:t>должен </a:t>
            </a:r>
            <a:r>
              <a:rPr lang="ru-RU" sz="2200" dirty="0"/>
              <a:t>содержать </a:t>
            </a:r>
            <a:r>
              <a:rPr lang="ru-RU" sz="2200" dirty="0" smtClean="0"/>
              <a:t>тела).</a:t>
            </a:r>
            <a:endParaRPr lang="ru-RU" sz="2200" dirty="0"/>
          </a:p>
        </p:txBody>
      </p:sp>
    </p:spTree>
    <p:extLst>
      <p:ext uri="{BB962C8B-B14F-4D97-AF65-F5344CB8AC3E}">
        <p14:creationId xmlns:p14="http://schemas.microsoft.com/office/powerpoint/2010/main" val="19193449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5481"/>
          </a:xfrm>
        </p:spPr>
        <p:txBody>
          <a:bodyPr/>
          <a:lstStyle/>
          <a:p>
            <a:r>
              <a:rPr lang="en-US" sz="2800" dirty="0" smtClean="0"/>
              <a:t>HTTP</a:t>
            </a:r>
            <a:r>
              <a:rPr lang="ru-RU" sz="2800" dirty="0" smtClean="0"/>
              <a:t> </a:t>
            </a:r>
            <a:r>
              <a:rPr lang="en-US" sz="2800" dirty="0" smtClean="0"/>
              <a:t>status codes</a:t>
            </a:r>
            <a:r>
              <a:rPr lang="ru-RU" sz="2800" dirty="0" smtClean="0"/>
              <a:t>: ошибка клиента</a:t>
            </a:r>
            <a:endParaRPr lang="ru-RU" sz="2800" dirty="0"/>
          </a:p>
        </p:txBody>
      </p:sp>
      <p:sp>
        <p:nvSpPr>
          <p:cNvPr id="3" name="TextBox 2"/>
          <p:cNvSpPr txBox="1"/>
          <p:nvPr/>
        </p:nvSpPr>
        <p:spPr>
          <a:xfrm>
            <a:off x="107504" y="699542"/>
            <a:ext cx="8928992" cy="3877985"/>
          </a:xfrm>
          <a:prstGeom prst="rect">
            <a:avLst/>
          </a:prstGeom>
          <a:noFill/>
        </p:spPr>
        <p:txBody>
          <a:bodyPr wrap="square" rtlCol="0">
            <a:spAutoFit/>
          </a:bodyPr>
          <a:lstStyle/>
          <a:p>
            <a:pPr algn="just">
              <a:lnSpc>
                <a:spcPct val="150000"/>
              </a:lnSpc>
            </a:pPr>
            <a:r>
              <a:rPr lang="ru-RU" sz="2400" dirty="0" smtClean="0"/>
              <a:t>Сервер сообщает об ошибке со стороны клиента.</a:t>
            </a:r>
          </a:p>
          <a:p>
            <a:pPr marL="342900" indent="-342900" algn="just">
              <a:lnSpc>
                <a:spcPct val="150000"/>
              </a:lnSpc>
              <a:buFont typeface="Arial" panose="020B0604020202020204" pitchFamily="34" charset="0"/>
              <a:buChar char="•"/>
            </a:pPr>
            <a:r>
              <a:rPr lang="en-US" sz="2400" b="1" dirty="0">
                <a:solidFill>
                  <a:schemeClr val="accent6">
                    <a:lumMod val="75000"/>
                  </a:schemeClr>
                </a:solidFill>
              </a:rPr>
              <a:t>400</a:t>
            </a:r>
            <a:r>
              <a:rPr lang="en-US" sz="2400" dirty="0"/>
              <a:t> Bad </a:t>
            </a:r>
            <a:r>
              <a:rPr lang="en-US" sz="2400" dirty="0" smtClean="0"/>
              <a:t>Request</a:t>
            </a:r>
            <a:r>
              <a:rPr lang="ru-RU" sz="2400" dirty="0" smtClean="0"/>
              <a:t> - </a:t>
            </a:r>
            <a:r>
              <a:rPr lang="ru-RU" sz="2200" dirty="0" smtClean="0"/>
              <a:t>Синтаксическая ошибка в запросе клиента.</a:t>
            </a:r>
            <a:endParaRPr lang="ru-RU" sz="2200" dirty="0"/>
          </a:p>
          <a:p>
            <a:pPr marL="342900" indent="-342900" algn="just">
              <a:lnSpc>
                <a:spcPct val="150000"/>
              </a:lnSpc>
              <a:buFont typeface="Arial" panose="020B0604020202020204" pitchFamily="34" charset="0"/>
              <a:buChar char="•"/>
            </a:pPr>
            <a:r>
              <a:rPr lang="en-US" sz="2400" b="1" dirty="0">
                <a:solidFill>
                  <a:schemeClr val="accent6">
                    <a:lumMod val="75000"/>
                  </a:schemeClr>
                </a:solidFill>
              </a:rPr>
              <a:t>401</a:t>
            </a:r>
            <a:r>
              <a:rPr lang="en-US" sz="2400" dirty="0"/>
              <a:t> </a:t>
            </a:r>
            <a:r>
              <a:rPr lang="en-US" sz="2400" dirty="0" smtClean="0"/>
              <a:t>Unauthorized</a:t>
            </a:r>
            <a:r>
              <a:rPr lang="ru-RU" sz="2400" dirty="0" smtClean="0"/>
              <a:t> - </a:t>
            </a:r>
            <a:r>
              <a:rPr lang="ru-RU" sz="2200" dirty="0" smtClean="0"/>
              <a:t>Требуется аутентификация клиента.</a:t>
            </a:r>
            <a:endParaRPr lang="en-US" sz="2200" dirty="0" smtClean="0"/>
          </a:p>
          <a:p>
            <a:pPr marL="342900" indent="-342900" algn="just">
              <a:lnSpc>
                <a:spcPct val="150000"/>
              </a:lnSpc>
              <a:buFont typeface="Arial" panose="020B0604020202020204" pitchFamily="34" charset="0"/>
              <a:buChar char="•"/>
            </a:pPr>
            <a:r>
              <a:rPr lang="en-US" sz="2400" b="1" dirty="0">
                <a:solidFill>
                  <a:schemeClr val="accent6">
                    <a:lumMod val="75000"/>
                  </a:schemeClr>
                </a:solidFill>
              </a:rPr>
              <a:t>403</a:t>
            </a:r>
            <a:r>
              <a:rPr lang="en-US" sz="2400" dirty="0"/>
              <a:t> </a:t>
            </a:r>
            <a:r>
              <a:rPr lang="en-US" sz="2400" dirty="0" smtClean="0"/>
              <a:t>Forbidden</a:t>
            </a:r>
            <a:r>
              <a:rPr lang="ru-RU" sz="2400" dirty="0" smtClean="0"/>
              <a:t> - </a:t>
            </a:r>
            <a:r>
              <a:rPr lang="ru-RU" sz="2200" dirty="0" smtClean="0"/>
              <a:t>Сервер </a:t>
            </a:r>
            <a:r>
              <a:rPr lang="ru-RU" sz="2200" dirty="0"/>
              <a:t>понял запрос</a:t>
            </a:r>
            <a:r>
              <a:rPr lang="ru-RU" sz="2200" dirty="0" smtClean="0"/>
              <a:t>, но отказывается </a:t>
            </a:r>
            <a:r>
              <a:rPr lang="ru-RU" sz="2200" dirty="0"/>
              <a:t>его выполнять из-за ограничений в доступе для </a:t>
            </a:r>
            <a:r>
              <a:rPr lang="ru-RU" sz="2200" dirty="0" smtClean="0"/>
              <a:t>клиента.</a:t>
            </a:r>
            <a:endParaRPr lang="ru-RU" sz="2200" dirty="0"/>
          </a:p>
          <a:p>
            <a:pPr marL="342900" indent="-342900" algn="just">
              <a:lnSpc>
                <a:spcPct val="150000"/>
              </a:lnSpc>
              <a:buFont typeface="Arial" panose="020B0604020202020204" pitchFamily="34" charset="0"/>
              <a:buChar char="•"/>
            </a:pPr>
            <a:r>
              <a:rPr lang="en-US" sz="2400" b="1" dirty="0">
                <a:solidFill>
                  <a:schemeClr val="accent6">
                    <a:lumMod val="75000"/>
                  </a:schemeClr>
                </a:solidFill>
              </a:rPr>
              <a:t>404</a:t>
            </a:r>
            <a:r>
              <a:rPr lang="en-US" sz="2400" dirty="0"/>
              <a:t> Not </a:t>
            </a:r>
            <a:r>
              <a:rPr lang="en-US" sz="2400" dirty="0" smtClean="0"/>
              <a:t>Found</a:t>
            </a:r>
            <a:r>
              <a:rPr lang="ru-RU" sz="2400" dirty="0" smtClean="0"/>
              <a:t> - </a:t>
            </a:r>
            <a:r>
              <a:rPr lang="ru-RU" sz="2200" dirty="0" smtClean="0"/>
              <a:t>Сервер </a:t>
            </a:r>
            <a:r>
              <a:rPr lang="ru-RU" sz="2200" dirty="0"/>
              <a:t>понял запрос, но не нашёл </a:t>
            </a:r>
            <a:r>
              <a:rPr lang="ru-RU" sz="2200" dirty="0" smtClean="0"/>
              <a:t>ресурса </a:t>
            </a:r>
            <a:r>
              <a:rPr lang="ru-RU" sz="2200" dirty="0"/>
              <a:t>по указанному URI.</a:t>
            </a:r>
          </a:p>
        </p:txBody>
      </p:sp>
    </p:spTree>
    <p:extLst>
      <p:ext uri="{BB962C8B-B14F-4D97-AF65-F5344CB8AC3E}">
        <p14:creationId xmlns:p14="http://schemas.microsoft.com/office/powerpoint/2010/main" val="36883058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5481"/>
          </a:xfrm>
        </p:spPr>
        <p:txBody>
          <a:bodyPr/>
          <a:lstStyle/>
          <a:p>
            <a:r>
              <a:rPr lang="en-US" sz="2800" dirty="0" smtClean="0"/>
              <a:t>HTTP</a:t>
            </a:r>
            <a:r>
              <a:rPr lang="ru-RU" sz="2800" dirty="0" smtClean="0"/>
              <a:t> </a:t>
            </a:r>
            <a:r>
              <a:rPr lang="en-US" sz="2800" dirty="0" smtClean="0"/>
              <a:t>status codes</a:t>
            </a:r>
            <a:r>
              <a:rPr lang="ru-RU" sz="2800" dirty="0" smtClean="0"/>
              <a:t>: ошибка сервера</a:t>
            </a:r>
            <a:endParaRPr lang="ru-RU" sz="2800" dirty="0"/>
          </a:p>
        </p:txBody>
      </p:sp>
      <p:sp>
        <p:nvSpPr>
          <p:cNvPr id="3" name="TextBox 2"/>
          <p:cNvSpPr txBox="1"/>
          <p:nvPr/>
        </p:nvSpPr>
        <p:spPr>
          <a:xfrm>
            <a:off x="107504" y="699542"/>
            <a:ext cx="8928992" cy="3831818"/>
          </a:xfrm>
          <a:prstGeom prst="rect">
            <a:avLst/>
          </a:prstGeom>
          <a:noFill/>
        </p:spPr>
        <p:txBody>
          <a:bodyPr wrap="square" rtlCol="0">
            <a:spAutoFit/>
          </a:bodyPr>
          <a:lstStyle/>
          <a:p>
            <a:pPr algn="just">
              <a:lnSpc>
                <a:spcPct val="150000"/>
              </a:lnSpc>
            </a:pPr>
            <a:r>
              <a:rPr lang="ru-RU" sz="2400" dirty="0" smtClean="0"/>
              <a:t>Неудачное выполнение операции по вине сервера. </a:t>
            </a:r>
          </a:p>
          <a:p>
            <a:pPr marL="342900" indent="-342900" algn="just">
              <a:lnSpc>
                <a:spcPct val="150000"/>
              </a:lnSpc>
              <a:buFont typeface="Arial" panose="020B0604020202020204" pitchFamily="34" charset="0"/>
              <a:buChar char="•"/>
            </a:pPr>
            <a:r>
              <a:rPr lang="en-US" sz="2400" b="1" dirty="0" smtClean="0">
                <a:solidFill>
                  <a:srgbClr val="C00000"/>
                </a:solidFill>
              </a:rPr>
              <a:t>500</a:t>
            </a:r>
            <a:r>
              <a:rPr lang="en-US" sz="2400" dirty="0" smtClean="0">
                <a:solidFill>
                  <a:srgbClr val="C00000"/>
                </a:solidFill>
              </a:rPr>
              <a:t> </a:t>
            </a:r>
            <a:r>
              <a:rPr lang="en-US" sz="2400" dirty="0"/>
              <a:t>Internal Server </a:t>
            </a:r>
            <a:r>
              <a:rPr lang="en-US" sz="2400" dirty="0" smtClean="0"/>
              <a:t>Error</a:t>
            </a:r>
            <a:r>
              <a:rPr lang="ru-RU" sz="2400" dirty="0" smtClean="0"/>
              <a:t> - </a:t>
            </a:r>
            <a:r>
              <a:rPr lang="ru-RU" sz="2200" dirty="0" smtClean="0"/>
              <a:t>Внутренняя ошибка сервера.</a:t>
            </a:r>
          </a:p>
          <a:p>
            <a:pPr marL="342900" indent="-342900" algn="just">
              <a:lnSpc>
                <a:spcPct val="150000"/>
              </a:lnSpc>
              <a:buFont typeface="Arial" panose="020B0604020202020204" pitchFamily="34" charset="0"/>
              <a:buChar char="•"/>
            </a:pPr>
            <a:r>
              <a:rPr lang="ru-RU" sz="2400" b="1" dirty="0">
                <a:solidFill>
                  <a:srgbClr val="C00000"/>
                </a:solidFill>
              </a:rPr>
              <a:t>501</a:t>
            </a:r>
            <a:r>
              <a:rPr lang="ru-RU" sz="2400" dirty="0" smtClean="0"/>
              <a:t> </a:t>
            </a:r>
            <a:r>
              <a:rPr lang="ru-RU" sz="2400" dirty="0" err="1"/>
              <a:t>Not</a:t>
            </a:r>
            <a:r>
              <a:rPr lang="ru-RU" sz="2400" dirty="0"/>
              <a:t> </a:t>
            </a:r>
            <a:r>
              <a:rPr lang="ru-RU" sz="2400" dirty="0" err="1" smtClean="0"/>
              <a:t>Implemented</a:t>
            </a:r>
            <a:r>
              <a:rPr lang="ru-RU" sz="2400" dirty="0" smtClean="0"/>
              <a:t> - </a:t>
            </a:r>
            <a:r>
              <a:rPr lang="ru-RU" sz="2200" dirty="0" smtClean="0"/>
              <a:t>Сервер </a:t>
            </a:r>
            <a:r>
              <a:rPr lang="ru-RU" sz="2200" dirty="0"/>
              <a:t>не </a:t>
            </a:r>
            <a:r>
              <a:rPr lang="ru-RU" sz="2200" dirty="0" smtClean="0"/>
              <a:t>поддерживает функциональность, необходимую для обработки запроса.</a:t>
            </a:r>
            <a:endParaRPr lang="ru-RU" sz="2200" dirty="0"/>
          </a:p>
          <a:p>
            <a:pPr marL="342900" indent="-342900" algn="just">
              <a:lnSpc>
                <a:spcPct val="150000"/>
              </a:lnSpc>
              <a:buFont typeface="Arial" panose="020B0604020202020204" pitchFamily="34" charset="0"/>
              <a:buChar char="•"/>
            </a:pPr>
            <a:r>
              <a:rPr lang="ru-RU" sz="2400" b="1" dirty="0">
                <a:solidFill>
                  <a:srgbClr val="C00000"/>
                </a:solidFill>
              </a:rPr>
              <a:t>503</a:t>
            </a:r>
            <a:r>
              <a:rPr lang="ru-RU" sz="2400" dirty="0"/>
              <a:t> </a:t>
            </a:r>
            <a:r>
              <a:rPr lang="ru-RU" sz="2400" dirty="0" err="1"/>
              <a:t>Service</a:t>
            </a:r>
            <a:r>
              <a:rPr lang="ru-RU" sz="2400" dirty="0"/>
              <a:t> </a:t>
            </a:r>
            <a:r>
              <a:rPr lang="ru-RU" sz="2400" dirty="0" err="1" smtClean="0"/>
              <a:t>Unavailable</a:t>
            </a:r>
            <a:r>
              <a:rPr lang="ru-RU" sz="2400" dirty="0" smtClean="0"/>
              <a:t> - </a:t>
            </a:r>
            <a:r>
              <a:rPr lang="ru-RU" sz="2200" dirty="0" smtClean="0"/>
              <a:t>Сервер </a:t>
            </a:r>
            <a:r>
              <a:rPr lang="ru-RU" sz="2200" dirty="0"/>
              <a:t>временно не имеет возможности обрабатывать запросы по техническим причинам </a:t>
            </a:r>
            <a:r>
              <a:rPr lang="ru-RU" sz="2200" dirty="0" smtClean="0"/>
              <a:t>(например, обслуживание или перегрузка).</a:t>
            </a:r>
            <a:endParaRPr lang="ru-RU" sz="2200" dirty="0"/>
          </a:p>
        </p:txBody>
      </p:sp>
    </p:spTree>
    <p:extLst>
      <p:ext uri="{BB962C8B-B14F-4D97-AF65-F5344CB8AC3E}">
        <p14:creationId xmlns:p14="http://schemas.microsoft.com/office/powerpoint/2010/main" val="11667840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ru-RU" sz="2800" dirty="0" err="1" smtClean="0"/>
              <a:t>Сервлетные</a:t>
            </a:r>
            <a:r>
              <a:rPr lang="ru-RU" sz="2800" dirty="0" smtClean="0"/>
              <a:t> </a:t>
            </a:r>
            <a:r>
              <a:rPr lang="ru-RU" sz="2800" dirty="0" err="1" smtClean="0"/>
              <a:t>фильтРы</a:t>
            </a:r>
            <a:endParaRPr lang="ru-RU" sz="2800" dirty="0"/>
          </a:p>
        </p:txBody>
      </p:sp>
      <p:sp>
        <p:nvSpPr>
          <p:cNvPr id="3" name="TextBox 2"/>
          <p:cNvSpPr txBox="1"/>
          <p:nvPr/>
        </p:nvSpPr>
        <p:spPr>
          <a:xfrm>
            <a:off x="209763" y="627534"/>
            <a:ext cx="8700810" cy="4154984"/>
          </a:xfrm>
          <a:prstGeom prst="rect">
            <a:avLst/>
          </a:prstGeom>
          <a:noFill/>
        </p:spPr>
        <p:txBody>
          <a:bodyPr wrap="square" rtlCol="0">
            <a:spAutoFit/>
          </a:bodyPr>
          <a:lstStyle/>
          <a:p>
            <a:pPr algn="just">
              <a:lnSpc>
                <a:spcPct val="150000"/>
              </a:lnSpc>
            </a:pPr>
            <a:r>
              <a:rPr lang="ru-RU" sz="2400" dirty="0" smtClean="0"/>
              <a:t>Позволяют перехватывать запросы и ответы с целью:</a:t>
            </a:r>
          </a:p>
          <a:p>
            <a:pPr marL="800100" lvl="1" indent="-342900" algn="just">
              <a:buFont typeface="Arial" panose="020B0604020202020204" pitchFamily="34" charset="0"/>
              <a:buChar char="•"/>
            </a:pPr>
            <a:r>
              <a:rPr lang="ru-RU" sz="2400" dirty="0" smtClean="0"/>
              <a:t>их изменения;</a:t>
            </a:r>
          </a:p>
          <a:p>
            <a:pPr marL="800100" lvl="1" indent="-342900" algn="just">
              <a:buFont typeface="Arial" panose="020B0604020202020204" pitchFamily="34" charset="0"/>
              <a:buChar char="•"/>
            </a:pPr>
            <a:r>
              <a:rPr lang="ru-RU" sz="2400" dirty="0" smtClean="0"/>
              <a:t>использования информации, содержащейся в них</a:t>
            </a:r>
            <a:r>
              <a:rPr lang="ru-RU" sz="2400" dirty="0" smtClean="0"/>
              <a:t>.</a:t>
            </a:r>
            <a:endParaRPr lang="ru-RU" sz="2400" dirty="0"/>
          </a:p>
          <a:p>
            <a:pPr algn="just">
              <a:lnSpc>
                <a:spcPct val="150000"/>
              </a:lnSpc>
            </a:pPr>
            <a:r>
              <a:rPr lang="ru-RU" sz="2400" dirty="0" smtClean="0"/>
              <a:t>Примеры:</a:t>
            </a:r>
          </a:p>
          <a:p>
            <a:pPr marL="800100" lvl="1" indent="-342900" algn="just">
              <a:buFont typeface="Arial" panose="020B0604020202020204" pitchFamily="34" charset="0"/>
              <a:buChar char="•"/>
            </a:pPr>
            <a:r>
              <a:rPr lang="ru-RU" sz="2400" dirty="0" smtClean="0"/>
              <a:t>блокирование запросов определённых пользователей;</a:t>
            </a:r>
          </a:p>
          <a:p>
            <a:pPr marL="800100" lvl="1" indent="-342900" algn="just">
              <a:buFont typeface="Arial" panose="020B0604020202020204" pitchFamily="34" charset="0"/>
              <a:buChar char="•"/>
            </a:pPr>
            <a:r>
              <a:rPr lang="ru-RU" sz="2400" dirty="0" err="1" smtClean="0"/>
              <a:t>логирование</a:t>
            </a:r>
            <a:r>
              <a:rPr lang="ru-RU" sz="2400" dirty="0" smtClean="0"/>
              <a:t> и аудит действий пользователей;</a:t>
            </a:r>
          </a:p>
          <a:p>
            <a:pPr marL="800100" lvl="1" indent="-342900" algn="just">
              <a:buFont typeface="Arial" panose="020B0604020202020204" pitchFamily="34" charset="0"/>
              <a:buChar char="•"/>
            </a:pPr>
            <a:r>
              <a:rPr lang="ru-RU" sz="2400" dirty="0" smtClean="0"/>
              <a:t>сжатие данных;</a:t>
            </a:r>
          </a:p>
          <a:p>
            <a:pPr marL="800100" lvl="1" indent="-342900" algn="just">
              <a:buFont typeface="Arial" panose="020B0604020202020204" pitchFamily="34" charset="0"/>
              <a:buChar char="•"/>
            </a:pPr>
            <a:r>
              <a:rPr lang="ru-RU" sz="2400" dirty="0" smtClean="0"/>
              <a:t>шифрование данных;</a:t>
            </a:r>
          </a:p>
          <a:p>
            <a:pPr marL="800100" lvl="1" indent="-342900" algn="just">
              <a:buFont typeface="Arial" panose="020B0604020202020204" pitchFamily="34" charset="0"/>
              <a:buChar char="•"/>
            </a:pPr>
            <a:r>
              <a:rPr lang="ru-RU" sz="2400" dirty="0" smtClean="0"/>
              <a:t>языковая </a:t>
            </a:r>
            <a:r>
              <a:rPr lang="ru-RU" sz="2400" dirty="0" smtClean="0"/>
              <a:t>локализация.</a:t>
            </a:r>
          </a:p>
          <a:p>
            <a:pPr marL="800100" lvl="1" indent="-342900" algn="just">
              <a:buFont typeface="Arial" panose="020B0604020202020204" pitchFamily="34" charset="0"/>
              <a:buChar char="•"/>
            </a:pPr>
            <a:r>
              <a:rPr lang="ru-RU" sz="2400" dirty="0" smtClean="0"/>
              <a:t>управление транзакциями</a:t>
            </a:r>
          </a:p>
        </p:txBody>
      </p:sp>
    </p:spTree>
    <p:extLst>
      <p:ext uri="{BB962C8B-B14F-4D97-AF65-F5344CB8AC3E}">
        <p14:creationId xmlns:p14="http://schemas.microsoft.com/office/powerpoint/2010/main" val="314411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786912" cy="477054"/>
          </a:xfrm>
        </p:spPr>
        <p:txBody>
          <a:bodyPr/>
          <a:lstStyle/>
          <a:p>
            <a:r>
              <a:rPr lang="ru-RU" sz="2800" dirty="0" smtClean="0"/>
              <a:t>Слушатели событий сервлета</a:t>
            </a:r>
            <a:endParaRPr lang="en-US" sz="2800" dirty="0" smtClean="0"/>
          </a:p>
        </p:txBody>
      </p:sp>
      <p:sp>
        <p:nvSpPr>
          <p:cNvPr id="3" name="TextBox 2"/>
          <p:cNvSpPr txBox="1"/>
          <p:nvPr/>
        </p:nvSpPr>
        <p:spPr>
          <a:xfrm>
            <a:off x="107504" y="699542"/>
            <a:ext cx="8928992" cy="3293209"/>
          </a:xfrm>
          <a:prstGeom prst="rect">
            <a:avLst/>
          </a:prstGeom>
          <a:noFill/>
        </p:spPr>
        <p:txBody>
          <a:bodyPr wrap="square" rtlCol="0">
            <a:spAutoFit/>
          </a:bodyPr>
          <a:lstStyle/>
          <a:p>
            <a:pPr algn="just"/>
            <a:r>
              <a:rPr lang="ru-RU" sz="2400" dirty="0" smtClean="0"/>
              <a:t>Позволяют отслеживать ключевые события </a:t>
            </a:r>
            <a:r>
              <a:rPr lang="en-US" sz="2400" dirty="0" smtClean="0"/>
              <a:t>web-</a:t>
            </a:r>
            <a:r>
              <a:rPr lang="ru-RU" sz="2400" dirty="0" smtClean="0"/>
              <a:t>приложения.</a:t>
            </a:r>
            <a:endParaRPr lang="en-US" sz="2400" dirty="0" smtClean="0"/>
          </a:p>
          <a:p>
            <a:pPr algn="just"/>
            <a:endParaRPr lang="en-US" sz="2400" dirty="0"/>
          </a:p>
          <a:p>
            <a:pPr marL="342900" indent="-342900" algn="just">
              <a:buFont typeface="Arial" panose="020B0604020202020204" pitchFamily="34" charset="0"/>
              <a:buChar char="•"/>
            </a:pPr>
            <a:r>
              <a:rPr lang="ru-RU" sz="2400" dirty="0" smtClean="0"/>
              <a:t>События контекста сервлета (уровень приложения):</a:t>
            </a:r>
          </a:p>
          <a:p>
            <a:pPr marL="800100" lvl="1" indent="-342900" algn="just">
              <a:buFont typeface="Courier New" panose="02070309020205020404" pitchFamily="49" charset="0"/>
              <a:buChar char="o"/>
            </a:pPr>
            <a:r>
              <a:rPr lang="ru-RU" sz="2200" dirty="0" smtClean="0"/>
              <a:t>контекст создан / удаляется;</a:t>
            </a:r>
          </a:p>
          <a:p>
            <a:pPr marL="800100" lvl="1" indent="-342900" algn="just">
              <a:buFont typeface="Courier New" panose="02070309020205020404" pitchFamily="49" charset="0"/>
              <a:buChar char="o"/>
            </a:pPr>
            <a:r>
              <a:rPr lang="ru-RU" sz="2200" dirty="0" smtClean="0"/>
              <a:t>добавлен / удалён / заменён атрибут контекста. </a:t>
            </a:r>
          </a:p>
          <a:p>
            <a:pPr marL="342900" indent="-342900" algn="just">
              <a:buFont typeface="Arial" panose="020B0604020202020204" pitchFamily="34" charset="0"/>
              <a:buChar char="•"/>
            </a:pPr>
            <a:endParaRPr lang="ru-RU" sz="2400" dirty="0" smtClean="0"/>
          </a:p>
          <a:p>
            <a:pPr marL="342900" indent="-342900" algn="just">
              <a:buFont typeface="Arial" panose="020B0604020202020204" pitchFamily="34" charset="0"/>
              <a:buChar char="•"/>
            </a:pPr>
            <a:r>
              <a:rPr lang="ru-RU" sz="2400" dirty="0" smtClean="0"/>
              <a:t>События </a:t>
            </a:r>
            <a:r>
              <a:rPr lang="en-US" sz="2400" dirty="0" smtClean="0"/>
              <a:t>HTTP </a:t>
            </a:r>
            <a:r>
              <a:rPr lang="ru-RU" sz="2400" dirty="0" smtClean="0"/>
              <a:t>сессии:</a:t>
            </a:r>
          </a:p>
          <a:p>
            <a:pPr marL="800100" lvl="1" indent="-342900" algn="just">
              <a:buFont typeface="Courier New" panose="02070309020205020404" pitchFamily="49" charset="0"/>
              <a:buChar char="o"/>
            </a:pPr>
            <a:r>
              <a:rPr lang="ru-RU" sz="2200" dirty="0" smtClean="0"/>
              <a:t>сессия создана </a:t>
            </a:r>
            <a:r>
              <a:rPr lang="en-US" sz="2200" dirty="0" smtClean="0"/>
              <a:t>/</a:t>
            </a:r>
            <a:r>
              <a:rPr lang="ru-RU" sz="2200" dirty="0" smtClean="0"/>
              <a:t> разрушена;</a:t>
            </a:r>
          </a:p>
          <a:p>
            <a:pPr marL="800100" lvl="1" indent="-342900" algn="just">
              <a:buFont typeface="Courier New" panose="02070309020205020404" pitchFamily="49" charset="0"/>
              <a:buChar char="o"/>
            </a:pPr>
            <a:r>
              <a:rPr lang="ru-RU" sz="2200" dirty="0" smtClean="0"/>
              <a:t>добавлен / удалён / заменён атрибут сессии.</a:t>
            </a:r>
          </a:p>
        </p:txBody>
      </p:sp>
    </p:spTree>
    <p:extLst>
      <p:ext uri="{BB962C8B-B14F-4D97-AF65-F5344CB8AC3E}">
        <p14:creationId xmlns:p14="http://schemas.microsoft.com/office/powerpoint/2010/main" val="2328539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en-US" sz="2800" dirty="0" smtClean="0"/>
              <a:t>SPRING WEB </a:t>
            </a:r>
            <a:r>
              <a:rPr lang="en-US" sz="2800" dirty="0" err="1" smtClean="0"/>
              <a:t>mvc</a:t>
            </a:r>
            <a:r>
              <a:rPr lang="en-US" sz="2800" dirty="0" smtClean="0"/>
              <a:t> framework</a:t>
            </a:r>
            <a:endParaRPr lang="ru-RU" sz="2800" dirty="0"/>
          </a:p>
        </p:txBody>
      </p:sp>
      <p:sp>
        <p:nvSpPr>
          <p:cNvPr id="8" name="Прямоугольник 7"/>
          <p:cNvSpPr/>
          <p:nvPr/>
        </p:nvSpPr>
        <p:spPr>
          <a:xfrm>
            <a:off x="107504" y="699542"/>
            <a:ext cx="5328592" cy="1938992"/>
          </a:xfrm>
          <a:prstGeom prst="rect">
            <a:avLst/>
          </a:prstGeom>
        </p:spPr>
        <p:txBody>
          <a:bodyPr wrap="square">
            <a:spAutoFit/>
          </a:bodyPr>
          <a:lstStyle/>
          <a:p>
            <a:pPr marL="0" lvl="8">
              <a:buClr>
                <a:schemeClr val="accent3">
                  <a:lumMod val="50000"/>
                </a:schemeClr>
              </a:buClr>
            </a:pPr>
            <a:r>
              <a:rPr lang="en-US" sz="2400" kern="0" dirty="0" smtClean="0"/>
              <a:t>Spring </a:t>
            </a:r>
            <a:r>
              <a:rPr lang="en-US" sz="2400" b="1" kern="0" dirty="0" smtClean="0"/>
              <a:t>Web MVC </a:t>
            </a:r>
            <a:r>
              <a:rPr lang="en-US" sz="2400" kern="0" dirty="0" smtClean="0"/>
              <a:t>framework</a:t>
            </a:r>
            <a:r>
              <a:rPr lang="ru-RU" sz="2400" kern="0" dirty="0" smtClean="0"/>
              <a:t> предоставляет </a:t>
            </a:r>
            <a:r>
              <a:rPr lang="en-US" sz="2400" kern="0" dirty="0" smtClean="0"/>
              <a:t>model-view-controller </a:t>
            </a:r>
            <a:r>
              <a:rPr lang="ru-RU" sz="2400" kern="0" dirty="0" smtClean="0"/>
              <a:t>решение, которое используется для написания гибких и слабосвязанных </a:t>
            </a:r>
            <a:r>
              <a:rPr lang="en-US" sz="2400" kern="0" dirty="0" smtClean="0"/>
              <a:t>web </a:t>
            </a:r>
            <a:r>
              <a:rPr lang="ru-RU" sz="2400" kern="0" dirty="0" smtClean="0"/>
              <a:t>приложений.</a:t>
            </a:r>
          </a:p>
        </p:txBody>
      </p:sp>
      <p:pic>
        <p:nvPicPr>
          <p:cNvPr id="5" name="Picture 2" descr="Картинки по запросу mvc patter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9524" y="915566"/>
            <a:ext cx="3456384" cy="3802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182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en-US" sz="2800" dirty="0" smtClean="0"/>
              <a:t>SPRING</a:t>
            </a:r>
            <a:r>
              <a:rPr lang="ru-RU" sz="2800" dirty="0" smtClean="0"/>
              <a:t> </a:t>
            </a:r>
            <a:r>
              <a:rPr lang="en-US" sz="2800" dirty="0" smtClean="0"/>
              <a:t>web </a:t>
            </a:r>
            <a:r>
              <a:rPr lang="en-US" sz="2800" dirty="0" err="1" smtClean="0"/>
              <a:t>mvc</a:t>
            </a:r>
            <a:r>
              <a:rPr lang="en-US" sz="2800" dirty="0" smtClean="0"/>
              <a:t>: </a:t>
            </a:r>
            <a:r>
              <a:rPr lang="ru-RU" sz="2800" dirty="0" smtClean="0"/>
              <a:t>преимущества</a:t>
            </a:r>
            <a:endParaRPr lang="ru-RU" sz="2800" dirty="0"/>
          </a:p>
        </p:txBody>
      </p:sp>
      <p:sp>
        <p:nvSpPr>
          <p:cNvPr id="8" name="Прямоугольник 7"/>
          <p:cNvSpPr/>
          <p:nvPr/>
        </p:nvSpPr>
        <p:spPr>
          <a:xfrm>
            <a:off x="107504" y="699542"/>
            <a:ext cx="8928992" cy="2862322"/>
          </a:xfrm>
          <a:prstGeom prst="rect">
            <a:avLst/>
          </a:prstGeom>
        </p:spPr>
        <p:txBody>
          <a:bodyPr wrap="square">
            <a:spAutoFit/>
          </a:bodyPr>
          <a:lstStyle/>
          <a:p>
            <a:pPr marL="342900" lvl="8" indent="-342900" algn="just">
              <a:lnSpc>
                <a:spcPct val="150000"/>
              </a:lnSpc>
              <a:buClr>
                <a:schemeClr val="accent3">
                  <a:lumMod val="50000"/>
                </a:schemeClr>
              </a:buClr>
              <a:buFont typeface="Arial" panose="020B0604020202020204" pitchFamily="34" charset="0"/>
              <a:buChar char="•"/>
            </a:pPr>
            <a:r>
              <a:rPr lang="ru-RU" sz="2400" kern="0" dirty="0" smtClean="0"/>
              <a:t>Простая реализация </a:t>
            </a:r>
            <a:r>
              <a:rPr lang="en-US" sz="2400" b="1" kern="0" dirty="0" smtClean="0">
                <a:solidFill>
                  <a:srgbClr val="00703C"/>
                </a:solidFill>
              </a:rPr>
              <a:t>RESTful</a:t>
            </a:r>
            <a:r>
              <a:rPr lang="en-US" sz="2400" kern="0" dirty="0" smtClean="0"/>
              <a:t> </a:t>
            </a:r>
            <a:r>
              <a:rPr lang="ru-RU" sz="2400" kern="0" dirty="0" smtClean="0"/>
              <a:t>приложений</a:t>
            </a:r>
            <a:r>
              <a:rPr lang="ru-RU" sz="2400" kern="0" dirty="0" smtClean="0"/>
              <a:t>.</a:t>
            </a:r>
            <a:endParaRPr lang="ru-RU" sz="2400" kern="0" dirty="0" smtClean="0"/>
          </a:p>
          <a:p>
            <a:pPr marL="342900" lvl="8" indent="-342900" algn="just">
              <a:lnSpc>
                <a:spcPct val="150000"/>
              </a:lnSpc>
              <a:buClr>
                <a:schemeClr val="accent3">
                  <a:lumMod val="50000"/>
                </a:schemeClr>
              </a:buClr>
              <a:buFont typeface="Arial" panose="020B0604020202020204" pitchFamily="34" charset="0"/>
              <a:buChar char="•"/>
            </a:pPr>
            <a:r>
              <a:rPr lang="ru-RU" sz="2400" kern="0" dirty="0" smtClean="0"/>
              <a:t>Конфигурирование аннотациями и другие </a:t>
            </a:r>
            <a:r>
              <a:rPr lang="ru-RU" sz="2400" b="1" kern="0" dirty="0">
                <a:solidFill>
                  <a:srgbClr val="00703C"/>
                </a:solidFill>
              </a:rPr>
              <a:t>возможности</a:t>
            </a:r>
            <a:r>
              <a:rPr lang="ru-RU" sz="2400" kern="0" dirty="0" smtClean="0"/>
              <a:t> </a:t>
            </a:r>
            <a:r>
              <a:rPr lang="en-US" sz="2400" b="1" kern="0" dirty="0">
                <a:solidFill>
                  <a:srgbClr val="00703C"/>
                </a:solidFill>
              </a:rPr>
              <a:t>Spring</a:t>
            </a:r>
            <a:r>
              <a:rPr lang="en-US" sz="2400" kern="0" dirty="0" smtClean="0"/>
              <a:t> framework</a:t>
            </a:r>
            <a:r>
              <a:rPr lang="en-US" sz="2400" kern="0" dirty="0" smtClean="0"/>
              <a:t>.</a:t>
            </a:r>
            <a:endParaRPr lang="en-US" sz="2400" kern="0" dirty="0"/>
          </a:p>
          <a:p>
            <a:pPr marL="342900" lvl="8" indent="-342900" algn="just">
              <a:lnSpc>
                <a:spcPct val="150000"/>
              </a:lnSpc>
              <a:buClr>
                <a:schemeClr val="accent3">
                  <a:lumMod val="50000"/>
                </a:schemeClr>
              </a:buClr>
              <a:buFont typeface="Arial" panose="020B0604020202020204" pitchFamily="34" charset="0"/>
              <a:buChar char="•"/>
            </a:pPr>
            <a:r>
              <a:rPr lang="ru-RU" sz="2400" kern="0" dirty="0" smtClean="0"/>
              <a:t>Гибкость в поддержке различных </a:t>
            </a:r>
            <a:r>
              <a:rPr lang="ru-RU" sz="2400" b="1" kern="0" dirty="0">
                <a:solidFill>
                  <a:srgbClr val="00703C"/>
                </a:solidFill>
              </a:rPr>
              <a:t>типов представлений </a:t>
            </a:r>
            <a:r>
              <a:rPr lang="ru-RU" sz="2400" kern="0" dirty="0" smtClean="0"/>
              <a:t>(например, </a:t>
            </a:r>
            <a:r>
              <a:rPr lang="en-US" sz="2400" kern="0" dirty="0" smtClean="0"/>
              <a:t>JSP, velocity, XML, PDF </a:t>
            </a:r>
            <a:r>
              <a:rPr lang="ru-RU" sz="2400" kern="0" dirty="0" smtClean="0"/>
              <a:t>и др.).</a:t>
            </a:r>
          </a:p>
        </p:txBody>
      </p:sp>
    </p:spTree>
    <p:extLst>
      <p:ext uri="{BB962C8B-B14F-4D97-AF65-F5344CB8AC3E}">
        <p14:creationId xmlns:p14="http://schemas.microsoft.com/office/powerpoint/2010/main" val="3189263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p:cNvSpPr>
            <a:spLocks noGrp="1"/>
          </p:cNvSpPr>
          <p:nvPr>
            <p:ph type="body" sz="quarter" idx="13"/>
          </p:nvPr>
        </p:nvSpPr>
        <p:spPr>
          <a:xfrm>
            <a:off x="241472" y="80045"/>
            <a:ext cx="6552728" cy="477054"/>
          </a:xfrm>
        </p:spPr>
        <p:txBody>
          <a:bodyPr/>
          <a:lstStyle/>
          <a:p>
            <a:r>
              <a:rPr lang="ru-RU" sz="2800" dirty="0" smtClean="0"/>
              <a:t>План занятия</a:t>
            </a:r>
            <a:endParaRPr lang="ru-RU" sz="2800" dirty="0"/>
          </a:p>
        </p:txBody>
      </p:sp>
      <p:sp>
        <p:nvSpPr>
          <p:cNvPr id="2" name="Прямоугольник 1"/>
          <p:cNvSpPr/>
          <p:nvPr/>
        </p:nvSpPr>
        <p:spPr>
          <a:xfrm>
            <a:off x="115764" y="689968"/>
            <a:ext cx="8928992" cy="2251065"/>
          </a:xfrm>
          <a:prstGeom prst="rect">
            <a:avLst/>
          </a:prstGeom>
        </p:spPr>
        <p:txBody>
          <a:bodyPr wrap="square">
            <a:spAutoFit/>
          </a:bodyPr>
          <a:lstStyle/>
          <a:p>
            <a:pPr marL="457200" lvl="8" indent="-457200" algn="just">
              <a:lnSpc>
                <a:spcPct val="150000"/>
              </a:lnSpc>
              <a:buClr>
                <a:schemeClr val="accent3">
                  <a:lumMod val="50000"/>
                </a:schemeClr>
              </a:buClr>
              <a:buFont typeface="Arial" panose="020B0604020202020204" pitchFamily="34" charset="0"/>
              <a:buChar char="•"/>
            </a:pPr>
            <a:r>
              <a:rPr lang="ru-RU" sz="2400" kern="0" dirty="0" smtClean="0"/>
              <a:t>Узнаем </a:t>
            </a:r>
            <a:r>
              <a:rPr lang="ru-RU" sz="2400" kern="0" dirty="0"/>
              <a:t>ч</a:t>
            </a:r>
            <a:r>
              <a:rPr lang="ru-RU" sz="2400" kern="0" dirty="0" smtClean="0"/>
              <a:t>то такое сервер приложений</a:t>
            </a:r>
            <a:r>
              <a:rPr lang="ru-RU" sz="2400" kern="0" dirty="0" smtClean="0"/>
              <a:t>.</a:t>
            </a:r>
            <a:endParaRPr lang="ru-RU" sz="2400" kern="0" dirty="0" smtClean="0"/>
          </a:p>
          <a:p>
            <a:pPr marL="457200" lvl="8" indent="-457200" algn="just">
              <a:lnSpc>
                <a:spcPct val="150000"/>
              </a:lnSpc>
              <a:buClr>
                <a:schemeClr val="accent3">
                  <a:lumMod val="50000"/>
                </a:schemeClr>
              </a:buClr>
              <a:buFont typeface="Arial" panose="020B0604020202020204" pitchFamily="34" charset="0"/>
              <a:buChar char="•"/>
            </a:pPr>
            <a:r>
              <a:rPr lang="ru-RU" sz="2400" kern="0" dirty="0" smtClean="0">
                <a:solidFill>
                  <a:sysClr val="windowText" lastClr="000000"/>
                </a:solidFill>
              </a:rPr>
              <a:t>Напишем свой </a:t>
            </a:r>
            <a:r>
              <a:rPr lang="ru-RU" sz="2400" kern="0" dirty="0" err="1" smtClean="0">
                <a:solidFill>
                  <a:sysClr val="windowText" lastClr="000000"/>
                </a:solidFill>
              </a:rPr>
              <a:t>сервлет</a:t>
            </a:r>
            <a:r>
              <a:rPr lang="ru-RU" sz="2400" kern="0" dirty="0" smtClean="0">
                <a:solidFill>
                  <a:sysClr val="windowText" lastClr="000000"/>
                </a:solidFill>
              </a:rPr>
              <a:t>.</a:t>
            </a:r>
            <a:endParaRPr lang="ru-RU" sz="2400" kern="0" dirty="0" smtClean="0">
              <a:solidFill>
                <a:sysClr val="windowText" lastClr="000000"/>
              </a:solidFill>
            </a:endParaRPr>
          </a:p>
          <a:p>
            <a:pPr marL="457200" lvl="8" indent="-457200" algn="just">
              <a:lnSpc>
                <a:spcPct val="150000"/>
              </a:lnSpc>
              <a:buClr>
                <a:schemeClr val="accent3">
                  <a:lumMod val="50000"/>
                </a:schemeClr>
              </a:buClr>
              <a:buFont typeface="Arial" panose="020B0604020202020204" pitchFamily="34" charset="0"/>
              <a:buChar char="•"/>
            </a:pPr>
            <a:r>
              <a:rPr lang="ru-RU" sz="2400" kern="0" dirty="0" smtClean="0">
                <a:solidFill>
                  <a:sysClr val="windowText" lastClr="000000"/>
                </a:solidFill>
              </a:rPr>
              <a:t>Реализуем небольшое приложение, обрабатывающее </a:t>
            </a:r>
            <a:r>
              <a:rPr lang="en-US" sz="2400" kern="0" dirty="0" smtClean="0">
                <a:solidFill>
                  <a:sysClr val="windowText" lastClr="000000"/>
                </a:solidFill>
              </a:rPr>
              <a:t>HTTP </a:t>
            </a:r>
            <a:r>
              <a:rPr lang="ru-RU" sz="2400" kern="0" dirty="0" smtClean="0">
                <a:solidFill>
                  <a:sysClr val="windowText" lastClr="000000"/>
                </a:solidFill>
              </a:rPr>
              <a:t>запросы с использованием </a:t>
            </a:r>
            <a:r>
              <a:rPr lang="en-US" sz="2400" kern="0" dirty="0" smtClean="0">
                <a:solidFill>
                  <a:sysClr val="windowText" lastClr="000000"/>
                </a:solidFill>
              </a:rPr>
              <a:t>Spring Web MVC framework.</a:t>
            </a:r>
            <a:endParaRPr lang="en-US" sz="2400" kern="0" dirty="0">
              <a:solidFill>
                <a:sysClr val="windowText" lastClr="000000"/>
              </a:solidFill>
            </a:endParaRPr>
          </a:p>
        </p:txBody>
      </p:sp>
    </p:spTree>
    <p:extLst>
      <p:ext uri="{BB962C8B-B14F-4D97-AF65-F5344CB8AC3E}">
        <p14:creationId xmlns:p14="http://schemas.microsoft.com/office/powerpoint/2010/main" val="3152702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en-US" sz="2800" cap="none" dirty="0" err="1" smtClean="0"/>
              <a:t>DispatcherServlet</a:t>
            </a:r>
            <a:endParaRPr lang="ru-RU" sz="2800" dirty="0"/>
          </a:p>
        </p:txBody>
      </p:sp>
      <p:sp>
        <p:nvSpPr>
          <p:cNvPr id="8" name="Прямоугольник 7"/>
          <p:cNvSpPr/>
          <p:nvPr/>
        </p:nvSpPr>
        <p:spPr>
          <a:xfrm>
            <a:off x="107504" y="699542"/>
            <a:ext cx="8928992" cy="461665"/>
          </a:xfrm>
          <a:prstGeom prst="rect">
            <a:avLst/>
          </a:prstGeom>
        </p:spPr>
        <p:txBody>
          <a:bodyPr wrap="square">
            <a:spAutoFit/>
          </a:bodyPr>
          <a:lstStyle/>
          <a:p>
            <a:pPr marL="0" lvl="8" algn="just">
              <a:buClr>
                <a:schemeClr val="accent3">
                  <a:lumMod val="50000"/>
                </a:schemeClr>
              </a:buClr>
            </a:pPr>
            <a:r>
              <a:rPr lang="en-US" sz="2400" dirty="0" smtClean="0"/>
              <a:t>Spring Web MVC</a:t>
            </a:r>
            <a:r>
              <a:rPr lang="ru-RU" sz="2400" dirty="0" smtClean="0"/>
              <a:t> </a:t>
            </a:r>
            <a:r>
              <a:rPr lang="en-US" sz="2400" dirty="0" smtClean="0"/>
              <a:t>framework </a:t>
            </a:r>
            <a:r>
              <a:rPr lang="ru-RU" sz="2400" dirty="0" smtClean="0"/>
              <a:t>построен вокруг </a:t>
            </a:r>
            <a:r>
              <a:rPr lang="en-US" sz="2400" b="1" dirty="0" err="1" smtClean="0">
                <a:solidFill>
                  <a:srgbClr val="00703C"/>
                </a:solidFill>
              </a:rPr>
              <a:t>DispatcherServlet</a:t>
            </a:r>
            <a:r>
              <a:rPr lang="ru-RU" sz="2400" dirty="0" smtClean="0"/>
              <a:t>.</a:t>
            </a:r>
            <a:endParaRPr lang="en-US" sz="2400" dirty="0"/>
          </a:p>
        </p:txBody>
      </p:sp>
      <p:pic>
        <p:nvPicPr>
          <p:cNvPr id="2050" name="Picture 2" descr="mv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119381"/>
            <a:ext cx="6246688" cy="4005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0638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en-US" sz="2800" dirty="0"/>
              <a:t>[servlet-name]-servlet.xml</a:t>
            </a:r>
            <a:endParaRPr lang="ru-RU" sz="2800" dirty="0"/>
          </a:p>
        </p:txBody>
      </p:sp>
      <p:sp>
        <p:nvSpPr>
          <p:cNvPr id="8" name="Прямоугольник 7"/>
          <p:cNvSpPr/>
          <p:nvPr/>
        </p:nvSpPr>
        <p:spPr>
          <a:xfrm>
            <a:off x="107504" y="699542"/>
            <a:ext cx="8928992" cy="1754326"/>
          </a:xfrm>
          <a:prstGeom prst="rect">
            <a:avLst/>
          </a:prstGeom>
        </p:spPr>
        <p:txBody>
          <a:bodyPr wrap="square">
            <a:spAutoFit/>
          </a:bodyPr>
          <a:lstStyle/>
          <a:p>
            <a:pPr marL="0" lvl="8" algn="just">
              <a:lnSpc>
                <a:spcPct val="150000"/>
              </a:lnSpc>
              <a:buClr>
                <a:schemeClr val="accent3">
                  <a:lumMod val="50000"/>
                </a:schemeClr>
              </a:buClr>
            </a:pPr>
            <a:r>
              <a:rPr lang="ru-RU" sz="2400" dirty="0" smtClean="0"/>
              <a:t>Во время инициализации </a:t>
            </a:r>
            <a:r>
              <a:rPr lang="en-US" sz="2400" dirty="0" err="1" smtClean="0"/>
              <a:t>DispatcherServlet</a:t>
            </a:r>
            <a:r>
              <a:rPr lang="ru-RU" sz="2400" dirty="0" smtClean="0"/>
              <a:t> </a:t>
            </a:r>
            <a:r>
              <a:rPr lang="en-US" sz="2400" dirty="0" smtClean="0"/>
              <a:t>Spring Web MVC </a:t>
            </a:r>
            <a:r>
              <a:rPr lang="ru-RU" sz="2400" dirty="0" smtClean="0"/>
              <a:t>ищет в папке </a:t>
            </a:r>
            <a:r>
              <a:rPr lang="en-US" sz="2400" b="1" dirty="0" smtClean="0"/>
              <a:t>WEB-INF</a:t>
            </a:r>
            <a:r>
              <a:rPr lang="ru-RU" sz="2400" dirty="0" smtClean="0"/>
              <a:t> файл с именем </a:t>
            </a:r>
            <a:r>
              <a:rPr lang="en-US" sz="2400" b="1" dirty="0"/>
              <a:t>[servlet-name]-</a:t>
            </a:r>
            <a:r>
              <a:rPr lang="en-US" sz="2400" b="1" dirty="0" smtClean="0"/>
              <a:t>servlet.xml </a:t>
            </a:r>
            <a:r>
              <a:rPr lang="ru-RU" sz="2400" dirty="0" smtClean="0"/>
              <a:t>и создаёт </a:t>
            </a:r>
            <a:r>
              <a:rPr lang="ru-RU" sz="2400" dirty="0" err="1" smtClean="0"/>
              <a:t>бины</a:t>
            </a:r>
            <a:r>
              <a:rPr lang="ru-RU" sz="2400" dirty="0"/>
              <a:t> </a:t>
            </a:r>
            <a:r>
              <a:rPr lang="ru-RU" sz="2400" dirty="0" smtClean="0"/>
              <a:t>определённые в нём.</a:t>
            </a:r>
            <a:endParaRPr lang="en-US" sz="2400" dirty="0"/>
          </a:p>
        </p:txBody>
      </p:sp>
    </p:spTree>
    <p:extLst>
      <p:ext uri="{BB962C8B-B14F-4D97-AF65-F5344CB8AC3E}">
        <p14:creationId xmlns:p14="http://schemas.microsoft.com/office/powerpoint/2010/main" val="4462351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ru-RU" sz="2800" dirty="0" smtClean="0"/>
              <a:t>Параметр </a:t>
            </a:r>
            <a:r>
              <a:rPr lang="en-US" sz="2800" cap="none" dirty="0" err="1" smtClean="0"/>
              <a:t>contextConfigLocation</a:t>
            </a:r>
            <a:r>
              <a:rPr lang="en-US" sz="2800" cap="none" dirty="0" smtClean="0"/>
              <a:t> </a:t>
            </a:r>
            <a:endParaRPr lang="ru-RU" sz="2800" dirty="0"/>
          </a:p>
        </p:txBody>
      </p:sp>
      <p:sp>
        <p:nvSpPr>
          <p:cNvPr id="8" name="Прямоугольник 7"/>
          <p:cNvSpPr/>
          <p:nvPr/>
        </p:nvSpPr>
        <p:spPr>
          <a:xfrm>
            <a:off x="107504" y="699542"/>
            <a:ext cx="8928992" cy="3970318"/>
          </a:xfrm>
          <a:prstGeom prst="rect">
            <a:avLst/>
          </a:prstGeom>
        </p:spPr>
        <p:txBody>
          <a:bodyPr wrap="square">
            <a:spAutoFit/>
          </a:bodyPr>
          <a:lstStyle/>
          <a:p>
            <a:pPr marL="0" lvl="8" algn="just">
              <a:buClr>
                <a:schemeClr val="accent3">
                  <a:lumMod val="50000"/>
                </a:schemeClr>
              </a:buClr>
            </a:pPr>
            <a:r>
              <a:rPr lang="ru-RU" sz="2400" dirty="0" smtClean="0"/>
              <a:t>Параметром инициализации сервлета </a:t>
            </a:r>
            <a:r>
              <a:rPr lang="en-US" sz="2400" dirty="0" err="1"/>
              <a:t>contextConfigLocation</a:t>
            </a:r>
            <a:r>
              <a:rPr lang="ru-RU" sz="2400" dirty="0"/>
              <a:t> можно </a:t>
            </a:r>
            <a:r>
              <a:rPr lang="ru-RU" sz="2400" dirty="0" smtClean="0"/>
              <a:t>изменить путь до конфигурационного файла </a:t>
            </a:r>
            <a:r>
              <a:rPr lang="en-US" sz="2400" dirty="0" smtClean="0"/>
              <a:t>Spring</a:t>
            </a:r>
            <a:r>
              <a:rPr lang="ru-RU" sz="2400" dirty="0" smtClean="0"/>
              <a:t>.</a:t>
            </a:r>
            <a:endParaRPr lang="en-US" sz="2400" dirty="0" smtClean="0"/>
          </a:p>
          <a:p>
            <a:pPr marL="0" lvl="8" algn="just">
              <a:buClr>
                <a:schemeClr val="accent3">
                  <a:lumMod val="50000"/>
                </a:schemeClr>
              </a:buClr>
            </a:pPr>
            <a:endParaRPr lang="en-US" sz="2400" dirty="0"/>
          </a:p>
          <a:p>
            <a:pPr marL="0" lvl="8">
              <a:buClr>
                <a:schemeClr val="accent3">
                  <a:lumMod val="50000"/>
                </a:schemeClr>
              </a:buClr>
            </a:pPr>
            <a:r>
              <a:rPr lang="ru-RU" altLang="ru-RU" sz="2000" dirty="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servlet</a:t>
            </a:r>
            <a:r>
              <a:rPr lang="ru-RU" altLang="ru-RU" sz="2000" dirty="0">
                <a:solidFill>
                  <a:srgbClr val="000000"/>
                </a:solidFill>
                <a:latin typeface="Courier New" pitchFamily="49" charset="0"/>
                <a:cs typeface="Courier New" pitchFamily="49" charset="0"/>
              </a:rPr>
              <a:t>&gt;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servlet-name</a:t>
            </a:r>
            <a:r>
              <a:rPr lang="ru-RU" altLang="ru-RU" sz="2000" dirty="0">
                <a:solidFill>
                  <a:srgbClr val="000000"/>
                </a:solidFill>
                <a:latin typeface="Courier New" pitchFamily="49" charset="0"/>
                <a:cs typeface="Courier New" pitchFamily="49" charset="0"/>
              </a:rPr>
              <a:t>&gt;</a:t>
            </a:r>
            <a:r>
              <a:rPr lang="ru-RU" altLang="ru-RU" sz="2000" dirty="0" err="1">
                <a:solidFill>
                  <a:srgbClr val="000000"/>
                </a:solidFill>
                <a:latin typeface="Courier New" pitchFamily="49" charset="0"/>
                <a:cs typeface="Courier New" pitchFamily="49" charset="0"/>
              </a:rPr>
              <a:t>mvc-users</a:t>
            </a:r>
            <a:r>
              <a:rPr lang="ru-RU" altLang="ru-RU" sz="2000" dirty="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servlet-name</a:t>
            </a:r>
            <a:r>
              <a:rPr lang="ru-RU" altLang="ru-RU" sz="2000" dirty="0">
                <a:solidFill>
                  <a:srgbClr val="000000"/>
                </a:solidFill>
                <a:latin typeface="Courier New" pitchFamily="49" charset="0"/>
                <a:cs typeface="Courier New" pitchFamily="49" charset="0"/>
              </a:rPr>
              <a:t>&gt;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&lt;</a:t>
            </a:r>
            <a:r>
              <a:rPr lang="ru-RU" altLang="ru-RU" sz="2000" b="1" dirty="0" err="1" smtClean="0">
                <a:solidFill>
                  <a:srgbClr val="000080"/>
                </a:solidFill>
                <a:latin typeface="Courier New" pitchFamily="49" charset="0"/>
                <a:cs typeface="Courier New" pitchFamily="49" charset="0"/>
              </a:rPr>
              <a:t>servlet-class</a:t>
            </a:r>
            <a:r>
              <a:rPr lang="ru-RU" altLang="ru-RU" sz="2000" dirty="0" smtClean="0">
                <a:solidFill>
                  <a:srgbClr val="000000"/>
                </a:solidFill>
                <a:latin typeface="Courier New" pitchFamily="49" charset="0"/>
                <a:cs typeface="Courier New" pitchFamily="49" charset="0"/>
              </a:rPr>
              <a:t>&gt;</a:t>
            </a:r>
            <a:r>
              <a:rPr lang="ru-RU" altLang="ru-RU" sz="2000" dirty="0" err="1" smtClean="0">
                <a:solidFill>
                  <a:srgbClr val="000000"/>
                </a:solidFill>
                <a:latin typeface="Courier New" pitchFamily="49" charset="0"/>
                <a:cs typeface="Courier New" pitchFamily="49" charset="0"/>
              </a:rPr>
              <a:t>org</a:t>
            </a:r>
            <a:r>
              <a:rPr lang="en-US" altLang="ru-RU" sz="2000" dirty="0" smtClean="0">
                <a:solidFill>
                  <a:srgbClr val="000000"/>
                </a:solidFill>
                <a:latin typeface="Courier New" pitchFamily="49" charset="0"/>
                <a:cs typeface="Courier New" pitchFamily="49" charset="0"/>
              </a:rPr>
              <a:t>.…</a:t>
            </a:r>
            <a:r>
              <a:rPr lang="ru-RU" altLang="ru-RU" sz="2000" dirty="0" smtClean="0">
                <a:solidFill>
                  <a:srgbClr val="000000"/>
                </a:solidFill>
                <a:latin typeface="Courier New" pitchFamily="49" charset="0"/>
                <a:cs typeface="Courier New" pitchFamily="49" charset="0"/>
              </a:rPr>
              <a:t>.</a:t>
            </a:r>
            <a:r>
              <a:rPr lang="ru-RU" altLang="ru-RU" sz="2000" dirty="0" err="1" smtClean="0">
                <a:solidFill>
                  <a:srgbClr val="000000"/>
                </a:solidFill>
                <a:latin typeface="Courier New" pitchFamily="49" charset="0"/>
                <a:cs typeface="Courier New" pitchFamily="49" charset="0"/>
              </a:rPr>
              <a:t>DispatcherServlet</a:t>
            </a:r>
            <a:r>
              <a:rPr lang="ru-RU" altLang="ru-RU" sz="2000" dirty="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servlet-class</a:t>
            </a:r>
            <a:r>
              <a:rPr lang="ru-RU" altLang="ru-RU" sz="2000" dirty="0">
                <a:solidFill>
                  <a:srgbClr val="000000"/>
                </a:solidFill>
                <a:latin typeface="Courier New" pitchFamily="49" charset="0"/>
                <a:cs typeface="Courier New" pitchFamily="49" charset="0"/>
              </a:rPr>
              <a:t>&gt;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init-param</a:t>
            </a:r>
            <a:r>
              <a:rPr lang="ru-RU" altLang="ru-RU" sz="2000" dirty="0">
                <a:solidFill>
                  <a:srgbClr val="000000"/>
                </a:solidFill>
                <a:latin typeface="Courier New" pitchFamily="49" charset="0"/>
                <a:cs typeface="Courier New" pitchFamily="49" charset="0"/>
              </a:rPr>
              <a:t>&gt;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param-name</a:t>
            </a:r>
            <a:r>
              <a:rPr lang="ru-RU" altLang="ru-RU" sz="2000" dirty="0">
                <a:solidFill>
                  <a:srgbClr val="000000"/>
                </a:solidFill>
                <a:latin typeface="Courier New" pitchFamily="49" charset="0"/>
                <a:cs typeface="Courier New" pitchFamily="49" charset="0"/>
              </a:rPr>
              <a:t>&gt;</a:t>
            </a:r>
            <a:r>
              <a:rPr lang="ru-RU" altLang="ru-RU" sz="2000" dirty="0" err="1">
                <a:solidFill>
                  <a:srgbClr val="000000"/>
                </a:solidFill>
                <a:latin typeface="Courier New" pitchFamily="49" charset="0"/>
                <a:cs typeface="Courier New" pitchFamily="49" charset="0"/>
              </a:rPr>
              <a:t>contextConfigLocation</a:t>
            </a:r>
            <a:r>
              <a:rPr lang="ru-RU" altLang="ru-RU" sz="2000" dirty="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param-name</a:t>
            </a:r>
            <a:r>
              <a:rPr lang="ru-RU" altLang="ru-RU" sz="2000" dirty="0">
                <a:solidFill>
                  <a:srgbClr val="000000"/>
                </a:solidFill>
                <a:latin typeface="Courier New" pitchFamily="49" charset="0"/>
                <a:cs typeface="Courier New" pitchFamily="49" charset="0"/>
              </a:rPr>
              <a:t>&gt;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param-value</a:t>
            </a:r>
            <a:r>
              <a:rPr lang="ru-RU" altLang="ru-RU" sz="2000" dirty="0">
                <a:solidFill>
                  <a:srgbClr val="000000"/>
                </a:solidFill>
                <a:latin typeface="Courier New" pitchFamily="49" charset="0"/>
                <a:cs typeface="Courier New" pitchFamily="49" charset="0"/>
              </a:rPr>
              <a:t>&gt;/WEB-INF/test.xml&lt;/</a:t>
            </a:r>
            <a:r>
              <a:rPr lang="ru-RU" altLang="ru-RU" sz="2000" b="1" dirty="0" err="1">
                <a:solidFill>
                  <a:srgbClr val="000080"/>
                </a:solidFill>
                <a:latin typeface="Courier New" pitchFamily="49" charset="0"/>
                <a:cs typeface="Courier New" pitchFamily="49" charset="0"/>
              </a:rPr>
              <a:t>param-value</a:t>
            </a:r>
            <a:r>
              <a:rPr lang="ru-RU" altLang="ru-RU" sz="2000" dirty="0">
                <a:solidFill>
                  <a:srgbClr val="000000"/>
                </a:solidFill>
                <a:latin typeface="Courier New" pitchFamily="49" charset="0"/>
                <a:cs typeface="Courier New" pitchFamily="49" charset="0"/>
              </a:rPr>
              <a:t>&gt;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init-param</a:t>
            </a:r>
            <a:r>
              <a:rPr lang="ru-RU" altLang="ru-RU" sz="2000" dirty="0">
                <a:solidFill>
                  <a:srgbClr val="000000"/>
                </a:solidFill>
                <a:latin typeface="Courier New" pitchFamily="49" charset="0"/>
                <a:cs typeface="Courier New" pitchFamily="49" charset="0"/>
              </a:rPr>
              <a:t>&gt;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load-on-startup</a:t>
            </a:r>
            <a:r>
              <a:rPr lang="ru-RU" altLang="ru-RU" sz="2000" dirty="0">
                <a:solidFill>
                  <a:srgbClr val="000000"/>
                </a:solidFill>
                <a:latin typeface="Courier New" pitchFamily="49" charset="0"/>
                <a:cs typeface="Courier New" pitchFamily="49" charset="0"/>
              </a:rPr>
              <a:t>&gt;1&lt;/</a:t>
            </a:r>
            <a:r>
              <a:rPr lang="ru-RU" altLang="ru-RU" sz="2000" b="1" dirty="0" err="1">
                <a:solidFill>
                  <a:srgbClr val="000080"/>
                </a:solidFill>
                <a:latin typeface="Courier New" pitchFamily="49" charset="0"/>
                <a:cs typeface="Courier New" pitchFamily="49" charset="0"/>
              </a:rPr>
              <a:t>load-on-startup</a:t>
            </a:r>
            <a:r>
              <a:rPr lang="ru-RU" altLang="ru-RU" sz="2000" dirty="0">
                <a:solidFill>
                  <a:srgbClr val="000000"/>
                </a:solidFill>
                <a:latin typeface="Courier New" pitchFamily="49" charset="0"/>
                <a:cs typeface="Courier New" pitchFamily="49" charset="0"/>
              </a:rPr>
              <a:t>&gt;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servlet</a:t>
            </a:r>
            <a:r>
              <a:rPr lang="ru-RU" altLang="ru-RU" sz="2000" dirty="0" smtClean="0">
                <a:solidFill>
                  <a:srgbClr val="000000"/>
                </a:solidFill>
                <a:latin typeface="Courier New" pitchFamily="49" charset="0"/>
                <a:cs typeface="Courier New" pitchFamily="49" charset="0"/>
              </a:rPr>
              <a:t>&gt;</a:t>
            </a:r>
            <a:endParaRPr lang="en-US" sz="2400" dirty="0"/>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804386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ru-RU" sz="2800" dirty="0" smtClean="0"/>
              <a:t>Контроллеры</a:t>
            </a:r>
            <a:endParaRPr lang="ru-RU" sz="2800" dirty="0"/>
          </a:p>
        </p:txBody>
      </p:sp>
      <p:sp>
        <p:nvSpPr>
          <p:cNvPr id="8" name="Прямоугольник 7"/>
          <p:cNvSpPr/>
          <p:nvPr/>
        </p:nvSpPr>
        <p:spPr>
          <a:xfrm>
            <a:off x="107504" y="699542"/>
            <a:ext cx="8928992" cy="2805063"/>
          </a:xfrm>
          <a:prstGeom prst="rect">
            <a:avLst/>
          </a:prstGeom>
        </p:spPr>
        <p:txBody>
          <a:bodyPr wrap="square">
            <a:spAutoFit/>
          </a:bodyPr>
          <a:lstStyle/>
          <a:p>
            <a:pPr marL="0" lvl="8" algn="just">
              <a:lnSpc>
                <a:spcPct val="150000"/>
              </a:lnSpc>
              <a:buClr>
                <a:schemeClr val="accent3">
                  <a:lumMod val="50000"/>
                </a:schemeClr>
              </a:buClr>
            </a:pPr>
            <a:r>
              <a:rPr lang="ru-RU" sz="2400" kern="0" dirty="0" smtClean="0"/>
              <a:t>Контроллеры предоставляют доступ к приложению через сервисный интерфейс.</a:t>
            </a:r>
          </a:p>
          <a:p>
            <a:pPr marL="0" lvl="8" algn="just">
              <a:lnSpc>
                <a:spcPct val="150000"/>
              </a:lnSpc>
              <a:buClr>
                <a:schemeClr val="accent3">
                  <a:lumMod val="50000"/>
                </a:schemeClr>
              </a:buClr>
            </a:pPr>
            <a:r>
              <a:rPr lang="ru-RU" sz="2400" kern="0" dirty="0" smtClean="0"/>
              <a:t>Они интерпретируют пользовательский ввод и трансформируют его в модель, которая передаётся пользователю посредством представления.</a:t>
            </a:r>
          </a:p>
        </p:txBody>
      </p:sp>
    </p:spTree>
    <p:extLst>
      <p:ext uri="{BB962C8B-B14F-4D97-AF65-F5344CB8AC3E}">
        <p14:creationId xmlns:p14="http://schemas.microsoft.com/office/powerpoint/2010/main" val="17972906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ru-RU" sz="2800" dirty="0" smtClean="0"/>
              <a:t>Пример контроллера</a:t>
            </a:r>
            <a:endParaRPr lang="ru-RU" sz="2800" dirty="0"/>
          </a:p>
        </p:txBody>
      </p:sp>
      <p:sp>
        <p:nvSpPr>
          <p:cNvPr id="8" name="Прямоугольник 7"/>
          <p:cNvSpPr/>
          <p:nvPr/>
        </p:nvSpPr>
        <p:spPr>
          <a:xfrm>
            <a:off x="107504" y="699542"/>
            <a:ext cx="8928992" cy="3816429"/>
          </a:xfrm>
          <a:prstGeom prst="rect">
            <a:avLst/>
          </a:prstGeom>
        </p:spPr>
        <p:txBody>
          <a:bodyPr wrap="square">
            <a:spAutoFit/>
          </a:bodyPr>
          <a:lstStyle/>
          <a:p>
            <a:pPr marL="0" lvl="8">
              <a:buClr>
                <a:schemeClr val="accent3">
                  <a:lumMod val="50000"/>
                </a:schemeClr>
              </a:buClr>
            </a:pPr>
            <a:r>
              <a:rPr lang="ru-RU" altLang="ru-RU" sz="2200" dirty="0" smtClean="0">
                <a:solidFill>
                  <a:srgbClr val="808000"/>
                </a:solidFill>
                <a:latin typeface="Courier New" pitchFamily="49" charset="0"/>
                <a:cs typeface="Courier New" pitchFamily="49" charset="0"/>
              </a:rPr>
              <a:t>@</a:t>
            </a:r>
            <a:r>
              <a:rPr lang="ru-RU" altLang="ru-RU" sz="2200" dirty="0" err="1">
                <a:solidFill>
                  <a:srgbClr val="808000"/>
                </a:solidFill>
                <a:latin typeface="Courier New" pitchFamily="49" charset="0"/>
                <a:cs typeface="Courier New" pitchFamily="49" charset="0"/>
              </a:rPr>
              <a:t>Controller</a:t>
            </a:r>
            <a:r>
              <a:rPr lang="ru-RU" altLang="ru-RU" sz="2200" dirty="0">
                <a:solidFill>
                  <a:srgbClr val="808000"/>
                </a:solidFill>
                <a:latin typeface="Courier New" pitchFamily="49" charset="0"/>
                <a:cs typeface="Courier New" pitchFamily="49" charset="0"/>
              </a:rPr>
              <a:t/>
            </a:r>
            <a:br>
              <a:rPr lang="ru-RU" altLang="ru-RU" sz="2200" dirty="0">
                <a:solidFill>
                  <a:srgbClr val="808000"/>
                </a:solidFill>
                <a:latin typeface="Courier New" pitchFamily="49" charset="0"/>
                <a:cs typeface="Courier New" pitchFamily="49" charset="0"/>
              </a:rPr>
            </a:br>
            <a:r>
              <a:rPr lang="ru-RU" altLang="ru-RU" sz="2200" b="1" dirty="0" err="1">
                <a:solidFill>
                  <a:srgbClr val="000080"/>
                </a:solidFill>
                <a:latin typeface="Courier New" pitchFamily="49" charset="0"/>
                <a:cs typeface="Courier New" pitchFamily="49" charset="0"/>
              </a:rPr>
              <a:t>public</a:t>
            </a:r>
            <a:r>
              <a:rPr lang="ru-RU" altLang="ru-RU" sz="2200" b="1" dirty="0">
                <a:solidFill>
                  <a:srgbClr val="000080"/>
                </a:solidFill>
                <a:latin typeface="Courier New" pitchFamily="49" charset="0"/>
                <a:cs typeface="Courier New" pitchFamily="49" charset="0"/>
              </a:rPr>
              <a:t> </a:t>
            </a:r>
            <a:r>
              <a:rPr lang="ru-RU" altLang="ru-RU" sz="2200" b="1" dirty="0" err="1">
                <a:solidFill>
                  <a:srgbClr val="000080"/>
                </a:solidFill>
                <a:latin typeface="Courier New" pitchFamily="49" charset="0"/>
                <a:cs typeface="Courier New" pitchFamily="49" charset="0"/>
              </a:rPr>
              <a:t>class</a:t>
            </a:r>
            <a:r>
              <a:rPr lang="ru-RU" altLang="ru-RU" sz="2200" b="1" dirty="0">
                <a:solidFill>
                  <a:srgbClr val="000080"/>
                </a:solidFill>
                <a:latin typeface="Courier New" pitchFamily="49" charset="0"/>
                <a:cs typeface="Courier New" pitchFamily="49" charset="0"/>
              </a:rPr>
              <a:t> </a:t>
            </a:r>
            <a:r>
              <a:rPr lang="ru-RU" altLang="ru-RU" sz="2200" dirty="0" err="1">
                <a:solidFill>
                  <a:srgbClr val="000000"/>
                </a:solidFill>
                <a:latin typeface="Courier New" pitchFamily="49" charset="0"/>
                <a:cs typeface="Courier New" pitchFamily="49" charset="0"/>
              </a:rPr>
              <a:t>HelloWorldController</a:t>
            </a:r>
            <a:r>
              <a:rPr lang="ru-RU" altLang="ru-RU" sz="2200" dirty="0">
                <a:solidFill>
                  <a:srgbClr val="000000"/>
                </a:solidFill>
                <a:latin typeface="Courier New" pitchFamily="49" charset="0"/>
                <a:cs typeface="Courier New" pitchFamily="49" charset="0"/>
              </a:rPr>
              <a:t> </a:t>
            </a:r>
            <a:r>
              <a:rPr lang="ru-RU" altLang="ru-RU" sz="2200" dirty="0" smtClean="0">
                <a:solidFill>
                  <a:srgbClr val="000000"/>
                </a:solidFill>
                <a:latin typeface="Courier New" pitchFamily="49" charset="0"/>
                <a:cs typeface="Courier New" pitchFamily="49" charset="0"/>
              </a:rPr>
              <a:t>{</a:t>
            </a:r>
          </a:p>
          <a:p>
            <a:pPr marL="0" lvl="8">
              <a:buClr>
                <a:schemeClr val="accent3">
                  <a:lumMod val="50000"/>
                </a:schemeClr>
              </a:buClr>
            </a:pPr>
            <a:r>
              <a:rPr lang="ru-RU" altLang="ru-RU" sz="2200" dirty="0">
                <a:solidFill>
                  <a:srgbClr val="000000"/>
                </a:solidFill>
                <a:latin typeface="Courier New" pitchFamily="49" charset="0"/>
                <a:cs typeface="Courier New" pitchFamily="49" charset="0"/>
              </a:rPr>
              <a:t/>
            </a:r>
            <a:br>
              <a:rPr lang="ru-RU" altLang="ru-RU" sz="2200" dirty="0">
                <a:solidFill>
                  <a:srgbClr val="000000"/>
                </a:solidFill>
                <a:latin typeface="Courier New" pitchFamily="49" charset="0"/>
                <a:cs typeface="Courier New" pitchFamily="49" charset="0"/>
              </a:rPr>
            </a:br>
            <a:r>
              <a:rPr lang="ru-RU" altLang="ru-RU" sz="2200" dirty="0" smtClean="0">
                <a:solidFill>
                  <a:srgbClr val="000000"/>
                </a:solidFill>
                <a:latin typeface="Courier New" pitchFamily="49" charset="0"/>
                <a:cs typeface="Courier New" pitchFamily="49" charset="0"/>
              </a:rPr>
              <a:t>  </a:t>
            </a:r>
            <a:r>
              <a:rPr lang="ru-RU" altLang="ru-RU" sz="2200" dirty="0">
                <a:solidFill>
                  <a:srgbClr val="808000"/>
                </a:solidFill>
                <a:latin typeface="Courier New" pitchFamily="49" charset="0"/>
                <a:cs typeface="Courier New" pitchFamily="49" charset="0"/>
              </a:rPr>
              <a:t>@</a:t>
            </a:r>
            <a:r>
              <a:rPr lang="ru-RU" altLang="ru-RU" sz="2200" dirty="0" err="1">
                <a:solidFill>
                  <a:srgbClr val="808000"/>
                </a:solidFill>
                <a:latin typeface="Courier New" pitchFamily="49" charset="0"/>
                <a:cs typeface="Courier New" pitchFamily="49" charset="0"/>
              </a:rPr>
              <a:t>RequestMapping</a:t>
            </a:r>
            <a:r>
              <a:rPr lang="ru-RU" altLang="ru-RU" sz="2200" dirty="0">
                <a:solidFill>
                  <a:srgbClr val="000000"/>
                </a:solidFill>
                <a:latin typeface="Courier New" pitchFamily="49" charset="0"/>
                <a:cs typeface="Courier New" pitchFamily="49" charset="0"/>
              </a:rPr>
              <a:t>(</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helloworld</a:t>
            </a:r>
            <a:r>
              <a:rPr lang="ru-RU" altLang="ru-RU" sz="2200" b="1" dirty="0">
                <a:solidFill>
                  <a:srgbClr val="008000"/>
                </a:solidFill>
                <a:latin typeface="Courier New" pitchFamily="49" charset="0"/>
                <a:cs typeface="Courier New" pitchFamily="49" charset="0"/>
              </a:rPr>
              <a:t>"</a:t>
            </a:r>
            <a:r>
              <a:rPr lang="ru-RU" altLang="ru-RU" sz="2200" dirty="0">
                <a:solidFill>
                  <a:srgbClr val="000000"/>
                </a:solidFill>
                <a:latin typeface="Courier New" pitchFamily="49" charset="0"/>
                <a:cs typeface="Courier New" pitchFamily="49" charset="0"/>
              </a:rPr>
              <a:t>)</a:t>
            </a:r>
            <a:br>
              <a:rPr lang="ru-RU" altLang="ru-RU" sz="2200" dirty="0">
                <a:solidFill>
                  <a:srgbClr val="000000"/>
                </a:solidFill>
                <a:latin typeface="Courier New" pitchFamily="49" charset="0"/>
                <a:cs typeface="Courier New" pitchFamily="49" charset="0"/>
              </a:rPr>
            </a:br>
            <a:r>
              <a:rPr lang="ru-RU" altLang="ru-RU" sz="2200" dirty="0" smtClean="0">
                <a:solidFill>
                  <a:srgbClr val="000000"/>
                </a:solidFill>
                <a:latin typeface="Courier New" pitchFamily="49" charset="0"/>
                <a:cs typeface="Courier New" pitchFamily="49" charset="0"/>
              </a:rPr>
              <a:t>  </a:t>
            </a:r>
            <a:r>
              <a:rPr lang="ru-RU" altLang="ru-RU" sz="2200" b="1" dirty="0" err="1" smtClean="0">
                <a:solidFill>
                  <a:srgbClr val="000080"/>
                </a:solidFill>
                <a:latin typeface="Courier New" pitchFamily="49" charset="0"/>
                <a:cs typeface="Courier New" pitchFamily="49" charset="0"/>
              </a:rPr>
              <a:t>public</a:t>
            </a:r>
            <a:r>
              <a:rPr lang="ru-RU" altLang="ru-RU" sz="2200" b="1" dirty="0" smtClean="0">
                <a:solidFill>
                  <a:srgbClr val="000080"/>
                </a:solidFill>
                <a:latin typeface="Courier New" pitchFamily="49" charset="0"/>
                <a:cs typeface="Courier New" pitchFamily="49" charset="0"/>
              </a:rPr>
              <a:t> </a:t>
            </a:r>
            <a:r>
              <a:rPr lang="ru-RU" altLang="ru-RU" sz="2200" dirty="0" err="1">
                <a:solidFill>
                  <a:srgbClr val="000000"/>
                </a:solidFill>
                <a:latin typeface="Courier New" pitchFamily="49" charset="0"/>
                <a:cs typeface="Courier New" pitchFamily="49" charset="0"/>
              </a:rPr>
              <a:t>String</a:t>
            </a:r>
            <a:r>
              <a:rPr lang="ru-RU" altLang="ru-RU" sz="2200" dirty="0">
                <a:solidFill>
                  <a:srgbClr val="000000"/>
                </a:solidFill>
                <a:latin typeface="Courier New" pitchFamily="49" charset="0"/>
                <a:cs typeface="Courier New" pitchFamily="49" charset="0"/>
              </a:rPr>
              <a:t> </a:t>
            </a:r>
            <a:r>
              <a:rPr lang="ru-RU" altLang="ru-RU" sz="2200" dirty="0" err="1">
                <a:solidFill>
                  <a:srgbClr val="000000"/>
                </a:solidFill>
                <a:latin typeface="Courier New" pitchFamily="49" charset="0"/>
                <a:cs typeface="Courier New" pitchFamily="49" charset="0"/>
              </a:rPr>
              <a:t>helloWorld</a:t>
            </a:r>
            <a:r>
              <a:rPr lang="ru-RU" altLang="ru-RU" sz="2200" dirty="0">
                <a:solidFill>
                  <a:srgbClr val="000000"/>
                </a:solidFill>
                <a:latin typeface="Courier New" pitchFamily="49" charset="0"/>
                <a:cs typeface="Courier New" pitchFamily="49" charset="0"/>
              </a:rPr>
              <a:t>(</a:t>
            </a:r>
            <a:r>
              <a:rPr lang="ru-RU" altLang="ru-RU" sz="2200" dirty="0" err="1">
                <a:solidFill>
                  <a:srgbClr val="000000"/>
                </a:solidFill>
                <a:latin typeface="Courier New" pitchFamily="49" charset="0"/>
                <a:cs typeface="Courier New" pitchFamily="49" charset="0"/>
              </a:rPr>
              <a:t>Model</a:t>
            </a:r>
            <a:r>
              <a:rPr lang="ru-RU" altLang="ru-RU" sz="2200" dirty="0">
                <a:solidFill>
                  <a:srgbClr val="000000"/>
                </a:solidFill>
                <a:latin typeface="Courier New" pitchFamily="49" charset="0"/>
                <a:cs typeface="Courier New" pitchFamily="49" charset="0"/>
              </a:rPr>
              <a:t> </a:t>
            </a:r>
            <a:r>
              <a:rPr lang="ru-RU" altLang="ru-RU" sz="2200" dirty="0" err="1">
                <a:solidFill>
                  <a:srgbClr val="000000"/>
                </a:solidFill>
                <a:latin typeface="Courier New" pitchFamily="49" charset="0"/>
                <a:cs typeface="Courier New" pitchFamily="49" charset="0"/>
              </a:rPr>
              <a:t>model</a:t>
            </a:r>
            <a:r>
              <a:rPr lang="ru-RU" altLang="ru-RU" sz="2200" dirty="0">
                <a:solidFill>
                  <a:srgbClr val="000000"/>
                </a:solidFill>
                <a:latin typeface="Courier New" pitchFamily="49" charset="0"/>
                <a:cs typeface="Courier New" pitchFamily="49" charset="0"/>
              </a:rPr>
              <a:t>) {</a:t>
            </a:r>
            <a:br>
              <a:rPr lang="ru-RU" altLang="ru-RU" sz="2200" dirty="0">
                <a:solidFill>
                  <a:srgbClr val="000000"/>
                </a:solidFill>
                <a:latin typeface="Courier New" pitchFamily="49" charset="0"/>
                <a:cs typeface="Courier New" pitchFamily="49" charset="0"/>
              </a:rPr>
            </a:br>
            <a:r>
              <a:rPr lang="ru-RU" altLang="ru-RU" sz="2200" dirty="0" smtClean="0">
                <a:solidFill>
                  <a:srgbClr val="000000"/>
                </a:solidFill>
                <a:latin typeface="Courier New" pitchFamily="49" charset="0"/>
                <a:cs typeface="Courier New" pitchFamily="49" charset="0"/>
              </a:rPr>
              <a:t>    </a:t>
            </a:r>
            <a:r>
              <a:rPr lang="ru-RU" altLang="ru-RU" sz="2200" dirty="0" err="1">
                <a:solidFill>
                  <a:srgbClr val="000000"/>
                </a:solidFill>
                <a:latin typeface="Courier New" pitchFamily="49" charset="0"/>
                <a:cs typeface="Courier New" pitchFamily="49" charset="0"/>
              </a:rPr>
              <a:t>model.addAttribute</a:t>
            </a:r>
            <a:r>
              <a:rPr lang="ru-RU" altLang="ru-RU" sz="2200" dirty="0">
                <a:solidFill>
                  <a:srgbClr val="000000"/>
                </a:solidFill>
                <a:latin typeface="Courier New" pitchFamily="49" charset="0"/>
                <a:cs typeface="Courier New" pitchFamily="49" charset="0"/>
              </a:rPr>
              <a:t>(</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message</a:t>
            </a:r>
            <a:r>
              <a:rPr lang="ru-RU" altLang="ru-RU" sz="2200" b="1" dirty="0">
                <a:solidFill>
                  <a:srgbClr val="008000"/>
                </a:solidFill>
                <a:latin typeface="Courier New" pitchFamily="49" charset="0"/>
                <a:cs typeface="Courier New" pitchFamily="49" charset="0"/>
              </a:rPr>
              <a:t>"</a:t>
            </a:r>
            <a:r>
              <a:rPr lang="ru-RU" altLang="ru-RU" sz="2200" dirty="0">
                <a:solidFill>
                  <a:srgbClr val="000000"/>
                </a:solidFill>
                <a:latin typeface="Courier New" pitchFamily="49" charset="0"/>
                <a:cs typeface="Courier New" pitchFamily="49" charset="0"/>
              </a:rPr>
              <a:t>, </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Hello</a:t>
            </a:r>
            <a:r>
              <a:rPr lang="ru-RU" altLang="ru-RU" sz="2200" b="1" dirty="0">
                <a:solidFill>
                  <a:srgbClr val="008000"/>
                </a:solidFill>
                <a:latin typeface="Courier New" pitchFamily="49" charset="0"/>
                <a:cs typeface="Courier New" pitchFamily="49" charset="0"/>
              </a:rPr>
              <a:t> </a:t>
            </a:r>
            <a:r>
              <a:rPr lang="ru-RU" altLang="ru-RU" sz="2200" b="1" dirty="0" err="1">
                <a:solidFill>
                  <a:srgbClr val="008000"/>
                </a:solidFill>
                <a:latin typeface="Courier New" pitchFamily="49" charset="0"/>
                <a:cs typeface="Courier New" pitchFamily="49" charset="0"/>
              </a:rPr>
              <a:t>World</a:t>
            </a:r>
            <a:r>
              <a:rPr lang="ru-RU" altLang="ru-RU" sz="2200" b="1" dirty="0">
                <a:solidFill>
                  <a:srgbClr val="008000"/>
                </a:solidFill>
                <a:latin typeface="Courier New" pitchFamily="49" charset="0"/>
                <a:cs typeface="Courier New" pitchFamily="49" charset="0"/>
              </a:rPr>
              <a:t>!"</a:t>
            </a:r>
            <a:r>
              <a:rPr lang="ru-RU" altLang="ru-RU" sz="2200" dirty="0">
                <a:solidFill>
                  <a:srgbClr val="000000"/>
                </a:solidFill>
                <a:latin typeface="Courier New" pitchFamily="49" charset="0"/>
                <a:cs typeface="Courier New" pitchFamily="49" charset="0"/>
              </a:rPr>
              <a:t>);</a:t>
            </a:r>
            <a:br>
              <a:rPr lang="ru-RU" altLang="ru-RU" sz="2200" dirty="0">
                <a:solidFill>
                  <a:srgbClr val="000000"/>
                </a:solidFill>
                <a:latin typeface="Courier New" pitchFamily="49" charset="0"/>
                <a:cs typeface="Courier New" pitchFamily="49" charset="0"/>
              </a:rPr>
            </a:br>
            <a:r>
              <a:rPr lang="ru-RU" altLang="ru-RU" sz="2200" dirty="0">
                <a:solidFill>
                  <a:srgbClr val="000000"/>
                </a:solidFill>
                <a:latin typeface="Courier New" pitchFamily="49" charset="0"/>
                <a:cs typeface="Courier New" pitchFamily="49" charset="0"/>
              </a:rPr>
              <a:t/>
            </a:r>
            <a:br>
              <a:rPr lang="ru-RU" altLang="ru-RU" sz="2200" dirty="0">
                <a:solidFill>
                  <a:srgbClr val="000000"/>
                </a:solidFill>
                <a:latin typeface="Courier New" pitchFamily="49" charset="0"/>
                <a:cs typeface="Courier New" pitchFamily="49" charset="0"/>
              </a:rPr>
            </a:br>
            <a:r>
              <a:rPr lang="ru-RU" altLang="ru-RU" sz="2200" dirty="0" smtClean="0">
                <a:solidFill>
                  <a:srgbClr val="000000"/>
                </a:solidFill>
                <a:latin typeface="Courier New" pitchFamily="49" charset="0"/>
                <a:cs typeface="Courier New" pitchFamily="49" charset="0"/>
              </a:rPr>
              <a:t>    </a:t>
            </a:r>
            <a:r>
              <a:rPr lang="ru-RU" altLang="ru-RU" sz="2200" b="1" dirty="0" err="1">
                <a:solidFill>
                  <a:srgbClr val="000080"/>
                </a:solidFill>
                <a:latin typeface="Courier New" pitchFamily="49" charset="0"/>
                <a:cs typeface="Courier New" pitchFamily="49" charset="0"/>
              </a:rPr>
              <a:t>return</a:t>
            </a:r>
            <a:r>
              <a:rPr lang="ru-RU" altLang="ru-RU" sz="2200" b="1" dirty="0">
                <a:solidFill>
                  <a:srgbClr val="000080"/>
                </a:solidFill>
                <a:latin typeface="Courier New" pitchFamily="49" charset="0"/>
                <a:cs typeface="Courier New" pitchFamily="49" charset="0"/>
              </a:rPr>
              <a:t> </a:t>
            </a:r>
            <a:r>
              <a:rPr lang="ru-RU" altLang="ru-RU" sz="2200" b="1" dirty="0" smtClean="0">
                <a:solidFill>
                  <a:srgbClr val="008000"/>
                </a:solidFill>
                <a:latin typeface="Courier New" pitchFamily="49" charset="0"/>
                <a:cs typeface="Courier New" pitchFamily="49" charset="0"/>
              </a:rPr>
              <a:t>"</a:t>
            </a:r>
            <a:r>
              <a:rPr lang="ru-RU" altLang="ru-RU" sz="2200" b="1" dirty="0" err="1" smtClean="0">
                <a:solidFill>
                  <a:srgbClr val="008000"/>
                </a:solidFill>
                <a:latin typeface="Courier New" pitchFamily="49" charset="0"/>
                <a:cs typeface="Courier New" pitchFamily="49" charset="0"/>
              </a:rPr>
              <a:t>helloWorld</a:t>
            </a:r>
            <a:r>
              <a:rPr lang="ru-RU" altLang="ru-RU" sz="2200" b="1" dirty="0" smtClean="0">
                <a:solidFill>
                  <a:srgbClr val="008000"/>
                </a:solidFill>
                <a:latin typeface="Courier New" pitchFamily="49" charset="0"/>
                <a:cs typeface="Courier New" pitchFamily="49" charset="0"/>
              </a:rPr>
              <a:t>"</a:t>
            </a:r>
            <a:r>
              <a:rPr lang="ru-RU" altLang="ru-RU" sz="2200" dirty="0" smtClean="0">
                <a:solidFill>
                  <a:srgbClr val="000000"/>
                </a:solidFill>
                <a:latin typeface="Courier New" pitchFamily="49" charset="0"/>
                <a:cs typeface="Courier New" pitchFamily="49" charset="0"/>
              </a:rPr>
              <a:t>;</a:t>
            </a:r>
            <a:r>
              <a:rPr lang="ru-RU" altLang="ru-RU" sz="2200" dirty="0">
                <a:solidFill>
                  <a:srgbClr val="000000"/>
                </a:solidFill>
                <a:latin typeface="Courier New" pitchFamily="49" charset="0"/>
                <a:cs typeface="Courier New" pitchFamily="49" charset="0"/>
              </a:rPr>
              <a:t/>
            </a:r>
            <a:br>
              <a:rPr lang="ru-RU" altLang="ru-RU" sz="2200" dirty="0">
                <a:solidFill>
                  <a:srgbClr val="000000"/>
                </a:solidFill>
                <a:latin typeface="Courier New" pitchFamily="49" charset="0"/>
                <a:cs typeface="Courier New" pitchFamily="49" charset="0"/>
              </a:rPr>
            </a:br>
            <a:r>
              <a:rPr lang="ru-RU" altLang="ru-RU" sz="2200" dirty="0" smtClean="0">
                <a:solidFill>
                  <a:srgbClr val="000000"/>
                </a:solidFill>
                <a:latin typeface="Courier New" pitchFamily="49" charset="0"/>
                <a:cs typeface="Courier New" pitchFamily="49" charset="0"/>
              </a:rPr>
              <a:t>  }</a:t>
            </a:r>
          </a:p>
          <a:p>
            <a:pPr marL="0" lvl="8">
              <a:buClr>
                <a:schemeClr val="accent3">
                  <a:lumMod val="50000"/>
                </a:schemeClr>
              </a:buClr>
            </a:pPr>
            <a:r>
              <a:rPr lang="ru-RU" altLang="ru-RU" sz="2200" dirty="0">
                <a:solidFill>
                  <a:srgbClr val="000000"/>
                </a:solidFill>
                <a:latin typeface="Courier New" pitchFamily="49" charset="0"/>
                <a:cs typeface="Courier New" pitchFamily="49" charset="0"/>
              </a:rPr>
              <a:t/>
            </a:r>
            <a:br>
              <a:rPr lang="ru-RU" altLang="ru-RU" sz="2200" dirty="0">
                <a:solidFill>
                  <a:srgbClr val="000000"/>
                </a:solidFill>
                <a:latin typeface="Courier New" pitchFamily="49" charset="0"/>
                <a:cs typeface="Courier New" pitchFamily="49" charset="0"/>
              </a:rPr>
            </a:br>
            <a:r>
              <a:rPr lang="ru-RU" altLang="ru-RU" sz="2200" dirty="0" smtClean="0">
                <a:solidFill>
                  <a:srgbClr val="000000"/>
                </a:solidFill>
                <a:latin typeface="Courier New" pitchFamily="49" charset="0"/>
                <a:cs typeface="Courier New" pitchFamily="49" charset="0"/>
              </a:rPr>
              <a:t>}</a:t>
            </a:r>
          </a:p>
        </p:txBody>
      </p:sp>
    </p:spTree>
    <p:extLst>
      <p:ext uri="{BB962C8B-B14F-4D97-AF65-F5344CB8AC3E}">
        <p14:creationId xmlns:p14="http://schemas.microsoft.com/office/powerpoint/2010/main" val="6015163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en-US" sz="2800" dirty="0" smtClean="0"/>
              <a:t>@</a:t>
            </a:r>
            <a:r>
              <a:rPr lang="en-US" sz="2800" dirty="0" smtClean="0"/>
              <a:t>C</a:t>
            </a:r>
            <a:r>
              <a:rPr lang="en-US" sz="2800" cap="none" dirty="0" smtClean="0"/>
              <a:t>ontroller</a:t>
            </a:r>
            <a:endParaRPr lang="ru-RU" sz="2800" dirty="0"/>
          </a:p>
        </p:txBody>
      </p:sp>
      <p:sp>
        <p:nvSpPr>
          <p:cNvPr id="8" name="Прямоугольник 7"/>
          <p:cNvSpPr/>
          <p:nvPr/>
        </p:nvSpPr>
        <p:spPr>
          <a:xfrm>
            <a:off x="107504" y="699542"/>
            <a:ext cx="8928992" cy="2308324"/>
          </a:xfrm>
          <a:prstGeom prst="rect">
            <a:avLst/>
          </a:prstGeom>
        </p:spPr>
        <p:txBody>
          <a:bodyPr wrap="square">
            <a:spAutoFit/>
          </a:bodyPr>
          <a:lstStyle/>
          <a:p>
            <a:pPr marL="0" lvl="8" algn="just">
              <a:lnSpc>
                <a:spcPct val="150000"/>
              </a:lnSpc>
              <a:buClr>
                <a:schemeClr val="accent3">
                  <a:lumMod val="50000"/>
                </a:schemeClr>
              </a:buClr>
            </a:pPr>
            <a:r>
              <a:rPr lang="ru-RU" sz="2400" dirty="0" smtClean="0"/>
              <a:t>Аннотация </a:t>
            </a:r>
            <a:r>
              <a:rPr lang="en-US" sz="2400" b="1" dirty="0">
                <a:solidFill>
                  <a:srgbClr val="00703C"/>
                </a:solidFill>
              </a:rPr>
              <a:t>@</a:t>
            </a:r>
            <a:r>
              <a:rPr lang="en-US" sz="2400" b="1" dirty="0" smtClean="0">
                <a:solidFill>
                  <a:srgbClr val="00703C"/>
                </a:solidFill>
              </a:rPr>
              <a:t>Controller</a:t>
            </a:r>
            <a:r>
              <a:rPr lang="ru-RU" sz="2400" dirty="0" smtClean="0"/>
              <a:t> у</a:t>
            </a:r>
            <a:r>
              <a:rPr lang="ru-RU" sz="2400" kern="0" dirty="0" smtClean="0"/>
              <a:t>казывается </a:t>
            </a:r>
            <a:r>
              <a:rPr lang="ru-RU" sz="2400" kern="0" dirty="0" smtClean="0"/>
              <a:t>на классе. Является индикатором того, что класс выполняет роль контроллера.</a:t>
            </a:r>
          </a:p>
          <a:p>
            <a:pPr marL="0" lvl="8" algn="just">
              <a:lnSpc>
                <a:spcPct val="150000"/>
              </a:lnSpc>
              <a:buClr>
                <a:schemeClr val="accent3">
                  <a:lumMod val="50000"/>
                </a:schemeClr>
              </a:buClr>
            </a:pPr>
            <a:r>
              <a:rPr lang="ru-RU" sz="2400" kern="0" dirty="0" smtClean="0"/>
              <a:t>Диспетчер (</a:t>
            </a:r>
            <a:r>
              <a:rPr lang="en-US" sz="2400" kern="0" dirty="0" err="1" smtClean="0"/>
              <a:t>DispatcherServlet</a:t>
            </a:r>
            <a:r>
              <a:rPr lang="ru-RU" sz="2400" kern="0" dirty="0" smtClean="0"/>
              <a:t>) сканирует такие классы на предмет </a:t>
            </a:r>
            <a:r>
              <a:rPr lang="ru-RU" sz="2400" kern="0" dirty="0" err="1" smtClean="0"/>
              <a:t>маппинга</a:t>
            </a:r>
            <a:r>
              <a:rPr lang="ru-RU" sz="2400" kern="0" dirty="0" smtClean="0"/>
              <a:t> методов и выявляет все аннотации </a:t>
            </a:r>
            <a:r>
              <a:rPr lang="en-US" sz="2400" b="1" kern="0" dirty="0" smtClean="0">
                <a:solidFill>
                  <a:srgbClr val="00703C"/>
                </a:solidFill>
              </a:rPr>
              <a:t>@</a:t>
            </a:r>
            <a:r>
              <a:rPr lang="en-US" sz="2400" b="1" kern="0" dirty="0" err="1" smtClean="0">
                <a:solidFill>
                  <a:srgbClr val="00703C"/>
                </a:solidFill>
              </a:rPr>
              <a:t>RequestMapping</a:t>
            </a:r>
            <a:r>
              <a:rPr lang="ru-RU" sz="2400" kern="0" dirty="0" smtClean="0"/>
              <a:t>.</a:t>
            </a:r>
            <a:endParaRPr lang="ru-RU" sz="2400" kern="0" dirty="0"/>
          </a:p>
        </p:txBody>
      </p:sp>
    </p:spTree>
    <p:extLst>
      <p:ext uri="{BB962C8B-B14F-4D97-AF65-F5344CB8AC3E}">
        <p14:creationId xmlns:p14="http://schemas.microsoft.com/office/powerpoint/2010/main" val="33738395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ru-RU" sz="2800" cap="none" dirty="0" smtClean="0"/>
              <a:t>АННОТАЦИЯ </a:t>
            </a:r>
            <a:r>
              <a:rPr lang="en-US" sz="2800" cap="none" dirty="0" smtClean="0"/>
              <a:t>@</a:t>
            </a:r>
            <a:r>
              <a:rPr lang="en-US" sz="2800" cap="none" dirty="0" err="1" smtClean="0"/>
              <a:t>RequestMapping</a:t>
            </a:r>
            <a:endParaRPr lang="ru-RU" sz="2800" cap="none" dirty="0"/>
          </a:p>
        </p:txBody>
      </p:sp>
      <p:sp>
        <p:nvSpPr>
          <p:cNvPr id="8" name="Прямоугольник 7"/>
          <p:cNvSpPr/>
          <p:nvPr/>
        </p:nvSpPr>
        <p:spPr>
          <a:xfrm>
            <a:off x="107504" y="619185"/>
            <a:ext cx="8928992" cy="4524315"/>
          </a:xfrm>
          <a:prstGeom prst="rect">
            <a:avLst/>
          </a:prstGeom>
        </p:spPr>
        <p:txBody>
          <a:bodyPr wrap="square">
            <a:spAutoFit/>
          </a:bodyPr>
          <a:lstStyle/>
          <a:p>
            <a:pPr marL="0" lvl="8" algn="just">
              <a:lnSpc>
                <a:spcPct val="150000"/>
              </a:lnSpc>
              <a:buClr>
                <a:schemeClr val="accent3">
                  <a:lumMod val="50000"/>
                </a:schemeClr>
              </a:buClr>
            </a:pPr>
            <a:r>
              <a:rPr lang="ru-RU" sz="2400" kern="0" dirty="0"/>
              <a:t>Указывается на </a:t>
            </a:r>
            <a:r>
              <a:rPr lang="ru-RU" sz="2400" kern="0" dirty="0" smtClean="0"/>
              <a:t>классе или методе (конкретизирует указанную на классе аннотацию, если она там есть).</a:t>
            </a:r>
            <a:r>
              <a:rPr lang="en-US" sz="2400" kern="0" dirty="0" smtClean="0"/>
              <a:t> </a:t>
            </a:r>
            <a:r>
              <a:rPr lang="ru-RU" sz="2400" kern="0" dirty="0"/>
              <a:t>Сопоставляет </a:t>
            </a:r>
            <a:r>
              <a:rPr lang="ru-RU" sz="2400" kern="0" dirty="0" smtClean="0"/>
              <a:t>запрос с обработчиком</a:t>
            </a:r>
            <a:r>
              <a:rPr lang="ru-RU" sz="2400" kern="0" dirty="0" smtClean="0"/>
              <a:t>.</a:t>
            </a:r>
            <a:endParaRPr lang="ru-RU" sz="2400" kern="0" dirty="0" smtClean="0"/>
          </a:p>
          <a:p>
            <a:pPr marL="0" lvl="8">
              <a:buClr>
                <a:schemeClr val="accent3">
                  <a:lumMod val="50000"/>
                </a:schemeClr>
              </a:buClr>
            </a:pP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Controller</a:t>
            </a:r>
            <a:r>
              <a:rPr lang="ru-RU" altLang="ru-RU" sz="2000" dirty="0">
                <a:solidFill>
                  <a:srgbClr val="808000"/>
                </a:solidFill>
                <a:latin typeface="Courier New" pitchFamily="49" charset="0"/>
                <a:cs typeface="Courier New" pitchFamily="49" charset="0"/>
              </a:rPr>
              <a:t/>
            </a:r>
            <a:br>
              <a:rPr lang="ru-RU" altLang="ru-RU" sz="2000" dirty="0">
                <a:solidFill>
                  <a:srgbClr val="808000"/>
                </a:solidFill>
                <a:latin typeface="Courier New" pitchFamily="49" charset="0"/>
                <a:cs typeface="Courier New" pitchFamily="49" charset="0"/>
              </a:rPr>
            </a:b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RequestMapping</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users</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class</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UserRestController</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RequestMapping</a:t>
            </a:r>
            <a:r>
              <a:rPr lang="ru-RU" altLang="ru-RU" sz="2000" dirty="0">
                <a:solidFill>
                  <a:srgbClr val="000000"/>
                </a:solidFill>
                <a:latin typeface="Courier New" pitchFamily="49" charset="0"/>
                <a:cs typeface="Courier New" pitchFamily="49" charset="0"/>
              </a:rPr>
              <a:t>(</a:t>
            </a:r>
            <a:r>
              <a:rPr lang="ru-RU" altLang="ru-RU" sz="2000" dirty="0" err="1">
                <a:solidFill>
                  <a:srgbClr val="000000"/>
                </a:solidFill>
                <a:latin typeface="Courier New" pitchFamily="49" charset="0"/>
                <a:cs typeface="Courier New" pitchFamily="49" charset="0"/>
              </a:rPr>
              <a:t>path</a:t>
            </a:r>
            <a:r>
              <a:rPr lang="ru-RU" altLang="ru-RU" sz="2000" dirty="0">
                <a:solidFill>
                  <a:srgbClr val="000000"/>
                </a:solidFill>
                <a:latin typeface="Courier New" pitchFamily="49" charset="0"/>
                <a:cs typeface="Courier New" pitchFamily="49" charset="0"/>
              </a:rPr>
              <a:t> = </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id</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method</a:t>
            </a:r>
            <a:r>
              <a:rPr lang="ru-RU" altLang="ru-RU" sz="2000" dirty="0">
                <a:solidFill>
                  <a:srgbClr val="000000"/>
                </a:solidFill>
                <a:latin typeface="Courier New" pitchFamily="49" charset="0"/>
                <a:cs typeface="Courier New" pitchFamily="49" charset="0"/>
              </a:rPr>
              <a:t> = </a:t>
            </a:r>
            <a:r>
              <a:rPr lang="ru-RU" altLang="ru-RU" sz="2000" b="1" i="1" dirty="0" smtClean="0">
                <a:solidFill>
                  <a:srgbClr val="660E7A"/>
                </a:solidFill>
                <a:latin typeface="Courier New" pitchFamily="49" charset="0"/>
                <a:cs typeface="Courier New" pitchFamily="49" charset="0"/>
              </a:rPr>
              <a:t>GET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ResponseBody</a:t>
            </a:r>
            <a:r>
              <a:rPr lang="ru-RU" altLang="ru-RU" sz="2000" dirty="0">
                <a:solidFill>
                  <a:srgbClr val="808000"/>
                </a:solidFill>
                <a:latin typeface="Courier New" pitchFamily="49" charset="0"/>
                <a:cs typeface="Courier New" pitchFamily="49" charset="0"/>
              </a:rPr>
              <a:t/>
            </a:r>
            <a:br>
              <a:rPr lang="ru-RU" altLang="ru-RU" sz="2000" dirty="0">
                <a:solidFill>
                  <a:srgbClr val="808000"/>
                </a:solidFill>
                <a:latin typeface="Courier New" pitchFamily="49" charset="0"/>
                <a:cs typeface="Courier New" pitchFamily="49" charset="0"/>
              </a:rPr>
            </a:br>
            <a:r>
              <a:rPr lang="ru-RU" altLang="ru-RU" sz="2000" dirty="0">
                <a:solidFill>
                  <a:srgbClr val="808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User</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getUser</a:t>
            </a:r>
            <a:r>
              <a:rPr lang="ru-RU" altLang="ru-RU" sz="2000" dirty="0">
                <a:solidFill>
                  <a:srgbClr val="000000"/>
                </a:solidFill>
                <a:latin typeface="Courier New" pitchFamily="49" charset="0"/>
                <a:cs typeface="Courier New" pitchFamily="49" charset="0"/>
              </a:rPr>
              <a:t>(</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PathVariable</a:t>
            </a:r>
            <a:r>
              <a:rPr lang="ru-RU" altLang="ru-RU" sz="2000" dirty="0">
                <a:solidFill>
                  <a:srgbClr val="808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long</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id</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return</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user</a:t>
            </a:r>
            <a:r>
              <a:rPr lang="ru-RU" altLang="ru-RU" sz="2000" dirty="0" smtClean="0">
                <a:solidFill>
                  <a:srgbClr val="000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a:t>
            </a:r>
            <a:endParaRPr lang="en-US" sz="2400" dirty="0" smtClean="0"/>
          </a:p>
        </p:txBody>
      </p:sp>
    </p:spTree>
    <p:extLst>
      <p:ext uri="{BB962C8B-B14F-4D97-AF65-F5344CB8AC3E}">
        <p14:creationId xmlns:p14="http://schemas.microsoft.com/office/powerpoint/2010/main" val="2837558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ru-RU" sz="2800" cap="none" dirty="0" smtClean="0"/>
              <a:t>АТРИБУТЫ </a:t>
            </a:r>
            <a:r>
              <a:rPr lang="en-US" sz="2800" cap="none" dirty="0" smtClean="0"/>
              <a:t>@</a:t>
            </a:r>
            <a:r>
              <a:rPr lang="en-US" sz="2800" cap="none" dirty="0" err="1" smtClean="0"/>
              <a:t>RequestMapping</a:t>
            </a:r>
            <a:endParaRPr lang="ru-RU" sz="2800" cap="none" dirty="0"/>
          </a:p>
        </p:txBody>
      </p:sp>
      <p:sp>
        <p:nvSpPr>
          <p:cNvPr id="8" name="Прямоугольник 7"/>
          <p:cNvSpPr/>
          <p:nvPr/>
        </p:nvSpPr>
        <p:spPr>
          <a:xfrm>
            <a:off x="107504" y="699542"/>
            <a:ext cx="8928992" cy="4375557"/>
          </a:xfrm>
          <a:prstGeom prst="rect">
            <a:avLst/>
          </a:prstGeom>
        </p:spPr>
        <p:txBody>
          <a:bodyPr wrap="square">
            <a:spAutoFit/>
          </a:bodyPr>
          <a:lstStyle/>
          <a:p>
            <a:pPr marL="342900" lvl="8" indent="-342900" algn="just">
              <a:lnSpc>
                <a:spcPts val="2800"/>
              </a:lnSpc>
              <a:buClr>
                <a:schemeClr val="accent3">
                  <a:lumMod val="50000"/>
                </a:schemeClr>
              </a:buClr>
              <a:buFont typeface="Arial" panose="020B0604020202020204" pitchFamily="34" charset="0"/>
              <a:buChar char="•"/>
            </a:pPr>
            <a:r>
              <a:rPr lang="en-US" sz="2400" b="1" kern="0" dirty="0" smtClean="0"/>
              <a:t>path</a:t>
            </a:r>
            <a:r>
              <a:rPr lang="en-US" sz="2400" kern="0" dirty="0" smtClean="0"/>
              <a:t> </a:t>
            </a:r>
            <a:r>
              <a:rPr lang="en-US" sz="2400" kern="0" dirty="0"/>
              <a:t>(value)</a:t>
            </a:r>
            <a:endParaRPr lang="ru-RU" sz="2400" kern="0" dirty="0"/>
          </a:p>
          <a:p>
            <a:pPr marL="457200" lvl="8" indent="-457200" algn="just">
              <a:lnSpc>
                <a:spcPts val="2800"/>
              </a:lnSpc>
              <a:buClr>
                <a:schemeClr val="accent3">
                  <a:lumMod val="50000"/>
                </a:schemeClr>
              </a:buClr>
            </a:pPr>
            <a:r>
              <a:rPr lang="ru-RU" sz="2400" kern="0" dirty="0"/>
              <a:t>	</a:t>
            </a:r>
            <a:r>
              <a:rPr lang="ru-RU" sz="2200" kern="0" dirty="0" smtClean="0"/>
              <a:t>Пути </a:t>
            </a:r>
            <a:r>
              <a:rPr lang="ru-RU" sz="2200" kern="0" dirty="0"/>
              <a:t>для сопоставления </a:t>
            </a:r>
            <a:r>
              <a:rPr lang="en-US" sz="2200" kern="0" dirty="0" smtClean="0"/>
              <a:t>URI</a:t>
            </a:r>
            <a:r>
              <a:rPr lang="ru-RU" sz="2200" kern="0" dirty="0" smtClean="0"/>
              <a:t>.</a:t>
            </a:r>
            <a:endParaRPr lang="en-US" sz="2400" dirty="0"/>
          </a:p>
          <a:p>
            <a:pPr marL="342900" lvl="8" indent="-342900" algn="just">
              <a:lnSpc>
                <a:spcPts val="2800"/>
              </a:lnSpc>
              <a:buClr>
                <a:schemeClr val="accent3">
                  <a:lumMod val="50000"/>
                </a:schemeClr>
              </a:buClr>
              <a:buFont typeface="Arial" panose="020B0604020202020204" pitchFamily="34" charset="0"/>
              <a:buChar char="•"/>
            </a:pPr>
            <a:r>
              <a:rPr lang="en-US" sz="2400" b="1" dirty="0" smtClean="0"/>
              <a:t>method</a:t>
            </a:r>
            <a:endParaRPr lang="en-US" sz="2400" b="1" dirty="0"/>
          </a:p>
          <a:p>
            <a:pPr marL="457200" lvl="8" indent="-457200" algn="just">
              <a:lnSpc>
                <a:spcPts val="2800"/>
              </a:lnSpc>
              <a:buClr>
                <a:schemeClr val="accent3">
                  <a:lumMod val="50000"/>
                </a:schemeClr>
              </a:buClr>
            </a:pPr>
            <a:r>
              <a:rPr lang="ru-RU" sz="2400" kern="0" dirty="0"/>
              <a:t>	</a:t>
            </a:r>
            <a:r>
              <a:rPr lang="en-US" sz="2200" kern="0" dirty="0"/>
              <a:t>HTTP </a:t>
            </a:r>
            <a:r>
              <a:rPr lang="ru-RU" sz="2200" kern="0" dirty="0" smtClean="0"/>
              <a:t>методы (</a:t>
            </a:r>
            <a:r>
              <a:rPr lang="en-US" sz="2200" kern="0" dirty="0" smtClean="0"/>
              <a:t>GET, POST, PUT, DELETE</a:t>
            </a:r>
            <a:r>
              <a:rPr lang="ru-RU" sz="2200" kern="0" dirty="0" smtClean="0"/>
              <a:t>, </a:t>
            </a:r>
            <a:r>
              <a:rPr lang="en-US" sz="2200" kern="0" dirty="0" smtClean="0"/>
              <a:t>HEAD </a:t>
            </a:r>
            <a:r>
              <a:rPr lang="ru-RU" sz="2200" kern="0" dirty="0" smtClean="0"/>
              <a:t>и др.).</a:t>
            </a:r>
            <a:endParaRPr lang="en-US" sz="2200" kern="0" dirty="0" smtClean="0"/>
          </a:p>
          <a:p>
            <a:pPr marL="342900" lvl="8" indent="-342900" algn="just">
              <a:lnSpc>
                <a:spcPts val="2800"/>
              </a:lnSpc>
              <a:buClr>
                <a:schemeClr val="accent3">
                  <a:lumMod val="50000"/>
                </a:schemeClr>
              </a:buClr>
              <a:buFont typeface="Arial" panose="020B0604020202020204" pitchFamily="34" charset="0"/>
              <a:buChar char="•"/>
            </a:pPr>
            <a:r>
              <a:rPr lang="en-US" sz="2400" b="1" dirty="0" err="1"/>
              <a:t>params</a:t>
            </a:r>
            <a:endParaRPr lang="en-US" sz="2400" b="1" dirty="0" smtClean="0"/>
          </a:p>
          <a:p>
            <a:pPr marL="457200" lvl="8" indent="-457200" algn="just">
              <a:lnSpc>
                <a:spcPts val="2800"/>
              </a:lnSpc>
              <a:buClr>
                <a:schemeClr val="accent3">
                  <a:lumMod val="50000"/>
                </a:schemeClr>
              </a:buClr>
            </a:pPr>
            <a:r>
              <a:rPr lang="ru-RU" sz="2400" kern="0" dirty="0" smtClean="0"/>
              <a:t>	</a:t>
            </a:r>
            <a:r>
              <a:rPr lang="ru-RU" sz="2200" dirty="0"/>
              <a:t> Параметры сопоставленного запроса. </a:t>
            </a:r>
            <a:endParaRPr lang="ru-RU" sz="2200" dirty="0" smtClean="0"/>
          </a:p>
          <a:p>
            <a:pPr marL="342900" lvl="8" indent="-342900" algn="just">
              <a:lnSpc>
                <a:spcPts val="2800"/>
              </a:lnSpc>
              <a:buClr>
                <a:schemeClr val="accent3">
                  <a:lumMod val="50000"/>
                </a:schemeClr>
              </a:buClr>
              <a:buFont typeface="Arial" panose="020B0604020202020204" pitchFamily="34" charset="0"/>
              <a:buChar char="•"/>
            </a:pPr>
            <a:r>
              <a:rPr lang="en-US" sz="2400" b="1" kern="0" dirty="0"/>
              <a:t>headers</a:t>
            </a:r>
            <a:endParaRPr lang="en-US" sz="2400" b="1" dirty="0"/>
          </a:p>
          <a:p>
            <a:pPr marL="457200" lvl="8" indent="-457200" algn="just">
              <a:lnSpc>
                <a:spcPts val="2800"/>
              </a:lnSpc>
              <a:buClr>
                <a:schemeClr val="accent3">
                  <a:lumMod val="50000"/>
                </a:schemeClr>
              </a:buClr>
            </a:pPr>
            <a:r>
              <a:rPr lang="ru-RU" sz="2400" kern="0" dirty="0"/>
              <a:t>	</a:t>
            </a:r>
            <a:r>
              <a:rPr lang="ru-RU" sz="2400" dirty="0"/>
              <a:t> </a:t>
            </a:r>
            <a:r>
              <a:rPr lang="en-US" sz="2400" dirty="0" smtClean="0"/>
              <a:t>HTTP </a:t>
            </a:r>
            <a:r>
              <a:rPr lang="ru-RU" sz="2400" dirty="0" smtClean="0"/>
              <a:t>з</a:t>
            </a:r>
            <a:r>
              <a:rPr lang="ru-RU" sz="2200" kern="0" dirty="0" smtClean="0"/>
              <a:t>аголовки </a:t>
            </a:r>
            <a:r>
              <a:rPr lang="ru-RU" sz="2200" kern="0" dirty="0"/>
              <a:t>сопоставленного запроса</a:t>
            </a:r>
            <a:r>
              <a:rPr lang="ru-RU" sz="2200" dirty="0" smtClean="0"/>
              <a:t>. </a:t>
            </a:r>
            <a:endParaRPr lang="ru-RU" sz="2200" dirty="0"/>
          </a:p>
          <a:p>
            <a:pPr marL="342900" lvl="8" indent="-342900" algn="just">
              <a:lnSpc>
                <a:spcPts val="2800"/>
              </a:lnSpc>
              <a:buClr>
                <a:schemeClr val="accent3">
                  <a:lumMod val="50000"/>
                </a:schemeClr>
              </a:buClr>
              <a:buFont typeface="Arial" panose="020B0604020202020204" pitchFamily="34" charset="0"/>
              <a:buChar char="•"/>
            </a:pPr>
            <a:r>
              <a:rPr lang="en-US" sz="2400" b="1" kern="0" dirty="0"/>
              <a:t>consumes</a:t>
            </a:r>
            <a:endParaRPr lang="en-US" sz="2400" b="1" dirty="0"/>
          </a:p>
          <a:p>
            <a:pPr marL="457200" lvl="8" indent="-457200" algn="just">
              <a:lnSpc>
                <a:spcPts val="2800"/>
              </a:lnSpc>
              <a:buClr>
                <a:schemeClr val="accent3">
                  <a:lumMod val="50000"/>
                </a:schemeClr>
              </a:buClr>
            </a:pPr>
            <a:r>
              <a:rPr lang="ru-RU" sz="2400" kern="0" dirty="0"/>
              <a:t>	</a:t>
            </a:r>
            <a:r>
              <a:rPr lang="ru-RU" sz="2400" dirty="0"/>
              <a:t> </a:t>
            </a:r>
            <a:r>
              <a:rPr lang="ru-RU" sz="2200" kern="0" dirty="0"/>
              <a:t>Типы содержимого </a:t>
            </a:r>
            <a:r>
              <a:rPr lang="ru-RU" sz="2200" kern="0" dirty="0" smtClean="0"/>
              <a:t>запроса (</a:t>
            </a:r>
            <a:r>
              <a:rPr lang="en-US" sz="2200" kern="0" dirty="0" smtClean="0"/>
              <a:t>HTTP </a:t>
            </a:r>
            <a:r>
              <a:rPr lang="ru-RU" sz="2200" kern="0" dirty="0" smtClean="0"/>
              <a:t>заголовок </a:t>
            </a:r>
            <a:r>
              <a:rPr lang="en-US" sz="2200" kern="0" dirty="0" smtClean="0"/>
              <a:t>Content-Type</a:t>
            </a:r>
            <a:r>
              <a:rPr lang="ru-RU" sz="2200" kern="0" dirty="0" smtClean="0"/>
              <a:t>).</a:t>
            </a:r>
            <a:endParaRPr lang="ru-RU" sz="2200" dirty="0"/>
          </a:p>
          <a:p>
            <a:pPr marL="342900" lvl="8" indent="-342900" algn="just">
              <a:lnSpc>
                <a:spcPts val="2800"/>
              </a:lnSpc>
              <a:buClr>
                <a:schemeClr val="accent3">
                  <a:lumMod val="50000"/>
                </a:schemeClr>
              </a:buClr>
              <a:buFont typeface="Arial" panose="020B0604020202020204" pitchFamily="34" charset="0"/>
              <a:buChar char="•"/>
            </a:pPr>
            <a:r>
              <a:rPr lang="en-US" sz="2400" b="1" kern="0" dirty="0"/>
              <a:t>produces</a:t>
            </a:r>
            <a:endParaRPr lang="en-US" sz="2400" b="1" dirty="0"/>
          </a:p>
          <a:p>
            <a:pPr marL="457200" lvl="8" indent="-457200" algn="just">
              <a:lnSpc>
                <a:spcPts val="2800"/>
              </a:lnSpc>
              <a:buClr>
                <a:schemeClr val="accent3">
                  <a:lumMod val="50000"/>
                </a:schemeClr>
              </a:buClr>
            </a:pPr>
            <a:r>
              <a:rPr lang="ru-RU" sz="2400" kern="0" dirty="0"/>
              <a:t>	</a:t>
            </a:r>
            <a:r>
              <a:rPr lang="ru-RU" sz="2400" dirty="0"/>
              <a:t> </a:t>
            </a:r>
            <a:r>
              <a:rPr lang="ru-RU" sz="2200" kern="0" dirty="0"/>
              <a:t>Типы содержимого </a:t>
            </a:r>
            <a:r>
              <a:rPr lang="ru-RU" sz="2200" kern="0" dirty="0" smtClean="0"/>
              <a:t>ответа</a:t>
            </a:r>
            <a:r>
              <a:rPr lang="en-US" sz="2200" kern="0" dirty="0" smtClean="0"/>
              <a:t> (HTTP </a:t>
            </a:r>
            <a:r>
              <a:rPr lang="ru-RU" sz="2200" kern="0" dirty="0" smtClean="0"/>
              <a:t>заголовок </a:t>
            </a:r>
            <a:r>
              <a:rPr lang="en-US" sz="2200" kern="0" dirty="0" smtClean="0"/>
              <a:t>Accept)</a:t>
            </a:r>
            <a:r>
              <a:rPr lang="ru-RU" sz="2200" dirty="0" smtClean="0"/>
              <a:t>.</a:t>
            </a:r>
            <a:r>
              <a:rPr lang="ru-RU" sz="2400" dirty="0" smtClean="0"/>
              <a:t> </a:t>
            </a:r>
            <a:endParaRPr lang="en-US" sz="2400" dirty="0" smtClean="0"/>
          </a:p>
        </p:txBody>
      </p:sp>
    </p:spTree>
    <p:extLst>
      <p:ext uri="{BB962C8B-B14F-4D97-AF65-F5344CB8AC3E}">
        <p14:creationId xmlns:p14="http://schemas.microsoft.com/office/powerpoint/2010/main" val="29544063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en-US" sz="2800" cap="none" dirty="0"/>
              <a:t>@</a:t>
            </a:r>
            <a:r>
              <a:rPr lang="en-US" sz="2800" cap="none" dirty="0" err="1"/>
              <a:t>RequestMapping</a:t>
            </a:r>
            <a:r>
              <a:rPr lang="en-US" sz="2800" cap="none" dirty="0" smtClean="0"/>
              <a:t>: consumes &amp; produces</a:t>
            </a:r>
            <a:endParaRPr lang="ru-RU" sz="2800" cap="none" dirty="0"/>
          </a:p>
        </p:txBody>
      </p:sp>
      <p:sp>
        <p:nvSpPr>
          <p:cNvPr id="8" name="Прямоугольник 7"/>
          <p:cNvSpPr/>
          <p:nvPr/>
        </p:nvSpPr>
        <p:spPr>
          <a:xfrm>
            <a:off x="107504" y="699542"/>
            <a:ext cx="8928992" cy="3908762"/>
          </a:xfrm>
          <a:prstGeom prst="rect">
            <a:avLst/>
          </a:prstGeom>
        </p:spPr>
        <p:txBody>
          <a:bodyPr wrap="square">
            <a:spAutoFit/>
          </a:bodyPr>
          <a:lstStyle/>
          <a:p>
            <a:pPr marL="0" lvl="8" algn="just">
              <a:lnSpc>
                <a:spcPct val="150000"/>
              </a:lnSpc>
              <a:buClr>
                <a:schemeClr val="accent3">
                  <a:lumMod val="50000"/>
                </a:schemeClr>
              </a:buClr>
            </a:pPr>
            <a:r>
              <a:rPr lang="ru-RU" sz="2400" dirty="0" smtClean="0"/>
              <a:t>Служат для определения типа содержимого запроса/ответа. Передаются в заголовках </a:t>
            </a:r>
            <a:r>
              <a:rPr lang="en-US" sz="2400" dirty="0" smtClean="0"/>
              <a:t>Content-Type </a:t>
            </a:r>
            <a:r>
              <a:rPr lang="ru-RU" sz="2400" dirty="0" smtClean="0"/>
              <a:t>и </a:t>
            </a:r>
            <a:r>
              <a:rPr lang="en-US" sz="2400" dirty="0" smtClean="0"/>
              <a:t>Accept</a:t>
            </a:r>
            <a:r>
              <a:rPr lang="ru-RU" sz="2400" dirty="0" smtClean="0"/>
              <a:t>.</a:t>
            </a:r>
          </a:p>
          <a:p>
            <a:pPr marL="0" lvl="8" algn="just">
              <a:lnSpc>
                <a:spcPct val="150000"/>
              </a:lnSpc>
              <a:buClr>
                <a:schemeClr val="accent3">
                  <a:lumMod val="50000"/>
                </a:schemeClr>
              </a:buClr>
            </a:pPr>
            <a:r>
              <a:rPr lang="ru-RU" sz="2400" dirty="0" smtClean="0"/>
              <a:t>Основные варианты переписаны в классе </a:t>
            </a:r>
            <a:r>
              <a:rPr lang="en-US" sz="2400" dirty="0" err="1" smtClean="0"/>
              <a:t>MediaType</a:t>
            </a:r>
            <a:r>
              <a:rPr lang="ru-RU" sz="2400" dirty="0" smtClean="0"/>
              <a:t>. Например</a:t>
            </a:r>
            <a:r>
              <a:rPr lang="ru-RU" sz="2400" dirty="0" smtClean="0"/>
              <a:t>:</a:t>
            </a:r>
          </a:p>
          <a:p>
            <a:pPr marL="342900" lvl="8" indent="-342900">
              <a:lnSpc>
                <a:spcPts val="2800"/>
              </a:lnSpc>
              <a:buClr>
                <a:schemeClr val="accent3">
                  <a:lumMod val="50000"/>
                </a:schemeClr>
              </a:buClr>
              <a:buFont typeface="Arial" panose="020B0604020202020204" pitchFamily="34" charset="0"/>
              <a:buChar char="•"/>
            </a:pPr>
            <a:r>
              <a:rPr lang="ru-RU" altLang="ru-RU" sz="2200" dirty="0" smtClean="0">
                <a:solidFill>
                  <a:srgbClr val="000000"/>
                </a:solidFill>
                <a:latin typeface="Courier New" pitchFamily="49" charset="0"/>
                <a:cs typeface="Courier New" pitchFamily="49" charset="0"/>
              </a:rPr>
              <a:t>ALL_VALUE = </a:t>
            </a:r>
            <a:r>
              <a:rPr lang="ru-RU" altLang="ru-RU" sz="2200" b="1" dirty="0" smtClean="0">
                <a:solidFill>
                  <a:srgbClr val="008000"/>
                </a:solidFill>
                <a:latin typeface="Courier New" pitchFamily="49" charset="0"/>
                <a:cs typeface="Courier New" pitchFamily="49" charset="0"/>
              </a:rPr>
              <a:t>"*/*"</a:t>
            </a:r>
            <a:r>
              <a:rPr lang="ru-RU" altLang="ru-RU" sz="2200" dirty="0" smtClean="0">
                <a:solidFill>
                  <a:srgbClr val="000000"/>
                </a:solidFill>
                <a:latin typeface="Courier New" pitchFamily="49" charset="0"/>
                <a:cs typeface="Courier New" pitchFamily="49" charset="0"/>
              </a:rPr>
              <a:t>;</a:t>
            </a:r>
          </a:p>
          <a:p>
            <a:pPr marL="342900" lvl="8" indent="-342900">
              <a:lnSpc>
                <a:spcPts val="2800"/>
              </a:lnSpc>
              <a:buClr>
                <a:schemeClr val="accent3">
                  <a:lumMod val="50000"/>
                </a:schemeClr>
              </a:buClr>
              <a:buFont typeface="Arial" panose="020B0604020202020204" pitchFamily="34" charset="0"/>
              <a:buChar char="•"/>
            </a:pPr>
            <a:r>
              <a:rPr lang="ru-RU" altLang="ru-RU" sz="2200" dirty="0" smtClean="0">
                <a:solidFill>
                  <a:srgbClr val="000000"/>
                </a:solidFill>
                <a:latin typeface="Courier New" pitchFamily="49" charset="0"/>
                <a:cs typeface="Courier New" pitchFamily="49" charset="0"/>
              </a:rPr>
              <a:t>APPLICATION_JSON_VALUE </a:t>
            </a:r>
            <a:r>
              <a:rPr lang="ru-RU" altLang="ru-RU" sz="2200" dirty="0">
                <a:solidFill>
                  <a:srgbClr val="000000"/>
                </a:solidFill>
                <a:latin typeface="Courier New" pitchFamily="49" charset="0"/>
                <a:cs typeface="Courier New" pitchFamily="49" charset="0"/>
              </a:rPr>
              <a:t>= </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application</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json</a:t>
            </a:r>
            <a:r>
              <a:rPr lang="ru-RU" altLang="ru-RU" sz="2200" b="1" dirty="0" smtClean="0">
                <a:solidFill>
                  <a:srgbClr val="008000"/>
                </a:solidFill>
                <a:latin typeface="Courier New" pitchFamily="49" charset="0"/>
                <a:cs typeface="Courier New" pitchFamily="49" charset="0"/>
              </a:rPr>
              <a:t>"</a:t>
            </a:r>
            <a:r>
              <a:rPr lang="ru-RU" altLang="ru-RU" sz="2200" dirty="0" smtClean="0">
                <a:solidFill>
                  <a:srgbClr val="000000"/>
                </a:solidFill>
                <a:latin typeface="Courier New" pitchFamily="49" charset="0"/>
                <a:cs typeface="Courier New" pitchFamily="49" charset="0"/>
              </a:rPr>
              <a:t>;</a:t>
            </a:r>
          </a:p>
          <a:p>
            <a:pPr marL="342900" lvl="8" indent="-342900">
              <a:lnSpc>
                <a:spcPts val="2800"/>
              </a:lnSpc>
              <a:buClr>
                <a:schemeClr val="accent3">
                  <a:lumMod val="50000"/>
                </a:schemeClr>
              </a:buClr>
              <a:buFont typeface="Arial" panose="020B0604020202020204" pitchFamily="34" charset="0"/>
              <a:buChar char="•"/>
            </a:pPr>
            <a:r>
              <a:rPr lang="ru-RU" altLang="ru-RU" sz="2200" dirty="0" smtClean="0">
                <a:solidFill>
                  <a:srgbClr val="000000"/>
                </a:solidFill>
                <a:latin typeface="Courier New" pitchFamily="49" charset="0"/>
                <a:cs typeface="Courier New" pitchFamily="49" charset="0"/>
              </a:rPr>
              <a:t>APPLICATION_OCTET_STREAM_VALUE </a:t>
            </a:r>
            <a:r>
              <a:rPr lang="ru-RU" altLang="ru-RU" sz="2200" dirty="0">
                <a:solidFill>
                  <a:srgbClr val="000000"/>
                </a:solidFill>
                <a:latin typeface="Courier New" pitchFamily="49" charset="0"/>
                <a:cs typeface="Courier New" pitchFamily="49" charset="0"/>
              </a:rPr>
              <a:t>= </a:t>
            </a:r>
            <a:r>
              <a:rPr lang="ru-RU" altLang="ru-RU" sz="2200" dirty="0" smtClean="0">
                <a:solidFill>
                  <a:srgbClr val="000000"/>
                </a:solidFill>
                <a:latin typeface="Courier New" pitchFamily="49" charset="0"/>
                <a:cs typeface="Courier New" pitchFamily="49" charset="0"/>
              </a:rPr>
              <a:t>			</a:t>
            </a:r>
            <a:r>
              <a:rPr lang="ru-RU" altLang="ru-RU" sz="2200" b="1" dirty="0" smtClean="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application</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octet-stream</a:t>
            </a:r>
            <a:r>
              <a:rPr lang="ru-RU" altLang="ru-RU" sz="2200" b="1" dirty="0" smtClean="0">
                <a:solidFill>
                  <a:srgbClr val="008000"/>
                </a:solidFill>
                <a:latin typeface="Courier New" pitchFamily="49" charset="0"/>
                <a:cs typeface="Courier New" pitchFamily="49" charset="0"/>
              </a:rPr>
              <a:t>"</a:t>
            </a:r>
            <a:r>
              <a:rPr lang="ru-RU" altLang="ru-RU" sz="2200" dirty="0" smtClean="0">
                <a:solidFill>
                  <a:srgbClr val="000000"/>
                </a:solidFill>
                <a:latin typeface="Courier New" pitchFamily="49" charset="0"/>
                <a:cs typeface="Courier New" pitchFamily="49" charset="0"/>
              </a:rPr>
              <a:t>;</a:t>
            </a:r>
          </a:p>
          <a:p>
            <a:pPr marL="342900" lvl="8" indent="-342900">
              <a:lnSpc>
                <a:spcPts val="2800"/>
              </a:lnSpc>
              <a:buClr>
                <a:schemeClr val="accent3">
                  <a:lumMod val="50000"/>
                </a:schemeClr>
              </a:buClr>
              <a:buFont typeface="Arial" panose="020B0604020202020204" pitchFamily="34" charset="0"/>
              <a:buChar char="•"/>
            </a:pPr>
            <a:r>
              <a:rPr lang="ru-RU" altLang="ru-RU" sz="2200" dirty="0" smtClean="0">
                <a:solidFill>
                  <a:srgbClr val="000000"/>
                </a:solidFill>
                <a:latin typeface="Courier New" pitchFamily="49" charset="0"/>
                <a:cs typeface="Courier New" pitchFamily="49" charset="0"/>
              </a:rPr>
              <a:t>APPLICATION_XML_VALUE </a:t>
            </a:r>
            <a:r>
              <a:rPr lang="ru-RU" altLang="ru-RU" sz="2200" dirty="0">
                <a:solidFill>
                  <a:srgbClr val="000000"/>
                </a:solidFill>
                <a:latin typeface="Courier New" pitchFamily="49" charset="0"/>
                <a:cs typeface="Courier New" pitchFamily="49" charset="0"/>
              </a:rPr>
              <a:t>= </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application</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xml</a:t>
            </a:r>
            <a:r>
              <a:rPr lang="ru-RU" altLang="ru-RU" sz="2200" b="1" dirty="0" smtClean="0">
                <a:solidFill>
                  <a:srgbClr val="008000"/>
                </a:solidFill>
                <a:latin typeface="Courier New" pitchFamily="49" charset="0"/>
                <a:cs typeface="Courier New" pitchFamily="49" charset="0"/>
              </a:rPr>
              <a:t>"</a:t>
            </a:r>
            <a:r>
              <a:rPr lang="ru-RU" altLang="ru-RU" sz="2200" dirty="0" smtClean="0">
                <a:solidFill>
                  <a:srgbClr val="000000"/>
                </a:solidFill>
                <a:latin typeface="Courier New" pitchFamily="49" charset="0"/>
                <a:cs typeface="Courier New" pitchFamily="49" charset="0"/>
              </a:rPr>
              <a:t>;</a:t>
            </a:r>
          </a:p>
          <a:p>
            <a:pPr marL="342900" lvl="8" indent="-342900">
              <a:lnSpc>
                <a:spcPts val="2800"/>
              </a:lnSpc>
              <a:buClr>
                <a:schemeClr val="accent3">
                  <a:lumMod val="50000"/>
                </a:schemeClr>
              </a:buClr>
              <a:buFont typeface="Arial" panose="020B0604020202020204" pitchFamily="34" charset="0"/>
              <a:buChar char="•"/>
            </a:pPr>
            <a:r>
              <a:rPr lang="ru-RU" altLang="ru-RU" sz="2200" dirty="0" smtClean="0">
                <a:solidFill>
                  <a:srgbClr val="000000"/>
                </a:solidFill>
                <a:latin typeface="Courier New" pitchFamily="49" charset="0"/>
                <a:cs typeface="Courier New" pitchFamily="49" charset="0"/>
              </a:rPr>
              <a:t>TEXT_HTML_VALUE </a:t>
            </a:r>
            <a:r>
              <a:rPr lang="ru-RU" altLang="ru-RU" sz="2200" dirty="0">
                <a:solidFill>
                  <a:srgbClr val="000000"/>
                </a:solidFill>
                <a:latin typeface="Courier New" pitchFamily="49" charset="0"/>
                <a:cs typeface="Courier New" pitchFamily="49" charset="0"/>
              </a:rPr>
              <a:t>= </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text</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html</a:t>
            </a:r>
            <a:r>
              <a:rPr lang="ru-RU" altLang="ru-RU" sz="2200" b="1" dirty="0" smtClean="0">
                <a:solidFill>
                  <a:srgbClr val="008000"/>
                </a:solidFill>
                <a:latin typeface="Courier New" pitchFamily="49" charset="0"/>
                <a:cs typeface="Courier New" pitchFamily="49" charset="0"/>
              </a:rPr>
              <a:t>"</a:t>
            </a:r>
            <a:r>
              <a:rPr lang="ru-RU" altLang="ru-RU" sz="2200" dirty="0" smtClean="0">
                <a:solidFill>
                  <a:srgbClr val="000000"/>
                </a:solidFill>
                <a:latin typeface="Courier New" pitchFamily="49" charset="0"/>
                <a:cs typeface="Courier New" pitchFamily="49" charset="0"/>
              </a:rPr>
              <a:t>;</a:t>
            </a:r>
            <a:endParaRPr lang="en-US" sz="2200" dirty="0" smtClean="0"/>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135796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002936" cy="477054"/>
          </a:xfrm>
        </p:spPr>
        <p:txBody>
          <a:bodyPr/>
          <a:lstStyle/>
          <a:p>
            <a:r>
              <a:rPr lang="ru-RU" sz="2800" dirty="0" smtClean="0"/>
              <a:t>составные</a:t>
            </a:r>
            <a:r>
              <a:rPr lang="ru-RU" sz="2800" dirty="0"/>
              <a:t> </a:t>
            </a:r>
            <a:r>
              <a:rPr lang="ru-RU" sz="2800" dirty="0" smtClean="0"/>
              <a:t>варианты </a:t>
            </a:r>
            <a:r>
              <a:rPr lang="en-US" sz="2800" cap="none" dirty="0" smtClean="0"/>
              <a:t>@</a:t>
            </a:r>
            <a:r>
              <a:rPr lang="en-US" sz="2800" cap="none" dirty="0" err="1" smtClean="0"/>
              <a:t>RequestMapping</a:t>
            </a:r>
            <a:endParaRPr lang="ru-RU" sz="2800" cap="none" dirty="0"/>
          </a:p>
        </p:txBody>
      </p:sp>
      <p:sp>
        <p:nvSpPr>
          <p:cNvPr id="8" name="Прямоугольник 7"/>
          <p:cNvSpPr/>
          <p:nvPr/>
        </p:nvSpPr>
        <p:spPr>
          <a:xfrm>
            <a:off x="107504" y="699542"/>
            <a:ext cx="8928992" cy="3785652"/>
          </a:xfrm>
          <a:prstGeom prst="rect">
            <a:avLst/>
          </a:prstGeom>
        </p:spPr>
        <p:txBody>
          <a:bodyPr wrap="square">
            <a:spAutoFit/>
          </a:bodyPr>
          <a:lstStyle/>
          <a:p>
            <a:pPr marL="342900" lvl="8" indent="-342900" algn="just">
              <a:buClr>
                <a:schemeClr val="accent3">
                  <a:lumMod val="50000"/>
                </a:schemeClr>
              </a:buClr>
              <a:buFont typeface="Arial" panose="020B0604020202020204" pitchFamily="34" charset="0"/>
              <a:buChar char="•"/>
            </a:pPr>
            <a:r>
              <a:rPr lang="en-US" sz="2400" kern="0" dirty="0"/>
              <a:t>@</a:t>
            </a:r>
            <a:r>
              <a:rPr lang="en-US" sz="2400" kern="0" dirty="0" err="1" smtClean="0"/>
              <a:t>GetMapping</a:t>
            </a:r>
            <a:endParaRPr lang="ru-RU" sz="2400" kern="0" dirty="0"/>
          </a:p>
          <a:p>
            <a:pPr marL="457200" lvl="8" indent="-457200" algn="just">
              <a:buClr>
                <a:schemeClr val="accent3">
                  <a:lumMod val="50000"/>
                </a:schemeClr>
              </a:buClr>
            </a:pPr>
            <a:r>
              <a:rPr lang="ru-RU" sz="2400" kern="0" dirty="0" smtClean="0"/>
              <a:t>	</a:t>
            </a:r>
            <a:r>
              <a:rPr lang="ru-RU" sz="2200" kern="0" dirty="0" smtClean="0"/>
              <a:t>Аналог </a:t>
            </a:r>
            <a:r>
              <a:rPr lang="ru-RU" altLang="ru-RU" sz="2200" dirty="0" smtClean="0">
                <a:solidFill>
                  <a:srgbClr val="808000"/>
                </a:solidFill>
                <a:latin typeface="Courier New" pitchFamily="49" charset="0"/>
                <a:cs typeface="Courier New" pitchFamily="49" charset="0"/>
              </a:rPr>
              <a:t>@</a:t>
            </a:r>
            <a:r>
              <a:rPr lang="ru-RU" altLang="ru-RU" sz="2200" dirty="0" err="1" smtClean="0">
                <a:solidFill>
                  <a:srgbClr val="808000"/>
                </a:solidFill>
                <a:latin typeface="Courier New" pitchFamily="49" charset="0"/>
                <a:cs typeface="Courier New" pitchFamily="49" charset="0"/>
              </a:rPr>
              <a:t>RequestMapping</a:t>
            </a:r>
            <a:r>
              <a:rPr lang="ru-RU" altLang="ru-RU" sz="2200" dirty="0" smtClean="0">
                <a:solidFill>
                  <a:srgbClr val="000000"/>
                </a:solidFill>
                <a:latin typeface="Courier New" pitchFamily="49" charset="0"/>
                <a:cs typeface="Courier New" pitchFamily="49" charset="0"/>
              </a:rPr>
              <a:t>(</a:t>
            </a:r>
            <a:r>
              <a:rPr lang="ru-RU" altLang="ru-RU" sz="2200" dirty="0" err="1" smtClean="0">
                <a:solidFill>
                  <a:srgbClr val="000000"/>
                </a:solidFill>
                <a:latin typeface="Courier New" pitchFamily="49" charset="0"/>
                <a:cs typeface="Courier New" pitchFamily="49" charset="0"/>
              </a:rPr>
              <a:t>method</a:t>
            </a:r>
            <a:r>
              <a:rPr lang="ru-RU" altLang="ru-RU" sz="2200" dirty="0" smtClean="0">
                <a:solidFill>
                  <a:srgbClr val="000000"/>
                </a:solidFill>
                <a:latin typeface="Courier New" pitchFamily="49" charset="0"/>
                <a:cs typeface="Courier New" pitchFamily="49" charset="0"/>
              </a:rPr>
              <a:t> = </a:t>
            </a:r>
            <a:r>
              <a:rPr lang="ru-RU" altLang="ru-RU" sz="2200" b="1" i="1" dirty="0" smtClean="0">
                <a:solidFill>
                  <a:srgbClr val="660E7A"/>
                </a:solidFill>
                <a:latin typeface="Courier New" pitchFamily="49" charset="0"/>
                <a:cs typeface="Courier New" pitchFamily="49" charset="0"/>
              </a:rPr>
              <a:t>GET</a:t>
            </a:r>
            <a:r>
              <a:rPr lang="ru-RU" altLang="ru-RU" sz="2200" dirty="0" smtClean="0">
                <a:solidFill>
                  <a:srgbClr val="000000"/>
                </a:solidFill>
                <a:latin typeface="Courier New" pitchFamily="49" charset="0"/>
                <a:cs typeface="Courier New" pitchFamily="49" charset="0"/>
              </a:rPr>
              <a:t>)</a:t>
            </a:r>
            <a:endParaRPr lang="en-US" sz="2200" kern="0" dirty="0"/>
          </a:p>
          <a:p>
            <a:pPr marL="342900" lvl="8" indent="-342900" algn="just">
              <a:buClr>
                <a:schemeClr val="accent3">
                  <a:lumMod val="50000"/>
                </a:schemeClr>
              </a:buClr>
              <a:buFont typeface="Arial" panose="020B0604020202020204" pitchFamily="34" charset="0"/>
              <a:buChar char="•"/>
            </a:pPr>
            <a:r>
              <a:rPr lang="en-US" sz="2400" kern="0" dirty="0"/>
              <a:t>@</a:t>
            </a:r>
            <a:r>
              <a:rPr lang="en-US" sz="2400" kern="0" dirty="0" err="1"/>
              <a:t>PostMapping</a:t>
            </a:r>
            <a:endParaRPr lang="en-US" sz="2400" kern="0" dirty="0"/>
          </a:p>
          <a:p>
            <a:pPr marL="457200" lvl="6" indent="-1371600" algn="just">
              <a:buClr>
                <a:schemeClr val="accent3">
                  <a:lumMod val="50000"/>
                </a:schemeClr>
              </a:buClr>
            </a:pPr>
            <a:r>
              <a:rPr lang="en-US" sz="2400" kern="0" dirty="0" smtClean="0"/>
              <a:t>	</a:t>
            </a:r>
            <a:r>
              <a:rPr lang="ru-RU" sz="2200" kern="0" dirty="0" smtClean="0"/>
              <a:t>Аналог</a:t>
            </a:r>
            <a:r>
              <a:rPr lang="en-US" sz="2200" kern="0" dirty="0" smtClean="0"/>
              <a:t> </a:t>
            </a:r>
            <a:r>
              <a:rPr lang="ru-RU" altLang="ru-RU" sz="2200" dirty="0" smtClean="0">
                <a:solidFill>
                  <a:srgbClr val="808000"/>
                </a:solidFill>
                <a:latin typeface="Courier New" pitchFamily="49" charset="0"/>
                <a:cs typeface="Courier New" pitchFamily="49" charset="0"/>
              </a:rPr>
              <a:t>@</a:t>
            </a:r>
            <a:r>
              <a:rPr lang="ru-RU" altLang="ru-RU" sz="2200" dirty="0" err="1" smtClean="0">
                <a:solidFill>
                  <a:srgbClr val="808000"/>
                </a:solidFill>
                <a:latin typeface="Courier New" pitchFamily="49" charset="0"/>
                <a:cs typeface="Courier New" pitchFamily="49" charset="0"/>
              </a:rPr>
              <a:t>RequestMapping</a:t>
            </a:r>
            <a:r>
              <a:rPr lang="ru-RU" altLang="ru-RU" sz="2200" dirty="0" smtClean="0">
                <a:solidFill>
                  <a:srgbClr val="000000"/>
                </a:solidFill>
                <a:latin typeface="Courier New" pitchFamily="49" charset="0"/>
                <a:cs typeface="Courier New" pitchFamily="49" charset="0"/>
              </a:rPr>
              <a:t>(</a:t>
            </a:r>
            <a:r>
              <a:rPr lang="ru-RU" altLang="ru-RU" sz="2200" dirty="0" err="1" smtClean="0">
                <a:solidFill>
                  <a:srgbClr val="000000"/>
                </a:solidFill>
                <a:latin typeface="Courier New" pitchFamily="49" charset="0"/>
                <a:cs typeface="Courier New" pitchFamily="49" charset="0"/>
              </a:rPr>
              <a:t>method</a:t>
            </a:r>
            <a:r>
              <a:rPr lang="ru-RU" altLang="ru-RU" sz="2200" dirty="0" smtClean="0">
                <a:solidFill>
                  <a:srgbClr val="000000"/>
                </a:solidFill>
                <a:latin typeface="Courier New" pitchFamily="49" charset="0"/>
                <a:cs typeface="Courier New" pitchFamily="49" charset="0"/>
              </a:rPr>
              <a:t> = </a:t>
            </a:r>
            <a:r>
              <a:rPr lang="en-US" altLang="ru-RU" sz="2200" b="1" i="1" dirty="0" smtClean="0">
                <a:solidFill>
                  <a:srgbClr val="660E7A"/>
                </a:solidFill>
                <a:latin typeface="Courier New" pitchFamily="49" charset="0"/>
                <a:cs typeface="Courier New" pitchFamily="49" charset="0"/>
              </a:rPr>
              <a:t>POST</a:t>
            </a:r>
            <a:r>
              <a:rPr lang="ru-RU" altLang="ru-RU" sz="2200" dirty="0" smtClean="0">
                <a:solidFill>
                  <a:srgbClr val="000000"/>
                </a:solidFill>
                <a:latin typeface="Courier New" pitchFamily="49" charset="0"/>
                <a:cs typeface="Courier New" pitchFamily="49" charset="0"/>
              </a:rPr>
              <a:t>)</a:t>
            </a:r>
          </a:p>
          <a:p>
            <a:pPr marL="342900" lvl="8" indent="-342900" algn="just">
              <a:buClr>
                <a:schemeClr val="accent3">
                  <a:lumMod val="50000"/>
                </a:schemeClr>
              </a:buClr>
              <a:buFont typeface="Arial" panose="020B0604020202020204" pitchFamily="34" charset="0"/>
              <a:buChar char="•"/>
            </a:pPr>
            <a:r>
              <a:rPr lang="en-US" sz="2400" kern="0" dirty="0" smtClean="0"/>
              <a:t>@</a:t>
            </a:r>
            <a:r>
              <a:rPr lang="en-US" sz="2400" kern="0" dirty="0" err="1"/>
              <a:t>PutMapping</a:t>
            </a:r>
            <a:endParaRPr lang="en-US" sz="2400" kern="0" dirty="0"/>
          </a:p>
          <a:p>
            <a:pPr marL="457200" lvl="7" indent="-914400" algn="just">
              <a:buClr>
                <a:schemeClr val="accent3">
                  <a:lumMod val="50000"/>
                </a:schemeClr>
              </a:buClr>
            </a:pPr>
            <a:r>
              <a:rPr lang="en-US" sz="2400" kern="0" dirty="0" smtClean="0"/>
              <a:t>	</a:t>
            </a:r>
            <a:r>
              <a:rPr lang="ru-RU" sz="2200" kern="0" dirty="0" smtClean="0"/>
              <a:t>Аналог </a:t>
            </a:r>
            <a:r>
              <a:rPr lang="ru-RU" altLang="ru-RU" sz="2200" dirty="0">
                <a:solidFill>
                  <a:srgbClr val="808000"/>
                </a:solidFill>
                <a:latin typeface="Courier New" pitchFamily="49" charset="0"/>
                <a:cs typeface="Courier New" pitchFamily="49" charset="0"/>
              </a:rPr>
              <a:t>@</a:t>
            </a:r>
            <a:r>
              <a:rPr lang="ru-RU" altLang="ru-RU" sz="2200" dirty="0" err="1">
                <a:solidFill>
                  <a:srgbClr val="808000"/>
                </a:solidFill>
                <a:latin typeface="Courier New" pitchFamily="49" charset="0"/>
                <a:cs typeface="Courier New" pitchFamily="49" charset="0"/>
              </a:rPr>
              <a:t>RequestMapping</a:t>
            </a:r>
            <a:r>
              <a:rPr lang="ru-RU" altLang="ru-RU" sz="2200" dirty="0">
                <a:solidFill>
                  <a:srgbClr val="000000"/>
                </a:solidFill>
                <a:latin typeface="Courier New" pitchFamily="49" charset="0"/>
                <a:cs typeface="Courier New" pitchFamily="49" charset="0"/>
              </a:rPr>
              <a:t>(</a:t>
            </a:r>
            <a:r>
              <a:rPr lang="ru-RU" altLang="ru-RU" sz="2200" dirty="0" err="1">
                <a:solidFill>
                  <a:srgbClr val="000000"/>
                </a:solidFill>
                <a:latin typeface="Courier New" pitchFamily="49" charset="0"/>
                <a:cs typeface="Courier New" pitchFamily="49" charset="0"/>
              </a:rPr>
              <a:t>method</a:t>
            </a:r>
            <a:r>
              <a:rPr lang="ru-RU" altLang="ru-RU" sz="2200" dirty="0">
                <a:solidFill>
                  <a:srgbClr val="000000"/>
                </a:solidFill>
                <a:latin typeface="Courier New" pitchFamily="49" charset="0"/>
                <a:cs typeface="Courier New" pitchFamily="49" charset="0"/>
              </a:rPr>
              <a:t> = </a:t>
            </a:r>
            <a:r>
              <a:rPr lang="en-US" altLang="ru-RU" sz="2200" b="1" i="1" dirty="0" smtClean="0">
                <a:solidFill>
                  <a:srgbClr val="660E7A"/>
                </a:solidFill>
                <a:latin typeface="Courier New" pitchFamily="49" charset="0"/>
                <a:cs typeface="Courier New" pitchFamily="49" charset="0"/>
              </a:rPr>
              <a:t>PUT</a:t>
            </a:r>
            <a:r>
              <a:rPr lang="ru-RU" altLang="ru-RU" sz="2200" dirty="0" smtClean="0">
                <a:solidFill>
                  <a:srgbClr val="000000"/>
                </a:solidFill>
                <a:latin typeface="Courier New" pitchFamily="49" charset="0"/>
                <a:cs typeface="Courier New" pitchFamily="49" charset="0"/>
              </a:rPr>
              <a:t>)</a:t>
            </a:r>
          </a:p>
          <a:p>
            <a:pPr marL="342900" lvl="8" indent="-342900" algn="just">
              <a:buClr>
                <a:schemeClr val="accent3">
                  <a:lumMod val="50000"/>
                </a:schemeClr>
              </a:buClr>
              <a:buFont typeface="Arial" panose="020B0604020202020204" pitchFamily="34" charset="0"/>
              <a:buChar char="•"/>
            </a:pPr>
            <a:r>
              <a:rPr lang="en-US" sz="2400" kern="0" dirty="0" smtClean="0"/>
              <a:t>@</a:t>
            </a:r>
            <a:r>
              <a:rPr lang="en-US" sz="2400" kern="0" dirty="0" err="1"/>
              <a:t>DeleteMapping</a:t>
            </a:r>
            <a:endParaRPr lang="en-US" sz="2400" kern="0" dirty="0"/>
          </a:p>
          <a:p>
            <a:pPr marL="457200" lvl="7" indent="-914400" algn="just">
              <a:buClr>
                <a:schemeClr val="accent3">
                  <a:lumMod val="50000"/>
                </a:schemeClr>
              </a:buClr>
            </a:pPr>
            <a:r>
              <a:rPr lang="en-US" sz="2400" kern="0" dirty="0" smtClean="0"/>
              <a:t>	</a:t>
            </a:r>
            <a:r>
              <a:rPr lang="ru-RU" sz="2200" kern="0" dirty="0" smtClean="0"/>
              <a:t>Аналог </a:t>
            </a:r>
            <a:r>
              <a:rPr lang="ru-RU" altLang="ru-RU" sz="2200" dirty="0">
                <a:solidFill>
                  <a:srgbClr val="808000"/>
                </a:solidFill>
                <a:latin typeface="Courier New" pitchFamily="49" charset="0"/>
                <a:cs typeface="Courier New" pitchFamily="49" charset="0"/>
              </a:rPr>
              <a:t>@</a:t>
            </a:r>
            <a:r>
              <a:rPr lang="ru-RU" altLang="ru-RU" sz="2200" dirty="0" err="1">
                <a:solidFill>
                  <a:srgbClr val="808000"/>
                </a:solidFill>
                <a:latin typeface="Courier New" pitchFamily="49" charset="0"/>
                <a:cs typeface="Courier New" pitchFamily="49" charset="0"/>
              </a:rPr>
              <a:t>RequestMapping</a:t>
            </a:r>
            <a:r>
              <a:rPr lang="ru-RU" altLang="ru-RU" sz="2200" dirty="0">
                <a:solidFill>
                  <a:srgbClr val="000000"/>
                </a:solidFill>
                <a:latin typeface="Courier New" pitchFamily="49" charset="0"/>
                <a:cs typeface="Courier New" pitchFamily="49" charset="0"/>
              </a:rPr>
              <a:t>(</a:t>
            </a:r>
            <a:r>
              <a:rPr lang="ru-RU" altLang="ru-RU" sz="2200" dirty="0" err="1">
                <a:solidFill>
                  <a:srgbClr val="000000"/>
                </a:solidFill>
                <a:latin typeface="Courier New" pitchFamily="49" charset="0"/>
                <a:cs typeface="Courier New" pitchFamily="49" charset="0"/>
              </a:rPr>
              <a:t>method</a:t>
            </a:r>
            <a:r>
              <a:rPr lang="ru-RU" altLang="ru-RU" sz="2200" dirty="0">
                <a:solidFill>
                  <a:srgbClr val="000000"/>
                </a:solidFill>
                <a:latin typeface="Courier New" pitchFamily="49" charset="0"/>
                <a:cs typeface="Courier New" pitchFamily="49" charset="0"/>
              </a:rPr>
              <a:t> = </a:t>
            </a:r>
            <a:r>
              <a:rPr lang="en-US" altLang="ru-RU" sz="2200" b="1" i="1" dirty="0" smtClean="0">
                <a:solidFill>
                  <a:srgbClr val="660E7A"/>
                </a:solidFill>
                <a:latin typeface="Courier New" pitchFamily="49" charset="0"/>
                <a:cs typeface="Courier New" pitchFamily="49" charset="0"/>
              </a:rPr>
              <a:t>DELETE</a:t>
            </a:r>
            <a:r>
              <a:rPr lang="ru-RU" altLang="ru-RU" sz="2200" dirty="0" smtClean="0">
                <a:solidFill>
                  <a:srgbClr val="000000"/>
                </a:solidFill>
                <a:latin typeface="Courier New" pitchFamily="49" charset="0"/>
                <a:cs typeface="Courier New" pitchFamily="49" charset="0"/>
              </a:rPr>
              <a:t>)</a:t>
            </a:r>
          </a:p>
          <a:p>
            <a:pPr marL="342900" lvl="8" indent="-342900" algn="just">
              <a:buClr>
                <a:schemeClr val="accent3">
                  <a:lumMod val="50000"/>
                </a:schemeClr>
              </a:buClr>
              <a:buFont typeface="Arial" panose="020B0604020202020204" pitchFamily="34" charset="0"/>
              <a:buChar char="•"/>
            </a:pPr>
            <a:r>
              <a:rPr lang="en-US" sz="2400" kern="0" dirty="0" smtClean="0"/>
              <a:t>@</a:t>
            </a:r>
            <a:r>
              <a:rPr lang="en-US" sz="2400" kern="0" dirty="0" err="1" smtClean="0"/>
              <a:t>PatchMapping</a:t>
            </a:r>
            <a:endParaRPr lang="ru-RU" sz="2400" kern="0" dirty="0" smtClean="0"/>
          </a:p>
          <a:p>
            <a:pPr marL="457200" lvl="8" indent="-457200" algn="just">
              <a:buClr>
                <a:schemeClr val="accent3">
                  <a:lumMod val="50000"/>
                </a:schemeClr>
              </a:buClr>
            </a:pPr>
            <a:r>
              <a:rPr lang="en-US" sz="2400" kern="0" dirty="0" smtClean="0"/>
              <a:t>	</a:t>
            </a:r>
            <a:r>
              <a:rPr lang="ru-RU" sz="2200" kern="0" dirty="0" smtClean="0"/>
              <a:t>Аналог </a:t>
            </a:r>
            <a:r>
              <a:rPr lang="ru-RU" altLang="ru-RU" sz="2200" dirty="0">
                <a:solidFill>
                  <a:srgbClr val="808000"/>
                </a:solidFill>
                <a:latin typeface="Courier New" pitchFamily="49" charset="0"/>
                <a:cs typeface="Courier New" pitchFamily="49" charset="0"/>
              </a:rPr>
              <a:t>@</a:t>
            </a:r>
            <a:r>
              <a:rPr lang="ru-RU" altLang="ru-RU" sz="2200" dirty="0" err="1">
                <a:solidFill>
                  <a:srgbClr val="808000"/>
                </a:solidFill>
                <a:latin typeface="Courier New" pitchFamily="49" charset="0"/>
                <a:cs typeface="Courier New" pitchFamily="49" charset="0"/>
              </a:rPr>
              <a:t>RequestMapping</a:t>
            </a:r>
            <a:r>
              <a:rPr lang="ru-RU" altLang="ru-RU" sz="2200" dirty="0">
                <a:solidFill>
                  <a:srgbClr val="000000"/>
                </a:solidFill>
                <a:latin typeface="Courier New" pitchFamily="49" charset="0"/>
                <a:cs typeface="Courier New" pitchFamily="49" charset="0"/>
              </a:rPr>
              <a:t>(</a:t>
            </a:r>
            <a:r>
              <a:rPr lang="ru-RU" altLang="ru-RU" sz="2200" dirty="0" err="1">
                <a:solidFill>
                  <a:srgbClr val="000000"/>
                </a:solidFill>
                <a:latin typeface="Courier New" pitchFamily="49" charset="0"/>
                <a:cs typeface="Courier New" pitchFamily="49" charset="0"/>
              </a:rPr>
              <a:t>method</a:t>
            </a:r>
            <a:r>
              <a:rPr lang="ru-RU" altLang="ru-RU" sz="2200" dirty="0">
                <a:solidFill>
                  <a:srgbClr val="000000"/>
                </a:solidFill>
                <a:latin typeface="Courier New" pitchFamily="49" charset="0"/>
                <a:cs typeface="Courier New" pitchFamily="49" charset="0"/>
              </a:rPr>
              <a:t> = </a:t>
            </a:r>
            <a:r>
              <a:rPr lang="en-US" altLang="ru-RU" sz="2200" b="1" i="1" dirty="0" smtClean="0">
                <a:solidFill>
                  <a:srgbClr val="660E7A"/>
                </a:solidFill>
                <a:latin typeface="Courier New" pitchFamily="49" charset="0"/>
                <a:cs typeface="Courier New" pitchFamily="49" charset="0"/>
              </a:rPr>
              <a:t>PATCH</a:t>
            </a:r>
            <a:r>
              <a:rPr lang="ru-RU" altLang="ru-RU" sz="2200" dirty="0" smtClean="0">
                <a:solidFill>
                  <a:srgbClr val="000000"/>
                </a:solidFill>
                <a:latin typeface="Courier New" pitchFamily="49" charset="0"/>
                <a:cs typeface="Courier New" pitchFamily="49" charset="0"/>
              </a:rPr>
              <a:t>)</a:t>
            </a:r>
            <a:endParaRPr lang="ru-RU" sz="2200" kern="0" dirty="0" smtClean="0"/>
          </a:p>
        </p:txBody>
      </p:sp>
    </p:spTree>
    <p:extLst>
      <p:ext uri="{BB962C8B-B14F-4D97-AF65-F5344CB8AC3E}">
        <p14:creationId xmlns:p14="http://schemas.microsoft.com/office/powerpoint/2010/main" val="1421808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477054"/>
          </a:xfrm>
        </p:spPr>
        <p:txBody>
          <a:bodyPr/>
          <a:lstStyle/>
          <a:p>
            <a:r>
              <a:rPr lang="ru-RU" sz="2800" dirty="0" smtClean="0"/>
              <a:t>Сервер приложений</a:t>
            </a:r>
            <a:endParaRPr lang="ru-RU" sz="2800" dirty="0"/>
          </a:p>
        </p:txBody>
      </p:sp>
      <p:sp>
        <p:nvSpPr>
          <p:cNvPr id="3" name="Прямоугольник 2"/>
          <p:cNvSpPr/>
          <p:nvPr/>
        </p:nvSpPr>
        <p:spPr>
          <a:xfrm>
            <a:off x="107504" y="699542"/>
            <a:ext cx="3888432" cy="2800767"/>
          </a:xfrm>
          <a:prstGeom prst="rect">
            <a:avLst/>
          </a:prstGeom>
        </p:spPr>
        <p:txBody>
          <a:bodyPr wrap="square">
            <a:spAutoFit/>
          </a:bodyPr>
          <a:lstStyle/>
          <a:p>
            <a:pPr marL="0" lvl="8">
              <a:buClr>
                <a:schemeClr val="accent3">
                  <a:lumMod val="50000"/>
                </a:schemeClr>
              </a:buClr>
            </a:pPr>
            <a:r>
              <a:rPr lang="ru-RU" sz="2200" b="1" kern="0" dirty="0" smtClean="0"/>
              <a:t>Сервер приложений </a:t>
            </a:r>
            <a:r>
              <a:rPr lang="ru-RU" sz="2200" kern="0" dirty="0" smtClean="0"/>
              <a:t>– компонентная </a:t>
            </a:r>
            <a:r>
              <a:rPr lang="ru-RU" sz="2200" kern="0" dirty="0" smtClean="0"/>
              <a:t>программная платформа, предоставляющая среду для исполнения приложений.</a:t>
            </a:r>
            <a:endParaRPr lang="en-US" sz="2200" kern="0" dirty="0" smtClean="0"/>
          </a:p>
          <a:p>
            <a:pPr marL="0" lvl="8">
              <a:buClr>
                <a:schemeClr val="accent3">
                  <a:lumMod val="50000"/>
                </a:schemeClr>
              </a:buClr>
            </a:pPr>
            <a:endParaRPr lang="ru-RU" sz="2200" kern="0" dirty="0" smtClean="0"/>
          </a:p>
          <a:p>
            <a:pPr marL="0" lvl="8">
              <a:buClr>
                <a:schemeClr val="accent3">
                  <a:lumMod val="50000"/>
                </a:schemeClr>
              </a:buClr>
            </a:pPr>
            <a:r>
              <a:rPr lang="ru-RU" sz="2200" kern="0" dirty="0" smtClean="0">
                <a:solidFill>
                  <a:sysClr val="windowText" lastClr="000000"/>
                </a:solidFill>
              </a:rPr>
              <a:t>Обычно это средний слой </a:t>
            </a:r>
            <a:r>
              <a:rPr lang="ru-RU" sz="2200" b="1" kern="0" dirty="0" smtClean="0">
                <a:solidFill>
                  <a:sysClr val="windowText" lastClr="000000"/>
                </a:solidFill>
              </a:rPr>
              <a:t>трёхуровневой архитектуры</a:t>
            </a:r>
            <a:r>
              <a:rPr lang="ru-RU" sz="2200" kern="0" dirty="0" smtClean="0">
                <a:solidFill>
                  <a:sysClr val="windowText" lastClr="000000"/>
                </a:solidFill>
              </a:rPr>
              <a:t>.</a:t>
            </a:r>
            <a:endParaRPr lang="en-US" sz="2200" kern="0" dirty="0">
              <a:solidFill>
                <a:sysClr val="windowText" lastClr="000000"/>
              </a:solidFill>
            </a:endParaRPr>
          </a:p>
        </p:txBody>
      </p:sp>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987574"/>
            <a:ext cx="4724400" cy="3649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8433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002936" cy="477054"/>
          </a:xfrm>
        </p:spPr>
        <p:txBody>
          <a:bodyPr/>
          <a:lstStyle/>
          <a:p>
            <a:r>
              <a:rPr lang="ru-RU" sz="2800" dirty="0" smtClean="0"/>
              <a:t>аннотация </a:t>
            </a:r>
            <a:r>
              <a:rPr lang="en-US" sz="2800" dirty="0" smtClean="0"/>
              <a:t>@</a:t>
            </a:r>
            <a:r>
              <a:rPr lang="en-US" sz="2800" cap="none" dirty="0" err="1" smtClean="0"/>
              <a:t>ResponseBody</a:t>
            </a:r>
            <a:endParaRPr lang="ru-RU" sz="2800" cap="none" dirty="0"/>
          </a:p>
        </p:txBody>
      </p:sp>
      <p:sp>
        <p:nvSpPr>
          <p:cNvPr id="8" name="Прямоугольник 7"/>
          <p:cNvSpPr/>
          <p:nvPr/>
        </p:nvSpPr>
        <p:spPr>
          <a:xfrm>
            <a:off x="107504" y="699542"/>
            <a:ext cx="8928992" cy="4154984"/>
          </a:xfrm>
          <a:prstGeom prst="rect">
            <a:avLst/>
          </a:prstGeom>
        </p:spPr>
        <p:txBody>
          <a:bodyPr wrap="square">
            <a:spAutoFit/>
          </a:bodyPr>
          <a:lstStyle/>
          <a:p>
            <a:pPr marL="0" lvl="8" algn="just">
              <a:buClr>
                <a:schemeClr val="accent3">
                  <a:lumMod val="50000"/>
                </a:schemeClr>
              </a:buClr>
            </a:pPr>
            <a:r>
              <a:rPr lang="ru-RU" altLang="ru-RU" sz="2400" kern="0" dirty="0" smtClean="0"/>
              <a:t>Указывается на методе или типе, означает, что возвращаемое значение пишется в ответ напрямую.</a:t>
            </a:r>
          </a:p>
          <a:p>
            <a:pPr marL="0" lvl="8" algn="just">
              <a:buClr>
                <a:schemeClr val="accent3">
                  <a:lumMod val="50000"/>
                </a:schemeClr>
              </a:buClr>
            </a:pPr>
            <a:endParaRPr lang="ru-RU" altLang="ru-RU" sz="2000" dirty="0">
              <a:latin typeface="Arial" pitchFamily="34" charset="0"/>
              <a:cs typeface="Arial" pitchFamily="34" charset="0"/>
            </a:endParaRPr>
          </a:p>
          <a:p>
            <a:pPr marL="0" lvl="8">
              <a:buClr>
                <a:schemeClr val="accent3">
                  <a:lumMod val="50000"/>
                </a:schemeClr>
              </a:buClr>
            </a:pP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GetMapping</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something</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ResponseBody</a:t>
            </a:r>
            <a:r>
              <a:rPr lang="ru-RU" altLang="ru-RU" sz="2000" dirty="0">
                <a:solidFill>
                  <a:srgbClr val="808000"/>
                </a:solidFill>
                <a:latin typeface="Courier New" pitchFamily="49" charset="0"/>
                <a:cs typeface="Courier New" pitchFamily="49" charset="0"/>
              </a:rPr>
              <a:t/>
            </a:r>
            <a:br>
              <a:rPr lang="ru-RU" altLang="ru-RU" sz="2000" dirty="0">
                <a:solidFill>
                  <a:srgbClr val="808000"/>
                </a:solidFill>
                <a:latin typeface="Courier New" pitchFamily="49" charset="0"/>
                <a:cs typeface="Courier New" pitchFamily="49" charset="0"/>
              </a:rPr>
            </a:b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String</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helloWorld</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return</a:t>
            </a:r>
            <a:r>
              <a:rPr lang="ru-RU" altLang="ru-RU" sz="2000" b="1" dirty="0">
                <a:solidFill>
                  <a:srgbClr val="000080"/>
                </a:solidFill>
                <a:latin typeface="Courier New" pitchFamily="49" charset="0"/>
                <a:cs typeface="Courier New" pitchFamily="49" charset="0"/>
              </a:rPr>
              <a:t> </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Hello</a:t>
            </a:r>
            <a:r>
              <a:rPr lang="ru-RU" altLang="ru-RU" sz="2000" b="1" dirty="0">
                <a:solidFill>
                  <a:srgbClr val="008000"/>
                </a:solidFill>
                <a:latin typeface="Courier New" pitchFamily="49" charset="0"/>
                <a:cs typeface="Courier New" pitchFamily="49" charset="0"/>
              </a:rPr>
              <a:t> </a:t>
            </a:r>
            <a:r>
              <a:rPr lang="ru-RU" altLang="ru-RU" sz="2000" b="1" dirty="0" err="1" smtClean="0">
                <a:solidFill>
                  <a:srgbClr val="008000"/>
                </a:solidFill>
                <a:latin typeface="Courier New" pitchFamily="49" charset="0"/>
                <a:cs typeface="Courier New" pitchFamily="49" charset="0"/>
              </a:rPr>
              <a:t>World</a:t>
            </a:r>
            <a:r>
              <a:rPr lang="ru-RU" altLang="ru-RU" sz="2000" b="1" dirty="0" smtClean="0">
                <a:solidFill>
                  <a:srgbClr val="008000"/>
                </a:solidFill>
                <a:latin typeface="Courier New" pitchFamily="49" charset="0"/>
                <a:cs typeface="Courier New" pitchFamily="49" charset="0"/>
              </a:rPr>
              <a:t>!"</a:t>
            </a:r>
            <a:r>
              <a:rPr lang="ru-RU" altLang="ru-RU" sz="2000" dirty="0" smtClean="0">
                <a:solidFill>
                  <a:srgbClr val="000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a:t>
            </a:r>
            <a:endParaRPr lang="ru-RU" altLang="ru-RU" sz="2000" dirty="0">
              <a:latin typeface="Arial" pitchFamily="34" charset="0"/>
              <a:cs typeface="Arial" pitchFamily="34" charset="0"/>
            </a:endParaRPr>
          </a:p>
          <a:p>
            <a:pPr marL="0" lvl="8" algn="just">
              <a:buClr>
                <a:schemeClr val="accent3">
                  <a:lumMod val="50000"/>
                </a:schemeClr>
              </a:buClr>
            </a:pPr>
            <a:endParaRPr lang="ru-RU" sz="2400" kern="0" dirty="0" smtClean="0"/>
          </a:p>
          <a:p>
            <a:pPr marL="0" lvl="8" algn="just">
              <a:buClr>
                <a:schemeClr val="accent3">
                  <a:lumMod val="50000"/>
                </a:schemeClr>
              </a:buClr>
            </a:pPr>
            <a:r>
              <a:rPr lang="ru-RU" sz="2400" kern="0" dirty="0" smtClean="0"/>
              <a:t>Возвращаемый объект превращается в тело ответа путём использования специальных конвертеров (имплементации интерфейса </a:t>
            </a:r>
            <a:r>
              <a:rPr lang="en-US" sz="2400" kern="0" dirty="0" err="1"/>
              <a:t>HttpMessageConverter</a:t>
            </a:r>
            <a:r>
              <a:rPr lang="ru-RU" sz="2400" kern="0" dirty="0" smtClean="0"/>
              <a:t>).</a:t>
            </a: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TextBox 3"/>
          <p:cNvSpPr txBox="1"/>
          <p:nvPr/>
        </p:nvSpPr>
        <p:spPr>
          <a:xfrm>
            <a:off x="7613573" y="4745077"/>
            <a:ext cx="1427507" cy="369332"/>
          </a:xfrm>
          <a:prstGeom prst="rect">
            <a:avLst/>
          </a:prstGeom>
          <a:noFill/>
        </p:spPr>
        <p:txBody>
          <a:bodyPr wrap="none" rtlCol="0">
            <a:spAutoFit/>
          </a:bodyPr>
          <a:lstStyle/>
          <a:p>
            <a:r>
              <a:rPr lang="ru-RU" dirty="0" smtClean="0">
                <a:solidFill>
                  <a:schemeClr val="bg1">
                    <a:lumMod val="65000"/>
                  </a:schemeClr>
                </a:solidFill>
              </a:rPr>
              <a:t>список ниже</a:t>
            </a:r>
            <a:endParaRPr lang="ru-RU" dirty="0">
              <a:solidFill>
                <a:schemeClr val="bg1">
                  <a:lumMod val="65000"/>
                </a:schemeClr>
              </a:solidFill>
            </a:endParaRPr>
          </a:p>
        </p:txBody>
      </p:sp>
    </p:spTree>
    <p:extLst>
      <p:ext uri="{BB962C8B-B14F-4D97-AF65-F5344CB8AC3E}">
        <p14:creationId xmlns:p14="http://schemas.microsoft.com/office/powerpoint/2010/main" val="2441219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002936" cy="477054"/>
          </a:xfrm>
        </p:spPr>
        <p:txBody>
          <a:bodyPr/>
          <a:lstStyle/>
          <a:p>
            <a:r>
              <a:rPr lang="ru-RU" sz="2800" dirty="0" smtClean="0"/>
              <a:t>шаблоны </a:t>
            </a:r>
            <a:r>
              <a:rPr lang="en-US" sz="2800" dirty="0" err="1" smtClean="0"/>
              <a:t>uri</a:t>
            </a:r>
            <a:endParaRPr lang="ru-RU" sz="2800" cap="none" dirty="0"/>
          </a:p>
        </p:txBody>
      </p:sp>
      <p:sp>
        <p:nvSpPr>
          <p:cNvPr id="8" name="Прямоугольник 7"/>
          <p:cNvSpPr/>
          <p:nvPr/>
        </p:nvSpPr>
        <p:spPr>
          <a:xfrm>
            <a:off x="107504" y="699542"/>
            <a:ext cx="8928992" cy="3785652"/>
          </a:xfrm>
          <a:prstGeom prst="rect">
            <a:avLst/>
          </a:prstGeom>
        </p:spPr>
        <p:txBody>
          <a:bodyPr wrap="square">
            <a:spAutoFit/>
          </a:bodyPr>
          <a:lstStyle/>
          <a:p>
            <a:pPr marL="0" lvl="8" algn="just">
              <a:buClr>
                <a:schemeClr val="accent3">
                  <a:lumMod val="50000"/>
                </a:schemeClr>
              </a:buClr>
            </a:pPr>
            <a:r>
              <a:rPr lang="en-US" sz="2400" kern="0" dirty="0" smtClean="0"/>
              <a:t>URI </a:t>
            </a:r>
            <a:r>
              <a:rPr lang="ru-RU" sz="2400" kern="0" dirty="0" smtClean="0"/>
              <a:t>шаблон – это </a:t>
            </a:r>
            <a:r>
              <a:rPr lang="en-US" sz="2400" kern="0" dirty="0" smtClean="0"/>
              <a:t>URI</a:t>
            </a:r>
            <a:r>
              <a:rPr lang="ru-RU" sz="2400" kern="0" dirty="0" smtClean="0"/>
              <a:t> подобная строка с им</a:t>
            </a:r>
            <a:r>
              <a:rPr lang="ru-RU" sz="2400" kern="0" dirty="0"/>
              <a:t>е</a:t>
            </a:r>
            <a:r>
              <a:rPr lang="ru-RU" sz="2400" kern="0" dirty="0" smtClean="0"/>
              <a:t>нами переменных.</a:t>
            </a:r>
          </a:p>
          <a:p>
            <a:pPr marL="0" lvl="8" algn="just">
              <a:buClr>
                <a:schemeClr val="accent3">
                  <a:lumMod val="50000"/>
                </a:schemeClr>
              </a:buClr>
            </a:pPr>
            <a:endParaRPr lang="ru-RU" sz="2400" kern="0" dirty="0" smtClean="0"/>
          </a:p>
          <a:p>
            <a:pPr marL="0" lvl="8" algn="just">
              <a:buClr>
                <a:schemeClr val="accent3">
                  <a:lumMod val="50000"/>
                </a:schemeClr>
              </a:buClr>
            </a:pPr>
            <a:r>
              <a:rPr lang="ru-RU" sz="2200" kern="0" dirty="0" smtClean="0"/>
              <a:t>Пример: </a:t>
            </a:r>
            <a:r>
              <a:rPr lang="ru-RU" altLang="ru-RU" sz="2200" b="1" dirty="0" smtClean="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owners</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ownerId</a:t>
            </a:r>
            <a:r>
              <a:rPr lang="ru-RU" altLang="ru-RU" sz="2200" b="1" dirty="0" smtClean="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pets</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petId</a:t>
            </a:r>
            <a:r>
              <a:rPr lang="ru-RU" altLang="ru-RU" sz="2200" b="1" dirty="0" smtClean="0">
                <a:solidFill>
                  <a:srgbClr val="008000"/>
                </a:solidFill>
                <a:latin typeface="Courier New" pitchFamily="49" charset="0"/>
                <a:cs typeface="Courier New" pitchFamily="49" charset="0"/>
              </a:rPr>
              <a:t>}</a:t>
            </a:r>
            <a:r>
              <a:rPr lang="ru-RU" sz="2200" kern="0" dirty="0" smtClean="0"/>
              <a:t>.</a:t>
            </a:r>
            <a:endParaRPr lang="en-US" altLang="ru-RU" sz="2200" b="1" dirty="0" smtClean="0">
              <a:solidFill>
                <a:srgbClr val="008000"/>
              </a:solidFill>
              <a:latin typeface="Courier New" pitchFamily="49" charset="0"/>
              <a:cs typeface="Courier New" pitchFamily="49" charset="0"/>
            </a:endParaRPr>
          </a:p>
          <a:p>
            <a:pPr marL="0" lvl="8" algn="just">
              <a:buClr>
                <a:schemeClr val="accent3">
                  <a:lumMod val="50000"/>
                </a:schemeClr>
              </a:buClr>
            </a:pPr>
            <a:r>
              <a:rPr lang="ru-RU" sz="2200" kern="0" dirty="0" smtClean="0"/>
              <a:t>Для строки запроса </a:t>
            </a:r>
            <a:r>
              <a:rPr lang="en-US" sz="2200" dirty="0">
                <a:hlinkClick r:id="rId3"/>
              </a:rPr>
              <a:t>http://</a:t>
            </a:r>
            <a:r>
              <a:rPr lang="en-US" sz="2200" dirty="0" smtClean="0">
                <a:hlinkClick r:id="rId3"/>
              </a:rPr>
              <a:t>www.example.ru/owners/ivanov/pets/12</a:t>
            </a:r>
            <a:r>
              <a:rPr lang="ru-RU" sz="2200" dirty="0" smtClean="0"/>
              <a:t> значение</a:t>
            </a:r>
            <a:r>
              <a:rPr lang="en-US" sz="2200" dirty="0" smtClean="0"/>
              <a:t> </a:t>
            </a:r>
            <a:r>
              <a:rPr lang="en-US" sz="2200" dirty="0" err="1" smtClean="0"/>
              <a:t>ownerId</a:t>
            </a:r>
            <a:r>
              <a:rPr lang="en-US" sz="2200" dirty="0" smtClean="0"/>
              <a:t> </a:t>
            </a:r>
            <a:r>
              <a:rPr lang="ru-RU" sz="2200" dirty="0" smtClean="0"/>
              <a:t>будет</a:t>
            </a:r>
            <a:r>
              <a:rPr lang="en-US" sz="2200" dirty="0" smtClean="0"/>
              <a:t> </a:t>
            </a:r>
            <a:r>
              <a:rPr lang="en-US" sz="2200" dirty="0" err="1" smtClean="0"/>
              <a:t>ivanov</a:t>
            </a:r>
            <a:r>
              <a:rPr lang="ru-RU" sz="2200" dirty="0" smtClean="0"/>
              <a:t>, а </a:t>
            </a:r>
            <a:r>
              <a:rPr lang="en-US" sz="2200" dirty="0" err="1" smtClean="0"/>
              <a:t>petId</a:t>
            </a:r>
            <a:r>
              <a:rPr lang="en-US" sz="2200" dirty="0" smtClean="0"/>
              <a:t> </a:t>
            </a:r>
            <a:r>
              <a:rPr lang="ru-RU" sz="2200" kern="0" dirty="0"/>
              <a:t>–</a:t>
            </a:r>
            <a:r>
              <a:rPr lang="ru-RU" sz="2200" dirty="0" smtClean="0"/>
              <a:t> </a:t>
            </a:r>
            <a:r>
              <a:rPr lang="en-US" sz="2200" dirty="0" smtClean="0"/>
              <a:t>12.</a:t>
            </a:r>
          </a:p>
          <a:p>
            <a:pPr marL="0" lvl="8" algn="just">
              <a:buClr>
                <a:schemeClr val="accent3">
                  <a:lumMod val="50000"/>
                </a:schemeClr>
              </a:buClr>
            </a:pPr>
            <a:endParaRPr lang="ru-RU" sz="2400" kern="0" dirty="0" smtClean="0"/>
          </a:p>
          <a:p>
            <a:pPr marL="0" lvl="8" algn="just">
              <a:buClr>
                <a:schemeClr val="accent3">
                  <a:lumMod val="50000"/>
                </a:schemeClr>
              </a:buClr>
            </a:pPr>
            <a:endParaRPr lang="en-US" sz="2400" kern="0" dirty="0"/>
          </a:p>
          <a:p>
            <a:pPr marL="0" lvl="8" algn="just">
              <a:buClr>
                <a:schemeClr val="accent3">
                  <a:lumMod val="50000"/>
                </a:schemeClr>
              </a:buClr>
            </a:pPr>
            <a:r>
              <a:rPr lang="ru-RU" sz="2400" kern="0" dirty="0" smtClean="0"/>
              <a:t>В шаблоне также можно использовать </a:t>
            </a:r>
            <a:r>
              <a:rPr lang="en-US" sz="2400" kern="0" dirty="0" smtClean="0"/>
              <a:t>wildcard’</a:t>
            </a:r>
            <a:r>
              <a:rPr lang="ru-RU" sz="2400" kern="0" dirty="0" smtClean="0"/>
              <a:t>ы.</a:t>
            </a:r>
          </a:p>
          <a:p>
            <a:pPr marL="0" lvl="8" algn="just">
              <a:buClr>
                <a:schemeClr val="accent3">
                  <a:lumMod val="50000"/>
                </a:schemeClr>
              </a:buClr>
            </a:pPr>
            <a:endParaRPr lang="ru-RU" sz="2400" kern="0" dirty="0" smtClean="0"/>
          </a:p>
          <a:p>
            <a:pPr marL="0" lvl="8" algn="just">
              <a:buClr>
                <a:schemeClr val="accent3">
                  <a:lumMod val="50000"/>
                </a:schemeClr>
              </a:buClr>
            </a:pPr>
            <a:r>
              <a:rPr lang="ru-RU" sz="2200" kern="0" dirty="0" smtClean="0"/>
              <a:t>Пример</a:t>
            </a:r>
            <a:r>
              <a:rPr lang="ru-RU" sz="2200" kern="0" dirty="0"/>
              <a:t>: </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owners</a:t>
            </a:r>
            <a:r>
              <a:rPr lang="ru-RU" altLang="ru-RU" sz="2200" b="1" dirty="0" smtClean="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pets</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petId</a:t>
            </a:r>
            <a:r>
              <a:rPr lang="ru-RU" altLang="ru-RU" sz="2200" b="1" dirty="0" smtClean="0">
                <a:solidFill>
                  <a:srgbClr val="008000"/>
                </a:solidFill>
                <a:latin typeface="Courier New" pitchFamily="49" charset="0"/>
                <a:cs typeface="Courier New" pitchFamily="49" charset="0"/>
              </a:rPr>
              <a:t>}</a:t>
            </a:r>
            <a:r>
              <a:rPr lang="ru-RU" sz="2200" kern="0" dirty="0" smtClean="0"/>
              <a:t>.</a:t>
            </a:r>
          </a:p>
        </p:txBody>
      </p:sp>
    </p:spTree>
    <p:extLst>
      <p:ext uri="{BB962C8B-B14F-4D97-AF65-F5344CB8AC3E}">
        <p14:creationId xmlns:p14="http://schemas.microsoft.com/office/powerpoint/2010/main" val="5531531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002936" cy="477054"/>
          </a:xfrm>
        </p:spPr>
        <p:txBody>
          <a:bodyPr/>
          <a:lstStyle/>
          <a:p>
            <a:r>
              <a:rPr lang="ru-RU" sz="2800" dirty="0" smtClean="0"/>
              <a:t>Аннотация </a:t>
            </a:r>
            <a:r>
              <a:rPr lang="en-US" sz="2800" cap="none" dirty="0" smtClean="0"/>
              <a:t>@</a:t>
            </a:r>
            <a:r>
              <a:rPr lang="en-US" sz="2800" cap="none" dirty="0" err="1" smtClean="0"/>
              <a:t>PathVariable</a:t>
            </a:r>
            <a:endParaRPr lang="ru-RU" sz="2800" cap="none" dirty="0"/>
          </a:p>
        </p:txBody>
      </p:sp>
      <p:sp>
        <p:nvSpPr>
          <p:cNvPr id="8" name="Прямоугольник 7"/>
          <p:cNvSpPr/>
          <p:nvPr/>
        </p:nvSpPr>
        <p:spPr>
          <a:xfrm>
            <a:off x="107504" y="699542"/>
            <a:ext cx="8928992" cy="3970318"/>
          </a:xfrm>
          <a:prstGeom prst="rect">
            <a:avLst/>
          </a:prstGeom>
        </p:spPr>
        <p:txBody>
          <a:bodyPr wrap="square">
            <a:spAutoFit/>
          </a:bodyPr>
          <a:lstStyle/>
          <a:p>
            <a:pPr marL="0" lvl="8" algn="just">
              <a:buClr>
                <a:schemeClr val="accent3">
                  <a:lumMod val="50000"/>
                </a:schemeClr>
              </a:buClr>
            </a:pPr>
            <a:r>
              <a:rPr lang="ru-RU" sz="2400" kern="0" dirty="0" smtClean="0"/>
              <a:t>Указывается на аргументе метода обработчика</a:t>
            </a:r>
            <a:r>
              <a:rPr lang="en-US" sz="2400" kern="0" dirty="0" smtClean="0"/>
              <a:t> </a:t>
            </a:r>
            <a:r>
              <a:rPr lang="ru-RU" sz="2400" kern="0" dirty="0" smtClean="0"/>
              <a:t>для связи его со значением в шаблоне </a:t>
            </a:r>
            <a:r>
              <a:rPr lang="en-US" sz="2400" kern="0" dirty="0" smtClean="0"/>
              <a:t>URI</a:t>
            </a:r>
            <a:r>
              <a:rPr lang="ru-RU" sz="2400" kern="0" dirty="0" smtClean="0"/>
              <a:t>.</a:t>
            </a:r>
            <a:endParaRPr lang="en-US" sz="2400" kern="0" dirty="0" smtClean="0"/>
          </a:p>
          <a:p>
            <a:pPr marL="342900" lvl="8" indent="-342900" algn="just">
              <a:buClr>
                <a:schemeClr val="accent3">
                  <a:lumMod val="50000"/>
                </a:schemeClr>
              </a:buClr>
              <a:buFont typeface="Arial" panose="020B0604020202020204" pitchFamily="34" charset="0"/>
              <a:buChar char="•"/>
            </a:pPr>
            <a:endParaRPr lang="en-US" sz="2400" kern="0" dirty="0"/>
          </a:p>
          <a:p>
            <a:pPr marL="0" lvl="8">
              <a:buClr>
                <a:schemeClr val="accent3">
                  <a:lumMod val="50000"/>
                </a:schemeClr>
              </a:buClr>
            </a:pP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Controller</a:t>
            </a:r>
            <a:r>
              <a:rPr lang="ru-RU" altLang="ru-RU" sz="2000" dirty="0">
                <a:solidFill>
                  <a:srgbClr val="808000"/>
                </a:solidFill>
                <a:latin typeface="Courier New" pitchFamily="49" charset="0"/>
                <a:cs typeface="Courier New" pitchFamily="49" charset="0"/>
              </a:rPr>
              <a:t/>
            </a:r>
            <a:br>
              <a:rPr lang="ru-RU" altLang="ru-RU" sz="2000" dirty="0">
                <a:solidFill>
                  <a:srgbClr val="808000"/>
                </a:solidFill>
                <a:latin typeface="Courier New" pitchFamily="49" charset="0"/>
                <a:cs typeface="Courier New" pitchFamily="49" charset="0"/>
              </a:rPr>
            </a:b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RequestMapping</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owners</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ownerId</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class</a:t>
            </a:r>
            <a:r>
              <a:rPr lang="en-US"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RelativePathUriTemplateController</a:t>
            </a: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RequestMapping</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pets</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petId</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void</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findPet</a:t>
            </a:r>
            <a:r>
              <a:rPr lang="ru-RU" altLang="ru-RU" sz="2000" dirty="0">
                <a:solidFill>
                  <a:srgbClr val="000000"/>
                </a:solidFill>
                <a:latin typeface="Courier New" pitchFamily="49" charset="0"/>
                <a:cs typeface="Courier New" pitchFamily="49" charset="0"/>
              </a:rPr>
              <a:t>(</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PathVariable</a:t>
            </a:r>
            <a:r>
              <a:rPr lang="ru-RU" altLang="ru-RU" sz="2000" dirty="0">
                <a:solidFill>
                  <a:srgbClr val="808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String</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ownerId</a:t>
            </a:r>
            <a:r>
              <a:rPr lang="ru-RU" altLang="ru-RU" sz="2000" dirty="0" smtClean="0">
                <a:solidFill>
                  <a:srgbClr val="000000"/>
                </a:solidFill>
                <a:latin typeface="Courier New" pitchFamily="49" charset="0"/>
                <a:cs typeface="Courier New" pitchFamily="49" charset="0"/>
              </a:rPr>
              <a:t>,</a:t>
            </a:r>
          </a:p>
          <a:p>
            <a:pPr marL="0" lvl="8">
              <a:buClr>
                <a:schemeClr val="accent3">
                  <a:lumMod val="50000"/>
                </a:schemeClr>
              </a:buClr>
            </a:pP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     </a:t>
            </a: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PathVariable</a:t>
            </a:r>
            <a:r>
              <a:rPr lang="ru-RU" altLang="ru-RU" sz="2000" dirty="0">
                <a:solidFill>
                  <a:srgbClr val="808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String</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petId</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Model</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model</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i="1" dirty="0">
                <a:solidFill>
                  <a:srgbClr val="808080"/>
                </a:solidFill>
                <a:latin typeface="Courier New" pitchFamily="49" charset="0"/>
                <a:cs typeface="Courier New" pitchFamily="49" charset="0"/>
              </a:rPr>
              <a:t>// </a:t>
            </a:r>
            <a:r>
              <a:rPr lang="ru-RU" altLang="ru-RU" sz="2000" i="1" dirty="0" err="1">
                <a:solidFill>
                  <a:srgbClr val="808080"/>
                </a:solidFill>
                <a:latin typeface="Courier New" pitchFamily="49" charset="0"/>
                <a:cs typeface="Courier New" pitchFamily="49" charset="0"/>
              </a:rPr>
              <a:t>Implementation</a:t>
            </a:r>
            <a:r>
              <a:rPr lang="ru-RU" altLang="ru-RU" sz="2000" i="1" dirty="0">
                <a:solidFill>
                  <a:srgbClr val="808080"/>
                </a:solidFill>
                <a:latin typeface="Courier New" pitchFamily="49" charset="0"/>
                <a:cs typeface="Courier New" pitchFamily="49" charset="0"/>
              </a:rPr>
              <a:t> </a:t>
            </a:r>
            <a:r>
              <a:rPr lang="ru-RU" altLang="ru-RU" sz="2000" i="1" dirty="0" err="1">
                <a:solidFill>
                  <a:srgbClr val="808080"/>
                </a:solidFill>
                <a:latin typeface="Courier New" pitchFamily="49" charset="0"/>
                <a:cs typeface="Courier New" pitchFamily="49" charset="0"/>
              </a:rPr>
              <a:t>omitted</a:t>
            </a:r>
            <a:r>
              <a:rPr lang="ru-RU" altLang="ru-RU" sz="2000" i="1" dirty="0">
                <a:solidFill>
                  <a:srgbClr val="808080"/>
                </a:solidFill>
                <a:latin typeface="Courier New" pitchFamily="49" charset="0"/>
                <a:cs typeface="Courier New" pitchFamily="49" charset="0"/>
              </a:rPr>
              <a:t/>
            </a:r>
            <a:br>
              <a:rPr lang="ru-RU" altLang="ru-RU" sz="2000" i="1" dirty="0">
                <a:solidFill>
                  <a:srgbClr val="808080"/>
                </a:solidFill>
                <a:latin typeface="Courier New" pitchFamily="49" charset="0"/>
                <a:cs typeface="Courier New" pitchFamily="49" charset="0"/>
              </a:rPr>
            </a:br>
            <a:r>
              <a:rPr lang="ru-RU" altLang="ru-RU" sz="2000" i="1" dirty="0">
                <a:solidFill>
                  <a:srgbClr val="80808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a:t>
            </a:r>
            <a:endParaRPr lang="ru-RU" altLang="ru-RU" sz="2000" dirty="0">
              <a:latin typeface="Arial" pitchFamily="34" charset="0"/>
              <a:cs typeface="Arial"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060166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002936" cy="477054"/>
          </a:xfrm>
        </p:spPr>
        <p:txBody>
          <a:bodyPr/>
          <a:lstStyle/>
          <a:p>
            <a:r>
              <a:rPr lang="ru-RU" sz="2800" dirty="0" smtClean="0"/>
              <a:t>конкретизация по параметрам</a:t>
            </a:r>
            <a:endParaRPr lang="ru-RU" sz="2800" cap="none" dirty="0"/>
          </a:p>
        </p:txBody>
      </p:sp>
      <p:sp>
        <p:nvSpPr>
          <p:cNvPr id="8" name="Прямоугольник 7"/>
          <p:cNvSpPr/>
          <p:nvPr/>
        </p:nvSpPr>
        <p:spPr>
          <a:xfrm>
            <a:off x="107504" y="699542"/>
            <a:ext cx="8928992" cy="3908762"/>
          </a:xfrm>
          <a:prstGeom prst="rect">
            <a:avLst/>
          </a:prstGeom>
        </p:spPr>
        <p:txBody>
          <a:bodyPr wrap="square">
            <a:spAutoFit/>
          </a:bodyPr>
          <a:lstStyle/>
          <a:p>
            <a:pPr marL="0" lvl="8" algn="just">
              <a:buClr>
                <a:schemeClr val="accent3">
                  <a:lumMod val="50000"/>
                </a:schemeClr>
              </a:buClr>
            </a:pPr>
            <a:r>
              <a:rPr lang="ru-RU" sz="2400" kern="0" dirty="0" smtClean="0"/>
              <a:t>Можно конкретизировать обработчик по параметрам запроса.</a:t>
            </a:r>
            <a:endParaRPr lang="en-US" sz="2400" kern="0" dirty="0" smtClean="0"/>
          </a:p>
          <a:p>
            <a:pPr marL="0" lvl="8" algn="just">
              <a:buClr>
                <a:schemeClr val="accent3">
                  <a:lumMod val="50000"/>
                </a:schemeClr>
              </a:buClr>
            </a:pPr>
            <a:endParaRPr lang="en-US" sz="2400" kern="0" dirty="0"/>
          </a:p>
          <a:p>
            <a:pPr marL="0" lvl="8">
              <a:buClr>
                <a:schemeClr val="accent3">
                  <a:lumMod val="50000"/>
                </a:schemeClr>
              </a:buClr>
            </a:pP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Controller</a:t>
            </a:r>
            <a:r>
              <a:rPr lang="ru-RU" altLang="ru-RU" sz="2000" dirty="0">
                <a:solidFill>
                  <a:srgbClr val="808000"/>
                </a:solidFill>
                <a:latin typeface="Courier New" pitchFamily="49" charset="0"/>
                <a:cs typeface="Courier New" pitchFamily="49" charset="0"/>
              </a:rPr>
              <a:t/>
            </a:r>
            <a:br>
              <a:rPr lang="ru-RU" altLang="ru-RU" sz="2000" dirty="0">
                <a:solidFill>
                  <a:srgbClr val="808000"/>
                </a:solidFill>
                <a:latin typeface="Courier New" pitchFamily="49" charset="0"/>
                <a:cs typeface="Courier New" pitchFamily="49" charset="0"/>
              </a:rPr>
            </a:b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RequestMapping</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owners</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ownerId</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class</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RelativePathUriTemplateController</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    </a:t>
            </a: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GetMapping</a:t>
            </a:r>
            <a:r>
              <a:rPr lang="ru-RU" altLang="ru-RU" sz="2000" dirty="0">
                <a:solidFill>
                  <a:srgbClr val="000000"/>
                </a:solidFill>
                <a:latin typeface="Courier New" pitchFamily="49" charset="0"/>
                <a:cs typeface="Courier New" pitchFamily="49" charset="0"/>
              </a:rPr>
              <a:t>(</a:t>
            </a:r>
            <a:r>
              <a:rPr lang="ru-RU" altLang="ru-RU" sz="2000" dirty="0" err="1">
                <a:solidFill>
                  <a:srgbClr val="000000"/>
                </a:solidFill>
                <a:latin typeface="Courier New" pitchFamily="49" charset="0"/>
                <a:cs typeface="Courier New" pitchFamily="49" charset="0"/>
              </a:rPr>
              <a:t>path</a:t>
            </a:r>
            <a:r>
              <a:rPr lang="ru-RU" altLang="ru-RU" sz="2000" dirty="0">
                <a:solidFill>
                  <a:srgbClr val="000000"/>
                </a:solidFill>
                <a:latin typeface="Courier New" pitchFamily="49" charset="0"/>
                <a:cs typeface="Courier New" pitchFamily="49" charset="0"/>
              </a:rPr>
              <a:t> = </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pets</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petId</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params</a:t>
            </a: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a:t>
            </a:r>
          </a:p>
          <a:p>
            <a:pPr marL="0" lvl="8">
              <a:buClr>
                <a:schemeClr val="accent3">
                  <a:lumMod val="50000"/>
                </a:schemeClr>
              </a:buClr>
            </a:pPr>
            <a:r>
              <a:rPr lang="ru-RU" altLang="ru-RU" sz="2000" b="1" dirty="0">
                <a:solidFill>
                  <a:srgbClr val="000000"/>
                </a:solidFill>
                <a:latin typeface="Courier New" pitchFamily="49" charset="0"/>
                <a:cs typeface="Courier New" pitchFamily="49" charset="0"/>
              </a:rPr>
              <a:t> </a:t>
            </a:r>
            <a:r>
              <a:rPr lang="ru-RU" altLang="ru-RU" sz="2000" b="1" dirty="0" smtClean="0">
                <a:solidFill>
                  <a:srgbClr val="000000"/>
                </a:solidFill>
                <a:latin typeface="Courier New" pitchFamily="49" charset="0"/>
                <a:cs typeface="Courier New" pitchFamily="49" charset="0"/>
              </a:rPr>
              <a:t>     </a:t>
            </a:r>
            <a:r>
              <a:rPr lang="ru-RU" altLang="ru-RU" sz="2000" b="1" dirty="0" smtClean="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myParam</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myValue</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void</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findPet</a:t>
            </a:r>
            <a:r>
              <a:rPr lang="ru-RU" altLang="ru-RU" sz="2000" dirty="0">
                <a:solidFill>
                  <a:srgbClr val="000000"/>
                </a:solidFill>
                <a:latin typeface="Courier New" pitchFamily="49" charset="0"/>
                <a:cs typeface="Courier New" pitchFamily="49" charset="0"/>
              </a:rPr>
              <a:t>(</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PathVariable</a:t>
            </a:r>
            <a:r>
              <a:rPr lang="ru-RU" altLang="ru-RU" sz="2000" dirty="0">
                <a:solidFill>
                  <a:srgbClr val="808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String</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ownerId</a:t>
            </a:r>
            <a:r>
              <a:rPr lang="ru-RU" altLang="ru-RU" sz="2000" dirty="0" smtClean="0">
                <a:solidFill>
                  <a:srgbClr val="000000"/>
                </a:solidFill>
                <a:latin typeface="Courier New" pitchFamily="49" charset="0"/>
                <a:cs typeface="Courier New" pitchFamily="49" charset="0"/>
              </a:rPr>
              <a:t>,</a:t>
            </a:r>
          </a:p>
          <a:p>
            <a:pPr marL="0" lvl="8">
              <a:buClr>
                <a:schemeClr val="accent3">
                  <a:lumMod val="50000"/>
                </a:schemeClr>
              </a:buClr>
            </a:pP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     </a:t>
            </a: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PathVariable</a:t>
            </a:r>
            <a:r>
              <a:rPr lang="ru-RU" altLang="ru-RU" sz="2000" dirty="0">
                <a:solidFill>
                  <a:srgbClr val="808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String</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petId</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Model</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model</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i="1" dirty="0">
                <a:solidFill>
                  <a:srgbClr val="808080"/>
                </a:solidFill>
                <a:latin typeface="Courier New" pitchFamily="49" charset="0"/>
                <a:cs typeface="Courier New" pitchFamily="49" charset="0"/>
              </a:rPr>
              <a:t>// </a:t>
            </a:r>
            <a:r>
              <a:rPr lang="ru-RU" altLang="ru-RU" sz="2000" i="1" dirty="0" err="1">
                <a:solidFill>
                  <a:srgbClr val="808080"/>
                </a:solidFill>
                <a:latin typeface="Courier New" pitchFamily="49" charset="0"/>
                <a:cs typeface="Courier New" pitchFamily="49" charset="0"/>
              </a:rPr>
              <a:t>implementation</a:t>
            </a:r>
            <a:r>
              <a:rPr lang="ru-RU" altLang="ru-RU" sz="2000" i="1" dirty="0">
                <a:solidFill>
                  <a:srgbClr val="808080"/>
                </a:solidFill>
                <a:latin typeface="Courier New" pitchFamily="49" charset="0"/>
                <a:cs typeface="Courier New" pitchFamily="49" charset="0"/>
              </a:rPr>
              <a:t> </a:t>
            </a:r>
            <a:r>
              <a:rPr lang="ru-RU" altLang="ru-RU" sz="2000" i="1" dirty="0" err="1">
                <a:solidFill>
                  <a:srgbClr val="808080"/>
                </a:solidFill>
                <a:latin typeface="Courier New" pitchFamily="49" charset="0"/>
                <a:cs typeface="Courier New" pitchFamily="49" charset="0"/>
              </a:rPr>
              <a:t>omitted</a:t>
            </a:r>
            <a:r>
              <a:rPr lang="ru-RU" altLang="ru-RU" sz="2000" i="1" dirty="0">
                <a:solidFill>
                  <a:srgbClr val="808080"/>
                </a:solidFill>
                <a:latin typeface="Courier New" pitchFamily="49" charset="0"/>
                <a:cs typeface="Courier New" pitchFamily="49" charset="0"/>
              </a:rPr>
              <a:t/>
            </a:r>
            <a:br>
              <a:rPr lang="ru-RU" altLang="ru-RU" sz="2000" i="1" dirty="0">
                <a:solidFill>
                  <a:srgbClr val="808080"/>
                </a:solidFill>
                <a:latin typeface="Courier New" pitchFamily="49" charset="0"/>
                <a:cs typeface="Courier New" pitchFamily="49" charset="0"/>
              </a:rPr>
            </a:br>
            <a:r>
              <a:rPr lang="ru-RU" altLang="ru-RU" sz="2000" i="1" dirty="0">
                <a:solidFill>
                  <a:srgbClr val="808080"/>
                </a:solidFill>
                <a:latin typeface="Courier New" pitchFamily="49" charset="0"/>
                <a:cs typeface="Courier New" pitchFamily="49" charset="0"/>
              </a:rPr>
              <a:t>    </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a:t>
            </a:r>
            <a:endParaRPr lang="ru-RU" sz="2400" kern="0" dirty="0" smtClean="0"/>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367175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002936" cy="477054"/>
          </a:xfrm>
        </p:spPr>
        <p:txBody>
          <a:bodyPr/>
          <a:lstStyle/>
          <a:p>
            <a:r>
              <a:rPr lang="ru-RU" sz="2800" dirty="0" smtClean="0"/>
              <a:t>конкретизация по заголовкам</a:t>
            </a:r>
            <a:endParaRPr lang="ru-RU" sz="2800" cap="none" dirty="0"/>
          </a:p>
        </p:txBody>
      </p:sp>
      <p:sp>
        <p:nvSpPr>
          <p:cNvPr id="8" name="Прямоугольник 7"/>
          <p:cNvSpPr/>
          <p:nvPr/>
        </p:nvSpPr>
        <p:spPr>
          <a:xfrm>
            <a:off x="107504" y="699542"/>
            <a:ext cx="8928992" cy="3908762"/>
          </a:xfrm>
          <a:prstGeom prst="rect">
            <a:avLst/>
          </a:prstGeom>
        </p:spPr>
        <p:txBody>
          <a:bodyPr wrap="square">
            <a:spAutoFit/>
          </a:bodyPr>
          <a:lstStyle/>
          <a:p>
            <a:pPr marL="0" lvl="8" algn="just">
              <a:buClr>
                <a:schemeClr val="accent3">
                  <a:lumMod val="50000"/>
                </a:schemeClr>
              </a:buClr>
            </a:pPr>
            <a:r>
              <a:rPr lang="ru-RU" sz="2400" kern="0" dirty="0" smtClean="0"/>
              <a:t>Также обработчик может быть конкретизирован по заголовку.</a:t>
            </a:r>
            <a:endParaRPr lang="en-US" sz="2400" kern="0" dirty="0" smtClean="0"/>
          </a:p>
          <a:p>
            <a:pPr marL="0" lvl="8" algn="just">
              <a:buClr>
                <a:schemeClr val="accent3">
                  <a:lumMod val="50000"/>
                </a:schemeClr>
              </a:buClr>
            </a:pPr>
            <a:endParaRPr lang="en-US" sz="2400" kern="0" dirty="0"/>
          </a:p>
          <a:p>
            <a:pPr marL="0" lvl="8">
              <a:buClr>
                <a:schemeClr val="accent3">
                  <a:lumMod val="50000"/>
                </a:schemeClr>
              </a:buClr>
            </a:pP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Controller</a:t>
            </a:r>
            <a:r>
              <a:rPr lang="ru-RU" altLang="ru-RU" sz="2000" dirty="0">
                <a:solidFill>
                  <a:srgbClr val="808000"/>
                </a:solidFill>
                <a:latin typeface="Courier New" pitchFamily="49" charset="0"/>
                <a:cs typeface="Courier New" pitchFamily="49" charset="0"/>
              </a:rPr>
              <a:t/>
            </a:r>
            <a:br>
              <a:rPr lang="ru-RU" altLang="ru-RU" sz="2000" dirty="0">
                <a:solidFill>
                  <a:srgbClr val="808000"/>
                </a:solidFill>
                <a:latin typeface="Courier New" pitchFamily="49" charset="0"/>
                <a:cs typeface="Courier New" pitchFamily="49" charset="0"/>
              </a:rPr>
            </a:b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RequestMapping</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owners</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ownerId</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class</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RelativePathUriTemplateController</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    </a:t>
            </a: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GetMapping</a:t>
            </a:r>
            <a:r>
              <a:rPr lang="ru-RU" altLang="ru-RU" sz="2000" dirty="0">
                <a:solidFill>
                  <a:srgbClr val="000000"/>
                </a:solidFill>
                <a:latin typeface="Courier New" pitchFamily="49" charset="0"/>
                <a:cs typeface="Courier New" pitchFamily="49" charset="0"/>
              </a:rPr>
              <a:t>(</a:t>
            </a:r>
            <a:r>
              <a:rPr lang="ru-RU" altLang="ru-RU" sz="2000" dirty="0" err="1">
                <a:solidFill>
                  <a:srgbClr val="000000"/>
                </a:solidFill>
                <a:latin typeface="Courier New" pitchFamily="49" charset="0"/>
                <a:cs typeface="Courier New" pitchFamily="49" charset="0"/>
              </a:rPr>
              <a:t>path</a:t>
            </a:r>
            <a:r>
              <a:rPr lang="ru-RU" altLang="ru-RU" sz="2000" dirty="0">
                <a:solidFill>
                  <a:srgbClr val="000000"/>
                </a:solidFill>
                <a:latin typeface="Courier New" pitchFamily="49" charset="0"/>
                <a:cs typeface="Courier New" pitchFamily="49" charset="0"/>
              </a:rPr>
              <a:t> = </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pets</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petId</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t>
            </a:r>
            <a:r>
              <a:rPr lang="en-US" altLang="ru-RU" sz="2000" dirty="0" smtClean="0">
                <a:solidFill>
                  <a:srgbClr val="000000"/>
                </a:solidFill>
                <a:latin typeface="Courier New" pitchFamily="49" charset="0"/>
                <a:cs typeface="Courier New" pitchFamily="49" charset="0"/>
              </a:rPr>
              <a:t>headers</a:t>
            </a:r>
            <a:r>
              <a:rPr lang="ru-RU" altLang="ru-RU" sz="2000" dirty="0" smtClean="0">
                <a:solidFill>
                  <a:srgbClr val="000000"/>
                </a:solidFill>
                <a:latin typeface="Courier New" pitchFamily="49" charset="0"/>
                <a:cs typeface="Courier New" pitchFamily="49" charset="0"/>
              </a:rPr>
              <a:t> =</a:t>
            </a:r>
          </a:p>
          <a:p>
            <a:pPr marL="0" lvl="8">
              <a:buClr>
                <a:schemeClr val="accent3">
                  <a:lumMod val="50000"/>
                </a:schemeClr>
              </a:buClr>
            </a:pPr>
            <a:r>
              <a:rPr lang="ru-RU" altLang="ru-RU" sz="2000" b="1" dirty="0">
                <a:solidFill>
                  <a:srgbClr val="000000"/>
                </a:solidFill>
                <a:latin typeface="Courier New" pitchFamily="49" charset="0"/>
                <a:cs typeface="Courier New" pitchFamily="49" charset="0"/>
              </a:rPr>
              <a:t> </a:t>
            </a:r>
            <a:r>
              <a:rPr lang="ru-RU" altLang="ru-RU" sz="2000" b="1" dirty="0" smtClean="0">
                <a:solidFill>
                  <a:srgbClr val="000000"/>
                </a:solidFill>
                <a:latin typeface="Courier New" pitchFamily="49" charset="0"/>
                <a:cs typeface="Courier New" pitchFamily="49" charset="0"/>
              </a:rPr>
              <a:t>     </a:t>
            </a:r>
            <a:r>
              <a:rPr lang="ru-RU" altLang="ru-RU" sz="2000" b="1" dirty="0" smtClean="0">
                <a:solidFill>
                  <a:srgbClr val="008000"/>
                </a:solidFill>
                <a:latin typeface="Courier New" pitchFamily="49" charset="0"/>
                <a:cs typeface="Courier New" pitchFamily="49" charset="0"/>
              </a:rPr>
              <a:t>"</a:t>
            </a:r>
            <a:r>
              <a:rPr lang="ru-RU" altLang="ru-RU" sz="2000" b="1" dirty="0" err="1" smtClean="0">
                <a:solidFill>
                  <a:srgbClr val="008000"/>
                </a:solidFill>
                <a:latin typeface="Courier New" pitchFamily="49" charset="0"/>
                <a:cs typeface="Courier New" pitchFamily="49" charset="0"/>
              </a:rPr>
              <a:t>my</a:t>
            </a:r>
            <a:r>
              <a:rPr lang="en-US" altLang="ru-RU" sz="2000" b="1" dirty="0" smtClean="0">
                <a:solidFill>
                  <a:srgbClr val="008000"/>
                </a:solidFill>
                <a:latin typeface="Courier New" pitchFamily="49" charset="0"/>
                <a:cs typeface="Courier New" pitchFamily="49" charset="0"/>
              </a:rPr>
              <a:t>Header</a:t>
            </a:r>
            <a:r>
              <a:rPr lang="ru-RU" altLang="ru-RU" sz="2000" b="1" dirty="0" smtClean="0">
                <a:solidFill>
                  <a:srgbClr val="008000"/>
                </a:solidFill>
                <a:latin typeface="Courier New" pitchFamily="49" charset="0"/>
                <a:cs typeface="Courier New" pitchFamily="49" charset="0"/>
              </a:rPr>
              <a:t>=</a:t>
            </a:r>
            <a:r>
              <a:rPr lang="ru-RU" altLang="ru-RU" sz="2000" b="1" dirty="0" err="1" smtClean="0">
                <a:solidFill>
                  <a:srgbClr val="008000"/>
                </a:solidFill>
                <a:latin typeface="Courier New" pitchFamily="49" charset="0"/>
                <a:cs typeface="Courier New" pitchFamily="49" charset="0"/>
              </a:rPr>
              <a:t>myValue</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void</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findPet</a:t>
            </a:r>
            <a:r>
              <a:rPr lang="ru-RU" altLang="ru-RU" sz="2000" dirty="0">
                <a:solidFill>
                  <a:srgbClr val="000000"/>
                </a:solidFill>
                <a:latin typeface="Courier New" pitchFamily="49" charset="0"/>
                <a:cs typeface="Courier New" pitchFamily="49" charset="0"/>
              </a:rPr>
              <a:t>(</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PathVariable</a:t>
            </a:r>
            <a:r>
              <a:rPr lang="ru-RU" altLang="ru-RU" sz="2000" dirty="0">
                <a:solidFill>
                  <a:srgbClr val="808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String</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ownerId</a:t>
            </a:r>
            <a:r>
              <a:rPr lang="ru-RU" altLang="ru-RU" sz="2000" dirty="0" smtClean="0">
                <a:solidFill>
                  <a:srgbClr val="000000"/>
                </a:solidFill>
                <a:latin typeface="Courier New" pitchFamily="49" charset="0"/>
                <a:cs typeface="Courier New" pitchFamily="49" charset="0"/>
              </a:rPr>
              <a:t>,</a:t>
            </a:r>
            <a:endParaRPr lang="en-US" altLang="ru-RU" sz="2000" dirty="0" smtClean="0">
              <a:solidFill>
                <a:srgbClr val="000000"/>
              </a:solidFill>
              <a:latin typeface="Courier New" pitchFamily="49" charset="0"/>
              <a:cs typeface="Courier New" pitchFamily="49" charset="0"/>
            </a:endParaRPr>
          </a:p>
          <a:p>
            <a:pPr marL="0" lvl="8">
              <a:buClr>
                <a:schemeClr val="accent3">
                  <a:lumMod val="50000"/>
                </a:schemeClr>
              </a:buClr>
            </a:pPr>
            <a:r>
              <a:rPr lang="en-US" altLang="ru-RU" sz="2000" dirty="0" smtClean="0">
                <a:solidFill>
                  <a:srgbClr val="000000"/>
                </a:solidFill>
                <a:latin typeface="Courier New" pitchFamily="49" charset="0"/>
                <a:cs typeface="Courier New" pitchFamily="49" charset="0"/>
              </a:rPr>
              <a:t>      </a:t>
            </a: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PathVariable</a:t>
            </a:r>
            <a:r>
              <a:rPr lang="ru-RU" altLang="ru-RU" sz="2000" dirty="0">
                <a:solidFill>
                  <a:srgbClr val="808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String</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petId</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Model</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model</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i="1" dirty="0">
                <a:solidFill>
                  <a:srgbClr val="808080"/>
                </a:solidFill>
                <a:latin typeface="Courier New" pitchFamily="49" charset="0"/>
                <a:cs typeface="Courier New" pitchFamily="49" charset="0"/>
              </a:rPr>
              <a:t>// </a:t>
            </a:r>
            <a:r>
              <a:rPr lang="en-US" altLang="ru-RU" sz="2000" i="1" dirty="0" err="1">
                <a:solidFill>
                  <a:srgbClr val="808080"/>
                </a:solidFill>
                <a:latin typeface="Courier New" pitchFamily="49" charset="0"/>
                <a:cs typeface="Courier New" pitchFamily="49" charset="0"/>
              </a:rPr>
              <a:t>I</a:t>
            </a:r>
            <a:r>
              <a:rPr lang="ru-RU" altLang="ru-RU" sz="2000" i="1" dirty="0" err="1" smtClean="0">
                <a:solidFill>
                  <a:srgbClr val="808080"/>
                </a:solidFill>
                <a:latin typeface="Courier New" pitchFamily="49" charset="0"/>
                <a:cs typeface="Courier New" pitchFamily="49" charset="0"/>
              </a:rPr>
              <a:t>mplementation</a:t>
            </a:r>
            <a:r>
              <a:rPr lang="ru-RU" altLang="ru-RU" sz="2000" i="1" dirty="0" smtClean="0">
                <a:solidFill>
                  <a:srgbClr val="808080"/>
                </a:solidFill>
                <a:latin typeface="Courier New" pitchFamily="49" charset="0"/>
                <a:cs typeface="Courier New" pitchFamily="49" charset="0"/>
              </a:rPr>
              <a:t> </a:t>
            </a:r>
            <a:r>
              <a:rPr lang="ru-RU" altLang="ru-RU" sz="2000" i="1" dirty="0" err="1">
                <a:solidFill>
                  <a:srgbClr val="808080"/>
                </a:solidFill>
                <a:latin typeface="Courier New" pitchFamily="49" charset="0"/>
                <a:cs typeface="Courier New" pitchFamily="49" charset="0"/>
              </a:rPr>
              <a:t>omitted</a:t>
            </a:r>
            <a:r>
              <a:rPr lang="ru-RU" altLang="ru-RU" sz="2000" i="1" dirty="0">
                <a:solidFill>
                  <a:srgbClr val="808080"/>
                </a:solidFill>
                <a:latin typeface="Courier New" pitchFamily="49" charset="0"/>
                <a:cs typeface="Courier New" pitchFamily="49" charset="0"/>
              </a:rPr>
              <a:t/>
            </a:r>
            <a:br>
              <a:rPr lang="ru-RU" altLang="ru-RU" sz="2000" i="1" dirty="0">
                <a:solidFill>
                  <a:srgbClr val="808080"/>
                </a:solidFill>
                <a:latin typeface="Courier New" pitchFamily="49" charset="0"/>
                <a:cs typeface="Courier New" pitchFamily="49" charset="0"/>
              </a:rPr>
            </a:br>
            <a:r>
              <a:rPr lang="ru-RU" altLang="ru-RU" sz="2000" i="1" dirty="0">
                <a:solidFill>
                  <a:srgbClr val="808080"/>
                </a:solidFill>
                <a:latin typeface="Courier New" pitchFamily="49" charset="0"/>
                <a:cs typeface="Courier New" pitchFamily="49" charset="0"/>
              </a:rPr>
              <a:t>    </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a:t>
            </a:r>
            <a:endParaRPr lang="ru-RU" sz="2400" kern="0" dirty="0" smtClean="0"/>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589164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002936" cy="477054"/>
          </a:xfrm>
        </p:spPr>
        <p:txBody>
          <a:bodyPr/>
          <a:lstStyle/>
          <a:p>
            <a:r>
              <a:rPr lang="ru-RU" sz="2800" dirty="0" smtClean="0"/>
              <a:t>аннотация </a:t>
            </a:r>
            <a:r>
              <a:rPr lang="en-US" sz="2800" dirty="0" smtClean="0"/>
              <a:t>@</a:t>
            </a:r>
            <a:r>
              <a:rPr lang="en-US" sz="2800" cap="none" dirty="0" err="1" smtClean="0"/>
              <a:t>RequestParam</a:t>
            </a:r>
            <a:endParaRPr lang="ru-RU" sz="2800" cap="none" dirty="0"/>
          </a:p>
        </p:txBody>
      </p:sp>
      <p:sp>
        <p:nvSpPr>
          <p:cNvPr id="8" name="Прямоугольник 7"/>
          <p:cNvSpPr/>
          <p:nvPr/>
        </p:nvSpPr>
        <p:spPr>
          <a:xfrm>
            <a:off x="107504" y="699542"/>
            <a:ext cx="8928992" cy="3724096"/>
          </a:xfrm>
          <a:prstGeom prst="rect">
            <a:avLst/>
          </a:prstGeom>
        </p:spPr>
        <p:txBody>
          <a:bodyPr wrap="square">
            <a:spAutoFit/>
          </a:bodyPr>
          <a:lstStyle/>
          <a:p>
            <a:pPr marL="0" lvl="8" algn="just">
              <a:buClr>
                <a:schemeClr val="accent3">
                  <a:lumMod val="50000"/>
                </a:schemeClr>
              </a:buClr>
            </a:pPr>
            <a:r>
              <a:rPr lang="ru-RU" sz="2400" kern="0" dirty="0" smtClean="0"/>
              <a:t>Указывает связь между параметром запроса и атрибутом метода обработчика.</a:t>
            </a:r>
          </a:p>
          <a:p>
            <a:pPr marL="0" lvl="8" algn="just">
              <a:buClr>
                <a:schemeClr val="accent3">
                  <a:lumMod val="50000"/>
                </a:schemeClr>
              </a:buClr>
            </a:pPr>
            <a:endParaRPr lang="en-US" sz="2400" kern="0" dirty="0" smtClean="0"/>
          </a:p>
          <a:p>
            <a:pPr marL="0" lvl="8">
              <a:buClr>
                <a:schemeClr val="accent3">
                  <a:lumMod val="50000"/>
                </a:schemeClr>
              </a:buClr>
            </a:pP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GetMapping</a:t>
            </a:r>
            <a:r>
              <a:rPr lang="ru-RU" altLang="ru-RU" sz="2000" dirty="0">
                <a:solidFill>
                  <a:srgbClr val="808000"/>
                </a:solidFill>
                <a:latin typeface="Courier New" pitchFamily="49" charset="0"/>
                <a:cs typeface="Courier New" pitchFamily="49" charset="0"/>
              </a:rPr>
              <a:t/>
            </a:r>
            <a:br>
              <a:rPr lang="ru-RU" altLang="ru-RU" sz="2000" dirty="0">
                <a:solidFill>
                  <a:srgbClr val="808000"/>
                </a:solidFill>
                <a:latin typeface="Courier New" pitchFamily="49" charset="0"/>
                <a:cs typeface="Courier New" pitchFamily="49" charset="0"/>
              </a:rPr>
            </a:b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ResponseBody</a:t>
            </a:r>
            <a:r>
              <a:rPr lang="ru-RU" altLang="ru-RU" sz="2000" dirty="0">
                <a:solidFill>
                  <a:srgbClr val="808000"/>
                </a:solidFill>
                <a:latin typeface="Courier New" pitchFamily="49" charset="0"/>
                <a:cs typeface="Courier New" pitchFamily="49" charset="0"/>
              </a:rPr>
              <a:t/>
            </a:r>
            <a:br>
              <a:rPr lang="ru-RU" altLang="ru-RU" sz="2000" dirty="0">
                <a:solidFill>
                  <a:srgbClr val="808000"/>
                </a:solidFill>
                <a:latin typeface="Courier New" pitchFamily="49" charset="0"/>
                <a:cs typeface="Courier New" pitchFamily="49" charset="0"/>
              </a:rPr>
            </a:b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dirty="0" err="1" smtClean="0">
                <a:solidFill>
                  <a:srgbClr val="000000"/>
                </a:solidFill>
                <a:latin typeface="Courier New" pitchFamily="49" charset="0"/>
                <a:cs typeface="Courier New" pitchFamily="49" charset="0"/>
              </a:rPr>
              <a:t>List</a:t>
            </a:r>
            <a:r>
              <a:rPr lang="ru-RU" altLang="ru-RU" sz="2000" dirty="0" smtClean="0">
                <a:solidFill>
                  <a:srgbClr val="000000"/>
                </a:solidFill>
                <a:latin typeface="Courier New" pitchFamily="49" charset="0"/>
                <a:cs typeface="Courier New" pitchFamily="49" charset="0"/>
              </a:rPr>
              <a:t>&lt;</a:t>
            </a:r>
            <a:r>
              <a:rPr lang="ru-RU" altLang="ru-RU" sz="2000" dirty="0" err="1" smtClean="0">
                <a:solidFill>
                  <a:srgbClr val="000000"/>
                </a:solidFill>
                <a:latin typeface="Courier New" pitchFamily="49" charset="0"/>
                <a:cs typeface="Courier New" pitchFamily="49" charset="0"/>
              </a:rPr>
              <a:t>User</a:t>
            </a:r>
            <a:r>
              <a:rPr lang="ru-RU" altLang="ru-RU" sz="2000" dirty="0" smtClean="0">
                <a:solidFill>
                  <a:srgbClr val="000000"/>
                </a:solidFill>
                <a:latin typeface="Courier New" pitchFamily="49" charset="0"/>
                <a:cs typeface="Courier New" pitchFamily="49" charset="0"/>
              </a:rPr>
              <a:t>&gt;</a:t>
            </a:r>
            <a:r>
              <a:rPr lang="en-US" altLang="ru-RU" sz="2000" dirty="0">
                <a:solidFill>
                  <a:srgbClr val="000000"/>
                </a:solidFill>
                <a:latin typeface="Courier New" pitchFamily="49" charset="0"/>
                <a:cs typeface="Courier New" pitchFamily="49" charset="0"/>
              </a:rPr>
              <a:t> </a:t>
            </a:r>
            <a:r>
              <a:rPr lang="ru-RU" altLang="ru-RU" sz="2000" dirty="0" err="1" smtClean="0">
                <a:solidFill>
                  <a:srgbClr val="000000"/>
                </a:solidFill>
                <a:latin typeface="Courier New" pitchFamily="49" charset="0"/>
                <a:cs typeface="Courier New" pitchFamily="49" charset="0"/>
              </a:rPr>
              <a:t>findUser</a:t>
            </a:r>
            <a:r>
              <a:rPr lang="en-US" altLang="ru-RU" sz="2000" dirty="0" smtClean="0">
                <a:solidFill>
                  <a:srgbClr val="000000"/>
                </a:solidFill>
                <a:latin typeface="Courier New" pitchFamily="49" charset="0"/>
                <a:cs typeface="Courier New" pitchFamily="49" charset="0"/>
              </a:rPr>
              <a:t>s</a:t>
            </a:r>
            <a:r>
              <a:rPr lang="ru-RU" altLang="ru-RU" sz="2000" dirty="0" err="1" smtClean="0">
                <a:solidFill>
                  <a:srgbClr val="000000"/>
                </a:solidFill>
                <a:latin typeface="Courier New" pitchFamily="49" charset="0"/>
                <a:cs typeface="Courier New" pitchFamily="49" charset="0"/>
              </a:rPr>
              <a:t>ByName</a:t>
            </a:r>
            <a:r>
              <a:rPr lang="en-US" altLang="ru-RU" sz="2000" dirty="0" err="1" smtClean="0">
                <a:solidFill>
                  <a:srgbClr val="000000"/>
                </a:solidFill>
                <a:latin typeface="Courier New" pitchFamily="49" charset="0"/>
                <a:cs typeface="Courier New" pitchFamily="49" charset="0"/>
              </a:rPr>
              <a:t>AndAge</a:t>
            </a:r>
            <a:r>
              <a:rPr lang="ru-RU" altLang="ru-RU" sz="2000" dirty="0" smtClean="0">
                <a:solidFill>
                  <a:srgbClr val="000000"/>
                </a:solidFill>
                <a:latin typeface="Courier New" pitchFamily="49" charset="0"/>
                <a:cs typeface="Courier New" pitchFamily="49" charset="0"/>
              </a:rPr>
              <a:t>(</a:t>
            </a:r>
          </a:p>
          <a:p>
            <a:pPr marL="0" lvl="8">
              <a:buClr>
                <a:schemeClr val="accent3">
                  <a:lumMod val="50000"/>
                </a:schemeClr>
              </a:buClr>
            </a:pPr>
            <a:r>
              <a:rPr lang="ru-RU" altLang="ru-RU" sz="2000" dirty="0" smtClean="0">
                <a:solidFill>
                  <a:srgbClr val="000000"/>
                </a:solidFill>
                <a:latin typeface="Courier New" pitchFamily="49" charset="0"/>
                <a:cs typeface="Courier New" pitchFamily="49" charset="0"/>
              </a:rPr>
              <a:t>  </a:t>
            </a: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RequestParam</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name</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String</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name</a:t>
            </a:r>
            <a:r>
              <a:rPr lang="ru-RU" altLang="ru-RU" sz="2000" dirty="0" smtClean="0">
                <a:solidFill>
                  <a:srgbClr val="000000"/>
                </a:solidFill>
                <a:latin typeface="Courier New" pitchFamily="49" charset="0"/>
                <a:cs typeface="Courier New" pitchFamily="49" charset="0"/>
              </a:rPr>
              <a:t>,</a:t>
            </a:r>
          </a:p>
          <a:p>
            <a:pPr marL="0" lvl="8">
              <a:buClr>
                <a:schemeClr val="accent3">
                  <a:lumMod val="50000"/>
                </a:schemeClr>
              </a:buClr>
            </a:pP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 </a:t>
            </a: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RequestParam</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age</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int</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age</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return</a:t>
            </a:r>
            <a:r>
              <a:rPr lang="ru-RU" altLang="ru-RU" sz="2000" b="1" dirty="0">
                <a:solidFill>
                  <a:srgbClr val="000080"/>
                </a:solidFill>
                <a:latin typeface="Courier New" pitchFamily="49" charset="0"/>
                <a:cs typeface="Courier New" pitchFamily="49" charset="0"/>
              </a:rPr>
              <a:t> </a:t>
            </a:r>
            <a:r>
              <a:rPr lang="en-US" altLang="ru-RU" sz="2000" b="1" dirty="0" smtClean="0">
                <a:solidFill>
                  <a:srgbClr val="660E7A"/>
                </a:solidFill>
                <a:latin typeface="Courier New" pitchFamily="49" charset="0"/>
                <a:cs typeface="Courier New" pitchFamily="49" charset="0"/>
              </a:rPr>
              <a:t>users</a:t>
            </a:r>
            <a:r>
              <a:rPr lang="ru-RU" altLang="ru-RU" sz="2000" dirty="0" smtClean="0">
                <a:solidFill>
                  <a:srgbClr val="000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a:t>
            </a:r>
            <a:endParaRPr lang="ru-RU" altLang="ru-RU" sz="2000" dirty="0">
              <a:latin typeface="Arial" pitchFamily="34" charset="0"/>
              <a:cs typeface="Arial" pitchFamily="34" charset="0"/>
            </a:endParaRPr>
          </a:p>
          <a:p>
            <a:pPr marL="0" lvl="8" algn="just">
              <a:buClr>
                <a:schemeClr val="accent3">
                  <a:lumMod val="50000"/>
                </a:schemeClr>
              </a:buClr>
            </a:pPr>
            <a:endParaRPr lang="ru-RU" sz="2400" kern="0" dirty="0" smtClean="0"/>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896570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002936" cy="477054"/>
          </a:xfrm>
        </p:spPr>
        <p:txBody>
          <a:bodyPr/>
          <a:lstStyle/>
          <a:p>
            <a:r>
              <a:rPr lang="ru-RU" sz="2800" dirty="0" smtClean="0"/>
              <a:t>аннотация </a:t>
            </a:r>
            <a:r>
              <a:rPr lang="en-US" sz="2800" dirty="0" smtClean="0"/>
              <a:t>@</a:t>
            </a:r>
            <a:r>
              <a:rPr lang="en-US" sz="2800" cap="none" dirty="0" err="1" smtClean="0"/>
              <a:t>RequestHeader</a:t>
            </a:r>
            <a:endParaRPr lang="ru-RU" sz="2800" cap="none" dirty="0"/>
          </a:p>
        </p:txBody>
      </p:sp>
      <p:sp>
        <p:nvSpPr>
          <p:cNvPr id="8" name="Прямоугольник 7"/>
          <p:cNvSpPr/>
          <p:nvPr/>
        </p:nvSpPr>
        <p:spPr>
          <a:xfrm>
            <a:off x="107504" y="699542"/>
            <a:ext cx="8928992" cy="2985433"/>
          </a:xfrm>
          <a:prstGeom prst="rect">
            <a:avLst/>
          </a:prstGeom>
        </p:spPr>
        <p:txBody>
          <a:bodyPr wrap="square">
            <a:spAutoFit/>
          </a:bodyPr>
          <a:lstStyle/>
          <a:p>
            <a:pPr marL="0" lvl="8" algn="just">
              <a:buClr>
                <a:schemeClr val="accent3">
                  <a:lumMod val="50000"/>
                </a:schemeClr>
              </a:buClr>
            </a:pPr>
            <a:r>
              <a:rPr lang="ru-RU" sz="2400" kern="0" dirty="0" smtClean="0"/>
              <a:t>Указывает связь между заголовком запроса и атрибутом метода обработчика.</a:t>
            </a:r>
          </a:p>
          <a:p>
            <a:pPr lvl="0" fontAlgn="base">
              <a:spcBef>
                <a:spcPct val="0"/>
              </a:spcBef>
              <a:spcAft>
                <a:spcPct val="0"/>
              </a:spcAft>
            </a:pPr>
            <a:endParaRPr lang="ru-RU" altLang="ru-RU" sz="2000" dirty="0" smtClean="0">
              <a:solidFill>
                <a:srgbClr val="808000"/>
              </a:solidFill>
              <a:latin typeface="Courier New" pitchFamily="49" charset="0"/>
              <a:cs typeface="Courier New" pitchFamily="49" charset="0"/>
            </a:endParaRPr>
          </a:p>
          <a:p>
            <a:pPr lvl="0" fontAlgn="base">
              <a:spcBef>
                <a:spcPct val="0"/>
              </a:spcBef>
              <a:spcAft>
                <a:spcPct val="0"/>
              </a:spcAft>
            </a:pP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RequestMapping</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"/displayHeaderInfo.do"</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void</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displayHeaderInfo</a:t>
            </a:r>
            <a:r>
              <a:rPr lang="ru-RU" altLang="ru-RU" sz="2000" dirty="0" smtClean="0">
                <a:solidFill>
                  <a:srgbClr val="000000"/>
                </a:solidFill>
                <a:latin typeface="Courier New" pitchFamily="49" charset="0"/>
                <a:cs typeface="Courier New" pitchFamily="49" charset="0"/>
              </a:rPr>
              <a:t>(</a:t>
            </a:r>
          </a:p>
          <a:p>
            <a:pPr lvl="0" fontAlgn="base">
              <a:spcBef>
                <a:spcPct val="0"/>
              </a:spcBef>
              <a:spcAft>
                <a:spcPct val="0"/>
              </a:spcAft>
            </a:pP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 </a:t>
            </a: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RequestHeader</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Accept-Encoding</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String</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encoding</a:t>
            </a:r>
            <a:r>
              <a:rPr lang="ru-RU" altLang="ru-RU" sz="2000" dirty="0" smtClean="0">
                <a:solidFill>
                  <a:srgbClr val="000000"/>
                </a:solidFill>
                <a:latin typeface="Courier New" pitchFamily="49" charset="0"/>
                <a:cs typeface="Courier New" pitchFamily="49" charset="0"/>
              </a:rPr>
              <a:t>,</a:t>
            </a:r>
          </a:p>
          <a:p>
            <a:pPr lvl="0" fontAlgn="base">
              <a:spcBef>
                <a:spcPct val="0"/>
              </a:spcBef>
              <a:spcAft>
                <a:spcPct val="0"/>
              </a:spcAft>
            </a:pP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 </a:t>
            </a: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RequestHeader</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Keep-Alive</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long</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keepAlive</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i="1" dirty="0">
                <a:solidFill>
                  <a:srgbClr val="808080"/>
                </a:solidFill>
                <a:latin typeface="Courier New" pitchFamily="49" charset="0"/>
                <a:cs typeface="Courier New" pitchFamily="49" charset="0"/>
              </a:rPr>
              <a:t>//...</a:t>
            </a:r>
            <a:br>
              <a:rPr lang="ru-RU" altLang="ru-RU" sz="2000" i="1" dirty="0">
                <a:solidFill>
                  <a:srgbClr val="80808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a:t>
            </a:r>
            <a:endParaRPr lang="ru-RU" altLang="ru-RU" sz="2000" dirty="0">
              <a:latin typeface="Arial" pitchFamily="34" charset="0"/>
              <a:cs typeface="Arial"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233506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002936" cy="477054"/>
          </a:xfrm>
        </p:spPr>
        <p:txBody>
          <a:bodyPr/>
          <a:lstStyle/>
          <a:p>
            <a:r>
              <a:rPr lang="ru-RU" sz="2800" dirty="0" smtClean="0"/>
              <a:t>аннотация </a:t>
            </a:r>
            <a:r>
              <a:rPr lang="en-US" sz="2800" dirty="0" smtClean="0"/>
              <a:t>@</a:t>
            </a:r>
            <a:r>
              <a:rPr lang="en-US" sz="2800" cap="none" dirty="0" err="1" smtClean="0"/>
              <a:t>RequestBody</a:t>
            </a:r>
            <a:endParaRPr lang="ru-RU" sz="2800" cap="none" dirty="0"/>
          </a:p>
        </p:txBody>
      </p:sp>
      <p:sp>
        <p:nvSpPr>
          <p:cNvPr id="8" name="Прямоугольник 7"/>
          <p:cNvSpPr/>
          <p:nvPr/>
        </p:nvSpPr>
        <p:spPr>
          <a:xfrm>
            <a:off x="107504" y="699542"/>
            <a:ext cx="8928992" cy="4370427"/>
          </a:xfrm>
          <a:prstGeom prst="rect">
            <a:avLst/>
          </a:prstGeom>
        </p:spPr>
        <p:txBody>
          <a:bodyPr wrap="square">
            <a:spAutoFit/>
          </a:bodyPr>
          <a:lstStyle/>
          <a:p>
            <a:pPr marL="0" lvl="8" algn="just">
              <a:buClr>
                <a:schemeClr val="accent3">
                  <a:lumMod val="50000"/>
                </a:schemeClr>
              </a:buClr>
            </a:pPr>
            <a:r>
              <a:rPr lang="ru-RU" altLang="ru-RU" sz="2400" kern="0" dirty="0" smtClean="0"/>
              <a:t>Указывает связь между аргументом метода обработчика и содержимым запроса.</a:t>
            </a:r>
          </a:p>
          <a:p>
            <a:pPr marL="0" lvl="8">
              <a:buClr>
                <a:schemeClr val="accent3">
                  <a:lumMod val="50000"/>
                </a:schemeClr>
              </a:buClr>
            </a:pPr>
            <a:endParaRPr lang="ru-RU" altLang="ru-RU" sz="2000" kern="0" dirty="0" smtClean="0">
              <a:latin typeface="Arial" pitchFamily="34" charset="0"/>
              <a:cs typeface="Arial" pitchFamily="34" charset="0"/>
            </a:endParaRPr>
          </a:p>
          <a:p>
            <a:pPr marL="0" lvl="8">
              <a:buClr>
                <a:schemeClr val="accent3">
                  <a:lumMod val="50000"/>
                </a:schemeClr>
              </a:buClr>
            </a:pPr>
            <a:r>
              <a:rPr lang="ru-RU" altLang="ru-RU" sz="2000" dirty="0" smtClean="0">
                <a:solidFill>
                  <a:srgbClr val="808000"/>
                </a:solidFill>
                <a:latin typeface="Courier New" pitchFamily="49" charset="0"/>
                <a:cs typeface="Courier New" pitchFamily="49" charset="0"/>
              </a:rPr>
              <a:t>@</a:t>
            </a:r>
            <a:r>
              <a:rPr lang="ru-RU" altLang="ru-RU" sz="2000" dirty="0" err="1" smtClean="0">
                <a:solidFill>
                  <a:srgbClr val="808000"/>
                </a:solidFill>
                <a:latin typeface="Courier New" pitchFamily="49" charset="0"/>
                <a:cs typeface="Courier New" pitchFamily="49" charset="0"/>
              </a:rPr>
              <a:t>PostMapping</a:t>
            </a:r>
            <a:r>
              <a:rPr lang="ru-RU" altLang="ru-RU" sz="2000" dirty="0" smtClean="0">
                <a:solidFill>
                  <a:srgbClr val="000000"/>
                </a:solidFill>
                <a:latin typeface="Courier New" pitchFamily="49" charset="0"/>
                <a:cs typeface="Courier New" pitchFamily="49" charset="0"/>
              </a:rPr>
              <a:t>(</a:t>
            </a:r>
            <a:r>
              <a:rPr lang="ru-RU" altLang="ru-RU" sz="2000" dirty="0" err="1" smtClean="0">
                <a:solidFill>
                  <a:srgbClr val="000000"/>
                </a:solidFill>
                <a:latin typeface="Courier New" pitchFamily="49" charset="0"/>
                <a:cs typeface="Courier New" pitchFamily="49" charset="0"/>
              </a:rPr>
              <a:t>path</a:t>
            </a:r>
            <a:r>
              <a:rPr lang="ru-RU" altLang="ru-RU" sz="2000" dirty="0" smtClean="0">
                <a:solidFill>
                  <a:srgbClr val="000000"/>
                </a:solidFill>
                <a:latin typeface="Courier New" pitchFamily="49" charset="0"/>
                <a:cs typeface="Courier New" pitchFamily="49" charset="0"/>
              </a:rPr>
              <a:t> = </a:t>
            </a:r>
            <a:r>
              <a:rPr lang="ru-RU" altLang="ru-RU" sz="2000" b="1" dirty="0" smtClean="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pets</a:t>
            </a:r>
            <a:r>
              <a:rPr lang="ru-RU" altLang="ru-RU" sz="2000" b="1" dirty="0" smtClean="0">
                <a:solidFill>
                  <a:srgbClr val="008000"/>
                </a:solidFill>
                <a:latin typeface="Courier New" pitchFamily="49" charset="0"/>
                <a:cs typeface="Courier New" pitchFamily="49" charset="0"/>
              </a:rPr>
              <a:t>"</a:t>
            </a:r>
            <a:r>
              <a:rPr lang="ru-RU" altLang="ru-RU" sz="2000" dirty="0" smtClean="0">
                <a:solidFill>
                  <a:srgbClr val="000000"/>
                </a:solidFill>
                <a:latin typeface="Courier New" pitchFamily="49" charset="0"/>
                <a:cs typeface="Courier New" pitchFamily="49" charset="0"/>
              </a:rPr>
              <a:t>, </a:t>
            </a:r>
            <a:r>
              <a:rPr lang="ru-RU" altLang="ru-RU" sz="2000" dirty="0" err="1" smtClean="0">
                <a:solidFill>
                  <a:srgbClr val="000000"/>
                </a:solidFill>
                <a:latin typeface="Courier New" pitchFamily="49" charset="0"/>
                <a:cs typeface="Courier New" pitchFamily="49" charset="0"/>
              </a:rPr>
              <a:t>consumes</a:t>
            </a:r>
            <a:r>
              <a:rPr lang="ru-RU" altLang="ru-RU" sz="2000" dirty="0" smtClean="0">
                <a:solidFill>
                  <a:srgbClr val="000000"/>
                </a:solidFill>
                <a:latin typeface="Courier New" pitchFamily="49" charset="0"/>
                <a:cs typeface="Courier New" pitchFamily="49" charset="0"/>
              </a:rPr>
              <a:t> =</a:t>
            </a:r>
          </a:p>
          <a:p>
            <a:pPr marL="0" lvl="8">
              <a:buClr>
                <a:schemeClr val="accent3">
                  <a:lumMod val="50000"/>
                </a:schemeClr>
              </a:buClr>
            </a:pPr>
            <a:r>
              <a:rPr lang="ru-RU" altLang="ru-RU" sz="2000" dirty="0" smtClean="0">
                <a:solidFill>
                  <a:srgbClr val="000000"/>
                </a:solidFill>
                <a:latin typeface="Courier New" pitchFamily="49" charset="0"/>
                <a:cs typeface="Courier New" pitchFamily="49" charset="0"/>
              </a:rPr>
              <a:t>  </a:t>
            </a:r>
            <a:r>
              <a:rPr lang="ru-RU" altLang="ru-RU" sz="2000" dirty="0" err="1" smtClean="0">
                <a:solidFill>
                  <a:srgbClr val="000000"/>
                </a:solidFill>
                <a:latin typeface="Courier New" pitchFamily="49" charset="0"/>
                <a:cs typeface="Courier New" pitchFamily="49" charset="0"/>
              </a:rPr>
              <a:t>MediaType.</a:t>
            </a:r>
            <a:r>
              <a:rPr lang="ru-RU" altLang="ru-RU" sz="2000" b="1" i="1" dirty="0" err="1" smtClean="0">
                <a:solidFill>
                  <a:srgbClr val="660E7A"/>
                </a:solidFill>
                <a:latin typeface="Courier New" pitchFamily="49" charset="0"/>
                <a:cs typeface="Courier New" pitchFamily="49" charset="0"/>
              </a:rPr>
              <a:t>APPLICATION_JSON_VALUE</a:t>
            </a:r>
            <a:r>
              <a:rPr lang="ru-RU" altLang="ru-RU" sz="2000" dirty="0" smtClean="0">
                <a:solidFill>
                  <a:srgbClr val="000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void</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addPet</a:t>
            </a:r>
            <a:r>
              <a:rPr lang="ru-RU" altLang="ru-RU" sz="2000" dirty="0">
                <a:solidFill>
                  <a:srgbClr val="000000"/>
                </a:solidFill>
                <a:latin typeface="Courier New" pitchFamily="49" charset="0"/>
                <a:cs typeface="Courier New" pitchFamily="49" charset="0"/>
              </a:rPr>
              <a:t>(</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RequestBody</a:t>
            </a:r>
            <a:r>
              <a:rPr lang="ru-RU" altLang="ru-RU" sz="2000" dirty="0">
                <a:solidFill>
                  <a:srgbClr val="808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Pet</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pet</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Model</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model</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i="1" dirty="0">
                <a:solidFill>
                  <a:srgbClr val="808080"/>
                </a:solidFill>
                <a:latin typeface="Courier New" pitchFamily="49" charset="0"/>
                <a:cs typeface="Courier New" pitchFamily="49" charset="0"/>
              </a:rPr>
              <a:t>// </a:t>
            </a:r>
            <a:r>
              <a:rPr lang="ru-RU" altLang="ru-RU" sz="2000" i="1" dirty="0" err="1">
                <a:solidFill>
                  <a:srgbClr val="808080"/>
                </a:solidFill>
                <a:latin typeface="Courier New" pitchFamily="49" charset="0"/>
                <a:cs typeface="Courier New" pitchFamily="49" charset="0"/>
              </a:rPr>
              <a:t>Implementation</a:t>
            </a:r>
            <a:r>
              <a:rPr lang="ru-RU" altLang="ru-RU" sz="2000" i="1" dirty="0">
                <a:solidFill>
                  <a:srgbClr val="808080"/>
                </a:solidFill>
                <a:latin typeface="Courier New" pitchFamily="49" charset="0"/>
                <a:cs typeface="Courier New" pitchFamily="49" charset="0"/>
              </a:rPr>
              <a:t> </a:t>
            </a:r>
            <a:r>
              <a:rPr lang="ru-RU" altLang="ru-RU" sz="2000" i="1" dirty="0" err="1" smtClean="0">
                <a:solidFill>
                  <a:srgbClr val="808080"/>
                </a:solidFill>
                <a:latin typeface="Courier New" pitchFamily="49" charset="0"/>
                <a:cs typeface="Courier New" pitchFamily="49" charset="0"/>
              </a:rPr>
              <a:t>omitted</a:t>
            </a:r>
            <a:r>
              <a:rPr lang="ru-RU" altLang="ru-RU" sz="2000" i="1" dirty="0">
                <a:solidFill>
                  <a:srgbClr val="808080"/>
                </a:solidFill>
                <a:latin typeface="Courier New" pitchFamily="49" charset="0"/>
                <a:cs typeface="Courier New" pitchFamily="49" charset="0"/>
              </a:rPr>
              <a:t/>
            </a:r>
            <a:br>
              <a:rPr lang="ru-RU" altLang="ru-RU" sz="2000" i="1" dirty="0">
                <a:solidFill>
                  <a:srgbClr val="80808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a:t>
            </a:r>
          </a:p>
          <a:p>
            <a:pPr marL="0" lvl="8">
              <a:lnSpc>
                <a:spcPct val="50000"/>
              </a:lnSpc>
              <a:buClr>
                <a:schemeClr val="accent3">
                  <a:lumMod val="50000"/>
                </a:schemeClr>
              </a:buClr>
            </a:pP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PutMapping</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something</a:t>
            </a:r>
            <a:r>
              <a:rPr lang="ru-RU" altLang="ru-RU" sz="2000" b="1" dirty="0" smtClean="0">
                <a:solidFill>
                  <a:srgbClr val="008000"/>
                </a:solidFill>
                <a:latin typeface="Courier New" pitchFamily="49" charset="0"/>
                <a:cs typeface="Courier New" pitchFamily="49" charset="0"/>
              </a:rPr>
              <a:t>"</a:t>
            </a:r>
            <a:r>
              <a:rPr lang="ru-RU" altLang="ru-RU" sz="2000" dirty="0" smtClean="0">
                <a:solidFill>
                  <a:srgbClr val="000000"/>
                </a:solidFill>
                <a:latin typeface="Courier New" pitchFamily="49" charset="0"/>
                <a:cs typeface="Courier New" pitchFamily="49" charset="0"/>
              </a:rPr>
              <a:t>)</a:t>
            </a:r>
          </a:p>
          <a:p>
            <a:pPr marL="0" lvl="8">
              <a:buClr>
                <a:schemeClr val="accent3">
                  <a:lumMod val="50000"/>
                </a:schemeClr>
              </a:buClr>
            </a:pP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void</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handle</a:t>
            </a:r>
            <a:r>
              <a:rPr lang="ru-RU" altLang="ru-RU" sz="2000" dirty="0">
                <a:solidFill>
                  <a:srgbClr val="000000"/>
                </a:solidFill>
                <a:latin typeface="Courier New" pitchFamily="49" charset="0"/>
                <a:cs typeface="Courier New" pitchFamily="49" charset="0"/>
              </a:rPr>
              <a:t>(</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RequestBody</a:t>
            </a:r>
            <a:r>
              <a:rPr lang="ru-RU" altLang="ru-RU" sz="2000" dirty="0">
                <a:solidFill>
                  <a:srgbClr val="808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String</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body</a:t>
            </a:r>
            <a:r>
              <a:rPr lang="ru-RU" altLang="ru-RU" sz="2000" dirty="0" smtClean="0">
                <a:solidFill>
                  <a:srgbClr val="000000"/>
                </a:solidFill>
                <a:latin typeface="Courier New" pitchFamily="49" charset="0"/>
                <a:cs typeface="Courier New" pitchFamily="49" charset="0"/>
              </a:rPr>
              <a:t>,</a:t>
            </a:r>
          </a:p>
          <a:p>
            <a:pPr marL="0" lvl="8">
              <a:buClr>
                <a:schemeClr val="accent3">
                  <a:lumMod val="50000"/>
                </a:schemeClr>
              </a:buClr>
            </a:pP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 </a:t>
            </a:r>
            <a:r>
              <a:rPr lang="ru-RU" altLang="ru-RU" sz="2000" dirty="0" err="1" smtClean="0">
                <a:solidFill>
                  <a:srgbClr val="000000"/>
                </a:solidFill>
                <a:latin typeface="Courier New" pitchFamily="49" charset="0"/>
                <a:cs typeface="Courier New" pitchFamily="49" charset="0"/>
              </a:rPr>
              <a:t>Writer</a:t>
            </a:r>
            <a:r>
              <a:rPr lang="ru-RU" altLang="ru-RU" sz="2000" dirty="0" smtClean="0">
                <a:solidFill>
                  <a:srgbClr val="000000"/>
                </a:solidFill>
                <a:latin typeface="Courier New" pitchFamily="49" charset="0"/>
                <a:cs typeface="Courier New" pitchFamily="49" charset="0"/>
              </a:rPr>
              <a:t> </a:t>
            </a:r>
            <a:r>
              <a:rPr lang="ru-RU" altLang="ru-RU" sz="2000" dirty="0" err="1" smtClean="0">
                <a:solidFill>
                  <a:srgbClr val="000000"/>
                </a:solidFill>
                <a:latin typeface="Courier New" pitchFamily="49" charset="0"/>
                <a:cs typeface="Courier New" pitchFamily="49" charset="0"/>
              </a:rPr>
              <a:t>writer</a:t>
            </a: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throws</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IOException</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writer.write</a:t>
            </a:r>
            <a:r>
              <a:rPr lang="ru-RU" altLang="ru-RU" sz="2000" dirty="0">
                <a:solidFill>
                  <a:srgbClr val="000000"/>
                </a:solidFill>
                <a:latin typeface="Courier New" pitchFamily="49" charset="0"/>
                <a:cs typeface="Courier New" pitchFamily="49" charset="0"/>
              </a:rPr>
              <a:t>(</a:t>
            </a:r>
            <a:r>
              <a:rPr lang="ru-RU" altLang="ru-RU" sz="2000" dirty="0" err="1">
                <a:solidFill>
                  <a:srgbClr val="000000"/>
                </a:solidFill>
                <a:latin typeface="Courier New" pitchFamily="49" charset="0"/>
                <a:cs typeface="Courier New" pitchFamily="49" charset="0"/>
              </a:rPr>
              <a:t>body</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a:t>
            </a:r>
            <a:endParaRPr lang="ru-RU" altLang="ru-RU" sz="2000" dirty="0">
              <a:latin typeface="Arial" pitchFamily="34" charset="0"/>
              <a:cs typeface="Arial" pitchFamily="34" charset="0"/>
            </a:endParaRPr>
          </a:p>
        </p:txBody>
      </p:sp>
    </p:spTree>
    <p:extLst>
      <p:ext uri="{BB962C8B-B14F-4D97-AF65-F5344CB8AC3E}">
        <p14:creationId xmlns:p14="http://schemas.microsoft.com/office/powerpoint/2010/main" val="37399583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002936" cy="477054"/>
          </a:xfrm>
        </p:spPr>
        <p:txBody>
          <a:bodyPr/>
          <a:lstStyle/>
          <a:p>
            <a:r>
              <a:rPr lang="ru-RU" sz="2800" dirty="0" smtClean="0"/>
              <a:t>входные атрибуты обработчиков</a:t>
            </a:r>
            <a:endParaRPr lang="ru-RU" sz="2800" cap="none" dirty="0"/>
          </a:p>
        </p:txBody>
      </p:sp>
      <p:sp>
        <p:nvSpPr>
          <p:cNvPr id="8" name="Прямоугольник 7"/>
          <p:cNvSpPr/>
          <p:nvPr/>
        </p:nvSpPr>
        <p:spPr>
          <a:xfrm>
            <a:off x="107504" y="699542"/>
            <a:ext cx="8928992" cy="4108817"/>
          </a:xfrm>
          <a:prstGeom prst="rect">
            <a:avLst/>
          </a:prstGeom>
        </p:spPr>
        <p:txBody>
          <a:bodyPr wrap="square">
            <a:spAutoFit/>
          </a:bodyPr>
          <a:lstStyle/>
          <a:p>
            <a:pPr marL="0" lvl="8" algn="just">
              <a:buClr>
                <a:schemeClr val="accent3">
                  <a:lumMod val="50000"/>
                </a:schemeClr>
              </a:buClr>
            </a:pPr>
            <a:r>
              <a:rPr lang="ru-RU" altLang="ru-RU" sz="2400" kern="0" dirty="0" smtClean="0"/>
              <a:t>Допустимы также другие типы входных атрибутов обработчиков:</a:t>
            </a:r>
          </a:p>
          <a:p>
            <a:pPr marL="342900" lvl="8" indent="-342900" algn="just">
              <a:buClr>
                <a:schemeClr val="accent3">
                  <a:lumMod val="50000"/>
                </a:schemeClr>
              </a:buClr>
              <a:buFont typeface="Arial" panose="020B0604020202020204" pitchFamily="34" charset="0"/>
              <a:buChar char="•"/>
            </a:pPr>
            <a:r>
              <a:rPr lang="en-US" sz="2200" b="1" dirty="0" err="1" smtClean="0">
                <a:solidFill>
                  <a:srgbClr val="00703C"/>
                </a:solidFill>
              </a:rPr>
              <a:t>HttpServletRequest</a:t>
            </a:r>
            <a:r>
              <a:rPr lang="ru-RU" sz="2200" dirty="0" smtClean="0"/>
              <a:t> </a:t>
            </a:r>
            <a:r>
              <a:rPr lang="ru-RU" sz="2200" dirty="0" smtClean="0"/>
              <a:t>/ </a:t>
            </a:r>
            <a:r>
              <a:rPr lang="en-US" sz="2200" b="1" dirty="0" err="1" smtClean="0">
                <a:solidFill>
                  <a:srgbClr val="00703C"/>
                </a:solidFill>
              </a:rPr>
              <a:t>ServletRequest</a:t>
            </a:r>
            <a:endParaRPr lang="en-US" sz="2200" b="1" dirty="0" smtClean="0">
              <a:solidFill>
                <a:srgbClr val="00703C"/>
              </a:solidFill>
            </a:endParaRPr>
          </a:p>
          <a:p>
            <a:pPr marL="342900" lvl="8" indent="-342900" algn="just">
              <a:buClr>
                <a:schemeClr val="accent3">
                  <a:lumMod val="50000"/>
                </a:schemeClr>
              </a:buClr>
              <a:buFont typeface="Arial" panose="020B0604020202020204" pitchFamily="34" charset="0"/>
              <a:buChar char="•"/>
            </a:pPr>
            <a:r>
              <a:rPr lang="en-US" sz="2200" b="1" dirty="0" err="1">
                <a:solidFill>
                  <a:srgbClr val="00703C"/>
                </a:solidFill>
              </a:rPr>
              <a:t>HttpServletResponse</a:t>
            </a:r>
            <a:r>
              <a:rPr lang="en-US" sz="2200" dirty="0" smtClean="0"/>
              <a:t> / </a:t>
            </a:r>
            <a:r>
              <a:rPr lang="en-US" sz="2200" b="1" dirty="0" err="1">
                <a:solidFill>
                  <a:srgbClr val="00703C"/>
                </a:solidFill>
              </a:rPr>
              <a:t>ServletResponse</a:t>
            </a:r>
            <a:endParaRPr lang="ru-RU" sz="2200" b="1" dirty="0">
              <a:solidFill>
                <a:srgbClr val="00703C"/>
              </a:solidFill>
            </a:endParaRPr>
          </a:p>
          <a:p>
            <a:pPr marL="342900" lvl="8" indent="-342900" algn="just">
              <a:buClr>
                <a:schemeClr val="accent3">
                  <a:lumMod val="50000"/>
                </a:schemeClr>
              </a:buClr>
              <a:buFont typeface="Arial" panose="020B0604020202020204" pitchFamily="34" charset="0"/>
              <a:buChar char="•"/>
            </a:pPr>
            <a:r>
              <a:rPr lang="en-US" sz="2200" b="1" dirty="0" err="1">
                <a:solidFill>
                  <a:srgbClr val="00703C"/>
                </a:solidFill>
              </a:rPr>
              <a:t>HttpSession</a:t>
            </a:r>
            <a:endParaRPr lang="ru-RU" altLang="ru-RU" sz="2200" b="1" dirty="0">
              <a:solidFill>
                <a:srgbClr val="00703C"/>
              </a:solidFill>
            </a:endParaRPr>
          </a:p>
          <a:p>
            <a:pPr marL="342900" lvl="8" indent="-342900" algn="just">
              <a:buClr>
                <a:schemeClr val="accent3">
                  <a:lumMod val="50000"/>
                </a:schemeClr>
              </a:buClr>
              <a:buFont typeface="Arial" panose="020B0604020202020204" pitchFamily="34" charset="0"/>
              <a:buChar char="•"/>
            </a:pPr>
            <a:r>
              <a:rPr lang="en-US" altLang="ru-RU" sz="2200" b="1" dirty="0" err="1">
                <a:solidFill>
                  <a:schemeClr val="accent1">
                    <a:lumMod val="75000"/>
                  </a:schemeClr>
                </a:solidFill>
              </a:rPr>
              <a:t>java.io.InputStream</a:t>
            </a:r>
            <a:r>
              <a:rPr lang="en-US" altLang="ru-RU" sz="2200" dirty="0" smtClean="0">
                <a:cs typeface="Arial" pitchFamily="34" charset="0"/>
              </a:rPr>
              <a:t> </a:t>
            </a:r>
            <a:r>
              <a:rPr lang="en-US" altLang="ru-RU" sz="2200" dirty="0">
                <a:cs typeface="Arial" pitchFamily="34" charset="0"/>
              </a:rPr>
              <a:t>/ </a:t>
            </a:r>
            <a:r>
              <a:rPr lang="en-US" altLang="ru-RU" sz="2200" b="1" dirty="0" err="1">
                <a:solidFill>
                  <a:schemeClr val="accent1">
                    <a:lumMod val="75000"/>
                  </a:schemeClr>
                </a:solidFill>
              </a:rPr>
              <a:t>java.io.Reader</a:t>
            </a:r>
            <a:endParaRPr lang="ru-RU" altLang="ru-RU" sz="2200" b="1" dirty="0">
              <a:solidFill>
                <a:schemeClr val="accent1">
                  <a:lumMod val="75000"/>
                </a:schemeClr>
              </a:solidFill>
            </a:endParaRPr>
          </a:p>
          <a:p>
            <a:pPr marL="457200" lvl="7" indent="-914400" algn="just">
              <a:buClr>
                <a:schemeClr val="accent3">
                  <a:lumMod val="50000"/>
                </a:schemeClr>
              </a:buClr>
            </a:pPr>
            <a:r>
              <a:rPr lang="ru-RU" altLang="ru-RU" sz="2000" dirty="0">
                <a:cs typeface="Arial" pitchFamily="34" charset="0"/>
              </a:rPr>
              <a:t>	</a:t>
            </a:r>
            <a:r>
              <a:rPr lang="ru-RU" altLang="ru-RU" sz="2000" dirty="0" smtClean="0">
                <a:cs typeface="Arial" pitchFamily="34" charset="0"/>
              </a:rPr>
              <a:t>Для получения содержимого запроса.</a:t>
            </a:r>
            <a:endParaRPr lang="ru-RU" altLang="ru-RU" sz="2200" dirty="0" smtClean="0">
              <a:cs typeface="Arial" pitchFamily="34" charset="0"/>
            </a:endParaRPr>
          </a:p>
          <a:p>
            <a:pPr marL="342900" lvl="8" indent="-342900" algn="just">
              <a:buClr>
                <a:schemeClr val="accent3">
                  <a:lumMod val="50000"/>
                </a:schemeClr>
              </a:buClr>
              <a:buFont typeface="Arial" panose="020B0604020202020204" pitchFamily="34" charset="0"/>
              <a:buChar char="•"/>
            </a:pPr>
            <a:r>
              <a:rPr lang="en-US" altLang="ru-RU" sz="2200" b="1" dirty="0" err="1">
                <a:solidFill>
                  <a:schemeClr val="accent1">
                    <a:lumMod val="75000"/>
                  </a:schemeClr>
                </a:solidFill>
              </a:rPr>
              <a:t>java.io.OutputStream</a:t>
            </a:r>
            <a:r>
              <a:rPr lang="en-US" altLang="ru-RU" sz="2200" dirty="0" smtClean="0">
                <a:cs typeface="Arial" pitchFamily="34" charset="0"/>
              </a:rPr>
              <a:t> / </a:t>
            </a:r>
            <a:r>
              <a:rPr lang="en-US" altLang="ru-RU" sz="2200" b="1" dirty="0" err="1">
                <a:solidFill>
                  <a:schemeClr val="accent1">
                    <a:lumMod val="75000"/>
                  </a:schemeClr>
                </a:solidFill>
              </a:rPr>
              <a:t>java.io.Writer</a:t>
            </a:r>
            <a:endParaRPr lang="ru-RU" altLang="ru-RU" sz="2200" b="1" dirty="0">
              <a:solidFill>
                <a:schemeClr val="accent1">
                  <a:lumMod val="75000"/>
                </a:schemeClr>
              </a:solidFill>
            </a:endParaRPr>
          </a:p>
          <a:p>
            <a:pPr marL="457200" lvl="8" indent="-457200" algn="just">
              <a:buClr>
                <a:schemeClr val="accent3">
                  <a:lumMod val="50000"/>
                </a:schemeClr>
              </a:buClr>
            </a:pPr>
            <a:r>
              <a:rPr lang="ru-RU" altLang="ru-RU" sz="2000" dirty="0" smtClean="0">
                <a:cs typeface="Arial" pitchFamily="34" charset="0"/>
              </a:rPr>
              <a:t>	Для формирования содержимого ответа.</a:t>
            </a:r>
            <a:endParaRPr lang="ru-RU" altLang="ru-RU" sz="2200" dirty="0" smtClean="0">
              <a:cs typeface="Arial" pitchFamily="34" charset="0"/>
            </a:endParaRPr>
          </a:p>
          <a:p>
            <a:pPr marL="342900" lvl="8" indent="-342900" algn="just">
              <a:buClr>
                <a:schemeClr val="accent3">
                  <a:lumMod val="50000"/>
                </a:schemeClr>
              </a:buClr>
              <a:buFont typeface="Arial" panose="020B0604020202020204" pitchFamily="34" charset="0"/>
              <a:buChar char="•"/>
            </a:pPr>
            <a:r>
              <a:rPr lang="en-US" sz="2200" b="1" dirty="0" smtClean="0">
                <a:solidFill>
                  <a:schemeClr val="accent3">
                    <a:lumMod val="75000"/>
                  </a:schemeClr>
                </a:solidFill>
              </a:rPr>
              <a:t>@</a:t>
            </a:r>
            <a:r>
              <a:rPr lang="en-US" sz="2200" b="1" dirty="0" err="1" smtClean="0">
                <a:solidFill>
                  <a:schemeClr val="accent3">
                    <a:lumMod val="75000"/>
                  </a:schemeClr>
                </a:solidFill>
              </a:rPr>
              <a:t>SessionAttribute</a:t>
            </a:r>
            <a:endParaRPr lang="ru-RU" sz="2200" b="1" dirty="0" smtClean="0">
              <a:solidFill>
                <a:schemeClr val="accent3">
                  <a:lumMod val="75000"/>
                </a:schemeClr>
              </a:solidFill>
            </a:endParaRPr>
          </a:p>
          <a:p>
            <a:pPr marL="457200" lvl="8" indent="-457200" algn="just">
              <a:buClr>
                <a:schemeClr val="accent3">
                  <a:lumMod val="50000"/>
                </a:schemeClr>
              </a:buClr>
            </a:pPr>
            <a:r>
              <a:rPr lang="ru-RU" sz="2000" dirty="0" smtClean="0"/>
              <a:t>	Для получения существующего атрибута сессии.</a:t>
            </a:r>
            <a:endParaRPr lang="en-US" sz="2200" dirty="0" smtClean="0"/>
          </a:p>
          <a:p>
            <a:pPr marL="342900" lvl="8" indent="-342900" algn="just">
              <a:buClr>
                <a:schemeClr val="accent3">
                  <a:lumMod val="50000"/>
                </a:schemeClr>
              </a:buClr>
              <a:buFont typeface="Arial" panose="020B0604020202020204" pitchFamily="34" charset="0"/>
              <a:buChar char="•"/>
            </a:pPr>
            <a:r>
              <a:rPr lang="en-US" altLang="ru-RU" sz="2200" b="1" dirty="0" err="1">
                <a:solidFill>
                  <a:schemeClr val="accent4">
                    <a:lumMod val="75000"/>
                  </a:schemeClr>
                </a:solidFill>
                <a:cs typeface="Arial" pitchFamily="34" charset="0"/>
              </a:rPr>
              <a:t>java.util.Map</a:t>
            </a:r>
            <a:r>
              <a:rPr lang="en-US" altLang="ru-RU" sz="2200" dirty="0">
                <a:cs typeface="Arial" pitchFamily="34" charset="0"/>
              </a:rPr>
              <a:t> / </a:t>
            </a:r>
            <a:r>
              <a:rPr lang="en-US" altLang="ru-RU" sz="2200" b="1" dirty="0" err="1">
                <a:solidFill>
                  <a:schemeClr val="accent4">
                    <a:lumMod val="75000"/>
                  </a:schemeClr>
                </a:solidFill>
                <a:cs typeface="Arial" pitchFamily="34" charset="0"/>
              </a:rPr>
              <a:t>org.springframework.ui.Model</a:t>
            </a:r>
            <a:endParaRPr lang="en-US" altLang="ru-RU" sz="2200" b="1" dirty="0">
              <a:solidFill>
                <a:schemeClr val="accent4">
                  <a:lumMod val="75000"/>
                </a:schemeClr>
              </a:solidFill>
              <a:cs typeface="Arial" pitchFamily="34" charset="0"/>
            </a:endParaRPr>
          </a:p>
          <a:p>
            <a:pPr marL="457200" lvl="8" indent="-457200" algn="just">
              <a:buClr>
                <a:schemeClr val="accent3">
                  <a:lumMod val="50000"/>
                </a:schemeClr>
              </a:buClr>
            </a:pPr>
            <a:r>
              <a:rPr lang="ru-RU" altLang="ru-RU" sz="2000" dirty="0">
                <a:cs typeface="Arial" pitchFamily="34" charset="0"/>
              </a:rPr>
              <a:t>	</a:t>
            </a:r>
            <a:r>
              <a:rPr lang="ru-RU" altLang="ru-RU" sz="2000" dirty="0" smtClean="0">
                <a:cs typeface="Arial" pitchFamily="34" charset="0"/>
              </a:rPr>
              <a:t>Явное указание модели для использовании в представлении</a:t>
            </a:r>
            <a:r>
              <a:rPr lang="ru-RU" altLang="ru-RU" sz="2200" dirty="0" smtClean="0">
                <a:cs typeface="Arial" pitchFamily="34" charset="0"/>
              </a:rPr>
              <a:t>.</a:t>
            </a:r>
            <a:endParaRPr lang="ru-RU" altLang="ru-RU" sz="2200" dirty="0">
              <a:cs typeface="Arial"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527200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290968" cy="477054"/>
          </a:xfrm>
        </p:spPr>
        <p:txBody>
          <a:bodyPr/>
          <a:lstStyle/>
          <a:p>
            <a:r>
              <a:rPr lang="ru-RU" sz="2700" dirty="0" smtClean="0"/>
              <a:t>возвращаемые значения обработчиков</a:t>
            </a:r>
            <a:endParaRPr lang="ru-RU" sz="2700" cap="none" dirty="0"/>
          </a:p>
        </p:txBody>
      </p:sp>
      <p:sp>
        <p:nvSpPr>
          <p:cNvPr id="8" name="Прямоугольник 7"/>
          <p:cNvSpPr/>
          <p:nvPr/>
        </p:nvSpPr>
        <p:spPr>
          <a:xfrm>
            <a:off x="107504" y="699542"/>
            <a:ext cx="8928992" cy="4201150"/>
          </a:xfrm>
          <a:prstGeom prst="rect">
            <a:avLst/>
          </a:prstGeom>
        </p:spPr>
        <p:txBody>
          <a:bodyPr wrap="square">
            <a:spAutoFit/>
          </a:bodyPr>
          <a:lstStyle/>
          <a:p>
            <a:pPr marL="0" lvl="8" algn="just">
              <a:buClr>
                <a:schemeClr val="accent3">
                  <a:lumMod val="50000"/>
                </a:schemeClr>
              </a:buClr>
            </a:pPr>
            <a:r>
              <a:rPr lang="ru-RU" altLang="ru-RU" sz="2400" kern="0" dirty="0"/>
              <a:t>Допустимы </a:t>
            </a:r>
            <a:r>
              <a:rPr lang="ru-RU" altLang="ru-RU" sz="2400" kern="0" dirty="0" smtClean="0"/>
              <a:t>и другие </a:t>
            </a:r>
            <a:r>
              <a:rPr lang="ru-RU" altLang="ru-RU" sz="2400" kern="0" dirty="0"/>
              <a:t>типы </a:t>
            </a:r>
            <a:r>
              <a:rPr lang="ru-RU" altLang="ru-RU" sz="2400" kern="0" dirty="0" smtClean="0"/>
              <a:t>возвращаемых значений обработчиков</a:t>
            </a:r>
            <a:r>
              <a:rPr lang="ru-RU" altLang="ru-RU" sz="2400" kern="0" dirty="0"/>
              <a:t>:</a:t>
            </a:r>
          </a:p>
          <a:p>
            <a:pPr marL="342900" lvl="8" indent="-342900" algn="just">
              <a:buClr>
                <a:schemeClr val="accent3">
                  <a:lumMod val="50000"/>
                </a:schemeClr>
              </a:buClr>
              <a:buFont typeface="Arial" panose="020B0604020202020204" pitchFamily="34" charset="0"/>
              <a:buChar char="•"/>
            </a:pPr>
            <a:r>
              <a:rPr lang="en-US" sz="2200" b="1" dirty="0" smtClean="0"/>
              <a:t>Model</a:t>
            </a:r>
            <a:r>
              <a:rPr lang="en-US" sz="2200" dirty="0" smtClean="0"/>
              <a:t>, </a:t>
            </a:r>
            <a:r>
              <a:rPr lang="en-US" sz="2200" b="1" dirty="0" smtClean="0"/>
              <a:t>Map</a:t>
            </a:r>
          </a:p>
          <a:p>
            <a:pPr marL="457200" lvl="8" indent="-457200" algn="just">
              <a:buClr>
                <a:schemeClr val="accent3">
                  <a:lumMod val="50000"/>
                </a:schemeClr>
              </a:buClr>
            </a:pPr>
            <a:r>
              <a:rPr lang="ru-RU" sz="2200" dirty="0" smtClean="0"/>
              <a:t>	</a:t>
            </a:r>
            <a:r>
              <a:rPr lang="ru-RU" sz="2000" dirty="0" smtClean="0"/>
              <a:t>Модель или данные для модели. Представление определяется неявно.</a:t>
            </a:r>
            <a:endParaRPr lang="ru-RU" sz="2200" dirty="0" smtClean="0"/>
          </a:p>
          <a:p>
            <a:pPr marL="342900" lvl="8" indent="-342900" algn="just">
              <a:buClr>
                <a:schemeClr val="accent3">
                  <a:lumMod val="50000"/>
                </a:schemeClr>
              </a:buClr>
              <a:buFont typeface="Arial" panose="020B0604020202020204" pitchFamily="34" charset="0"/>
              <a:buChar char="•"/>
            </a:pPr>
            <a:r>
              <a:rPr lang="en-US" sz="2200" b="1" dirty="0" smtClean="0"/>
              <a:t>View</a:t>
            </a:r>
            <a:endParaRPr lang="ru-RU" sz="2200" b="1" dirty="0" smtClean="0"/>
          </a:p>
          <a:p>
            <a:pPr marL="457200" lvl="8" indent="-457200" algn="just">
              <a:buClr>
                <a:schemeClr val="accent3">
                  <a:lumMod val="50000"/>
                </a:schemeClr>
              </a:buClr>
            </a:pPr>
            <a:r>
              <a:rPr lang="ru-RU" sz="2200" dirty="0" smtClean="0"/>
              <a:t>	</a:t>
            </a:r>
            <a:r>
              <a:rPr lang="ru-RU" sz="2000" dirty="0" smtClean="0"/>
              <a:t>Представление. </a:t>
            </a:r>
            <a:r>
              <a:rPr lang="ru-RU" altLang="ru-RU" sz="2000" dirty="0" smtClean="0">
                <a:cs typeface="Arial" pitchFamily="34" charset="0"/>
              </a:rPr>
              <a:t>Модель, </a:t>
            </a:r>
            <a:r>
              <a:rPr lang="ru-RU" altLang="ru-RU" sz="2000" dirty="0">
                <a:cs typeface="Arial" pitchFamily="34" charset="0"/>
              </a:rPr>
              <a:t>например, </a:t>
            </a:r>
            <a:r>
              <a:rPr lang="ru-RU" altLang="ru-RU" sz="2000" dirty="0" smtClean="0">
                <a:cs typeface="Arial" pitchFamily="34" charset="0"/>
              </a:rPr>
              <a:t>через атрибут </a:t>
            </a:r>
            <a:r>
              <a:rPr lang="en-US" altLang="ru-RU" sz="2000" dirty="0">
                <a:cs typeface="Arial" pitchFamily="34" charset="0"/>
              </a:rPr>
              <a:t>Model</a:t>
            </a:r>
            <a:r>
              <a:rPr lang="ru-RU" altLang="ru-RU" sz="2000" dirty="0" smtClean="0">
                <a:cs typeface="Arial" pitchFamily="34" charset="0"/>
              </a:rPr>
              <a:t>.</a:t>
            </a:r>
            <a:endParaRPr lang="ru-RU" sz="2000" dirty="0"/>
          </a:p>
          <a:p>
            <a:pPr marL="342900" lvl="8" indent="-342900" algn="just">
              <a:buClr>
                <a:schemeClr val="accent3">
                  <a:lumMod val="50000"/>
                </a:schemeClr>
              </a:buClr>
              <a:buFont typeface="Arial" panose="020B0604020202020204" pitchFamily="34" charset="0"/>
              <a:buChar char="•"/>
            </a:pPr>
            <a:r>
              <a:rPr lang="en-US" sz="2200" b="1" dirty="0" err="1" smtClean="0"/>
              <a:t>ModelAndView</a:t>
            </a:r>
            <a:endParaRPr lang="en-US" sz="2200" b="1" dirty="0" smtClean="0"/>
          </a:p>
          <a:p>
            <a:pPr marL="342900" lvl="8" indent="-342900" algn="just">
              <a:buClr>
                <a:schemeClr val="accent3">
                  <a:lumMod val="50000"/>
                </a:schemeClr>
              </a:buClr>
              <a:buFont typeface="Arial" panose="020B0604020202020204" pitchFamily="34" charset="0"/>
              <a:buChar char="•"/>
            </a:pPr>
            <a:r>
              <a:rPr lang="en-US" sz="2200" b="1" dirty="0" smtClean="0"/>
              <a:t>String</a:t>
            </a:r>
            <a:endParaRPr lang="ru-RU" sz="2200" b="1" dirty="0" smtClean="0"/>
          </a:p>
          <a:p>
            <a:pPr marL="457200" lvl="7" indent="-914400" algn="just">
              <a:buClr>
                <a:schemeClr val="accent3">
                  <a:lumMod val="50000"/>
                </a:schemeClr>
              </a:buClr>
            </a:pPr>
            <a:r>
              <a:rPr lang="ru-RU" altLang="ru-RU" sz="2400" dirty="0">
                <a:cs typeface="Arial" pitchFamily="34" charset="0"/>
              </a:rPr>
              <a:t>	</a:t>
            </a:r>
            <a:r>
              <a:rPr lang="ru-RU" altLang="ru-RU" sz="2000" dirty="0" smtClean="0">
                <a:cs typeface="Arial" pitchFamily="34" charset="0"/>
              </a:rPr>
              <a:t>Логическое имя представления.</a:t>
            </a:r>
          </a:p>
          <a:p>
            <a:pPr marL="342900" lvl="8" indent="-342900" algn="just">
              <a:buClr>
                <a:schemeClr val="accent3">
                  <a:lumMod val="50000"/>
                </a:schemeClr>
              </a:buClr>
              <a:buFont typeface="Arial" panose="020B0604020202020204" pitchFamily="34" charset="0"/>
              <a:buChar char="•"/>
            </a:pPr>
            <a:r>
              <a:rPr lang="en-US" sz="2200" b="1" dirty="0" smtClean="0"/>
              <a:t>void</a:t>
            </a:r>
            <a:endParaRPr lang="ru-RU" sz="2200" b="1" dirty="0" smtClean="0"/>
          </a:p>
          <a:p>
            <a:pPr marL="457200" lvl="8" indent="-457200" algn="just">
              <a:buClr>
                <a:schemeClr val="accent3">
                  <a:lumMod val="50000"/>
                </a:schemeClr>
              </a:buClr>
            </a:pPr>
            <a:r>
              <a:rPr lang="ru-RU" sz="2300" dirty="0" smtClean="0"/>
              <a:t>	</a:t>
            </a:r>
            <a:r>
              <a:rPr lang="ru-RU" sz="2000" dirty="0" smtClean="0"/>
              <a:t>Метод сам сформировал ответ (например, через атрибут </a:t>
            </a:r>
            <a:r>
              <a:rPr lang="en-US" sz="2000" dirty="0" err="1" smtClean="0"/>
              <a:t>ServletResponse</a:t>
            </a:r>
            <a:r>
              <a:rPr lang="ru-RU" sz="2000" dirty="0" smtClean="0"/>
              <a:t>) или используется неявное определение представления.</a:t>
            </a:r>
            <a:endParaRPr lang="ru-RU" sz="2100" dirty="0" smtClean="0"/>
          </a:p>
          <a:p>
            <a:pPr marL="342900" lvl="8" indent="-342900" algn="just">
              <a:buClr>
                <a:schemeClr val="accent3">
                  <a:lumMod val="50000"/>
                </a:schemeClr>
              </a:buClr>
              <a:buFont typeface="Arial" panose="020B0604020202020204" pitchFamily="34" charset="0"/>
              <a:buChar char="•"/>
            </a:pPr>
            <a:r>
              <a:rPr lang="en-US" altLang="ru-RU" sz="2200" b="1" dirty="0" err="1" smtClean="0">
                <a:cs typeface="Arial" pitchFamily="34" charset="0"/>
              </a:rPr>
              <a:t>ResponseEntity</a:t>
            </a:r>
            <a:endParaRPr lang="ru-RU" sz="2200" b="1" kern="0" dirty="0" smtClean="0"/>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91657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498880" cy="907941"/>
          </a:xfrm>
        </p:spPr>
        <p:txBody>
          <a:bodyPr/>
          <a:lstStyle/>
          <a:p>
            <a:r>
              <a:rPr lang="ru-RU" sz="2800" dirty="0" smtClean="0"/>
              <a:t>Сервер приложений: преимущества</a:t>
            </a:r>
            <a:endParaRPr lang="ru-RU" sz="2800" dirty="0"/>
          </a:p>
        </p:txBody>
      </p:sp>
      <p:sp>
        <p:nvSpPr>
          <p:cNvPr id="3" name="Прямоугольник 2"/>
          <p:cNvSpPr/>
          <p:nvPr/>
        </p:nvSpPr>
        <p:spPr>
          <a:xfrm>
            <a:off x="107504" y="696268"/>
            <a:ext cx="8928992" cy="4339650"/>
          </a:xfrm>
          <a:prstGeom prst="rect">
            <a:avLst/>
          </a:prstGeom>
        </p:spPr>
        <p:txBody>
          <a:bodyPr wrap="square">
            <a:spAutoFit/>
          </a:bodyPr>
          <a:lstStyle/>
          <a:p>
            <a:pPr marL="342900" lvl="8" indent="-342900" algn="just">
              <a:buClr>
                <a:schemeClr val="accent3">
                  <a:lumMod val="50000"/>
                </a:schemeClr>
              </a:buClr>
              <a:buFont typeface="Arial" panose="020B0604020202020204" pitchFamily="34" charset="0"/>
              <a:buChar char="•"/>
            </a:pPr>
            <a:r>
              <a:rPr lang="ru-RU" sz="2400" b="1" kern="0" dirty="0" smtClean="0">
                <a:solidFill>
                  <a:sysClr val="windowText" lastClr="000000"/>
                </a:solidFill>
              </a:rPr>
              <a:t>Целостность данных и кода.</a:t>
            </a:r>
          </a:p>
          <a:p>
            <a:pPr marL="457200" lvl="8" indent="-457200" algn="just">
              <a:buClr>
                <a:schemeClr val="accent3">
                  <a:lumMod val="50000"/>
                </a:schemeClr>
              </a:buClr>
            </a:pPr>
            <a:r>
              <a:rPr lang="ru-RU" sz="2400" kern="0" dirty="0" smtClean="0">
                <a:solidFill>
                  <a:sysClr val="windowText" lastClr="000000"/>
                </a:solidFill>
              </a:rPr>
              <a:t>	</a:t>
            </a:r>
            <a:r>
              <a:rPr lang="ru-RU" sz="2200" kern="0" dirty="0" smtClean="0">
                <a:solidFill>
                  <a:sysClr val="windowText" lastClr="000000"/>
                </a:solidFill>
              </a:rPr>
              <a:t>Бизнес логика на отдельном сервере/серверах </a:t>
            </a:r>
            <a:r>
              <a:rPr lang="en-US" sz="2200" kern="0" dirty="0" smtClean="0">
                <a:solidFill>
                  <a:sysClr val="windowText" lastClr="000000"/>
                </a:solidFill>
              </a:rPr>
              <a:t>=&gt; </a:t>
            </a:r>
            <a:r>
              <a:rPr lang="ru-RU" sz="2200" kern="0" dirty="0" smtClean="0">
                <a:solidFill>
                  <a:sysClr val="windowText" lastClr="000000"/>
                </a:solidFill>
              </a:rPr>
              <a:t>обновление приложений для всех пользователей одновременно.</a:t>
            </a:r>
          </a:p>
          <a:p>
            <a:pPr marL="0" lvl="8" algn="just">
              <a:buClr>
                <a:schemeClr val="accent3">
                  <a:lumMod val="50000"/>
                </a:schemeClr>
              </a:buClr>
            </a:pPr>
            <a:endParaRPr lang="ru-RU" sz="2000" kern="0" dirty="0" smtClean="0">
              <a:solidFill>
                <a:sysClr val="windowText" lastClr="000000"/>
              </a:solidFill>
            </a:endParaRPr>
          </a:p>
          <a:p>
            <a:pPr marL="342900" lvl="8" indent="-342900" algn="just">
              <a:buClr>
                <a:schemeClr val="accent3">
                  <a:lumMod val="50000"/>
                </a:schemeClr>
              </a:buClr>
              <a:buFont typeface="Arial" panose="020B0604020202020204" pitchFamily="34" charset="0"/>
              <a:buChar char="•"/>
            </a:pPr>
            <a:r>
              <a:rPr lang="ru-RU" sz="2400" b="1" dirty="0"/>
              <a:t>Централизованная настройка и </a:t>
            </a:r>
            <a:r>
              <a:rPr lang="ru-RU" sz="2400" b="1" dirty="0" smtClean="0"/>
              <a:t>управление</a:t>
            </a:r>
          </a:p>
          <a:p>
            <a:pPr marL="0" lvl="8" algn="just">
              <a:buClr>
                <a:schemeClr val="accent3">
                  <a:lumMod val="50000"/>
                </a:schemeClr>
              </a:buClr>
            </a:pPr>
            <a:endParaRPr lang="ru-RU" sz="2400" dirty="0"/>
          </a:p>
          <a:p>
            <a:pPr marL="342900" lvl="8" indent="-342900" algn="just">
              <a:buClr>
                <a:schemeClr val="accent3">
                  <a:lumMod val="50000"/>
                </a:schemeClr>
              </a:buClr>
              <a:buFont typeface="Arial" panose="020B0604020202020204" pitchFamily="34" charset="0"/>
              <a:buChar char="•"/>
            </a:pPr>
            <a:r>
              <a:rPr lang="ru-RU" sz="2400" b="1" kern="0" dirty="0" smtClean="0">
                <a:solidFill>
                  <a:sysClr val="windowText" lastClr="000000"/>
                </a:solidFill>
              </a:rPr>
              <a:t>Безопасность</a:t>
            </a:r>
          </a:p>
          <a:p>
            <a:pPr marL="457200" lvl="7" indent="-914400" algn="just">
              <a:buClr>
                <a:schemeClr val="accent3">
                  <a:lumMod val="50000"/>
                </a:schemeClr>
              </a:buClr>
            </a:pPr>
            <a:r>
              <a:rPr lang="en-US" sz="2000" dirty="0" smtClean="0"/>
              <a:t>	</a:t>
            </a:r>
            <a:r>
              <a:rPr lang="ru-RU" sz="2200" dirty="0" smtClean="0"/>
              <a:t>Действует </a:t>
            </a:r>
            <a:r>
              <a:rPr lang="ru-RU" sz="2200" dirty="0"/>
              <a:t>как центральная точка, используя которую, поставщики </a:t>
            </a:r>
            <a:r>
              <a:rPr lang="ru-RU" sz="2200" dirty="0" smtClean="0"/>
              <a:t>сервисов </a:t>
            </a:r>
            <a:r>
              <a:rPr lang="ru-RU" sz="2200" dirty="0"/>
              <a:t>могут управлять доступом к данным и частям самих </a:t>
            </a:r>
            <a:r>
              <a:rPr lang="ru-RU" sz="2200" dirty="0" smtClean="0"/>
              <a:t>приложений. </a:t>
            </a:r>
          </a:p>
          <a:p>
            <a:pPr marL="0" lvl="8" algn="just">
              <a:buClr>
                <a:schemeClr val="accent3">
                  <a:lumMod val="50000"/>
                </a:schemeClr>
              </a:buClr>
            </a:pPr>
            <a:endParaRPr lang="ru-RU" sz="2400" kern="0" dirty="0" smtClean="0">
              <a:solidFill>
                <a:sysClr val="windowText" lastClr="000000"/>
              </a:solidFill>
            </a:endParaRPr>
          </a:p>
          <a:p>
            <a:pPr marL="342900" lvl="8" indent="-342900" algn="just">
              <a:buClr>
                <a:schemeClr val="accent3">
                  <a:lumMod val="50000"/>
                </a:schemeClr>
              </a:buClr>
              <a:buFont typeface="Arial" panose="020B0604020202020204" pitchFamily="34" charset="0"/>
              <a:buChar char="•"/>
            </a:pPr>
            <a:r>
              <a:rPr lang="ru-RU" sz="2400" b="1" dirty="0"/>
              <a:t>Поддержка </a:t>
            </a:r>
            <a:r>
              <a:rPr lang="ru-RU" sz="2400" b="1" dirty="0" smtClean="0"/>
              <a:t>транзакций</a:t>
            </a:r>
            <a:endParaRPr lang="ru-RU" sz="2400" b="1" kern="0" dirty="0" smtClean="0">
              <a:solidFill>
                <a:sysClr val="windowText" lastClr="000000"/>
              </a:solidFill>
            </a:endParaRPr>
          </a:p>
        </p:txBody>
      </p:sp>
    </p:spTree>
    <p:extLst>
      <p:ext uri="{BB962C8B-B14F-4D97-AF65-F5344CB8AC3E}">
        <p14:creationId xmlns:p14="http://schemas.microsoft.com/office/powerpoint/2010/main" val="35811534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ru-RU" sz="2800" dirty="0" smtClean="0"/>
              <a:t>Аннотация </a:t>
            </a:r>
            <a:r>
              <a:rPr lang="en-US" sz="2800" cap="none" dirty="0" smtClean="0"/>
              <a:t>@</a:t>
            </a:r>
            <a:r>
              <a:rPr lang="en-US" sz="2800" cap="none" dirty="0" err="1" smtClean="0"/>
              <a:t>RestController</a:t>
            </a:r>
            <a:endParaRPr lang="ru-RU" sz="2800" dirty="0"/>
          </a:p>
        </p:txBody>
      </p:sp>
      <p:sp>
        <p:nvSpPr>
          <p:cNvPr id="8" name="Прямоугольник 7"/>
          <p:cNvSpPr/>
          <p:nvPr/>
        </p:nvSpPr>
        <p:spPr>
          <a:xfrm>
            <a:off x="107504" y="627534"/>
            <a:ext cx="8928992" cy="2251065"/>
          </a:xfrm>
          <a:prstGeom prst="rect">
            <a:avLst/>
          </a:prstGeom>
        </p:spPr>
        <p:txBody>
          <a:bodyPr wrap="square">
            <a:spAutoFit/>
          </a:bodyPr>
          <a:lstStyle/>
          <a:p>
            <a:pPr marL="0" lvl="8" algn="just">
              <a:lnSpc>
                <a:spcPct val="150000"/>
              </a:lnSpc>
              <a:buClr>
                <a:schemeClr val="accent3">
                  <a:lumMod val="50000"/>
                </a:schemeClr>
              </a:buClr>
            </a:pPr>
            <a:r>
              <a:rPr lang="en-US" sz="2400" b="1" kern="0" dirty="0">
                <a:solidFill>
                  <a:srgbClr val="72AF2F"/>
                </a:solidFill>
              </a:rPr>
              <a:t>@</a:t>
            </a:r>
            <a:r>
              <a:rPr lang="en-US" sz="2400" b="1" kern="0" dirty="0" err="1" smtClean="0">
                <a:solidFill>
                  <a:srgbClr val="72AF2F"/>
                </a:solidFill>
              </a:rPr>
              <a:t>RestController</a:t>
            </a:r>
            <a:r>
              <a:rPr lang="en-US" sz="2400" b="1" kern="0" dirty="0" smtClean="0"/>
              <a:t> </a:t>
            </a:r>
            <a:r>
              <a:rPr lang="en-US" sz="2400" kern="0" dirty="0" smtClean="0"/>
              <a:t>– </a:t>
            </a:r>
            <a:r>
              <a:rPr lang="ru-RU" sz="2400" kern="0" dirty="0" smtClean="0"/>
              <a:t>аналог</a:t>
            </a:r>
            <a:r>
              <a:rPr lang="en-US" sz="2400" kern="0" dirty="0" smtClean="0"/>
              <a:t> </a:t>
            </a:r>
            <a:r>
              <a:rPr lang="ru-RU" sz="2400" kern="0" dirty="0" smtClean="0"/>
              <a:t>одновременного указания аннотаций </a:t>
            </a:r>
            <a:r>
              <a:rPr lang="en-US" sz="2400" b="1" kern="0" dirty="0">
                <a:solidFill>
                  <a:schemeClr val="tx2">
                    <a:lumMod val="60000"/>
                    <a:lumOff val="40000"/>
                  </a:schemeClr>
                </a:solidFill>
              </a:rPr>
              <a:t>@Controller</a:t>
            </a:r>
            <a:r>
              <a:rPr lang="en-US" sz="2400" b="1" kern="0" dirty="0"/>
              <a:t> </a:t>
            </a:r>
            <a:r>
              <a:rPr lang="ru-RU" sz="2400" kern="0" dirty="0"/>
              <a:t>и </a:t>
            </a:r>
            <a:r>
              <a:rPr lang="en-US" sz="2400" b="1" kern="0" dirty="0">
                <a:solidFill>
                  <a:schemeClr val="tx2">
                    <a:lumMod val="60000"/>
                    <a:lumOff val="40000"/>
                  </a:schemeClr>
                </a:solidFill>
              </a:rPr>
              <a:t>@</a:t>
            </a:r>
            <a:r>
              <a:rPr lang="en-US" sz="2400" b="1" kern="0" dirty="0" err="1" smtClean="0">
                <a:solidFill>
                  <a:schemeClr val="tx2">
                    <a:lumMod val="60000"/>
                    <a:lumOff val="40000"/>
                  </a:schemeClr>
                </a:solidFill>
              </a:rPr>
              <a:t>ResponseBody</a:t>
            </a:r>
            <a:r>
              <a:rPr lang="ru-RU" sz="2400" kern="0" dirty="0" smtClean="0"/>
              <a:t>.</a:t>
            </a:r>
            <a:endParaRPr lang="ru-RU" sz="2400" kern="0" dirty="0" smtClean="0"/>
          </a:p>
          <a:p>
            <a:pPr marL="0" lvl="8" algn="just">
              <a:lnSpc>
                <a:spcPct val="150000"/>
              </a:lnSpc>
              <a:buClr>
                <a:schemeClr val="accent3">
                  <a:lumMod val="50000"/>
                </a:schemeClr>
              </a:buClr>
            </a:pPr>
            <a:r>
              <a:rPr lang="ru-RU" sz="2400" kern="0" dirty="0" smtClean="0"/>
              <a:t>Для </a:t>
            </a:r>
            <a:r>
              <a:rPr lang="ru-RU" sz="2400" kern="0" dirty="0" smtClean="0"/>
              <a:t>удобства, так как часто контроллеры применяются именно для реализации </a:t>
            </a:r>
            <a:r>
              <a:rPr lang="en-US" sz="2400" kern="0" dirty="0" smtClean="0"/>
              <a:t>REST API</a:t>
            </a:r>
            <a:r>
              <a:rPr lang="ru-RU" sz="2400" kern="0" dirty="0" smtClean="0"/>
              <a:t>, т.е. обычно возвращают </a:t>
            </a:r>
            <a:r>
              <a:rPr lang="en-US" sz="2400" kern="0" dirty="0" smtClean="0"/>
              <a:t>XML </a:t>
            </a:r>
            <a:r>
              <a:rPr lang="ru-RU" sz="2400" kern="0" dirty="0" smtClean="0"/>
              <a:t>или </a:t>
            </a:r>
            <a:r>
              <a:rPr lang="en-US" sz="2400" kern="0" dirty="0" smtClean="0"/>
              <a:t>JSON</a:t>
            </a:r>
            <a:r>
              <a:rPr lang="ru-RU" sz="2400" kern="0" dirty="0" smtClean="0"/>
              <a:t>.</a:t>
            </a:r>
          </a:p>
        </p:txBody>
      </p:sp>
    </p:spTree>
    <p:extLst>
      <p:ext uri="{BB962C8B-B14F-4D97-AF65-F5344CB8AC3E}">
        <p14:creationId xmlns:p14="http://schemas.microsoft.com/office/powerpoint/2010/main" val="23456650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ru-RU" sz="2800" dirty="0" smtClean="0"/>
              <a:t>Обработка исключений</a:t>
            </a:r>
            <a:endParaRPr lang="ru-RU" sz="2800" dirty="0"/>
          </a:p>
        </p:txBody>
      </p:sp>
      <p:sp>
        <p:nvSpPr>
          <p:cNvPr id="8" name="Прямоугольник 7"/>
          <p:cNvSpPr/>
          <p:nvPr/>
        </p:nvSpPr>
        <p:spPr>
          <a:xfrm>
            <a:off x="107504" y="699542"/>
            <a:ext cx="8928992" cy="4493538"/>
          </a:xfrm>
          <a:prstGeom prst="rect">
            <a:avLst/>
          </a:prstGeom>
        </p:spPr>
        <p:txBody>
          <a:bodyPr wrap="square">
            <a:spAutoFit/>
          </a:bodyPr>
          <a:lstStyle/>
          <a:p>
            <a:pPr marL="0" lvl="8" algn="just">
              <a:buClr>
                <a:schemeClr val="accent3">
                  <a:lumMod val="50000"/>
                </a:schemeClr>
              </a:buClr>
            </a:pPr>
            <a:r>
              <a:rPr lang="en-US" sz="2400" kern="0" dirty="0" smtClean="0"/>
              <a:t>@</a:t>
            </a:r>
            <a:r>
              <a:rPr lang="en-US" sz="2400" kern="0" dirty="0" err="1" smtClean="0"/>
              <a:t>ExceptionHandler</a:t>
            </a:r>
            <a:r>
              <a:rPr lang="ru-RU" sz="2400" kern="0" dirty="0" smtClean="0"/>
              <a:t> указывает обработчик исключения.</a:t>
            </a:r>
          </a:p>
          <a:p>
            <a:pPr marL="0" lvl="8" algn="just">
              <a:buClr>
                <a:schemeClr val="accent3">
                  <a:lumMod val="50000"/>
                </a:schemeClr>
              </a:buClr>
            </a:pPr>
            <a:endParaRPr lang="en-US" sz="2200" kern="0" dirty="0" smtClean="0"/>
          </a:p>
          <a:p>
            <a:pPr marL="0" lvl="8">
              <a:buClr>
                <a:schemeClr val="accent3">
                  <a:lumMod val="50000"/>
                </a:schemeClr>
              </a:buClr>
            </a:pPr>
            <a:r>
              <a:rPr lang="ru-RU" altLang="ru-RU" sz="2000" dirty="0">
                <a:solidFill>
                  <a:srgbClr val="808000"/>
                </a:solidFill>
                <a:latin typeface="Courier New" pitchFamily="49" charset="0"/>
                <a:cs typeface="Courier New" pitchFamily="49" charset="0"/>
              </a:rPr>
              <a:t>@</a:t>
            </a:r>
            <a:r>
              <a:rPr lang="ru-RU" altLang="ru-RU" sz="2000" dirty="0" err="1" smtClean="0">
                <a:solidFill>
                  <a:srgbClr val="808000"/>
                </a:solidFill>
                <a:latin typeface="Courier New" pitchFamily="49" charset="0"/>
                <a:cs typeface="Courier New" pitchFamily="49" charset="0"/>
              </a:rPr>
              <a:t>RestController</a:t>
            </a:r>
            <a:r>
              <a:rPr lang="ru-RU" altLang="ru-RU" sz="2000" dirty="0" smtClean="0">
                <a:solidFill>
                  <a:srgbClr val="808000"/>
                </a:solidFill>
                <a:latin typeface="Courier New" pitchFamily="49" charset="0"/>
                <a:cs typeface="Courier New" pitchFamily="49" charset="0"/>
              </a:rPr>
              <a:t> @</a:t>
            </a:r>
            <a:r>
              <a:rPr lang="ru-RU" altLang="ru-RU" sz="2000" dirty="0" err="1" smtClean="0">
                <a:solidFill>
                  <a:srgbClr val="808000"/>
                </a:solidFill>
                <a:latin typeface="Courier New" pitchFamily="49" charset="0"/>
                <a:cs typeface="Courier New" pitchFamily="49" charset="0"/>
              </a:rPr>
              <a:t>RequestMapping</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users</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class</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UserRestController</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en-US" altLang="ru-RU" sz="2000" dirty="0" smtClean="0">
                <a:solidFill>
                  <a:srgbClr val="000000"/>
                </a:solidFill>
                <a:latin typeface="Courier New" pitchFamily="49" charset="0"/>
                <a:cs typeface="Courier New" pitchFamily="49" charset="0"/>
              </a:rPr>
              <a:t>    </a:t>
            </a: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GetMapping</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id</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User</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getUser</a:t>
            </a:r>
            <a:r>
              <a:rPr lang="ru-RU" altLang="ru-RU" sz="2000" dirty="0">
                <a:solidFill>
                  <a:srgbClr val="000000"/>
                </a:solidFill>
                <a:latin typeface="Courier New" pitchFamily="49" charset="0"/>
                <a:cs typeface="Courier New" pitchFamily="49" charset="0"/>
              </a:rPr>
              <a:t>(</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PathVariable</a:t>
            </a:r>
            <a:r>
              <a:rPr lang="ru-RU" altLang="ru-RU" sz="2000" dirty="0">
                <a:solidFill>
                  <a:srgbClr val="808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long</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id</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return</a:t>
            </a:r>
            <a:r>
              <a:rPr lang="ru-RU" altLang="ru-RU" sz="2000" b="1" dirty="0">
                <a:solidFill>
                  <a:srgbClr val="000080"/>
                </a:solidFill>
                <a:latin typeface="Courier New" pitchFamily="49" charset="0"/>
                <a:cs typeface="Courier New" pitchFamily="49" charset="0"/>
              </a:rPr>
              <a:t> </a:t>
            </a:r>
            <a:r>
              <a:rPr lang="ru-RU" altLang="ru-RU" sz="2000" b="1" dirty="0" err="1">
                <a:solidFill>
                  <a:srgbClr val="660E7A"/>
                </a:solidFill>
                <a:latin typeface="Courier New" pitchFamily="49" charset="0"/>
                <a:cs typeface="Courier New" pitchFamily="49" charset="0"/>
              </a:rPr>
              <a:t>userController</a:t>
            </a:r>
            <a:r>
              <a:rPr lang="ru-RU" altLang="ru-RU" sz="2000" dirty="0" err="1">
                <a:solidFill>
                  <a:srgbClr val="000000"/>
                </a:solidFill>
                <a:latin typeface="Courier New" pitchFamily="49" charset="0"/>
                <a:cs typeface="Courier New" pitchFamily="49" charset="0"/>
              </a:rPr>
              <a:t>.getUser</a:t>
            </a:r>
            <a:r>
              <a:rPr lang="ru-RU" altLang="ru-RU" sz="2000" dirty="0">
                <a:solidFill>
                  <a:srgbClr val="000000"/>
                </a:solidFill>
                <a:latin typeface="Courier New" pitchFamily="49" charset="0"/>
                <a:cs typeface="Courier New" pitchFamily="49" charset="0"/>
              </a:rPr>
              <a:t>(</a:t>
            </a:r>
            <a:r>
              <a:rPr lang="ru-RU" altLang="ru-RU" sz="2000" dirty="0" err="1">
                <a:solidFill>
                  <a:srgbClr val="000000"/>
                </a:solidFill>
                <a:latin typeface="Courier New" pitchFamily="49" charset="0"/>
                <a:cs typeface="Courier New" pitchFamily="49" charset="0"/>
              </a:rPr>
              <a:t>id</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ExceptionHandler</a:t>
            </a:r>
            <a:r>
              <a:rPr lang="ru-RU" altLang="ru-RU" sz="2000" dirty="0">
                <a:solidFill>
                  <a:srgbClr val="000000"/>
                </a:solidFill>
                <a:latin typeface="Courier New" pitchFamily="49" charset="0"/>
                <a:cs typeface="Courier New" pitchFamily="49" charset="0"/>
              </a:rPr>
              <a:t>(</a:t>
            </a:r>
            <a:r>
              <a:rPr lang="ru-RU" altLang="ru-RU" sz="2000" dirty="0" err="1">
                <a:solidFill>
                  <a:srgbClr val="000000"/>
                </a:solidFill>
                <a:latin typeface="Courier New" pitchFamily="49" charset="0"/>
                <a:cs typeface="Courier New" pitchFamily="49" charset="0"/>
              </a:rPr>
              <a:t>UserNotFoundException.</a:t>
            </a:r>
            <a:r>
              <a:rPr lang="ru-RU" altLang="ru-RU" sz="2000" b="1" dirty="0" err="1">
                <a:solidFill>
                  <a:srgbClr val="000080"/>
                </a:solidFill>
                <a:latin typeface="Courier New" pitchFamily="49" charset="0"/>
                <a:cs typeface="Courier New" pitchFamily="49" charset="0"/>
              </a:rPr>
              <a:t>class</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    </a:t>
            </a:r>
            <a:r>
              <a:rPr lang="ru-RU" altLang="ru-RU" sz="2000" b="1" dirty="0" err="1" smtClean="0">
                <a:solidFill>
                  <a:srgbClr val="000080"/>
                </a:solidFill>
                <a:latin typeface="Courier New" pitchFamily="49" charset="0"/>
                <a:cs typeface="Courier New" pitchFamily="49" charset="0"/>
              </a:rPr>
              <a:t>public</a:t>
            </a:r>
            <a:r>
              <a:rPr lang="ru-RU" altLang="ru-RU" sz="2000" b="1" dirty="0" smtClean="0">
                <a:solidFill>
                  <a:srgbClr val="000080"/>
                </a:solidFill>
                <a:latin typeface="Courier New" pitchFamily="49" charset="0"/>
                <a:cs typeface="Courier New" pitchFamily="49" charset="0"/>
              </a:rPr>
              <a:t> </a:t>
            </a:r>
            <a:r>
              <a:rPr lang="ru-RU" altLang="ru-RU" sz="2000" dirty="0" err="1" smtClean="0">
                <a:solidFill>
                  <a:srgbClr val="000000"/>
                </a:solidFill>
                <a:latin typeface="Courier New" pitchFamily="49" charset="0"/>
                <a:cs typeface="Courier New" pitchFamily="49" charset="0"/>
              </a:rPr>
              <a:t>ResponseEntity</a:t>
            </a:r>
            <a:r>
              <a:rPr lang="ru-RU" altLang="ru-RU" sz="2000" dirty="0" smtClean="0">
                <a:solidFill>
                  <a:srgbClr val="000000"/>
                </a:solidFill>
                <a:latin typeface="Courier New" pitchFamily="49" charset="0"/>
                <a:cs typeface="Courier New" pitchFamily="49" charset="0"/>
              </a:rPr>
              <a:t>&lt;</a:t>
            </a:r>
            <a:r>
              <a:rPr lang="ru-RU" altLang="ru-RU" sz="2000" dirty="0" err="1" smtClean="0">
                <a:solidFill>
                  <a:srgbClr val="000000"/>
                </a:solidFill>
                <a:latin typeface="Courier New" pitchFamily="49" charset="0"/>
                <a:cs typeface="Courier New" pitchFamily="49" charset="0"/>
              </a:rPr>
              <a:t>Void</a:t>
            </a:r>
            <a:r>
              <a:rPr lang="ru-RU" altLang="ru-RU" sz="2000" dirty="0" smtClean="0">
                <a:solidFill>
                  <a:srgbClr val="000000"/>
                </a:solidFill>
                <a:latin typeface="Courier New" pitchFamily="49" charset="0"/>
                <a:cs typeface="Courier New" pitchFamily="49" charset="0"/>
              </a:rPr>
              <a:t>&gt; </a:t>
            </a:r>
            <a:r>
              <a:rPr lang="ru-RU" altLang="ru-RU" sz="2000" dirty="0" err="1" smtClean="0">
                <a:solidFill>
                  <a:srgbClr val="000000"/>
                </a:solidFill>
                <a:latin typeface="Courier New" pitchFamily="49" charset="0"/>
                <a:cs typeface="Courier New" pitchFamily="49" charset="0"/>
              </a:rPr>
              <a:t>handleException</a:t>
            </a:r>
            <a:r>
              <a:rPr lang="ru-RU" altLang="ru-RU" sz="2000" dirty="0" smtClean="0">
                <a:solidFill>
                  <a:srgbClr val="000000"/>
                </a:solidFill>
                <a:latin typeface="Courier New" pitchFamily="49" charset="0"/>
                <a:cs typeface="Courier New" pitchFamily="49" charset="0"/>
              </a:rPr>
              <a:t>(</a:t>
            </a:r>
            <a:r>
              <a:rPr lang="ru-RU" altLang="ru-RU" sz="2000" dirty="0" err="1" smtClean="0">
                <a:solidFill>
                  <a:srgbClr val="000000"/>
                </a:solidFill>
                <a:latin typeface="Courier New" pitchFamily="49" charset="0"/>
                <a:cs typeface="Courier New" pitchFamily="49" charset="0"/>
              </a:rPr>
              <a:t>UserNotFoundException</a:t>
            </a:r>
            <a:r>
              <a:rPr lang="ru-RU" altLang="ru-RU" sz="2000" dirty="0" smtClean="0">
                <a:solidFill>
                  <a:srgbClr val="000000"/>
                </a:solidFill>
                <a:latin typeface="Courier New" pitchFamily="49" charset="0"/>
                <a:cs typeface="Courier New" pitchFamily="49" charset="0"/>
              </a:rPr>
              <a:t> </a:t>
            </a:r>
            <a:r>
              <a:rPr lang="ru-RU" altLang="ru-RU" sz="2000" dirty="0">
                <a:solidFill>
                  <a:srgbClr val="000000"/>
                </a:solidFill>
                <a:latin typeface="Courier New" pitchFamily="49" charset="0"/>
                <a:cs typeface="Courier New" pitchFamily="49" charset="0"/>
              </a:rPr>
              <a:t>e)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return</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ResponseEntity.</a:t>
            </a:r>
            <a:r>
              <a:rPr lang="ru-RU" altLang="ru-RU" sz="2000" i="1" dirty="0" err="1">
                <a:solidFill>
                  <a:srgbClr val="000000"/>
                </a:solidFill>
                <a:latin typeface="Courier New" pitchFamily="49" charset="0"/>
                <a:cs typeface="Courier New" pitchFamily="49" charset="0"/>
              </a:rPr>
              <a:t>notFound</a:t>
            </a:r>
            <a:r>
              <a:rPr lang="ru-RU" altLang="ru-RU" sz="2000" dirty="0">
                <a:solidFill>
                  <a:srgbClr val="000000"/>
                </a:solidFill>
                <a:latin typeface="Courier New" pitchFamily="49" charset="0"/>
                <a:cs typeface="Courier New" pitchFamily="49" charset="0"/>
              </a:rPr>
              <a:t>().</a:t>
            </a:r>
            <a:r>
              <a:rPr lang="ru-RU" altLang="ru-RU" sz="2000" dirty="0" err="1">
                <a:solidFill>
                  <a:srgbClr val="000000"/>
                </a:solidFill>
                <a:latin typeface="Courier New" pitchFamily="49" charset="0"/>
                <a:cs typeface="Courier New" pitchFamily="49" charset="0"/>
              </a:rPr>
              <a:t>build</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a:t>
            </a:r>
            <a:endParaRPr lang="ru-RU" sz="2200" kern="0" dirty="0" smtClean="0"/>
          </a:p>
        </p:txBody>
      </p:sp>
    </p:spTree>
    <p:extLst>
      <p:ext uri="{BB962C8B-B14F-4D97-AF65-F5344CB8AC3E}">
        <p14:creationId xmlns:p14="http://schemas.microsoft.com/office/powerpoint/2010/main" val="30259873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ru-RU" sz="2800" dirty="0" smtClean="0"/>
              <a:t>Обработка исключений</a:t>
            </a:r>
            <a:endParaRPr lang="ru-RU" sz="2800" dirty="0"/>
          </a:p>
        </p:txBody>
      </p:sp>
      <p:sp>
        <p:nvSpPr>
          <p:cNvPr id="8" name="Прямоугольник 7"/>
          <p:cNvSpPr/>
          <p:nvPr/>
        </p:nvSpPr>
        <p:spPr>
          <a:xfrm>
            <a:off x="107504" y="699542"/>
            <a:ext cx="8928992" cy="4185761"/>
          </a:xfrm>
          <a:prstGeom prst="rect">
            <a:avLst/>
          </a:prstGeom>
        </p:spPr>
        <p:txBody>
          <a:bodyPr wrap="square">
            <a:spAutoFit/>
          </a:bodyPr>
          <a:lstStyle/>
          <a:p>
            <a:pPr marL="0" lvl="8" algn="just">
              <a:lnSpc>
                <a:spcPct val="150000"/>
              </a:lnSpc>
              <a:buClr>
                <a:schemeClr val="accent3">
                  <a:lumMod val="50000"/>
                </a:schemeClr>
              </a:buClr>
            </a:pPr>
            <a:r>
              <a:rPr lang="ru-RU" sz="2400" kern="0" dirty="0" smtClean="0"/>
              <a:t>Аннотацией </a:t>
            </a:r>
            <a:r>
              <a:rPr lang="en-US" sz="2400" kern="0" dirty="0" smtClean="0"/>
              <a:t>@</a:t>
            </a:r>
            <a:r>
              <a:rPr lang="en-US" sz="2400" kern="0" dirty="0" err="1" smtClean="0"/>
              <a:t>ResponseStatus</a:t>
            </a:r>
            <a:r>
              <a:rPr lang="ru-RU" sz="2400" kern="0" dirty="0" smtClean="0"/>
              <a:t> помечаются бизнес исключения. В случае возникновения такого исключения, будет возвращён код ошибки и причина, согласно заданным в параметрах аннотации значениям.</a:t>
            </a:r>
          </a:p>
          <a:p>
            <a:pPr marL="0" lvl="8" algn="just">
              <a:buClr>
                <a:schemeClr val="accent3">
                  <a:lumMod val="50000"/>
                </a:schemeClr>
              </a:buClr>
            </a:pPr>
            <a:endParaRPr lang="en-US" sz="2200" kern="0" dirty="0" smtClean="0"/>
          </a:p>
          <a:p>
            <a:pPr lvl="0" fontAlgn="base">
              <a:spcBef>
                <a:spcPct val="0"/>
              </a:spcBef>
              <a:spcAft>
                <a:spcPct val="0"/>
              </a:spcAft>
            </a:pP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ResponseStatus</a:t>
            </a:r>
            <a:r>
              <a:rPr lang="ru-RU" altLang="ru-RU" sz="2000" dirty="0">
                <a:solidFill>
                  <a:srgbClr val="000000"/>
                </a:solidFill>
                <a:latin typeface="Courier New" pitchFamily="49" charset="0"/>
                <a:cs typeface="Courier New" pitchFamily="49" charset="0"/>
              </a:rPr>
              <a:t>(</a:t>
            </a:r>
            <a:r>
              <a:rPr lang="ru-RU" altLang="ru-RU" sz="2000" dirty="0" err="1">
                <a:solidFill>
                  <a:srgbClr val="000000"/>
                </a:solidFill>
                <a:latin typeface="Courier New" pitchFamily="49" charset="0"/>
                <a:cs typeface="Courier New" pitchFamily="49" charset="0"/>
              </a:rPr>
              <a:t>code</a:t>
            </a:r>
            <a:r>
              <a:rPr lang="ru-RU" altLang="ru-RU" sz="2000" dirty="0">
                <a:solidFill>
                  <a:srgbClr val="000000"/>
                </a:solidFill>
                <a:latin typeface="Courier New" pitchFamily="49" charset="0"/>
                <a:cs typeface="Courier New" pitchFamily="49" charset="0"/>
              </a:rPr>
              <a:t> = </a:t>
            </a:r>
            <a:r>
              <a:rPr lang="ru-RU" altLang="ru-RU" sz="2000" b="1" i="1" dirty="0" smtClean="0">
                <a:solidFill>
                  <a:srgbClr val="660E7A"/>
                </a:solidFill>
                <a:latin typeface="Courier New" pitchFamily="49" charset="0"/>
                <a:cs typeface="Courier New" pitchFamily="49" charset="0"/>
              </a:rPr>
              <a:t>NOT_FOUND</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reason</a:t>
            </a:r>
            <a:r>
              <a:rPr lang="ru-RU" altLang="ru-RU" sz="2000" dirty="0">
                <a:solidFill>
                  <a:srgbClr val="000000"/>
                </a:solidFill>
                <a:latin typeface="Courier New" pitchFamily="49" charset="0"/>
                <a:cs typeface="Courier New" pitchFamily="49" charset="0"/>
              </a:rPr>
              <a:t> = </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User</a:t>
            </a:r>
            <a:r>
              <a:rPr lang="ru-RU" altLang="ru-RU" sz="2000" b="1" dirty="0">
                <a:solidFill>
                  <a:srgbClr val="008000"/>
                </a:solidFill>
                <a:latin typeface="Courier New" pitchFamily="49" charset="0"/>
                <a:cs typeface="Courier New" pitchFamily="49" charset="0"/>
              </a:rPr>
              <a:t> </a:t>
            </a:r>
            <a:r>
              <a:rPr lang="ru-RU" altLang="ru-RU" sz="2000" b="1" dirty="0" err="1">
                <a:solidFill>
                  <a:srgbClr val="008000"/>
                </a:solidFill>
                <a:latin typeface="Courier New" pitchFamily="49" charset="0"/>
                <a:cs typeface="Courier New" pitchFamily="49" charset="0"/>
              </a:rPr>
              <a:t>not</a:t>
            </a:r>
            <a:r>
              <a:rPr lang="ru-RU" altLang="ru-RU" sz="2000" b="1" dirty="0">
                <a:solidFill>
                  <a:srgbClr val="008000"/>
                </a:solidFill>
                <a:latin typeface="Courier New" pitchFamily="49" charset="0"/>
                <a:cs typeface="Courier New" pitchFamily="49" charset="0"/>
              </a:rPr>
              <a:t> </a:t>
            </a:r>
            <a:r>
              <a:rPr lang="ru-RU" altLang="ru-RU" sz="2000" b="1" dirty="0" err="1">
                <a:solidFill>
                  <a:srgbClr val="008000"/>
                </a:solidFill>
                <a:latin typeface="Courier New" pitchFamily="49" charset="0"/>
                <a:cs typeface="Courier New" pitchFamily="49" charset="0"/>
              </a:rPr>
              <a:t>found</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smtClean="0">
                <a:solidFill>
                  <a:srgbClr val="000080"/>
                </a:solidFill>
                <a:latin typeface="Courier New" pitchFamily="49" charset="0"/>
                <a:cs typeface="Courier New" pitchFamily="49" charset="0"/>
              </a:rPr>
              <a:t>class</a:t>
            </a:r>
            <a:r>
              <a:rPr lang="ru-RU" altLang="ru-RU" sz="2000" b="1" dirty="0" smtClean="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UserNotFoundException</a:t>
            </a: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extends</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Exception</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    …</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a:t>
            </a:r>
            <a:endParaRPr lang="ru-RU" altLang="ru-RU" sz="4400" dirty="0">
              <a:latin typeface="Arial" pitchFamily="34" charset="0"/>
              <a:cs typeface="Arial" pitchFamily="34" charset="0"/>
            </a:endParaRPr>
          </a:p>
        </p:txBody>
      </p:sp>
    </p:spTree>
    <p:extLst>
      <p:ext uri="{BB962C8B-B14F-4D97-AF65-F5344CB8AC3E}">
        <p14:creationId xmlns:p14="http://schemas.microsoft.com/office/powerpoint/2010/main" val="20322219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Тестирование</a:t>
            </a:r>
            <a:endParaRPr lang="ru-RU" sz="2800" dirty="0"/>
          </a:p>
        </p:txBody>
      </p:sp>
      <p:sp>
        <p:nvSpPr>
          <p:cNvPr id="8" name="Прямоугольник 7"/>
          <p:cNvSpPr/>
          <p:nvPr/>
        </p:nvSpPr>
        <p:spPr>
          <a:xfrm>
            <a:off x="107504" y="699542"/>
            <a:ext cx="8928992" cy="4385816"/>
          </a:xfrm>
          <a:prstGeom prst="rect">
            <a:avLst/>
          </a:prstGeom>
        </p:spPr>
        <p:txBody>
          <a:bodyPr wrap="square">
            <a:spAutoFit/>
          </a:bodyPr>
          <a:lstStyle/>
          <a:p>
            <a:pPr marL="0" lvl="8" algn="just">
              <a:buClr>
                <a:schemeClr val="accent3">
                  <a:lumMod val="50000"/>
                </a:schemeClr>
              </a:buClr>
            </a:pPr>
            <a:r>
              <a:rPr lang="ru-RU" sz="2400" kern="0" dirty="0" smtClean="0"/>
              <a:t>Это очень просто! Используйте </a:t>
            </a:r>
            <a:r>
              <a:rPr lang="en-US" sz="2400" kern="0" dirty="0"/>
              <a:t>Spring MVC Test </a:t>
            </a:r>
            <a:r>
              <a:rPr lang="en-US" sz="2400" kern="0" dirty="0" smtClean="0"/>
              <a:t>Framework</a:t>
            </a:r>
            <a:r>
              <a:rPr lang="ru-RU" sz="2400" kern="0" dirty="0" smtClean="0"/>
              <a:t>.</a:t>
            </a:r>
          </a:p>
          <a:p>
            <a:pPr marL="0" lvl="8">
              <a:buClr>
                <a:schemeClr val="accent3">
                  <a:lumMod val="50000"/>
                </a:schemeClr>
              </a:buClr>
            </a:pPr>
            <a:r>
              <a:rPr lang="ru-RU" altLang="ru-RU" sz="1700" dirty="0" smtClean="0">
                <a:solidFill>
                  <a:srgbClr val="808000"/>
                </a:solidFill>
                <a:latin typeface="Courier New" pitchFamily="49" charset="0"/>
                <a:cs typeface="Courier New" pitchFamily="49" charset="0"/>
              </a:rPr>
              <a:t>@</a:t>
            </a:r>
            <a:r>
              <a:rPr lang="ru-RU" altLang="ru-RU" sz="1700" dirty="0" err="1">
                <a:solidFill>
                  <a:srgbClr val="808000"/>
                </a:solidFill>
                <a:latin typeface="Courier New" pitchFamily="49" charset="0"/>
                <a:cs typeface="Courier New" pitchFamily="49" charset="0"/>
              </a:rPr>
              <a:t>RunWith</a:t>
            </a:r>
            <a:r>
              <a:rPr lang="ru-RU" altLang="ru-RU" sz="1700" dirty="0">
                <a:solidFill>
                  <a:srgbClr val="000000"/>
                </a:solidFill>
                <a:latin typeface="Courier New" pitchFamily="49" charset="0"/>
                <a:cs typeface="Courier New" pitchFamily="49" charset="0"/>
              </a:rPr>
              <a:t>(</a:t>
            </a:r>
            <a:r>
              <a:rPr lang="ru-RU" altLang="ru-RU" sz="1700" dirty="0" err="1">
                <a:solidFill>
                  <a:srgbClr val="000000"/>
                </a:solidFill>
                <a:latin typeface="Courier New" pitchFamily="49" charset="0"/>
                <a:cs typeface="Courier New" pitchFamily="49" charset="0"/>
              </a:rPr>
              <a:t>MockitoJUnitRunner.</a:t>
            </a:r>
            <a:r>
              <a:rPr lang="ru-RU" altLang="ru-RU" sz="1700" b="1" dirty="0" err="1">
                <a:solidFill>
                  <a:srgbClr val="000080"/>
                </a:solidFill>
                <a:latin typeface="Courier New" pitchFamily="49" charset="0"/>
                <a:cs typeface="Courier New" pitchFamily="49" charset="0"/>
              </a:rPr>
              <a:t>class</a:t>
            </a:r>
            <a:r>
              <a:rPr lang="ru-RU" altLang="ru-RU" sz="1700" dirty="0">
                <a:solidFill>
                  <a:srgbClr val="000000"/>
                </a:solidFill>
                <a:latin typeface="Courier New" pitchFamily="49" charset="0"/>
                <a:cs typeface="Courier New" pitchFamily="49" charset="0"/>
              </a:rPr>
              <a:t>)</a:t>
            </a:r>
            <a:br>
              <a:rPr lang="ru-RU" altLang="ru-RU" sz="1700" dirty="0">
                <a:solidFill>
                  <a:srgbClr val="000000"/>
                </a:solidFill>
                <a:latin typeface="Courier New" pitchFamily="49" charset="0"/>
                <a:cs typeface="Courier New" pitchFamily="49" charset="0"/>
              </a:rPr>
            </a:br>
            <a:r>
              <a:rPr lang="ru-RU" altLang="ru-RU" sz="1700" b="1" dirty="0" err="1">
                <a:solidFill>
                  <a:srgbClr val="000080"/>
                </a:solidFill>
                <a:latin typeface="Courier New" pitchFamily="49" charset="0"/>
                <a:cs typeface="Courier New" pitchFamily="49" charset="0"/>
              </a:rPr>
              <a:t>public</a:t>
            </a:r>
            <a:r>
              <a:rPr lang="ru-RU" altLang="ru-RU" sz="1700" b="1" dirty="0">
                <a:solidFill>
                  <a:srgbClr val="000080"/>
                </a:solidFill>
                <a:latin typeface="Courier New" pitchFamily="49" charset="0"/>
                <a:cs typeface="Courier New" pitchFamily="49" charset="0"/>
              </a:rPr>
              <a:t> </a:t>
            </a:r>
            <a:r>
              <a:rPr lang="ru-RU" altLang="ru-RU" sz="1700" b="1" dirty="0" err="1">
                <a:solidFill>
                  <a:srgbClr val="000080"/>
                </a:solidFill>
                <a:latin typeface="Courier New" pitchFamily="49" charset="0"/>
                <a:cs typeface="Courier New" pitchFamily="49" charset="0"/>
              </a:rPr>
              <a:t>class</a:t>
            </a:r>
            <a:r>
              <a:rPr lang="ru-RU" altLang="ru-RU" sz="1700" b="1" dirty="0">
                <a:solidFill>
                  <a:srgbClr val="000080"/>
                </a:solidFill>
                <a:latin typeface="Courier New" pitchFamily="49" charset="0"/>
                <a:cs typeface="Courier New" pitchFamily="49" charset="0"/>
              </a:rPr>
              <a:t> </a:t>
            </a:r>
            <a:r>
              <a:rPr lang="ru-RU" altLang="ru-RU" sz="1700" dirty="0" err="1" smtClean="0">
                <a:solidFill>
                  <a:srgbClr val="000000"/>
                </a:solidFill>
                <a:latin typeface="Courier New" pitchFamily="49" charset="0"/>
                <a:cs typeface="Courier New" pitchFamily="49" charset="0"/>
              </a:rPr>
              <a:t>UserRestControllerTest</a:t>
            </a:r>
            <a:r>
              <a:rPr lang="ru-RU" altLang="ru-RU" sz="1700" dirty="0" smtClean="0">
                <a:solidFill>
                  <a:srgbClr val="000000"/>
                </a:solidFill>
                <a:latin typeface="Courier New" pitchFamily="49" charset="0"/>
                <a:cs typeface="Courier New" pitchFamily="49" charset="0"/>
              </a:rPr>
              <a:t> </a:t>
            </a:r>
            <a:r>
              <a:rPr lang="ru-RU" altLang="ru-RU" sz="1700" dirty="0">
                <a:solidFill>
                  <a:srgbClr val="000000"/>
                </a:solidFill>
                <a:latin typeface="Courier New" pitchFamily="49" charset="0"/>
                <a:cs typeface="Courier New" pitchFamily="49" charset="0"/>
              </a:rPr>
              <a:t>{</a:t>
            </a:r>
            <a:br>
              <a:rPr lang="ru-RU" altLang="ru-RU" sz="1700" dirty="0">
                <a:solidFill>
                  <a:srgbClr val="000000"/>
                </a:solidFill>
                <a:latin typeface="Courier New" pitchFamily="49" charset="0"/>
                <a:cs typeface="Courier New" pitchFamily="49" charset="0"/>
              </a:rPr>
            </a:br>
            <a:r>
              <a:rPr lang="ru-RU" altLang="ru-RU" sz="1700" dirty="0" smtClean="0">
                <a:solidFill>
                  <a:srgbClr val="000000"/>
                </a:solidFill>
                <a:latin typeface="Courier New" pitchFamily="49" charset="0"/>
                <a:cs typeface="Courier New" pitchFamily="49" charset="0"/>
              </a:rPr>
              <a:t> </a:t>
            </a:r>
            <a:r>
              <a:rPr lang="ru-RU" altLang="ru-RU" sz="1700" b="1" dirty="0" err="1">
                <a:solidFill>
                  <a:srgbClr val="000080"/>
                </a:solidFill>
                <a:latin typeface="Courier New" pitchFamily="49" charset="0"/>
                <a:cs typeface="Courier New" pitchFamily="49" charset="0"/>
              </a:rPr>
              <a:t>private</a:t>
            </a:r>
            <a:r>
              <a:rPr lang="ru-RU" altLang="ru-RU" sz="1700" b="1" dirty="0">
                <a:solidFill>
                  <a:srgbClr val="000080"/>
                </a:solidFill>
                <a:latin typeface="Courier New" pitchFamily="49" charset="0"/>
                <a:cs typeface="Courier New" pitchFamily="49" charset="0"/>
              </a:rPr>
              <a:t> </a:t>
            </a:r>
            <a:r>
              <a:rPr lang="ru-RU" altLang="ru-RU" sz="1700" dirty="0" err="1">
                <a:solidFill>
                  <a:srgbClr val="000000"/>
                </a:solidFill>
                <a:latin typeface="Courier New" pitchFamily="49" charset="0"/>
                <a:cs typeface="Courier New" pitchFamily="49" charset="0"/>
              </a:rPr>
              <a:t>MockMvc</a:t>
            </a:r>
            <a:r>
              <a:rPr lang="ru-RU" altLang="ru-RU" sz="1700" dirty="0">
                <a:solidFill>
                  <a:srgbClr val="000000"/>
                </a:solidFill>
                <a:latin typeface="Courier New" pitchFamily="49" charset="0"/>
                <a:cs typeface="Courier New" pitchFamily="49" charset="0"/>
              </a:rPr>
              <a:t> </a:t>
            </a:r>
            <a:r>
              <a:rPr lang="ru-RU" altLang="ru-RU" sz="1700" b="1" dirty="0" err="1">
                <a:solidFill>
                  <a:srgbClr val="660E7A"/>
                </a:solidFill>
                <a:latin typeface="Courier New" pitchFamily="49" charset="0"/>
                <a:cs typeface="Courier New" pitchFamily="49" charset="0"/>
              </a:rPr>
              <a:t>mockMvc</a:t>
            </a:r>
            <a:r>
              <a:rPr lang="ru-RU" altLang="ru-RU" sz="1700" dirty="0" smtClean="0">
                <a:solidFill>
                  <a:srgbClr val="000000"/>
                </a:solidFill>
                <a:latin typeface="Courier New" pitchFamily="49" charset="0"/>
                <a:cs typeface="Courier New" pitchFamily="49" charset="0"/>
              </a:rPr>
              <a:t>;</a:t>
            </a:r>
            <a:endParaRPr lang="en-US" altLang="ru-RU" sz="1700" dirty="0" smtClean="0">
              <a:solidFill>
                <a:srgbClr val="000000"/>
              </a:solidFill>
              <a:latin typeface="Courier New" pitchFamily="49" charset="0"/>
              <a:cs typeface="Courier New" pitchFamily="49" charset="0"/>
            </a:endParaRPr>
          </a:p>
          <a:p>
            <a:pPr marL="0" lvl="8">
              <a:buClr>
                <a:schemeClr val="accent3">
                  <a:lumMod val="50000"/>
                </a:schemeClr>
              </a:buClr>
            </a:pPr>
            <a:r>
              <a:rPr lang="ru-RU" altLang="ru-RU" sz="1700" dirty="0">
                <a:solidFill>
                  <a:srgbClr val="000000"/>
                </a:solidFill>
                <a:latin typeface="Courier New" pitchFamily="49" charset="0"/>
                <a:cs typeface="Courier New" pitchFamily="49" charset="0"/>
              </a:rPr>
              <a:t/>
            </a:r>
            <a:br>
              <a:rPr lang="ru-RU" altLang="ru-RU" sz="1700" dirty="0">
                <a:solidFill>
                  <a:srgbClr val="000000"/>
                </a:solidFill>
                <a:latin typeface="Courier New" pitchFamily="49" charset="0"/>
                <a:cs typeface="Courier New" pitchFamily="49" charset="0"/>
              </a:rPr>
            </a:br>
            <a:r>
              <a:rPr lang="en-US" altLang="ru-RU" sz="1700" dirty="0" smtClean="0">
                <a:solidFill>
                  <a:srgbClr val="000000"/>
                </a:solidFill>
                <a:latin typeface="Courier New" pitchFamily="49" charset="0"/>
                <a:cs typeface="Courier New" pitchFamily="49" charset="0"/>
              </a:rPr>
              <a:t> </a:t>
            </a:r>
            <a:r>
              <a:rPr lang="ru-RU" altLang="ru-RU" sz="1700" dirty="0" smtClean="0">
                <a:solidFill>
                  <a:srgbClr val="808000"/>
                </a:solidFill>
                <a:latin typeface="Courier New" pitchFamily="49" charset="0"/>
                <a:cs typeface="Courier New" pitchFamily="49" charset="0"/>
              </a:rPr>
              <a:t>@</a:t>
            </a:r>
            <a:r>
              <a:rPr lang="ru-RU" altLang="ru-RU" sz="1700" dirty="0" err="1">
                <a:solidFill>
                  <a:srgbClr val="808000"/>
                </a:solidFill>
                <a:latin typeface="Courier New" pitchFamily="49" charset="0"/>
                <a:cs typeface="Courier New" pitchFamily="49" charset="0"/>
              </a:rPr>
              <a:t>Before</a:t>
            </a:r>
            <a:r>
              <a:rPr lang="ru-RU" altLang="ru-RU" sz="1700" dirty="0">
                <a:solidFill>
                  <a:srgbClr val="808000"/>
                </a:solidFill>
                <a:latin typeface="Courier New" pitchFamily="49" charset="0"/>
                <a:cs typeface="Courier New" pitchFamily="49" charset="0"/>
              </a:rPr>
              <a:t/>
            </a:r>
            <a:br>
              <a:rPr lang="ru-RU" altLang="ru-RU" sz="1700" dirty="0">
                <a:solidFill>
                  <a:srgbClr val="808000"/>
                </a:solidFill>
                <a:latin typeface="Courier New" pitchFamily="49" charset="0"/>
                <a:cs typeface="Courier New" pitchFamily="49" charset="0"/>
              </a:rPr>
            </a:br>
            <a:r>
              <a:rPr lang="ru-RU" altLang="ru-RU" sz="1700" dirty="0">
                <a:solidFill>
                  <a:srgbClr val="808000"/>
                </a:solidFill>
                <a:latin typeface="Courier New" pitchFamily="49" charset="0"/>
                <a:cs typeface="Courier New" pitchFamily="49" charset="0"/>
              </a:rPr>
              <a:t> </a:t>
            </a:r>
            <a:r>
              <a:rPr lang="ru-RU" altLang="ru-RU" sz="1700" b="1" dirty="0" err="1" smtClean="0">
                <a:solidFill>
                  <a:srgbClr val="000080"/>
                </a:solidFill>
                <a:latin typeface="Courier New" pitchFamily="49" charset="0"/>
                <a:cs typeface="Courier New" pitchFamily="49" charset="0"/>
              </a:rPr>
              <a:t>public</a:t>
            </a:r>
            <a:r>
              <a:rPr lang="ru-RU" altLang="ru-RU" sz="1700" b="1" dirty="0" smtClean="0">
                <a:solidFill>
                  <a:srgbClr val="000080"/>
                </a:solidFill>
                <a:latin typeface="Courier New" pitchFamily="49" charset="0"/>
                <a:cs typeface="Courier New" pitchFamily="49" charset="0"/>
              </a:rPr>
              <a:t> </a:t>
            </a:r>
            <a:r>
              <a:rPr lang="ru-RU" altLang="ru-RU" sz="1700" b="1" dirty="0" err="1">
                <a:solidFill>
                  <a:srgbClr val="000080"/>
                </a:solidFill>
                <a:latin typeface="Courier New" pitchFamily="49" charset="0"/>
                <a:cs typeface="Courier New" pitchFamily="49" charset="0"/>
              </a:rPr>
              <a:t>void</a:t>
            </a:r>
            <a:r>
              <a:rPr lang="ru-RU" altLang="ru-RU" sz="1700" b="1" dirty="0">
                <a:solidFill>
                  <a:srgbClr val="000080"/>
                </a:solidFill>
                <a:latin typeface="Courier New" pitchFamily="49" charset="0"/>
                <a:cs typeface="Courier New" pitchFamily="49" charset="0"/>
              </a:rPr>
              <a:t> </a:t>
            </a:r>
            <a:r>
              <a:rPr lang="ru-RU" altLang="ru-RU" sz="1700" dirty="0" err="1">
                <a:solidFill>
                  <a:srgbClr val="000000"/>
                </a:solidFill>
                <a:latin typeface="Courier New" pitchFamily="49" charset="0"/>
                <a:cs typeface="Courier New" pitchFamily="49" charset="0"/>
              </a:rPr>
              <a:t>setUp</a:t>
            </a:r>
            <a:r>
              <a:rPr lang="ru-RU" altLang="ru-RU" sz="1700" dirty="0">
                <a:solidFill>
                  <a:srgbClr val="000000"/>
                </a:solidFill>
                <a:latin typeface="Courier New" pitchFamily="49" charset="0"/>
                <a:cs typeface="Courier New" pitchFamily="49" charset="0"/>
              </a:rPr>
              <a:t>() {</a:t>
            </a:r>
            <a:br>
              <a:rPr lang="ru-RU" altLang="ru-RU" sz="1700" dirty="0">
                <a:solidFill>
                  <a:srgbClr val="000000"/>
                </a:solidFill>
                <a:latin typeface="Courier New" pitchFamily="49" charset="0"/>
                <a:cs typeface="Courier New" pitchFamily="49" charset="0"/>
              </a:rPr>
            </a:br>
            <a:r>
              <a:rPr lang="ru-RU" altLang="ru-RU" sz="1700" dirty="0">
                <a:solidFill>
                  <a:srgbClr val="000000"/>
                </a:solidFill>
                <a:latin typeface="Courier New" pitchFamily="49" charset="0"/>
                <a:cs typeface="Courier New" pitchFamily="49" charset="0"/>
              </a:rPr>
              <a:t> </a:t>
            </a:r>
            <a:r>
              <a:rPr lang="ru-RU" altLang="ru-RU" sz="1700" dirty="0" smtClean="0">
                <a:solidFill>
                  <a:srgbClr val="000000"/>
                </a:solidFill>
                <a:latin typeface="Courier New" pitchFamily="49" charset="0"/>
                <a:cs typeface="Courier New" pitchFamily="49" charset="0"/>
              </a:rPr>
              <a:t> </a:t>
            </a:r>
            <a:r>
              <a:rPr lang="ru-RU" altLang="ru-RU" sz="1700" b="1" dirty="0" err="1">
                <a:solidFill>
                  <a:srgbClr val="660E7A"/>
                </a:solidFill>
                <a:latin typeface="Courier New" pitchFamily="49" charset="0"/>
                <a:cs typeface="Courier New" pitchFamily="49" charset="0"/>
              </a:rPr>
              <a:t>mockMvc</a:t>
            </a:r>
            <a:r>
              <a:rPr lang="ru-RU" altLang="ru-RU" sz="1700" b="1" dirty="0">
                <a:solidFill>
                  <a:srgbClr val="660E7A"/>
                </a:solidFill>
                <a:latin typeface="Courier New" pitchFamily="49" charset="0"/>
                <a:cs typeface="Courier New" pitchFamily="49" charset="0"/>
              </a:rPr>
              <a:t> </a:t>
            </a:r>
            <a:r>
              <a:rPr lang="ru-RU" altLang="ru-RU" sz="1700" dirty="0">
                <a:solidFill>
                  <a:srgbClr val="000000"/>
                </a:solidFill>
                <a:latin typeface="Courier New" pitchFamily="49" charset="0"/>
                <a:cs typeface="Courier New" pitchFamily="49" charset="0"/>
              </a:rPr>
              <a:t>= </a:t>
            </a:r>
            <a:r>
              <a:rPr lang="ru-RU" altLang="ru-RU" sz="1700" i="1" dirty="0" err="1" smtClean="0">
                <a:solidFill>
                  <a:srgbClr val="000000"/>
                </a:solidFill>
                <a:latin typeface="Courier New" pitchFamily="49" charset="0"/>
                <a:cs typeface="Courier New" pitchFamily="49" charset="0"/>
              </a:rPr>
              <a:t>standaloneSetup</a:t>
            </a:r>
            <a:r>
              <a:rPr lang="ru-RU" altLang="ru-RU" sz="1700" dirty="0" smtClean="0">
                <a:solidFill>
                  <a:srgbClr val="000000"/>
                </a:solidFill>
                <a:latin typeface="Courier New" pitchFamily="49" charset="0"/>
                <a:cs typeface="Courier New" pitchFamily="49" charset="0"/>
              </a:rPr>
              <a:t>(</a:t>
            </a:r>
            <a:r>
              <a:rPr lang="ru-RU" altLang="ru-RU" sz="1700" b="1" dirty="0" err="1" smtClean="0">
                <a:solidFill>
                  <a:srgbClr val="000080"/>
                </a:solidFill>
                <a:latin typeface="Courier New" pitchFamily="49" charset="0"/>
                <a:cs typeface="Courier New" pitchFamily="49" charset="0"/>
              </a:rPr>
              <a:t>new</a:t>
            </a:r>
            <a:r>
              <a:rPr lang="ru-RU" altLang="ru-RU" sz="1700" b="1" dirty="0" smtClean="0">
                <a:solidFill>
                  <a:srgbClr val="000080"/>
                </a:solidFill>
                <a:latin typeface="Courier New" pitchFamily="49" charset="0"/>
                <a:cs typeface="Courier New" pitchFamily="49" charset="0"/>
              </a:rPr>
              <a:t> </a:t>
            </a:r>
            <a:r>
              <a:rPr lang="ru-RU" altLang="ru-RU" sz="1700" dirty="0" err="1" smtClean="0">
                <a:solidFill>
                  <a:srgbClr val="000000"/>
                </a:solidFill>
                <a:latin typeface="Courier New" pitchFamily="49" charset="0"/>
                <a:cs typeface="Courier New" pitchFamily="49" charset="0"/>
              </a:rPr>
              <a:t>UserRestController</a:t>
            </a:r>
            <a:r>
              <a:rPr lang="ru-RU" altLang="ru-RU" sz="1700" dirty="0" smtClean="0">
                <a:solidFill>
                  <a:srgbClr val="000000"/>
                </a:solidFill>
                <a:latin typeface="Courier New" pitchFamily="49" charset="0"/>
                <a:cs typeface="Courier New" pitchFamily="49" charset="0"/>
              </a:rPr>
              <a:t>(</a:t>
            </a:r>
            <a:r>
              <a:rPr lang="ru-RU" altLang="ru-RU" sz="1700" b="1" dirty="0" smtClean="0">
                <a:solidFill>
                  <a:srgbClr val="660E7A"/>
                </a:solidFill>
                <a:latin typeface="Courier New" pitchFamily="49" charset="0"/>
                <a:cs typeface="Courier New" pitchFamily="49" charset="0"/>
              </a:rPr>
              <a:t>…</a:t>
            </a:r>
            <a:r>
              <a:rPr lang="ru-RU" altLang="ru-RU" sz="1700" dirty="0" smtClean="0">
                <a:solidFill>
                  <a:srgbClr val="000000"/>
                </a:solidFill>
                <a:latin typeface="Courier New" pitchFamily="49" charset="0"/>
                <a:cs typeface="Courier New" pitchFamily="49" charset="0"/>
              </a:rPr>
              <a:t>)).</a:t>
            </a:r>
            <a:r>
              <a:rPr lang="ru-RU" altLang="ru-RU" sz="1700" dirty="0" err="1">
                <a:solidFill>
                  <a:srgbClr val="000000"/>
                </a:solidFill>
                <a:latin typeface="Courier New" pitchFamily="49" charset="0"/>
                <a:cs typeface="Courier New" pitchFamily="49" charset="0"/>
              </a:rPr>
              <a:t>build</a:t>
            </a:r>
            <a:r>
              <a:rPr lang="ru-RU" altLang="ru-RU" sz="1700" dirty="0">
                <a:solidFill>
                  <a:srgbClr val="000000"/>
                </a:solidFill>
                <a:latin typeface="Courier New" pitchFamily="49" charset="0"/>
                <a:cs typeface="Courier New" pitchFamily="49" charset="0"/>
              </a:rPr>
              <a:t>();</a:t>
            </a:r>
            <a:br>
              <a:rPr lang="ru-RU" altLang="ru-RU" sz="1700" dirty="0">
                <a:solidFill>
                  <a:srgbClr val="000000"/>
                </a:solidFill>
                <a:latin typeface="Courier New" pitchFamily="49" charset="0"/>
                <a:cs typeface="Courier New" pitchFamily="49" charset="0"/>
              </a:rPr>
            </a:br>
            <a:r>
              <a:rPr lang="ru-RU" altLang="ru-RU" sz="1700" dirty="0">
                <a:solidFill>
                  <a:srgbClr val="000000"/>
                </a:solidFill>
                <a:latin typeface="Courier New" pitchFamily="49" charset="0"/>
                <a:cs typeface="Courier New" pitchFamily="49" charset="0"/>
              </a:rPr>
              <a:t> </a:t>
            </a:r>
            <a:r>
              <a:rPr lang="ru-RU" altLang="ru-RU" sz="1700" dirty="0" smtClean="0">
                <a:solidFill>
                  <a:srgbClr val="000000"/>
                </a:solidFill>
                <a:latin typeface="Courier New" pitchFamily="49" charset="0"/>
                <a:cs typeface="Courier New" pitchFamily="49" charset="0"/>
              </a:rPr>
              <a:t>}</a:t>
            </a:r>
            <a:endParaRPr lang="en-US" altLang="ru-RU" sz="1700" dirty="0">
              <a:solidFill>
                <a:srgbClr val="000000"/>
              </a:solidFill>
              <a:latin typeface="Courier New" pitchFamily="49" charset="0"/>
              <a:cs typeface="Courier New" pitchFamily="49" charset="0"/>
            </a:endParaRPr>
          </a:p>
          <a:p>
            <a:pPr marL="0" lvl="8">
              <a:buClr>
                <a:schemeClr val="accent3">
                  <a:lumMod val="50000"/>
                </a:schemeClr>
              </a:buClr>
            </a:pPr>
            <a:r>
              <a:rPr lang="ru-RU" altLang="ru-RU" sz="1700" dirty="0">
                <a:solidFill>
                  <a:srgbClr val="000000"/>
                </a:solidFill>
                <a:latin typeface="Courier New" pitchFamily="49" charset="0"/>
                <a:cs typeface="Courier New" pitchFamily="49" charset="0"/>
              </a:rPr>
              <a:t/>
            </a:r>
            <a:br>
              <a:rPr lang="ru-RU" altLang="ru-RU" sz="1700" dirty="0">
                <a:solidFill>
                  <a:srgbClr val="000000"/>
                </a:solidFill>
                <a:latin typeface="Courier New" pitchFamily="49" charset="0"/>
                <a:cs typeface="Courier New" pitchFamily="49" charset="0"/>
              </a:rPr>
            </a:br>
            <a:r>
              <a:rPr lang="ru-RU" altLang="ru-RU" sz="1700" dirty="0">
                <a:solidFill>
                  <a:srgbClr val="000000"/>
                </a:solidFill>
                <a:latin typeface="Courier New" pitchFamily="49" charset="0"/>
                <a:cs typeface="Courier New" pitchFamily="49" charset="0"/>
              </a:rPr>
              <a:t> </a:t>
            </a:r>
            <a:r>
              <a:rPr lang="ru-RU" altLang="ru-RU" sz="1700" dirty="0" smtClean="0">
                <a:solidFill>
                  <a:srgbClr val="808000"/>
                </a:solidFill>
                <a:latin typeface="Courier New" pitchFamily="49" charset="0"/>
                <a:cs typeface="Courier New" pitchFamily="49" charset="0"/>
              </a:rPr>
              <a:t>@</a:t>
            </a:r>
            <a:r>
              <a:rPr lang="ru-RU" altLang="ru-RU" sz="1700" dirty="0" err="1">
                <a:solidFill>
                  <a:srgbClr val="808000"/>
                </a:solidFill>
                <a:latin typeface="Courier New" pitchFamily="49" charset="0"/>
                <a:cs typeface="Courier New" pitchFamily="49" charset="0"/>
              </a:rPr>
              <a:t>Test</a:t>
            </a:r>
            <a:r>
              <a:rPr lang="ru-RU" altLang="ru-RU" sz="1700" dirty="0">
                <a:solidFill>
                  <a:srgbClr val="808000"/>
                </a:solidFill>
                <a:latin typeface="Courier New" pitchFamily="49" charset="0"/>
                <a:cs typeface="Courier New" pitchFamily="49" charset="0"/>
              </a:rPr>
              <a:t/>
            </a:r>
            <a:br>
              <a:rPr lang="ru-RU" altLang="ru-RU" sz="1700" dirty="0">
                <a:solidFill>
                  <a:srgbClr val="808000"/>
                </a:solidFill>
                <a:latin typeface="Courier New" pitchFamily="49" charset="0"/>
                <a:cs typeface="Courier New" pitchFamily="49" charset="0"/>
              </a:rPr>
            </a:br>
            <a:r>
              <a:rPr lang="ru-RU" altLang="ru-RU" sz="1700" dirty="0">
                <a:solidFill>
                  <a:srgbClr val="808000"/>
                </a:solidFill>
                <a:latin typeface="Courier New" pitchFamily="49" charset="0"/>
                <a:cs typeface="Courier New" pitchFamily="49" charset="0"/>
              </a:rPr>
              <a:t> </a:t>
            </a:r>
            <a:r>
              <a:rPr lang="ru-RU" altLang="ru-RU" sz="1700" b="1" dirty="0" err="1" smtClean="0">
                <a:solidFill>
                  <a:srgbClr val="000080"/>
                </a:solidFill>
                <a:latin typeface="Courier New" pitchFamily="49" charset="0"/>
                <a:cs typeface="Courier New" pitchFamily="49" charset="0"/>
              </a:rPr>
              <a:t>public</a:t>
            </a:r>
            <a:r>
              <a:rPr lang="ru-RU" altLang="ru-RU" sz="1700" b="1" dirty="0" smtClean="0">
                <a:solidFill>
                  <a:srgbClr val="000080"/>
                </a:solidFill>
                <a:latin typeface="Courier New" pitchFamily="49" charset="0"/>
                <a:cs typeface="Courier New" pitchFamily="49" charset="0"/>
              </a:rPr>
              <a:t> </a:t>
            </a:r>
            <a:r>
              <a:rPr lang="ru-RU" altLang="ru-RU" sz="1700" b="1" dirty="0" err="1">
                <a:solidFill>
                  <a:srgbClr val="000080"/>
                </a:solidFill>
                <a:latin typeface="Courier New" pitchFamily="49" charset="0"/>
                <a:cs typeface="Courier New" pitchFamily="49" charset="0"/>
              </a:rPr>
              <a:t>void</a:t>
            </a:r>
            <a:r>
              <a:rPr lang="ru-RU" altLang="ru-RU" sz="1700" b="1" dirty="0">
                <a:solidFill>
                  <a:srgbClr val="000080"/>
                </a:solidFill>
                <a:latin typeface="Courier New" pitchFamily="49" charset="0"/>
                <a:cs typeface="Courier New" pitchFamily="49" charset="0"/>
              </a:rPr>
              <a:t> </a:t>
            </a:r>
            <a:r>
              <a:rPr lang="ru-RU" altLang="ru-RU" sz="1700" dirty="0" err="1">
                <a:solidFill>
                  <a:srgbClr val="000000"/>
                </a:solidFill>
                <a:latin typeface="Courier New" pitchFamily="49" charset="0"/>
                <a:cs typeface="Courier New" pitchFamily="49" charset="0"/>
              </a:rPr>
              <a:t>testGetUserOk</a:t>
            </a:r>
            <a:r>
              <a:rPr lang="ru-RU" altLang="ru-RU" sz="1700" dirty="0">
                <a:solidFill>
                  <a:srgbClr val="000000"/>
                </a:solidFill>
                <a:latin typeface="Courier New" pitchFamily="49" charset="0"/>
                <a:cs typeface="Courier New" pitchFamily="49" charset="0"/>
              </a:rPr>
              <a:t>() </a:t>
            </a:r>
            <a:r>
              <a:rPr lang="ru-RU" altLang="ru-RU" sz="1700" b="1" dirty="0" err="1">
                <a:solidFill>
                  <a:srgbClr val="000080"/>
                </a:solidFill>
                <a:latin typeface="Courier New" pitchFamily="49" charset="0"/>
                <a:cs typeface="Courier New" pitchFamily="49" charset="0"/>
              </a:rPr>
              <a:t>throws</a:t>
            </a:r>
            <a:r>
              <a:rPr lang="ru-RU" altLang="ru-RU" sz="1700" b="1" dirty="0">
                <a:solidFill>
                  <a:srgbClr val="000080"/>
                </a:solidFill>
                <a:latin typeface="Courier New" pitchFamily="49" charset="0"/>
                <a:cs typeface="Courier New" pitchFamily="49" charset="0"/>
              </a:rPr>
              <a:t> </a:t>
            </a:r>
            <a:r>
              <a:rPr lang="ru-RU" altLang="ru-RU" sz="1700" dirty="0" err="1">
                <a:solidFill>
                  <a:srgbClr val="000000"/>
                </a:solidFill>
                <a:latin typeface="Courier New" pitchFamily="49" charset="0"/>
                <a:cs typeface="Courier New" pitchFamily="49" charset="0"/>
              </a:rPr>
              <a:t>Exception</a:t>
            </a:r>
            <a:r>
              <a:rPr lang="ru-RU" altLang="ru-RU" sz="1700" dirty="0">
                <a:solidFill>
                  <a:srgbClr val="000000"/>
                </a:solidFill>
                <a:latin typeface="Courier New" pitchFamily="49" charset="0"/>
                <a:cs typeface="Courier New" pitchFamily="49" charset="0"/>
              </a:rPr>
              <a:t> </a:t>
            </a:r>
            <a:r>
              <a:rPr lang="en-US" altLang="ru-RU" sz="1700" dirty="0" smtClean="0">
                <a:solidFill>
                  <a:srgbClr val="000000"/>
                </a:solidFill>
                <a:latin typeface="Courier New" pitchFamily="49" charset="0"/>
                <a:cs typeface="Courier New" pitchFamily="49" charset="0"/>
              </a:rPr>
              <a:t>{</a:t>
            </a:r>
          </a:p>
          <a:p>
            <a:pPr marL="0" lvl="8">
              <a:buClr>
                <a:schemeClr val="accent3">
                  <a:lumMod val="50000"/>
                </a:schemeClr>
              </a:buClr>
            </a:pPr>
            <a:r>
              <a:rPr lang="en-US" altLang="ru-RU" sz="1700" b="1" dirty="0">
                <a:solidFill>
                  <a:srgbClr val="000000"/>
                </a:solidFill>
                <a:latin typeface="Courier New" pitchFamily="49" charset="0"/>
                <a:cs typeface="Courier New" pitchFamily="49" charset="0"/>
              </a:rPr>
              <a:t> </a:t>
            </a:r>
            <a:r>
              <a:rPr lang="en-US" altLang="ru-RU" sz="1700" b="1" dirty="0" smtClean="0">
                <a:solidFill>
                  <a:srgbClr val="000000"/>
                </a:solidFill>
                <a:latin typeface="Courier New" pitchFamily="49" charset="0"/>
                <a:cs typeface="Courier New" pitchFamily="49" charset="0"/>
              </a:rPr>
              <a:t> </a:t>
            </a:r>
            <a:r>
              <a:rPr lang="ru-RU" altLang="ru-RU" sz="1700" b="1" dirty="0" err="1" smtClean="0">
                <a:solidFill>
                  <a:srgbClr val="660E7A"/>
                </a:solidFill>
                <a:latin typeface="Courier New" pitchFamily="49" charset="0"/>
                <a:cs typeface="Courier New" pitchFamily="49" charset="0"/>
              </a:rPr>
              <a:t>mockMvc</a:t>
            </a:r>
            <a:r>
              <a:rPr lang="ru-RU" altLang="ru-RU" sz="1700" dirty="0" err="1" smtClean="0">
                <a:solidFill>
                  <a:srgbClr val="000000"/>
                </a:solidFill>
                <a:latin typeface="Courier New" pitchFamily="49" charset="0"/>
                <a:cs typeface="Courier New" pitchFamily="49" charset="0"/>
              </a:rPr>
              <a:t>.perform</a:t>
            </a:r>
            <a:r>
              <a:rPr lang="ru-RU" altLang="ru-RU" sz="1700" dirty="0" smtClean="0">
                <a:solidFill>
                  <a:srgbClr val="000000"/>
                </a:solidFill>
                <a:latin typeface="Courier New" pitchFamily="49" charset="0"/>
                <a:cs typeface="Courier New" pitchFamily="49" charset="0"/>
              </a:rPr>
              <a:t>(</a:t>
            </a:r>
            <a:r>
              <a:rPr lang="ru-RU" altLang="ru-RU" sz="1700" i="1" dirty="0" err="1" smtClean="0">
                <a:solidFill>
                  <a:srgbClr val="000000"/>
                </a:solidFill>
                <a:latin typeface="Courier New" pitchFamily="49" charset="0"/>
                <a:cs typeface="Courier New" pitchFamily="49" charset="0"/>
              </a:rPr>
              <a:t>get</a:t>
            </a:r>
            <a:r>
              <a:rPr lang="ru-RU" altLang="ru-RU" sz="1700" dirty="0">
                <a:solidFill>
                  <a:srgbClr val="000000"/>
                </a:solidFill>
                <a:latin typeface="Courier New" pitchFamily="49" charset="0"/>
                <a:cs typeface="Courier New" pitchFamily="49" charset="0"/>
              </a:rPr>
              <a:t>(</a:t>
            </a:r>
            <a:r>
              <a:rPr lang="ru-RU" altLang="ru-RU" sz="1700" b="1" dirty="0">
                <a:solidFill>
                  <a:srgbClr val="008000"/>
                </a:solidFill>
                <a:latin typeface="Courier New" pitchFamily="49" charset="0"/>
                <a:cs typeface="Courier New" pitchFamily="49" charset="0"/>
              </a:rPr>
              <a:t>"/</a:t>
            </a:r>
            <a:r>
              <a:rPr lang="ru-RU" altLang="ru-RU" sz="1700" b="1" dirty="0" err="1">
                <a:solidFill>
                  <a:srgbClr val="008000"/>
                </a:solidFill>
                <a:latin typeface="Courier New" pitchFamily="49" charset="0"/>
                <a:cs typeface="Courier New" pitchFamily="49" charset="0"/>
              </a:rPr>
              <a:t>users</a:t>
            </a:r>
            <a:r>
              <a:rPr lang="ru-RU" altLang="ru-RU" sz="1700" b="1" dirty="0">
                <a:solidFill>
                  <a:srgbClr val="008000"/>
                </a:solidFill>
                <a:latin typeface="Courier New" pitchFamily="49" charset="0"/>
                <a:cs typeface="Courier New" pitchFamily="49" charset="0"/>
              </a:rPr>
              <a:t>/{</a:t>
            </a:r>
            <a:r>
              <a:rPr lang="ru-RU" altLang="ru-RU" sz="1700" b="1" dirty="0" err="1">
                <a:solidFill>
                  <a:srgbClr val="008000"/>
                </a:solidFill>
                <a:latin typeface="Courier New" pitchFamily="49" charset="0"/>
                <a:cs typeface="Courier New" pitchFamily="49" charset="0"/>
              </a:rPr>
              <a:t>id</a:t>
            </a:r>
            <a:r>
              <a:rPr lang="ru-RU" altLang="ru-RU" sz="1700" b="1" dirty="0">
                <a:solidFill>
                  <a:srgbClr val="008000"/>
                </a:solidFill>
                <a:latin typeface="Courier New" pitchFamily="49" charset="0"/>
                <a:cs typeface="Courier New" pitchFamily="49" charset="0"/>
              </a:rPr>
              <a:t>}"</a:t>
            </a:r>
            <a:r>
              <a:rPr lang="ru-RU" altLang="ru-RU" sz="1700" dirty="0">
                <a:solidFill>
                  <a:srgbClr val="000000"/>
                </a:solidFill>
                <a:latin typeface="Courier New" pitchFamily="49" charset="0"/>
                <a:cs typeface="Courier New" pitchFamily="49" charset="0"/>
              </a:rPr>
              <a:t>, </a:t>
            </a:r>
            <a:r>
              <a:rPr lang="ru-RU" altLang="ru-RU" sz="1700" dirty="0">
                <a:solidFill>
                  <a:srgbClr val="0000FF"/>
                </a:solidFill>
                <a:latin typeface="Courier New" pitchFamily="49" charset="0"/>
                <a:cs typeface="Courier New" pitchFamily="49" charset="0"/>
              </a:rPr>
              <a:t>1</a:t>
            </a:r>
            <a:r>
              <a:rPr lang="ru-RU" altLang="ru-RU" sz="1700" dirty="0">
                <a:solidFill>
                  <a:srgbClr val="000000"/>
                </a:solidFill>
                <a:latin typeface="Courier New" pitchFamily="49" charset="0"/>
                <a:cs typeface="Courier New" pitchFamily="49" charset="0"/>
              </a:rPr>
              <a:t>)</a:t>
            </a:r>
            <a:br>
              <a:rPr lang="ru-RU" altLang="ru-RU" sz="1700" dirty="0">
                <a:solidFill>
                  <a:srgbClr val="000000"/>
                </a:solidFill>
                <a:latin typeface="Courier New" pitchFamily="49" charset="0"/>
                <a:cs typeface="Courier New" pitchFamily="49" charset="0"/>
              </a:rPr>
            </a:br>
            <a:r>
              <a:rPr lang="ru-RU" altLang="ru-RU" sz="1700" dirty="0">
                <a:solidFill>
                  <a:srgbClr val="000000"/>
                </a:solidFill>
                <a:latin typeface="Courier New" pitchFamily="49" charset="0"/>
                <a:cs typeface="Courier New" pitchFamily="49" charset="0"/>
              </a:rPr>
              <a:t> </a:t>
            </a:r>
            <a:r>
              <a:rPr lang="ru-RU" altLang="ru-RU" sz="1700" dirty="0" smtClean="0">
                <a:solidFill>
                  <a:srgbClr val="000000"/>
                </a:solidFill>
                <a:latin typeface="Courier New" pitchFamily="49" charset="0"/>
                <a:cs typeface="Courier New" pitchFamily="49" charset="0"/>
              </a:rPr>
              <a:t>  </a:t>
            </a:r>
            <a:r>
              <a:rPr lang="ru-RU" altLang="ru-RU" sz="1700" dirty="0">
                <a:solidFill>
                  <a:srgbClr val="000000"/>
                </a:solidFill>
                <a:latin typeface="Courier New" pitchFamily="49" charset="0"/>
                <a:cs typeface="Courier New" pitchFamily="49" charset="0"/>
              </a:rPr>
              <a:t>.</a:t>
            </a:r>
            <a:r>
              <a:rPr lang="ru-RU" altLang="ru-RU" sz="1700" dirty="0" err="1" smtClean="0">
                <a:solidFill>
                  <a:srgbClr val="000000"/>
                </a:solidFill>
                <a:latin typeface="Courier New" pitchFamily="49" charset="0"/>
                <a:cs typeface="Courier New" pitchFamily="49" charset="0"/>
              </a:rPr>
              <a:t>accept</a:t>
            </a:r>
            <a:r>
              <a:rPr lang="ru-RU" altLang="ru-RU" sz="1700" dirty="0" smtClean="0">
                <a:solidFill>
                  <a:srgbClr val="000000"/>
                </a:solidFill>
                <a:latin typeface="Courier New" pitchFamily="49" charset="0"/>
                <a:cs typeface="Courier New" pitchFamily="49" charset="0"/>
              </a:rPr>
              <a:t>(</a:t>
            </a:r>
            <a:r>
              <a:rPr lang="ru-RU" altLang="ru-RU" sz="1700" b="1" i="1" dirty="0" smtClean="0">
                <a:solidFill>
                  <a:srgbClr val="660E7A"/>
                </a:solidFill>
                <a:latin typeface="Courier New" pitchFamily="49" charset="0"/>
                <a:cs typeface="Courier New" pitchFamily="49" charset="0"/>
              </a:rPr>
              <a:t>APPLICATION_XML</a:t>
            </a:r>
            <a:r>
              <a:rPr lang="ru-RU" altLang="ru-RU" sz="1700" dirty="0" smtClean="0">
                <a:solidFill>
                  <a:srgbClr val="000000"/>
                </a:solidFill>
                <a:latin typeface="Courier New" pitchFamily="49" charset="0"/>
                <a:cs typeface="Courier New" pitchFamily="49" charset="0"/>
              </a:rPr>
              <a:t>)).</a:t>
            </a:r>
            <a:r>
              <a:rPr lang="ru-RU" altLang="ru-RU" sz="1700" dirty="0" err="1">
                <a:solidFill>
                  <a:srgbClr val="000000"/>
                </a:solidFill>
                <a:latin typeface="Courier New" pitchFamily="49" charset="0"/>
                <a:cs typeface="Courier New" pitchFamily="49" charset="0"/>
              </a:rPr>
              <a:t>andExpect</a:t>
            </a:r>
            <a:r>
              <a:rPr lang="ru-RU" altLang="ru-RU" sz="1700" dirty="0">
                <a:solidFill>
                  <a:srgbClr val="000000"/>
                </a:solidFill>
                <a:latin typeface="Courier New" pitchFamily="49" charset="0"/>
                <a:cs typeface="Courier New" pitchFamily="49" charset="0"/>
              </a:rPr>
              <a:t>(</a:t>
            </a:r>
            <a:r>
              <a:rPr lang="ru-RU" altLang="ru-RU" sz="1700" i="1" dirty="0" err="1">
                <a:solidFill>
                  <a:srgbClr val="000000"/>
                </a:solidFill>
                <a:latin typeface="Courier New" pitchFamily="49" charset="0"/>
                <a:cs typeface="Courier New" pitchFamily="49" charset="0"/>
              </a:rPr>
              <a:t>status</a:t>
            </a:r>
            <a:r>
              <a:rPr lang="ru-RU" altLang="ru-RU" sz="1700" dirty="0">
                <a:solidFill>
                  <a:srgbClr val="000000"/>
                </a:solidFill>
                <a:latin typeface="Courier New" pitchFamily="49" charset="0"/>
                <a:cs typeface="Courier New" pitchFamily="49" charset="0"/>
              </a:rPr>
              <a:t>().</a:t>
            </a:r>
            <a:r>
              <a:rPr lang="ru-RU" altLang="ru-RU" sz="1700" dirty="0" err="1">
                <a:solidFill>
                  <a:srgbClr val="000000"/>
                </a:solidFill>
                <a:latin typeface="Courier New" pitchFamily="49" charset="0"/>
                <a:cs typeface="Courier New" pitchFamily="49" charset="0"/>
              </a:rPr>
              <a:t>isOk</a:t>
            </a:r>
            <a:r>
              <a:rPr lang="ru-RU" altLang="ru-RU" sz="1700" dirty="0" smtClean="0">
                <a:solidFill>
                  <a:srgbClr val="000000"/>
                </a:solidFill>
                <a:latin typeface="Courier New" pitchFamily="49" charset="0"/>
                <a:cs typeface="Courier New" pitchFamily="49" charset="0"/>
              </a:rPr>
              <a:t>())</a:t>
            </a:r>
            <a:endParaRPr lang="en-US" altLang="ru-RU" sz="1700" dirty="0" smtClean="0">
              <a:solidFill>
                <a:srgbClr val="000000"/>
              </a:solidFill>
              <a:latin typeface="Courier New" pitchFamily="49" charset="0"/>
              <a:cs typeface="Courier New" pitchFamily="49" charset="0"/>
            </a:endParaRPr>
          </a:p>
          <a:p>
            <a:pPr marL="0" lvl="8">
              <a:buClr>
                <a:schemeClr val="accent3">
                  <a:lumMod val="50000"/>
                </a:schemeClr>
              </a:buClr>
            </a:pPr>
            <a:r>
              <a:rPr lang="en-US" altLang="ru-RU" sz="1700" dirty="0">
                <a:solidFill>
                  <a:srgbClr val="000000"/>
                </a:solidFill>
                <a:latin typeface="Courier New" pitchFamily="49" charset="0"/>
                <a:cs typeface="Courier New" pitchFamily="49" charset="0"/>
              </a:rPr>
              <a:t> </a:t>
            </a:r>
            <a:r>
              <a:rPr lang="en-US" altLang="ru-RU" sz="1700" dirty="0" smtClean="0">
                <a:solidFill>
                  <a:srgbClr val="000000"/>
                </a:solidFill>
                <a:latin typeface="Courier New" pitchFamily="49" charset="0"/>
                <a:cs typeface="Courier New" pitchFamily="49" charset="0"/>
              </a:rPr>
              <a:t>  </a:t>
            </a:r>
            <a:r>
              <a:rPr lang="ru-RU" altLang="ru-RU" sz="1700" dirty="0" smtClean="0">
                <a:solidFill>
                  <a:srgbClr val="000000"/>
                </a:solidFill>
                <a:latin typeface="Courier New" pitchFamily="49" charset="0"/>
                <a:cs typeface="Courier New" pitchFamily="49" charset="0"/>
              </a:rPr>
              <a:t>.</a:t>
            </a:r>
            <a:r>
              <a:rPr lang="ru-RU" altLang="ru-RU" sz="1700" dirty="0" err="1">
                <a:solidFill>
                  <a:srgbClr val="000000"/>
                </a:solidFill>
                <a:latin typeface="Courier New" pitchFamily="49" charset="0"/>
                <a:cs typeface="Courier New" pitchFamily="49" charset="0"/>
              </a:rPr>
              <a:t>andExpect</a:t>
            </a:r>
            <a:r>
              <a:rPr lang="ru-RU" altLang="ru-RU" sz="1700" dirty="0">
                <a:solidFill>
                  <a:srgbClr val="000000"/>
                </a:solidFill>
                <a:latin typeface="Courier New" pitchFamily="49" charset="0"/>
                <a:cs typeface="Courier New" pitchFamily="49" charset="0"/>
              </a:rPr>
              <a:t>(</a:t>
            </a:r>
            <a:r>
              <a:rPr lang="ru-RU" altLang="ru-RU" sz="1700" i="1" dirty="0" err="1">
                <a:solidFill>
                  <a:srgbClr val="000000"/>
                </a:solidFill>
                <a:latin typeface="Courier New" pitchFamily="49" charset="0"/>
                <a:cs typeface="Courier New" pitchFamily="49" charset="0"/>
              </a:rPr>
              <a:t>xpath</a:t>
            </a:r>
            <a:r>
              <a:rPr lang="ru-RU" altLang="ru-RU" sz="1700" dirty="0">
                <a:solidFill>
                  <a:srgbClr val="000000"/>
                </a:solidFill>
                <a:latin typeface="Courier New" pitchFamily="49" charset="0"/>
                <a:cs typeface="Courier New" pitchFamily="49" charset="0"/>
              </a:rPr>
              <a:t>(</a:t>
            </a:r>
            <a:r>
              <a:rPr lang="ru-RU" altLang="ru-RU" sz="1700" b="1" dirty="0">
                <a:solidFill>
                  <a:srgbClr val="008000"/>
                </a:solidFill>
                <a:latin typeface="Courier New" pitchFamily="49" charset="0"/>
                <a:cs typeface="Courier New" pitchFamily="49" charset="0"/>
              </a:rPr>
              <a:t>"/</a:t>
            </a:r>
            <a:r>
              <a:rPr lang="ru-RU" altLang="ru-RU" sz="1700" b="1" dirty="0" err="1">
                <a:solidFill>
                  <a:srgbClr val="008000"/>
                </a:solidFill>
                <a:latin typeface="Courier New" pitchFamily="49" charset="0"/>
                <a:cs typeface="Courier New" pitchFamily="49" charset="0"/>
              </a:rPr>
              <a:t>User</a:t>
            </a:r>
            <a:r>
              <a:rPr lang="ru-RU" altLang="ru-RU" sz="1700" b="1" dirty="0">
                <a:solidFill>
                  <a:srgbClr val="008000"/>
                </a:solidFill>
                <a:latin typeface="Courier New" pitchFamily="49" charset="0"/>
                <a:cs typeface="Courier New" pitchFamily="49" charset="0"/>
              </a:rPr>
              <a:t>/</a:t>
            </a:r>
            <a:r>
              <a:rPr lang="ru-RU" altLang="ru-RU" sz="1700" b="1" dirty="0" err="1">
                <a:solidFill>
                  <a:srgbClr val="008000"/>
                </a:solidFill>
                <a:latin typeface="Courier New" pitchFamily="49" charset="0"/>
                <a:cs typeface="Courier New" pitchFamily="49" charset="0"/>
              </a:rPr>
              <a:t>name</a:t>
            </a:r>
            <a:r>
              <a:rPr lang="ru-RU" altLang="ru-RU" sz="1700" b="1" dirty="0">
                <a:solidFill>
                  <a:srgbClr val="008000"/>
                </a:solidFill>
                <a:latin typeface="Courier New" pitchFamily="49" charset="0"/>
                <a:cs typeface="Courier New" pitchFamily="49" charset="0"/>
              </a:rPr>
              <a:t>"</a:t>
            </a:r>
            <a:r>
              <a:rPr lang="ru-RU" altLang="ru-RU" sz="1700" dirty="0">
                <a:solidFill>
                  <a:srgbClr val="000000"/>
                </a:solidFill>
                <a:latin typeface="Courier New" pitchFamily="49" charset="0"/>
                <a:cs typeface="Courier New" pitchFamily="49" charset="0"/>
              </a:rPr>
              <a:t>).</a:t>
            </a:r>
            <a:r>
              <a:rPr lang="ru-RU" altLang="ru-RU" sz="1700" dirty="0" err="1">
                <a:solidFill>
                  <a:srgbClr val="000000"/>
                </a:solidFill>
                <a:latin typeface="Courier New" pitchFamily="49" charset="0"/>
                <a:cs typeface="Courier New" pitchFamily="49" charset="0"/>
              </a:rPr>
              <a:t>string</a:t>
            </a:r>
            <a:r>
              <a:rPr lang="ru-RU" altLang="ru-RU" sz="1700" dirty="0" smtClean="0">
                <a:solidFill>
                  <a:srgbClr val="000000"/>
                </a:solidFill>
                <a:latin typeface="Courier New" pitchFamily="49" charset="0"/>
                <a:cs typeface="Courier New" pitchFamily="49" charset="0"/>
              </a:rPr>
              <a:t>(</a:t>
            </a:r>
            <a:r>
              <a:rPr lang="ru-RU" altLang="ru-RU" sz="1700" b="1" dirty="0">
                <a:solidFill>
                  <a:srgbClr val="008000"/>
                </a:solidFill>
                <a:latin typeface="Courier New" pitchFamily="49" charset="0"/>
                <a:cs typeface="Courier New" pitchFamily="49" charset="0"/>
              </a:rPr>
              <a:t>"</a:t>
            </a:r>
            <a:r>
              <a:rPr lang="en-US" altLang="ru-RU" sz="1700" b="1" dirty="0" smtClean="0">
                <a:solidFill>
                  <a:srgbClr val="008000"/>
                </a:solidFill>
                <a:latin typeface="Courier New" pitchFamily="49" charset="0"/>
                <a:cs typeface="Courier New" pitchFamily="49" charset="0"/>
              </a:rPr>
              <a:t>Ivanov</a:t>
            </a:r>
            <a:r>
              <a:rPr lang="ru-RU" altLang="ru-RU" sz="1700" b="1" dirty="0" smtClean="0">
                <a:solidFill>
                  <a:srgbClr val="008000"/>
                </a:solidFill>
                <a:latin typeface="Courier New" pitchFamily="49" charset="0"/>
                <a:cs typeface="Courier New" pitchFamily="49" charset="0"/>
              </a:rPr>
              <a:t>"</a:t>
            </a:r>
            <a:r>
              <a:rPr lang="ru-RU" altLang="ru-RU" sz="1700" dirty="0" smtClean="0">
                <a:solidFill>
                  <a:srgbClr val="000000"/>
                </a:solidFill>
                <a:latin typeface="Courier New" pitchFamily="49" charset="0"/>
                <a:cs typeface="Courier New" pitchFamily="49" charset="0"/>
              </a:rPr>
              <a:t>));</a:t>
            </a:r>
            <a:r>
              <a:rPr lang="ru-RU" altLang="ru-RU" sz="1700" dirty="0">
                <a:solidFill>
                  <a:srgbClr val="000000"/>
                </a:solidFill>
                <a:latin typeface="Courier New" pitchFamily="49" charset="0"/>
                <a:cs typeface="Courier New" pitchFamily="49" charset="0"/>
              </a:rPr>
              <a:t/>
            </a:r>
            <a:br>
              <a:rPr lang="ru-RU" altLang="ru-RU" sz="1700" dirty="0">
                <a:solidFill>
                  <a:srgbClr val="000000"/>
                </a:solidFill>
                <a:latin typeface="Courier New" pitchFamily="49" charset="0"/>
                <a:cs typeface="Courier New" pitchFamily="49" charset="0"/>
              </a:rPr>
            </a:br>
            <a:r>
              <a:rPr lang="ru-RU" altLang="ru-RU" sz="1700" dirty="0" smtClean="0">
                <a:solidFill>
                  <a:srgbClr val="000000"/>
                </a:solidFill>
                <a:latin typeface="Courier New" pitchFamily="49" charset="0"/>
                <a:cs typeface="Courier New" pitchFamily="49" charset="0"/>
              </a:rPr>
              <a:t> }</a:t>
            </a:r>
            <a:r>
              <a:rPr lang="en-US" altLang="ru-RU" sz="1700" dirty="0" smtClean="0">
                <a:solidFill>
                  <a:srgbClr val="000000"/>
                </a:solidFill>
                <a:latin typeface="Courier New" pitchFamily="49" charset="0"/>
                <a:cs typeface="Courier New" pitchFamily="49" charset="0"/>
              </a:rPr>
              <a:t>}</a:t>
            </a:r>
            <a:endParaRPr lang="ru-RU" sz="1700" kern="0" dirty="0" smtClean="0"/>
          </a:p>
        </p:txBody>
      </p:sp>
    </p:spTree>
    <p:extLst>
      <p:ext uri="{BB962C8B-B14F-4D97-AF65-F5344CB8AC3E}">
        <p14:creationId xmlns:p14="http://schemas.microsoft.com/office/powerpoint/2010/main" val="27678163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07504" y="699542"/>
            <a:ext cx="8928992" cy="3671885"/>
          </a:xfrm>
        </p:spPr>
        <p:txBody>
          <a:bodyPr>
            <a:noAutofit/>
          </a:bodyPr>
          <a:lstStyle/>
          <a:p>
            <a:pPr marL="285750" lvl="8" indent="-285750">
              <a:buClr>
                <a:schemeClr val="accent3">
                  <a:lumMod val="50000"/>
                </a:schemeClr>
              </a:buClr>
            </a:pPr>
            <a:r>
              <a:rPr lang="en-US" sz="2400" kern="0" dirty="0">
                <a:hlinkClick r:id="rId2"/>
              </a:rPr>
              <a:t>http://</a:t>
            </a:r>
            <a:r>
              <a:rPr lang="en-US" sz="2400" kern="0" dirty="0" smtClean="0">
                <a:hlinkClick r:id="rId2"/>
              </a:rPr>
              <a:t>docs.spring.io/spring/docs/current/spring-framework-reference/html/mvc.html</a:t>
            </a:r>
            <a:endParaRPr lang="ru-RU" sz="2400" kern="0" dirty="0" smtClean="0"/>
          </a:p>
          <a:p>
            <a:pPr marL="285750" lvl="8" indent="-285750">
              <a:buClr>
                <a:schemeClr val="accent3">
                  <a:lumMod val="50000"/>
                </a:schemeClr>
              </a:buClr>
            </a:pPr>
            <a:r>
              <a:rPr lang="en-US" sz="2400" kern="0" dirty="0">
                <a:hlinkClick r:id="rId3"/>
              </a:rPr>
              <a:t>http://</a:t>
            </a:r>
            <a:r>
              <a:rPr lang="en-US" sz="2400" kern="0" dirty="0" smtClean="0">
                <a:hlinkClick r:id="rId3"/>
              </a:rPr>
              <a:t>docs.spring.io/spring/docs/current/spring-framework-reference/html/integration-testing.html#spring-mvc-test-framework</a:t>
            </a:r>
            <a:endParaRPr lang="ru-RU" sz="2400" kern="0" dirty="0" smtClean="0"/>
          </a:p>
        </p:txBody>
      </p:sp>
      <p:sp>
        <p:nvSpPr>
          <p:cNvPr id="3" name="Текст 2"/>
          <p:cNvSpPr>
            <a:spLocks noGrp="1"/>
          </p:cNvSpPr>
          <p:nvPr>
            <p:ph type="body" sz="quarter" idx="13"/>
          </p:nvPr>
        </p:nvSpPr>
        <p:spPr>
          <a:xfrm>
            <a:off x="241472" y="80045"/>
            <a:ext cx="6552728" cy="477054"/>
          </a:xfrm>
        </p:spPr>
        <p:txBody>
          <a:bodyPr/>
          <a:lstStyle/>
          <a:p>
            <a:r>
              <a:rPr lang="ru-RU" sz="2800" dirty="0" smtClean="0"/>
              <a:t>используемая литература</a:t>
            </a:r>
            <a:endParaRPr lang="ru-RU" sz="2800" dirty="0"/>
          </a:p>
        </p:txBody>
      </p:sp>
    </p:spTree>
    <p:extLst>
      <p:ext uri="{BB962C8B-B14F-4D97-AF65-F5344CB8AC3E}">
        <p14:creationId xmlns:p14="http://schemas.microsoft.com/office/powerpoint/2010/main" val="2396584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477054"/>
          </a:xfrm>
        </p:spPr>
        <p:txBody>
          <a:bodyPr/>
          <a:lstStyle/>
          <a:p>
            <a:r>
              <a:rPr lang="ru-RU" sz="2800" dirty="0" err="1" smtClean="0"/>
              <a:t>СервлетЫ</a:t>
            </a:r>
            <a:endParaRPr lang="ru-RU" sz="2800" dirty="0"/>
          </a:p>
        </p:txBody>
      </p:sp>
      <p:sp>
        <p:nvSpPr>
          <p:cNvPr id="4" name="Прямоугольник 3"/>
          <p:cNvSpPr/>
          <p:nvPr/>
        </p:nvSpPr>
        <p:spPr>
          <a:xfrm>
            <a:off x="93812" y="699542"/>
            <a:ext cx="8928992" cy="1569660"/>
          </a:xfrm>
          <a:prstGeom prst="rect">
            <a:avLst/>
          </a:prstGeom>
        </p:spPr>
        <p:txBody>
          <a:bodyPr wrap="square">
            <a:spAutoFit/>
          </a:bodyPr>
          <a:lstStyle/>
          <a:p>
            <a:pPr marL="0" lvl="8" algn="just">
              <a:buClr>
                <a:schemeClr val="accent3">
                  <a:lumMod val="50000"/>
                </a:schemeClr>
              </a:buClr>
            </a:pPr>
            <a:r>
              <a:rPr lang="ru-RU" sz="2400" kern="0" dirty="0" err="1" smtClean="0"/>
              <a:t>Сервлеты</a:t>
            </a:r>
            <a:r>
              <a:rPr lang="ru-RU" sz="2400" kern="0" dirty="0" smtClean="0"/>
              <a:t> расширяют возможности серверов с приложениями, работающими по принципу запрос-ответ.</a:t>
            </a:r>
          </a:p>
          <a:p>
            <a:pPr marL="0" lvl="8" algn="just">
              <a:buClr>
                <a:schemeClr val="accent3">
                  <a:lumMod val="50000"/>
                </a:schemeClr>
              </a:buClr>
            </a:pPr>
            <a:endParaRPr lang="ru-RU" sz="2400" kern="0" dirty="0" smtClean="0"/>
          </a:p>
          <a:p>
            <a:pPr marL="0" lvl="8" algn="just">
              <a:buClr>
                <a:schemeClr val="accent3">
                  <a:lumMod val="50000"/>
                </a:schemeClr>
              </a:buClr>
            </a:pPr>
            <a:r>
              <a:rPr lang="ru-RU" sz="2400" kern="0" dirty="0" smtClean="0"/>
              <a:t>Обычно используются для обработки </a:t>
            </a:r>
            <a:r>
              <a:rPr lang="en-US" sz="2400" kern="0" dirty="0" smtClean="0"/>
              <a:t>HTTP </a:t>
            </a:r>
            <a:r>
              <a:rPr lang="ru-RU" sz="2400" kern="0" dirty="0" smtClean="0"/>
              <a:t>запросов.</a:t>
            </a:r>
          </a:p>
        </p:txBody>
      </p:sp>
    </p:spTree>
    <p:extLst>
      <p:ext uri="{BB962C8B-B14F-4D97-AF65-F5344CB8AC3E}">
        <p14:creationId xmlns:p14="http://schemas.microsoft.com/office/powerpoint/2010/main" val="1178308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477054"/>
          </a:xfrm>
        </p:spPr>
        <p:txBody>
          <a:bodyPr/>
          <a:lstStyle/>
          <a:p>
            <a:r>
              <a:rPr lang="ru-RU" sz="2800" cap="none" dirty="0" smtClean="0"/>
              <a:t>СЕРВЛЕТЫ</a:t>
            </a:r>
            <a:endParaRPr lang="ru-RU" sz="2800" dirty="0"/>
          </a:p>
        </p:txBody>
      </p:sp>
      <p:sp>
        <p:nvSpPr>
          <p:cNvPr id="4" name="Прямоугольник 3"/>
          <p:cNvSpPr/>
          <p:nvPr/>
        </p:nvSpPr>
        <p:spPr>
          <a:xfrm>
            <a:off x="107504" y="699542"/>
            <a:ext cx="8928992" cy="3908762"/>
          </a:xfrm>
          <a:prstGeom prst="rect">
            <a:avLst/>
          </a:prstGeom>
        </p:spPr>
        <p:txBody>
          <a:bodyPr wrap="square">
            <a:spAutoFit/>
          </a:bodyPr>
          <a:lstStyle/>
          <a:p>
            <a:pPr marL="0" lvl="8" algn="just">
              <a:buClr>
                <a:schemeClr val="accent3">
                  <a:lumMod val="50000"/>
                </a:schemeClr>
              </a:buClr>
            </a:pPr>
            <a:r>
              <a:rPr lang="ru-RU" sz="2400" kern="0" dirty="0" smtClean="0"/>
              <a:t>Все </a:t>
            </a:r>
            <a:r>
              <a:rPr lang="ru-RU" sz="2400" kern="0" dirty="0" err="1" smtClean="0"/>
              <a:t>сервлеты</a:t>
            </a:r>
            <a:r>
              <a:rPr lang="ru-RU" sz="2400" kern="0" dirty="0" smtClean="0"/>
              <a:t> имплементируют</a:t>
            </a:r>
            <a:r>
              <a:rPr lang="en-US" sz="2400" kern="0" dirty="0" smtClean="0"/>
              <a:t> </a:t>
            </a:r>
            <a:r>
              <a:rPr lang="ru-RU" sz="2400" kern="0" dirty="0"/>
              <a:t>интерфейс </a:t>
            </a:r>
            <a:r>
              <a:rPr lang="en-US" sz="2400" kern="0" dirty="0" err="1" smtClean="0"/>
              <a:t>javax.servlet.Servlet</a:t>
            </a:r>
            <a:r>
              <a:rPr lang="ru-RU" sz="2400" kern="0" dirty="0" smtClean="0"/>
              <a:t>.</a:t>
            </a:r>
          </a:p>
          <a:p>
            <a:pPr marL="0" lvl="8" algn="just">
              <a:buClr>
                <a:schemeClr val="accent3">
                  <a:lumMod val="50000"/>
                </a:schemeClr>
              </a:buClr>
            </a:pPr>
            <a:endParaRPr lang="ru-RU" sz="2400" kern="0" dirty="0">
              <a:solidFill>
                <a:sysClr val="windowText" lastClr="000000"/>
              </a:solidFill>
            </a:endParaRPr>
          </a:p>
          <a:p>
            <a:pPr lvl="0" fontAlgn="base">
              <a:spcBef>
                <a:spcPct val="0"/>
              </a:spcBef>
              <a:spcAft>
                <a:spcPct val="0"/>
              </a:spcAft>
            </a:pP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interface</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Servlet</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void</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init</a:t>
            </a:r>
            <a:r>
              <a:rPr lang="ru-RU" altLang="ru-RU" sz="2000" dirty="0">
                <a:solidFill>
                  <a:srgbClr val="000000"/>
                </a:solidFill>
                <a:latin typeface="Courier New" pitchFamily="49" charset="0"/>
                <a:cs typeface="Courier New" pitchFamily="49" charset="0"/>
              </a:rPr>
              <a:t>(</a:t>
            </a:r>
            <a:r>
              <a:rPr lang="ru-RU" altLang="ru-RU" sz="2000" dirty="0" err="1">
                <a:solidFill>
                  <a:srgbClr val="000000"/>
                </a:solidFill>
                <a:latin typeface="Courier New" pitchFamily="49" charset="0"/>
                <a:cs typeface="Courier New" pitchFamily="49" charset="0"/>
              </a:rPr>
              <a:t>ServletConfig</a:t>
            </a:r>
            <a:r>
              <a:rPr lang="ru-RU" altLang="ru-RU" sz="2000" dirty="0">
                <a:solidFill>
                  <a:srgbClr val="000000"/>
                </a:solidFill>
                <a:latin typeface="Courier New" pitchFamily="49" charset="0"/>
                <a:cs typeface="Courier New" pitchFamily="49" charset="0"/>
              </a:rPr>
              <a:t> var1) </a:t>
            </a:r>
            <a:r>
              <a:rPr lang="ru-RU" altLang="ru-RU" sz="2000" b="1" dirty="0" err="1">
                <a:solidFill>
                  <a:srgbClr val="000080"/>
                </a:solidFill>
                <a:latin typeface="Courier New" pitchFamily="49" charset="0"/>
                <a:cs typeface="Courier New" pitchFamily="49" charset="0"/>
              </a:rPr>
              <a:t>throws</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ServletException</a:t>
            </a:r>
            <a:r>
              <a:rPr lang="ru-RU" altLang="ru-RU" sz="2000" dirty="0" smtClean="0">
                <a:solidFill>
                  <a:srgbClr val="000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void</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service</a:t>
            </a:r>
            <a:r>
              <a:rPr lang="ru-RU" altLang="ru-RU" sz="2000" dirty="0">
                <a:solidFill>
                  <a:srgbClr val="000000"/>
                </a:solidFill>
                <a:latin typeface="Courier New" pitchFamily="49" charset="0"/>
                <a:cs typeface="Courier New" pitchFamily="49" charset="0"/>
              </a:rPr>
              <a:t>(</a:t>
            </a:r>
            <a:r>
              <a:rPr lang="ru-RU" altLang="ru-RU" sz="2000" dirty="0" err="1">
                <a:solidFill>
                  <a:srgbClr val="000000"/>
                </a:solidFill>
                <a:latin typeface="Courier New" pitchFamily="49" charset="0"/>
                <a:cs typeface="Courier New" pitchFamily="49" charset="0"/>
              </a:rPr>
              <a:t>ServletRequest</a:t>
            </a:r>
            <a:r>
              <a:rPr lang="ru-RU" altLang="ru-RU" sz="2000" dirty="0">
                <a:solidFill>
                  <a:srgbClr val="000000"/>
                </a:solidFill>
                <a:latin typeface="Courier New" pitchFamily="49" charset="0"/>
                <a:cs typeface="Courier New" pitchFamily="49" charset="0"/>
              </a:rPr>
              <a:t> </a:t>
            </a:r>
            <a:r>
              <a:rPr lang="en-US" altLang="ru-RU" sz="2000" dirty="0" smtClean="0">
                <a:solidFill>
                  <a:srgbClr val="000000"/>
                </a:solidFill>
                <a:latin typeface="Courier New" pitchFamily="49" charset="0"/>
                <a:cs typeface="Courier New" pitchFamily="49" charset="0"/>
              </a:rPr>
              <a:t>request</a:t>
            </a:r>
            <a:r>
              <a:rPr lang="ru-RU" altLang="ru-RU" sz="2000" dirty="0" smtClean="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ServletResponse</a:t>
            </a:r>
            <a:r>
              <a:rPr lang="ru-RU" altLang="ru-RU" sz="2000" dirty="0">
                <a:solidFill>
                  <a:srgbClr val="000000"/>
                </a:solidFill>
                <a:latin typeface="Courier New" pitchFamily="49" charset="0"/>
                <a:cs typeface="Courier New" pitchFamily="49" charset="0"/>
              </a:rPr>
              <a:t> </a:t>
            </a:r>
            <a:r>
              <a:rPr lang="en-US" altLang="ru-RU" sz="2000" dirty="0" smtClean="0">
                <a:solidFill>
                  <a:srgbClr val="000000"/>
                </a:solidFill>
                <a:latin typeface="Courier New" pitchFamily="49" charset="0"/>
                <a:cs typeface="Courier New" pitchFamily="49" charset="0"/>
              </a:rPr>
              <a:t>response</a:t>
            </a:r>
            <a:r>
              <a:rPr lang="ru-RU" altLang="ru-RU" sz="2000" dirty="0" smtClean="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throws</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ServletException</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IOException</a:t>
            </a:r>
            <a:r>
              <a:rPr lang="ru-RU" altLang="ru-RU" sz="2000" dirty="0" smtClean="0">
                <a:solidFill>
                  <a:srgbClr val="000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void</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destroy</a:t>
            </a:r>
            <a:r>
              <a:rPr lang="ru-RU" altLang="ru-RU" sz="2000" dirty="0" smtClean="0">
                <a:solidFill>
                  <a:srgbClr val="000000"/>
                </a:solidFill>
                <a:latin typeface="Courier New" pitchFamily="49" charset="0"/>
                <a:cs typeface="Courier New" pitchFamily="49" charset="0"/>
              </a:rPr>
              <a:t>();</a:t>
            </a:r>
            <a:endParaRPr lang="en-US" altLang="ru-RU" sz="2000" dirty="0" smtClean="0">
              <a:solidFill>
                <a:srgbClr val="000000"/>
              </a:solidFill>
              <a:latin typeface="Courier New" pitchFamily="49" charset="0"/>
              <a:cs typeface="Courier New" pitchFamily="49" charset="0"/>
            </a:endParaRPr>
          </a:p>
          <a:p>
            <a:pPr lvl="0" fontAlgn="base">
              <a:spcBef>
                <a:spcPct val="0"/>
              </a:spcBef>
              <a:spcAft>
                <a:spcPct val="0"/>
              </a:spcAft>
            </a:pPr>
            <a:r>
              <a:rPr lang="en-US" altLang="ru-RU" sz="2000" dirty="0" smtClean="0">
                <a:solidFill>
                  <a:srgbClr val="000000"/>
                </a:solidFill>
                <a:latin typeface="Courier New" pitchFamily="49" charset="0"/>
                <a:cs typeface="Courier New" pitchFamily="49" charset="0"/>
              </a:rPr>
              <a:t>    …</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a:t>
            </a:r>
            <a:endParaRPr lang="ru-RU" altLang="ru-RU" sz="2000" dirty="0">
              <a:latin typeface="Arial" pitchFamily="34" charset="0"/>
              <a:cs typeface="Arial"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62892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477054"/>
          </a:xfrm>
        </p:spPr>
        <p:txBody>
          <a:bodyPr/>
          <a:lstStyle/>
          <a:p>
            <a:r>
              <a:rPr lang="ru-RU" sz="2800" dirty="0" smtClean="0"/>
              <a:t>Жизненный цикл</a:t>
            </a:r>
            <a:r>
              <a:rPr lang="en-US" sz="2800" dirty="0" smtClean="0"/>
              <a:t> </a:t>
            </a:r>
            <a:r>
              <a:rPr lang="ru-RU" sz="2800" dirty="0" smtClean="0"/>
              <a:t>сервлета</a:t>
            </a:r>
            <a:endParaRPr lang="ru-RU" sz="2800" dirty="0"/>
          </a:p>
        </p:txBody>
      </p:sp>
      <p:sp>
        <p:nvSpPr>
          <p:cNvPr id="13" name="Овал 12"/>
          <p:cNvSpPr/>
          <p:nvPr/>
        </p:nvSpPr>
        <p:spPr>
          <a:xfrm>
            <a:off x="1259632" y="2464546"/>
            <a:ext cx="1584176" cy="150088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2400" dirty="0" smtClean="0"/>
              <a:t>Не существует</a:t>
            </a:r>
            <a:endParaRPr lang="ru-RU" sz="2400" dirty="0"/>
          </a:p>
        </p:txBody>
      </p:sp>
      <p:sp>
        <p:nvSpPr>
          <p:cNvPr id="14" name="Скругленный прямоугольник 13"/>
          <p:cNvSpPr/>
          <p:nvPr/>
        </p:nvSpPr>
        <p:spPr>
          <a:xfrm>
            <a:off x="4860032" y="2294982"/>
            <a:ext cx="2880320" cy="174319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ru-RU" sz="2400" dirty="0" smtClean="0"/>
              <a:t>Инициализирован</a:t>
            </a:r>
            <a:endParaRPr lang="ru-RU" sz="2400" dirty="0"/>
          </a:p>
        </p:txBody>
      </p:sp>
      <p:sp>
        <p:nvSpPr>
          <p:cNvPr id="15" name="Стрелка вправо 14"/>
          <p:cNvSpPr/>
          <p:nvPr/>
        </p:nvSpPr>
        <p:spPr>
          <a:xfrm>
            <a:off x="3114700" y="3212952"/>
            <a:ext cx="1512168" cy="582934"/>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err="1" smtClean="0"/>
              <a:t>init</a:t>
            </a:r>
            <a:r>
              <a:rPr lang="en-US" sz="2000" dirty="0" smtClean="0"/>
              <a:t>(</a:t>
            </a:r>
            <a:r>
              <a:rPr lang="en-US" dirty="0" smtClean="0"/>
              <a:t>)</a:t>
            </a:r>
            <a:endParaRPr lang="ru-RU" dirty="0"/>
          </a:p>
        </p:txBody>
      </p:sp>
      <p:sp>
        <p:nvSpPr>
          <p:cNvPr id="16" name="Стрелка влево 15"/>
          <p:cNvSpPr/>
          <p:nvPr/>
        </p:nvSpPr>
        <p:spPr>
          <a:xfrm>
            <a:off x="3114700" y="2643758"/>
            <a:ext cx="1512168" cy="571228"/>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t>destroy</a:t>
            </a:r>
            <a:r>
              <a:rPr lang="en-US" dirty="0"/>
              <a:t>()</a:t>
            </a:r>
            <a:endParaRPr lang="ru-RU" dirty="0"/>
          </a:p>
        </p:txBody>
      </p:sp>
      <p:sp>
        <p:nvSpPr>
          <p:cNvPr id="20" name="Выгнутая вверх стрелка 19"/>
          <p:cNvSpPr/>
          <p:nvPr/>
        </p:nvSpPr>
        <p:spPr>
          <a:xfrm>
            <a:off x="5436096" y="1203598"/>
            <a:ext cx="1872208" cy="928490"/>
          </a:xfrm>
          <a:prstGeom prst="curved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smtClean="0">
                <a:solidFill>
                  <a:schemeClr val="tx1"/>
                </a:solidFill>
              </a:rPr>
              <a:t>service()</a:t>
            </a:r>
            <a:endParaRPr lang="ru-RU" sz="2000" dirty="0">
              <a:solidFill>
                <a:schemeClr val="tx1"/>
              </a:solidFill>
            </a:endParaRPr>
          </a:p>
        </p:txBody>
      </p:sp>
    </p:spTree>
    <p:extLst>
      <p:ext uri="{BB962C8B-B14F-4D97-AF65-F5344CB8AC3E}">
        <p14:creationId xmlns:p14="http://schemas.microsoft.com/office/powerpoint/2010/main" val="1146525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477054"/>
          </a:xfrm>
        </p:spPr>
        <p:txBody>
          <a:bodyPr/>
          <a:lstStyle/>
          <a:p>
            <a:r>
              <a:rPr lang="ru-RU" sz="2800" cap="none" dirty="0" smtClean="0"/>
              <a:t>СТРУКТУРА </a:t>
            </a:r>
            <a:r>
              <a:rPr lang="en-US" sz="2800" cap="none" dirty="0" smtClean="0"/>
              <a:t>JEE WEB </a:t>
            </a:r>
            <a:r>
              <a:rPr lang="ru-RU" sz="2800" cap="none" dirty="0" smtClean="0"/>
              <a:t>ПРИЛОЖЕНИЯ</a:t>
            </a:r>
            <a:endParaRPr lang="ru-RU" sz="2800" dirty="0"/>
          </a:p>
        </p:txBody>
      </p:sp>
      <p:sp>
        <p:nvSpPr>
          <p:cNvPr id="3" name="Прямоугольник 2"/>
          <p:cNvSpPr/>
          <p:nvPr/>
        </p:nvSpPr>
        <p:spPr>
          <a:xfrm>
            <a:off x="827584" y="771550"/>
            <a:ext cx="1368152" cy="3600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100" b="1" dirty="0" err="1" smtClean="0"/>
              <a:t>web.war</a:t>
            </a:r>
            <a:endParaRPr lang="ru-RU" sz="2100" b="1" dirty="0"/>
          </a:p>
        </p:txBody>
      </p:sp>
      <p:sp>
        <p:nvSpPr>
          <p:cNvPr id="5" name="Прямоугольник 4"/>
          <p:cNvSpPr/>
          <p:nvPr/>
        </p:nvSpPr>
        <p:spPr>
          <a:xfrm>
            <a:off x="2321750" y="1203598"/>
            <a:ext cx="1440160" cy="31703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100" dirty="0" smtClean="0"/>
              <a:t>index.html</a:t>
            </a:r>
            <a:endParaRPr lang="ru-RU" sz="2100" dirty="0"/>
          </a:p>
        </p:txBody>
      </p:sp>
      <p:cxnSp>
        <p:nvCxnSpPr>
          <p:cNvPr id="7" name="Прямая со стрелкой 6"/>
          <p:cNvCxnSpPr>
            <a:stCxn id="3" idx="2"/>
            <a:endCxn id="5" idx="1"/>
          </p:cNvCxnSpPr>
          <p:nvPr/>
        </p:nvCxnSpPr>
        <p:spPr>
          <a:xfrm rot="16200000" flipH="1">
            <a:off x="1801442" y="841808"/>
            <a:ext cx="230527" cy="810090"/>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2321750" y="1635646"/>
            <a:ext cx="1440160" cy="310751"/>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100" dirty="0" smtClean="0"/>
              <a:t>WEB-INF</a:t>
            </a:r>
            <a:endParaRPr lang="ru-RU" sz="2100" dirty="0"/>
          </a:p>
        </p:txBody>
      </p:sp>
      <p:sp>
        <p:nvSpPr>
          <p:cNvPr id="12" name="Прямоугольник 11"/>
          <p:cNvSpPr/>
          <p:nvPr/>
        </p:nvSpPr>
        <p:spPr>
          <a:xfrm>
            <a:off x="3905926" y="1982177"/>
            <a:ext cx="1440160" cy="3195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100" dirty="0"/>
              <a:t>w</a:t>
            </a:r>
            <a:r>
              <a:rPr lang="en-US" sz="2100" dirty="0" smtClean="0"/>
              <a:t>eb.xml</a:t>
            </a:r>
            <a:endParaRPr lang="ru-RU" sz="2100" dirty="0"/>
          </a:p>
        </p:txBody>
      </p:sp>
      <p:sp>
        <p:nvSpPr>
          <p:cNvPr id="13" name="Прямоугольник 12"/>
          <p:cNvSpPr/>
          <p:nvPr/>
        </p:nvSpPr>
        <p:spPr>
          <a:xfrm>
            <a:off x="5346086" y="3219822"/>
            <a:ext cx="2880320" cy="3600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100" dirty="0" err="1" smtClean="0"/>
              <a:t>HelloWorldServlet.class</a:t>
            </a:r>
            <a:endParaRPr lang="ru-RU" sz="2100" dirty="0"/>
          </a:p>
        </p:txBody>
      </p:sp>
      <p:sp>
        <p:nvSpPr>
          <p:cNvPr id="14" name="Прямоугольник 13"/>
          <p:cNvSpPr/>
          <p:nvPr/>
        </p:nvSpPr>
        <p:spPr>
          <a:xfrm>
            <a:off x="3888166" y="3651870"/>
            <a:ext cx="1296144" cy="32094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100" dirty="0" smtClean="0"/>
              <a:t>lib</a:t>
            </a:r>
            <a:endParaRPr lang="ru-RU" sz="2100" dirty="0"/>
          </a:p>
        </p:txBody>
      </p:sp>
      <p:sp>
        <p:nvSpPr>
          <p:cNvPr id="15" name="Прямоугольник 14"/>
          <p:cNvSpPr/>
          <p:nvPr/>
        </p:nvSpPr>
        <p:spPr>
          <a:xfrm>
            <a:off x="2268600" y="4249638"/>
            <a:ext cx="2141382" cy="3131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ru-RU" sz="2100" dirty="0"/>
              <a:t>Д</a:t>
            </a:r>
            <a:r>
              <a:rPr lang="ru-RU" sz="2100" dirty="0" smtClean="0"/>
              <a:t>ругие подпапки</a:t>
            </a:r>
            <a:endParaRPr lang="ru-RU" sz="2100" dirty="0"/>
          </a:p>
        </p:txBody>
      </p:sp>
      <p:sp>
        <p:nvSpPr>
          <p:cNvPr id="17" name="Прямоугольник 16"/>
          <p:cNvSpPr/>
          <p:nvPr/>
        </p:nvSpPr>
        <p:spPr>
          <a:xfrm>
            <a:off x="5327334" y="4016323"/>
            <a:ext cx="3043088" cy="33833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ru-RU" sz="2100" dirty="0" smtClean="0"/>
              <a:t>Необходимые </a:t>
            </a:r>
            <a:r>
              <a:rPr lang="en-US" sz="2100" dirty="0" smtClean="0"/>
              <a:t>jar-</a:t>
            </a:r>
            <a:r>
              <a:rPr lang="ru-RU" sz="2100" dirty="0" smtClean="0"/>
              <a:t>файлы</a:t>
            </a:r>
            <a:endParaRPr lang="ru-RU" sz="2100" dirty="0"/>
          </a:p>
        </p:txBody>
      </p:sp>
      <p:cxnSp>
        <p:nvCxnSpPr>
          <p:cNvPr id="21" name="Прямая со стрелкой 6"/>
          <p:cNvCxnSpPr>
            <a:stCxn id="11" idx="2"/>
            <a:endCxn id="12" idx="1"/>
          </p:cNvCxnSpPr>
          <p:nvPr/>
        </p:nvCxnSpPr>
        <p:spPr>
          <a:xfrm rot="16200000" flipH="1">
            <a:off x="3376110" y="1612117"/>
            <a:ext cx="195537" cy="864096"/>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sp>
        <p:nvSpPr>
          <p:cNvPr id="33" name="Прямоугольник 32"/>
          <p:cNvSpPr/>
          <p:nvPr/>
        </p:nvSpPr>
        <p:spPr>
          <a:xfrm>
            <a:off x="3905926" y="2355727"/>
            <a:ext cx="3096344" cy="35763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100" dirty="0"/>
              <a:t>[servlet-name]-servlet.xml</a:t>
            </a:r>
            <a:endParaRPr lang="ru-RU" sz="2100" dirty="0"/>
          </a:p>
        </p:txBody>
      </p:sp>
      <p:cxnSp>
        <p:nvCxnSpPr>
          <p:cNvPr id="36" name="Прямая со стрелкой 6"/>
          <p:cNvCxnSpPr>
            <a:stCxn id="3" idx="2"/>
            <a:endCxn id="11" idx="1"/>
          </p:cNvCxnSpPr>
          <p:nvPr/>
        </p:nvCxnSpPr>
        <p:spPr>
          <a:xfrm rot="16200000" flipH="1">
            <a:off x="1586989" y="1056261"/>
            <a:ext cx="659432" cy="810090"/>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sp>
        <p:nvSpPr>
          <p:cNvPr id="39" name="Прямоугольник 38"/>
          <p:cNvSpPr/>
          <p:nvPr/>
        </p:nvSpPr>
        <p:spPr>
          <a:xfrm>
            <a:off x="3892538" y="2847762"/>
            <a:ext cx="1291772" cy="34594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100" dirty="0" smtClean="0"/>
              <a:t>classes</a:t>
            </a:r>
            <a:endParaRPr lang="ru-RU" sz="2100" dirty="0"/>
          </a:p>
        </p:txBody>
      </p:sp>
      <p:sp>
        <p:nvSpPr>
          <p:cNvPr id="40" name="Прямоугольник 39"/>
          <p:cNvSpPr/>
          <p:nvPr/>
        </p:nvSpPr>
        <p:spPr>
          <a:xfrm>
            <a:off x="4553998" y="4621910"/>
            <a:ext cx="1872208" cy="32610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ru-RU" sz="2100" dirty="0" smtClean="0"/>
              <a:t>Другие файлы</a:t>
            </a:r>
            <a:endParaRPr lang="ru-RU" sz="2100" dirty="0"/>
          </a:p>
        </p:txBody>
      </p:sp>
      <p:cxnSp>
        <p:nvCxnSpPr>
          <p:cNvPr id="43" name="Прямая со стрелкой 6"/>
          <p:cNvCxnSpPr>
            <a:stCxn id="11" idx="2"/>
            <a:endCxn id="39" idx="1"/>
          </p:cNvCxnSpPr>
          <p:nvPr/>
        </p:nvCxnSpPr>
        <p:spPr>
          <a:xfrm rot="16200000" flipH="1">
            <a:off x="2930016" y="2058211"/>
            <a:ext cx="1074336" cy="850708"/>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cxnSp>
        <p:nvCxnSpPr>
          <p:cNvPr id="47" name="Прямая со стрелкой 6"/>
          <p:cNvCxnSpPr>
            <a:stCxn id="11" idx="2"/>
            <a:endCxn id="14" idx="1"/>
          </p:cNvCxnSpPr>
          <p:nvPr/>
        </p:nvCxnSpPr>
        <p:spPr>
          <a:xfrm rot="16200000" flipH="1">
            <a:off x="2532025" y="2456202"/>
            <a:ext cx="1865947" cy="846336"/>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6"/>
          <p:cNvCxnSpPr>
            <a:stCxn id="39" idx="2"/>
            <a:endCxn id="13" idx="1"/>
          </p:cNvCxnSpPr>
          <p:nvPr/>
        </p:nvCxnSpPr>
        <p:spPr>
          <a:xfrm rot="16200000" flipH="1">
            <a:off x="4839186" y="2892942"/>
            <a:ext cx="206138" cy="807662"/>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cxnSp>
        <p:nvCxnSpPr>
          <p:cNvPr id="53" name="Прямая со стрелкой 6"/>
          <p:cNvCxnSpPr>
            <a:stCxn id="14" idx="2"/>
            <a:endCxn id="17" idx="1"/>
          </p:cNvCxnSpPr>
          <p:nvPr/>
        </p:nvCxnSpPr>
        <p:spPr>
          <a:xfrm rot="16200000" flipH="1">
            <a:off x="4825450" y="3683606"/>
            <a:ext cx="212673" cy="791096"/>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cxnSp>
        <p:nvCxnSpPr>
          <p:cNvPr id="56" name="Прямая со стрелкой 6"/>
          <p:cNvCxnSpPr>
            <a:stCxn id="3" idx="2"/>
            <a:endCxn id="15" idx="1"/>
          </p:cNvCxnSpPr>
          <p:nvPr/>
        </p:nvCxnSpPr>
        <p:spPr>
          <a:xfrm rot="16200000" flipH="1">
            <a:off x="252810" y="2390440"/>
            <a:ext cx="3274640" cy="756940"/>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cxnSp>
        <p:nvCxnSpPr>
          <p:cNvPr id="59" name="Прямая со стрелкой 6"/>
          <p:cNvCxnSpPr>
            <a:stCxn id="15" idx="2"/>
            <a:endCxn id="40" idx="1"/>
          </p:cNvCxnSpPr>
          <p:nvPr/>
        </p:nvCxnSpPr>
        <p:spPr>
          <a:xfrm rot="16200000" flipH="1">
            <a:off x="3835574" y="4066538"/>
            <a:ext cx="222140" cy="1214707"/>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0161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en-US" sz="2800" cap="none" dirty="0" smtClean="0"/>
              <a:t>HTTP </a:t>
            </a:r>
            <a:r>
              <a:rPr lang="ru-RU" sz="2800" cap="none" dirty="0" smtClean="0"/>
              <a:t>СЕРВЛЕТЫ</a:t>
            </a:r>
            <a:endParaRPr lang="ru-RU" sz="2800" dirty="0"/>
          </a:p>
        </p:txBody>
      </p:sp>
      <p:sp>
        <p:nvSpPr>
          <p:cNvPr id="8" name="Прямоугольник 7"/>
          <p:cNvSpPr/>
          <p:nvPr/>
        </p:nvSpPr>
        <p:spPr>
          <a:xfrm>
            <a:off x="107504" y="699542"/>
            <a:ext cx="8928992" cy="4374724"/>
          </a:xfrm>
          <a:prstGeom prst="rect">
            <a:avLst/>
          </a:prstGeom>
        </p:spPr>
        <p:txBody>
          <a:bodyPr wrap="square">
            <a:spAutoFit/>
          </a:bodyPr>
          <a:lstStyle/>
          <a:p>
            <a:pPr marL="0" lvl="8" algn="just">
              <a:lnSpc>
                <a:spcPct val="150000"/>
              </a:lnSpc>
              <a:buClr>
                <a:schemeClr val="accent3">
                  <a:lumMod val="50000"/>
                </a:schemeClr>
              </a:buClr>
            </a:pPr>
            <a:r>
              <a:rPr lang="ru-RU" sz="2400" kern="0" dirty="0" smtClean="0"/>
              <a:t>Используются для обработки </a:t>
            </a:r>
            <a:r>
              <a:rPr lang="en-US" sz="2400" kern="0" dirty="0" smtClean="0"/>
              <a:t>HTTP </a:t>
            </a:r>
            <a:r>
              <a:rPr lang="ru-RU" sz="2400" kern="0" dirty="0" smtClean="0"/>
              <a:t>запросов. Наследуют </a:t>
            </a:r>
            <a:r>
              <a:rPr lang="ru-RU" sz="2400" kern="0" dirty="0"/>
              <a:t>а</a:t>
            </a:r>
            <a:r>
              <a:rPr lang="ru-RU" sz="2400" kern="0" dirty="0" smtClean="0"/>
              <a:t>бстрактный класс </a:t>
            </a:r>
            <a:r>
              <a:rPr lang="en-US" sz="2400" kern="0" dirty="0" err="1" smtClean="0"/>
              <a:t>javax.servlet.http.HttpServlet</a:t>
            </a:r>
            <a:r>
              <a:rPr lang="ru-RU" sz="2400" kern="0" dirty="0" smtClean="0"/>
              <a:t>, где определены</a:t>
            </a:r>
            <a:r>
              <a:rPr lang="ru-RU" sz="2400" dirty="0" smtClean="0"/>
              <a:t>:</a:t>
            </a:r>
            <a:endParaRPr lang="en-US" sz="2400" dirty="0" smtClean="0"/>
          </a:p>
          <a:p>
            <a:pPr marL="342900" lvl="8" indent="-342900" algn="just">
              <a:lnSpc>
                <a:spcPct val="150000"/>
              </a:lnSpc>
              <a:buClr>
                <a:schemeClr val="accent3">
                  <a:lumMod val="50000"/>
                </a:schemeClr>
              </a:buClr>
              <a:buFont typeface="Arial" panose="020B0604020202020204" pitchFamily="34" charset="0"/>
              <a:buChar char="•"/>
            </a:pPr>
            <a:r>
              <a:rPr lang="ru-RU" sz="2400" b="1" dirty="0" err="1" smtClean="0">
                <a:solidFill>
                  <a:srgbClr val="72AF2F"/>
                </a:solidFill>
              </a:rPr>
              <a:t>doGet</a:t>
            </a:r>
            <a:r>
              <a:rPr lang="ru-RU" sz="2400" b="1" dirty="0" smtClean="0">
                <a:solidFill>
                  <a:srgbClr val="72AF2F"/>
                </a:solidFill>
              </a:rPr>
              <a:t> - </a:t>
            </a:r>
            <a:r>
              <a:rPr lang="ru-RU" sz="2200" dirty="0" smtClean="0"/>
              <a:t>HTTP </a:t>
            </a:r>
            <a:r>
              <a:rPr lang="ru-RU" sz="2200" dirty="0"/>
              <a:t>GET – получение ресурса по URI.</a:t>
            </a:r>
          </a:p>
          <a:p>
            <a:pPr marL="342900" lvl="8" indent="-342900" algn="just">
              <a:lnSpc>
                <a:spcPct val="150000"/>
              </a:lnSpc>
              <a:buClr>
                <a:schemeClr val="accent3">
                  <a:lumMod val="50000"/>
                </a:schemeClr>
              </a:buClr>
              <a:buFont typeface="Arial" panose="020B0604020202020204" pitchFamily="34" charset="0"/>
              <a:buChar char="•"/>
            </a:pPr>
            <a:r>
              <a:rPr lang="ru-RU" sz="2400" b="1" dirty="0" err="1" smtClean="0">
                <a:solidFill>
                  <a:srgbClr val="72AF2F"/>
                </a:solidFill>
              </a:rPr>
              <a:t>doPost</a:t>
            </a:r>
            <a:r>
              <a:rPr lang="ru-RU" sz="2400" b="1" dirty="0" smtClean="0">
                <a:solidFill>
                  <a:srgbClr val="72AF2F"/>
                </a:solidFill>
              </a:rPr>
              <a:t> - </a:t>
            </a:r>
            <a:r>
              <a:rPr lang="ru-RU" sz="2200" dirty="0" smtClean="0"/>
              <a:t>HTTP POST – передача пользовательских данных (например, для добавления записей в БД, обработки данных клиентской формы).</a:t>
            </a:r>
            <a:endParaRPr lang="ru-RU" sz="2200" dirty="0"/>
          </a:p>
          <a:p>
            <a:pPr marL="342900" lvl="8" indent="-342900" algn="just">
              <a:lnSpc>
                <a:spcPct val="150000"/>
              </a:lnSpc>
              <a:buClr>
                <a:schemeClr val="accent3">
                  <a:lumMod val="50000"/>
                </a:schemeClr>
              </a:buClr>
              <a:buFont typeface="Arial" panose="020B0604020202020204" pitchFamily="34" charset="0"/>
              <a:buChar char="•"/>
            </a:pPr>
            <a:r>
              <a:rPr lang="ru-RU" sz="2400" b="1" dirty="0" err="1" smtClean="0">
                <a:solidFill>
                  <a:srgbClr val="72AF2F"/>
                </a:solidFill>
              </a:rPr>
              <a:t>doPut</a:t>
            </a:r>
            <a:r>
              <a:rPr lang="ru-RU" sz="2400" b="1" dirty="0" smtClean="0">
                <a:solidFill>
                  <a:srgbClr val="72AF2F"/>
                </a:solidFill>
              </a:rPr>
              <a:t> - </a:t>
            </a:r>
            <a:r>
              <a:rPr lang="ru-RU" sz="2200" dirty="0" smtClean="0"/>
              <a:t>HTTP </a:t>
            </a:r>
            <a:r>
              <a:rPr lang="ru-RU" sz="2200" dirty="0"/>
              <a:t>PUT – изменение ресурса с указанным URI если он существует, иначе – создание нового, </a:t>
            </a:r>
            <a:r>
              <a:rPr lang="en-US" sz="2200" dirty="0" smtClean="0"/>
              <a:t> </a:t>
            </a:r>
            <a:r>
              <a:rPr lang="ru-RU" sz="2200" dirty="0" smtClean="0"/>
              <a:t>доступного </a:t>
            </a:r>
            <a:r>
              <a:rPr lang="ru-RU" sz="2200" dirty="0"/>
              <a:t>по этому URI.</a:t>
            </a:r>
          </a:p>
          <a:p>
            <a:pPr marL="342900" lvl="8" indent="-342900" algn="just">
              <a:lnSpc>
                <a:spcPct val="150000"/>
              </a:lnSpc>
              <a:buClr>
                <a:schemeClr val="accent3">
                  <a:lumMod val="50000"/>
                </a:schemeClr>
              </a:buClr>
              <a:buFont typeface="Arial" panose="020B0604020202020204" pitchFamily="34" charset="0"/>
              <a:buChar char="•"/>
            </a:pPr>
            <a:r>
              <a:rPr lang="ru-RU" sz="2400" b="1" dirty="0" err="1" smtClean="0">
                <a:solidFill>
                  <a:srgbClr val="72AF2F"/>
                </a:solidFill>
              </a:rPr>
              <a:t>doDelete</a:t>
            </a:r>
            <a:r>
              <a:rPr lang="ru-RU" sz="2400" b="1" dirty="0" smtClean="0">
                <a:solidFill>
                  <a:srgbClr val="72AF2F"/>
                </a:solidFill>
              </a:rPr>
              <a:t> - </a:t>
            </a:r>
            <a:r>
              <a:rPr lang="en-US" sz="2200" dirty="0" smtClean="0"/>
              <a:t>	</a:t>
            </a:r>
            <a:r>
              <a:rPr lang="ru-RU" sz="2200" dirty="0" smtClean="0"/>
              <a:t>HTTP </a:t>
            </a:r>
            <a:r>
              <a:rPr lang="ru-RU" sz="2200" dirty="0"/>
              <a:t>DELETE – удаление ресурса с указанным URI</a:t>
            </a:r>
            <a:r>
              <a:rPr lang="ru-RU" sz="2200" dirty="0" smtClean="0"/>
              <a:t>.</a:t>
            </a:r>
          </a:p>
        </p:txBody>
      </p:sp>
    </p:spTree>
    <p:extLst>
      <p:ext uri="{BB962C8B-B14F-4D97-AF65-F5344CB8AC3E}">
        <p14:creationId xmlns:p14="http://schemas.microsoft.com/office/powerpoint/2010/main" val="4150834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Специальное оформление">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8541</TotalTime>
  <Words>2043</Words>
  <Application>Microsoft Office PowerPoint</Application>
  <PresentationFormat>Экран (16:9)</PresentationFormat>
  <Paragraphs>416</Paragraphs>
  <Slides>44</Slides>
  <Notes>41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44</vt:i4>
      </vt:variant>
    </vt:vector>
  </HeadingPairs>
  <TitlesOfParts>
    <vt:vector size="48" baseType="lpstr">
      <vt:lpstr>Arial</vt:lpstr>
      <vt:lpstr>Calibri</vt:lpstr>
      <vt:lpstr>Courier New</vt:lpstr>
      <vt:lpstr>1_Специальное оформление</vt:lpstr>
      <vt:lpstr>Сервлеты Spring Web MVC framework</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Ерусалимская Алина Витальевна</dc:creator>
  <cp:lastModifiedBy>Alex</cp:lastModifiedBy>
  <cp:revision>1065</cp:revision>
  <dcterms:created xsi:type="dcterms:W3CDTF">2014-01-14T11:27:58Z</dcterms:created>
  <dcterms:modified xsi:type="dcterms:W3CDTF">2018-03-25T11:54:53Z</dcterms:modified>
</cp:coreProperties>
</file>