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notesMasterIdLst>
    <p:notesMasterId r:id="rId38"/>
  </p:notesMasterIdLst>
  <p:handoutMasterIdLst>
    <p:handoutMasterId r:id="rId39"/>
  </p:handoutMasterIdLst>
  <p:sldIdLst>
    <p:sldId id="265" r:id="rId2"/>
    <p:sldId id="267" r:id="rId3"/>
    <p:sldId id="297" r:id="rId4"/>
    <p:sldId id="301" r:id="rId5"/>
    <p:sldId id="302" r:id="rId6"/>
    <p:sldId id="303" r:id="rId7"/>
    <p:sldId id="299" r:id="rId8"/>
    <p:sldId id="306" r:id="rId9"/>
    <p:sldId id="296" r:id="rId10"/>
    <p:sldId id="304" r:id="rId11"/>
    <p:sldId id="300" r:id="rId12"/>
    <p:sldId id="307" r:id="rId13"/>
    <p:sldId id="305" r:id="rId14"/>
    <p:sldId id="308" r:id="rId15"/>
    <p:sldId id="309" r:id="rId16"/>
    <p:sldId id="311" r:id="rId17"/>
    <p:sldId id="310" r:id="rId18"/>
    <p:sldId id="312" r:id="rId19"/>
    <p:sldId id="313" r:id="rId20"/>
    <p:sldId id="314" r:id="rId21"/>
    <p:sldId id="315" r:id="rId22"/>
    <p:sldId id="298" r:id="rId23"/>
    <p:sldId id="316" r:id="rId24"/>
    <p:sldId id="317" r:id="rId25"/>
    <p:sldId id="318" r:id="rId26"/>
    <p:sldId id="321" r:id="rId27"/>
    <p:sldId id="322" r:id="rId28"/>
    <p:sldId id="319" r:id="rId29"/>
    <p:sldId id="323" r:id="rId30"/>
    <p:sldId id="324" r:id="rId31"/>
    <p:sldId id="325" r:id="rId32"/>
    <p:sldId id="326" r:id="rId33"/>
    <p:sldId id="327" r:id="rId34"/>
    <p:sldId id="328" r:id="rId35"/>
    <p:sldId id="295" r:id="rId36"/>
    <p:sldId id="320" r:id="rId37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555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1B9"/>
    <a:srgbClr val="008000"/>
    <a:srgbClr val="00703C"/>
    <a:srgbClr val="72AF2F"/>
    <a:srgbClr val="61AD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Средний стиль 4 -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306799F8-075E-4A3A-A7F6-7FBC6576F1A4}" styleName="Стиль из темы 2 - акцент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55" autoAdjust="0"/>
    <p:restoredTop sz="92308" autoAdjust="0"/>
  </p:normalViewPr>
  <p:slideViewPr>
    <p:cSldViewPr>
      <p:cViewPr>
        <p:scale>
          <a:sx n="125" d="100"/>
          <a:sy n="125" d="100"/>
        </p:scale>
        <p:origin x="208" y="280"/>
      </p:cViewPr>
      <p:guideLst>
        <p:guide orient="horz" pos="1620"/>
        <p:guide pos="5556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86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handoutMaster" Target="handoutMasters/handoutMaster1.xml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128AFA-2B04-4CF2-A280-3CACFA02DCDA}" type="datetimeFigureOut">
              <a:rPr lang="ru-RU" smtClean="0"/>
              <a:t>18.09.16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D21173-5B62-4834-BAEB-FECAA65661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94207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D82F9-BEBE-4E06-81EB-AA847F9B1290}" type="datetimeFigureOut">
              <a:rPr lang="ru-RU" smtClean="0"/>
              <a:t>18.09.16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A9C45F-848A-43CD-9EBE-7F74492E61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7788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C45F-848A-43CD-9EBE-7F74492E615F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2634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Папка Алечки Витальевны\Шаблоны для презентаций\фон\обложка пятнышки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0" t="14139" r="2400" b="16914"/>
          <a:stretch/>
        </p:blipFill>
        <p:spPr bwMode="auto">
          <a:xfrm>
            <a:off x="41300" y="98029"/>
            <a:ext cx="9036000" cy="4956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976064" y="1850161"/>
            <a:ext cx="5036096" cy="1101725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rgbClr val="00703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 smtClean="0"/>
              <a:t>Название презентации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748832" y="4735337"/>
            <a:ext cx="2133600" cy="2746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Дата</a:t>
            </a:r>
            <a:endParaRPr lang="ru-RU" dirty="0"/>
          </a:p>
        </p:txBody>
      </p:sp>
      <p:pic>
        <p:nvPicPr>
          <p:cNvPr id="3075" name="Picture 3" descr="D:\Папка Алечки Витальевны\Шаблоны для презентаций\лого.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33" b="36320"/>
          <a:stretch/>
        </p:blipFill>
        <p:spPr bwMode="auto">
          <a:xfrm>
            <a:off x="5292080" y="411503"/>
            <a:ext cx="3600000" cy="416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8508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0928" y="1122065"/>
            <a:ext cx="8641472" cy="3599877"/>
          </a:xfrm>
        </p:spPr>
        <p:txBody>
          <a:bodyPr>
            <a:normAutofit/>
          </a:bodyPr>
          <a:lstStyle>
            <a:lvl1pPr marL="180975" indent="-180975"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954808" y="4807455"/>
            <a:ext cx="2133600" cy="274637"/>
          </a:xfrm>
        </p:spPr>
        <p:txBody>
          <a:bodyPr/>
          <a:lstStyle/>
          <a:p>
            <a:fld id="{A22995AA-C26E-4AF6-A7BA-848B15EA881E}" type="slidenum">
              <a:rPr lang="ru-RU" smtClean="0"/>
              <a:t>‹#›</a:t>
            </a:fld>
            <a:endParaRPr lang="ru-RU"/>
          </a:p>
        </p:txBody>
      </p:sp>
      <p:pic>
        <p:nvPicPr>
          <p:cNvPr id="12" name="Picture 2" descr="D:\Папка Алечки Витальевны\Шаблоны для презентаций\Лого от Тим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80045"/>
            <a:ext cx="720000" cy="475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Текст 12"/>
          <p:cNvSpPr>
            <a:spLocks noGrp="1"/>
          </p:cNvSpPr>
          <p:nvPr>
            <p:ph type="body" sz="quarter" idx="13" hasCustomPrompt="1"/>
          </p:nvPr>
        </p:nvSpPr>
        <p:spPr>
          <a:xfrm>
            <a:off x="241472" y="80045"/>
            <a:ext cx="6552728" cy="544765"/>
          </a:xfrm>
        </p:spPr>
        <p:txBody>
          <a:bodyPr wrap="square" lIns="0" bIns="0">
            <a:spAutoFit/>
          </a:bodyPr>
          <a:lstStyle>
            <a:lvl1pPr>
              <a:defRPr kumimoji="0" lang="ru-RU" sz="1800" b="1" i="0" u="none" strike="noStrike" cap="all" spc="300" normalizeH="0" baseline="0" smtClean="0">
                <a:ln>
                  <a:noFill/>
                </a:ln>
                <a:solidFill>
                  <a:srgbClr val="00703C"/>
                </a:solidFill>
                <a:effectLst/>
                <a:uLnTx/>
                <a:uFillTx/>
                <a:ea typeface="+mj-ea"/>
                <a:cs typeface="+mj-cs"/>
              </a:defRPr>
            </a:lvl1pPr>
            <a:lvl2pPr>
              <a:defRPr lang="ru-RU" sz="1800" smtClean="0"/>
            </a:lvl2pPr>
            <a:lvl3pPr>
              <a:defRPr lang="ru-RU" sz="1800" smtClean="0"/>
            </a:lvl3pPr>
            <a:lvl4pPr>
              <a:defRPr lang="ru-RU" sz="1800" smtClean="0"/>
            </a:lvl4pPr>
            <a:lvl5pPr>
              <a:defRPr lang="ru-RU" sz="1800"/>
            </a:lvl5pPr>
          </a:lstStyle>
          <a:p>
            <a:pPr marL="0" lvl="0">
              <a:lnSpc>
                <a:spcPct val="90000"/>
              </a:lnSpc>
              <a:spcBef>
                <a:spcPct val="0"/>
              </a:spcBef>
              <a:buNone/>
            </a:pPr>
            <a:r>
              <a:rPr lang="ru-RU" dirty="0" smtClean="0"/>
              <a:t>Образец Заголовка</a:t>
            </a:r>
          </a:p>
          <a:p>
            <a:pPr marL="0" lvl="0">
              <a:lnSpc>
                <a:spcPct val="90000"/>
              </a:lnSpc>
              <a:spcBef>
                <a:spcPct val="0"/>
              </a:spcBef>
              <a:buNone/>
            </a:pPr>
            <a:r>
              <a:rPr lang="ru-RU" dirty="0" err="1" smtClean="0"/>
              <a:t>обь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962641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995AA-C26E-4AF6-A7BA-848B15EA881E}" type="slidenum">
              <a:rPr lang="ru-RU" smtClean="0"/>
              <a:t>‹#›</a:t>
            </a:fld>
            <a:endParaRPr lang="ru-RU"/>
          </a:p>
        </p:txBody>
      </p:sp>
      <p:pic>
        <p:nvPicPr>
          <p:cNvPr id="4" name="Picture 2" descr="D:\Папка Алечки Витальевны\Шаблоны для презентаций\Лого от Тим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80045"/>
            <a:ext cx="720000" cy="475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Текст 12"/>
          <p:cNvSpPr>
            <a:spLocks noGrp="1"/>
          </p:cNvSpPr>
          <p:nvPr>
            <p:ph type="body" sz="quarter" idx="13" hasCustomPrompt="1"/>
          </p:nvPr>
        </p:nvSpPr>
        <p:spPr>
          <a:xfrm>
            <a:off x="241472" y="80045"/>
            <a:ext cx="6552728" cy="544765"/>
          </a:xfrm>
        </p:spPr>
        <p:txBody>
          <a:bodyPr wrap="square" lIns="0" bIns="0">
            <a:spAutoFit/>
          </a:bodyPr>
          <a:lstStyle>
            <a:lvl1pPr>
              <a:defRPr kumimoji="0" lang="ru-RU" sz="1800" b="1" i="0" u="none" strike="noStrike" cap="all" spc="300" normalizeH="0" baseline="0" smtClean="0">
                <a:ln>
                  <a:noFill/>
                </a:ln>
                <a:solidFill>
                  <a:srgbClr val="00703C"/>
                </a:solidFill>
                <a:effectLst/>
                <a:uLnTx/>
                <a:uFillTx/>
                <a:ea typeface="+mj-ea"/>
                <a:cs typeface="+mj-cs"/>
              </a:defRPr>
            </a:lvl1pPr>
            <a:lvl2pPr>
              <a:defRPr lang="ru-RU" sz="1800" smtClean="0"/>
            </a:lvl2pPr>
            <a:lvl3pPr>
              <a:defRPr lang="ru-RU" sz="1800" smtClean="0"/>
            </a:lvl3pPr>
            <a:lvl4pPr>
              <a:defRPr lang="ru-RU" sz="1800" smtClean="0"/>
            </a:lvl4pPr>
            <a:lvl5pPr>
              <a:defRPr lang="ru-RU" sz="1800"/>
            </a:lvl5pPr>
          </a:lstStyle>
          <a:p>
            <a:pPr marL="0" lvl="0">
              <a:lnSpc>
                <a:spcPct val="90000"/>
              </a:lnSpc>
              <a:spcBef>
                <a:spcPct val="0"/>
              </a:spcBef>
              <a:buNone/>
            </a:pPr>
            <a:r>
              <a:rPr lang="ru-RU" dirty="0" smtClean="0"/>
              <a:t>Образец Заголовка</a:t>
            </a:r>
          </a:p>
          <a:p>
            <a:pPr marL="0" lvl="0">
              <a:lnSpc>
                <a:spcPct val="90000"/>
              </a:lnSpc>
              <a:spcBef>
                <a:spcPct val="0"/>
              </a:spcBef>
              <a:buNone/>
            </a:pPr>
            <a:r>
              <a:rPr lang="ru-RU" dirty="0" err="1" smtClean="0"/>
              <a:t>обь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313349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1520" y="987574"/>
            <a:ext cx="8640880" cy="3734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995AA-C26E-4AF6-A7BA-848B15EA881E}" type="slidenum">
              <a:rPr lang="ru-RU" smtClean="0"/>
              <a:t>‹#›</a:t>
            </a:fld>
            <a:endParaRPr lang="ru-RU"/>
          </a:p>
        </p:txBody>
      </p:sp>
      <p:cxnSp>
        <p:nvCxnSpPr>
          <p:cNvPr id="13" name="Прямая соединительная линия 12"/>
          <p:cNvCxnSpPr/>
          <p:nvPr userDrawn="1"/>
        </p:nvCxnSpPr>
        <p:spPr>
          <a:xfrm>
            <a:off x="251520" y="627534"/>
            <a:ext cx="8640880" cy="0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2646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</p:sldLayoutIdLst>
  <p:txStyles>
    <p:titleStyle>
      <a:lvl1pPr algn="l" defTabSz="914400" rtl="0" eaLnBrk="1" latinLnBrk="0" hangingPunct="1">
        <a:spcBef>
          <a:spcPct val="0"/>
        </a:spcBef>
        <a:buNone/>
        <a:defRPr kumimoji="0" lang="ru-RU" sz="1800" b="1" i="0" u="none" strike="noStrike" kern="1200" cap="all" spc="300" normalizeH="0" baseline="0" dirty="0">
          <a:ln>
            <a:noFill/>
          </a:ln>
          <a:solidFill>
            <a:srgbClr val="00703C"/>
          </a:solidFill>
          <a:effectLst/>
          <a:uLnTx/>
          <a:uFillTx/>
          <a:latin typeface="+mn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docs.oracle.com/database/121/ZZMOD/appd.htm#ZZMOD338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tutorials.jenkov.com/jdbc/index.html" TargetMode="External"/><Relationship Id="rId3" Type="http://schemas.openxmlformats.org/officeDocument/2006/relationships/hyperlink" Target="https://ru.wikipedia.org/wiki/&#1059;&#1088;&#1086;&#1074;&#1077;&#1085;&#1100;_&#1080;&#1079;&#1086;&#1083;&#1080;&#1088;&#1086;&#1074;&#1072;&#1085;&#1085;&#1086;&#1089;&#1090;&#1080;_&#1090;&#1088;&#1072;&#1085;&#1079;&#1072;&#1082;&#1094;&#1080;&#1081;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ww.h2database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>
          <a:xfrm>
            <a:off x="611560" y="1850161"/>
            <a:ext cx="6692280" cy="577573"/>
          </a:xfrm>
        </p:spPr>
        <p:txBody>
          <a:bodyPr/>
          <a:lstStyle/>
          <a:p>
            <a:r>
              <a:rPr lang="en-US" dirty="0" smtClean="0"/>
              <a:t>Java Data Base Connectivity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856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Общий принцип работы с </a:t>
            </a:r>
            <a:r>
              <a:rPr lang="en-US" dirty="0" smtClean="0"/>
              <a:t>JDBC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74512" y="699542"/>
            <a:ext cx="8341514" cy="3831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 smtClean="0"/>
              <a:t>Чтобы отправить запрос в СУБД с помощью </a:t>
            </a:r>
            <a:r>
              <a:rPr lang="en-US" dirty="0" smtClean="0"/>
              <a:t>JDBC API</a:t>
            </a:r>
            <a:r>
              <a:rPr lang="ru-RU" dirty="0" smtClean="0"/>
              <a:t> нужно выполнить следующее</a:t>
            </a:r>
          </a:p>
          <a:p>
            <a:pPr>
              <a:lnSpc>
                <a:spcPct val="150000"/>
              </a:lnSpc>
            </a:pPr>
            <a:endParaRPr lang="ru-RU" dirty="0" smtClean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 smtClean="0"/>
              <a:t>Зарегистрировать драйвер работы с СУБД (см. документацию драйвера)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 smtClean="0"/>
              <a:t>Установить соединение с БД</a:t>
            </a:r>
            <a:r>
              <a:rPr lang="en-US" dirty="0" smtClean="0"/>
              <a:t> </a:t>
            </a:r>
            <a:r>
              <a:rPr lang="ru-RU" dirty="0" smtClean="0"/>
              <a:t>– получить активный </a:t>
            </a:r>
            <a:r>
              <a:rPr lang="en-US" dirty="0" smtClean="0"/>
              <a:t>Connection</a:t>
            </a:r>
            <a:endParaRPr lang="ru-RU" dirty="0" smtClean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 smtClean="0"/>
              <a:t>Создать объект </a:t>
            </a:r>
            <a:r>
              <a:rPr lang="en-US" dirty="0" smtClean="0"/>
              <a:t>Statement </a:t>
            </a:r>
            <a:r>
              <a:rPr lang="ru-RU" dirty="0" smtClean="0"/>
              <a:t>для отправки </a:t>
            </a:r>
            <a:r>
              <a:rPr lang="en-US" dirty="0" smtClean="0"/>
              <a:t>SQL </a:t>
            </a:r>
            <a:r>
              <a:rPr lang="ru-RU" dirty="0" smtClean="0"/>
              <a:t>запрос</a:t>
            </a:r>
            <a:r>
              <a:rPr lang="ru-RU" dirty="0"/>
              <a:t>а</a:t>
            </a:r>
            <a:endParaRPr lang="ru-RU" dirty="0" smtClean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 smtClean="0"/>
              <a:t>Выполнить </a:t>
            </a:r>
            <a:r>
              <a:rPr lang="en-US" dirty="0" smtClean="0"/>
              <a:t>Statement::</a:t>
            </a:r>
            <a:r>
              <a:rPr lang="en-US" dirty="0" err="1" smtClean="0"/>
              <a:t>executeXXX</a:t>
            </a:r>
            <a:endParaRPr lang="en-US" dirty="0" smtClean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 smtClean="0"/>
              <a:t>Обработать ответ от СУБД</a:t>
            </a:r>
            <a:endParaRPr lang="en-US" dirty="0" smtClean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 smtClean="0"/>
              <a:t>Закрыть </a:t>
            </a:r>
            <a:r>
              <a:rPr lang="en-US" dirty="0" smtClean="0"/>
              <a:t>Statement </a:t>
            </a:r>
            <a:r>
              <a:rPr lang="ru-RU" dirty="0" smtClean="0"/>
              <a:t>для освобождения ресурсов</a:t>
            </a:r>
            <a:endParaRPr lang="en-US" dirty="0" smtClean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 smtClean="0"/>
              <a:t>Закрыть соединение с СУБД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7848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Установка соединения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241472" y="771550"/>
            <a:ext cx="8651008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Соединение предоставляется через интерфейс </a:t>
            </a:r>
            <a:r>
              <a:rPr lang="en-US" i="1" dirty="0" err="1" smtClean="0">
                <a:solidFill>
                  <a:schemeClr val="accent1">
                    <a:lumMod val="75000"/>
                  </a:schemeClr>
                </a:solidFill>
              </a:rPr>
              <a:t>java.sql.Connection</a:t>
            </a:r>
            <a:endParaRPr lang="en-US" dirty="0" smtClean="0"/>
          </a:p>
          <a:p>
            <a:r>
              <a:rPr lang="ru-RU" dirty="0" smtClean="0"/>
              <a:t>Способы установления соединения с источником данных</a:t>
            </a: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lang="en-US" i="1" dirty="0" err="1" smtClean="0">
                <a:solidFill>
                  <a:schemeClr val="accent1">
                    <a:lumMod val="75000"/>
                  </a:schemeClr>
                </a:solidFill>
              </a:rPr>
              <a:t>java.sql.DriverManager.getConnection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is-IS" i="1" dirty="0" smtClean="0">
                <a:solidFill>
                  <a:schemeClr val="accent1">
                    <a:lumMod val="75000"/>
                  </a:schemeClr>
                </a:solidFill>
              </a:rPr>
              <a:t>String url)</a:t>
            </a:r>
            <a:endParaRPr lang="ru-RU" i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lang="en-US" i="1" dirty="0" err="1" smtClean="0">
                <a:solidFill>
                  <a:schemeClr val="accent1">
                    <a:lumMod val="75000"/>
                  </a:schemeClr>
                </a:solidFill>
              </a:rPr>
              <a:t>javax.sql.DataSource.getConnection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()</a:t>
            </a:r>
            <a:endParaRPr lang="is-IS" i="1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/>
          </a:p>
          <a:p>
            <a:r>
              <a:rPr lang="ru-RU" dirty="0" smtClean="0"/>
              <a:t>Адрес к источнику данных передается с помощью строки </a:t>
            </a:r>
            <a:r>
              <a:rPr lang="en-US" dirty="0" smtClean="0"/>
              <a:t>“</a:t>
            </a:r>
            <a:r>
              <a:rPr lang="en-US" b="1" dirty="0" err="1" smtClean="0"/>
              <a:t>url</a:t>
            </a:r>
            <a:r>
              <a:rPr lang="en-US" dirty="0" smtClean="0"/>
              <a:t>”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формат которой зависит от конкретного драйвера. </a:t>
            </a:r>
          </a:p>
          <a:p>
            <a:endParaRPr lang="ru-RU" dirty="0"/>
          </a:p>
          <a:p>
            <a:r>
              <a:rPr lang="ru-RU" dirty="0" smtClean="0"/>
              <a:t>Пример </a:t>
            </a:r>
            <a:r>
              <a:rPr lang="en-US" dirty="0" smtClean="0"/>
              <a:t>URL:</a:t>
            </a: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lang="en-US" dirty="0" smtClean="0"/>
              <a:t>H2: </a:t>
            </a:r>
            <a:r>
              <a:rPr lang="en-US" smtClean="0"/>
              <a:t>	</a:t>
            </a:r>
            <a:r>
              <a:rPr lang="en-US" smtClean="0">
                <a:solidFill>
                  <a:schemeClr val="accent2">
                    <a:lumMod val="75000"/>
                  </a:schemeClr>
                </a:solidFill>
              </a:rPr>
              <a:t>jdbc:h2:~/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testdb</a:t>
            </a: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lang="en-US" dirty="0" smtClean="0"/>
              <a:t>MySQL</a:t>
            </a:r>
            <a:r>
              <a:rPr lang="en-US" dirty="0"/>
              <a:t>: </a:t>
            </a:r>
            <a:r>
              <a:rPr lang="en-US" dirty="0" smtClean="0"/>
              <a:t>	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jdbc:mysql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://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localhost:3306/</a:t>
            </a: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lang="en-US" dirty="0" smtClean="0"/>
              <a:t>Java </a:t>
            </a:r>
            <a:r>
              <a:rPr lang="en-US" dirty="0"/>
              <a:t>DB: </a:t>
            </a:r>
            <a:r>
              <a:rPr lang="en-US" dirty="0" smtClean="0"/>
              <a:t>	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jdbc:derby:</a:t>
            </a:r>
            <a:r>
              <a:rPr lang="en-US" i="1" dirty="0" err="1" smtClean="0">
                <a:solidFill>
                  <a:schemeClr val="accent2">
                    <a:lumMod val="75000"/>
                  </a:schemeClr>
                </a:solidFill>
              </a:rPr>
              <a:t>testdb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;create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=true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97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en-US" dirty="0" smtClean="0"/>
              <a:t>Connectio</a:t>
            </a:r>
            <a:r>
              <a:rPr lang="en-US" dirty="0"/>
              <a:t>n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23528" y="1160621"/>
            <a:ext cx="806489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</a:rPr>
              <a:t>interface </a:t>
            </a:r>
            <a:r>
              <a:rPr lang="en-US" dirty="0"/>
              <a:t>Connection </a:t>
            </a:r>
            <a:r>
              <a:rPr lang="en-US" dirty="0" smtClean="0"/>
              <a:t>{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 </a:t>
            </a:r>
            <a:r>
              <a:rPr lang="en-US" dirty="0"/>
              <a:t>Statement </a:t>
            </a:r>
            <a:r>
              <a:rPr lang="en-US" dirty="0" err="1"/>
              <a:t>createStatement</a:t>
            </a:r>
            <a:r>
              <a:rPr lang="en-US" dirty="0"/>
              <a:t>() </a:t>
            </a:r>
            <a:r>
              <a:rPr lang="en-US" b="1" dirty="0">
                <a:solidFill>
                  <a:srgbClr val="000080"/>
                </a:solidFill>
              </a:rPr>
              <a:t>throws </a:t>
            </a:r>
            <a:r>
              <a:rPr lang="en-US" dirty="0" err="1"/>
              <a:t>SQLException</a:t>
            </a:r>
            <a:r>
              <a:rPr lang="en-US" dirty="0" smtClean="0"/>
              <a:t>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PreparedStatement</a:t>
            </a:r>
            <a:r>
              <a:rPr lang="en-US" dirty="0"/>
              <a:t> </a:t>
            </a:r>
            <a:r>
              <a:rPr lang="en-US" dirty="0" err="1"/>
              <a:t>prepareStatement</a:t>
            </a:r>
            <a:r>
              <a:rPr lang="en-US" dirty="0"/>
              <a:t>(String </a:t>
            </a:r>
            <a:r>
              <a:rPr lang="en-US" dirty="0" err="1"/>
              <a:t>sql</a:t>
            </a:r>
            <a:r>
              <a:rPr lang="en-US" dirty="0"/>
              <a:t>) </a:t>
            </a:r>
            <a:r>
              <a:rPr lang="en-US" b="1" dirty="0">
                <a:solidFill>
                  <a:srgbClr val="000080"/>
                </a:solidFill>
              </a:rPr>
              <a:t>throws </a:t>
            </a:r>
            <a:r>
              <a:rPr lang="en-US" dirty="0" err="1"/>
              <a:t>SQLException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CallableStatement</a:t>
            </a:r>
            <a:r>
              <a:rPr lang="en-US" dirty="0" smtClean="0"/>
              <a:t> </a:t>
            </a:r>
            <a:r>
              <a:rPr lang="en-US" dirty="0" err="1"/>
              <a:t>prepareCall</a:t>
            </a:r>
            <a:r>
              <a:rPr lang="en-US" dirty="0"/>
              <a:t>(String </a:t>
            </a:r>
            <a:r>
              <a:rPr lang="en-US" dirty="0" err="1"/>
              <a:t>sql</a:t>
            </a:r>
            <a:r>
              <a:rPr lang="en-US" dirty="0"/>
              <a:t>) </a:t>
            </a:r>
            <a:r>
              <a:rPr lang="en-US" b="1" dirty="0">
                <a:solidFill>
                  <a:srgbClr val="000080"/>
                </a:solidFill>
              </a:rPr>
              <a:t>throws </a:t>
            </a:r>
            <a:r>
              <a:rPr lang="en-US" dirty="0" err="1" smtClean="0"/>
              <a:t>SQLException</a:t>
            </a: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rgbClr val="000080"/>
                </a:solidFill>
              </a:rPr>
              <a:t>void </a:t>
            </a:r>
            <a:r>
              <a:rPr lang="en-US" dirty="0" err="1"/>
              <a:t>setAutoCommit</a:t>
            </a:r>
            <a:r>
              <a:rPr lang="en-US" dirty="0"/>
              <a:t>(</a:t>
            </a:r>
            <a:r>
              <a:rPr lang="en-US" b="1" dirty="0" err="1">
                <a:solidFill>
                  <a:srgbClr val="000080"/>
                </a:solidFill>
              </a:rPr>
              <a:t>boolean</a:t>
            </a:r>
            <a:r>
              <a:rPr lang="en-US" b="1" dirty="0">
                <a:solidFill>
                  <a:srgbClr val="000080"/>
                </a:solidFill>
              </a:rPr>
              <a:t> </a:t>
            </a:r>
            <a:r>
              <a:rPr lang="en-US" dirty="0" err="1"/>
              <a:t>autoCommit</a:t>
            </a:r>
            <a:r>
              <a:rPr lang="en-US" dirty="0"/>
              <a:t>) </a:t>
            </a:r>
            <a:r>
              <a:rPr lang="en-US" b="1" dirty="0">
                <a:solidFill>
                  <a:srgbClr val="000080"/>
                </a:solidFill>
              </a:rPr>
              <a:t>throws </a:t>
            </a:r>
            <a:r>
              <a:rPr lang="en-US" dirty="0" err="1"/>
              <a:t>SQLException</a:t>
            </a:r>
            <a:r>
              <a:rPr lang="en-US" dirty="0" smtClean="0"/>
              <a:t>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rgbClr val="000080"/>
                </a:solidFill>
              </a:rPr>
              <a:t>void </a:t>
            </a:r>
            <a:r>
              <a:rPr lang="en-US" dirty="0" err="1"/>
              <a:t>setTransactionIsolation</a:t>
            </a:r>
            <a:r>
              <a:rPr lang="en-US" dirty="0"/>
              <a:t>(</a:t>
            </a:r>
            <a:r>
              <a:rPr lang="en-US" b="1" dirty="0" err="1">
                <a:solidFill>
                  <a:srgbClr val="000080"/>
                </a:solidFill>
              </a:rPr>
              <a:t>int</a:t>
            </a:r>
            <a:r>
              <a:rPr lang="en-US" b="1" dirty="0">
                <a:solidFill>
                  <a:srgbClr val="000080"/>
                </a:solidFill>
              </a:rPr>
              <a:t> </a:t>
            </a:r>
            <a:r>
              <a:rPr lang="en-US" dirty="0"/>
              <a:t>level) </a:t>
            </a:r>
            <a:r>
              <a:rPr lang="en-US" b="1" dirty="0">
                <a:solidFill>
                  <a:srgbClr val="000080"/>
                </a:solidFill>
              </a:rPr>
              <a:t>throws </a:t>
            </a:r>
            <a:r>
              <a:rPr lang="en-US" dirty="0" err="1"/>
              <a:t>SQLException</a:t>
            </a:r>
            <a:r>
              <a:rPr lang="en-US" dirty="0" smtClean="0"/>
              <a:t>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rgbClr val="000080"/>
                </a:solidFill>
              </a:rPr>
              <a:t>void </a:t>
            </a:r>
            <a:r>
              <a:rPr lang="en-US" dirty="0"/>
              <a:t>commit() </a:t>
            </a:r>
            <a:r>
              <a:rPr lang="en-US" b="1" dirty="0">
                <a:solidFill>
                  <a:srgbClr val="000080"/>
                </a:solidFill>
              </a:rPr>
              <a:t>throws </a:t>
            </a:r>
            <a:r>
              <a:rPr lang="en-US" dirty="0" err="1"/>
              <a:t>SQLException</a:t>
            </a:r>
            <a:r>
              <a:rPr lang="en-US" dirty="0" smtClean="0"/>
              <a:t>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rgbClr val="000080"/>
                </a:solidFill>
              </a:rPr>
              <a:t>void </a:t>
            </a:r>
            <a:r>
              <a:rPr lang="en-US" dirty="0"/>
              <a:t>rollback() </a:t>
            </a:r>
            <a:r>
              <a:rPr lang="en-US" b="1" dirty="0">
                <a:solidFill>
                  <a:srgbClr val="000080"/>
                </a:solidFill>
              </a:rPr>
              <a:t>throws </a:t>
            </a:r>
            <a:r>
              <a:rPr lang="en-US" dirty="0" err="1"/>
              <a:t>SQLException</a:t>
            </a:r>
            <a:r>
              <a:rPr lang="en-US" dirty="0" smtClean="0"/>
              <a:t>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rgbClr val="000080"/>
                </a:solidFill>
              </a:rPr>
              <a:t>void </a:t>
            </a:r>
            <a:r>
              <a:rPr lang="en-US" dirty="0"/>
              <a:t>close() </a:t>
            </a:r>
            <a:r>
              <a:rPr lang="en-US" b="1" dirty="0">
                <a:solidFill>
                  <a:srgbClr val="000080"/>
                </a:solidFill>
              </a:rPr>
              <a:t>throws </a:t>
            </a:r>
            <a:r>
              <a:rPr lang="en-US" dirty="0" err="1"/>
              <a:t>SQLException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ru-RU" dirty="0" smtClean="0"/>
              <a:t>    ...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403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Выполнение запроса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45832" y="771866"/>
            <a:ext cx="5873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Для отправки </a:t>
            </a:r>
            <a:r>
              <a:rPr lang="en-US" dirty="0" smtClean="0"/>
              <a:t>SQL</a:t>
            </a:r>
            <a:r>
              <a:rPr lang="ru-RU" dirty="0" smtClean="0"/>
              <a:t> запроса используется </a:t>
            </a:r>
            <a:r>
              <a:rPr lang="en-US" dirty="0" smtClean="0"/>
              <a:t>Statement </a:t>
            </a:r>
            <a:r>
              <a:rPr lang="ru-RU" dirty="0" smtClean="0"/>
              <a:t>объект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40136" y="1181690"/>
            <a:ext cx="61024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Statement statement = </a:t>
            </a:r>
            <a:r>
              <a:rPr lang="en-US" sz="1600" dirty="0" err="1"/>
              <a:t>connection.createStatement</a:t>
            </a:r>
            <a:r>
              <a:rPr lang="en-US" sz="1600" dirty="0"/>
              <a:t>();</a:t>
            </a:r>
            <a:endParaRPr lang="ru-RU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145832" y="2050367"/>
            <a:ext cx="7512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Для параметризованного запроса используется </a:t>
            </a:r>
            <a:r>
              <a:rPr lang="en-US" dirty="0" err="1" smtClean="0"/>
              <a:t>PreparedStatement</a:t>
            </a:r>
            <a:r>
              <a:rPr lang="ru-RU" dirty="0" smtClean="0"/>
              <a:t> объект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40136" y="2419023"/>
            <a:ext cx="81409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/>
              <a:t>PreparedStatement</a:t>
            </a:r>
            <a:r>
              <a:rPr lang="en-US" sz="1600" dirty="0" smtClean="0"/>
              <a:t> </a:t>
            </a:r>
            <a:r>
              <a:rPr lang="en-US" sz="1600" dirty="0" err="1" smtClean="0"/>
              <a:t>stmt</a:t>
            </a:r>
            <a:r>
              <a:rPr lang="en-US" sz="1600" dirty="0" smtClean="0"/>
              <a:t> = </a:t>
            </a:r>
            <a:r>
              <a:rPr lang="en-US" sz="1600" dirty="0" err="1" smtClean="0"/>
              <a:t>connection.prepareStatement</a:t>
            </a:r>
            <a:r>
              <a:rPr lang="en-US" sz="1600" dirty="0" smtClean="0"/>
              <a:t>(</a:t>
            </a:r>
            <a:r>
              <a:rPr lang="en-US" sz="1600" b="1" dirty="0" smtClean="0">
                <a:solidFill>
                  <a:srgbClr val="658ABA"/>
                </a:solidFill>
              </a:rPr>
              <a:t>“select * from user where login = ? "</a:t>
            </a:r>
            <a:r>
              <a:rPr lang="en-US" sz="1600" dirty="0" smtClean="0"/>
              <a:t>)</a:t>
            </a:r>
          </a:p>
          <a:p>
            <a:r>
              <a:rPr lang="en-US" sz="1600" dirty="0" err="1" smtClean="0"/>
              <a:t>stmt.setString</a:t>
            </a:r>
            <a:r>
              <a:rPr lang="en-US" sz="1600" dirty="0" smtClean="0"/>
              <a:t>(1, “root”);</a:t>
            </a:r>
            <a:endParaRPr lang="ru-RU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145832" y="3507854"/>
            <a:ext cx="88223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Объект посылает запрос в СУБД одним из </a:t>
            </a:r>
            <a:r>
              <a:rPr lang="ru-RU" smtClean="0"/>
              <a:t>предоставленных методов</a:t>
            </a:r>
            <a:endParaRPr lang="ru-RU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dirty="0" err="1"/>
              <a:t>b</a:t>
            </a:r>
            <a:r>
              <a:rPr lang="en-US" dirty="0" err="1" smtClean="0"/>
              <a:t>oolean</a:t>
            </a:r>
            <a:r>
              <a:rPr lang="en-US" dirty="0" smtClean="0"/>
              <a:t> result = </a:t>
            </a:r>
            <a:r>
              <a:rPr lang="en-US" dirty="0" err="1" smtClean="0"/>
              <a:t>statement.execute</a:t>
            </a:r>
            <a:r>
              <a:rPr lang="en-US" dirty="0"/>
              <a:t>(</a:t>
            </a:r>
            <a:r>
              <a:rPr lang="en-US" dirty="0"/>
              <a:t>"CREATE TABLE NAMES(NAME VARCHAR(100</a:t>
            </a:r>
            <a:r>
              <a:rPr lang="en-US" dirty="0" smtClean="0"/>
              <a:t>))")</a:t>
            </a:r>
            <a:endParaRPr lang="ru-RU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dirty="0" err="1" smtClean="0"/>
              <a:t>int</a:t>
            </a:r>
            <a:r>
              <a:rPr lang="en-US" b="1" dirty="0" smtClean="0"/>
              <a:t> </a:t>
            </a:r>
            <a:r>
              <a:rPr lang="en-US" dirty="0"/>
              <a:t>result = </a:t>
            </a:r>
            <a:r>
              <a:rPr lang="en-US" dirty="0" err="1"/>
              <a:t>statement.executeUpdate</a:t>
            </a:r>
            <a:r>
              <a:rPr lang="en-US" dirty="0" smtClean="0"/>
              <a:t>()</a:t>
            </a:r>
            <a:endParaRPr lang="ru-RU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dirty="0" err="1" smtClean="0"/>
              <a:t>ResultSet</a:t>
            </a:r>
            <a:r>
              <a:rPr lang="en-US" dirty="0" smtClean="0"/>
              <a:t> </a:t>
            </a:r>
            <a:r>
              <a:rPr lang="en-US" dirty="0" err="1"/>
              <a:t>resultSet</a:t>
            </a:r>
            <a:r>
              <a:rPr lang="en-US" dirty="0"/>
              <a:t> = </a:t>
            </a:r>
            <a:r>
              <a:rPr lang="en-US" dirty="0" err="1"/>
              <a:t>statement.executeQuery</a:t>
            </a:r>
            <a:r>
              <a:rPr lang="en-US" dirty="0" smtClean="0"/>
              <a:t>();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66713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Обработка результатов запроса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284480" y="914400"/>
            <a:ext cx="860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Запросы к реляционным БД всегда возвращают результат в виде табличных структур.</a:t>
            </a:r>
          </a:p>
          <a:p>
            <a:r>
              <a:rPr lang="en-US" dirty="0" smtClean="0"/>
              <a:t>JDBC </a:t>
            </a:r>
            <a:r>
              <a:rPr lang="ru-RU" dirty="0" smtClean="0"/>
              <a:t>скрывает работу с такими таблицами интерфейсом </a:t>
            </a:r>
            <a:r>
              <a:rPr lang="en-US" dirty="0" err="1" smtClean="0"/>
              <a:t>ResultSet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84480" y="1995686"/>
            <a:ext cx="646246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</a:rPr>
              <a:t>interface </a:t>
            </a:r>
            <a:r>
              <a:rPr lang="en-US" dirty="0" err="1"/>
              <a:t>ResultSet</a:t>
            </a:r>
            <a:r>
              <a:rPr lang="en-US" dirty="0"/>
              <a:t> </a:t>
            </a:r>
            <a:r>
              <a:rPr lang="en-US" dirty="0" smtClean="0"/>
              <a:t>{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rgbClr val="000080"/>
                </a:solidFill>
              </a:rPr>
              <a:t>long </a:t>
            </a:r>
            <a:r>
              <a:rPr lang="en-US" dirty="0" err="1"/>
              <a:t>getLong</a:t>
            </a:r>
            <a:r>
              <a:rPr lang="en-US" dirty="0"/>
              <a:t>(</a:t>
            </a:r>
            <a:r>
              <a:rPr lang="en-US" b="1" dirty="0" err="1">
                <a:solidFill>
                  <a:srgbClr val="000080"/>
                </a:solidFill>
              </a:rPr>
              <a:t>int</a:t>
            </a:r>
            <a:r>
              <a:rPr lang="en-US" b="1" dirty="0">
                <a:solidFill>
                  <a:srgbClr val="000080"/>
                </a:solidFill>
              </a:rPr>
              <a:t> </a:t>
            </a:r>
            <a:r>
              <a:rPr lang="en-US" dirty="0" err="1"/>
              <a:t>columnIndex</a:t>
            </a:r>
            <a:r>
              <a:rPr lang="en-US" dirty="0"/>
              <a:t>) </a:t>
            </a:r>
            <a:r>
              <a:rPr lang="en-US" b="1" dirty="0">
                <a:solidFill>
                  <a:srgbClr val="000080"/>
                </a:solidFill>
              </a:rPr>
              <a:t>throws </a:t>
            </a:r>
            <a:r>
              <a:rPr lang="en-US" dirty="0" err="1"/>
              <a:t>SQLException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String </a:t>
            </a:r>
            <a:r>
              <a:rPr lang="en-US" dirty="0" err="1"/>
              <a:t>getString</a:t>
            </a:r>
            <a:r>
              <a:rPr lang="en-US" dirty="0"/>
              <a:t>(</a:t>
            </a:r>
            <a:r>
              <a:rPr lang="en-US" b="1" dirty="0" err="1">
                <a:solidFill>
                  <a:srgbClr val="000080"/>
                </a:solidFill>
              </a:rPr>
              <a:t>int</a:t>
            </a:r>
            <a:r>
              <a:rPr lang="en-US" b="1" dirty="0">
                <a:solidFill>
                  <a:srgbClr val="000080"/>
                </a:solidFill>
              </a:rPr>
              <a:t> </a:t>
            </a:r>
            <a:r>
              <a:rPr lang="en-US" dirty="0" err="1"/>
              <a:t>columnIndex</a:t>
            </a:r>
            <a:r>
              <a:rPr lang="en-US" dirty="0"/>
              <a:t>) </a:t>
            </a:r>
            <a:r>
              <a:rPr lang="en-US" b="1" dirty="0">
                <a:solidFill>
                  <a:srgbClr val="000080"/>
                </a:solidFill>
              </a:rPr>
              <a:t>throws </a:t>
            </a:r>
            <a:r>
              <a:rPr lang="en-US" dirty="0" err="1"/>
              <a:t>SQLException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 err="1">
                <a:solidFill>
                  <a:srgbClr val="000080"/>
                </a:solidFill>
              </a:rPr>
              <a:t>boolean</a:t>
            </a:r>
            <a:r>
              <a:rPr lang="en-US" b="1" dirty="0">
                <a:solidFill>
                  <a:srgbClr val="000080"/>
                </a:solidFill>
              </a:rPr>
              <a:t> </a:t>
            </a:r>
            <a:r>
              <a:rPr lang="en-US" dirty="0"/>
              <a:t>next() </a:t>
            </a:r>
            <a:r>
              <a:rPr lang="en-US" b="1" dirty="0">
                <a:solidFill>
                  <a:srgbClr val="000080"/>
                </a:solidFill>
              </a:rPr>
              <a:t>throws </a:t>
            </a:r>
            <a:r>
              <a:rPr lang="en-US" dirty="0" err="1"/>
              <a:t>SQLException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rgbClr val="000080"/>
                </a:solidFill>
              </a:rPr>
              <a:t>void </a:t>
            </a:r>
            <a:r>
              <a:rPr lang="en-US" dirty="0"/>
              <a:t>close() </a:t>
            </a:r>
            <a:r>
              <a:rPr lang="en-US" b="1" dirty="0">
                <a:solidFill>
                  <a:srgbClr val="000080"/>
                </a:solidFill>
              </a:rPr>
              <a:t>throws </a:t>
            </a:r>
            <a:r>
              <a:rPr lang="en-US" dirty="0" err="1"/>
              <a:t>SQLException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>
                <a:solidFill>
                  <a:srgbClr val="808080"/>
                </a:solidFill>
              </a:rPr>
              <a:t>// ...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dirty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5304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атрибуты </a:t>
            </a:r>
            <a:r>
              <a:rPr lang="en-US" dirty="0" smtClean="0"/>
              <a:t>Result Set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212168" y="627534"/>
            <a:ext cx="86803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При создании </a:t>
            </a:r>
            <a:r>
              <a:rPr lang="en-US" dirty="0" err="1" smtClean="0"/>
              <a:t>ResultSet</a:t>
            </a:r>
            <a:r>
              <a:rPr lang="en-US" dirty="0" smtClean="0"/>
              <a:t> </a:t>
            </a:r>
            <a:r>
              <a:rPr lang="ru-RU" dirty="0" smtClean="0"/>
              <a:t>можно установить дополнительные атрибуты</a:t>
            </a:r>
          </a:p>
          <a:p>
            <a:endParaRPr lang="ru-RU" dirty="0" smtClean="0"/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Тип итератора и чувствительность к изменениям данных </a:t>
            </a:r>
            <a:r>
              <a:rPr lang="en-US" dirty="0" err="1"/>
              <a:t>ResultSet</a:t>
            </a:r>
            <a:r>
              <a:rPr lang="en-US" dirty="0"/>
              <a:t> </a:t>
            </a:r>
            <a:r>
              <a:rPr lang="ru-RU" dirty="0"/>
              <a:t>на стороне </a:t>
            </a:r>
            <a:r>
              <a:rPr lang="ru-RU" dirty="0" smtClean="0"/>
              <a:t>БД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Поддерживаемый уровень обновления данных </a:t>
            </a:r>
            <a:r>
              <a:rPr lang="en-US" dirty="0" err="1"/>
              <a:t>ResultSet</a:t>
            </a:r>
            <a:endParaRPr lang="ru-RU" dirty="0"/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Доступность данных после </a:t>
            </a:r>
            <a:r>
              <a:rPr lang="ru-RU" dirty="0" err="1"/>
              <a:t>коммита</a:t>
            </a:r>
            <a:r>
              <a:rPr lang="ru-RU" dirty="0"/>
              <a:t> текущей </a:t>
            </a:r>
            <a:r>
              <a:rPr lang="ru-RU" dirty="0" smtClean="0"/>
              <a:t>транзакции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115616" y="2139702"/>
            <a:ext cx="691276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Statement </a:t>
            </a:r>
            <a:r>
              <a:rPr lang="en-US" dirty="0" smtClean="0"/>
              <a:t>statement </a:t>
            </a:r>
            <a:r>
              <a:rPr lang="en-US" dirty="0"/>
              <a:t>= </a:t>
            </a:r>
            <a:r>
              <a:rPr lang="en-US" dirty="0" err="1"/>
              <a:t>connection.createStatement</a:t>
            </a:r>
            <a:r>
              <a:rPr lang="en-US" dirty="0"/>
              <a:t>(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ResultSet.</a:t>
            </a:r>
            <a:r>
              <a:rPr lang="en-US" b="1" i="1" dirty="0" err="1">
                <a:solidFill>
                  <a:srgbClr val="1948A6"/>
                </a:solidFill>
              </a:rPr>
              <a:t>TYPE_FORWARD_ONLY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ResultSet.</a:t>
            </a:r>
            <a:r>
              <a:rPr lang="en-US" b="1" i="1" dirty="0" err="1">
                <a:solidFill>
                  <a:srgbClr val="1948A6"/>
                </a:solidFill>
              </a:rPr>
              <a:t>CONCUR_READ_ONLY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ResultSet.</a:t>
            </a:r>
            <a:r>
              <a:rPr lang="en-US" b="1" i="1" dirty="0" err="1">
                <a:solidFill>
                  <a:srgbClr val="1948A6"/>
                </a:solidFill>
              </a:rPr>
              <a:t>CLOSE_CURSORS_AT_COMMIT</a:t>
            </a:r>
            <a:r>
              <a:rPr lang="en-US" b="1" i="1" dirty="0">
                <a:solidFill>
                  <a:srgbClr val="1948A6"/>
                </a:solidFill>
              </a:rPr>
              <a:t/>
            </a:r>
            <a:br>
              <a:rPr lang="en-US" b="1" i="1" dirty="0">
                <a:solidFill>
                  <a:srgbClr val="1948A6"/>
                </a:solidFill>
              </a:rPr>
            </a:br>
            <a:r>
              <a:rPr lang="en-US" dirty="0" smtClean="0"/>
              <a:t>);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Statement statement </a:t>
            </a:r>
            <a:r>
              <a:rPr lang="en-US" dirty="0"/>
              <a:t>= </a:t>
            </a:r>
            <a:r>
              <a:rPr lang="en-US" dirty="0" err="1" smtClean="0"/>
              <a:t>connection.createStatement</a:t>
            </a:r>
            <a:r>
              <a:rPr lang="en-US" dirty="0" smtClean="0"/>
              <a:t>(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ResultSet.</a:t>
            </a:r>
            <a:r>
              <a:rPr lang="en-US" b="1" i="1" dirty="0" err="1">
                <a:solidFill>
                  <a:srgbClr val="1948A6"/>
                </a:solidFill>
              </a:rPr>
              <a:t>TYPE_SCROLL_INSENSITIVE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ResultSet.</a:t>
            </a:r>
            <a:r>
              <a:rPr lang="en-US" b="1" i="1" dirty="0" err="1">
                <a:solidFill>
                  <a:srgbClr val="1948A6"/>
                </a:solidFill>
              </a:rPr>
              <a:t>CONCUR_UPDATABLE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ResultSet.</a:t>
            </a:r>
            <a:r>
              <a:rPr lang="en-US" b="1" i="1" dirty="0" err="1">
                <a:solidFill>
                  <a:srgbClr val="1948A6"/>
                </a:solidFill>
              </a:rPr>
              <a:t>HOLD_CURSORS_OVER_COMMIT</a:t>
            </a:r>
            <a:r>
              <a:rPr lang="en-US" b="1" i="1" dirty="0">
                <a:solidFill>
                  <a:srgbClr val="1948A6"/>
                </a:solidFill>
              </a:rPr>
              <a:t/>
            </a:r>
            <a:br>
              <a:rPr lang="en-US" b="1" i="1" dirty="0">
                <a:solidFill>
                  <a:srgbClr val="1948A6"/>
                </a:solidFill>
              </a:rPr>
            </a:br>
            <a:r>
              <a:rPr lang="en-US" dirty="0"/>
              <a:t>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559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/>
              <a:t>атрибуты </a:t>
            </a:r>
            <a:r>
              <a:rPr lang="en-US" dirty="0" smtClean="0"/>
              <a:t>Result Set</a:t>
            </a:r>
            <a:r>
              <a:rPr lang="ru-RU" dirty="0" smtClean="0"/>
              <a:t>: ТИП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41472" y="771550"/>
            <a:ext cx="872301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Тип итератора и чувствительность к изменениям данных </a:t>
            </a:r>
            <a:r>
              <a:rPr lang="en-US" dirty="0" err="1"/>
              <a:t>ResultSet</a:t>
            </a:r>
            <a:r>
              <a:rPr lang="en-US" dirty="0"/>
              <a:t> </a:t>
            </a:r>
            <a:r>
              <a:rPr lang="ru-RU" dirty="0"/>
              <a:t>на стороне </a:t>
            </a:r>
            <a:r>
              <a:rPr lang="ru-RU" dirty="0" smtClean="0"/>
              <a:t>БД</a:t>
            </a:r>
          </a:p>
          <a:p>
            <a:endParaRPr lang="ru-RU" dirty="0"/>
          </a:p>
          <a:p>
            <a:pPr lvl="1"/>
            <a:r>
              <a:rPr lang="en-US" b="1" dirty="0">
                <a:solidFill>
                  <a:schemeClr val="tx2"/>
                </a:solidFill>
              </a:rPr>
              <a:t>TYPE_FORWARD_ONLY</a:t>
            </a:r>
            <a:r>
              <a:rPr lang="ru-RU" dirty="0">
                <a:solidFill>
                  <a:schemeClr val="tx2"/>
                </a:solidFill>
              </a:rPr>
              <a:t>	          перемещение курсора только вперед</a:t>
            </a:r>
          </a:p>
          <a:p>
            <a:pPr lvl="1"/>
            <a:endParaRPr lang="ru-RU" dirty="0" smtClean="0">
              <a:solidFill>
                <a:schemeClr val="tx2"/>
              </a:solidFill>
            </a:endParaRP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TYPE_SCROLL_INSENSITIVE</a:t>
            </a:r>
            <a:r>
              <a:rPr lang="ru-RU" dirty="0" smtClean="0">
                <a:solidFill>
                  <a:schemeClr val="tx2"/>
                </a:solidFill>
              </a:rPr>
              <a:t>     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ru-RU" dirty="0">
                <a:solidFill>
                  <a:schemeClr val="tx2"/>
                </a:solidFill>
              </a:rPr>
              <a:t>перемещение в обе стороны + данные не меняются </a:t>
            </a:r>
          </a:p>
          <a:p>
            <a:pPr lvl="1"/>
            <a:r>
              <a:rPr lang="ru-RU" dirty="0">
                <a:solidFill>
                  <a:schemeClr val="tx2"/>
                </a:solidFill>
              </a:rPr>
              <a:t>			           после загрузки с БД</a:t>
            </a:r>
          </a:p>
          <a:p>
            <a:pPr lvl="1"/>
            <a:endParaRPr lang="ru-RU" dirty="0" smtClean="0">
              <a:solidFill>
                <a:schemeClr val="tx2"/>
              </a:solidFill>
            </a:endParaRP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TYPE_SCROLL_SENSITIVE</a:t>
            </a:r>
            <a:r>
              <a:rPr lang="ru-RU" dirty="0" smtClean="0">
                <a:solidFill>
                  <a:schemeClr val="tx2"/>
                </a:solidFill>
              </a:rPr>
              <a:t>          </a:t>
            </a:r>
            <a:r>
              <a:rPr lang="ru-RU" dirty="0">
                <a:solidFill>
                  <a:schemeClr val="tx2"/>
                </a:solidFill>
              </a:rPr>
              <a:t>перемещение в обе стороны + данные обновляются  			           пока </a:t>
            </a:r>
            <a:r>
              <a:rPr lang="en-US" dirty="0" err="1">
                <a:solidFill>
                  <a:schemeClr val="tx2"/>
                </a:solidFill>
              </a:rPr>
              <a:t>ResultSet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ru-RU" dirty="0">
                <a:solidFill>
                  <a:schemeClr val="tx2"/>
                </a:solidFill>
              </a:rPr>
              <a:t>открыт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1472" y="4299942"/>
            <a:ext cx="8651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*</a:t>
            </a:r>
            <a:r>
              <a:rPr lang="ru-RU" dirty="0" smtClean="0"/>
              <a:t>Чтобы определить поддерживает ли СУБД данный тип вызываем</a:t>
            </a:r>
          </a:p>
          <a:p>
            <a:r>
              <a:rPr lang="ru-RU" dirty="0"/>
              <a:t> </a:t>
            </a:r>
            <a:r>
              <a:rPr lang="ru-RU" dirty="0" smtClean="0"/>
              <a:t>     </a:t>
            </a:r>
            <a:r>
              <a:rPr lang="en-US" dirty="0" err="1" smtClean="0"/>
              <a:t>connection.getMetaData</a:t>
            </a:r>
            <a:r>
              <a:rPr lang="en-US" dirty="0"/>
              <a:t>().</a:t>
            </a:r>
            <a:r>
              <a:rPr lang="en-US" dirty="0" err="1" smtClean="0"/>
              <a:t>supportsResultSetType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tx2"/>
                </a:solidFill>
              </a:rPr>
              <a:t>&lt;TYPE&gt;</a:t>
            </a:r>
            <a:r>
              <a:rPr lang="en-US" dirty="0" smtClean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5770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7210848" cy="323165"/>
          </a:xfrm>
        </p:spPr>
        <p:txBody>
          <a:bodyPr/>
          <a:lstStyle/>
          <a:p>
            <a:r>
              <a:rPr lang="ru-RU" dirty="0"/>
              <a:t>атрибуты </a:t>
            </a:r>
            <a:r>
              <a:rPr lang="en-US" dirty="0" smtClean="0"/>
              <a:t>Result </a:t>
            </a:r>
            <a:r>
              <a:rPr lang="en-US" dirty="0"/>
              <a:t>Set</a:t>
            </a:r>
            <a:r>
              <a:rPr lang="ru-RU" dirty="0"/>
              <a:t>: </a:t>
            </a:r>
            <a:r>
              <a:rPr lang="ru-RU" dirty="0" smtClean="0"/>
              <a:t>Обновление данных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41472" y="915566"/>
            <a:ext cx="86510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Поддерживаемый уровень обновления данных </a:t>
            </a:r>
            <a:r>
              <a:rPr lang="en-US" dirty="0" err="1" smtClean="0"/>
              <a:t>ResultSet</a:t>
            </a:r>
            <a:endParaRPr lang="ru-RU" dirty="0"/>
          </a:p>
          <a:p>
            <a:pPr lvl="1"/>
            <a:r>
              <a:rPr lang="en-US" b="1" dirty="0">
                <a:solidFill>
                  <a:schemeClr val="accent2"/>
                </a:solidFill>
              </a:rPr>
              <a:t>CONCUR_READ_ONLY</a:t>
            </a:r>
            <a:r>
              <a:rPr lang="ru-RU" dirty="0">
                <a:solidFill>
                  <a:schemeClr val="accent2"/>
                </a:solidFill>
              </a:rPr>
              <a:t>	изменение строк </a:t>
            </a:r>
            <a:r>
              <a:rPr lang="en-US" dirty="0" err="1">
                <a:solidFill>
                  <a:schemeClr val="accent2"/>
                </a:solidFill>
              </a:rPr>
              <a:t>ResultSet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ru-RU" dirty="0">
                <a:solidFill>
                  <a:schemeClr val="accent2"/>
                </a:solidFill>
              </a:rPr>
              <a:t>не </a:t>
            </a:r>
            <a:r>
              <a:rPr lang="ru-RU" dirty="0" smtClean="0">
                <a:solidFill>
                  <a:schemeClr val="accent2"/>
                </a:solidFill>
              </a:rPr>
              <a:t>поддерживается</a:t>
            </a:r>
            <a:endParaRPr lang="ru-RU" dirty="0">
              <a:solidFill>
                <a:schemeClr val="accent2"/>
              </a:solidFill>
            </a:endParaRPr>
          </a:p>
          <a:p>
            <a:pPr lvl="1"/>
            <a:r>
              <a:rPr lang="en-US" dirty="0">
                <a:solidFill>
                  <a:schemeClr val="accent2"/>
                </a:solidFill>
              </a:rPr>
              <a:t>CONCUR_UPDATABLE</a:t>
            </a:r>
            <a:r>
              <a:rPr lang="ru-RU" dirty="0">
                <a:solidFill>
                  <a:schemeClr val="accent2"/>
                </a:solidFill>
              </a:rPr>
              <a:t>	разрешено обновление строк </a:t>
            </a:r>
            <a:r>
              <a:rPr lang="en-US" dirty="0" err="1">
                <a:solidFill>
                  <a:schemeClr val="accent2"/>
                </a:solidFill>
              </a:rPr>
              <a:t>ResultSet</a:t>
            </a:r>
            <a:endParaRPr lang="ru-RU" dirty="0">
              <a:solidFill>
                <a:schemeClr val="accent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1472" y="4371950"/>
            <a:ext cx="7786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*</a:t>
            </a:r>
            <a:r>
              <a:rPr lang="ru-RU" dirty="0" smtClean="0"/>
              <a:t>Чтобы определить поддерживает ли СУБД данный тип вызываем</a:t>
            </a:r>
          </a:p>
          <a:p>
            <a:r>
              <a:rPr lang="ru-RU" dirty="0"/>
              <a:t> </a:t>
            </a:r>
            <a:r>
              <a:rPr lang="ru-RU" dirty="0" smtClean="0"/>
              <a:t>     </a:t>
            </a:r>
            <a:r>
              <a:rPr lang="en-US" dirty="0" err="1" smtClean="0"/>
              <a:t>connection.getMetaData</a:t>
            </a:r>
            <a:r>
              <a:rPr lang="en-US" dirty="0" smtClean="0"/>
              <a:t>().</a:t>
            </a:r>
            <a:r>
              <a:rPr lang="en-US" dirty="0" err="1" smtClean="0"/>
              <a:t>supportsResultSetConcurrency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2"/>
                </a:solidFill>
              </a:rPr>
              <a:t>&lt;CONCUR</a:t>
            </a:r>
            <a:r>
              <a:rPr lang="en-US" dirty="0">
                <a:solidFill>
                  <a:schemeClr val="accent2"/>
                </a:solidFill>
              </a:rPr>
              <a:t>&gt;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07504" y="2022942"/>
            <a:ext cx="8856984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Statement </a:t>
            </a:r>
            <a:r>
              <a:rPr lang="en-US" dirty="0" err="1"/>
              <a:t>stmt</a:t>
            </a:r>
            <a:r>
              <a:rPr lang="en-US" dirty="0"/>
              <a:t> = </a:t>
            </a:r>
            <a:r>
              <a:rPr lang="en-US" dirty="0" err="1"/>
              <a:t>connection.createStatement</a:t>
            </a:r>
            <a:r>
              <a:rPr lang="en-US" dirty="0"/>
              <a:t>(</a:t>
            </a:r>
            <a:r>
              <a:rPr lang="en-US" sz="1700" i="1" dirty="0">
                <a:solidFill>
                  <a:srgbClr val="1948A6"/>
                </a:solidFill>
              </a:rPr>
              <a:t>TYPE_SCROLL_SENSITIVE</a:t>
            </a:r>
            <a:r>
              <a:rPr lang="en-US" sz="1700" dirty="0"/>
              <a:t>, </a:t>
            </a:r>
            <a:r>
              <a:rPr lang="en-US" sz="1700" i="1" dirty="0">
                <a:solidFill>
                  <a:srgbClr val="1948A6"/>
                </a:solidFill>
              </a:rPr>
              <a:t>CONCUR_UPDATABLE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 err="1"/>
              <a:t>ResultSet</a:t>
            </a:r>
            <a:r>
              <a:rPr lang="en-US" dirty="0"/>
              <a:t> </a:t>
            </a:r>
            <a:r>
              <a:rPr lang="en-US" dirty="0" err="1"/>
              <a:t>uprs</a:t>
            </a:r>
            <a:r>
              <a:rPr lang="en-US" dirty="0"/>
              <a:t> = </a:t>
            </a:r>
            <a:r>
              <a:rPr lang="en-US" dirty="0" err="1"/>
              <a:t>stmt.executeQuery</a:t>
            </a:r>
            <a:r>
              <a:rPr lang="en-US" dirty="0"/>
              <a:t>(</a:t>
            </a:r>
            <a:r>
              <a:rPr lang="en-US" b="1" dirty="0">
                <a:solidFill>
                  <a:srgbClr val="658ABA"/>
                </a:solidFill>
              </a:rPr>
              <a:t>"SELECT </a:t>
            </a:r>
            <a:r>
              <a:rPr lang="en-US" i="1" dirty="0">
                <a:solidFill>
                  <a:srgbClr val="658ABA"/>
                </a:solidFill>
              </a:rPr>
              <a:t>*</a:t>
            </a:r>
            <a:r>
              <a:rPr lang="en-US" b="1" dirty="0">
                <a:solidFill>
                  <a:srgbClr val="658ABA"/>
                </a:solidFill>
              </a:rPr>
              <a:t> FROM ACCOUNT"</a:t>
            </a:r>
            <a:r>
              <a:rPr lang="en-US" dirty="0"/>
              <a:t>);</a:t>
            </a:r>
            <a:br>
              <a:rPr lang="en-US" dirty="0"/>
            </a:br>
            <a:r>
              <a:rPr lang="en-US" b="1" dirty="0">
                <a:solidFill>
                  <a:srgbClr val="000080"/>
                </a:solidFill>
              </a:rPr>
              <a:t>while </a:t>
            </a:r>
            <a:r>
              <a:rPr lang="en-US" dirty="0"/>
              <a:t>(</a:t>
            </a:r>
            <a:r>
              <a:rPr lang="en-US" dirty="0" err="1"/>
              <a:t>uprs.next</a:t>
            </a:r>
            <a:r>
              <a:rPr lang="en-US" dirty="0"/>
              <a:t>())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BigDecimal</a:t>
            </a:r>
            <a:r>
              <a:rPr lang="en-US" dirty="0"/>
              <a:t> b = </a:t>
            </a:r>
            <a:r>
              <a:rPr lang="en-US" dirty="0" err="1"/>
              <a:t>uprs.getBigDecimal</a:t>
            </a:r>
            <a:r>
              <a:rPr lang="en-US" dirty="0"/>
              <a:t>(</a:t>
            </a:r>
            <a:r>
              <a:rPr lang="en-US" b="1" dirty="0">
                <a:solidFill>
                  <a:srgbClr val="658ABA"/>
                </a:solidFill>
              </a:rPr>
              <a:t>"BALANCE"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uprs.updateBigDecimal</a:t>
            </a:r>
            <a:r>
              <a:rPr lang="en-US" dirty="0"/>
              <a:t>(</a:t>
            </a:r>
            <a:r>
              <a:rPr lang="en-US" b="1" dirty="0">
                <a:solidFill>
                  <a:srgbClr val="658ABA"/>
                </a:solidFill>
              </a:rPr>
              <a:t>"BALANCE"</a:t>
            </a:r>
            <a:r>
              <a:rPr lang="en-US" dirty="0"/>
              <a:t>, </a:t>
            </a:r>
            <a:r>
              <a:rPr lang="en-US" dirty="0" err="1"/>
              <a:t>b.multiply</a:t>
            </a:r>
            <a:r>
              <a:rPr lang="en-US" dirty="0"/>
              <a:t>(</a:t>
            </a:r>
            <a:r>
              <a:rPr lang="en-US" dirty="0" err="1"/>
              <a:t>BigDecimal.</a:t>
            </a:r>
            <a:r>
              <a:rPr lang="en-US" i="1" dirty="0" err="1"/>
              <a:t>valueOf</a:t>
            </a:r>
            <a:r>
              <a:rPr lang="en-US" dirty="0"/>
              <a:t>(</a:t>
            </a:r>
            <a:r>
              <a:rPr lang="en-US" dirty="0">
                <a:solidFill>
                  <a:srgbClr val="0000FF"/>
                </a:solidFill>
              </a:rPr>
              <a:t>1.2d</a:t>
            </a:r>
            <a:r>
              <a:rPr lang="en-US" dirty="0"/>
              <a:t>)));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uprs.updateRow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 smtClean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1435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/>
              <a:t>атрибуты </a:t>
            </a:r>
            <a:r>
              <a:rPr lang="en-US" dirty="0" smtClean="0"/>
              <a:t>Result </a:t>
            </a:r>
            <a:r>
              <a:rPr lang="en-US" dirty="0"/>
              <a:t>Set</a:t>
            </a:r>
            <a:r>
              <a:rPr lang="ru-RU" dirty="0" smtClean="0"/>
              <a:t>: Доступность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41472" y="843558"/>
            <a:ext cx="872301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Вызов метода </a:t>
            </a:r>
            <a:r>
              <a:rPr lang="en-US" dirty="0" err="1" smtClean="0"/>
              <a:t>Connection.commit</a:t>
            </a:r>
            <a:r>
              <a:rPr lang="en-US" dirty="0" smtClean="0"/>
              <a:t> </a:t>
            </a:r>
            <a:r>
              <a:rPr lang="ru-RU" dirty="0" smtClean="0"/>
              <a:t>может закрыть открытый </a:t>
            </a:r>
            <a:r>
              <a:rPr lang="en-US" dirty="0" err="1" smtClean="0"/>
              <a:t>ResultSet</a:t>
            </a:r>
            <a:r>
              <a:rPr lang="en-US" dirty="0" smtClean="0"/>
              <a:t>, </a:t>
            </a:r>
            <a:r>
              <a:rPr lang="ru-RU" dirty="0" smtClean="0"/>
              <a:t>но иногда может понадобиться оставить его открытым.</a:t>
            </a:r>
          </a:p>
          <a:p>
            <a:endParaRPr lang="en-US" dirty="0" smtClean="0"/>
          </a:p>
          <a:p>
            <a:endParaRPr lang="ru-RU" dirty="0" smtClean="0"/>
          </a:p>
          <a:p>
            <a:r>
              <a:rPr lang="ru-RU" dirty="0" smtClean="0"/>
              <a:t>Можно указать атрибут доступности </a:t>
            </a:r>
            <a:r>
              <a:rPr lang="ru-RU" dirty="0"/>
              <a:t>данных после </a:t>
            </a:r>
            <a:r>
              <a:rPr lang="ru-RU" dirty="0" err="1" smtClean="0"/>
              <a:t>коммита</a:t>
            </a:r>
            <a:r>
              <a:rPr lang="ru-RU" dirty="0" smtClean="0"/>
              <a:t> константами</a:t>
            </a:r>
          </a:p>
          <a:p>
            <a:endParaRPr lang="ru-RU" dirty="0"/>
          </a:p>
          <a:p>
            <a:pPr lvl="1"/>
            <a:r>
              <a:rPr lang="en-US" dirty="0">
                <a:solidFill>
                  <a:srgbClr val="008000"/>
                </a:solidFill>
              </a:rPr>
              <a:t>HOLD_CURSORS_OVER_COMMIT</a:t>
            </a:r>
            <a:r>
              <a:rPr lang="ru-RU" dirty="0">
                <a:solidFill>
                  <a:srgbClr val="008000"/>
                </a:solidFill>
              </a:rPr>
              <a:t>	оставить </a:t>
            </a:r>
            <a:r>
              <a:rPr lang="en-US" dirty="0" err="1">
                <a:solidFill>
                  <a:srgbClr val="008000"/>
                </a:solidFill>
              </a:rPr>
              <a:t>ResultSet</a:t>
            </a:r>
            <a:r>
              <a:rPr lang="en-US" dirty="0">
                <a:solidFill>
                  <a:srgbClr val="008000"/>
                </a:solidFill>
              </a:rPr>
              <a:t> </a:t>
            </a:r>
            <a:r>
              <a:rPr lang="ru-RU" dirty="0">
                <a:solidFill>
                  <a:srgbClr val="008000"/>
                </a:solidFill>
              </a:rPr>
              <a:t>открытым после </a:t>
            </a:r>
            <a:r>
              <a:rPr lang="ru-RU" dirty="0" err="1" smtClean="0">
                <a:solidFill>
                  <a:srgbClr val="008000"/>
                </a:solidFill>
              </a:rPr>
              <a:t>коммита</a:t>
            </a:r>
            <a:endParaRPr lang="ru-RU" dirty="0" smtClean="0">
              <a:solidFill>
                <a:srgbClr val="008000"/>
              </a:solidFill>
            </a:endParaRPr>
          </a:p>
          <a:p>
            <a:pPr lvl="1"/>
            <a:r>
              <a:rPr lang="ru-RU" dirty="0" smtClean="0">
                <a:solidFill>
                  <a:srgbClr val="008000"/>
                </a:solidFill>
              </a:rPr>
              <a:t> </a:t>
            </a:r>
            <a:endParaRPr lang="ru-RU" dirty="0">
              <a:solidFill>
                <a:srgbClr val="008000"/>
              </a:solidFill>
            </a:endParaRPr>
          </a:p>
          <a:p>
            <a:pPr lvl="1"/>
            <a:r>
              <a:rPr lang="en-US" dirty="0">
                <a:solidFill>
                  <a:srgbClr val="008000"/>
                </a:solidFill>
              </a:rPr>
              <a:t>CLOSE_CURSORS_AT_COMMIT</a:t>
            </a:r>
            <a:r>
              <a:rPr lang="ru-RU" dirty="0">
                <a:solidFill>
                  <a:srgbClr val="008000"/>
                </a:solidFill>
              </a:rPr>
              <a:t>	закрыть </a:t>
            </a:r>
            <a:r>
              <a:rPr lang="en-US" dirty="0" err="1">
                <a:solidFill>
                  <a:srgbClr val="008000"/>
                </a:solidFill>
              </a:rPr>
              <a:t>ResultSet</a:t>
            </a:r>
            <a:r>
              <a:rPr lang="en-US" dirty="0">
                <a:solidFill>
                  <a:srgbClr val="008000"/>
                </a:solidFill>
              </a:rPr>
              <a:t> </a:t>
            </a:r>
            <a:r>
              <a:rPr lang="ru-RU" dirty="0">
                <a:solidFill>
                  <a:srgbClr val="008000"/>
                </a:solidFill>
              </a:rPr>
              <a:t>после </a:t>
            </a:r>
            <a:r>
              <a:rPr lang="ru-RU" dirty="0" err="1">
                <a:solidFill>
                  <a:srgbClr val="008000"/>
                </a:solidFill>
              </a:rPr>
              <a:t>коммита</a:t>
            </a:r>
            <a:r>
              <a:rPr lang="ru-RU" dirty="0">
                <a:solidFill>
                  <a:srgbClr val="008000"/>
                </a:solidFill>
              </a:rPr>
              <a:t> транзакции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41472" y="4371950"/>
            <a:ext cx="87230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*</a:t>
            </a:r>
            <a:r>
              <a:rPr lang="ru-RU" dirty="0"/>
              <a:t>Чтобы определить поддерживает ли СУБД данный тип вызываем</a:t>
            </a:r>
          </a:p>
          <a:p>
            <a:r>
              <a:rPr lang="ru-RU" dirty="0"/>
              <a:t>      </a:t>
            </a:r>
            <a:r>
              <a:rPr lang="en-US" dirty="0" err="1"/>
              <a:t>connection.getMetaData</a:t>
            </a:r>
            <a:r>
              <a:rPr lang="en-US" dirty="0" smtClean="0"/>
              <a:t>().</a:t>
            </a:r>
            <a:r>
              <a:rPr lang="en-US" dirty="0" err="1" smtClean="0"/>
              <a:t>supportsResultSetHoldability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008000"/>
                </a:solidFill>
              </a:rPr>
              <a:t>&lt;CURSORS</a:t>
            </a:r>
            <a:r>
              <a:rPr lang="en-US" dirty="0">
                <a:solidFill>
                  <a:srgbClr val="008000"/>
                </a:solidFill>
              </a:rPr>
              <a:t>&gt;</a:t>
            </a:r>
            <a:r>
              <a:rPr lang="en-US" dirty="0" smtClean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665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Получение данных из </a:t>
            </a:r>
            <a:r>
              <a:rPr lang="en-US" dirty="0" smtClean="0"/>
              <a:t>Result set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355600" y="833120"/>
            <a:ext cx="6178423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 smtClean="0"/>
              <a:t>ResultSet</a:t>
            </a:r>
            <a:r>
              <a:rPr lang="en-US" dirty="0" smtClean="0"/>
              <a:t> </a:t>
            </a:r>
            <a:r>
              <a:rPr lang="ru-RU" dirty="0" smtClean="0"/>
              <a:t>предоставляет 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ru-RU" dirty="0" smtClean="0"/>
              <a:t>механизм итерирования по строкам полученной таблицы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ru-RU" dirty="0" smtClean="0"/>
              <a:t>методы получения типизированных значений колонок</a:t>
            </a:r>
          </a:p>
          <a:p>
            <a:pPr marL="742950" lvl="1" indent="-285750">
              <a:lnSpc>
                <a:spcPct val="150000"/>
              </a:lnSpc>
              <a:buFont typeface="Courier New" charset="0"/>
              <a:buChar char="o"/>
            </a:pPr>
            <a:r>
              <a:rPr lang="ru-RU" dirty="0" smtClean="0"/>
              <a:t>по индексу колонки начиная с 1</a:t>
            </a:r>
          </a:p>
          <a:p>
            <a:pPr marL="742950" lvl="1" indent="-285750">
              <a:lnSpc>
                <a:spcPct val="150000"/>
              </a:lnSpc>
              <a:buFont typeface="Courier New" charset="0"/>
              <a:buChar char="o"/>
            </a:pPr>
            <a:r>
              <a:rPr lang="ru-RU" dirty="0" smtClean="0"/>
              <a:t>по имени колонки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939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Узнаем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241472" y="699542"/>
            <a:ext cx="865100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7" indent="-457200">
              <a:lnSpc>
                <a:spcPct val="200000"/>
              </a:lnSpc>
              <a:buClr>
                <a:schemeClr val="accent3">
                  <a:lumMod val="50000"/>
                </a:schemeClr>
              </a:buClr>
              <a:buFont typeface="Courier New" pitchFamily="49" charset="0"/>
              <a:buChar char="o"/>
            </a:pPr>
            <a:r>
              <a:rPr lang="ru-RU" sz="2200" kern="0" dirty="0" smtClean="0"/>
              <a:t>Как подключиться к СУБД </a:t>
            </a:r>
            <a:r>
              <a:rPr lang="ru-RU" sz="2200" kern="0" dirty="0" smtClean="0"/>
              <a:t>из </a:t>
            </a:r>
            <a:r>
              <a:rPr lang="en-US" sz="2200" kern="0" dirty="0" smtClean="0"/>
              <a:t>Java</a:t>
            </a:r>
            <a:endParaRPr lang="ru-RU" sz="2200" kern="0" dirty="0" smtClean="0"/>
          </a:p>
          <a:p>
            <a:pPr marL="0" lvl="7" indent="-457200">
              <a:lnSpc>
                <a:spcPct val="200000"/>
              </a:lnSpc>
              <a:buClr>
                <a:schemeClr val="accent3">
                  <a:lumMod val="50000"/>
                </a:schemeClr>
              </a:buClr>
              <a:buFont typeface="Courier New" pitchFamily="49" charset="0"/>
              <a:buChar char="o"/>
            </a:pPr>
            <a:r>
              <a:rPr lang="ru-RU" sz="2200" kern="0" dirty="0" smtClean="0"/>
              <a:t>Какие существуют драйверы работы с СУБД</a:t>
            </a:r>
          </a:p>
          <a:p>
            <a:pPr marL="0" lvl="7" indent="-457200">
              <a:lnSpc>
                <a:spcPct val="200000"/>
              </a:lnSpc>
              <a:buClr>
                <a:schemeClr val="accent3">
                  <a:lumMod val="50000"/>
                </a:schemeClr>
              </a:buClr>
              <a:buFont typeface="Courier New" pitchFamily="49" charset="0"/>
              <a:buChar char="o"/>
            </a:pPr>
            <a:r>
              <a:rPr lang="ru-RU" sz="2200" kern="0" dirty="0" smtClean="0"/>
              <a:t>Как запрашивать данные из таблиц с помощью языка </a:t>
            </a:r>
            <a:r>
              <a:rPr lang="en-US" sz="2200" kern="0" dirty="0" smtClean="0"/>
              <a:t>SQL</a:t>
            </a:r>
          </a:p>
          <a:p>
            <a:pPr marL="0" lvl="7" indent="-457200">
              <a:lnSpc>
                <a:spcPct val="200000"/>
              </a:lnSpc>
              <a:buClr>
                <a:schemeClr val="accent3">
                  <a:lumMod val="50000"/>
                </a:schemeClr>
              </a:buClr>
              <a:buFont typeface="Courier New" pitchFamily="49" charset="0"/>
              <a:buChar char="o"/>
            </a:pPr>
            <a:r>
              <a:rPr lang="ru-RU" sz="2200" kern="0" dirty="0" smtClean="0"/>
              <a:t>Как вставлять, обновлять и удалять данные</a:t>
            </a:r>
          </a:p>
          <a:p>
            <a:pPr marL="0" lvl="7" indent="-457200">
              <a:lnSpc>
                <a:spcPct val="200000"/>
              </a:lnSpc>
              <a:buClr>
                <a:schemeClr val="accent3">
                  <a:lumMod val="50000"/>
                </a:schemeClr>
              </a:buClr>
              <a:buFont typeface="Courier New" pitchFamily="49" charset="0"/>
              <a:buChar char="o"/>
            </a:pPr>
            <a:r>
              <a:rPr lang="ru-RU" sz="2200" kern="0" dirty="0" smtClean="0"/>
              <a:t>Как работать с исключениями </a:t>
            </a:r>
            <a:r>
              <a:rPr lang="en-US" sz="2200" kern="0" dirty="0" smtClean="0"/>
              <a:t>JDBC</a:t>
            </a:r>
          </a:p>
          <a:p>
            <a:pPr marL="0" lvl="7" indent="-457200">
              <a:lnSpc>
                <a:spcPct val="200000"/>
              </a:lnSpc>
              <a:buClr>
                <a:schemeClr val="accent3">
                  <a:lumMod val="50000"/>
                </a:schemeClr>
              </a:buClr>
              <a:buFont typeface="Courier New" pitchFamily="49" charset="0"/>
              <a:buChar char="o"/>
            </a:pPr>
            <a:r>
              <a:rPr lang="ru-RU" sz="2200" kern="0" dirty="0" smtClean="0">
                <a:solidFill>
                  <a:sysClr val="windowText" lastClr="000000"/>
                </a:solidFill>
              </a:rPr>
              <a:t>Как управлять транзакциями</a:t>
            </a:r>
            <a:endParaRPr lang="en-US" sz="2200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27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en-US" dirty="0" smtClean="0"/>
              <a:t>Result set </a:t>
            </a:r>
            <a:r>
              <a:rPr lang="ru-RU" dirty="0" smtClean="0"/>
              <a:t>как итератор</a:t>
            </a:r>
            <a:endParaRPr lang="ru-RU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921437"/>
              </p:ext>
            </p:extLst>
          </p:nvPr>
        </p:nvGraphicFramePr>
        <p:xfrm>
          <a:off x="274320" y="911126"/>
          <a:ext cx="8618160" cy="33375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21416"/>
                <a:gridCol w="6696744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Метод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Описание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перевести</a:t>
                      </a:r>
                      <a:r>
                        <a:rPr lang="ru-RU" baseline="0" dirty="0" smtClean="0"/>
                        <a:t> курсор на одну строку вперед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previous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перевести</a:t>
                      </a:r>
                      <a:r>
                        <a:rPr lang="ru-RU" baseline="0" dirty="0" smtClean="0"/>
                        <a:t> курсор на одну строку назад</a:t>
                      </a:r>
                      <a:endParaRPr lang="ru-RU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first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курсор</a:t>
                      </a:r>
                      <a:r>
                        <a:rPr lang="ru-RU" baseline="0" dirty="0" smtClean="0"/>
                        <a:t> на первую строку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курсор</a:t>
                      </a:r>
                      <a:r>
                        <a:rPr lang="ru-RU" baseline="0" dirty="0" smtClean="0"/>
                        <a:t> на последнюю строку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beforeFirst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курсор</a:t>
                      </a:r>
                      <a:r>
                        <a:rPr lang="ru-RU" baseline="0" dirty="0" smtClean="0"/>
                        <a:t> в начало </a:t>
                      </a:r>
                      <a:r>
                        <a:rPr lang="en-US" baseline="0" dirty="0" err="1" smtClean="0"/>
                        <a:t>ResultSet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afterLast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курсор</a:t>
                      </a:r>
                      <a:r>
                        <a:rPr lang="ru-RU" baseline="0" dirty="0" smtClean="0"/>
                        <a:t> в самый конец </a:t>
                      </a:r>
                      <a:r>
                        <a:rPr lang="en-US" baseline="0" dirty="0" err="1" smtClean="0"/>
                        <a:t>ResultSet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relative(</a:t>
                      </a:r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rows)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переместить</a:t>
                      </a:r>
                      <a:r>
                        <a:rPr lang="ru-RU" baseline="0" dirty="0" smtClean="0"/>
                        <a:t> курсор на заданное количество строк от текущей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absolute(</a:t>
                      </a:r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row)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переместить</a:t>
                      </a:r>
                      <a:r>
                        <a:rPr lang="ru-RU" baseline="0" dirty="0" smtClean="0"/>
                        <a:t> курсор на заданную строку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723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7642896" cy="600164"/>
          </a:xfrm>
        </p:spPr>
        <p:txBody>
          <a:bodyPr/>
          <a:lstStyle/>
          <a:p>
            <a:r>
              <a:rPr lang="ru-RU" dirty="0" smtClean="0"/>
              <a:t>получение колонок </a:t>
            </a:r>
            <a:r>
              <a:rPr lang="ru-RU" smtClean="0"/>
              <a:t>в текущей строке </a:t>
            </a:r>
            <a:r>
              <a:rPr lang="en-US" dirty="0" smtClean="0"/>
              <a:t>Result set 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375920" y="914400"/>
            <a:ext cx="8077596" cy="3831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Для каждого типа </a:t>
            </a:r>
            <a:r>
              <a:rPr lang="en-US" dirty="0" smtClean="0"/>
              <a:t>Java + </a:t>
            </a:r>
            <a:r>
              <a:rPr lang="en-US" dirty="0" err="1" smtClean="0"/>
              <a:t>java.sql</a:t>
            </a:r>
            <a:r>
              <a:rPr lang="en-US" dirty="0" smtClean="0"/>
              <a:t>.* </a:t>
            </a:r>
            <a:r>
              <a:rPr lang="ru-RU" dirty="0" smtClean="0"/>
              <a:t>есть геттеры по индексу колонки, начиная с 1!</a:t>
            </a:r>
          </a:p>
          <a:p>
            <a:endParaRPr lang="ru-RU" dirty="0"/>
          </a:p>
          <a:p>
            <a:r>
              <a:rPr lang="ru-RU" dirty="0" smtClean="0"/>
              <a:t>Например:</a:t>
            </a: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getByte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column);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getByte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(String column)</a:t>
            </a: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getLong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column);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getLong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(String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column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getDouble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column);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getDouble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(String column)</a:t>
            </a: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getString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column);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getString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(String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column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getTimestamp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column);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getTimestamp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(String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column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getClob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column);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getClob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(String column)</a:t>
            </a: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lang="is-IS" dirty="0" smtClean="0">
                <a:solidFill>
                  <a:schemeClr val="accent1">
                    <a:lumMod val="50000"/>
                  </a:schemeClr>
                </a:solidFill>
              </a:rPr>
              <a:t>…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38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Пример итерирования</a:t>
            </a:r>
            <a:r>
              <a:rPr lang="en-US" dirty="0" smtClean="0"/>
              <a:t> </a:t>
            </a:r>
            <a:r>
              <a:rPr lang="ru-RU" dirty="0" smtClean="0"/>
              <a:t>по </a:t>
            </a:r>
            <a:r>
              <a:rPr lang="en-US" dirty="0" err="1" smtClean="0"/>
              <a:t>ResulT</a:t>
            </a:r>
            <a:r>
              <a:rPr lang="en-US" dirty="0" smtClean="0"/>
              <a:t> Set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41472" y="699542"/>
            <a:ext cx="865100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</a:rPr>
              <a:t>public void </a:t>
            </a:r>
            <a:r>
              <a:rPr lang="en-US" dirty="0" err="1"/>
              <a:t>connectToAndQueryDatabase</a:t>
            </a:r>
            <a:r>
              <a:rPr lang="en-US" dirty="0"/>
              <a:t>(String username, String password) </a:t>
            </a:r>
            <a:r>
              <a:rPr lang="en-US" b="1" dirty="0">
                <a:solidFill>
                  <a:srgbClr val="000080"/>
                </a:solidFill>
              </a:rPr>
              <a:t>throws </a:t>
            </a:r>
            <a:r>
              <a:rPr lang="en-US" dirty="0" err="1"/>
              <a:t>SQLException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rgbClr val="000080"/>
                </a:solidFill>
              </a:rPr>
              <a:t>try </a:t>
            </a:r>
            <a:r>
              <a:rPr lang="en-US" dirty="0"/>
              <a:t>(Connection connection = </a:t>
            </a:r>
            <a:r>
              <a:rPr lang="en-US" dirty="0" err="1"/>
              <a:t>DriverManager.</a:t>
            </a:r>
            <a:r>
              <a:rPr lang="en-US" i="1" dirty="0" err="1"/>
              <a:t>getConnection</a:t>
            </a:r>
            <a:r>
              <a:rPr lang="en-US" dirty="0"/>
              <a:t>(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 smtClean="0"/>
              <a:t>	</a:t>
            </a:r>
            <a:r>
              <a:rPr lang="en-US" b="1" dirty="0" smtClean="0">
                <a:solidFill>
                  <a:srgbClr val="658ABA"/>
                </a:solidFill>
              </a:rPr>
              <a:t>"jdbc:h2:./</a:t>
            </a:r>
            <a:r>
              <a:rPr lang="en-US" b="1" dirty="0" err="1" smtClean="0">
                <a:solidFill>
                  <a:srgbClr val="658ABA"/>
                </a:solidFill>
              </a:rPr>
              <a:t>mydb</a:t>
            </a:r>
            <a:r>
              <a:rPr lang="en-US" b="1" dirty="0" smtClean="0">
                <a:solidFill>
                  <a:srgbClr val="658ABA"/>
                </a:solidFill>
              </a:rPr>
              <a:t>”</a:t>
            </a:r>
            <a:r>
              <a:rPr lang="en-US" dirty="0" smtClean="0"/>
              <a:t>, username</a:t>
            </a:r>
            <a:r>
              <a:rPr lang="en-US" dirty="0"/>
              <a:t>, password);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 smtClean="0"/>
              <a:t>     Statement </a:t>
            </a:r>
            <a:r>
              <a:rPr lang="en-US" dirty="0" err="1"/>
              <a:t>stmt</a:t>
            </a:r>
            <a:r>
              <a:rPr lang="en-US" dirty="0"/>
              <a:t> = </a:t>
            </a:r>
            <a:r>
              <a:rPr lang="en-US" dirty="0" err="1"/>
              <a:t>connection.createStatement</a:t>
            </a:r>
            <a:r>
              <a:rPr lang="en-US" dirty="0"/>
              <a:t>()) </a:t>
            </a:r>
            <a:endParaRPr lang="en-US" dirty="0" smtClean="0"/>
          </a:p>
          <a:p>
            <a:r>
              <a:rPr lang="en-US" dirty="0" smtClean="0"/>
              <a:t>{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ResultSet</a:t>
            </a:r>
            <a:r>
              <a:rPr lang="en-US" dirty="0"/>
              <a:t> </a:t>
            </a:r>
            <a:r>
              <a:rPr lang="en-US" dirty="0" err="1" smtClean="0"/>
              <a:t>resultSet</a:t>
            </a:r>
            <a:r>
              <a:rPr lang="en-US" dirty="0" smtClean="0"/>
              <a:t>= </a:t>
            </a:r>
            <a:r>
              <a:rPr lang="en-US" dirty="0" err="1"/>
              <a:t>stmt.executeQuery</a:t>
            </a:r>
            <a:r>
              <a:rPr lang="en-US" dirty="0"/>
              <a:t>(</a:t>
            </a:r>
            <a:r>
              <a:rPr lang="en-US" b="1" dirty="0">
                <a:solidFill>
                  <a:srgbClr val="658ABA"/>
                </a:solidFill>
              </a:rPr>
              <a:t>"SELECT a, b, c FROM Table1"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>
                <a:solidFill>
                  <a:srgbClr val="000080"/>
                </a:solidFill>
              </a:rPr>
              <a:t>while </a:t>
            </a:r>
            <a:r>
              <a:rPr lang="en-US" dirty="0" smtClean="0"/>
              <a:t>(</a:t>
            </a:r>
            <a:r>
              <a:rPr lang="en-US" dirty="0" err="1"/>
              <a:t>resultSet</a:t>
            </a:r>
            <a:r>
              <a:rPr lang="en-US" dirty="0" err="1" smtClean="0"/>
              <a:t>.next</a:t>
            </a:r>
            <a:r>
              <a:rPr lang="en-US" dirty="0" smtClean="0"/>
              <a:t>()) </a:t>
            </a: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b="1" dirty="0" err="1">
                <a:solidFill>
                  <a:srgbClr val="000080"/>
                </a:solidFill>
              </a:rPr>
              <a:t>int</a:t>
            </a:r>
            <a:r>
              <a:rPr lang="en-US" b="1" dirty="0">
                <a:solidFill>
                  <a:srgbClr val="000080"/>
                </a:solidFill>
              </a:rPr>
              <a:t> </a:t>
            </a:r>
            <a:r>
              <a:rPr lang="en-US" dirty="0"/>
              <a:t>a = </a:t>
            </a:r>
            <a:r>
              <a:rPr lang="en-US" dirty="0" err="1"/>
              <a:t>resultSet</a:t>
            </a:r>
            <a:r>
              <a:rPr lang="en-US" dirty="0" err="1" smtClean="0"/>
              <a:t>.getInt</a:t>
            </a:r>
            <a:r>
              <a:rPr lang="en-US" dirty="0"/>
              <a:t>(</a:t>
            </a:r>
            <a:r>
              <a:rPr lang="en-US" b="1" dirty="0">
                <a:solidFill>
                  <a:srgbClr val="658ABA"/>
                </a:solidFill>
              </a:rPr>
              <a:t>"a"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        String b = </a:t>
            </a:r>
            <a:r>
              <a:rPr lang="en-US" dirty="0" err="1"/>
              <a:t>resultSet</a:t>
            </a:r>
            <a:r>
              <a:rPr lang="en-US" dirty="0" err="1" smtClean="0"/>
              <a:t>.getString</a:t>
            </a:r>
            <a:r>
              <a:rPr lang="en-US" dirty="0"/>
              <a:t>(</a:t>
            </a:r>
            <a:r>
              <a:rPr lang="en-US" b="1" dirty="0">
                <a:solidFill>
                  <a:srgbClr val="658ABA"/>
                </a:solidFill>
              </a:rPr>
              <a:t>"b"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b="1" dirty="0">
                <a:solidFill>
                  <a:srgbClr val="000080"/>
                </a:solidFill>
              </a:rPr>
              <a:t>float </a:t>
            </a:r>
            <a:r>
              <a:rPr lang="en-US" dirty="0"/>
              <a:t>c = </a:t>
            </a:r>
            <a:r>
              <a:rPr lang="en-US" dirty="0" err="1"/>
              <a:t>resultSet</a:t>
            </a:r>
            <a:r>
              <a:rPr lang="en-US" dirty="0" err="1" smtClean="0"/>
              <a:t>.getFloat</a:t>
            </a:r>
            <a:r>
              <a:rPr lang="en-US" dirty="0"/>
              <a:t>(</a:t>
            </a:r>
            <a:r>
              <a:rPr lang="en-US" b="1" dirty="0">
                <a:solidFill>
                  <a:srgbClr val="658ABA"/>
                </a:solidFill>
              </a:rPr>
              <a:t>"c"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    }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282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en-US" dirty="0" smtClean="0"/>
              <a:t>Batch updates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241472" y="802640"/>
            <a:ext cx="86510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Все </a:t>
            </a:r>
            <a:r>
              <a:rPr lang="en-US" dirty="0" smtClean="0"/>
              <a:t>Statement </a:t>
            </a:r>
            <a:r>
              <a:rPr lang="ru-RU" dirty="0" smtClean="0"/>
              <a:t>объекты</a:t>
            </a:r>
            <a:r>
              <a:rPr lang="en-US" dirty="0" smtClean="0"/>
              <a:t> </a:t>
            </a:r>
            <a:r>
              <a:rPr lang="ru-RU" dirty="0" smtClean="0"/>
              <a:t>могут иметь список команд, которые возвращают количество измененных строк – </a:t>
            </a:r>
            <a:r>
              <a:rPr lang="en-US" dirty="0" smtClean="0"/>
              <a:t>UPDATE, DELETE, INSERT</a:t>
            </a:r>
            <a:r>
              <a:rPr lang="en-US" dirty="0"/>
              <a:t> </a:t>
            </a:r>
            <a:r>
              <a:rPr lang="en-US" dirty="0" smtClean="0"/>
              <a:t>, </a:t>
            </a:r>
            <a:r>
              <a:rPr lang="ru-RU" dirty="0" smtClean="0"/>
              <a:t>а также команды </a:t>
            </a:r>
            <a:r>
              <a:rPr lang="en-US" dirty="0" smtClean="0"/>
              <a:t>DDL – CREATE TABLE, DROP TABLE</a:t>
            </a:r>
            <a:r>
              <a:rPr lang="is-IS" dirty="0" smtClean="0"/>
              <a:t>…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85488" y="2125400"/>
            <a:ext cx="850699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</a:rPr>
              <a:t>private static void </a:t>
            </a:r>
            <a:r>
              <a:rPr lang="en-US" dirty="0" err="1"/>
              <a:t>insertTelephones</a:t>
            </a:r>
            <a:r>
              <a:rPr lang="en-US" dirty="0"/>
              <a:t>(Connection connection) </a:t>
            </a:r>
            <a:r>
              <a:rPr lang="en-US" b="1" dirty="0">
                <a:solidFill>
                  <a:srgbClr val="000080"/>
                </a:solidFill>
              </a:rPr>
              <a:t>throws </a:t>
            </a:r>
            <a:r>
              <a:rPr lang="en-US" dirty="0" err="1"/>
              <a:t>SQLException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 smtClean="0"/>
              <a:t>    </a:t>
            </a:r>
            <a:r>
              <a:rPr lang="en-US" b="1" dirty="0">
                <a:solidFill>
                  <a:srgbClr val="000080"/>
                </a:solidFill>
              </a:rPr>
              <a:t>try</a:t>
            </a:r>
            <a:r>
              <a:rPr lang="en-US" dirty="0"/>
              <a:t>(Statement statement = </a:t>
            </a:r>
            <a:r>
              <a:rPr lang="en-US" dirty="0" err="1"/>
              <a:t>connection.createStatement</a:t>
            </a:r>
            <a:r>
              <a:rPr lang="en-US" dirty="0"/>
              <a:t>())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statement.addBatch</a:t>
            </a:r>
            <a:r>
              <a:rPr lang="en-US" dirty="0"/>
              <a:t>(</a:t>
            </a:r>
            <a:r>
              <a:rPr lang="en-US" b="1" dirty="0">
                <a:solidFill>
                  <a:srgbClr val="658ABA"/>
                </a:solidFill>
              </a:rPr>
              <a:t>"INSERT INTO telephone values ('</a:t>
            </a:r>
            <a:r>
              <a:rPr lang="en-US" b="1" dirty="0" err="1">
                <a:solidFill>
                  <a:srgbClr val="658ABA"/>
                </a:solidFill>
              </a:rPr>
              <a:t>ivan</a:t>
            </a:r>
            <a:r>
              <a:rPr lang="en-US" b="1" dirty="0">
                <a:solidFill>
                  <a:srgbClr val="658ABA"/>
                </a:solidFill>
              </a:rPr>
              <a:t>', '1231231')"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statement.addBatch</a:t>
            </a:r>
            <a:r>
              <a:rPr lang="en-US" dirty="0"/>
              <a:t>(</a:t>
            </a:r>
            <a:r>
              <a:rPr lang="en-US" b="1" dirty="0">
                <a:solidFill>
                  <a:srgbClr val="658ABA"/>
                </a:solidFill>
              </a:rPr>
              <a:t>"INSERT INTO telephone values('</a:t>
            </a:r>
            <a:r>
              <a:rPr lang="en-US" b="1" dirty="0" err="1">
                <a:solidFill>
                  <a:srgbClr val="658ABA"/>
                </a:solidFill>
              </a:rPr>
              <a:t>stepan</a:t>
            </a:r>
            <a:r>
              <a:rPr lang="en-US" b="1" dirty="0">
                <a:solidFill>
                  <a:srgbClr val="658ABA"/>
                </a:solidFill>
              </a:rPr>
              <a:t>', '4231231')"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statement.addBatch</a:t>
            </a:r>
            <a:r>
              <a:rPr lang="en-US" dirty="0"/>
              <a:t>(</a:t>
            </a:r>
            <a:r>
              <a:rPr lang="en-US" b="1" dirty="0">
                <a:solidFill>
                  <a:srgbClr val="658ABA"/>
                </a:solidFill>
              </a:rPr>
              <a:t>"INSERT INTO telephone values('</a:t>
            </a:r>
            <a:r>
              <a:rPr lang="en-US" b="1" dirty="0" err="1">
                <a:solidFill>
                  <a:srgbClr val="658ABA"/>
                </a:solidFill>
              </a:rPr>
              <a:t>kostya</a:t>
            </a:r>
            <a:r>
              <a:rPr lang="en-US" b="1" dirty="0">
                <a:solidFill>
                  <a:srgbClr val="658ABA"/>
                </a:solidFill>
              </a:rPr>
              <a:t>', '5231231')"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 err="1">
                <a:solidFill>
                  <a:srgbClr val="000080"/>
                </a:solidFill>
              </a:rPr>
              <a:t>int</a:t>
            </a:r>
            <a:r>
              <a:rPr lang="en-US" dirty="0"/>
              <a:t>[] </a:t>
            </a:r>
            <a:r>
              <a:rPr lang="en-US" dirty="0" err="1"/>
              <a:t>executeBatch</a:t>
            </a:r>
            <a:r>
              <a:rPr lang="en-US" dirty="0"/>
              <a:t> = </a:t>
            </a:r>
            <a:r>
              <a:rPr lang="en-US" dirty="0" err="1"/>
              <a:t>statement.executeBatch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 smtClean="0"/>
              <a:t>    </a:t>
            </a:r>
            <a:r>
              <a:rPr lang="en-US" dirty="0"/>
              <a:t>}</a:t>
            </a:r>
            <a:br>
              <a:rPr lang="en-US" dirty="0"/>
            </a:br>
            <a:r>
              <a:rPr lang="en-US" dirty="0" smtClean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6959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параметризованный </a:t>
            </a:r>
            <a:r>
              <a:rPr lang="en-US" dirty="0" smtClean="0"/>
              <a:t>BATCH UPDATE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41472" y="700697"/>
            <a:ext cx="865100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</a:rPr>
              <a:t>private static void </a:t>
            </a:r>
            <a:r>
              <a:rPr lang="en-US" dirty="0" err="1"/>
              <a:t>insertTelephones</a:t>
            </a:r>
            <a:r>
              <a:rPr lang="en-US" dirty="0"/>
              <a:t>(Connection connection) </a:t>
            </a:r>
            <a:r>
              <a:rPr lang="en-US" b="1" dirty="0">
                <a:solidFill>
                  <a:srgbClr val="000080"/>
                </a:solidFill>
              </a:rPr>
              <a:t>throws </a:t>
            </a:r>
            <a:r>
              <a:rPr lang="en-US" dirty="0" err="1"/>
              <a:t>SQLException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rgbClr val="000080"/>
                </a:solidFill>
              </a:rPr>
              <a:t>try</a:t>
            </a:r>
            <a:r>
              <a:rPr lang="en-US" dirty="0"/>
              <a:t>(</a:t>
            </a:r>
            <a:r>
              <a:rPr lang="en-US" dirty="0" err="1"/>
              <a:t>PreparedStatement</a:t>
            </a:r>
            <a:r>
              <a:rPr lang="en-US" dirty="0"/>
              <a:t> statement =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err="1" smtClean="0"/>
              <a:t>connection.prepareStatement</a:t>
            </a:r>
            <a:r>
              <a:rPr lang="en-US" dirty="0"/>
              <a:t>(</a:t>
            </a:r>
            <a:r>
              <a:rPr lang="en-US" b="1" dirty="0">
                <a:solidFill>
                  <a:srgbClr val="658ABA"/>
                </a:solidFill>
              </a:rPr>
              <a:t>"INSERT INTO telephone VALUES (?, ?)"</a:t>
            </a:r>
            <a:r>
              <a:rPr lang="en-US" dirty="0"/>
              <a:t>)) {</a:t>
            </a:r>
            <a:br>
              <a:rPr lang="en-US" dirty="0"/>
            </a:br>
            <a:r>
              <a:rPr lang="en-US" dirty="0"/>
              <a:t>       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statement.setString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0000FF"/>
                </a:solidFill>
              </a:rPr>
              <a:t>1</a:t>
            </a:r>
            <a:r>
              <a:rPr lang="en-US" dirty="0"/>
              <a:t>, </a:t>
            </a:r>
            <a:r>
              <a:rPr lang="en-US" b="1" dirty="0">
                <a:solidFill>
                  <a:srgbClr val="658ABA"/>
                </a:solidFill>
              </a:rPr>
              <a:t>"</a:t>
            </a:r>
            <a:r>
              <a:rPr lang="en-US" b="1" dirty="0" err="1">
                <a:solidFill>
                  <a:srgbClr val="658ABA"/>
                </a:solidFill>
              </a:rPr>
              <a:t>feodor</a:t>
            </a:r>
            <a:r>
              <a:rPr lang="en-US" b="1" dirty="0">
                <a:solidFill>
                  <a:srgbClr val="658ABA"/>
                </a:solidFill>
              </a:rPr>
              <a:t>"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statement.setString</a:t>
            </a:r>
            <a:r>
              <a:rPr lang="en-US" dirty="0"/>
              <a:t>(</a:t>
            </a:r>
            <a:r>
              <a:rPr lang="en-US" dirty="0">
                <a:solidFill>
                  <a:srgbClr val="0000FF"/>
                </a:solidFill>
              </a:rPr>
              <a:t>2</a:t>
            </a:r>
            <a:r>
              <a:rPr lang="en-US" dirty="0"/>
              <a:t>, </a:t>
            </a:r>
            <a:r>
              <a:rPr lang="en-US" b="1" dirty="0">
                <a:solidFill>
                  <a:srgbClr val="658ABA"/>
                </a:solidFill>
              </a:rPr>
              <a:t>"9949433"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statement.addBatch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statement.setString</a:t>
            </a:r>
            <a:r>
              <a:rPr lang="en-US" dirty="0"/>
              <a:t>(</a:t>
            </a:r>
            <a:r>
              <a:rPr lang="en-US" dirty="0">
                <a:solidFill>
                  <a:srgbClr val="0000FF"/>
                </a:solidFill>
              </a:rPr>
              <a:t>1</a:t>
            </a:r>
            <a:r>
              <a:rPr lang="en-US" dirty="0"/>
              <a:t>, </a:t>
            </a:r>
            <a:r>
              <a:rPr lang="en-US" b="1" dirty="0">
                <a:solidFill>
                  <a:srgbClr val="658ABA"/>
                </a:solidFill>
              </a:rPr>
              <a:t>"</a:t>
            </a:r>
            <a:r>
              <a:rPr lang="en-US" b="1" dirty="0" err="1">
                <a:solidFill>
                  <a:srgbClr val="658ABA"/>
                </a:solidFill>
              </a:rPr>
              <a:t>anastasiya</a:t>
            </a:r>
            <a:r>
              <a:rPr lang="en-US" b="1" dirty="0">
                <a:solidFill>
                  <a:srgbClr val="658ABA"/>
                </a:solidFill>
              </a:rPr>
              <a:t>"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statement.setString</a:t>
            </a:r>
            <a:r>
              <a:rPr lang="en-US" dirty="0"/>
              <a:t>(</a:t>
            </a:r>
            <a:r>
              <a:rPr lang="en-US" dirty="0">
                <a:solidFill>
                  <a:srgbClr val="0000FF"/>
                </a:solidFill>
              </a:rPr>
              <a:t>2</a:t>
            </a:r>
            <a:r>
              <a:rPr lang="en-US" dirty="0"/>
              <a:t>, </a:t>
            </a:r>
            <a:r>
              <a:rPr lang="en-US" b="1" dirty="0">
                <a:solidFill>
                  <a:srgbClr val="658ABA"/>
                </a:solidFill>
              </a:rPr>
              <a:t>"8345783458"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statement.addBatch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 err="1">
                <a:solidFill>
                  <a:srgbClr val="000080"/>
                </a:solidFill>
              </a:rPr>
              <a:t>int</a:t>
            </a:r>
            <a:r>
              <a:rPr lang="en-US" dirty="0"/>
              <a:t>[] </a:t>
            </a:r>
            <a:r>
              <a:rPr lang="en-US" dirty="0" err="1"/>
              <a:t>executeBatch</a:t>
            </a:r>
            <a:r>
              <a:rPr lang="en-US" dirty="0"/>
              <a:t> = </a:t>
            </a:r>
            <a:r>
              <a:rPr lang="en-US" dirty="0" err="1"/>
              <a:t>statement.executeBatch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 smtClean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216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Исключения </a:t>
            </a:r>
            <a:r>
              <a:rPr lang="en-US" dirty="0" smtClean="0"/>
              <a:t>JDBC API</a:t>
            </a:r>
            <a:endParaRPr lang="ru-RU" dirty="0"/>
          </a:p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612" y="699542"/>
            <a:ext cx="5727700" cy="435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690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en-US" cap="none" dirty="0" err="1" smtClean="0"/>
              <a:t>java.sql.SQLException</a:t>
            </a:r>
            <a:endParaRPr lang="ru-RU" cap="none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0536079"/>
              </p:ext>
            </p:extLst>
          </p:nvPr>
        </p:nvGraphicFramePr>
        <p:xfrm>
          <a:off x="241472" y="1043166"/>
          <a:ext cx="8618160" cy="2661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49408"/>
                <a:gridCol w="6768752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Метод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Описание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getMessage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описание</a:t>
                      </a:r>
                      <a:r>
                        <a:rPr lang="ru-RU" baseline="0" dirty="0" smtClean="0"/>
                        <a:t> ошибки </a:t>
                      </a:r>
                      <a:r>
                        <a:rPr lang="en-US" baseline="0" dirty="0" smtClean="0"/>
                        <a:t>JDBC </a:t>
                      </a:r>
                      <a:r>
                        <a:rPr lang="ru-RU" baseline="0" dirty="0" smtClean="0"/>
                        <a:t>драйвера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getSQLState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XOPEN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SQLState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–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возвращает стандартный код состояния запроса</a:t>
                      </a:r>
                      <a:r>
                        <a:rPr lang="ru-RU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hlinkClick r:id="rId2"/>
                        </a:rPr>
                        <a:t>https://docs.oracle.com/database/121/ZZMOD/appd.htm#ZZMOD338</a:t>
                      </a:r>
                      <a:r>
                        <a:rPr lang="ru-RU" dirty="0" smtClean="0"/>
                        <a:t>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getErrorCode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номер ошибки, специфичный для вашей реализации БД.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getNextException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следующий </a:t>
                      </a:r>
                      <a:r>
                        <a:rPr lang="ru-RU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SQLException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в цепочке, если при исполнении запроса было сгенерировано </a:t>
                      </a:r>
                      <a:r>
                        <a:rPr lang="ru-RU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несколькоSQLException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Прямоугольник 3"/>
          <p:cNvSpPr/>
          <p:nvPr/>
        </p:nvSpPr>
        <p:spPr>
          <a:xfrm>
            <a:off x="241472" y="4033714"/>
            <a:ext cx="8618160" cy="738664"/>
          </a:xfrm>
          <a:prstGeom prst="rect">
            <a:avLst/>
          </a:prstGeom>
          <a:solidFill>
            <a:srgbClr val="FFE1B9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square">
            <a:spAutoFit/>
          </a:bodyPr>
          <a:lstStyle/>
          <a:p>
            <a:r>
              <a:rPr lang="en-US" sz="1400" dirty="0" err="1">
                <a:latin typeface="Arial" charset="0"/>
                <a:ea typeface="Arial" charset="0"/>
                <a:cs typeface="Arial" charset="0"/>
              </a:rPr>
              <a:t>SQLState</a:t>
            </a:r>
            <a:r>
              <a:rPr lang="en-US" sz="1400" dirty="0">
                <a:latin typeface="Arial" charset="0"/>
                <a:ea typeface="Arial" charset="0"/>
                <a:cs typeface="Arial" charset="0"/>
              </a:rPr>
              <a:t>: 42Y55 </a:t>
            </a:r>
            <a:endParaRPr lang="en-US" sz="1400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lang="en-US" sz="1400" dirty="0" smtClean="0">
                <a:latin typeface="Arial" charset="0"/>
                <a:ea typeface="Arial" charset="0"/>
                <a:cs typeface="Arial" charset="0"/>
              </a:rPr>
              <a:t>Error </a:t>
            </a:r>
            <a:r>
              <a:rPr lang="en-US" sz="1400" dirty="0">
                <a:latin typeface="Arial" charset="0"/>
                <a:ea typeface="Arial" charset="0"/>
                <a:cs typeface="Arial" charset="0"/>
              </a:rPr>
              <a:t>Code: 30000 </a:t>
            </a:r>
            <a:endParaRPr lang="en-US" sz="1400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lang="en-US" sz="1400" dirty="0" smtClean="0">
                <a:latin typeface="Arial" charset="0"/>
                <a:ea typeface="Arial" charset="0"/>
                <a:cs typeface="Arial" charset="0"/>
              </a:rPr>
              <a:t>Message</a:t>
            </a:r>
            <a:r>
              <a:rPr lang="en-US" sz="1400" dirty="0">
                <a:latin typeface="Arial" charset="0"/>
                <a:ea typeface="Arial" charset="0"/>
                <a:cs typeface="Arial" charset="0"/>
              </a:rPr>
              <a:t>: 'DROP TABLE' cannot be performed on </a:t>
            </a:r>
            <a:r>
              <a:rPr lang="en-US" sz="1400" dirty="0" smtClean="0">
                <a:latin typeface="Arial" charset="0"/>
                <a:ea typeface="Arial" charset="0"/>
                <a:cs typeface="Arial" charset="0"/>
              </a:rPr>
              <a:t>‘USERS' </a:t>
            </a:r>
            <a:r>
              <a:rPr lang="en-US" sz="1400" dirty="0">
                <a:latin typeface="Arial" charset="0"/>
                <a:ea typeface="Arial" charset="0"/>
                <a:cs typeface="Arial" charset="0"/>
              </a:rPr>
              <a:t>because it does not exist.</a:t>
            </a:r>
            <a:endParaRPr lang="ru-RU" sz="14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441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Основные подклассы исключений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771896"/>
              </p:ext>
            </p:extLst>
          </p:nvPr>
        </p:nvGraphicFramePr>
        <p:xfrm>
          <a:off x="241472" y="1059582"/>
          <a:ext cx="8618160" cy="29362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18360"/>
                <a:gridCol w="5799800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Исключение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Описание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SQLNonTransientException</a:t>
                      </a:r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ошибка, которая не может быть исправлена кроме как исправлением запроса или его данных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SQLTransientException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ошибка, которая может быть исправлена при повторе операции позднее.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SQLRecoverableException</a:t>
                      </a:r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ошибка, которая может быть исправлена методом «попробуйте выключить и включить»: переустановить соединение, </a:t>
                      </a:r>
                      <a:r>
                        <a:rPr lang="ru-RU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переповторить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транзакцию </a:t>
                      </a:r>
                      <a:r>
                        <a:rPr lang="ru-RU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итд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BatchUpdateException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выбрасываетс</a:t>
                      </a:r>
                      <a:r>
                        <a:rPr lang="ru-RU" baseline="0" dirty="0" smtClean="0"/>
                        <a:t>я при ошибках выполнения </a:t>
                      </a:r>
                      <a:r>
                        <a:rPr lang="en-US" baseline="0" dirty="0" err="1" smtClean="0"/>
                        <a:t>executeBatch</a:t>
                      </a:r>
                      <a:r>
                        <a:rPr lang="en-US" baseline="0" dirty="0" smtClean="0"/>
                        <a:t>()</a:t>
                      </a:r>
                      <a:endParaRPr lang="ru-RU" baseline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732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Транзакция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304801" y="934720"/>
            <a:ext cx="865968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Иногда требуется чтобы результат выполнения одного </a:t>
            </a:r>
            <a:r>
              <a:rPr lang="en-US" dirty="0" smtClean="0"/>
              <a:t>Statement </a:t>
            </a:r>
            <a:r>
              <a:rPr lang="ru-RU" dirty="0" smtClean="0"/>
              <a:t>не было применено до тех пор пока другой </a:t>
            </a:r>
            <a:r>
              <a:rPr lang="en-US" dirty="0" smtClean="0"/>
              <a:t>Statement </a:t>
            </a:r>
            <a:r>
              <a:rPr lang="ru-RU" dirty="0" smtClean="0"/>
              <a:t>не выполнится успешно. </a:t>
            </a:r>
          </a:p>
          <a:p>
            <a:r>
              <a:rPr lang="ru-RU" dirty="0" smtClean="0"/>
              <a:t>Например, перевод средств с</a:t>
            </a:r>
            <a:r>
              <a:rPr lang="ru-RU" dirty="0"/>
              <a:t>о</a:t>
            </a:r>
            <a:r>
              <a:rPr lang="ru-RU" dirty="0" smtClean="0"/>
              <a:t> счета на счет.</a:t>
            </a:r>
          </a:p>
          <a:p>
            <a:endParaRPr lang="ru-RU" dirty="0"/>
          </a:p>
          <a:p>
            <a:r>
              <a:rPr lang="ru-RU" dirty="0" smtClean="0"/>
              <a:t>Для этих целей используется понятие транзакции.</a:t>
            </a:r>
          </a:p>
          <a:p>
            <a:endParaRPr lang="ru-RU" dirty="0"/>
          </a:p>
          <a:p>
            <a:r>
              <a:rPr lang="ru-RU" b="1" dirty="0"/>
              <a:t>Транзакция</a:t>
            </a:r>
            <a:r>
              <a:rPr lang="ru-RU" dirty="0"/>
              <a:t> – неделимая с точки зрения воздействия на БД последовательность операторов манипулирования данными (чтения, удаления, вставки, модификации), такая, </a:t>
            </a:r>
            <a:r>
              <a:rPr lang="ru-RU" dirty="0" smtClean="0"/>
              <a:t>что:</a:t>
            </a:r>
          </a:p>
          <a:p>
            <a:pPr marL="285750" indent="-285750">
              <a:buFont typeface="Arial" charset="0"/>
              <a:buChar char="•"/>
            </a:pPr>
            <a:r>
              <a:rPr lang="ru-RU" dirty="0" smtClean="0"/>
              <a:t>либо </a:t>
            </a:r>
            <a:r>
              <a:rPr lang="ru-RU" dirty="0"/>
              <a:t>результаты всех операторов, входящих в транзакцию, отображаются в </a:t>
            </a:r>
            <a:r>
              <a:rPr lang="ru-RU" dirty="0" smtClean="0"/>
              <a:t>БД</a:t>
            </a:r>
          </a:p>
          <a:p>
            <a:pPr marL="285750" indent="-285750">
              <a:buFont typeface="Arial" charset="0"/>
              <a:buChar char="•"/>
            </a:pPr>
            <a:r>
              <a:rPr lang="ru-RU" dirty="0" smtClean="0"/>
              <a:t>либо </a:t>
            </a:r>
            <a:r>
              <a:rPr lang="ru-RU" dirty="0"/>
              <a:t>воздействие всех операторов полностью </a:t>
            </a:r>
            <a:r>
              <a:rPr lang="ru-RU" dirty="0" smtClean="0"/>
              <a:t>отсутствует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458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en-US" dirty="0" smtClean="0"/>
              <a:t>JDBC Transaction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251912" y="673408"/>
            <a:ext cx="878458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Чтобы включить ручное управление транзакцией необходимо отключить авто-</a:t>
            </a:r>
            <a:r>
              <a:rPr lang="ru-RU" dirty="0" err="1" smtClean="0"/>
              <a:t>коммит</a:t>
            </a:r>
            <a:r>
              <a:rPr lang="ru-RU" dirty="0" smtClean="0"/>
              <a:t>:</a:t>
            </a:r>
          </a:p>
          <a:p>
            <a:r>
              <a:rPr lang="ru-RU" dirty="0"/>
              <a:t>	</a:t>
            </a:r>
            <a:r>
              <a:rPr lang="en-US" dirty="0" smtClean="0"/>
              <a:t>Connection::</a:t>
            </a:r>
            <a:r>
              <a:rPr lang="en-US" b="1" dirty="0" err="1" smtClean="0"/>
              <a:t>setAutoCommit</a:t>
            </a:r>
            <a:r>
              <a:rPr lang="en-US" b="1" dirty="0" smtClean="0"/>
              <a:t>(false)</a:t>
            </a:r>
            <a:r>
              <a:rPr lang="en-US" dirty="0" smtClean="0"/>
              <a:t>;</a:t>
            </a:r>
            <a:endParaRPr lang="en-US" dirty="0"/>
          </a:p>
          <a:p>
            <a:r>
              <a:rPr lang="ru-RU" dirty="0" smtClean="0"/>
              <a:t>Чтобы </a:t>
            </a:r>
            <a:r>
              <a:rPr lang="ru-RU" dirty="0" err="1" smtClean="0"/>
              <a:t>закоммитить</a:t>
            </a:r>
            <a:r>
              <a:rPr lang="ru-RU" dirty="0" smtClean="0"/>
              <a:t> (применить изменения) транзакцию вызвать метод:</a:t>
            </a:r>
          </a:p>
          <a:p>
            <a:r>
              <a:rPr lang="ru-RU" dirty="0"/>
              <a:t>	</a:t>
            </a:r>
            <a:r>
              <a:rPr lang="en-US" dirty="0" smtClean="0"/>
              <a:t>Connection::</a:t>
            </a:r>
            <a:r>
              <a:rPr lang="en-US" b="1" dirty="0" smtClean="0"/>
              <a:t>commit();</a:t>
            </a:r>
            <a:endParaRPr lang="en-US" dirty="0"/>
          </a:p>
          <a:p>
            <a:r>
              <a:rPr lang="ru-RU" dirty="0" smtClean="0"/>
              <a:t>Чтобы откатить (отменить все изменения) транзакцию вызвать метод:</a:t>
            </a:r>
          </a:p>
          <a:p>
            <a:r>
              <a:rPr lang="ru-RU" dirty="0"/>
              <a:t>	</a:t>
            </a:r>
            <a:r>
              <a:rPr lang="en-US" dirty="0" smtClean="0"/>
              <a:t>Connection::</a:t>
            </a:r>
            <a:r>
              <a:rPr lang="en-US" b="1" dirty="0" smtClean="0"/>
              <a:t>rollback();</a:t>
            </a:r>
            <a:endParaRPr lang="ru-RU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755576" y="2499742"/>
            <a:ext cx="828092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80"/>
                </a:solidFill>
              </a:rPr>
              <a:t>void </a:t>
            </a:r>
            <a:r>
              <a:rPr lang="en-US" sz="1600" dirty="0" smtClean="0"/>
              <a:t>transfer100$(Connection </a:t>
            </a:r>
            <a:r>
              <a:rPr lang="en-US" sz="1600" dirty="0"/>
              <a:t>connection) </a:t>
            </a:r>
            <a:r>
              <a:rPr lang="en-US" sz="1600" b="1" dirty="0">
                <a:solidFill>
                  <a:srgbClr val="000080"/>
                </a:solidFill>
              </a:rPr>
              <a:t>throws </a:t>
            </a:r>
            <a:r>
              <a:rPr lang="en-US" sz="1600" dirty="0" err="1"/>
              <a:t>SQLException</a:t>
            </a:r>
            <a:r>
              <a:rPr lang="en-US" sz="1600" dirty="0"/>
              <a:t> {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err="1"/>
              <a:t>connection.setAutoCommit</a:t>
            </a:r>
            <a:r>
              <a:rPr lang="en-US" sz="1600" dirty="0"/>
              <a:t>(</a:t>
            </a:r>
            <a:r>
              <a:rPr lang="en-US" sz="1600" b="1" dirty="0">
                <a:solidFill>
                  <a:srgbClr val="000080"/>
                </a:solidFill>
              </a:rPr>
              <a:t>false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b="1" dirty="0">
                <a:solidFill>
                  <a:srgbClr val="000080"/>
                </a:solidFill>
              </a:rPr>
              <a:t>try </a:t>
            </a:r>
            <a:r>
              <a:rPr lang="en-US" sz="1600" dirty="0"/>
              <a:t>(Statement statement = </a:t>
            </a:r>
            <a:r>
              <a:rPr lang="en-US" sz="1600" dirty="0" err="1"/>
              <a:t>connection.createStatement</a:t>
            </a:r>
            <a:r>
              <a:rPr lang="en-US" sz="1600" dirty="0"/>
              <a:t>()) {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statement.execute</a:t>
            </a:r>
            <a:r>
              <a:rPr lang="en-US" sz="1600" dirty="0"/>
              <a:t>(</a:t>
            </a:r>
            <a:r>
              <a:rPr lang="en-US" sz="1600" b="1" dirty="0">
                <a:solidFill>
                  <a:srgbClr val="658ABA"/>
                </a:solidFill>
              </a:rPr>
              <a:t>"UPDATE account SET balance = balance + 100 WHERE id = 1"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statement.execute</a:t>
            </a:r>
            <a:r>
              <a:rPr lang="en-US" sz="1600" dirty="0"/>
              <a:t>(</a:t>
            </a:r>
            <a:r>
              <a:rPr lang="en-US" sz="1600" b="1" dirty="0">
                <a:solidFill>
                  <a:srgbClr val="658ABA"/>
                </a:solidFill>
              </a:rPr>
              <a:t>"UPDATE account SET balance = balance - 100 WHERE id = 2"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connection.commit</a:t>
            </a:r>
            <a:r>
              <a:rPr lang="en-US" sz="1600" dirty="0"/>
              <a:t>();</a:t>
            </a:r>
            <a:br>
              <a:rPr lang="en-US" sz="1600" dirty="0"/>
            </a:br>
            <a:r>
              <a:rPr lang="en-US" sz="1600" dirty="0"/>
              <a:t>    } </a:t>
            </a:r>
            <a:r>
              <a:rPr lang="en-US" sz="1600" b="1" dirty="0">
                <a:solidFill>
                  <a:srgbClr val="000080"/>
                </a:solidFill>
              </a:rPr>
              <a:t>catch </a:t>
            </a:r>
            <a:r>
              <a:rPr lang="en-US" sz="1600" dirty="0"/>
              <a:t>(</a:t>
            </a:r>
            <a:r>
              <a:rPr lang="en-US" sz="1600" dirty="0" err="1"/>
              <a:t>SQLException</a:t>
            </a:r>
            <a:r>
              <a:rPr lang="en-US" sz="1600" dirty="0"/>
              <a:t> e) {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connection.rollback</a:t>
            </a:r>
            <a:r>
              <a:rPr lang="en-US" sz="1600" dirty="0"/>
              <a:t>();</a:t>
            </a:r>
            <a:br>
              <a:rPr lang="en-US" sz="1600" dirty="0"/>
            </a:br>
            <a:r>
              <a:rPr lang="en-US" sz="1600" dirty="0"/>
              <a:t>    }</a:t>
            </a:r>
            <a:br>
              <a:rPr lang="en-US" sz="1600" dirty="0"/>
            </a:br>
            <a:r>
              <a:rPr lang="en-US" sz="1600" dirty="0" smtClean="0"/>
              <a:t>}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962675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en-US" dirty="0" smtClean="0"/>
              <a:t>JDBC API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266701" y="1054100"/>
            <a:ext cx="8625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JDBC API </a:t>
            </a:r>
            <a:r>
              <a:rPr lang="en-US" dirty="0" smtClean="0"/>
              <a:t>– </a:t>
            </a:r>
            <a:r>
              <a:rPr lang="ru-RU" dirty="0" smtClean="0"/>
              <a:t>это программный интерфейс для предоставления доступа к табличным данным, в частности к данным хранимым в реляционных базах данных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64875" y="2067694"/>
            <a:ext cx="862578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 помощью </a:t>
            </a:r>
            <a:r>
              <a:rPr lang="en-US" dirty="0" smtClean="0"/>
              <a:t>JDBC</a:t>
            </a:r>
            <a:r>
              <a:rPr lang="ru-RU" dirty="0" smtClean="0"/>
              <a:t> </a:t>
            </a:r>
            <a:r>
              <a:rPr lang="en-US" dirty="0" smtClean="0"/>
              <a:t>API </a:t>
            </a:r>
            <a:r>
              <a:rPr lang="ru-RU" dirty="0" smtClean="0"/>
              <a:t>можно выполнить следующие основные операции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ru-RU" dirty="0" smtClean="0"/>
              <a:t>Подключение к источнику данных таких как СУБД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ru-RU" dirty="0" smtClean="0"/>
              <a:t>Отправлять в СУБД запросы на выборку и изменение 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ru-RU" dirty="0" smtClean="0"/>
              <a:t>Получать и обрабатывать результаты полученные от СУБД в ответ на запросы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21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en-US" dirty="0" smtClean="0"/>
              <a:t>JDBC </a:t>
            </a:r>
            <a:r>
              <a:rPr lang="en-US" dirty="0" err="1" smtClean="0"/>
              <a:t>Savepoint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325120" y="873760"/>
            <a:ext cx="8639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Начиная с </a:t>
            </a:r>
            <a:r>
              <a:rPr lang="en-US" dirty="0" smtClean="0"/>
              <a:t>JDBC 3 </a:t>
            </a:r>
            <a:r>
              <a:rPr lang="ru-RU" dirty="0" smtClean="0"/>
              <a:t>появилась возможность более гранулированного управления транзакциями – </a:t>
            </a:r>
            <a:r>
              <a:rPr lang="en-US" b="1" dirty="0" err="1" smtClean="0"/>
              <a:t>Savepoints</a:t>
            </a:r>
            <a:r>
              <a:rPr lang="en-US" dirty="0" smtClean="0"/>
              <a:t>. </a:t>
            </a:r>
            <a:r>
              <a:rPr lang="ru-RU" dirty="0" smtClean="0"/>
              <a:t>Позволяют организовать </a:t>
            </a:r>
            <a:r>
              <a:rPr lang="ru-RU" dirty="0" err="1" smtClean="0"/>
              <a:t>подтранзакции</a:t>
            </a:r>
            <a:r>
              <a:rPr lang="ru-RU" dirty="0" smtClean="0"/>
              <a:t>.</a:t>
            </a:r>
            <a:endParaRPr lang="en-US" dirty="0" smtClean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80031"/>
              </p:ext>
            </p:extLst>
          </p:nvPr>
        </p:nvGraphicFramePr>
        <p:xfrm>
          <a:off x="325120" y="2013511"/>
          <a:ext cx="8618160" cy="1752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022744"/>
                <a:gridCol w="5595416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Метод </a:t>
                      </a:r>
                      <a:r>
                        <a:rPr lang="en-US" dirty="0" smtClean="0"/>
                        <a:t>Connection::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Описание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setSavepoint</a:t>
                      </a:r>
                      <a:r>
                        <a:rPr lang="en-US" dirty="0" smtClean="0"/>
                        <a:t>(String name)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установить точку сохранения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releaseSavepoint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Savepoint</a:t>
                      </a:r>
                      <a:r>
                        <a:rPr lang="en-US" dirty="0" smtClean="0"/>
                        <a:t> s)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удалить точку сохранения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rollback(</a:t>
                      </a:r>
                      <a:r>
                        <a:rPr lang="en-US" dirty="0" err="1" smtClean="0"/>
                        <a:t>Savepoint</a:t>
                      </a:r>
                      <a:r>
                        <a:rPr lang="en-US" dirty="0" smtClean="0"/>
                        <a:t> s)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откатить все изменения БД до указанной точки сохранения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821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Пример точки сохранения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23528" y="1275606"/>
            <a:ext cx="872301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</a:rPr>
              <a:t>void </a:t>
            </a:r>
            <a:r>
              <a:rPr lang="en-US" dirty="0" smtClean="0"/>
              <a:t>tryTransfer100</a:t>
            </a:r>
            <a:r>
              <a:rPr lang="en-US" dirty="0"/>
              <a:t>$(Connection connection) </a:t>
            </a:r>
            <a:r>
              <a:rPr lang="en-US" b="1" dirty="0">
                <a:solidFill>
                  <a:srgbClr val="000080"/>
                </a:solidFill>
              </a:rPr>
              <a:t>throws </a:t>
            </a:r>
            <a:r>
              <a:rPr lang="en-US" dirty="0" err="1"/>
              <a:t>SQLException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connection.setAutoCommit</a:t>
            </a:r>
            <a:r>
              <a:rPr lang="en-US" dirty="0"/>
              <a:t>(</a:t>
            </a:r>
            <a:r>
              <a:rPr lang="en-US" b="1" dirty="0">
                <a:solidFill>
                  <a:srgbClr val="000080"/>
                </a:solidFill>
              </a:rPr>
              <a:t>false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 err="1"/>
              <a:t>Savepoint</a:t>
            </a:r>
            <a:r>
              <a:rPr lang="en-US" b="1" dirty="0"/>
              <a:t> </a:t>
            </a:r>
            <a:r>
              <a:rPr lang="en-US" b="1" dirty="0" err="1"/>
              <a:t>savepoint</a:t>
            </a:r>
            <a:r>
              <a:rPr lang="en-US" b="1" dirty="0"/>
              <a:t> = </a:t>
            </a:r>
            <a:r>
              <a:rPr lang="en-US" b="1" dirty="0" err="1"/>
              <a:t>connection.setSavepoint</a:t>
            </a:r>
            <a:r>
              <a:rPr lang="en-US" b="1" dirty="0"/>
              <a:t>();</a:t>
            </a:r>
            <a:br>
              <a:rPr lang="en-US" b="1" dirty="0"/>
            </a:br>
            <a:r>
              <a:rPr lang="en-US" dirty="0"/>
              <a:t>    </a:t>
            </a:r>
            <a:r>
              <a:rPr lang="en-US" b="1" dirty="0">
                <a:solidFill>
                  <a:srgbClr val="000080"/>
                </a:solidFill>
              </a:rPr>
              <a:t>try </a:t>
            </a:r>
            <a:r>
              <a:rPr lang="en-US" dirty="0"/>
              <a:t>(Statement statement = </a:t>
            </a:r>
            <a:r>
              <a:rPr lang="en-US" dirty="0" err="1"/>
              <a:t>connection.createStatement</a:t>
            </a:r>
            <a:r>
              <a:rPr lang="en-US" dirty="0"/>
              <a:t>())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statement.execute</a:t>
            </a:r>
            <a:r>
              <a:rPr lang="en-US" dirty="0"/>
              <a:t>(</a:t>
            </a:r>
            <a:r>
              <a:rPr lang="en-US" b="1" dirty="0">
                <a:solidFill>
                  <a:srgbClr val="658ABA"/>
                </a:solidFill>
              </a:rPr>
              <a:t>"UPDATE account SET balance = balance + 100 WHERE id = 1"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statement.execute</a:t>
            </a:r>
            <a:r>
              <a:rPr lang="en-US" dirty="0"/>
              <a:t>(</a:t>
            </a:r>
            <a:r>
              <a:rPr lang="en-US" b="1" dirty="0">
                <a:solidFill>
                  <a:srgbClr val="658ABA"/>
                </a:solidFill>
              </a:rPr>
              <a:t>"UPDATE account SET balance = </a:t>
            </a:r>
            <a:r>
              <a:rPr lang="en-US" b="1" dirty="0" smtClean="0">
                <a:solidFill>
                  <a:srgbClr val="658ABA"/>
                </a:solidFill>
              </a:rPr>
              <a:t>balance – 100 </a:t>
            </a:r>
            <a:r>
              <a:rPr lang="en-US" b="1" dirty="0">
                <a:solidFill>
                  <a:srgbClr val="658ABA"/>
                </a:solidFill>
              </a:rPr>
              <a:t>WHERE id = 2"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connection.commit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    } </a:t>
            </a:r>
            <a:r>
              <a:rPr lang="en-US" b="1" dirty="0">
                <a:solidFill>
                  <a:srgbClr val="000080"/>
                </a:solidFill>
              </a:rPr>
              <a:t>catch </a:t>
            </a:r>
            <a:r>
              <a:rPr lang="en-US" dirty="0"/>
              <a:t>(</a:t>
            </a:r>
            <a:r>
              <a:rPr lang="en-US" dirty="0" err="1"/>
              <a:t>SQLException</a:t>
            </a:r>
            <a:r>
              <a:rPr lang="en-US" dirty="0"/>
              <a:t> e)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connection.rollback</a:t>
            </a:r>
            <a:r>
              <a:rPr lang="en-US" dirty="0"/>
              <a:t>(</a:t>
            </a:r>
            <a:r>
              <a:rPr lang="en-US" b="1" dirty="0" err="1"/>
              <a:t>savepoint</a:t>
            </a:r>
            <a:r>
              <a:rPr lang="en-US" dirty="0" smtClean="0"/>
              <a:t>);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979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Уровни изоляции транзакций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241472" y="627534"/>
            <a:ext cx="8795024" cy="4385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 общем случае транзакции могут выполняться параллельно. Проблемы целостности данных могут возникнуть когда несколько транзакций работаю с одними и теми же объектами. В СУБД эти проблемы решаются с помощью блокировок.</a:t>
            </a:r>
          </a:p>
          <a:p>
            <a:endParaRPr lang="ru-RU" dirty="0" smtClean="0"/>
          </a:p>
          <a:p>
            <a:r>
              <a:rPr lang="ru-RU" dirty="0" smtClean="0"/>
              <a:t>Блокировки могут устанавливаться как на чтение данных до их </a:t>
            </a:r>
            <a:r>
              <a:rPr lang="ru-RU" dirty="0" err="1" smtClean="0"/>
              <a:t>коммита</a:t>
            </a:r>
            <a:r>
              <a:rPr lang="ru-RU" dirty="0" smtClean="0"/>
              <a:t> так и на </a:t>
            </a:r>
            <a:br>
              <a:rPr lang="ru-RU" dirty="0" smtClean="0"/>
            </a:br>
            <a:r>
              <a:rPr lang="ru-RU" dirty="0" smtClean="0"/>
              <a:t>изменение данных которые в данный момент изменяются. </a:t>
            </a:r>
          </a:p>
          <a:p>
            <a:endParaRPr lang="ru-RU" dirty="0" smtClean="0"/>
          </a:p>
          <a:p>
            <a:r>
              <a:rPr lang="ru-RU" dirty="0" smtClean="0"/>
              <a:t>Поведение блокировок называется уровнем изоляции транзакций: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TRANSACTION_NONE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 – транзакций нет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TRANSACTION_READ_COMMITTED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 – чтение только </a:t>
            </a:r>
            <a:r>
              <a:rPr lang="ru-RU" dirty="0" err="1" smtClean="0">
                <a:solidFill>
                  <a:schemeClr val="accent1">
                    <a:lumMod val="75000"/>
                  </a:schemeClr>
                </a:solidFill>
              </a:rPr>
              <a:t>закоммиченных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 данных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TRANSACTION_READ_UNCOMMITTED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 – чтение «грязных» данных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TRANSACTION_REPEATABLE_READ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 – повторное чтение вернет тот же результат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TRANSACTION_SERIALIZABLE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 – все транзакции выполняются одна за другой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64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возможные Побочные явления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052247"/>
              </p:ext>
            </p:extLst>
          </p:nvPr>
        </p:nvGraphicFramePr>
        <p:xfrm>
          <a:off x="107504" y="627534"/>
          <a:ext cx="8928992" cy="442325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939881"/>
                <a:gridCol w="5989111"/>
              </a:tblGrid>
              <a:tr h="383699">
                <a:tc>
                  <a:txBody>
                    <a:bodyPr/>
                    <a:lstStyle/>
                    <a:p>
                      <a:r>
                        <a:rPr lang="ru-RU" dirty="0" smtClean="0"/>
                        <a:t>Проблема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Описание</a:t>
                      </a:r>
                      <a:endParaRPr lang="ru-RU" dirty="0"/>
                    </a:p>
                  </a:txBody>
                  <a:tcPr/>
                </a:tc>
              </a:tr>
              <a:tr h="671474"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потерянное обновление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 одновременном изменении одного блока данных разными транзакциями одно из изменений теряется</a:t>
                      </a:r>
                      <a:endParaRPr lang="ru-RU" dirty="0"/>
                    </a:p>
                  </a:txBody>
                  <a:tcPr/>
                </a:tc>
              </a:tr>
              <a:tr h="959249"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«грязное» чтение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чтение данных, добавленных или изменённых транзакцией, которая впоследствии не подтвердится (откатится)</a:t>
                      </a:r>
                      <a:endParaRPr lang="ru-RU" dirty="0"/>
                    </a:p>
                  </a:txBody>
                  <a:tcPr/>
                </a:tc>
              </a:tr>
              <a:tr h="671474"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неповторяющееся чтение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 повторном чтении в рамках одной транзакции ранее прочитанные данные оказываются изменёнными</a:t>
                      </a:r>
                      <a:endParaRPr lang="ru-RU" dirty="0"/>
                    </a:p>
                  </a:txBody>
                  <a:tcPr/>
                </a:tc>
              </a:tr>
              <a:tr h="394397"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фантомное чтение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транзакция А несколько раз выбирает множество строк по</a:t>
                      </a:r>
                      <a:r>
                        <a:rPr lang="ru-RU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критериям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Транзакция Б в интервалах между этими выборками успешно добавляет или удаляет строки или изменяет столбцы некоторых строк, используемых в критериях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В результате, что одни и те же выборки в транзакции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дают разные множества строк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87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7570888" cy="600164"/>
          </a:xfrm>
        </p:spPr>
        <p:txBody>
          <a:bodyPr/>
          <a:lstStyle/>
          <a:p>
            <a:r>
              <a:rPr lang="ru-RU" dirty="0" smtClean="0"/>
              <a:t>побочные эффекты при </a:t>
            </a:r>
            <a:r>
              <a:rPr lang="ru-RU" smtClean="0"/>
              <a:t>разных Уровнях </a:t>
            </a:r>
            <a:r>
              <a:rPr lang="ru-RU" dirty="0" smtClean="0"/>
              <a:t>изоляции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4106745"/>
              </p:ext>
            </p:extLst>
          </p:nvPr>
        </p:nvGraphicFramePr>
        <p:xfrm>
          <a:off x="250825" y="1208405"/>
          <a:ext cx="8642350" cy="2468880"/>
        </p:xfrm>
        <a:graphic>
          <a:graphicData uri="http://schemas.openxmlformats.org/drawingml/2006/table">
            <a:tbl>
              <a:tblPr firstRow="1">
                <a:tableStyleId>{F5AB1C69-6EDB-4FF4-983F-18BD219EF322}</a:tableStyleId>
              </a:tblPr>
              <a:tblGrid>
                <a:gridCol w="2232943"/>
                <a:gridCol w="1368152"/>
                <a:gridCol w="2088232"/>
                <a:gridCol w="1296144"/>
                <a:gridCol w="1656879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</a:rPr>
                        <a:t>Уровень изоляции</a:t>
                      </a:r>
                      <a:endParaRPr lang="ru-RU" dirty="0">
                        <a:effectLst/>
                        <a:latin typeface="+mj-lt"/>
                      </a:endParaRP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</a:rPr>
                        <a:t>Фантомное чтение</a:t>
                      </a:r>
                      <a:endParaRPr lang="ru-RU" dirty="0">
                        <a:effectLst/>
                        <a:latin typeface="+mj-lt"/>
                      </a:endParaRP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</a:rPr>
                        <a:t>Неповторяющееся чтение</a:t>
                      </a:r>
                      <a:endParaRPr lang="ru-RU" dirty="0">
                        <a:effectLst/>
                        <a:latin typeface="+mj-lt"/>
                      </a:endParaRP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</a:rPr>
                        <a:t>«Грязное» чтение</a:t>
                      </a:r>
                      <a:endParaRPr lang="ru-RU" dirty="0">
                        <a:effectLst/>
                        <a:latin typeface="+mj-lt"/>
                      </a:endParaRP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</a:rPr>
                        <a:t>Потерянное </a:t>
                      </a:r>
                      <a:r>
                        <a:rPr lang="ru-RU" dirty="0" smtClean="0">
                          <a:effectLst/>
                        </a:rPr>
                        <a:t>обновление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SERIALIZABLE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</a:rPr>
                        <a:t>+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REPEATABLE READ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</a:rPr>
                        <a:t>+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READ COMMITTED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</a:rPr>
                        <a:t>+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READ UNCOMMITTED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</a:rPr>
                        <a:t>+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NO</a:t>
                      </a:r>
                      <a:r>
                        <a:rPr lang="en-US" baseline="0" dirty="0" smtClean="0">
                          <a:effectLst/>
                        </a:rPr>
                        <a:t> TRANSACTION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</a:rPr>
                        <a:t>-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50825" y="12080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/>
            </a:r>
            <a:b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06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7498880" cy="323165"/>
          </a:xfrm>
        </p:spPr>
        <p:txBody>
          <a:bodyPr/>
          <a:lstStyle/>
          <a:p>
            <a:r>
              <a:rPr lang="ru-RU" dirty="0" smtClean="0"/>
              <a:t>Материалы</a:t>
            </a:r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599440" y="1107440"/>
            <a:ext cx="718671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tutorials.jenkov.com/jdbc/index.html</a:t>
            </a:r>
            <a:endParaRPr lang="ru-RU" dirty="0" smtClean="0"/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ru-RU" dirty="0" smtClean="0">
                <a:hlinkClick r:id="rId3"/>
              </a:rPr>
              <a:t>https</a:t>
            </a:r>
            <a:r>
              <a:rPr lang="ru-RU" dirty="0">
                <a:hlinkClick r:id="rId3"/>
              </a:rPr>
              <a:t>://</a:t>
            </a:r>
            <a:r>
              <a:rPr lang="ru-RU" dirty="0" smtClean="0">
                <a:hlinkClick r:id="rId3"/>
              </a:rPr>
              <a:t>ru.wikipedia.org/wiki/Уровень_изолированности_транзакций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908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Домашнее задание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375921" y="1056640"/>
            <a:ext cx="8516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Разработать продвинутый кэш, который помнит о кэшированных данных после перезапуска приложения.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899592" y="1923678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@</a:t>
            </a:r>
            <a:r>
              <a:rPr lang="en-US" b="1" dirty="0">
                <a:solidFill>
                  <a:srgbClr val="000080"/>
                </a:solidFill>
              </a:rPr>
              <a:t>interface </a:t>
            </a:r>
            <a:r>
              <a:rPr lang="en-US" b="1" dirty="0" err="1">
                <a:solidFill>
                  <a:srgbClr val="3381FF"/>
                </a:solidFill>
              </a:rPr>
              <a:t>Cachable</a:t>
            </a:r>
            <a:r>
              <a:rPr lang="en-US" b="1" dirty="0">
                <a:solidFill>
                  <a:srgbClr val="3381FF"/>
                </a:solidFill>
              </a:rPr>
              <a:t> </a:t>
            </a: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 err="1">
                <a:solidFill>
                  <a:srgbClr val="000080"/>
                </a:solidFill>
              </a:rPr>
              <a:t>boolean</a:t>
            </a:r>
            <a:r>
              <a:rPr lang="en-US" b="1" dirty="0">
                <a:solidFill>
                  <a:srgbClr val="000080"/>
                </a:solidFill>
              </a:rPr>
              <a:t> </a:t>
            </a:r>
            <a:r>
              <a:rPr lang="en-US" dirty="0"/>
              <a:t>persistent() </a:t>
            </a:r>
            <a:r>
              <a:rPr lang="en-US" b="1" dirty="0">
                <a:solidFill>
                  <a:srgbClr val="000080"/>
                </a:solidFill>
              </a:rPr>
              <a:t>default false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>
                <a:solidFill>
                  <a:srgbClr val="000080"/>
                </a:solidFill>
              </a:rPr>
              <a:t>class </a:t>
            </a:r>
            <a:r>
              <a:rPr lang="en-US" dirty="0"/>
              <a:t>Calculator {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rgbClr val="3381FF"/>
                </a:solidFill>
              </a:rPr>
              <a:t>@</a:t>
            </a:r>
            <a:r>
              <a:rPr lang="en-US" b="1" dirty="0" err="1">
                <a:solidFill>
                  <a:srgbClr val="3381FF"/>
                </a:solidFill>
              </a:rPr>
              <a:t>Cachable</a:t>
            </a:r>
            <a:r>
              <a:rPr lang="en-US" dirty="0"/>
              <a:t>(persistent = </a:t>
            </a:r>
            <a:r>
              <a:rPr lang="en-US" b="1" dirty="0">
                <a:solidFill>
                  <a:srgbClr val="000080"/>
                </a:solidFill>
              </a:rPr>
              <a:t>true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rgbClr val="000080"/>
                </a:solidFill>
              </a:rPr>
              <a:t>public </a:t>
            </a:r>
            <a:r>
              <a:rPr lang="en-US" b="1" dirty="0" err="1">
                <a:solidFill>
                  <a:srgbClr val="000080"/>
                </a:solidFill>
              </a:rPr>
              <a:t>int</a:t>
            </a:r>
            <a:r>
              <a:rPr lang="en-US" b="1" dirty="0">
                <a:solidFill>
                  <a:srgbClr val="000080"/>
                </a:solidFill>
              </a:rPr>
              <a:t> </a:t>
            </a:r>
            <a:r>
              <a:rPr lang="en-US" dirty="0" err="1"/>
              <a:t>fibonachi</a:t>
            </a:r>
            <a:r>
              <a:rPr lang="en-US" dirty="0"/>
              <a:t>(</a:t>
            </a:r>
            <a:r>
              <a:rPr lang="en-US" b="1" dirty="0" err="1">
                <a:solidFill>
                  <a:srgbClr val="000080"/>
                </a:solidFill>
              </a:rPr>
              <a:t>int</a:t>
            </a:r>
            <a:r>
              <a:rPr lang="en-US" b="1" dirty="0">
                <a:solidFill>
                  <a:srgbClr val="000080"/>
                </a:solidFill>
              </a:rPr>
              <a:t> </a:t>
            </a:r>
            <a:r>
              <a:rPr lang="en-US" dirty="0"/>
              <a:t>n)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i="1" dirty="0">
                <a:solidFill>
                  <a:srgbClr val="808080"/>
                </a:solidFill>
              </a:rPr>
              <a:t>// algorithm</a:t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i="1" dirty="0">
                <a:solidFill>
                  <a:srgbClr val="808080"/>
                </a:solidFill>
              </a:rPr>
              <a:t>    </a:t>
            </a:r>
            <a:r>
              <a:rPr lang="en-US" dirty="0"/>
              <a:t>}</a:t>
            </a:r>
            <a:br>
              <a:rPr lang="en-US" dirty="0"/>
            </a:br>
            <a:r>
              <a:rPr lang="en-US" dirty="0" smtClean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51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Что такое реляционная База данных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241473" y="934278"/>
            <a:ext cx="86510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Реляционная БД хранит связанные между собой объекты в структурах называемых таблицами – строки со столбцами. И обязанностью СУБД является предоставление доступа к этим объектам</a:t>
            </a:r>
            <a:r>
              <a:rPr lang="en-US" dirty="0" smtClean="0"/>
              <a:t>, </a:t>
            </a:r>
            <a:r>
              <a:rPr lang="ru-RU" dirty="0" smtClean="0"/>
              <a:t>их хранение и поддержание целостности данных</a:t>
            </a:r>
            <a:r>
              <a:rPr lang="en-US" dirty="0" smtClean="0">
                <a:solidFill>
                  <a:srgbClr val="FF0000"/>
                </a:solidFill>
              </a:rPr>
              <a:t>*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281729"/>
            <a:ext cx="4851400" cy="1778000"/>
          </a:xfrm>
          <a:prstGeom prst="rect">
            <a:avLst/>
          </a:prstGeom>
        </p:spPr>
      </p:pic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494" y="2211710"/>
            <a:ext cx="3650061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33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Общие правила целостности данных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241472" y="915566"/>
            <a:ext cx="799539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ru-RU" dirty="0" smtClean="0"/>
              <a:t>Уникальность колонок группы колонок в таблице – </a:t>
            </a:r>
            <a:r>
              <a:rPr lang="en-US" dirty="0" smtClean="0"/>
              <a:t>PRIMARY KEY</a:t>
            </a:r>
            <a:endParaRPr lang="ru-RU" dirty="0" smtClean="0"/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ru-RU" dirty="0" smtClean="0"/>
              <a:t>Колонки таблиц содержат только данные из набора разрешенных – </a:t>
            </a:r>
            <a:r>
              <a:rPr lang="en-US" dirty="0" smtClean="0"/>
              <a:t>CHECK</a:t>
            </a:r>
            <a:endParaRPr lang="ru-RU" dirty="0" smtClean="0"/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ru-RU" dirty="0" smtClean="0"/>
              <a:t>Колонки не содержат пустых данных – </a:t>
            </a:r>
            <a:r>
              <a:rPr lang="en-US" dirty="0" smtClean="0"/>
              <a:t>NOT NULL</a:t>
            </a:r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ru-RU" dirty="0" smtClean="0"/>
              <a:t>Колонка может содержать ссылку на строку в другой таблице – </a:t>
            </a:r>
            <a:r>
              <a:rPr lang="en-US" dirty="0" smtClean="0"/>
              <a:t>FOREIGN KEY</a:t>
            </a:r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is-IS" dirty="0" smtClean="0"/>
              <a:t>…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8167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Язык реляционных БД – </a:t>
            </a:r>
            <a:r>
              <a:rPr lang="en-US" dirty="0" smtClean="0"/>
              <a:t>SQL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41472" y="830454"/>
            <a:ext cx="3599062" cy="3831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Описание структуры данных – </a:t>
            </a:r>
            <a:r>
              <a:rPr lang="en-US" b="1" dirty="0" smtClean="0"/>
              <a:t>DDL</a:t>
            </a:r>
            <a:endParaRPr lang="ru-RU" b="1" dirty="0" smtClean="0"/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CREATE</a:t>
            </a: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ALTER</a:t>
            </a: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DROP</a:t>
            </a:r>
          </a:p>
          <a:p>
            <a:endParaRPr lang="en-US" dirty="0"/>
          </a:p>
          <a:p>
            <a:r>
              <a:rPr lang="ru-RU" dirty="0" smtClean="0"/>
              <a:t>Язык манипуляции данных </a:t>
            </a:r>
            <a:r>
              <a:rPr lang="en-US" dirty="0" smtClean="0"/>
              <a:t>– </a:t>
            </a:r>
            <a:r>
              <a:rPr lang="en-US" b="1" dirty="0" smtClean="0"/>
              <a:t>DML</a:t>
            </a: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SELECT</a:t>
            </a: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INSERT</a:t>
            </a: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UPDATE</a:t>
            </a: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DELETE</a:t>
            </a:r>
            <a:endParaRPr lang="ru-RU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004048" y="1059582"/>
            <a:ext cx="3447256" cy="16004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</a:rPr>
              <a:t>CREATE TABLE USER </a:t>
            </a:r>
            <a:r>
              <a:rPr lang="en-US" sz="1400" dirty="0"/>
              <a:t>(</a:t>
            </a:r>
            <a:br>
              <a:rPr lang="en-US" sz="1400" dirty="0"/>
            </a:br>
            <a:r>
              <a:rPr lang="en-US" sz="1400" dirty="0"/>
              <a:t>  </a:t>
            </a:r>
            <a:r>
              <a:rPr lang="en-US" sz="1400" b="1" dirty="0">
                <a:solidFill>
                  <a:srgbClr val="1948A6"/>
                </a:solidFill>
              </a:rPr>
              <a:t>id </a:t>
            </a:r>
            <a:r>
              <a:rPr lang="en-US" sz="1400" b="1" dirty="0" smtClean="0">
                <a:solidFill>
                  <a:srgbClr val="1948A6"/>
                </a:solidFill>
              </a:rPr>
              <a:t>	</a:t>
            </a:r>
            <a:r>
              <a:rPr lang="en-US" sz="1400" b="1" dirty="0" smtClean="0">
                <a:solidFill>
                  <a:srgbClr val="000080"/>
                </a:solidFill>
              </a:rPr>
              <a:t>NUMBER </a:t>
            </a:r>
            <a:r>
              <a:rPr lang="en-US" sz="1400" dirty="0"/>
              <a:t>(</a:t>
            </a:r>
            <a:r>
              <a:rPr lang="en-US" sz="1400" dirty="0">
                <a:solidFill>
                  <a:srgbClr val="0000FF"/>
                </a:solidFill>
              </a:rPr>
              <a:t>18</a:t>
            </a:r>
            <a:r>
              <a:rPr lang="en-US" sz="1400" dirty="0"/>
              <a:t>),</a:t>
            </a:r>
            <a:br>
              <a:rPr lang="en-US" sz="1400" dirty="0"/>
            </a:br>
            <a:r>
              <a:rPr lang="en-US" sz="1400" dirty="0"/>
              <a:t>  </a:t>
            </a:r>
            <a:r>
              <a:rPr lang="en-US" sz="1400" b="1" dirty="0">
                <a:solidFill>
                  <a:srgbClr val="1948A6"/>
                </a:solidFill>
              </a:rPr>
              <a:t>login </a:t>
            </a:r>
            <a:r>
              <a:rPr lang="en-US" sz="1400" b="1" dirty="0" smtClean="0">
                <a:solidFill>
                  <a:srgbClr val="1948A6"/>
                </a:solidFill>
              </a:rPr>
              <a:t>	</a:t>
            </a:r>
            <a:r>
              <a:rPr lang="en-US" sz="1400" b="1" dirty="0" smtClean="0">
                <a:solidFill>
                  <a:srgbClr val="000080"/>
                </a:solidFill>
              </a:rPr>
              <a:t>VARCHAR2</a:t>
            </a:r>
            <a:r>
              <a:rPr lang="en-US" sz="1400" dirty="0" smtClean="0"/>
              <a:t>(</a:t>
            </a:r>
            <a:r>
              <a:rPr lang="en-US" sz="1400" dirty="0" smtClean="0">
                <a:solidFill>
                  <a:srgbClr val="0000FF"/>
                </a:solidFill>
              </a:rPr>
              <a:t>50 </a:t>
            </a:r>
            <a:r>
              <a:rPr lang="en-US" sz="1400" b="1" dirty="0" smtClean="0">
                <a:solidFill>
                  <a:srgbClr val="000080"/>
                </a:solidFill>
              </a:rPr>
              <a:t>CHAR</a:t>
            </a:r>
            <a:r>
              <a:rPr lang="en-US" sz="1400" dirty="0" smtClean="0"/>
              <a:t>),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 smtClean="0"/>
              <a:t>  </a:t>
            </a:r>
            <a:r>
              <a:rPr lang="en-US" sz="1400" b="1" dirty="0" smtClean="0">
                <a:solidFill>
                  <a:srgbClr val="1948A6"/>
                </a:solidFill>
              </a:rPr>
              <a:t>blocked 	</a:t>
            </a:r>
            <a:r>
              <a:rPr lang="en-US" sz="1400" b="1" dirty="0" smtClean="0">
                <a:solidFill>
                  <a:srgbClr val="000080"/>
                </a:solidFill>
              </a:rPr>
              <a:t>NUMBER </a:t>
            </a:r>
            <a:r>
              <a:rPr lang="en-US" sz="1400" dirty="0"/>
              <a:t>(</a:t>
            </a:r>
            <a:r>
              <a:rPr lang="en-US" sz="1400" dirty="0" smtClean="0">
                <a:solidFill>
                  <a:srgbClr val="0000FF"/>
                </a:solidFill>
              </a:rPr>
              <a:t>1</a:t>
            </a:r>
            <a:r>
              <a:rPr lang="en-US" sz="1400" dirty="0" smtClean="0"/>
              <a:t>),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 smtClean="0"/>
              <a:t>  </a:t>
            </a:r>
            <a:r>
              <a:rPr lang="en-US" sz="1400" b="1" dirty="0">
                <a:solidFill>
                  <a:srgbClr val="000080"/>
                </a:solidFill>
              </a:rPr>
              <a:t>CONSTRAINT </a:t>
            </a:r>
            <a:r>
              <a:rPr lang="en-US" sz="1400" dirty="0" err="1"/>
              <a:t>pk_user</a:t>
            </a:r>
            <a:r>
              <a:rPr lang="en-US" sz="1400" dirty="0"/>
              <a:t> </a:t>
            </a:r>
            <a:r>
              <a:rPr lang="en-US" sz="1400" b="1" dirty="0">
                <a:solidFill>
                  <a:srgbClr val="000080"/>
                </a:solidFill>
              </a:rPr>
              <a:t>PRIMARY KEY </a:t>
            </a:r>
            <a:r>
              <a:rPr lang="en-US" sz="1400" dirty="0"/>
              <a:t>(</a:t>
            </a:r>
            <a:r>
              <a:rPr lang="en-US" sz="1400" b="1" dirty="0">
                <a:solidFill>
                  <a:srgbClr val="1948A6"/>
                </a:solidFill>
              </a:rPr>
              <a:t>id</a:t>
            </a:r>
            <a:r>
              <a:rPr lang="en-US" sz="1400" dirty="0"/>
              <a:t>),</a:t>
            </a:r>
            <a:br>
              <a:rPr lang="en-US" sz="1400" dirty="0"/>
            </a:br>
            <a:r>
              <a:rPr lang="en-US" sz="1400" dirty="0"/>
              <a:t>  </a:t>
            </a:r>
            <a:r>
              <a:rPr lang="en-US" sz="1400" b="1" dirty="0">
                <a:solidFill>
                  <a:srgbClr val="000080"/>
                </a:solidFill>
              </a:rPr>
              <a:t>CONSTRAINT </a:t>
            </a:r>
            <a:r>
              <a:rPr lang="en-US" sz="1400" dirty="0" err="1"/>
              <a:t>uq_login</a:t>
            </a:r>
            <a:r>
              <a:rPr lang="en-US" sz="1400" dirty="0"/>
              <a:t> </a:t>
            </a:r>
            <a:r>
              <a:rPr lang="en-US" sz="1400" b="1" dirty="0">
                <a:solidFill>
                  <a:srgbClr val="000080"/>
                </a:solidFill>
              </a:rPr>
              <a:t>UNIQUE </a:t>
            </a:r>
            <a:r>
              <a:rPr lang="en-US" sz="1400" dirty="0"/>
              <a:t>(</a:t>
            </a:r>
            <a:r>
              <a:rPr lang="en-US" sz="1400" b="1" dirty="0">
                <a:solidFill>
                  <a:srgbClr val="1948A6"/>
                </a:solidFill>
              </a:rPr>
              <a:t>login</a:t>
            </a:r>
            <a:r>
              <a:rPr lang="en-US" sz="1400" dirty="0"/>
              <a:t>)</a:t>
            </a:r>
            <a:br>
              <a:rPr lang="en-US" sz="1400" dirty="0"/>
            </a:br>
            <a:r>
              <a:rPr lang="en-US" sz="1400" dirty="0"/>
              <a:t>)</a:t>
            </a:r>
            <a:endParaRPr lang="ru-RU" sz="14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5873887" y="3298515"/>
            <a:ext cx="1333304" cy="7386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</a:rPr>
              <a:t>SELECT </a:t>
            </a:r>
            <a:r>
              <a:rPr lang="en-US" sz="1400" b="1" dirty="0">
                <a:solidFill>
                  <a:srgbClr val="1948A6"/>
                </a:solidFill>
              </a:rPr>
              <a:t>login</a:t>
            </a:r>
            <a:br>
              <a:rPr lang="en-US" sz="1400" b="1" dirty="0">
                <a:solidFill>
                  <a:srgbClr val="1948A6"/>
                </a:solidFill>
              </a:rPr>
            </a:br>
            <a:r>
              <a:rPr lang="en-US" sz="1400" b="1" dirty="0">
                <a:solidFill>
                  <a:srgbClr val="000080"/>
                </a:solidFill>
              </a:rPr>
              <a:t>FROM USER</a:t>
            </a:r>
            <a:br>
              <a:rPr lang="en-US" sz="1400" b="1" dirty="0">
                <a:solidFill>
                  <a:srgbClr val="000080"/>
                </a:solidFill>
              </a:rPr>
            </a:br>
            <a:r>
              <a:rPr lang="en-US" sz="1400" b="1" dirty="0">
                <a:solidFill>
                  <a:srgbClr val="000080"/>
                </a:solidFill>
              </a:rPr>
              <a:t>WHERE </a:t>
            </a:r>
            <a:r>
              <a:rPr lang="en-US" sz="1400" b="1" dirty="0">
                <a:solidFill>
                  <a:srgbClr val="1948A6"/>
                </a:solidFill>
              </a:rPr>
              <a:t>id </a:t>
            </a:r>
            <a:r>
              <a:rPr lang="en-US" sz="1400" dirty="0"/>
              <a:t>= </a:t>
            </a:r>
            <a:r>
              <a:rPr lang="en-US" sz="1400" dirty="0">
                <a:solidFill>
                  <a:srgbClr val="0000FF"/>
                </a:solidFill>
              </a:rPr>
              <a:t>12</a:t>
            </a:r>
            <a:r>
              <a:rPr lang="en-US" sz="1400" dirty="0" smtClean="0"/>
              <a:t>;</a:t>
            </a:r>
            <a:endParaRPr lang="ru-RU" sz="140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7449576" y="3841824"/>
            <a:ext cx="1421904" cy="7386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</a:rPr>
              <a:t>UPDATE USER</a:t>
            </a:r>
            <a:br>
              <a:rPr lang="en-US" sz="1400" b="1" dirty="0">
                <a:solidFill>
                  <a:srgbClr val="000080"/>
                </a:solidFill>
              </a:rPr>
            </a:br>
            <a:r>
              <a:rPr lang="en-US" sz="1400" b="1" dirty="0">
                <a:solidFill>
                  <a:srgbClr val="000080"/>
                </a:solidFill>
              </a:rPr>
              <a:t>SET </a:t>
            </a:r>
            <a:r>
              <a:rPr lang="en-US" sz="1400" b="1" dirty="0">
                <a:solidFill>
                  <a:srgbClr val="1948A6"/>
                </a:solidFill>
              </a:rPr>
              <a:t>blocked </a:t>
            </a:r>
            <a:r>
              <a:rPr lang="en-US" sz="1400" dirty="0"/>
              <a:t>= </a:t>
            </a:r>
            <a:r>
              <a:rPr lang="en-US" sz="1400" dirty="0">
                <a:solidFill>
                  <a:srgbClr val="0000FF"/>
                </a:solidFill>
              </a:rPr>
              <a:t>1</a:t>
            </a:r>
            <a:br>
              <a:rPr lang="en-US" sz="1400" dirty="0">
                <a:solidFill>
                  <a:srgbClr val="0000FF"/>
                </a:solidFill>
              </a:rPr>
            </a:br>
            <a:r>
              <a:rPr lang="en-US" sz="1400" b="1" dirty="0">
                <a:solidFill>
                  <a:srgbClr val="000080"/>
                </a:solidFill>
              </a:rPr>
              <a:t>WHERE </a:t>
            </a:r>
            <a:r>
              <a:rPr lang="en-US" sz="1400" b="1" dirty="0">
                <a:solidFill>
                  <a:srgbClr val="1948A6"/>
                </a:solidFill>
              </a:rPr>
              <a:t>id </a:t>
            </a:r>
            <a:r>
              <a:rPr lang="en-US" sz="1400" dirty="0"/>
              <a:t>= </a:t>
            </a:r>
            <a:r>
              <a:rPr lang="en-US" sz="1400" dirty="0">
                <a:solidFill>
                  <a:srgbClr val="0000FF"/>
                </a:solidFill>
              </a:rPr>
              <a:t>13</a:t>
            </a:r>
            <a:r>
              <a:rPr lang="en-US" sz="1400" dirty="0"/>
              <a:t>;</a:t>
            </a:r>
            <a:endParaRPr lang="ru-RU" sz="1400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4937001" y="4227934"/>
            <a:ext cx="1603538" cy="7386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</a:rPr>
              <a:t>DELETE FROM USER</a:t>
            </a:r>
            <a:br>
              <a:rPr lang="en-US" sz="1400" b="1" dirty="0">
                <a:solidFill>
                  <a:srgbClr val="000080"/>
                </a:solidFill>
              </a:rPr>
            </a:br>
            <a:r>
              <a:rPr lang="en-US" sz="1400" b="1" dirty="0">
                <a:solidFill>
                  <a:srgbClr val="000080"/>
                </a:solidFill>
              </a:rPr>
              <a:t>WHERE </a:t>
            </a:r>
            <a:r>
              <a:rPr lang="en-US" sz="1400" b="1" dirty="0">
                <a:solidFill>
                  <a:srgbClr val="1948A6"/>
                </a:solidFill>
              </a:rPr>
              <a:t>id </a:t>
            </a:r>
            <a:r>
              <a:rPr lang="en-US" sz="1400" dirty="0"/>
              <a:t>= </a:t>
            </a:r>
            <a:r>
              <a:rPr lang="en-US" sz="1400" dirty="0">
                <a:solidFill>
                  <a:srgbClr val="0000FF"/>
                </a:solidFill>
              </a:rPr>
              <a:t>1313</a:t>
            </a:r>
            <a:r>
              <a:rPr lang="en-US" sz="1400" dirty="0"/>
              <a:t>;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69977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Архитектура </a:t>
            </a:r>
            <a:r>
              <a:rPr lang="en-US" dirty="0" smtClean="0"/>
              <a:t>JDBC </a:t>
            </a:r>
            <a:r>
              <a:rPr lang="ru-RU" dirty="0" smtClean="0"/>
              <a:t>приложений</a:t>
            </a:r>
            <a:endParaRPr lang="ru-RU" dirty="0"/>
          </a:p>
        </p:txBody>
      </p:sp>
      <p:pic>
        <p:nvPicPr>
          <p:cNvPr id="3" name="Изображение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823545"/>
            <a:ext cx="5397500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6552728" cy="323165"/>
          </a:xfrm>
        </p:spPr>
        <p:txBody>
          <a:bodyPr/>
          <a:lstStyle/>
          <a:p>
            <a:r>
              <a:rPr lang="ru-RU" dirty="0" smtClean="0"/>
              <a:t>Виды драйверов </a:t>
            </a:r>
            <a:r>
              <a:rPr lang="en-US" dirty="0" smtClean="0"/>
              <a:t>JDBC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771550"/>
            <a:ext cx="85165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JDBC </a:t>
            </a:r>
            <a:r>
              <a:rPr lang="ru-RU" dirty="0" smtClean="0"/>
              <a:t>драйверы бывают 4 типов</a:t>
            </a:r>
          </a:p>
          <a:p>
            <a:endParaRPr lang="ru-RU" dirty="0" smtClean="0"/>
          </a:p>
          <a:p>
            <a:r>
              <a:rPr lang="ru-RU" b="1" dirty="0" smtClean="0"/>
              <a:t>Тип 1</a:t>
            </a:r>
            <a:r>
              <a:rPr lang="ru-RU" dirty="0" smtClean="0"/>
              <a:t>: </a:t>
            </a:r>
            <a:r>
              <a:rPr lang="en-US" dirty="0" smtClean="0"/>
              <a:t>JDBC </a:t>
            </a:r>
            <a:r>
              <a:rPr lang="ru-RU" dirty="0" smtClean="0"/>
              <a:t>драйвер работает через </a:t>
            </a:r>
            <a:r>
              <a:rPr lang="en-US" dirty="0" smtClean="0"/>
              <a:t>JDBC-ODBC </a:t>
            </a:r>
            <a:r>
              <a:rPr lang="ru-RU" dirty="0" smtClean="0"/>
              <a:t>адаптер</a:t>
            </a:r>
          </a:p>
          <a:p>
            <a:endParaRPr lang="ru-RU" dirty="0"/>
          </a:p>
          <a:p>
            <a:endParaRPr lang="ru-RU" dirty="0" smtClean="0"/>
          </a:p>
          <a:p>
            <a:r>
              <a:rPr lang="ru-RU" b="1" dirty="0" smtClean="0"/>
              <a:t>Тип 2</a:t>
            </a:r>
            <a:r>
              <a:rPr lang="ru-RU" dirty="0" smtClean="0"/>
              <a:t>: </a:t>
            </a:r>
            <a:r>
              <a:rPr lang="en-US" dirty="0" smtClean="0"/>
              <a:t>JDBC </a:t>
            </a:r>
            <a:r>
              <a:rPr lang="ru-RU" dirty="0"/>
              <a:t>д</a:t>
            </a:r>
            <a:r>
              <a:rPr lang="ru-RU" dirty="0" smtClean="0"/>
              <a:t>райвер вместо </a:t>
            </a:r>
            <a:r>
              <a:rPr lang="en-US" dirty="0" smtClean="0"/>
              <a:t>ODBC </a:t>
            </a:r>
            <a:r>
              <a:rPr lang="ru-RU" dirty="0" smtClean="0"/>
              <a:t>драйвера вызывает «</a:t>
            </a:r>
            <a:r>
              <a:rPr lang="ru-RU" dirty="0" err="1" smtClean="0"/>
              <a:t>нативный</a:t>
            </a:r>
            <a:r>
              <a:rPr lang="ru-RU" dirty="0" smtClean="0"/>
              <a:t>» код</a:t>
            </a:r>
          </a:p>
          <a:p>
            <a:endParaRPr lang="ru-RU" dirty="0" smtClean="0"/>
          </a:p>
          <a:p>
            <a:endParaRPr lang="ru-RU" dirty="0"/>
          </a:p>
          <a:p>
            <a:r>
              <a:rPr lang="ru-RU" b="1" dirty="0" smtClean="0"/>
              <a:t>Тип 3</a:t>
            </a:r>
            <a:r>
              <a:rPr lang="ru-RU" dirty="0" smtClean="0"/>
              <a:t>: </a:t>
            </a:r>
            <a:r>
              <a:rPr lang="en-US" dirty="0" smtClean="0"/>
              <a:t>JDBC </a:t>
            </a:r>
            <a:r>
              <a:rPr lang="ru-RU" dirty="0" smtClean="0"/>
              <a:t>драйвер полностью написан на </a:t>
            </a:r>
            <a:r>
              <a:rPr lang="en-US" dirty="0" smtClean="0"/>
              <a:t>Java </a:t>
            </a:r>
            <a:r>
              <a:rPr lang="ru-RU" dirty="0" smtClean="0"/>
              <a:t>но соединяется не напрямую с СУБД а с промежуточным сервером, который уже передает запросы в СУБД</a:t>
            </a:r>
          </a:p>
          <a:p>
            <a:endParaRPr lang="ru-RU" dirty="0" smtClean="0"/>
          </a:p>
          <a:p>
            <a:endParaRPr lang="ru-RU" dirty="0"/>
          </a:p>
          <a:p>
            <a:r>
              <a:rPr lang="ru-RU" b="1" dirty="0" smtClean="0"/>
              <a:t>Тип 4</a:t>
            </a:r>
            <a:r>
              <a:rPr lang="ru-RU" dirty="0" smtClean="0"/>
              <a:t>: </a:t>
            </a:r>
            <a:r>
              <a:rPr lang="en-US" dirty="0" smtClean="0"/>
              <a:t>JDBC </a:t>
            </a:r>
            <a:r>
              <a:rPr lang="ru-RU" dirty="0" smtClean="0"/>
              <a:t>драйвер полностью написан на </a:t>
            </a:r>
            <a:r>
              <a:rPr lang="en-US" dirty="0" smtClean="0"/>
              <a:t>Java</a:t>
            </a:r>
            <a:r>
              <a:rPr lang="ru-RU" dirty="0" smtClean="0"/>
              <a:t> и соединение происходит с сервером СУБД без каких-либо посредников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412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241472" y="80045"/>
            <a:ext cx="8146952" cy="323165"/>
          </a:xfrm>
        </p:spPr>
        <p:txBody>
          <a:bodyPr/>
          <a:lstStyle/>
          <a:p>
            <a:r>
              <a:rPr lang="ru-RU" dirty="0" smtClean="0"/>
              <a:t>Выбор базы данных для </a:t>
            </a:r>
            <a:r>
              <a:rPr lang="ru-RU" dirty="0"/>
              <a:t>э</a:t>
            </a:r>
            <a:r>
              <a:rPr lang="ru-RU" dirty="0" smtClean="0"/>
              <a:t>кспериментов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406400" y="1155700"/>
            <a:ext cx="7978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Использовать будем свободно</a:t>
            </a:r>
            <a:r>
              <a:rPr lang="en-US" dirty="0" smtClean="0"/>
              <a:t> </a:t>
            </a:r>
            <a:r>
              <a:rPr lang="ru-RU" dirty="0" smtClean="0"/>
              <a:t>распространяемую с открыт</a:t>
            </a:r>
            <a:r>
              <a:rPr lang="ru-RU" dirty="0"/>
              <a:t>ы</a:t>
            </a:r>
            <a:r>
              <a:rPr lang="ru-RU" dirty="0" smtClean="0"/>
              <a:t>м кодо</a:t>
            </a:r>
            <a:r>
              <a:rPr lang="ru-RU" dirty="0"/>
              <a:t>м</a:t>
            </a:r>
            <a:r>
              <a:rPr lang="ru-RU" dirty="0" smtClean="0"/>
              <a:t> СУБД </a:t>
            </a:r>
            <a:r>
              <a:rPr lang="en-US" b="1" dirty="0" smtClean="0"/>
              <a:t>H2</a:t>
            </a:r>
            <a:endParaRPr lang="ru-RU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06400" y="1707654"/>
            <a:ext cx="2910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http://www.h2database.com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193538" y="2245886"/>
            <a:ext cx="726689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&lt;!-- https://</a:t>
            </a:r>
            <a:r>
              <a:rPr lang="en-US" dirty="0" err="1"/>
              <a:t>mvnrepository.com</a:t>
            </a:r>
            <a:r>
              <a:rPr lang="en-US" dirty="0"/>
              <a:t>/artifact/com.h2database/h2 </a:t>
            </a:r>
            <a:r>
              <a:rPr lang="en-US" dirty="0" smtClean="0"/>
              <a:t>--&gt;</a:t>
            </a:r>
            <a:r>
              <a:rPr lang="ru-RU" dirty="0" smtClean="0"/>
              <a:t> </a:t>
            </a:r>
          </a:p>
          <a:p>
            <a:r>
              <a:rPr lang="en-US" dirty="0" smtClean="0"/>
              <a:t>&lt;</a:t>
            </a:r>
            <a:r>
              <a:rPr lang="en-US" b="1" dirty="0"/>
              <a:t>dependency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/>
              <a:t>	&lt;</a:t>
            </a:r>
            <a:r>
              <a:rPr lang="en-US" b="1" dirty="0" err="1"/>
              <a:t>groupId</a:t>
            </a:r>
            <a:r>
              <a:rPr lang="en-US" dirty="0"/>
              <a:t>&gt;com.h2database&lt;/</a:t>
            </a:r>
            <a:r>
              <a:rPr lang="en-US" b="1" dirty="0" err="1"/>
              <a:t>groupId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 smtClean="0"/>
              <a:t>	&lt;</a:t>
            </a:r>
            <a:r>
              <a:rPr lang="en-US" b="1" dirty="0" err="1"/>
              <a:t>artifactId</a:t>
            </a:r>
            <a:r>
              <a:rPr lang="en-US" dirty="0"/>
              <a:t>&gt;h2&lt;/</a:t>
            </a:r>
            <a:r>
              <a:rPr lang="en-US" b="1" dirty="0" err="1"/>
              <a:t>artifactId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 smtClean="0"/>
              <a:t>	&lt;</a:t>
            </a:r>
            <a:r>
              <a:rPr lang="en-US" b="1" dirty="0"/>
              <a:t>version</a:t>
            </a:r>
            <a:r>
              <a:rPr lang="en-US" dirty="0"/>
              <a:t>&gt;1.4.192&lt;/</a:t>
            </a:r>
            <a:r>
              <a:rPr lang="en-US" b="1" dirty="0"/>
              <a:t>version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&lt;/</a:t>
            </a:r>
            <a:r>
              <a:rPr lang="en-US" b="1" dirty="0"/>
              <a:t>dependency</a:t>
            </a:r>
            <a:r>
              <a:rPr lang="en-US" dirty="0"/>
              <a:t>&gt;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418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Шаблон2" id="{7A239349-6704-674D-AAFD-6260F4F7F9BD}" vid="{9E1F7BA3-B23A-D34E-96F5-9AAC5CB7F848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Шаблон2</Template>
  <TotalTime>1747</TotalTime>
  <Words>1356</Words>
  <Application>Microsoft Macintosh PowerPoint</Application>
  <PresentationFormat>Экран (16:9)</PresentationFormat>
  <Paragraphs>295</Paragraphs>
  <Slides>36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36</vt:i4>
      </vt:variant>
    </vt:vector>
  </HeadingPairs>
  <TitlesOfParts>
    <vt:vector size="40" baseType="lpstr">
      <vt:lpstr>Calibri</vt:lpstr>
      <vt:lpstr>Courier New</vt:lpstr>
      <vt:lpstr>Arial</vt:lpstr>
      <vt:lpstr>1_Специальное оформление</vt:lpstr>
      <vt:lpstr>Java Data Base Connectivity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Data Base Connectivity</dc:title>
  <dc:creator>Пользователь Microsoft Office</dc:creator>
  <cp:lastModifiedBy>Пользователь Microsoft Office</cp:lastModifiedBy>
  <cp:revision>96</cp:revision>
  <dcterms:created xsi:type="dcterms:W3CDTF">2016-09-18T05:17:39Z</dcterms:created>
  <dcterms:modified xsi:type="dcterms:W3CDTF">2016-09-19T10:24:54Z</dcterms:modified>
</cp:coreProperties>
</file>