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6" r:id="rId3"/>
    <p:sldId id="268" r:id="rId4"/>
    <p:sldId id="272" r:id="rId5"/>
    <p:sldId id="269" r:id="rId6"/>
    <p:sldId id="270" r:id="rId7"/>
    <p:sldId id="271" r:id="rId8"/>
    <p:sldId id="273" r:id="rId9"/>
    <p:sldId id="274" r:id="rId10"/>
    <p:sldId id="267" r:id="rId11"/>
    <p:sldId id="276" r:id="rId12"/>
    <p:sldId id="275" r:id="rId13"/>
    <p:sldId id="278" r:id="rId14"/>
    <p:sldId id="279" r:id="rId15"/>
    <p:sldId id="280" r:id="rId16"/>
    <p:sldId id="277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2759" autoAdjust="0"/>
  </p:normalViewPr>
  <p:slideViewPr>
    <p:cSldViewPr>
      <p:cViewPr varScale="1">
        <p:scale>
          <a:sx n="78" d="100"/>
          <a:sy n="78" d="100"/>
        </p:scale>
        <p:origin x="90" y="1698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http/HttpServletRequest.html#getRemoteUser()" TargetMode="External"/><Relationship Id="rId7" Type="http://schemas.openxmlformats.org/officeDocument/2006/relationships/hyperlink" Target="http://docs.oracle.com/javaee/6/api/javax/servlet/http/HttpServletRequest.html#logout(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ee/6/api/javax/servlet/http/HttpServletRequest.html#login(java.lang.String,%20java.lang.String)" TargetMode="External"/><Relationship Id="rId5" Type="http://schemas.openxmlformats.org/officeDocument/2006/relationships/hyperlink" Target="http://docs.oracle.com/javaee/6/api/javax/servlet/http/HttpServletRequest.html#isUserInRole(java.lang.String)" TargetMode="External"/><Relationship Id="rId4" Type="http://schemas.openxmlformats.org/officeDocument/2006/relationships/hyperlink" Target="http://docs.oracle.com/javaee/6/api/javax/servlet/http/HttpServletRequest.html#getUserPrincipal()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apidocs/org/springframework/security/config/annotation/web/configurers/LogoutConfigurer.html#logoutUrl-java.lang.String-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spring.io/spring-security/site/docs/current/apidocs/org/springframework/security/config/annotation/web/configurers/LogoutConfigurer.html#invalidateHttpSession-boolean-" TargetMode="External"/><Relationship Id="rId5" Type="http://schemas.openxmlformats.org/officeDocument/2006/relationships/hyperlink" Target="https://docs.spring.io/spring-security/site/docs/current/apidocs/org/springframework/security/config/annotation/web/configurers/LogoutConfigurer.html#logoutSuccessHandler-org.springframework.security.web.authentication.logout.LogoutSuccessHandler-" TargetMode="External"/><Relationship Id="rId4" Type="http://schemas.openxmlformats.org/officeDocument/2006/relationships/hyperlink" Target="https://docs.spring.io/spring-security/site/docs/current/apidocs/org/springframework/security/config/annotation/web/configurers/LogoutConfigurer.html#logoutSuccessUrl-java.lang.String-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with the following Servlet API methods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HttpServletRequest#getRemoteUser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HttpServletRequest.html#getUserPrincipal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HttpServletRequest.html#isUserInRole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java.lang.String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HttpServletRequest.html#login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java.lang.String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java.lang.String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HttpServletRequest.html#logout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()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Provides logout support. This is automatically applied when using </a:t>
            </a:r>
            <a:r>
              <a:rPr lang="en-US" dirty="0" err="1" smtClean="0">
                <a:effectLst/>
              </a:rPr>
              <a:t>WebSecurityConfigurerAdapter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The URL that triggers log out to occur (default is /logout). If CSRF protection is enabled (default), then the request must also be a POST. For more information, please consult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JavaDoc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The URL to redirect to after logout has occurred. The default is /</a:t>
            </a:r>
            <a:r>
              <a:rPr lang="en-US" dirty="0" err="1" smtClean="0">
                <a:effectLst/>
              </a:rPr>
              <a:t>login?logout</a:t>
            </a:r>
            <a:r>
              <a:rPr lang="en-US" dirty="0" smtClean="0">
                <a:effectLst/>
              </a:rPr>
              <a:t>. For more information, please consult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JavaDoc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Let’s you specify a custom </a:t>
            </a:r>
            <a:r>
              <a:rPr lang="en-US" dirty="0" err="1" smtClean="0">
                <a:effectLst/>
              </a:rPr>
              <a:t>LogoutSuccessHandler</a:t>
            </a:r>
            <a:r>
              <a:rPr lang="en-US" dirty="0" smtClean="0">
                <a:effectLst/>
              </a:rPr>
              <a:t>. If this is specified, </a:t>
            </a:r>
            <a:r>
              <a:rPr lang="en-US" dirty="0" err="1" smtClean="0">
                <a:effectLst/>
              </a:rPr>
              <a:t>logoutSuccessUrl</a:t>
            </a:r>
            <a:r>
              <a:rPr lang="en-US" dirty="0" smtClean="0">
                <a:effectLst/>
              </a:rPr>
              <a:t>() is ignored. For more information, please consult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JavaDoc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Specify whether to invalidate the </a:t>
            </a:r>
            <a:r>
              <a:rPr lang="en-US" dirty="0" err="1" smtClean="0">
                <a:effectLst/>
              </a:rPr>
              <a:t>HttpSession</a:t>
            </a:r>
            <a:r>
              <a:rPr lang="en-US" dirty="0" smtClean="0">
                <a:effectLst/>
              </a:rPr>
              <a:t> at the time of logout. This is </a:t>
            </a:r>
            <a:r>
              <a:rPr lang="en-US" b="1" dirty="0" smtClean="0">
                <a:effectLst/>
              </a:rPr>
              <a:t>true</a:t>
            </a:r>
            <a:r>
              <a:rPr lang="en-US" dirty="0" smtClean="0">
                <a:effectLst/>
              </a:rPr>
              <a:t> by default. Configures the </a:t>
            </a:r>
            <a:r>
              <a:rPr lang="en-US" dirty="0" err="1" smtClean="0">
                <a:effectLst/>
              </a:rPr>
              <a:t>SecurityContextLogoutHandler</a:t>
            </a:r>
            <a:r>
              <a:rPr lang="en-US" dirty="0" smtClean="0">
                <a:effectLst/>
              </a:rPr>
              <a:t> under the covers. For more information, please consult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JavaDoc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Adds a </a:t>
            </a:r>
            <a:r>
              <a:rPr lang="en-US" dirty="0" err="1" smtClean="0">
                <a:effectLst/>
              </a:rPr>
              <a:t>LogoutHandler</a:t>
            </a:r>
            <a:r>
              <a:rPr lang="en-US" dirty="0" smtClean="0">
                <a:effectLst/>
              </a:rPr>
              <a:t>. </a:t>
            </a:r>
            <a:r>
              <a:rPr lang="en-US" dirty="0" err="1" smtClean="0">
                <a:effectLst/>
              </a:rPr>
              <a:t>SecurityContextLogoutHandler</a:t>
            </a:r>
            <a:r>
              <a:rPr lang="en-US" dirty="0" smtClean="0">
                <a:effectLst/>
              </a:rPr>
              <a:t> is added as the last </a:t>
            </a:r>
            <a:r>
              <a:rPr lang="en-US" dirty="0" err="1" smtClean="0">
                <a:effectLst/>
              </a:rPr>
              <a:t>LogoutHandler</a:t>
            </a:r>
            <a:r>
              <a:rPr lang="en-US" dirty="0" smtClean="0">
                <a:effectLst/>
              </a:rPr>
              <a:t> by default.</a:t>
            </a:r>
          </a:p>
          <a:p>
            <a:r>
              <a:rPr lang="en-US" dirty="0" smtClean="0">
                <a:effectLst/>
              </a:rPr>
              <a:t>Allows specifying the names of cookies to be removed on logout success. This is a shortcut for adding a </a:t>
            </a:r>
            <a:r>
              <a:rPr lang="en-US" dirty="0" err="1" smtClean="0">
                <a:effectLst/>
              </a:rPr>
              <a:t>CookieClearingLogoutHandler</a:t>
            </a:r>
            <a:r>
              <a:rPr lang="en-US" dirty="0" smtClean="0">
                <a:effectLst/>
              </a:rPr>
              <a:t> explicitly.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3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5.0.3.RELEASE/reference/htmlsingle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Spring: MVC + Security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настройки </a:t>
            </a:r>
            <a:r>
              <a:rPr lang="en-US" dirty="0" smtClean="0"/>
              <a:t>JDBC-</a:t>
            </a:r>
            <a:r>
              <a:rPr lang="ru-RU" dirty="0" smtClean="0"/>
              <a:t>аутентификации</a:t>
            </a:r>
            <a:endParaRPr lang="ru-RU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241472" y="838041"/>
            <a:ext cx="856964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configureGlobal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AuthenticationManagerBuilder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User.withDefaultPasswordEncoder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auth.jdbcAuthentication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withDefaultSchema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users.username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users.username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9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ÐÑÐ´ÐµÑ Ð»Ð¸ Ð²Ð¸ÑÐµÐ½ÐºÐ° Ð½Ð° ÑÐ¾ÑÑÐµ? Ð½Ð¾Ð²Ð¾ÑÑÐ¸ ÑÑÐ½ÐºÐ¾Ð² ÐÐ½Ð²ÐµÑÑ ÐÐ°Ð¹Ñ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9" t="6746" r="38812"/>
          <a:stretch/>
        </p:blipFill>
        <p:spPr bwMode="auto">
          <a:xfrm>
            <a:off x="241472" y="843558"/>
            <a:ext cx="2858316" cy="368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Method Security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987824" y="843559"/>
            <a:ext cx="5904576" cy="38783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EnableGlobalMethodSecurity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rgbClr val="008000"/>
                </a:solidFill>
              </a:rPr>
              <a:t>securedEnabled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= </a:t>
            </a:r>
            <a:r>
              <a:rPr lang="en-US" sz="2400" dirty="0" smtClean="0">
                <a:solidFill>
                  <a:srgbClr val="008000"/>
                </a:solidFill>
              </a:rPr>
              <a:t>true</a:t>
            </a:r>
            <a:r>
              <a:rPr lang="en-US" sz="2400" dirty="0">
                <a:solidFill>
                  <a:srgbClr val="008000"/>
                </a:solidFill>
              </a:rPr>
              <a:t>,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prePostEnabled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true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включает поддержку «защиты» методов аннотацией </a:t>
            </a:r>
            <a:r>
              <a:rPr lang="en-US" sz="2400" b="1" dirty="0" smtClean="0">
                <a:solidFill>
                  <a:srgbClr val="008000"/>
                </a:solidFill>
              </a:rPr>
              <a:t>@Secured </a:t>
            </a:r>
            <a:r>
              <a:rPr lang="ru-RU" sz="2400" dirty="0"/>
              <a:t>и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PreAuthorize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@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PreFilter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@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PostAuthorize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@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PostFilter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Р</a:t>
            </a:r>
            <a:r>
              <a:rPr lang="en-US" sz="2400" dirty="0" err="1" smtClean="0">
                <a:solidFill>
                  <a:schemeClr val="tx1"/>
                </a:solidFill>
              </a:rPr>
              <a:t>ассмотрим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их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подробнее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1"/>
            <a:ext cx="8641472" cy="18749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tabLst>
                <a:tab pos="271463" algn="l"/>
              </a:tabLst>
            </a:pPr>
            <a:r>
              <a:rPr lang="ru-RU" sz="2400" dirty="0" smtClean="0"/>
              <a:t>Позволяет ограничить доступ пользователя к методам, помеченным этой аннотацией. При отсутствии прав у пользователя будет брошено исключение.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@Secured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0928" y="2390096"/>
            <a:ext cx="8137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"ROLE_USER"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create(Contact contact);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"ROLE_USER"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"ROLE_ADMIN"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update(Contact contact);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"ROLE_ADMIN"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delete(Contact contact);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1"/>
            <a:ext cx="8641472" cy="18749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tabLst>
                <a:tab pos="271463" algn="l"/>
              </a:tabLst>
            </a:pPr>
            <a:r>
              <a:rPr lang="ru-RU" sz="2400" dirty="0" smtClean="0"/>
              <a:t>Позволяет ограничить доступ пользователя к методам, помеченным этой аннотацией. При отсутствии прав у пользователя будет брошено исключение.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@Secured</a:t>
            </a:r>
            <a:endParaRPr lang="ru-RU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0928" y="2390096"/>
            <a:ext cx="813749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"ROLE_USER"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create(Contact contact);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"ROLE_USER"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"ROLE_ADMIN"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update(Contact contact);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@Secured({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"ROLE_ADMIN"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delete(Contact contact);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1"/>
            <a:ext cx="8641472" cy="18749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tabLst>
                <a:tab pos="271463" algn="l"/>
              </a:tabLst>
            </a:pPr>
            <a:r>
              <a:rPr lang="en-US" sz="2400" dirty="0" err="1" smtClean="0"/>
              <a:t>Не</a:t>
            </a:r>
            <a:r>
              <a:rPr lang="en-US" sz="2400" dirty="0" smtClean="0"/>
              <a:t> </a:t>
            </a:r>
            <a:r>
              <a:rPr lang="en-US" sz="2400" dirty="0" err="1" smtClean="0"/>
              <a:t>просто</a:t>
            </a:r>
            <a:r>
              <a:rPr lang="en-US" sz="2400" dirty="0" smtClean="0"/>
              <a:t> </a:t>
            </a:r>
            <a:r>
              <a:rPr lang="ru-RU" sz="2400" dirty="0" err="1" smtClean="0"/>
              <a:t>ограничи</a:t>
            </a:r>
            <a:r>
              <a:rPr lang="en-US" sz="2400" dirty="0" err="1" smtClean="0"/>
              <a:t>вает</a:t>
            </a:r>
            <a:r>
              <a:rPr lang="ru-RU" sz="2400" dirty="0" smtClean="0"/>
              <a:t> доступ пользователя к методам</a:t>
            </a:r>
            <a:r>
              <a:rPr lang="ru-RU" sz="2400" dirty="0" smtClean="0"/>
              <a:t>, но и позволяет указывать белее сложные  выражения (возможности расширяются модулями), что, правда, требует дополнительной настройки…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@</a:t>
            </a:r>
            <a:r>
              <a:rPr lang="en-US" dirty="0" err="1">
                <a:solidFill>
                  <a:srgbClr val="008000"/>
                </a:solidFill>
              </a:rPr>
              <a:t>PreAuthorize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@</a:t>
            </a:r>
            <a:r>
              <a:rPr lang="en-US" dirty="0" err="1">
                <a:solidFill>
                  <a:srgbClr val="008000"/>
                </a:solidFill>
              </a:rPr>
              <a:t>PostAuthorize</a:t>
            </a:r>
            <a:endParaRPr lang="ru-RU" dirty="0">
              <a:solidFill>
                <a:srgbClr val="008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0928" y="3003798"/>
            <a:ext cx="835352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PreAuthorize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('ROLE_USER')"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PreAuthorize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hasPermission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(#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deletePermission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recipient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7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28110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tabLst>
                <a:tab pos="271463" algn="l"/>
              </a:tabLst>
            </a:pPr>
            <a:r>
              <a:rPr lang="ru-RU" sz="2400" dirty="0" smtClean="0"/>
              <a:t>Позволяет фильтровать данные, основываясь на правах пользователя. При использовании </a:t>
            </a:r>
            <a:r>
              <a:rPr lang="en-US" sz="2400" b="1" dirty="0">
                <a:solidFill>
                  <a:srgbClr val="008000"/>
                </a:solidFill>
              </a:rPr>
              <a:t>@</a:t>
            </a:r>
            <a:r>
              <a:rPr lang="en-US" sz="2400" b="1" dirty="0" err="1">
                <a:solidFill>
                  <a:srgbClr val="008000"/>
                </a:solidFill>
              </a:rPr>
              <a:t>Pr</a:t>
            </a:r>
            <a:r>
              <a:rPr lang="en-US" sz="2400" b="1" dirty="0" err="1">
                <a:solidFill>
                  <a:srgbClr val="008000"/>
                </a:solidFill>
              </a:rPr>
              <a:t>eFilter</a:t>
            </a:r>
            <a:r>
              <a:rPr lang="ru-RU" sz="2400" dirty="0" smtClean="0"/>
              <a:t> –</a:t>
            </a:r>
            <a:r>
              <a:rPr lang="en-US" sz="2400" dirty="0" smtClean="0"/>
              <a:t> Spring  Security </a:t>
            </a:r>
            <a:r>
              <a:rPr lang="ru-RU" sz="2400" dirty="0" smtClean="0"/>
              <a:t> итерирует коллекцию передаваемого аргумента, а в случае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Pos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tFilter</a:t>
            </a:r>
            <a:r>
              <a:rPr lang="ru-RU" sz="2400" dirty="0" smtClean="0"/>
              <a:t> – коллекцию возвращаемого типа и  удаляет неподходящие элементы.</a:t>
            </a:r>
            <a:endParaRPr lang="ru-RU" sz="2400" dirty="0">
              <a:solidFill>
                <a:srgbClr val="008000"/>
              </a:solidFill>
            </a:endParaRPr>
          </a:p>
          <a:p>
            <a:pPr marL="0" indent="0">
              <a:lnSpc>
                <a:spcPct val="150000"/>
              </a:lnSpc>
              <a:tabLst>
                <a:tab pos="271463" algn="l"/>
              </a:tabLst>
            </a:pP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@</a:t>
            </a:r>
            <a:r>
              <a:rPr lang="en-US" dirty="0" err="1">
                <a:solidFill>
                  <a:srgbClr val="008000"/>
                </a:solidFill>
              </a:rPr>
              <a:t>PreFilter</a:t>
            </a:r>
            <a:r>
              <a:rPr lang="en-US" dirty="0">
                <a:solidFill>
                  <a:srgbClr val="008000"/>
                </a:solidFill>
              </a:rPr>
              <a:t>, @</a:t>
            </a:r>
            <a:r>
              <a:rPr lang="en-US" dirty="0" err="1">
                <a:solidFill>
                  <a:srgbClr val="008000"/>
                </a:solidFill>
              </a:rPr>
              <a:t>PostFilter</a:t>
            </a:r>
            <a:endParaRPr lang="ru-RU" dirty="0">
              <a:solidFill>
                <a:srgbClr val="008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0928" y="3448870"/>
            <a:ext cx="85695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PreAuthorize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('ROLE_USER')"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PostFilter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hasPermission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filterObject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hasPermission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filterObject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4323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https://docs.spring.io/spring-security/site/docs/5.0.3.RELEASE/reference/htmlsingle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5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00647" y="735166"/>
            <a:ext cx="5688632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ru-RU" sz="2400" dirty="0" smtClean="0"/>
              <a:t>это </a:t>
            </a:r>
            <a:r>
              <a:rPr lang="ru-RU" sz="2400" dirty="0" err="1"/>
              <a:t>Java</a:t>
            </a:r>
            <a:r>
              <a:rPr lang="ru-RU" sz="2400" dirty="0"/>
              <a:t>/</a:t>
            </a:r>
            <a:r>
              <a:rPr lang="ru-RU" sz="2400" dirty="0" err="1"/>
              <a:t>JavaEE</a:t>
            </a:r>
            <a:r>
              <a:rPr lang="ru-RU" sz="2400" dirty="0"/>
              <a:t> </a:t>
            </a:r>
            <a:r>
              <a:rPr lang="ru-RU" sz="2400" dirty="0" err="1"/>
              <a:t>framework</a:t>
            </a:r>
            <a:r>
              <a:rPr lang="ru-RU" sz="2400" dirty="0"/>
              <a:t>, предоставляющий механизмы построения систем </a:t>
            </a:r>
            <a:r>
              <a:rPr lang="ru-RU" sz="2400" b="1" dirty="0"/>
              <a:t>аутентификации</a:t>
            </a:r>
            <a:r>
              <a:rPr lang="ru-RU" sz="2400" dirty="0"/>
              <a:t> </a:t>
            </a:r>
            <a:r>
              <a:rPr lang="ru-RU" sz="2400" dirty="0" smtClean="0"/>
              <a:t>и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это и зачем?</a:t>
            </a:r>
            <a:endParaRPr lang="ru-RU" dirty="0"/>
          </a:p>
        </p:txBody>
      </p:sp>
      <p:pic>
        <p:nvPicPr>
          <p:cNvPr id="7" name="Picture 4" descr="ÐÐ°ÑÑÐ¸Ð½ÐºÐ¸ Ð¿Ð¾ Ð·Ð°Ð¿ÑÐ¾ÑÑ spring security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33862" r="17460" b="20988"/>
          <a:stretch/>
        </p:blipFill>
        <p:spPr bwMode="auto">
          <a:xfrm>
            <a:off x="111583" y="970139"/>
            <a:ext cx="31683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472" y="2454223"/>
            <a:ext cx="8723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авторизации</a:t>
            </a:r>
            <a:r>
              <a:rPr lang="ru-RU" sz="2400" dirty="0"/>
              <a:t>,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также другие возможности обеспечения безопасности для корпоративных приложений, созданных с помощью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31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43232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Всесторонняя </a:t>
            </a:r>
            <a:r>
              <a:rPr lang="ru-RU" sz="2400" dirty="0"/>
              <a:t>и расширяемая поддержка как аутентификации, так и авторизации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Защита от атак, таких как фиксация </a:t>
            </a:r>
            <a:r>
              <a:rPr lang="ru-RU" sz="2400" dirty="0"/>
              <a:t>сеанса, </a:t>
            </a:r>
            <a:r>
              <a:rPr lang="en-US" sz="2400" dirty="0"/>
              <a:t>clickjacking</a:t>
            </a:r>
            <a:r>
              <a:rPr lang="ru-RU" sz="2400" dirty="0"/>
              <a:t>, </a:t>
            </a:r>
            <a:r>
              <a:rPr lang="ru-RU" sz="2400" dirty="0"/>
              <a:t>подделка </a:t>
            </a:r>
            <a:r>
              <a:rPr lang="ru-RU" sz="2400" dirty="0" smtClean="0"/>
              <a:t>запроса </a:t>
            </a:r>
            <a:r>
              <a:rPr lang="ru-RU" sz="2400" dirty="0"/>
              <a:t>и т. </a:t>
            </a:r>
            <a:r>
              <a:rPr lang="ru-RU" sz="2400" dirty="0" smtClean="0"/>
              <a:t>д.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Интеграция</a:t>
            </a:r>
            <a:r>
              <a:rPr lang="en-US" sz="2400" dirty="0" smtClean="0"/>
              <a:t> с </a:t>
            </a:r>
            <a:r>
              <a:rPr lang="en-US" sz="2400" dirty="0" err="1" smtClean="0"/>
              <a:t>сервлетами</a:t>
            </a:r>
            <a:r>
              <a:rPr lang="ru-RU" sz="24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Интеграция </a:t>
            </a:r>
            <a:r>
              <a:rPr lang="ru-RU" sz="2400" dirty="0"/>
              <a:t>с </a:t>
            </a:r>
            <a:r>
              <a:rPr lang="ru-RU" sz="2400" dirty="0" err="1"/>
              <a:t>Spring</a:t>
            </a:r>
            <a:r>
              <a:rPr lang="ru-RU" sz="2400" dirty="0"/>
              <a:t> </a:t>
            </a:r>
            <a:r>
              <a:rPr lang="ru-RU" sz="2400" dirty="0" err="1"/>
              <a:t>Web</a:t>
            </a:r>
            <a:r>
              <a:rPr lang="ru-RU" sz="2400" dirty="0"/>
              <a:t> MVC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Многое другое…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05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4395212"/>
          </a:xfrm>
        </p:spPr>
        <p:txBody>
          <a:bodyPr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/>
              <a:t>spring-security-web</a:t>
            </a:r>
            <a:r>
              <a:rPr lang="ru-RU" sz="2100" b="1" dirty="0"/>
              <a:t> - </a:t>
            </a:r>
            <a:r>
              <a:rPr lang="ru-RU" sz="2100" dirty="0"/>
              <a:t>Содержит фильтры и </a:t>
            </a:r>
            <a:r>
              <a:rPr lang="ru-RU" sz="2100" dirty="0" smtClean="0"/>
              <a:t>код поддержки </a:t>
            </a:r>
            <a:r>
              <a:rPr lang="ru-RU" sz="2100" dirty="0"/>
              <a:t>инфраструктуры веб-безопасности. Все, что связано с зависимостями </a:t>
            </a:r>
            <a:r>
              <a:rPr lang="ru-RU" sz="2100" dirty="0" err="1" smtClean="0"/>
              <a:t>servlet</a:t>
            </a:r>
            <a:r>
              <a:rPr lang="ru-RU" sz="2100" dirty="0" smtClean="0"/>
              <a:t>-API.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/>
              <a:t>spring-security-</a:t>
            </a:r>
            <a:r>
              <a:rPr lang="en-US" sz="2100" b="1" dirty="0" err="1" smtClean="0"/>
              <a:t>ldap</a:t>
            </a:r>
            <a:r>
              <a:rPr lang="ru-RU" sz="2100" b="1" dirty="0"/>
              <a:t> - </a:t>
            </a:r>
            <a:r>
              <a:rPr lang="ru-RU" sz="2100" dirty="0" smtClean="0"/>
              <a:t>LDAP-аутентификация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/>
              <a:t>spring-security-oauth2</a:t>
            </a:r>
            <a:r>
              <a:rPr lang="ru-RU" sz="2100" b="1" dirty="0"/>
              <a:t>-</a:t>
            </a:r>
            <a:r>
              <a:rPr lang="ru-RU" sz="2100" b="1" dirty="0" smtClean="0"/>
              <a:t>* - </a:t>
            </a:r>
            <a:r>
              <a:rPr lang="ru-RU" sz="2100" dirty="0" smtClean="0"/>
              <a:t>поддержка авторизации </a:t>
            </a:r>
            <a:r>
              <a:rPr lang="ru-RU" sz="2100" dirty="0" err="1"/>
              <a:t>OAuth</a:t>
            </a:r>
            <a:r>
              <a:rPr lang="ru-RU" sz="2100" dirty="0"/>
              <a:t> 2.0 и </a:t>
            </a:r>
            <a:r>
              <a:rPr lang="ru-RU" sz="2100" dirty="0" err="1"/>
              <a:t>OpenID</a:t>
            </a:r>
            <a:r>
              <a:rPr lang="ru-RU" sz="2100" dirty="0"/>
              <a:t> </a:t>
            </a:r>
            <a:r>
              <a:rPr lang="ru-RU" sz="2100" dirty="0" smtClean="0"/>
              <a:t>1.0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/>
              <a:t>spring-security-</a:t>
            </a:r>
            <a:r>
              <a:rPr lang="en-US" sz="2100" b="1" dirty="0" err="1" smtClean="0"/>
              <a:t>cas</a:t>
            </a:r>
            <a:r>
              <a:rPr lang="ru-RU" sz="2100" b="1" dirty="0"/>
              <a:t> </a:t>
            </a:r>
            <a:r>
              <a:rPr lang="ru-RU" sz="2100" b="1" dirty="0" smtClean="0"/>
              <a:t>– </a:t>
            </a:r>
            <a:r>
              <a:rPr lang="ru-RU" sz="2100" dirty="0" err="1" smtClean="0"/>
              <a:t>Central</a:t>
            </a:r>
            <a:r>
              <a:rPr lang="ru-RU" sz="2100" dirty="0" smtClean="0"/>
              <a:t> </a:t>
            </a:r>
            <a:r>
              <a:rPr lang="ru-RU" sz="2100" dirty="0" err="1"/>
              <a:t>Authentication</a:t>
            </a:r>
            <a:r>
              <a:rPr lang="ru-RU" sz="2100" dirty="0"/>
              <a:t> </a:t>
            </a:r>
            <a:r>
              <a:rPr lang="ru-RU" sz="2100" dirty="0" err="1" smtClean="0"/>
              <a:t>Service</a:t>
            </a:r>
            <a:r>
              <a:rPr lang="ru-RU" sz="2100" dirty="0" smtClean="0"/>
              <a:t>, протокола </a:t>
            </a:r>
            <a:r>
              <a:rPr lang="ru-RU" sz="2100" dirty="0"/>
              <a:t>управления доступом, </a:t>
            </a:r>
            <a:r>
              <a:rPr lang="ru-RU" sz="2100" dirty="0" smtClean="0"/>
              <a:t>обеспечивающего </a:t>
            </a:r>
            <a:r>
              <a:rPr lang="ru-RU" sz="2100" dirty="0"/>
              <a:t>технологию единого </a:t>
            </a:r>
            <a:r>
              <a:rPr lang="ru-RU" sz="2100" dirty="0" smtClean="0"/>
              <a:t>входа</a:t>
            </a:r>
            <a:r>
              <a:rPr lang="en-US" sz="2100" dirty="0" smtClean="0"/>
              <a:t> </a:t>
            </a:r>
            <a:r>
              <a:rPr lang="ru-RU" sz="2100" dirty="0" smtClean="0"/>
              <a:t>(</a:t>
            </a:r>
            <a:r>
              <a:rPr lang="en-US" sz="2100" dirty="0" smtClean="0"/>
              <a:t>SSO</a:t>
            </a:r>
            <a:r>
              <a:rPr lang="ru-RU" sz="2100" dirty="0" smtClean="0"/>
              <a:t>) </a:t>
            </a:r>
            <a:r>
              <a:rPr lang="ru-RU" sz="2100" dirty="0"/>
              <a:t>в </a:t>
            </a:r>
            <a:r>
              <a:rPr lang="ru-RU" sz="2100" dirty="0" smtClean="0"/>
              <a:t>веб-сервисах</a:t>
            </a:r>
            <a:r>
              <a:rPr lang="ru-RU" sz="2100" b="1" dirty="0" smtClean="0"/>
              <a:t>.</a:t>
            </a:r>
            <a:endParaRPr lang="en-US" sz="2100" b="1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100" b="1" dirty="0" smtClean="0"/>
              <a:t>spring-security-</a:t>
            </a:r>
            <a:r>
              <a:rPr lang="en-US" sz="2100" b="1" dirty="0" err="1" smtClean="0"/>
              <a:t>openid</a:t>
            </a:r>
            <a:r>
              <a:rPr lang="en-US" sz="2100" b="1" dirty="0" smtClean="0"/>
              <a:t> - </a:t>
            </a:r>
            <a:r>
              <a:rPr lang="ru-RU" sz="2100" dirty="0" smtClean="0"/>
              <a:t>поддержка </a:t>
            </a:r>
            <a:r>
              <a:rPr lang="ru-RU" sz="2100" dirty="0"/>
              <a:t>аутентификации в сети </a:t>
            </a:r>
            <a:r>
              <a:rPr lang="ru-RU" sz="2100" dirty="0" err="1" smtClean="0"/>
              <a:t>OpenID</a:t>
            </a:r>
            <a:endParaRPr lang="ru-RU" sz="21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дополнительные Модули </a:t>
            </a:r>
            <a:r>
              <a:rPr lang="en-US" dirty="0" smtClean="0"/>
              <a:t>spring security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432320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tx2">
                    <a:lumMod val="75000"/>
                  </a:schemeClr>
                </a:solidFill>
              </a:rPr>
              <a:t>SecurityContextHolder</a:t>
            </a:r>
            <a:r>
              <a:rPr lang="ru-RU" sz="1800" dirty="0" smtClean="0"/>
              <a:t> – «держатель» контекста безопасности, по умолчанию использует </a:t>
            </a:r>
            <a:r>
              <a:rPr lang="en-US" sz="1800" b="1" dirty="0" err="1"/>
              <a:t>ThreadLocal</a:t>
            </a:r>
            <a:r>
              <a:rPr lang="ru-RU" sz="18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SecurityContext</a:t>
            </a:r>
            <a:endParaRPr lang="ru-RU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1912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Authentication</a:t>
            </a:r>
            <a:r>
              <a:rPr lang="en-US" sz="1800" dirty="0" smtClean="0"/>
              <a:t> –</a:t>
            </a:r>
            <a:r>
              <a:rPr lang="ru-RU" sz="1800" dirty="0" smtClean="0"/>
              <a:t> состояние аутентификации пользователя (</a:t>
            </a:r>
            <a:r>
              <a:rPr lang="en-US" sz="1800" dirty="0"/>
              <a:t>Principal</a:t>
            </a:r>
            <a:r>
              <a:rPr lang="ru-RU" sz="1800" dirty="0" smtClean="0"/>
              <a:t>)</a:t>
            </a:r>
          </a:p>
          <a:p>
            <a:pPr marL="619125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GrantedAuthority</a:t>
            </a:r>
            <a:r>
              <a:rPr lang="ru-RU" sz="1800" dirty="0" smtClean="0"/>
              <a:t> – разрешения (роли), выданные пользователю (</a:t>
            </a:r>
            <a:r>
              <a:rPr lang="en-US" sz="1800" dirty="0"/>
              <a:t>ROLE_ANONYMOUS, ROLE_USER, </a:t>
            </a:r>
            <a:r>
              <a:rPr lang="en-US" sz="1800" dirty="0" smtClean="0"/>
              <a:t>ROLE_ADMIN</a:t>
            </a:r>
            <a:r>
              <a:rPr lang="ru-RU" sz="1800" dirty="0" smtClean="0"/>
              <a:t>)</a:t>
            </a:r>
            <a:endParaRPr lang="ru-RU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rgbClr val="00703C"/>
                </a:solidFill>
              </a:rPr>
              <a:t>UserDetails</a:t>
            </a:r>
            <a:r>
              <a:rPr lang="ru-RU" sz="1800" dirty="0" smtClean="0"/>
              <a:t> – используется для построения объекта </a:t>
            </a:r>
            <a:r>
              <a:rPr lang="en-US" sz="1800" dirty="0" smtClean="0"/>
              <a:t>Authentication</a:t>
            </a:r>
            <a:r>
              <a:rPr lang="ru-RU" sz="1800" dirty="0" smtClean="0"/>
              <a:t>. Содержит в себе имя, пароль, флаги состояния, коллекцию ролей.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00703C"/>
                </a:solidFill>
              </a:rPr>
              <a:t>UserDetailsService</a:t>
            </a:r>
            <a:r>
              <a:rPr lang="ru-RU" sz="1800" dirty="0" smtClean="0"/>
              <a:t> – сервис, реализация, которого должна получать данные пользователя (</a:t>
            </a:r>
            <a:r>
              <a:rPr lang="en-US" sz="1800" b="1" dirty="0" err="1">
                <a:solidFill>
                  <a:srgbClr val="00703C"/>
                </a:solidFill>
              </a:rPr>
              <a:t>UserDetails</a:t>
            </a:r>
            <a:r>
              <a:rPr lang="ru-RU" sz="1800" dirty="0" smtClean="0"/>
              <a:t>) по его имени.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основные компоненты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15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928" y="624810"/>
            <a:ext cx="8641472" cy="432320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Пользователь указывает идентификатор </a:t>
            </a:r>
            <a:r>
              <a:rPr lang="ru-RU" sz="1800" dirty="0"/>
              <a:t>и пароль. </a:t>
            </a:r>
            <a:r>
              <a:rPr lang="ru-RU" sz="1800" dirty="0" smtClean="0"/>
              <a:t>Данные объединяются в </a:t>
            </a:r>
            <a:r>
              <a:rPr lang="ru-RU" sz="1800" b="1" dirty="0" err="1" smtClean="0"/>
              <a:t>UsernamePasswordAuthenticationToken</a:t>
            </a:r>
            <a:r>
              <a:rPr lang="ru-RU" sz="1800" dirty="0" smtClean="0"/>
              <a:t> </a:t>
            </a:r>
            <a:r>
              <a:rPr lang="ru-RU" sz="1600" i="1" dirty="0" smtClean="0"/>
              <a:t>(</a:t>
            </a:r>
            <a:r>
              <a:rPr lang="ru-RU" sz="1600" i="1" dirty="0"/>
              <a:t>экземпляр интерфейса </a:t>
            </a:r>
            <a:r>
              <a:rPr lang="ru-RU" sz="1600" i="1" dirty="0" err="1"/>
              <a:t>Authentication</a:t>
            </a:r>
            <a:r>
              <a:rPr lang="ru-RU" sz="1600" i="1" dirty="0"/>
              <a:t>) </a:t>
            </a:r>
            <a:endParaRPr lang="ru-RU" sz="1600" i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 smtClean="0"/>
              <a:t>Токен</a:t>
            </a:r>
            <a:r>
              <a:rPr lang="ru-RU" sz="1800" dirty="0" smtClean="0"/>
              <a:t> </a:t>
            </a:r>
            <a:r>
              <a:rPr lang="ru-RU" sz="1800" dirty="0"/>
              <a:t>передается экземпляру </a:t>
            </a:r>
            <a:r>
              <a:rPr lang="ru-RU" sz="1800" b="1" dirty="0" err="1"/>
              <a:t>AuthenticationManager</a:t>
            </a:r>
            <a:r>
              <a:rPr lang="ru-RU" sz="1800" dirty="0"/>
              <a:t> для проверки</a:t>
            </a:r>
            <a:r>
              <a:rPr lang="ru-RU" sz="1800" dirty="0" smtClean="0"/>
              <a:t>.</a:t>
            </a:r>
          </a:p>
          <a:p>
            <a:pPr marL="619125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 smtClean="0"/>
              <a:t>При неудачной попытке аутентификации будет </a:t>
            </a:r>
            <a:r>
              <a:rPr lang="ru-RU" sz="1800" dirty="0"/>
              <a:t>выброшено исключение </a:t>
            </a:r>
            <a:r>
              <a:rPr lang="ru-RU" sz="1800" b="1" dirty="0" err="1">
                <a:solidFill>
                  <a:schemeClr val="accent6">
                    <a:lumMod val="75000"/>
                  </a:schemeClr>
                </a:solidFill>
              </a:rPr>
              <a:t>BadCredentialsException</a:t>
            </a:r>
            <a:r>
              <a:rPr lang="ru-RU" sz="1800" dirty="0"/>
              <a:t> с сообщением “</a:t>
            </a:r>
            <a:r>
              <a:rPr lang="ru-RU" sz="1800" dirty="0" err="1"/>
              <a:t>Bad</a:t>
            </a:r>
            <a:r>
              <a:rPr lang="ru-RU" sz="1800" dirty="0"/>
              <a:t> </a:t>
            </a:r>
            <a:r>
              <a:rPr lang="ru-RU" sz="1800" dirty="0" err="1"/>
              <a:t>Credentials</a:t>
            </a:r>
            <a:r>
              <a:rPr lang="ru-RU" sz="1800" dirty="0" smtClean="0"/>
              <a:t>”.</a:t>
            </a:r>
          </a:p>
          <a:p>
            <a:pPr marL="619125" lvl="1" indent="-3429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 smtClean="0"/>
              <a:t>Если </a:t>
            </a:r>
            <a:r>
              <a:rPr lang="ru-RU" sz="1800" dirty="0"/>
              <a:t>аутентификация прошла успешно возвращает полностью заполненный экземпляр </a:t>
            </a:r>
            <a:r>
              <a:rPr lang="ru-RU" sz="1800" b="1" dirty="0" err="1" smtClean="0">
                <a:solidFill>
                  <a:srgbClr val="00703C"/>
                </a:solidFill>
              </a:rPr>
              <a:t>Authentication</a:t>
            </a:r>
            <a:r>
              <a:rPr lang="ru-RU" sz="1800" dirty="0" smtClean="0"/>
              <a:t>.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Устанавливается контекст </a:t>
            </a:r>
            <a:r>
              <a:rPr lang="ru-RU" sz="1800" dirty="0"/>
              <a:t>безопасности </a:t>
            </a:r>
            <a:r>
              <a:rPr lang="ru-RU" sz="1800" dirty="0" smtClean="0"/>
              <a:t>через </a:t>
            </a:r>
            <a:r>
              <a:rPr lang="ru-RU" sz="1800" b="1" dirty="0" err="1" smtClean="0"/>
              <a:t>SecurityContextHolder.getContext</a:t>
            </a:r>
            <a:r>
              <a:rPr lang="ru-RU" sz="1800" b="1" dirty="0" smtClean="0"/>
              <a:t>() .</a:t>
            </a:r>
            <a:r>
              <a:rPr lang="ru-RU" sz="1800" b="1" dirty="0" err="1"/>
              <a:t>setAuthentication</a:t>
            </a:r>
            <a:r>
              <a:rPr lang="ru-RU" sz="1800" b="1" dirty="0"/>
              <a:t>(…)</a:t>
            </a:r>
            <a:r>
              <a:rPr lang="ru-RU" sz="1800" dirty="0"/>
              <a:t>, куда передается </a:t>
            </a:r>
            <a:r>
              <a:rPr lang="ru-RU" sz="1800" dirty="0" smtClean="0"/>
              <a:t>объект, полученный из </a:t>
            </a:r>
            <a:r>
              <a:rPr lang="ru-RU" sz="1800" b="1" dirty="0" err="1" smtClean="0"/>
              <a:t>AuthenticationManager</a:t>
            </a:r>
            <a:r>
              <a:rPr lang="ru-RU" sz="1800" dirty="0"/>
              <a:t>.</a:t>
            </a:r>
            <a:endParaRPr lang="ru-RU" sz="24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Процесс </a:t>
            </a:r>
            <a:r>
              <a:rPr lang="ru-RU" dirty="0" smtClean="0"/>
              <a:t>Аутентификации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1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Hello Web </a:t>
            </a:r>
            <a:r>
              <a:rPr lang="en-US" dirty="0" smtClean="0"/>
              <a:t>Security configuration</a:t>
            </a:r>
            <a:r>
              <a:rPr lang="en-US" dirty="0"/>
              <a:t> 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699542"/>
            <a:ext cx="865092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EnableWebSecurity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WebSecurityConfig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WebMvcConfigurer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UserDetailsService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userDetailsService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InMemoryUserDetailsManager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InMemoryUserDetailsManager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manager.createUser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User.withDefaultPasswordEncoder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7836" y="2931790"/>
            <a:ext cx="5400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</a:t>
            </a:r>
            <a:r>
              <a:rPr lang="en-US" dirty="0" err="1" smtClean="0"/>
              <a:t>ует</a:t>
            </a:r>
            <a:r>
              <a:rPr lang="ru-RU" dirty="0" smtClean="0"/>
              <a:t> </a:t>
            </a:r>
            <a:r>
              <a:rPr lang="ru-RU" dirty="0"/>
              <a:t>аутентификацию для каждого </a:t>
            </a:r>
            <a:r>
              <a:rPr lang="ru-RU" dirty="0" smtClean="0"/>
              <a:t>URL-адреса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форму входа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выход пользователя из </a:t>
            </a:r>
            <a:r>
              <a:rPr lang="ru-RU" dirty="0"/>
              <a:t>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Предотвращение атаки CSRF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Защита фиксации сеанса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Интегрирует заголовок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Интегрирует </a:t>
            </a:r>
            <a:r>
              <a:rPr lang="en-US" dirty="0" smtClean="0"/>
              <a:t>X-XSS-Protection</a:t>
            </a:r>
            <a:r>
              <a:rPr lang="ru-RU" dirty="0" smtClean="0"/>
              <a:t> и др.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77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Web Security </a:t>
            </a:r>
            <a:r>
              <a:rPr lang="en-US" dirty="0" err="1" smtClean="0"/>
              <a:t>Config</a:t>
            </a:r>
            <a:r>
              <a:rPr lang="en-US" dirty="0" smtClean="0"/>
              <a:t>: </a:t>
            </a:r>
            <a:r>
              <a:rPr lang="en-US" dirty="0"/>
              <a:t>Http Security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771550"/>
            <a:ext cx="860941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http.authorizeRequests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signup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antMatchers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('ADMIN')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('DBA')"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formLogin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3572317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Настраиваем доступ к конкретным ресурсам по </a:t>
            </a:r>
            <a:r>
              <a:rPr lang="en-US" dirty="0" smtClean="0"/>
              <a:t>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требуем конкретные роли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разрешаем/запрещаем анонимный доступ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разрешаем доступ аутентифицированному пользователю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77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Настраиваем</a:t>
            </a:r>
            <a:r>
              <a:rPr lang="en-US" dirty="0"/>
              <a:t> </a:t>
            </a:r>
            <a:r>
              <a:rPr lang="ru-RU" dirty="0"/>
              <a:t>механизм </a:t>
            </a:r>
            <a:r>
              <a:rPr lang="en-US" dirty="0" smtClean="0"/>
              <a:t>logout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771550"/>
            <a:ext cx="879007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http.logout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logoutUrl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logoutSuccessUrl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logoutSuccessHandler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logoutSuccessHandler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invalidateHttpSession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addLogoutHandler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logoutHandler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deleteCookies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cookieNamesToClear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48719"/>
      </p:ext>
    </p:extLst>
  </p:cSld>
  <p:clrMapOvr>
    <a:masterClrMapping/>
  </p:clrMapOvr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590</Words>
  <Application>Microsoft Office PowerPoint</Application>
  <PresentationFormat>Экран (16:9)</PresentationFormat>
  <Paragraphs>85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1_Специальное оформление</vt:lpstr>
      <vt:lpstr>Spring: MVC + Security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Alex</cp:lastModifiedBy>
  <cp:revision>129</cp:revision>
  <dcterms:created xsi:type="dcterms:W3CDTF">2014-01-14T11:27:58Z</dcterms:created>
  <dcterms:modified xsi:type="dcterms:W3CDTF">2018-03-27T21:28:28Z</dcterms:modified>
</cp:coreProperties>
</file>