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2.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3.jpeg" ContentType="image/jpeg"/>
  <Override PartName="/ppt/media/image4.jpeg" ContentType="image/jpeg"/>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p:nvPr>
            <p:ph type="sldImg"/>
          </p:nvPr>
        </p:nvSpPr>
        <p:spPr>
          <a:xfrm>
            <a:off x="1143000" y="685800"/>
            <a:ext cx="4572000" cy="3429000"/>
          </a:xfrm>
          <a:prstGeom prst="rect">
            <a:avLst/>
          </a:prstGeom>
        </p:spPr>
        <p:txBody>
          <a:bodyPr/>
          <a:lstStyle/>
          <a:p>
            <a:pPr/>
          </a:p>
        </p:txBody>
      </p:sp>
      <p:sp>
        <p:nvSpPr>
          <p:cNvPr id="350" name="Shape 35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sldImg"/>
          </p:nvPr>
        </p:nvSpPr>
        <p:spPr>
          <a:prstGeom prst="rect">
            <a:avLst/>
          </a:prstGeom>
        </p:spPr>
        <p:txBody>
          <a:bodyPr/>
          <a:lstStyle/>
          <a:p>
            <a:pPr/>
          </a:p>
        </p:txBody>
      </p:sp>
      <p:sp>
        <p:nvSpPr>
          <p:cNvPr id="374" name="Shape 374"/>
          <p:cNvSpPr/>
          <p:nvPr>
            <p:ph type="body" sz="quarter" idx="1"/>
          </p:nvPr>
        </p:nvSpPr>
        <p:spPr>
          <a:prstGeom prst="rect">
            <a:avLst/>
          </a:prstGeom>
        </p:spPr>
        <p:txBody>
          <a:bodyPr/>
          <a:lstStyle/>
          <a:p>
            <a:pPr marL="228600" indent="-227880">
              <a:buClr>
                <a:srgbClr val="000000"/>
              </a:buClr>
              <a:buSzPct val="100000"/>
              <a:buAutoNum type="arabicPeriod" startAt="1"/>
              <a:defRPr spc="-1">
                <a:uFill>
                  <a:solidFill>
                    <a:srgbClr val="FFFFFF"/>
                  </a:solidFill>
                </a:uFill>
              </a:defRPr>
            </a:pPr>
            <a:r>
              <a:t>The term </a:t>
            </a:r>
            <a:r>
              <a:rPr i="1"/>
              <a:t>exception</a:t>
            </a:r>
            <a:r>
              <a:t> is shorthand for the phrase “exceptional event”.</a:t>
            </a:r>
            <a:endParaRPr sz="2000"/>
          </a:p>
          <a:p>
            <a:pPr marL="228600" indent="-227880">
              <a:buClr>
                <a:srgbClr val="000000"/>
              </a:buClr>
              <a:buSzPct val="100000"/>
              <a:buAutoNum type="arabicPeriod" startAt="1"/>
              <a:defRPr spc="-1">
                <a:uFill>
                  <a:solidFill>
                    <a:srgbClr val="FFFFFF"/>
                  </a:solidFill>
                </a:uFill>
              </a:defRPr>
            </a:pPr>
            <a:r>
              <a:t>Такими событиями могут быть непредвиденные программистом ситуации, системные критические ошибки, необычные ситуации.</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Shape 449"/>
          <p:cNvSpPr/>
          <p:nvPr>
            <p:ph type="sldImg"/>
          </p:nvPr>
        </p:nvSpPr>
        <p:spPr>
          <a:prstGeom prst="rect">
            <a:avLst/>
          </a:prstGeom>
        </p:spPr>
        <p:txBody>
          <a:bodyPr/>
          <a:lstStyle/>
          <a:p>
            <a:pPr/>
          </a:p>
        </p:txBody>
      </p:sp>
      <p:sp>
        <p:nvSpPr>
          <p:cNvPr id="450" name="Shape 450"/>
          <p:cNvSpPr/>
          <p:nvPr>
            <p:ph type="body" sz="quarter" idx="1"/>
          </p:nvPr>
        </p:nvSpPr>
        <p:spPr>
          <a:prstGeom prst="rect">
            <a:avLst/>
          </a:prstGeom>
        </p:spPr>
        <p:txBody>
          <a:bodyPr/>
          <a:lstStyle/>
          <a:p>
            <a:pPr marL="171450" indent="-171450">
              <a:buSzPct val="100000"/>
              <a:buFont typeface="Arial"/>
              <a:buChar char="•"/>
            </a:pPr>
            <a:r>
              <a:t>You associate exception handlers with a </a:t>
            </a:r>
            <a:r>
              <a:rPr sz="2000"/>
              <a:t>try</a:t>
            </a:r>
            <a:r>
              <a:t> block by providing one or more </a:t>
            </a:r>
            <a:r>
              <a:rPr sz="2000"/>
              <a:t>catch</a:t>
            </a:r>
            <a:r>
              <a:t> blocks directly after the </a:t>
            </a:r>
            <a:r>
              <a:rPr sz="2000"/>
              <a:t>try</a:t>
            </a:r>
            <a:r>
              <a:t> block. No code can be between the end of the </a:t>
            </a:r>
            <a:r>
              <a:rPr sz="2000"/>
              <a:t>try</a:t>
            </a:r>
            <a:r>
              <a:t> block and the beginning of the first </a:t>
            </a:r>
            <a:r>
              <a:rPr sz="2000"/>
              <a:t>catch</a:t>
            </a:r>
            <a:r>
              <a:t> block.</a:t>
            </a:r>
          </a:p>
          <a:p>
            <a:pPr marL="171450" indent="-171450">
              <a:buSzPct val="100000"/>
              <a:buFont typeface="Arial"/>
              <a:buChar char="•"/>
            </a:pPr>
            <a:r>
              <a:t>Each </a:t>
            </a:r>
            <a:r>
              <a:rPr sz="2000"/>
              <a:t>catch</a:t>
            </a:r>
            <a:r>
              <a:t> block is an exception handler that handles the type of exception indicated by its argument. The argument type, </a:t>
            </a:r>
            <a:r>
              <a:rPr i="1" sz="2000"/>
              <a:t>ExceptionType</a:t>
            </a:r>
            <a:r>
              <a:t>, declares the type of exception that the handler can handle and must be the name of a class that inherits from the </a:t>
            </a:r>
            <a:r>
              <a:rPr sz="2000"/>
              <a:t>Throwable</a:t>
            </a:r>
            <a:r>
              <a:t> class. The handler can refer to the exception with </a:t>
            </a:r>
            <a:r>
              <a:rPr i="1" sz="2000"/>
              <a:t>name</a:t>
            </a:r>
            <a:r>
              <a:t>.</a:t>
            </a:r>
          </a:p>
          <a:p>
            <a:pPr marL="171450" indent="-171450">
              <a:buSzPct val="100000"/>
              <a:buFont typeface="Arial"/>
              <a:buChar char="•"/>
            </a:pPr>
            <a:r>
              <a:t>The catch block contains code that is executed if and when the exception handler is invoked.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sldImg"/>
          </p:nvPr>
        </p:nvSpPr>
        <p:spPr>
          <a:prstGeom prst="rect">
            <a:avLst/>
          </a:prstGeom>
        </p:spPr>
        <p:txBody>
          <a:bodyPr/>
          <a:lstStyle/>
          <a:p>
            <a:pPr/>
          </a:p>
        </p:txBody>
      </p:sp>
      <p:sp>
        <p:nvSpPr>
          <p:cNvPr id="462" name="Shape 462"/>
          <p:cNvSpPr/>
          <p:nvPr>
            <p:ph type="body" sz="quarter" idx="1"/>
          </p:nvPr>
        </p:nvSpPr>
        <p:spPr>
          <a:prstGeom prst="rect">
            <a:avLst/>
          </a:prstGeom>
        </p:spPr>
        <p:txBody>
          <a:bodyPr/>
          <a:lstStyle/>
          <a:p>
            <a:pPr marL="171450" indent="-171450">
              <a:buSzPct val="100000"/>
              <a:buFont typeface="Arial"/>
              <a:buChar char="•"/>
            </a:pPr>
            <a:r>
              <a:t>The runtime system invokes the exception handler when the handler is the first one in the call stack whose </a:t>
            </a:r>
            <a:r>
              <a:rPr i="1"/>
              <a:t>ExceptionType</a:t>
            </a:r>
            <a:r>
              <a:t> matches the type of the exception thrown. The system considers it a match if the thrown object can legally be assigned to the exception handler's argument.</a:t>
            </a:r>
          </a:p>
          <a:p>
            <a:pPr marL="171450" indent="-171450">
              <a:buSzPct val="100000"/>
              <a:buFont typeface="Arial"/>
              <a:buChar char="•"/>
              <a:defRPr spc="-1" sz="2000">
                <a:uFill>
                  <a:solidFill>
                    <a:srgbClr val="FFFFFF"/>
                  </a:solidFill>
                </a:uFill>
              </a:defRPr>
            </a:pPr>
            <a:r>
              <a:t>Пример: </a:t>
            </a:r>
            <a:r>
              <a:rPr spc="0">
                <a:uFillTx/>
              </a:rPr>
              <a:t>CatchExample (по очереди удалять строчки в примере и смотреть, что будет выводиться в консоль).</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Shape 468"/>
          <p:cNvSpPr/>
          <p:nvPr>
            <p:ph type="sldImg"/>
          </p:nvPr>
        </p:nvSpPr>
        <p:spPr>
          <a:prstGeom prst="rect">
            <a:avLst/>
          </a:prstGeom>
        </p:spPr>
        <p:txBody>
          <a:bodyPr/>
          <a:lstStyle/>
          <a:p>
            <a:pPr/>
          </a:p>
        </p:txBody>
      </p:sp>
      <p:sp>
        <p:nvSpPr>
          <p:cNvPr id="469" name="Shape 469"/>
          <p:cNvSpPr/>
          <p:nvPr>
            <p:ph type="body" sz="quarter" idx="1"/>
          </p:nvPr>
        </p:nvSpPr>
        <p:spPr>
          <a:prstGeom prst="rect">
            <a:avLst/>
          </a:prstGeom>
        </p:spPr>
        <p:txBody>
          <a:bodyPr/>
          <a:lstStyle/>
          <a:p>
            <a:pPr marL="171450" indent="-171450">
              <a:buSzPct val="100000"/>
              <a:buFont typeface="Arial"/>
              <a:buChar char="•"/>
            </a:pPr>
            <a:r>
              <a:t>The </a:t>
            </a:r>
            <a:r>
              <a:rPr sz="2000"/>
              <a:t>finally</a:t>
            </a:r>
            <a:r>
              <a:t> block </a:t>
            </a:r>
            <a:r>
              <a:rPr i="1"/>
              <a:t>always</a:t>
            </a:r>
            <a:r>
              <a:t> executes when the </a:t>
            </a:r>
            <a:r>
              <a:rPr sz="2000"/>
              <a:t>try</a:t>
            </a:r>
            <a:r>
              <a:t> block exits. This ensures that the </a:t>
            </a:r>
            <a:r>
              <a:rPr sz="2000"/>
              <a:t>finally</a:t>
            </a:r>
            <a:r>
              <a:t> block is executed even if an unexpected exception occurs. But </a:t>
            </a:r>
            <a:r>
              <a:rPr sz="2000"/>
              <a:t>finally</a:t>
            </a:r>
            <a:r>
              <a:t> is useful for more than just exception handling — it allows the programmer to avoid having cleanup code accidentally bypassed by a </a:t>
            </a:r>
            <a:r>
              <a:rPr sz="2000"/>
              <a:t>return</a:t>
            </a:r>
            <a:r>
              <a:t>, </a:t>
            </a:r>
            <a:r>
              <a:rPr sz="2000"/>
              <a:t>continue</a:t>
            </a:r>
            <a:r>
              <a:t>, or </a:t>
            </a:r>
            <a:r>
              <a:rPr sz="2000"/>
              <a:t>break</a:t>
            </a:r>
            <a:r>
              <a:t>. Putting cleanup code in a </a:t>
            </a:r>
            <a:r>
              <a:rPr sz="2000"/>
              <a:t>finally</a:t>
            </a:r>
            <a:r>
              <a:t> block is always a good practice, even when no exceptions are anticipated.</a:t>
            </a:r>
          </a:p>
          <a:p>
            <a:pPr marL="171450" indent="-171450">
              <a:buSzPct val="100000"/>
              <a:buFont typeface="Arial"/>
              <a:buChar char="•"/>
            </a:pPr>
            <a:r>
              <a:t>If the JVM exits while the </a:t>
            </a:r>
            <a:r>
              <a:rPr sz="2000"/>
              <a:t>try</a:t>
            </a:r>
            <a:r>
              <a:t> or </a:t>
            </a:r>
            <a:r>
              <a:rPr sz="2000"/>
              <a:t>catch</a:t>
            </a:r>
            <a:r>
              <a:t> code is being executed, then the </a:t>
            </a:r>
            <a:r>
              <a:rPr sz="2000"/>
              <a:t>finally</a:t>
            </a:r>
            <a:r>
              <a:t> block may not execute. Likewise, if the thread executing the </a:t>
            </a:r>
            <a:r>
              <a:rPr sz="2000"/>
              <a:t>try</a:t>
            </a:r>
            <a:r>
              <a:t> or </a:t>
            </a:r>
            <a:r>
              <a:rPr sz="2000"/>
              <a:t>catch</a:t>
            </a:r>
            <a:r>
              <a:t> code is interrupted or killed, the </a:t>
            </a:r>
            <a:r>
              <a:rPr sz="2000"/>
              <a:t>finally</a:t>
            </a:r>
            <a:r>
              <a:t> block may not execute even though the application as a whole continues.</a:t>
            </a:r>
          </a:p>
          <a:p>
            <a:pPr marL="171450" indent="-171450">
              <a:buSzPct val="100000"/>
              <a:buFont typeface="Arial"/>
              <a:buChar char="•"/>
            </a:pPr>
            <a:r>
              <a:t>The </a:t>
            </a:r>
            <a:r>
              <a:rPr sz="2000"/>
              <a:t>finally</a:t>
            </a:r>
            <a:r>
              <a:t> block is a key tool for preventing resource leaks. When closing a file or otherwise recovering resources, place the code in a </a:t>
            </a:r>
            <a:r>
              <a:rPr sz="2000"/>
              <a:t>finally</a:t>
            </a:r>
            <a:r>
              <a:t> block to ensure that resource is </a:t>
            </a:r>
            <a:r>
              <a:rPr i="1"/>
              <a:t>always</a:t>
            </a:r>
            <a:r>
              <a:t> recovered.</a:t>
            </a:r>
          </a:p>
          <a:p>
            <a:pPr marL="171450" indent="-171450">
              <a:buSzPct val="100000"/>
              <a:buFont typeface="Arial"/>
              <a:buChar char="•"/>
              <a:defRPr spc="-1">
                <a:uFill>
                  <a:solidFill>
                    <a:srgbClr val="FFFFFF"/>
                  </a:solidFill>
                </a:uFill>
              </a:defRPr>
            </a:pPr>
            <a:r>
              <a:t>Пример: FinallyExample, который потом превратится в try с ресурсами.</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Shape 475"/>
          <p:cNvSpPr/>
          <p:nvPr>
            <p:ph type="sldImg"/>
          </p:nvPr>
        </p:nvSpPr>
        <p:spPr>
          <a:prstGeom prst="rect">
            <a:avLst/>
          </a:prstGeom>
        </p:spPr>
        <p:txBody>
          <a:bodyPr/>
          <a:lstStyle/>
          <a:p>
            <a:pPr/>
          </a:p>
        </p:txBody>
      </p:sp>
      <p:sp>
        <p:nvSpPr>
          <p:cNvPr id="476" name="Shape 476"/>
          <p:cNvSpPr/>
          <p:nvPr>
            <p:ph type="body" sz="quarter" idx="1"/>
          </p:nvPr>
        </p:nvSpPr>
        <p:spPr>
          <a:prstGeom prst="rect">
            <a:avLst/>
          </a:prstGeom>
        </p:spPr>
        <p:txBody>
          <a:bodyPr/>
          <a:lstStyle/>
          <a:p>
            <a:pPr marL="171450" indent="-171450">
              <a:buSzPct val="100000"/>
              <a:buFont typeface="Arial"/>
              <a:buChar char="•"/>
            </a:pPr>
            <a:r>
              <a:t>The </a:t>
            </a:r>
            <a:r>
              <a:rPr sz="2000"/>
              <a:t>try</a:t>
            </a:r>
            <a:r>
              <a:t>-with-resources statement is a </a:t>
            </a:r>
            <a:r>
              <a:rPr sz="2000"/>
              <a:t>try</a:t>
            </a:r>
            <a:r>
              <a:t> statement that declares one or more resources. A </a:t>
            </a:r>
            <a:r>
              <a:rPr i="1"/>
              <a:t>resource</a:t>
            </a:r>
            <a:r>
              <a:t> is an object that must be closed after the program is finished with it. The </a:t>
            </a:r>
            <a:r>
              <a:rPr sz="2000"/>
              <a:t>try</a:t>
            </a:r>
            <a:r>
              <a:t>-with-resources statement ensures that each resource is closed at the end of the statement. Any object that implements </a:t>
            </a:r>
            <a:r>
              <a:rPr sz="2000"/>
              <a:t>java.lang.AutoCloseable</a:t>
            </a:r>
            <a:r>
              <a:t>, which includes all objects which implement </a:t>
            </a:r>
            <a:r>
              <a:rPr sz="2000"/>
              <a:t>java.io.Closeable</a:t>
            </a:r>
            <a:r>
              <a:t>, can be used as a resource.</a:t>
            </a:r>
          </a:p>
          <a:p>
            <a:pPr marL="171450" indent="-171450">
              <a:buSzPct val="100000"/>
              <a:buFont typeface="Arial"/>
              <a:buChar char="•"/>
            </a:pPr>
            <a:r>
              <a:t>If an exception is thrown from the try block and one or more exceptions are thrown from the try-with-resources statement, then those exceptions thrown from the try-with-resources statement are suppressed. You can retrieve these suppressed exceptions by calling the Throwable.getSuppressed method from the exception thrown by the try block.</a:t>
            </a:r>
          </a:p>
          <a:p>
            <a:pPr marL="171450" indent="-171450">
              <a:buSzPct val="100000"/>
              <a:buFont typeface="Arial"/>
              <a:buChar char="•"/>
              <a:defRPr spc="-1" sz="2000">
                <a:uFill>
                  <a:solidFill>
                    <a:srgbClr val="FFFFFF"/>
                  </a:solidFill>
                </a:uFill>
              </a:defRPr>
            </a:pPr>
            <a:r>
              <a:t>Пример: TryWithResourcesExample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 name="Shape 482"/>
          <p:cNvSpPr/>
          <p:nvPr>
            <p:ph type="sldImg"/>
          </p:nvPr>
        </p:nvSpPr>
        <p:spPr>
          <a:prstGeom prst="rect">
            <a:avLst/>
          </a:prstGeom>
        </p:spPr>
        <p:txBody>
          <a:bodyPr/>
          <a:lstStyle/>
          <a:p>
            <a:pPr/>
          </a:p>
        </p:txBody>
      </p:sp>
      <p:sp>
        <p:nvSpPr>
          <p:cNvPr id="483" name="Shape 483"/>
          <p:cNvSpPr/>
          <p:nvPr>
            <p:ph type="body" sz="quarter" idx="1"/>
          </p:nvPr>
        </p:nvSpPr>
        <p:spPr>
          <a:prstGeom prst="rect">
            <a:avLst/>
          </a:prstGeom>
        </p:spPr>
        <p:txBody>
          <a:bodyPr/>
          <a:lstStyle/>
          <a:p>
            <a:pPr marL="342900" indent="-342900">
              <a:buSzPct val="100000"/>
              <a:buFont typeface="Arial"/>
              <a:buChar char="•"/>
            </a:pPr>
            <a:r>
              <a:t>Before you can catch an exception, some code somewhere must throw one. Any code can throw an exception: your code, code from a package written by someone else such as the packages that come with the Java platform, or the Java runtime environment. Regardless of what throws the exception, it's always thrown with the </a:t>
            </a:r>
            <a:r>
              <a:rPr sz="2000"/>
              <a:t>throw</a:t>
            </a:r>
            <a:r>
              <a:t> statement.</a:t>
            </a:r>
          </a:p>
          <a:p>
            <a:pPr marL="342900" indent="-342900">
              <a:buSzPct val="100000"/>
              <a:buFont typeface="Arial"/>
              <a:buChar char="•"/>
            </a:pPr>
            <a:r>
              <a:t>Можно бросить любой объект, который наследуется от Throwable. Тем не менее, бросать new Throwable() и Error не стоит.</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Shape 489"/>
          <p:cNvSpPr/>
          <p:nvPr>
            <p:ph type="sldImg"/>
          </p:nvPr>
        </p:nvSpPr>
        <p:spPr>
          <a:prstGeom prst="rect">
            <a:avLst/>
          </a:prstGeom>
        </p:spPr>
        <p:txBody>
          <a:bodyPr/>
          <a:lstStyle/>
          <a:p>
            <a:pPr/>
          </a:p>
        </p:txBody>
      </p:sp>
      <p:sp>
        <p:nvSpPr>
          <p:cNvPr id="490" name="Shape 490"/>
          <p:cNvSpPr/>
          <p:nvPr>
            <p:ph type="body" sz="quarter" idx="1"/>
          </p:nvPr>
        </p:nvSpPr>
        <p:spPr>
          <a:prstGeom prst="rect">
            <a:avLst/>
          </a:prstGeom>
        </p:spPr>
        <p:txBody>
          <a:bodyPr/>
          <a:lstStyle>
            <a:lvl1pPr marL="342900" indent="-342900">
              <a:buSzPct val="100000"/>
              <a:buFont typeface="Arial"/>
              <a:buChar char="•"/>
              <a:defRPr spc="-1" sz="2000">
                <a:uFill>
                  <a:solidFill>
                    <a:srgbClr val="FFFFFF"/>
                  </a:solidFill>
                </a:uFill>
              </a:defRPr>
            </a:lvl1pPr>
          </a:lstStyle>
          <a:p>
            <a:pPr/>
            <a:r>
              <a:t>Пример: показать, как документируются бросаемые исключения, например, в ArrayList’е.</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Shape 496"/>
          <p:cNvSpPr/>
          <p:nvPr>
            <p:ph type="sldImg"/>
          </p:nvPr>
        </p:nvSpPr>
        <p:spPr>
          <a:prstGeom prst="rect">
            <a:avLst/>
          </a:prstGeom>
        </p:spPr>
        <p:txBody>
          <a:bodyPr/>
          <a:lstStyle/>
          <a:p>
            <a:pPr/>
          </a:p>
        </p:txBody>
      </p:sp>
      <p:sp>
        <p:nvSpPr>
          <p:cNvPr id="497" name="Shape 497"/>
          <p:cNvSpPr/>
          <p:nvPr>
            <p:ph type="body" sz="quarter" idx="1"/>
          </p:nvPr>
        </p:nvSpPr>
        <p:spPr>
          <a:prstGeom prst="rect">
            <a:avLst/>
          </a:prstGeom>
        </p:spPr>
        <p:txBody>
          <a:bodyPr/>
          <a:lstStyle/>
          <a:p>
            <a:pPr marL="171450" indent="-171450">
              <a:buSzPct val="100000"/>
              <a:buFont typeface="Arial"/>
              <a:buChar char="•"/>
            </a:pPr>
            <a:r>
              <a:t>Valid Java programming language code must honor the </a:t>
            </a:r>
            <a:r>
              <a:rPr i="1"/>
              <a:t>Catch or Specify Requirement</a:t>
            </a:r>
            <a:r>
              <a:t>.</a:t>
            </a:r>
          </a:p>
          <a:p>
            <a:pPr marL="171450" indent="-171450">
              <a:buSzPct val="100000"/>
              <a:buFont typeface="Arial"/>
              <a:buChar char="•"/>
            </a:pPr>
            <a:r>
              <a:t>Checked exceptions </a:t>
            </a:r>
            <a:r>
              <a:rPr i="1"/>
              <a:t>are subject</a:t>
            </a:r>
            <a:r>
              <a:t> to the Catch or Specify Requirement.</a:t>
            </a:r>
          </a:p>
          <a:p>
            <a:pPr marL="171450" indent="-171450">
              <a:buSzPct val="100000"/>
              <a:buFont typeface="Arial"/>
              <a:buChar char="•"/>
            </a:pPr>
            <a:r>
              <a:t>Code that might throw checked exceptions must be enclosed by either of the following:</a:t>
            </a:r>
          </a:p>
          <a:p>
            <a:pPr lvl="1" marL="628650" indent="-171450">
              <a:buSzPct val="100000"/>
              <a:buFont typeface="Arial"/>
              <a:buChar char="•"/>
            </a:pPr>
            <a:r>
              <a:t>A try statement that catches the exception. The try must provide a handler for the exception.</a:t>
            </a:r>
          </a:p>
          <a:p>
            <a:pPr lvl="1" marL="628650" indent="-171450">
              <a:buSzPct val="100000"/>
              <a:buFont typeface="Arial"/>
              <a:buChar char="•"/>
            </a:pPr>
            <a:r>
              <a:t>A method that specifies that it can throw the exception. The method must provide a throws clause that lists the exception.</a:t>
            </a:r>
          </a:p>
          <a:p>
            <a:pPr marL="171450" indent="-171450">
              <a:buSzPct val="100000"/>
              <a:buFont typeface="Arial"/>
              <a:buChar char="•"/>
            </a:pPr>
            <a:r>
              <a:t>Code that fails to honor the Catch or Specify Requirement will not compile.</a:t>
            </a:r>
          </a:p>
          <a:p>
            <a:pPr marL="171450" indent="-171450">
              <a:buSzPct val="100000"/>
              <a:buFont typeface="Arial"/>
              <a:buChar char="•"/>
              <a:defRPr spc="-1">
                <a:uFill>
                  <a:solidFill>
                    <a:srgbClr val="FFFFFF"/>
                  </a:solidFill>
                </a:uFill>
              </a:defRPr>
            </a:pPr>
            <a:r>
              <a:t>=&gt; Код, который бросает непроверяемое исключение может не добавлять его в секцию throws.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Shape 510"/>
          <p:cNvSpPr/>
          <p:nvPr>
            <p:ph type="sldImg"/>
          </p:nvPr>
        </p:nvSpPr>
        <p:spPr>
          <a:prstGeom prst="rect">
            <a:avLst/>
          </a:prstGeom>
        </p:spPr>
        <p:txBody>
          <a:bodyPr/>
          <a:lstStyle/>
          <a:p>
            <a:pPr/>
          </a:p>
        </p:txBody>
      </p:sp>
      <p:sp>
        <p:nvSpPr>
          <p:cNvPr id="511" name="Shape 511"/>
          <p:cNvSpPr/>
          <p:nvPr>
            <p:ph type="body" sz="quarter" idx="1"/>
          </p:nvPr>
        </p:nvSpPr>
        <p:spPr>
          <a:prstGeom prst="rect">
            <a:avLst/>
          </a:prstGeom>
        </p:spPr>
        <p:txBody>
          <a:bodyPr/>
          <a:lstStyle/>
          <a:p>
            <a:pPr marL="171450" indent="-171450">
              <a:buSzPct val="100000"/>
              <a:buFont typeface="Arial"/>
              <a:buChar char="•"/>
            </a:pPr>
            <a:r>
              <a:t>The overriding method must NOT throw checked exceptions that are new or broader than those declared by the overridden method. For example, a method that declares a FileNotFoundException cannot be overridden by a method that declares a SQLException, Exception, or any other non-runtime exception unless it's a subclass of FileNotFoundException.</a:t>
            </a:r>
          </a:p>
          <a:p>
            <a:pPr marL="171450" indent="-171450">
              <a:buSzPct val="100000"/>
              <a:buFont typeface="Arial"/>
              <a:buChar char="•"/>
              <a:defRPr spc="-1">
                <a:uFill>
                  <a:solidFill>
                    <a:srgbClr val="FFFFFF"/>
                  </a:solidFill>
                </a:uFill>
              </a:defRPr>
            </a:pPr>
            <a:r>
              <a:t>Объяснить почему нельзя расширять тип бросаемых проверяемых исключений в переопределяющих методах.</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 name="Shape 517"/>
          <p:cNvSpPr/>
          <p:nvPr>
            <p:ph type="sldImg"/>
          </p:nvPr>
        </p:nvSpPr>
        <p:spPr>
          <a:prstGeom prst="rect">
            <a:avLst/>
          </a:prstGeom>
        </p:spPr>
        <p:txBody>
          <a:bodyPr/>
          <a:lstStyle/>
          <a:p>
            <a:pPr/>
          </a:p>
        </p:txBody>
      </p:sp>
      <p:sp>
        <p:nvSpPr>
          <p:cNvPr id="518" name="Shape 518"/>
          <p:cNvSpPr/>
          <p:nvPr>
            <p:ph type="body" sz="quarter" idx="1"/>
          </p:nvPr>
        </p:nvSpPr>
        <p:spPr>
          <a:prstGeom prst="rect">
            <a:avLst/>
          </a:prstGeom>
        </p:spPr>
        <p:txBody>
          <a:bodyPr/>
          <a:lstStyle/>
          <a:p>
            <a:pPr marL="171450" indent="-171450">
              <a:buSzPct val="100000"/>
              <a:buFont typeface="Arial"/>
              <a:buChar char="•"/>
            </a:pPr>
            <a:r>
              <a:t>An application often responds to an exception by throwing another exception. In effect, the first exception </a:t>
            </a:r>
            <a:r>
              <a:rPr i="1"/>
              <a:t>causes</a:t>
            </a:r>
            <a:r>
              <a:t> the second exception. It can be very helpful to know when one exception causes another. </a:t>
            </a:r>
            <a:r>
              <a:rPr i="1"/>
              <a:t>Chained Exceptions</a:t>
            </a:r>
            <a:r>
              <a:t> help the programmer do this.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Shape 524"/>
          <p:cNvSpPr/>
          <p:nvPr>
            <p:ph type="sldImg"/>
          </p:nvPr>
        </p:nvSpPr>
        <p:spPr>
          <a:prstGeom prst="rect">
            <a:avLst/>
          </a:prstGeom>
        </p:spPr>
        <p:txBody>
          <a:bodyPr/>
          <a:lstStyle/>
          <a:p>
            <a:pPr/>
          </a:p>
        </p:txBody>
      </p:sp>
      <p:sp>
        <p:nvSpPr>
          <p:cNvPr id="525" name="Shape 525"/>
          <p:cNvSpPr/>
          <p:nvPr>
            <p:ph type="body" sz="quarter" idx="1"/>
          </p:nvPr>
        </p:nvSpPr>
        <p:spPr>
          <a:prstGeom prst="rect">
            <a:avLst/>
          </a:prstGeom>
        </p:spPr>
        <p:txBody>
          <a:bodyPr/>
          <a:lstStyle/>
          <a:p>
            <a:pPr marL="171450" indent="-171450">
              <a:buSzPct val="100000"/>
              <a:buFont typeface="Arial"/>
              <a:buChar char="•"/>
            </a:pPr>
            <a:r>
              <a:t>The following are the methods and constructors in Throwable that support chained exceptions.</a:t>
            </a:r>
          </a:p>
          <a:p>
            <a:pPr marL="171450" indent="-171450">
              <a:buSzPct val="100000"/>
              <a:buFont typeface="Arial"/>
              <a:buChar char="•"/>
            </a:pPr>
            <a:r>
              <a:t>Throwable getCause() Throwable initCause(Throwable) Throwable(String, Throwable) Throwable(Throwable) </a:t>
            </a:r>
          </a:p>
          <a:p>
            <a:pPr marL="171450" indent="-171450">
              <a:buSzPct val="100000"/>
              <a:buFont typeface="Arial"/>
              <a:buChar char="•"/>
            </a:pPr>
            <a:r>
              <a:t>The Throwable argument to initCause and the Throwable constructors is the exception that caused the current exception. getCause returns the exception that caused the current exception, and initCause sets the current exception's cause.</a:t>
            </a:r>
          </a:p>
          <a:p>
            <a:pPr marL="171450" indent="-171450">
              <a:buSzPct val="100000"/>
              <a:buFont typeface="Arial"/>
              <a:buChar char="•"/>
            </a:pPr>
            <a:r>
              <a:t>The following example shows how to use a chained exception.</a:t>
            </a:r>
          </a:p>
          <a:p>
            <a:pPr marL="171450" indent="-171450">
              <a:buSzPct val="100000"/>
              <a:buFont typeface="Arial"/>
              <a:buChar char="•"/>
            </a:pPr>
            <a:r>
              <a:t>try { } catch (IOException e) { throw new SampleException("Other IOException", e); } </a:t>
            </a:r>
          </a:p>
          <a:p>
            <a:pPr marL="171450" indent="-171450">
              <a:buSzPct val="100000"/>
              <a:buFont typeface="Arial"/>
              <a:buChar char="•"/>
            </a:pPr>
            <a:r>
              <a:t>In this example, when an IOException is caught, a new SampleException exception is created with the original cause attached and the chain of exceptions is thrown up to the next higher level exception handler.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indent="718">
              <a:defRPr spc="-1" sz="1800">
                <a:uFill>
                  <a:solidFill>
                    <a:srgbClr val="FFFFFF"/>
                  </a:solidFill>
                </a:uFill>
              </a:defRPr>
            </a:pPr>
            <a:r>
              <a:t>Пример: ошибка, которая приводит к NPE (NpeExample) (рассказать, что лучше не возвращать null (вспомнить Collections.emptyList())).</a:t>
            </a:r>
          </a:p>
          <a:p>
            <a:pPr indent="718">
              <a:defRPr spc="-1" sz="1800">
                <a:uFill>
                  <a:solidFill>
                    <a:srgbClr val="FFFFFF"/>
                  </a:solidFill>
                </a:uFill>
              </a:defRPr>
            </a:pPr>
            <a:r>
              <a:t>Пример: IaeExample (сказать, что throw и throws будут рассмотрены далее).</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Shape 535"/>
          <p:cNvSpPr/>
          <p:nvPr>
            <p:ph type="sldImg"/>
          </p:nvPr>
        </p:nvSpPr>
        <p:spPr>
          <a:prstGeom prst="rect">
            <a:avLst/>
          </a:prstGeom>
        </p:spPr>
        <p:txBody>
          <a:bodyPr/>
          <a:lstStyle/>
          <a:p>
            <a:pPr/>
          </a:p>
        </p:txBody>
      </p:sp>
      <p:sp>
        <p:nvSpPr>
          <p:cNvPr id="536" name="Shape 536"/>
          <p:cNvSpPr/>
          <p:nvPr>
            <p:ph type="body" sz="quarter" idx="1"/>
          </p:nvPr>
        </p:nvSpPr>
        <p:spPr>
          <a:prstGeom prst="rect">
            <a:avLst/>
          </a:prstGeom>
        </p:spPr>
        <p:txBody>
          <a:bodyPr/>
          <a:lstStyle/>
          <a:p>
            <a:pPr marL="171450" indent="-171450">
              <a:buSzPct val="100000"/>
              <a:buFont typeface="Arial"/>
              <a:buChar char="•"/>
            </a:pPr>
            <a:r>
              <a:t>The moral of this story is simple: exceptions are, as their name implies, to be used only for exceptional conditions; they should never be used for ordinary control flow.</a:t>
            </a:r>
          </a:p>
          <a:p>
            <a:pPr marL="171450" indent="-171450">
              <a:buSzPct val="100000"/>
              <a:buFont typeface="Arial"/>
              <a:buChar char="•"/>
            </a:pPr>
            <a:r>
              <a:t>A well-designed API must not force its clients to use exceptions for ordinary control flow.</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hape 542"/>
          <p:cNvSpPr/>
          <p:nvPr>
            <p:ph type="sldImg"/>
          </p:nvPr>
        </p:nvSpPr>
        <p:spPr>
          <a:prstGeom prst="rect">
            <a:avLst/>
          </a:prstGeom>
        </p:spPr>
        <p:txBody>
          <a:bodyPr/>
          <a:lstStyle/>
          <a:p>
            <a:pPr/>
          </a:p>
        </p:txBody>
      </p:sp>
      <p:sp>
        <p:nvSpPr>
          <p:cNvPr id="543" name="Shape 543"/>
          <p:cNvSpPr/>
          <p:nvPr>
            <p:ph type="body" sz="quarter" idx="1"/>
          </p:nvPr>
        </p:nvSpPr>
        <p:spPr>
          <a:prstGeom prst="rect">
            <a:avLst/>
          </a:prstGeom>
        </p:spPr>
        <p:txBody>
          <a:bodyPr/>
          <a:lstStyle>
            <a:lvl1pPr>
              <a:defRPr spc="-1" sz="2000">
                <a:uFill>
                  <a:solidFill>
                    <a:srgbClr val="FFFFFF"/>
                  </a:solidFill>
                </a:uFill>
              </a:defRPr>
            </a:lvl1pPr>
          </a:lstStyle>
          <a:p>
            <a:pPr/>
            <a:r>
              <a:t>Подведение итогов – обсуждение преимуществ использования механизма обработки исключений.</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2" name="Shape 552"/>
          <p:cNvSpPr/>
          <p:nvPr>
            <p:ph type="sldImg"/>
          </p:nvPr>
        </p:nvSpPr>
        <p:spPr>
          <a:prstGeom prst="rect">
            <a:avLst/>
          </a:prstGeom>
        </p:spPr>
        <p:txBody>
          <a:bodyPr/>
          <a:lstStyle/>
          <a:p>
            <a:pPr/>
          </a:p>
        </p:txBody>
      </p:sp>
      <p:sp>
        <p:nvSpPr>
          <p:cNvPr id="553" name="Shape 553"/>
          <p:cNvSpPr/>
          <p:nvPr>
            <p:ph type="body" sz="quarter" idx="1"/>
          </p:nvPr>
        </p:nvSpPr>
        <p:spPr>
          <a:prstGeom prst="rect">
            <a:avLst/>
          </a:prstGeom>
        </p:spPr>
        <p:txBody>
          <a:bodyPr/>
          <a:lstStyle/>
          <a:p>
            <a:pPr marL="228600" indent="-227880">
              <a:buClr>
                <a:srgbClr val="000000"/>
              </a:buClr>
              <a:buSzPct val="100000"/>
              <a:buAutoNum type="arabicPeriod" startAt="1"/>
              <a:defRPr spc="-1" sz="1800">
                <a:uFill>
                  <a:solidFill>
                    <a:srgbClr val="FFFFFF"/>
                  </a:solidFill>
                </a:uFill>
              </a:defRPr>
            </a:pPr>
            <a:r>
              <a:t>Если вы ответили утвердительно на один из этих вопросов, вам следует написать собственный класс исключения.</a:t>
            </a:r>
          </a:p>
          <a:p>
            <a:pPr marL="228600" indent="-227880">
              <a:buClr>
                <a:srgbClr val="000000"/>
              </a:buClr>
              <a:buSzPct val="100000"/>
              <a:buAutoNum type="arabicPeriod" startAt="1"/>
              <a:defRPr spc="-1" sz="1800">
                <a:uFill>
                  <a:solidFill>
                    <a:srgbClr val="FFFFFF"/>
                  </a:solidFill>
                </a:uFill>
              </a:defRPr>
            </a:pPr>
            <a:r>
              <a:t>Старайтесь использовать стандартные исключения!</a:t>
            </a:r>
          </a:p>
          <a:p>
            <a:pPr marL="228600" indent="-227880">
              <a:buClr>
                <a:srgbClr val="000000"/>
              </a:buClr>
              <a:buSzPct val="100000"/>
              <a:buAutoNum type="arabicPeriod" startAt="1"/>
              <a:defRPr spc="-1" sz="1800">
                <a:uFill>
                  <a:solidFill>
                    <a:srgbClr val="FFFFFF"/>
                  </a:solidFill>
                </a:uFill>
              </a:defRPr>
            </a:pPr>
            <a:r>
              <a:t>Правильно выбирайте super класс. Не наследуйтесь от Error и напрямую от Throwable.</a:t>
            </a:r>
          </a:p>
          <a:p>
            <a:pPr marL="228600" indent="-227880">
              <a:buClr>
                <a:srgbClr val="000000"/>
              </a:buClr>
              <a:buSzPct val="100000"/>
              <a:buAutoNum type="arabicPeriod" startAt="1"/>
              <a:defRPr spc="-1" sz="1800">
                <a:uFill>
                  <a:solidFill>
                    <a:srgbClr val="FFFFFF"/>
                  </a:solidFill>
                </a:uFill>
              </a:defRPr>
            </a:pPr>
            <a:r>
              <a:t>Пример: написать собственное исключение (ItemNotFoundException). Не забыть, что Exception implements Serializable.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9" name="Shape 559"/>
          <p:cNvSpPr/>
          <p:nvPr>
            <p:ph type="sldImg"/>
          </p:nvPr>
        </p:nvSpPr>
        <p:spPr>
          <a:prstGeom prst="rect">
            <a:avLst/>
          </a:prstGeom>
        </p:spPr>
        <p:txBody>
          <a:bodyPr/>
          <a:lstStyle/>
          <a:p>
            <a:pPr/>
          </a:p>
        </p:txBody>
      </p:sp>
      <p:sp>
        <p:nvSpPr>
          <p:cNvPr id="560" name="Shape 560"/>
          <p:cNvSpPr/>
          <p:nvPr>
            <p:ph type="body" sz="quarter" idx="1"/>
          </p:nvPr>
        </p:nvSpPr>
        <p:spPr>
          <a:prstGeom prst="rect">
            <a:avLst/>
          </a:prstGeom>
        </p:spPr>
        <p:txBody>
          <a:bodyPr/>
          <a:lstStyle/>
          <a:p>
            <a:pPr marL="228600" indent="-227880">
              <a:buClr>
                <a:srgbClr val="000000"/>
              </a:buClr>
              <a:buSzPct val="100000"/>
              <a:buAutoNum type="arabicPeriod" startAt="1"/>
              <a:defRPr spc="-1">
                <a:uFill>
                  <a:solidFill>
                    <a:srgbClr val="FFFFFF"/>
                  </a:solidFill>
                </a:uFill>
              </a:defRPr>
            </a:pPr>
            <a:r>
              <a:t>A program can use exceptions to indicate that an error occurred. Use exceptions for exceptional situations!</a:t>
            </a:r>
          </a:p>
          <a:p>
            <a:pPr marL="228600" indent="-227880">
              <a:buClr>
                <a:srgbClr val="000000"/>
              </a:buClr>
              <a:buSzPct val="100000"/>
              <a:buAutoNum type="arabicPeriod" startAt="1"/>
              <a:defRPr spc="-1">
                <a:uFill>
                  <a:solidFill>
                    <a:srgbClr val="FFFFFF"/>
                  </a:solidFill>
                </a:uFill>
              </a:defRPr>
            </a:pPr>
            <a:r>
              <a:t>To throw an exception, use the throw statement and provide it with an exception object — a descendant of Throwable — to provide information about the specific error that occurred. A method that throws an uncaught, checked exception must include a throws clause in its declaration.</a:t>
            </a:r>
            <a:endParaRPr sz="2000"/>
          </a:p>
          <a:p>
            <a:pPr marL="228600" indent="-227880">
              <a:buClr>
                <a:srgbClr val="000000"/>
              </a:buClr>
              <a:buSzPct val="100000"/>
              <a:buAutoNum type="arabicPeriod" startAt="1"/>
              <a:defRPr spc="-1">
                <a:uFill>
                  <a:solidFill>
                    <a:srgbClr val="FFFFFF"/>
                  </a:solidFill>
                </a:uFill>
              </a:defRPr>
            </a:pPr>
            <a:r>
              <a:t>A program can catch exceptions by using a combination of the try, catch, and finally blocks.</a:t>
            </a:r>
            <a:endParaRPr sz="2000"/>
          </a:p>
          <a:p>
            <a:pPr marL="228600" indent="-227880">
              <a:buClr>
                <a:srgbClr val="000000"/>
              </a:buClr>
              <a:buSzPct val="100000"/>
              <a:buAutoNum type="arabicPeriod" startAt="1"/>
              <a:defRPr spc="-1">
                <a:uFill>
                  <a:solidFill>
                    <a:srgbClr val="FFFFFF"/>
                  </a:solidFill>
                </a:uFill>
              </a:defRPr>
            </a:pPr>
            <a:r>
              <a:t>The try block identifies a block of code in which an exception can occur.</a:t>
            </a:r>
            <a:endParaRPr sz="2000"/>
          </a:p>
          <a:p>
            <a:pPr marL="228600" indent="-227880">
              <a:buClr>
                <a:srgbClr val="000000"/>
              </a:buClr>
              <a:buSzPct val="100000"/>
              <a:buAutoNum type="arabicPeriod" startAt="1"/>
              <a:defRPr spc="-1">
                <a:uFill>
                  <a:solidFill>
                    <a:srgbClr val="FFFFFF"/>
                  </a:solidFill>
                </a:uFill>
              </a:defRPr>
            </a:pPr>
            <a:r>
              <a:t>The catch block identifies a block of code, known as an exception handler, that can handle a particular type of exception.</a:t>
            </a:r>
            <a:endParaRPr sz="2000"/>
          </a:p>
          <a:p>
            <a:pPr marL="228600" indent="-227880">
              <a:buClr>
                <a:srgbClr val="000000"/>
              </a:buClr>
              <a:buSzPct val="100000"/>
              <a:buAutoNum type="arabicPeriod" startAt="1"/>
              <a:defRPr spc="-1">
                <a:uFill>
                  <a:solidFill>
                    <a:srgbClr val="FFFFFF"/>
                  </a:solidFill>
                </a:uFill>
              </a:defRPr>
            </a:pPr>
            <a:r>
              <a:t>The finally block identifies a block of code that is guaranteed to execute, and is the right place to close files, recover resources, and otherwise clean up after the code enclosed in the try block.</a:t>
            </a:r>
            <a:endParaRPr sz="2000"/>
          </a:p>
          <a:p>
            <a:pPr marL="228600" indent="-227880">
              <a:buClr>
                <a:srgbClr val="000000"/>
              </a:buClr>
              <a:buSzPct val="100000"/>
              <a:buAutoNum type="arabicPeriod" startAt="1"/>
              <a:defRPr spc="-1">
                <a:uFill>
                  <a:solidFill>
                    <a:srgbClr val="FFFFFF"/>
                  </a:solidFill>
                </a:uFill>
              </a:defRPr>
            </a:pPr>
            <a:r>
              <a:t>The try statement should contain at least one catch block or a finally block and may have multiple catch blocks.</a:t>
            </a:r>
            <a:endParaRPr sz="2000"/>
          </a:p>
          <a:p>
            <a:pPr marL="228600" indent="-227880">
              <a:buClr>
                <a:srgbClr val="000000"/>
              </a:buClr>
              <a:buSzPct val="100000"/>
              <a:buAutoNum type="arabicPeriod" startAt="1"/>
              <a:defRPr spc="-1">
                <a:uFill>
                  <a:solidFill>
                    <a:srgbClr val="FFFFFF"/>
                  </a:solidFill>
                </a:uFill>
              </a:defRPr>
            </a:pPr>
            <a:r>
              <a:t>The class of the exception object indicates the type of exception thrown. The exception object can contain further information about the error, including an error message. With exception chaining, an exception can point to the exception that caused it, which can in turn point to the exception that caused </a:t>
            </a:r>
            <a:r>
              <a:rPr i="1"/>
              <a:t>it</a:t>
            </a:r>
            <a:r>
              <a:t>, and so 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p>
            <a:pPr marL="228600" indent="-227880">
              <a:buClr>
                <a:srgbClr val="000000"/>
              </a:buClr>
              <a:buSzPct val="100000"/>
              <a:buAutoNum type="arabicPeriod" startAt="1"/>
              <a:defRPr spc="-1">
                <a:uFill>
                  <a:solidFill>
                    <a:srgbClr val="FFFFFF"/>
                  </a:solidFill>
                </a:uFill>
              </a:defRPr>
            </a:pPr>
            <a:r>
              <a:t>After a method throws an exception, the runtime system attempts to find something to handle it. The set of possible "somethings" to handle the exception is the ordered list of methods that had been called to get to the method where the error occurred. The list of methods is known as the </a:t>
            </a:r>
            <a:r>
              <a:rPr i="1"/>
              <a:t>call stack.</a:t>
            </a:r>
            <a:endParaRPr sz="2000"/>
          </a:p>
          <a:p>
            <a:pPr marL="228600" indent="-227880">
              <a:buClr>
                <a:srgbClr val="000000"/>
              </a:buClr>
              <a:buSzPct val="100000"/>
              <a:buAutoNum type="arabicPeriod" startAt="1"/>
              <a:defRPr spc="-1">
                <a:uFill>
                  <a:solidFill>
                    <a:srgbClr val="FFFFFF"/>
                  </a:solidFill>
                </a:uFill>
              </a:defRPr>
            </a:pPr>
            <a:r>
              <a:t>Пример: разделить на ноль (DivideByZeroExample), показать сгенерированный стек..</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p>
            <a:pPr marL="228600" indent="-227880">
              <a:buClr>
                <a:srgbClr val="000000"/>
              </a:buClr>
              <a:buSzPct val="100000"/>
              <a:buAutoNum type="arabicPeriod" startAt="1"/>
              <a:defRPr spc="-1" sz="2000">
                <a:uFill>
                  <a:solidFill>
                    <a:srgbClr val="FFFFFF"/>
                  </a:solidFill>
                </a:uFill>
              </a:defRPr>
            </a:pPr>
            <a:r>
              <a:t>When an error occurs within a method, the method creates an object and hands it off to the runtime system. The object, called an </a:t>
            </a:r>
            <a:r>
              <a:rPr i="1"/>
              <a:t>exception object</a:t>
            </a:r>
            <a:r>
              <a:t>, contains information about the error, including its type and the state of the program when the error occurred. Creating an exception object and handing it to the runtime system is called </a:t>
            </a:r>
            <a:r>
              <a:rPr i="1"/>
              <a:t>throwing an exception</a:t>
            </a:r>
            <a: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Shape 404"/>
          <p:cNvSpPr/>
          <p:nvPr>
            <p:ph type="sldImg"/>
          </p:nvPr>
        </p:nvSpPr>
        <p:spPr>
          <a:prstGeom prst="rect">
            <a:avLst/>
          </a:prstGeom>
        </p:spPr>
        <p:txBody>
          <a:bodyPr/>
          <a:lstStyle/>
          <a:p>
            <a:pPr/>
          </a:p>
        </p:txBody>
      </p:sp>
      <p:sp>
        <p:nvSpPr>
          <p:cNvPr id="405" name="Shape 405"/>
          <p:cNvSpPr/>
          <p:nvPr>
            <p:ph type="body" sz="quarter" idx="1"/>
          </p:nvPr>
        </p:nvSpPr>
        <p:spPr>
          <a:prstGeom prst="rect">
            <a:avLst/>
          </a:prstGeom>
        </p:spPr>
        <p:txBody>
          <a:bodyPr/>
          <a:lstStyle/>
          <a:p>
            <a:pPr marL="171450" indent="-171450">
              <a:buSzPct val="100000"/>
              <a:buFont typeface="Arial"/>
              <a:buChar char="•"/>
            </a:pPr>
            <a:r>
              <a:t>The first kind of exception is the </a:t>
            </a:r>
            <a:r>
              <a:rPr i="1"/>
              <a:t>checked exception</a:t>
            </a:r>
            <a:r>
              <a:t>. These are exceptional conditions that a well-written application should anticipate and recover from. For example, suppose an application prompts a user for an input file name, then opens the file by passing the name to the constructor for </a:t>
            </a:r>
            <a:r>
              <a:rPr sz="2000"/>
              <a:t>java.io.FileReader</a:t>
            </a:r>
            <a:r>
              <a:t>. Normally, the user provides the name of an existing, readable file, so the construction of the </a:t>
            </a:r>
            <a:r>
              <a:rPr sz="2000"/>
              <a:t>FileReader</a:t>
            </a:r>
            <a:r>
              <a:t> object succeeds, and the execution of the application proceeds normally. But sometimes the user supplies the name of a nonexistent file, and the constructor throws </a:t>
            </a:r>
            <a:r>
              <a:rPr sz="2000"/>
              <a:t>java.io.FileNotFoundException</a:t>
            </a:r>
            <a:r>
              <a:t>. A well-written program will catch this exception and notify the user of the mistake, possibly prompting for a corrected file name.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p>
            <a:pPr marL="171450" indent="-171450">
              <a:buSzPct val="100000"/>
              <a:buFont typeface="Arial"/>
              <a:buChar char="•"/>
            </a:pPr>
            <a:r>
              <a:t>The second kind of exception is the </a:t>
            </a:r>
            <a:r>
              <a:rPr i="1"/>
              <a:t>error</a:t>
            </a:r>
            <a:r>
              <a:t>. These are exceptional conditions that are external to the application, and that the application usually cannot anticipate or recover from. For example, suppose that an application successfully opens a file for input, but is unable to read the file because of a hardware or system malfunction. The unsuccessful read will throw </a:t>
            </a:r>
            <a:r>
              <a:rPr sz="2000"/>
              <a:t>java.io.IOError</a:t>
            </a:r>
            <a:r>
              <a:t>. An application might choose to catch this exception, in order to notify the user of the problem — but it also might make sense for the program to print a stack trace and exit.</a:t>
            </a:r>
          </a:p>
          <a:p>
            <a:pPr marL="171450" indent="-171450">
              <a:buSzPct val="100000"/>
              <a:buFont typeface="Arial"/>
              <a:buChar char="•"/>
              <a:defRPr spc="-1">
                <a:uFill>
                  <a:solidFill>
                    <a:srgbClr val="FFFFFF"/>
                  </a:solidFill>
                </a:uFill>
              </a:defRPr>
            </a:pPr>
            <a:r>
              <a:t>Пример: добиться StackOverflowError (StackOverflowErrorExample)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Shape 418"/>
          <p:cNvSpPr/>
          <p:nvPr>
            <p:ph type="sldImg"/>
          </p:nvPr>
        </p:nvSpPr>
        <p:spPr>
          <a:prstGeom prst="rect">
            <a:avLst/>
          </a:prstGeom>
        </p:spPr>
        <p:txBody>
          <a:bodyPr/>
          <a:lstStyle/>
          <a:p>
            <a:pPr/>
          </a:p>
        </p:txBody>
      </p:sp>
      <p:sp>
        <p:nvSpPr>
          <p:cNvPr id="419" name="Shape 419"/>
          <p:cNvSpPr/>
          <p:nvPr>
            <p:ph type="body" sz="quarter" idx="1"/>
          </p:nvPr>
        </p:nvSpPr>
        <p:spPr>
          <a:prstGeom prst="rect">
            <a:avLst/>
          </a:prstGeom>
        </p:spPr>
        <p:txBody>
          <a:bodyPr/>
          <a:lstStyle/>
          <a:p>
            <a:pPr marL="171450" indent="-171450">
              <a:buSzPct val="100000"/>
              <a:buFont typeface="Arial"/>
              <a:buChar char="•"/>
            </a:pPr>
            <a:r>
              <a:t>The third kind of exception is the </a:t>
            </a:r>
            <a:r>
              <a:rPr i="1"/>
              <a:t>runtime exception</a:t>
            </a:r>
            <a:r>
              <a:t>. These are exceptional conditions that are internal to the application, and that the application usually cannot anticipate or recover from. These usually indicate programming bugs, such as logic errors or improper use of an API. For example, consider the application described previously that passes a file name to the constructor for </a:t>
            </a:r>
            <a:r>
              <a:rPr sz="2000"/>
              <a:t>FileReader</a:t>
            </a:r>
            <a:r>
              <a:t>. If a logic error causes a </a:t>
            </a:r>
            <a:r>
              <a:rPr sz="2000"/>
              <a:t>null</a:t>
            </a:r>
            <a:r>
              <a:t> to be passed to the constructor, the constructor will throw </a:t>
            </a:r>
            <a:r>
              <a:rPr sz="2000"/>
              <a:t>NullPointerException</a:t>
            </a:r>
            <a:r>
              <a:t>. The application can catch this exception, but it probably makes more sense to eliminate the bug that caused the exception to occur.</a:t>
            </a:r>
          </a:p>
          <a:p>
            <a:pPr marL="171450" indent="-171450">
              <a:buSzPct val="100000"/>
              <a:buFont typeface="Arial"/>
              <a:buChar char="•"/>
              <a:defRPr spc="-1">
                <a:uFill>
                  <a:solidFill>
                    <a:srgbClr val="FFFFFF"/>
                  </a:solidFill>
                </a:uFill>
              </a:defRPr>
            </a:pPr>
            <a:r>
              <a:t>Вспомнить пример с делением на ноль.</a:t>
            </a:r>
          </a:p>
          <a:p>
            <a:pPr marL="171450" indent="-171450">
              <a:buSzPct val="100000"/>
              <a:buFont typeface="Arial"/>
              <a:buChar char="•"/>
            </a:pPr>
            <a:endParaRPr spc="-1">
              <a:uFill>
                <a:solidFill>
                  <a:srgbClr val="FFFFFF"/>
                </a:solidFill>
              </a:uFill>
            </a:endParaRPr>
          </a:p>
          <a:p>
            <a:pPr marL="171450" indent="-171450">
              <a:buSzPct val="100000"/>
              <a:buFont typeface="Arial"/>
              <a:buChar char="•"/>
            </a:pPr>
            <a:r>
              <a:t>Use checked exceptions for recoverable conditions and runtime exceptions for programming errors!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sldImg"/>
          </p:nvPr>
        </p:nvSpPr>
        <p:spPr>
          <a:prstGeom prst="rect">
            <a:avLst/>
          </a:prstGeom>
        </p:spPr>
        <p:txBody>
          <a:bodyPr/>
          <a:lstStyle/>
          <a:p>
            <a:pPr/>
          </a:p>
        </p:txBody>
      </p:sp>
      <p:sp>
        <p:nvSpPr>
          <p:cNvPr id="426" name="Shape 426"/>
          <p:cNvSpPr/>
          <p:nvPr>
            <p:ph type="body" sz="quarter" idx="1"/>
          </p:nvPr>
        </p:nvSpPr>
        <p:spPr>
          <a:prstGeom prst="rect">
            <a:avLst/>
          </a:prstGeom>
        </p:spPr>
        <p:txBody>
          <a:bodyPr/>
          <a:lstStyle/>
          <a:p>
            <a:pPr marL="228600" indent="-227880">
              <a:buClr>
                <a:srgbClr val="000000"/>
              </a:buClr>
              <a:buSzPct val="100000"/>
              <a:buAutoNum type="arabicPeriod" startAt="1"/>
              <a:defRPr spc="-1" sz="2000">
                <a:uFill>
                  <a:solidFill>
                    <a:srgbClr val="FFFFFF"/>
                  </a:solidFill>
                </a:uFill>
              </a:defRPr>
            </a:pPr>
            <a:r>
              <a:t>Throwable не интерфейс</a:t>
            </a:r>
          </a:p>
          <a:p>
            <a:pPr marL="228600" indent="-227880">
              <a:buClr>
                <a:srgbClr val="000000"/>
              </a:buClr>
              <a:buSzPct val="100000"/>
              <a:buAutoNum type="arabicPeriod" startAt="1"/>
              <a:defRPr spc="-1" sz="2000">
                <a:uFill>
                  <a:solidFill>
                    <a:srgbClr val="FFFFFF"/>
                  </a:solidFill>
                </a:uFill>
              </a:defRPr>
            </a:pPr>
            <a:r>
              <a:t>ExceptionInInitializerError - </a:t>
            </a:r>
            <a:r>
              <a:rPr sz="1200"/>
              <a:t>signals that an unexpected exception has occurred in a static initializer.</a:t>
            </a:r>
            <a:endParaRPr sz="1800"/>
          </a:p>
          <a:p>
            <a:pPr marL="228600" indent="-227880">
              <a:buClr>
                <a:srgbClr val="000000"/>
              </a:buClr>
              <a:buSzPct val="100000"/>
              <a:buAutoNum type="arabicPeriod" startAt="1"/>
              <a:defRPr spc="-1" sz="2000">
                <a:uFill>
                  <a:solidFill>
                    <a:srgbClr val="FFFFFF"/>
                  </a:solidFill>
                </a:uFill>
              </a:defRPr>
            </a:pPr>
            <a:r>
              <a:t>OutOfMemoryError - </a:t>
            </a:r>
            <a:r>
              <a:rPr sz="1200"/>
              <a:t> JVM cannot allocate an object because it is out of memory, and no more memory could be made available by the GC.</a:t>
            </a:r>
            <a:endParaRPr sz="1800"/>
          </a:p>
          <a:p>
            <a:pPr marL="228600" indent="-227880">
              <a:buClr>
                <a:srgbClr val="000000"/>
              </a:buClr>
              <a:buSzPct val="100000"/>
              <a:buAutoNum type="arabicPeriod" startAt="1"/>
              <a:defRPr spc="-1" sz="2000">
                <a:uFill>
                  <a:solidFill>
                    <a:srgbClr val="FFFFFF"/>
                  </a:solidFill>
                </a:uFill>
              </a:defRPr>
            </a:pPr>
            <a:r>
              <a:t>StackOverflowError - stack overflow occurs because an application recurses too deeply.</a:t>
            </a:r>
            <a:endParaRPr sz="1800"/>
          </a:p>
          <a:p>
            <a:pPr marL="228600" indent="-227880">
              <a:buClr>
                <a:srgbClr val="000000"/>
              </a:buClr>
              <a:buSzPct val="100000"/>
              <a:buAutoNum type="arabicPeriod" startAt="1"/>
              <a:defRPr spc="-1" sz="2000">
                <a:uFill>
                  <a:solidFill>
                    <a:srgbClr val="FFFFFF"/>
                  </a:solidFill>
                </a:uFill>
              </a:defRPr>
            </a:pPr>
            <a:r>
              <a:t>InterruptedException - </a:t>
            </a:r>
            <a:r>
              <a:rPr sz="1200"/>
              <a:t>thrown when a thread is waiting, sleeping, or otherwise occupied, and the thread is interrupted, either before or during the activity.</a:t>
            </a:r>
            <a:endParaRPr sz="1800"/>
          </a:p>
          <a:p>
            <a:pPr marL="228600" indent="-227880">
              <a:buClr>
                <a:srgbClr val="000000"/>
              </a:buClr>
              <a:buSzPct val="100000"/>
              <a:buAutoNum type="arabicPeriod" startAt="1"/>
              <a:defRPr spc="-1">
                <a:uFill>
                  <a:solidFill>
                    <a:srgbClr val="FFFFFF"/>
                  </a:solidFill>
                </a:uFill>
              </a:defRPr>
            </a:pPr>
            <a:r>
              <a:t>SQLException - provides information on a database access error or other errors.</a:t>
            </a:r>
            <a:endParaRPr sz="1800"/>
          </a:p>
          <a:p>
            <a:pPr marL="228600" indent="-227880">
              <a:buClr>
                <a:srgbClr val="000000"/>
              </a:buClr>
              <a:buSzPct val="100000"/>
              <a:buAutoNum type="arabicPeriod" startAt="1"/>
              <a:defRPr spc="-1">
                <a:uFill>
                  <a:solidFill>
                    <a:srgbClr val="FFFFFF"/>
                  </a:solidFill>
                </a:uFill>
              </a:defRPr>
            </a:pPr>
            <a:r>
              <a:t>ClassNotFoundException - thrown when an application tries to load in a class through its string name but no definition for the class with the specified name could be found.</a:t>
            </a:r>
            <a:endParaRPr sz="1800"/>
          </a:p>
          <a:p>
            <a:pPr marL="228600" indent="-227880">
              <a:buClr>
                <a:srgbClr val="000000"/>
              </a:buClr>
              <a:buSzPct val="100000"/>
              <a:buAutoNum type="arabicPeriod" startAt="1"/>
              <a:defRPr spc="-1">
                <a:uFill>
                  <a:solidFill>
                    <a:srgbClr val="FFFFFF"/>
                  </a:solidFill>
                </a:uFill>
              </a:defRPr>
            </a:pPr>
            <a:r>
              <a:t>IOException - signals that an I/O exception of some sort has occurred.</a:t>
            </a:r>
            <a:endParaRPr sz="1800"/>
          </a:p>
          <a:p>
            <a:pPr marL="228600" indent="-227880">
              <a:buClr>
                <a:srgbClr val="000000"/>
              </a:buClr>
              <a:buSzPct val="100000"/>
              <a:buAutoNum type="arabicPeriod" startAt="1"/>
              <a:defRPr spc="-1">
                <a:uFill>
                  <a:solidFill>
                    <a:srgbClr val="FFFFFF"/>
                  </a:solidFill>
                </a:uFill>
              </a:defRPr>
            </a:pPr>
            <a:r>
              <a:t>NPE - thrown when an application attempts to use </a:t>
            </a:r>
            <a:r>
              <a:rPr sz="2000"/>
              <a:t>null</a:t>
            </a:r>
            <a:r>
              <a:t> in a case where an object is required.</a:t>
            </a:r>
            <a:endParaRPr sz="1800"/>
          </a:p>
          <a:p>
            <a:pPr marL="228600" indent="-227880">
              <a:buClr>
                <a:srgbClr val="000000"/>
              </a:buClr>
              <a:buSzPct val="100000"/>
              <a:buAutoNum type="arabicPeriod" startAt="1"/>
              <a:defRPr spc="-1">
                <a:uFill>
                  <a:solidFill>
                    <a:srgbClr val="FFFFFF"/>
                  </a:solidFill>
                </a:uFill>
              </a:defRPr>
            </a:pPr>
            <a:r>
              <a:t> ArrayIndexOutOfBoundsException - thrown to indicate that an array has been accessed with an illegal index.</a:t>
            </a:r>
            <a:endParaRPr sz="1800"/>
          </a:p>
          <a:p>
            <a:pPr marL="228600" indent="-227880">
              <a:buClr>
                <a:srgbClr val="000000"/>
              </a:buClr>
              <a:buSzPct val="100000"/>
              <a:buAutoNum type="arabicPeriod" startAt="1"/>
              <a:defRPr spc="-1">
                <a:uFill>
                  <a:solidFill>
                    <a:srgbClr val="FFFFFF"/>
                  </a:solidFill>
                </a:uFill>
              </a:defRPr>
            </a:pPr>
            <a:r>
              <a:t> ArithmeticException - thrown when an exceptional arithmetic condition has occurred (for example, an integer "divide by zero“).</a:t>
            </a:r>
            <a:endParaRPr sz="1800"/>
          </a:p>
          <a:p>
            <a:pPr marL="228600" indent="-227880">
              <a:buClr>
                <a:srgbClr val="000000"/>
              </a:buClr>
              <a:buSzPct val="100000"/>
              <a:buAutoNum type="arabicPeriod" startAt="1"/>
              <a:defRPr spc="-1">
                <a:uFill>
                  <a:solidFill>
                    <a:srgbClr val="FFFFFF"/>
                  </a:solidFill>
                </a:uFill>
              </a:defRPr>
            </a:pPr>
            <a:r>
              <a:t> ClassCastException - thrown to indicate that the code has attempted to cast an object to a subclass of which it is not an instance.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Shape 437"/>
          <p:cNvSpPr/>
          <p:nvPr>
            <p:ph type="sldImg"/>
          </p:nvPr>
        </p:nvSpPr>
        <p:spPr>
          <a:prstGeom prst="rect">
            <a:avLst/>
          </a:prstGeom>
        </p:spPr>
        <p:txBody>
          <a:bodyPr/>
          <a:lstStyle/>
          <a:p>
            <a:pPr/>
          </a:p>
        </p:txBody>
      </p:sp>
      <p:sp>
        <p:nvSpPr>
          <p:cNvPr id="438" name="Shape 438"/>
          <p:cNvSpPr/>
          <p:nvPr>
            <p:ph type="body" sz="quarter" idx="1"/>
          </p:nvPr>
        </p:nvSpPr>
        <p:spPr>
          <a:prstGeom prst="rect">
            <a:avLst/>
          </a:prstGeom>
        </p:spPr>
        <p:txBody>
          <a:bodyPr/>
          <a:lstStyle/>
          <a:p>
            <a:pPr marL="228600" indent="-227880">
              <a:buClr>
                <a:srgbClr val="000000"/>
              </a:buClr>
              <a:buSzPct val="100000"/>
              <a:buAutoNum type="arabicPeriod" startAt="1"/>
              <a:defRPr spc="-1">
                <a:uFill>
                  <a:solidFill>
                    <a:srgbClr val="FFFFFF"/>
                  </a:solidFill>
                </a:uFill>
              </a:defRPr>
            </a:pPr>
            <a:r>
              <a:t>The runtime system searches the call stack for a method that contains a block of code that can handle the exception. This block of code is called an </a:t>
            </a:r>
            <a:r>
              <a:rPr i="1"/>
              <a:t>exception handler</a:t>
            </a:r>
            <a:r>
              <a:t>. The search begins with the method in which the error occurred and proceeds through the call stack in the reverse order in which the methods were called. When an appropriate handler is found, the runtime system passes the exception to the handler. An exception handler is considered appropriate if the type of the exception object thrown matches the type that can be handled by the handler.</a:t>
            </a:r>
            <a:endParaRPr sz="2000"/>
          </a:p>
          <a:p>
            <a:pPr marL="228600" indent="-227880">
              <a:buClr>
                <a:srgbClr val="000000"/>
              </a:buClr>
              <a:buSzPct val="100000"/>
              <a:buAutoNum type="arabicPeriod" startAt="1"/>
              <a:defRPr spc="-1">
                <a:uFill>
                  <a:solidFill>
                    <a:srgbClr val="FFFFFF"/>
                  </a:solidFill>
                </a:uFill>
              </a:defRPr>
            </a:pPr>
            <a:r>
              <a:t>The exception handler chosen is said to </a:t>
            </a:r>
            <a:r>
              <a:rPr i="1"/>
              <a:t>catch the exception</a:t>
            </a:r>
            <a:r>
              <a:t>. If the runtime system exhaustively searches all the methods on the call stack without finding an appropriate exception handler, as shown in the figure, the runtime system (and, consequently, the program) terminates.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Blank Slid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Content over Content">
    <p:spTree>
      <p:nvGrpSpPr>
        <p:cNvPr id="1" name=""/>
        <p:cNvGrpSpPr/>
        <p:nvPr/>
      </p:nvGrpSpPr>
      <p:grpSpPr>
        <a:xfrm>
          <a:off x="0" y="0"/>
          <a:ext cx="0" cy="0"/>
          <a:chOff x="0" y="0"/>
          <a:chExt cx="0" cy="0"/>
        </a:xfrm>
      </p:grpSpPr>
      <p:sp>
        <p:nvSpPr>
          <p:cNvPr id="92"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93" name="Body Level One…"/>
          <p:cNvSpPr txBox="1"/>
          <p:nvPr>
            <p:ph type="body" sz="half" idx="1"/>
          </p:nvPr>
        </p:nvSpPr>
        <p:spPr>
          <a:xfrm>
            <a:off x="457200" y="1604519"/>
            <a:ext cx="8229242"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94" name="PlaceHolder 3"/>
          <p:cNvSpPr/>
          <p:nvPr>
            <p:ph type="body" sz="half" idx="13"/>
          </p:nvPr>
        </p:nvSpPr>
        <p:spPr>
          <a:xfrm>
            <a:off x="457199" y="3682079"/>
            <a:ext cx="8229242" cy="1896842"/>
          </a:xfrm>
          <a:prstGeom prst="rect">
            <a:avLst/>
          </a:prstGeom>
        </p:spPr>
        <p:txBody>
          <a:bodyPr anchor="t"/>
          <a:lstStyle/>
          <a:p>
            <a:pPr>
              <a:defRPr spc="-1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4 Content">
    <p:spTree>
      <p:nvGrpSpPr>
        <p:cNvPr id="1" name=""/>
        <p:cNvGrpSpPr/>
        <p:nvPr/>
      </p:nvGrpSpPr>
      <p:grpSpPr>
        <a:xfrm>
          <a:off x="0" y="0"/>
          <a:ext cx="0" cy="0"/>
          <a:chOff x="0" y="0"/>
          <a:chExt cx="0" cy="0"/>
        </a:xfrm>
      </p:grpSpPr>
      <p:sp>
        <p:nvSpPr>
          <p:cNvPr id="102"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103" name="Body Level One…"/>
          <p:cNvSpPr txBox="1"/>
          <p:nvPr>
            <p:ph type="body" sz="quarter" idx="1"/>
          </p:nvPr>
        </p:nvSpPr>
        <p:spPr>
          <a:xfrm>
            <a:off x="457200" y="1604519"/>
            <a:ext cx="4015800"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04" name="PlaceHolder 5"/>
          <p:cNvSpPr/>
          <p:nvPr>
            <p:ph type="body" sz="quarter" idx="13"/>
          </p:nvPr>
        </p:nvSpPr>
        <p:spPr>
          <a:xfrm>
            <a:off x="457198" y="3682079"/>
            <a:ext cx="4015802" cy="1896842"/>
          </a:xfrm>
          <a:prstGeom prst="rect">
            <a:avLst/>
          </a:prstGeom>
        </p:spPr>
        <p:txBody>
          <a:bodyPr anchor="t"/>
          <a:lstStyle/>
          <a:p>
            <a:pPr>
              <a:defRPr spc="-100"/>
            </a:pP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6 Content">
    <p:spTree>
      <p:nvGrpSpPr>
        <p:cNvPr id="1" name=""/>
        <p:cNvGrpSpPr/>
        <p:nvPr/>
      </p:nvGrpSpPr>
      <p:grpSpPr>
        <a:xfrm>
          <a:off x="0" y="0"/>
          <a:ext cx="0" cy="0"/>
          <a:chOff x="0" y="0"/>
          <a:chExt cx="0" cy="0"/>
        </a:xfrm>
      </p:grpSpPr>
      <p:sp>
        <p:nvSpPr>
          <p:cNvPr id="112"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113" name="Body Level One…"/>
          <p:cNvSpPr txBox="1"/>
          <p:nvPr>
            <p:ph type="body" idx="1"/>
          </p:nvPr>
        </p:nvSpPr>
        <p:spPr>
          <a:xfrm>
            <a:off x="457200" y="1604519"/>
            <a:ext cx="8229242" cy="3976923"/>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14" name="PlaceHolder 3"/>
          <p:cNvSpPr/>
          <p:nvPr>
            <p:ph type="body" idx="13"/>
          </p:nvPr>
        </p:nvSpPr>
        <p:spPr>
          <a:xfrm>
            <a:off x="457199" y="1604519"/>
            <a:ext cx="8229242" cy="3976923"/>
          </a:xfrm>
          <a:prstGeom prst="rect">
            <a:avLst/>
          </a:prstGeom>
        </p:spPr>
        <p:txBody>
          <a:bodyPr anchor="t"/>
          <a:lstStyle/>
          <a:p>
            <a:pPr>
              <a:defRPr spc="-100"/>
            </a:pPr>
          </a:p>
        </p:txBody>
      </p:sp>
      <p:pic>
        <p:nvPicPr>
          <p:cNvPr id="115" name="Рисунок 33" descr="Рисунок 33"/>
          <p:cNvPicPr>
            <a:picLocks noChangeAspect="1"/>
          </p:cNvPicPr>
          <p:nvPr/>
        </p:nvPicPr>
        <p:blipFill>
          <a:blip r:embed="rId2">
            <a:extLst/>
          </a:blip>
          <a:stretch>
            <a:fillRect/>
          </a:stretch>
        </p:blipFill>
        <p:spPr>
          <a:xfrm>
            <a:off x="2079360" y="1604160"/>
            <a:ext cx="4984201" cy="3976921"/>
          </a:xfrm>
          <a:prstGeom prst="rect">
            <a:avLst/>
          </a:prstGeom>
          <a:ln w="12700">
            <a:miter lim="400000"/>
          </a:ln>
        </p:spPr>
      </p:pic>
      <p:pic>
        <p:nvPicPr>
          <p:cNvPr id="116" name="Рисунок 34" descr="Рисунок 34"/>
          <p:cNvPicPr>
            <a:picLocks noChangeAspect="1"/>
          </p:cNvPicPr>
          <p:nvPr/>
        </p:nvPicPr>
        <p:blipFill>
          <a:blip r:embed="rId2">
            <a:extLst/>
          </a:blip>
          <a:stretch>
            <a:fillRect/>
          </a:stretch>
        </p:blipFill>
        <p:spPr>
          <a:xfrm>
            <a:off x="2079360" y="1604160"/>
            <a:ext cx="4984201" cy="3976921"/>
          </a:xfrm>
          <a:prstGeom prst="rect">
            <a:avLst/>
          </a:prstGeom>
          <a:ln w="12700">
            <a:miter lim="400000"/>
          </a:ln>
        </p:spPr>
      </p:pic>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Blank Slide">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31"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132" name="Body Level One…"/>
          <p:cNvSpPr txBox="1"/>
          <p:nvPr>
            <p:ph type="body" idx="1"/>
          </p:nvPr>
        </p:nvSpPr>
        <p:spPr>
          <a:xfrm>
            <a:off x="457200" y="1604519"/>
            <a:ext cx="8229242" cy="3976923"/>
          </a:xfrm>
          <a:prstGeom prst="rect">
            <a:avLst/>
          </a:prstGeom>
        </p:spPr>
        <p:txBody>
          <a:bodyPr/>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Content">
    <p:spTree>
      <p:nvGrpSpPr>
        <p:cNvPr id="1" name=""/>
        <p:cNvGrpSpPr/>
        <p:nvPr/>
      </p:nvGrpSpPr>
      <p:grpSpPr>
        <a:xfrm>
          <a:off x="0" y="0"/>
          <a:ext cx="0" cy="0"/>
          <a:chOff x="0" y="0"/>
          <a:chExt cx="0" cy="0"/>
        </a:xfrm>
      </p:grpSpPr>
      <p:sp>
        <p:nvSpPr>
          <p:cNvPr id="140"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141" name="Body Level One…"/>
          <p:cNvSpPr txBox="1"/>
          <p:nvPr>
            <p:ph type="body" idx="1"/>
          </p:nvPr>
        </p:nvSpPr>
        <p:spPr>
          <a:xfrm>
            <a:off x="457200" y="1604519"/>
            <a:ext cx="8229242" cy="3976923"/>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p:spTree>
      <p:nvGrpSpPr>
        <p:cNvPr id="1" name=""/>
        <p:cNvGrpSpPr/>
        <p:nvPr/>
      </p:nvGrpSpPr>
      <p:grpSpPr>
        <a:xfrm>
          <a:off x="0" y="0"/>
          <a:ext cx="0" cy="0"/>
          <a:chOff x="0" y="0"/>
          <a:chExt cx="0" cy="0"/>
        </a:xfrm>
      </p:grpSpPr>
      <p:sp>
        <p:nvSpPr>
          <p:cNvPr id="149"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150" name="Body Level One…"/>
          <p:cNvSpPr txBox="1"/>
          <p:nvPr>
            <p:ph type="body" sz="half" idx="1"/>
          </p:nvPr>
        </p:nvSpPr>
        <p:spPr>
          <a:xfrm>
            <a:off x="457200" y="1604519"/>
            <a:ext cx="4015800" cy="3976923"/>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51" name="PlaceHolder 3"/>
          <p:cNvSpPr/>
          <p:nvPr>
            <p:ph type="body" sz="half" idx="13"/>
          </p:nvPr>
        </p:nvSpPr>
        <p:spPr>
          <a:xfrm>
            <a:off x="4674239" y="1604519"/>
            <a:ext cx="4015800" cy="3976923"/>
          </a:xfrm>
          <a:prstGeom prst="rect">
            <a:avLst/>
          </a:prstGeom>
        </p:spPr>
        <p:txBody>
          <a:bodyPr anchor="t"/>
          <a:lstStyle/>
          <a:p>
            <a:pPr>
              <a:defRPr spc="-100"/>
            </a:pPr>
          </a:p>
        </p:txBody>
      </p:sp>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159"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Centered Text">
    <p:spTree>
      <p:nvGrpSpPr>
        <p:cNvPr id="1" name=""/>
        <p:cNvGrpSpPr/>
        <p:nvPr/>
      </p:nvGrpSpPr>
      <p:grpSpPr>
        <a:xfrm>
          <a:off x="0" y="0"/>
          <a:ext cx="0" cy="0"/>
          <a:chOff x="0" y="0"/>
          <a:chExt cx="0" cy="0"/>
        </a:xfrm>
      </p:grpSpPr>
      <p:sp>
        <p:nvSpPr>
          <p:cNvPr id="167" name="Body Level One…"/>
          <p:cNvSpPr txBox="1"/>
          <p:nvPr>
            <p:ph type="body" idx="1"/>
          </p:nvPr>
        </p:nvSpPr>
        <p:spPr>
          <a:prstGeom prst="rect">
            <a:avLst/>
          </a:prstGeom>
        </p:spPr>
        <p:txBody>
          <a:bodyPr/>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and Content">
    <p:spTree>
      <p:nvGrpSpPr>
        <p:cNvPr id="1" name=""/>
        <p:cNvGrpSpPr/>
        <p:nvPr/>
      </p:nvGrpSpPr>
      <p:grpSpPr>
        <a:xfrm>
          <a:off x="0" y="0"/>
          <a:ext cx="0" cy="0"/>
          <a:chOff x="0" y="0"/>
          <a:chExt cx="0" cy="0"/>
        </a:xfrm>
      </p:grpSpPr>
      <p:sp>
        <p:nvSpPr>
          <p:cNvPr id="175"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176" name="Body Level One…"/>
          <p:cNvSpPr txBox="1"/>
          <p:nvPr>
            <p:ph type="body" sz="quarter" idx="1"/>
          </p:nvPr>
        </p:nvSpPr>
        <p:spPr>
          <a:xfrm>
            <a:off x="457200" y="1604519"/>
            <a:ext cx="4015800" cy="1896842"/>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77" name="PlaceHolder 4"/>
          <p:cNvSpPr/>
          <p:nvPr>
            <p:ph type="body" sz="half" idx="13"/>
          </p:nvPr>
        </p:nvSpPr>
        <p:spPr>
          <a:xfrm>
            <a:off x="4674239" y="1604519"/>
            <a:ext cx="4015800" cy="3976923"/>
          </a:xfrm>
          <a:prstGeom prst="rect">
            <a:avLst/>
          </a:prstGeom>
        </p:spPr>
        <p:txBody>
          <a:bodyPr anchor="t"/>
          <a:lstStyle/>
          <a:p>
            <a:pPr>
              <a:defRPr spc="-100"/>
            </a:pPr>
          </a:p>
        </p:txBody>
      </p:sp>
      <p:sp>
        <p:nvSpPr>
          <p:cNvPr id="1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8"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19" name="Body Level One…"/>
          <p:cNvSpPr txBox="1"/>
          <p:nvPr>
            <p:ph type="body" idx="1"/>
          </p:nvPr>
        </p:nvSpPr>
        <p:spPr>
          <a:xfrm>
            <a:off x="457200" y="1604519"/>
            <a:ext cx="8229242" cy="397692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Title Content and 2 Content">
    <p:spTree>
      <p:nvGrpSpPr>
        <p:cNvPr id="1" name=""/>
        <p:cNvGrpSpPr/>
        <p:nvPr/>
      </p:nvGrpSpPr>
      <p:grpSpPr>
        <a:xfrm>
          <a:off x="0" y="0"/>
          <a:ext cx="0" cy="0"/>
          <a:chOff x="0" y="0"/>
          <a:chExt cx="0" cy="0"/>
        </a:xfrm>
      </p:grpSpPr>
      <p:sp>
        <p:nvSpPr>
          <p:cNvPr id="185"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186" name="Body Level One…"/>
          <p:cNvSpPr txBox="1"/>
          <p:nvPr>
            <p:ph type="body" sz="half" idx="1"/>
          </p:nvPr>
        </p:nvSpPr>
        <p:spPr>
          <a:xfrm>
            <a:off x="457200" y="1604519"/>
            <a:ext cx="4015800" cy="3976923"/>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87" name="PlaceHolder 4"/>
          <p:cNvSpPr/>
          <p:nvPr>
            <p:ph type="body" sz="quarter" idx="13"/>
          </p:nvPr>
        </p:nvSpPr>
        <p:spPr>
          <a:xfrm>
            <a:off x="4674239" y="3682079"/>
            <a:ext cx="4015800" cy="1896842"/>
          </a:xfrm>
          <a:prstGeom prst="rect">
            <a:avLst/>
          </a:prstGeom>
        </p:spPr>
        <p:txBody>
          <a:bodyPr anchor="t"/>
          <a:lstStyle/>
          <a:p>
            <a:pPr>
              <a:defRPr spc="-100"/>
            </a:pPr>
          </a:p>
        </p:txBody>
      </p:sp>
      <p:sp>
        <p:nvSpPr>
          <p:cNvPr id="1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over Content">
    <p:spTree>
      <p:nvGrpSpPr>
        <p:cNvPr id="1" name=""/>
        <p:cNvGrpSpPr/>
        <p:nvPr/>
      </p:nvGrpSpPr>
      <p:grpSpPr>
        <a:xfrm>
          <a:off x="0" y="0"/>
          <a:ext cx="0" cy="0"/>
          <a:chOff x="0" y="0"/>
          <a:chExt cx="0" cy="0"/>
        </a:xfrm>
      </p:grpSpPr>
      <p:sp>
        <p:nvSpPr>
          <p:cNvPr id="195"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196" name="Body Level One…"/>
          <p:cNvSpPr txBox="1"/>
          <p:nvPr>
            <p:ph type="body" sz="quarter" idx="1"/>
          </p:nvPr>
        </p:nvSpPr>
        <p:spPr>
          <a:xfrm>
            <a:off x="457200" y="1604519"/>
            <a:ext cx="4015800" cy="1896842"/>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97" name="PlaceHolder 4"/>
          <p:cNvSpPr/>
          <p:nvPr>
            <p:ph type="body" sz="half" idx="13"/>
          </p:nvPr>
        </p:nvSpPr>
        <p:spPr>
          <a:xfrm>
            <a:off x="457199" y="3682079"/>
            <a:ext cx="8229242" cy="1896842"/>
          </a:xfrm>
          <a:prstGeom prst="rect">
            <a:avLst/>
          </a:prstGeom>
        </p:spPr>
        <p:txBody>
          <a:bodyPr anchor="t"/>
          <a:lstStyle/>
          <a:p>
            <a:pPr>
              <a:defRPr spc="-100"/>
            </a:pPr>
          </a:p>
        </p:txBody>
      </p:sp>
      <p:sp>
        <p:nvSpPr>
          <p:cNvPr id="1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Title, Content over Content">
    <p:spTree>
      <p:nvGrpSpPr>
        <p:cNvPr id="1" name=""/>
        <p:cNvGrpSpPr/>
        <p:nvPr/>
      </p:nvGrpSpPr>
      <p:grpSpPr>
        <a:xfrm>
          <a:off x="0" y="0"/>
          <a:ext cx="0" cy="0"/>
          <a:chOff x="0" y="0"/>
          <a:chExt cx="0" cy="0"/>
        </a:xfrm>
      </p:grpSpPr>
      <p:sp>
        <p:nvSpPr>
          <p:cNvPr id="205"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206" name="Body Level One…"/>
          <p:cNvSpPr txBox="1"/>
          <p:nvPr>
            <p:ph type="body" sz="half" idx="1"/>
          </p:nvPr>
        </p:nvSpPr>
        <p:spPr>
          <a:xfrm>
            <a:off x="457200" y="1604519"/>
            <a:ext cx="8229242" cy="1896842"/>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07" name="PlaceHolder 3"/>
          <p:cNvSpPr/>
          <p:nvPr>
            <p:ph type="body" sz="half" idx="13"/>
          </p:nvPr>
        </p:nvSpPr>
        <p:spPr>
          <a:xfrm>
            <a:off x="457199" y="3682079"/>
            <a:ext cx="8229242" cy="1896842"/>
          </a:xfrm>
          <a:prstGeom prst="rect">
            <a:avLst/>
          </a:prstGeom>
        </p:spPr>
        <p:txBody>
          <a:bodyPr anchor="t"/>
          <a:lstStyle/>
          <a:p>
            <a:pPr>
              <a:defRPr spc="-100"/>
            </a:pPr>
          </a:p>
        </p:txBody>
      </p:sp>
      <p:sp>
        <p:nvSpPr>
          <p:cNvPr id="2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Title, 4 Content">
    <p:spTree>
      <p:nvGrpSpPr>
        <p:cNvPr id="1" name=""/>
        <p:cNvGrpSpPr/>
        <p:nvPr/>
      </p:nvGrpSpPr>
      <p:grpSpPr>
        <a:xfrm>
          <a:off x="0" y="0"/>
          <a:ext cx="0" cy="0"/>
          <a:chOff x="0" y="0"/>
          <a:chExt cx="0" cy="0"/>
        </a:xfrm>
      </p:grpSpPr>
      <p:sp>
        <p:nvSpPr>
          <p:cNvPr id="215"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216" name="Body Level One…"/>
          <p:cNvSpPr txBox="1"/>
          <p:nvPr>
            <p:ph type="body" sz="quarter" idx="1"/>
          </p:nvPr>
        </p:nvSpPr>
        <p:spPr>
          <a:xfrm>
            <a:off x="457200" y="1604519"/>
            <a:ext cx="4015800" cy="1896842"/>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17" name="PlaceHolder 5"/>
          <p:cNvSpPr/>
          <p:nvPr>
            <p:ph type="body" sz="quarter" idx="13"/>
          </p:nvPr>
        </p:nvSpPr>
        <p:spPr>
          <a:xfrm>
            <a:off x="457198" y="3682079"/>
            <a:ext cx="4015802" cy="1896842"/>
          </a:xfrm>
          <a:prstGeom prst="rect">
            <a:avLst/>
          </a:prstGeom>
        </p:spPr>
        <p:txBody>
          <a:bodyPr anchor="t"/>
          <a:lstStyle/>
          <a:p>
            <a:pPr>
              <a:defRPr spc="-100"/>
            </a:pPr>
          </a:p>
        </p:txBody>
      </p:sp>
      <p:sp>
        <p:nvSpPr>
          <p:cNvPr id="2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Title, 6 Content">
    <p:spTree>
      <p:nvGrpSpPr>
        <p:cNvPr id="1" name=""/>
        <p:cNvGrpSpPr/>
        <p:nvPr/>
      </p:nvGrpSpPr>
      <p:grpSpPr>
        <a:xfrm>
          <a:off x="0" y="0"/>
          <a:ext cx="0" cy="0"/>
          <a:chOff x="0" y="0"/>
          <a:chExt cx="0" cy="0"/>
        </a:xfrm>
      </p:grpSpPr>
      <p:sp>
        <p:nvSpPr>
          <p:cNvPr id="225"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226" name="Body Level One…"/>
          <p:cNvSpPr txBox="1"/>
          <p:nvPr>
            <p:ph type="body" idx="1"/>
          </p:nvPr>
        </p:nvSpPr>
        <p:spPr>
          <a:xfrm>
            <a:off x="457200" y="1604519"/>
            <a:ext cx="8229242" cy="3976923"/>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27" name="PlaceHolder 3"/>
          <p:cNvSpPr/>
          <p:nvPr>
            <p:ph type="body" idx="13"/>
          </p:nvPr>
        </p:nvSpPr>
        <p:spPr>
          <a:xfrm>
            <a:off x="457199" y="1604519"/>
            <a:ext cx="8229242" cy="3976923"/>
          </a:xfrm>
          <a:prstGeom prst="rect">
            <a:avLst/>
          </a:prstGeom>
        </p:spPr>
        <p:txBody>
          <a:bodyPr anchor="t"/>
          <a:lstStyle/>
          <a:p>
            <a:pPr>
              <a:defRPr spc="-100"/>
            </a:pPr>
          </a:p>
        </p:txBody>
      </p:sp>
      <p:pic>
        <p:nvPicPr>
          <p:cNvPr id="228" name="Рисунок 69" descr="Рисунок 69"/>
          <p:cNvPicPr>
            <a:picLocks noChangeAspect="1"/>
          </p:cNvPicPr>
          <p:nvPr/>
        </p:nvPicPr>
        <p:blipFill>
          <a:blip r:embed="rId2">
            <a:extLst/>
          </a:blip>
          <a:stretch>
            <a:fillRect/>
          </a:stretch>
        </p:blipFill>
        <p:spPr>
          <a:xfrm>
            <a:off x="2079360" y="1604160"/>
            <a:ext cx="4984201" cy="3976921"/>
          </a:xfrm>
          <a:prstGeom prst="rect">
            <a:avLst/>
          </a:prstGeom>
          <a:ln w="12700">
            <a:miter lim="400000"/>
          </a:ln>
        </p:spPr>
      </p:pic>
      <p:pic>
        <p:nvPicPr>
          <p:cNvPr id="229" name="Рисунок 70" descr="Рисунок 70"/>
          <p:cNvPicPr>
            <a:picLocks noChangeAspect="1"/>
          </p:cNvPicPr>
          <p:nvPr/>
        </p:nvPicPr>
        <p:blipFill>
          <a:blip r:embed="rId2">
            <a:extLst/>
          </a:blip>
          <a:stretch>
            <a:fillRect/>
          </a:stretch>
        </p:blipFill>
        <p:spPr>
          <a:xfrm>
            <a:off x="2079360" y="1604160"/>
            <a:ext cx="4984201" cy="3976921"/>
          </a:xfrm>
          <a:prstGeom prst="rect">
            <a:avLst/>
          </a:prstGeom>
          <a:ln w="12700">
            <a:miter lim="400000"/>
          </a:ln>
        </p:spPr>
      </p:pic>
      <p:sp>
        <p:nvSpPr>
          <p:cNvPr id="2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Blank Slide">
    <p:spTree>
      <p:nvGrpSpPr>
        <p:cNvPr id="1" name=""/>
        <p:cNvGrpSpPr/>
        <p:nvPr/>
      </p:nvGrpSpPr>
      <p:grpSpPr>
        <a:xfrm>
          <a:off x="0" y="0"/>
          <a:ext cx="0" cy="0"/>
          <a:chOff x="0" y="0"/>
          <a:chExt cx="0" cy="0"/>
        </a:xfrm>
      </p:grpSpPr>
      <p:sp>
        <p:nvSpPr>
          <p:cNvPr id="2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244"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245" name="Body Level One…"/>
          <p:cNvSpPr txBox="1"/>
          <p:nvPr>
            <p:ph type="body" idx="1"/>
          </p:nvPr>
        </p:nvSpPr>
        <p:spPr>
          <a:xfrm>
            <a:off x="457200" y="1604519"/>
            <a:ext cx="8229242" cy="3976923"/>
          </a:xfrm>
          <a:prstGeom prst="rect">
            <a:avLst/>
          </a:prstGeom>
        </p:spPr>
        <p:txBody>
          <a:bodyPr/>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Title, Content">
    <p:spTree>
      <p:nvGrpSpPr>
        <p:cNvPr id="1" name=""/>
        <p:cNvGrpSpPr/>
        <p:nvPr/>
      </p:nvGrpSpPr>
      <p:grpSpPr>
        <a:xfrm>
          <a:off x="0" y="0"/>
          <a:ext cx="0" cy="0"/>
          <a:chOff x="0" y="0"/>
          <a:chExt cx="0" cy="0"/>
        </a:xfrm>
      </p:grpSpPr>
      <p:sp>
        <p:nvSpPr>
          <p:cNvPr id="253"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254" name="Body Level One…"/>
          <p:cNvSpPr txBox="1"/>
          <p:nvPr>
            <p:ph type="body" idx="1"/>
          </p:nvPr>
        </p:nvSpPr>
        <p:spPr>
          <a:xfrm>
            <a:off x="457200" y="1604519"/>
            <a:ext cx="8229242" cy="3976923"/>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p:spTree>
      <p:nvGrpSpPr>
        <p:cNvPr id="1" name=""/>
        <p:cNvGrpSpPr/>
        <p:nvPr/>
      </p:nvGrpSpPr>
      <p:grpSpPr>
        <a:xfrm>
          <a:off x="0" y="0"/>
          <a:ext cx="0" cy="0"/>
          <a:chOff x="0" y="0"/>
          <a:chExt cx="0" cy="0"/>
        </a:xfrm>
      </p:grpSpPr>
      <p:sp>
        <p:nvSpPr>
          <p:cNvPr id="262"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263" name="Body Level One…"/>
          <p:cNvSpPr txBox="1"/>
          <p:nvPr>
            <p:ph type="body" sz="half" idx="1"/>
          </p:nvPr>
        </p:nvSpPr>
        <p:spPr>
          <a:xfrm>
            <a:off x="457200" y="1604519"/>
            <a:ext cx="4015800" cy="3976923"/>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64" name="PlaceHolder 3"/>
          <p:cNvSpPr/>
          <p:nvPr>
            <p:ph type="body" sz="half" idx="13"/>
          </p:nvPr>
        </p:nvSpPr>
        <p:spPr>
          <a:xfrm>
            <a:off x="4674239" y="1604519"/>
            <a:ext cx="4015800" cy="3976923"/>
          </a:xfrm>
          <a:prstGeom prst="rect">
            <a:avLst/>
          </a:prstGeom>
        </p:spPr>
        <p:txBody>
          <a:bodyPr anchor="t"/>
          <a:lstStyle/>
          <a:p>
            <a:pPr>
              <a:defRPr spc="-100"/>
            </a:pPr>
          </a:p>
        </p:txBody>
      </p:sp>
      <p:sp>
        <p:nvSpPr>
          <p:cNvPr id="2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72"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2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Content">
    <p:spTree>
      <p:nvGrpSpPr>
        <p:cNvPr id="1" name=""/>
        <p:cNvGrpSpPr/>
        <p:nvPr/>
      </p:nvGrpSpPr>
      <p:grpSpPr>
        <a:xfrm>
          <a:off x="0" y="0"/>
          <a:ext cx="0" cy="0"/>
          <a:chOff x="0" y="0"/>
          <a:chExt cx="0" cy="0"/>
        </a:xfrm>
      </p:grpSpPr>
      <p:sp>
        <p:nvSpPr>
          <p:cNvPr id="27"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28" name="Body Level One…"/>
          <p:cNvSpPr txBox="1"/>
          <p:nvPr>
            <p:ph type="body" idx="1"/>
          </p:nvPr>
        </p:nvSpPr>
        <p:spPr>
          <a:xfrm>
            <a:off x="457200" y="1604519"/>
            <a:ext cx="8229242" cy="3976923"/>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1" showMasterPhAnim="1">
  <p:cSld name="Centered Text">
    <p:spTree>
      <p:nvGrpSpPr>
        <p:cNvPr id="1" name=""/>
        <p:cNvGrpSpPr/>
        <p:nvPr/>
      </p:nvGrpSpPr>
      <p:grpSpPr>
        <a:xfrm>
          <a:off x="0" y="0"/>
          <a:ext cx="0" cy="0"/>
          <a:chOff x="0" y="0"/>
          <a:chExt cx="0" cy="0"/>
        </a:xfrm>
      </p:grpSpPr>
      <p:sp>
        <p:nvSpPr>
          <p:cNvPr id="280" name="Body Level One…"/>
          <p:cNvSpPr txBox="1"/>
          <p:nvPr>
            <p:ph type="body" idx="1"/>
          </p:nvPr>
        </p:nvSpPr>
        <p:spPr>
          <a:prstGeom prst="rect">
            <a:avLst/>
          </a:prstGeom>
        </p:spPr>
        <p:txBody>
          <a:bodyPr/>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and Content">
    <p:spTree>
      <p:nvGrpSpPr>
        <p:cNvPr id="1" name=""/>
        <p:cNvGrpSpPr/>
        <p:nvPr/>
      </p:nvGrpSpPr>
      <p:grpSpPr>
        <a:xfrm>
          <a:off x="0" y="0"/>
          <a:ext cx="0" cy="0"/>
          <a:chOff x="0" y="0"/>
          <a:chExt cx="0" cy="0"/>
        </a:xfrm>
      </p:grpSpPr>
      <p:sp>
        <p:nvSpPr>
          <p:cNvPr id="288"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289" name="Body Level One…"/>
          <p:cNvSpPr txBox="1"/>
          <p:nvPr>
            <p:ph type="body" sz="quarter" idx="1"/>
          </p:nvPr>
        </p:nvSpPr>
        <p:spPr>
          <a:xfrm>
            <a:off x="457200" y="1604519"/>
            <a:ext cx="4015800" cy="1896842"/>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90" name="PlaceHolder 4"/>
          <p:cNvSpPr/>
          <p:nvPr>
            <p:ph type="body" sz="half" idx="13"/>
          </p:nvPr>
        </p:nvSpPr>
        <p:spPr>
          <a:xfrm>
            <a:off x="4674239" y="1604519"/>
            <a:ext cx="4015800" cy="3976923"/>
          </a:xfrm>
          <a:prstGeom prst="rect">
            <a:avLst/>
          </a:prstGeom>
        </p:spPr>
        <p:txBody>
          <a:bodyPr anchor="t"/>
          <a:lstStyle/>
          <a:p>
            <a:pPr>
              <a:defRPr spc="-100"/>
            </a:pPr>
          </a:p>
        </p:txBody>
      </p:sp>
      <p:sp>
        <p:nvSpPr>
          <p:cNvPr id="2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1" showMasterPhAnim="1">
  <p:cSld name="Title Content and 2 Content">
    <p:spTree>
      <p:nvGrpSpPr>
        <p:cNvPr id="1" name=""/>
        <p:cNvGrpSpPr/>
        <p:nvPr/>
      </p:nvGrpSpPr>
      <p:grpSpPr>
        <a:xfrm>
          <a:off x="0" y="0"/>
          <a:ext cx="0" cy="0"/>
          <a:chOff x="0" y="0"/>
          <a:chExt cx="0" cy="0"/>
        </a:xfrm>
      </p:grpSpPr>
      <p:sp>
        <p:nvSpPr>
          <p:cNvPr id="298"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299" name="Body Level One…"/>
          <p:cNvSpPr txBox="1"/>
          <p:nvPr>
            <p:ph type="body" sz="half" idx="1"/>
          </p:nvPr>
        </p:nvSpPr>
        <p:spPr>
          <a:xfrm>
            <a:off x="457200" y="1604519"/>
            <a:ext cx="4015800" cy="3976923"/>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00" name="PlaceHolder 4"/>
          <p:cNvSpPr/>
          <p:nvPr>
            <p:ph type="body" sz="quarter" idx="13"/>
          </p:nvPr>
        </p:nvSpPr>
        <p:spPr>
          <a:xfrm>
            <a:off x="4674239" y="3682079"/>
            <a:ext cx="4015800" cy="1896842"/>
          </a:xfrm>
          <a:prstGeom prst="rect">
            <a:avLst/>
          </a:prstGeom>
        </p:spPr>
        <p:txBody>
          <a:bodyPr anchor="t"/>
          <a:lstStyle/>
          <a:p>
            <a:pPr>
              <a:defRPr spc="-100"/>
            </a:pPr>
          </a:p>
        </p:txBody>
      </p:sp>
      <p:sp>
        <p:nvSpPr>
          <p:cNvPr id="3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over Content">
    <p:spTree>
      <p:nvGrpSpPr>
        <p:cNvPr id="1" name=""/>
        <p:cNvGrpSpPr/>
        <p:nvPr/>
      </p:nvGrpSpPr>
      <p:grpSpPr>
        <a:xfrm>
          <a:off x="0" y="0"/>
          <a:ext cx="0" cy="0"/>
          <a:chOff x="0" y="0"/>
          <a:chExt cx="0" cy="0"/>
        </a:xfrm>
      </p:grpSpPr>
      <p:sp>
        <p:nvSpPr>
          <p:cNvPr id="308"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309" name="Body Level One…"/>
          <p:cNvSpPr txBox="1"/>
          <p:nvPr>
            <p:ph type="body" sz="quarter" idx="1"/>
          </p:nvPr>
        </p:nvSpPr>
        <p:spPr>
          <a:xfrm>
            <a:off x="457200" y="1604519"/>
            <a:ext cx="4015800" cy="1896842"/>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10" name="PlaceHolder 4"/>
          <p:cNvSpPr/>
          <p:nvPr>
            <p:ph type="body" sz="half" idx="13"/>
          </p:nvPr>
        </p:nvSpPr>
        <p:spPr>
          <a:xfrm>
            <a:off x="457199" y="3682079"/>
            <a:ext cx="8229242" cy="1896842"/>
          </a:xfrm>
          <a:prstGeom prst="rect">
            <a:avLst/>
          </a:prstGeom>
        </p:spPr>
        <p:txBody>
          <a:bodyPr anchor="t"/>
          <a:lstStyle/>
          <a:p>
            <a:pPr>
              <a:defRPr spc="-100"/>
            </a:pPr>
          </a:p>
        </p:txBody>
      </p:sp>
      <p:sp>
        <p:nvSpPr>
          <p:cNvPr id="3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1" showMasterPhAnim="1">
  <p:cSld name="Title, Content over Content">
    <p:spTree>
      <p:nvGrpSpPr>
        <p:cNvPr id="1" name=""/>
        <p:cNvGrpSpPr/>
        <p:nvPr/>
      </p:nvGrpSpPr>
      <p:grpSpPr>
        <a:xfrm>
          <a:off x="0" y="0"/>
          <a:ext cx="0" cy="0"/>
          <a:chOff x="0" y="0"/>
          <a:chExt cx="0" cy="0"/>
        </a:xfrm>
      </p:grpSpPr>
      <p:sp>
        <p:nvSpPr>
          <p:cNvPr id="318"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319" name="Body Level One…"/>
          <p:cNvSpPr txBox="1"/>
          <p:nvPr>
            <p:ph type="body" sz="half" idx="1"/>
          </p:nvPr>
        </p:nvSpPr>
        <p:spPr>
          <a:xfrm>
            <a:off x="457200" y="1604519"/>
            <a:ext cx="8229242" cy="1896842"/>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20" name="PlaceHolder 3"/>
          <p:cNvSpPr/>
          <p:nvPr>
            <p:ph type="body" sz="half" idx="13"/>
          </p:nvPr>
        </p:nvSpPr>
        <p:spPr>
          <a:xfrm>
            <a:off x="457199" y="3682079"/>
            <a:ext cx="8229242" cy="1896842"/>
          </a:xfrm>
          <a:prstGeom prst="rect">
            <a:avLst/>
          </a:prstGeom>
        </p:spPr>
        <p:txBody>
          <a:bodyPr anchor="t"/>
          <a:lstStyle/>
          <a:p>
            <a:pPr>
              <a:defRPr spc="-100"/>
            </a:pPr>
          </a:p>
        </p:txBody>
      </p:sp>
      <p:sp>
        <p:nvSpPr>
          <p:cNvPr id="3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1" showMasterPhAnim="1">
  <p:cSld name="Title, 4 Content">
    <p:spTree>
      <p:nvGrpSpPr>
        <p:cNvPr id="1" name=""/>
        <p:cNvGrpSpPr/>
        <p:nvPr/>
      </p:nvGrpSpPr>
      <p:grpSpPr>
        <a:xfrm>
          <a:off x="0" y="0"/>
          <a:ext cx="0" cy="0"/>
          <a:chOff x="0" y="0"/>
          <a:chExt cx="0" cy="0"/>
        </a:xfrm>
      </p:grpSpPr>
      <p:sp>
        <p:nvSpPr>
          <p:cNvPr id="328"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329" name="Body Level One…"/>
          <p:cNvSpPr txBox="1"/>
          <p:nvPr>
            <p:ph type="body" sz="quarter" idx="1"/>
          </p:nvPr>
        </p:nvSpPr>
        <p:spPr>
          <a:xfrm>
            <a:off x="457200" y="1604519"/>
            <a:ext cx="4015800" cy="1896842"/>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30" name="PlaceHolder 5"/>
          <p:cNvSpPr/>
          <p:nvPr>
            <p:ph type="body" sz="quarter" idx="13"/>
          </p:nvPr>
        </p:nvSpPr>
        <p:spPr>
          <a:xfrm>
            <a:off x="457198" y="3682079"/>
            <a:ext cx="4015802" cy="1896842"/>
          </a:xfrm>
          <a:prstGeom prst="rect">
            <a:avLst/>
          </a:prstGeom>
        </p:spPr>
        <p:txBody>
          <a:bodyPr anchor="t"/>
          <a:lstStyle/>
          <a:p>
            <a:pPr>
              <a:defRPr spc="-100"/>
            </a:pPr>
          </a:p>
        </p:txBody>
      </p:sp>
      <p:sp>
        <p:nvSpPr>
          <p:cNvPr id="3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1" showMasterPhAnim="1">
  <p:cSld name="Title, 6 Content">
    <p:spTree>
      <p:nvGrpSpPr>
        <p:cNvPr id="1" name=""/>
        <p:cNvGrpSpPr/>
        <p:nvPr/>
      </p:nvGrpSpPr>
      <p:grpSpPr>
        <a:xfrm>
          <a:off x="0" y="0"/>
          <a:ext cx="0" cy="0"/>
          <a:chOff x="0" y="0"/>
          <a:chExt cx="0" cy="0"/>
        </a:xfrm>
      </p:grpSpPr>
      <p:sp>
        <p:nvSpPr>
          <p:cNvPr id="338"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339" name="Body Level One…"/>
          <p:cNvSpPr txBox="1"/>
          <p:nvPr>
            <p:ph type="body" idx="1"/>
          </p:nvPr>
        </p:nvSpPr>
        <p:spPr>
          <a:xfrm>
            <a:off x="457200" y="1604519"/>
            <a:ext cx="8229242" cy="3976923"/>
          </a:xfrm>
          <a:prstGeom prst="rect">
            <a:avLst/>
          </a:prstGeom>
        </p:spPr>
        <p:txBody>
          <a:bodyPr anchor="t"/>
          <a:lstStyle>
            <a:lvl1pPr marL="0" indent="0">
              <a:buClrTx/>
              <a:buSzTx/>
              <a:buNone/>
              <a:defRPr spc="0">
                <a:uFillTx/>
                <a:latin typeface="+mj-lt"/>
                <a:ea typeface="+mj-ea"/>
                <a:cs typeface="+mj-cs"/>
                <a:sym typeface="Helvetica"/>
              </a:defRPr>
            </a:lvl1pPr>
            <a:lvl2pPr indent="0">
              <a:buClrTx/>
              <a:defRPr spc="0">
                <a:uFillTx/>
                <a:latin typeface="+mj-lt"/>
                <a:ea typeface="+mj-ea"/>
                <a:cs typeface="+mj-cs"/>
                <a:sym typeface="Helvetica"/>
              </a:defRPr>
            </a:lvl2pPr>
            <a:lvl3pPr indent="0">
              <a:buClrTx/>
              <a:defRPr spc="0">
                <a:uFillTx/>
                <a:latin typeface="+mj-lt"/>
                <a:ea typeface="+mj-ea"/>
                <a:cs typeface="+mj-cs"/>
                <a:sym typeface="Helvetica"/>
              </a:defRPr>
            </a:lvl3pPr>
            <a:lvl4pPr indent="0">
              <a:buClrTx/>
              <a:defRPr spc="0">
                <a:uFillTx/>
                <a:latin typeface="+mj-lt"/>
                <a:ea typeface="+mj-ea"/>
                <a:cs typeface="+mj-cs"/>
                <a:sym typeface="Helvetica"/>
              </a:defRPr>
            </a:lvl4pPr>
            <a:lvl5pPr indent="0">
              <a:buClrTx/>
              <a:defRPr spc="0">
                <a:uFillTx/>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40" name="PlaceHolder 3"/>
          <p:cNvSpPr/>
          <p:nvPr>
            <p:ph type="body" idx="13"/>
          </p:nvPr>
        </p:nvSpPr>
        <p:spPr>
          <a:xfrm>
            <a:off x="457199" y="1604519"/>
            <a:ext cx="8229242" cy="3976923"/>
          </a:xfrm>
          <a:prstGeom prst="rect">
            <a:avLst/>
          </a:prstGeom>
        </p:spPr>
        <p:txBody>
          <a:bodyPr anchor="t"/>
          <a:lstStyle/>
          <a:p>
            <a:pPr>
              <a:defRPr spc="-100"/>
            </a:pPr>
          </a:p>
        </p:txBody>
      </p:sp>
      <p:pic>
        <p:nvPicPr>
          <p:cNvPr id="341" name="Рисунок 105" descr="Рисунок 105"/>
          <p:cNvPicPr>
            <a:picLocks noChangeAspect="1"/>
          </p:cNvPicPr>
          <p:nvPr/>
        </p:nvPicPr>
        <p:blipFill>
          <a:blip r:embed="rId2">
            <a:extLst/>
          </a:blip>
          <a:stretch>
            <a:fillRect/>
          </a:stretch>
        </p:blipFill>
        <p:spPr>
          <a:xfrm>
            <a:off x="2079360" y="1604160"/>
            <a:ext cx="4984201" cy="3976921"/>
          </a:xfrm>
          <a:prstGeom prst="rect">
            <a:avLst/>
          </a:prstGeom>
          <a:ln w="12700">
            <a:miter lim="400000"/>
          </a:ln>
        </p:spPr>
      </p:pic>
      <p:pic>
        <p:nvPicPr>
          <p:cNvPr id="342" name="Рисунок 106" descr="Рисунок 106"/>
          <p:cNvPicPr>
            <a:picLocks noChangeAspect="1"/>
          </p:cNvPicPr>
          <p:nvPr/>
        </p:nvPicPr>
        <p:blipFill>
          <a:blip r:embed="rId2">
            <a:extLst/>
          </a:blip>
          <a:stretch>
            <a:fillRect/>
          </a:stretch>
        </p:blipFill>
        <p:spPr>
          <a:xfrm>
            <a:off x="2079360" y="1604160"/>
            <a:ext cx="4984201" cy="3976921"/>
          </a:xfrm>
          <a:prstGeom prst="rect">
            <a:avLst/>
          </a:prstGeom>
          <a:ln w="12700">
            <a:miter lim="400000"/>
          </a:ln>
        </p:spPr>
      </p:pic>
      <p:sp>
        <p:nvSpPr>
          <p:cNvPr id="3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p:spTree>
      <p:nvGrpSpPr>
        <p:cNvPr id="1" name=""/>
        <p:cNvGrpSpPr/>
        <p:nvPr/>
      </p:nvGrpSpPr>
      <p:grpSpPr>
        <a:xfrm>
          <a:off x="0" y="0"/>
          <a:ext cx="0" cy="0"/>
          <a:chOff x="0" y="0"/>
          <a:chExt cx="0" cy="0"/>
        </a:xfrm>
      </p:grpSpPr>
      <p:sp>
        <p:nvSpPr>
          <p:cNvPr id="36"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37" name="Body Level One…"/>
          <p:cNvSpPr txBox="1"/>
          <p:nvPr>
            <p:ph type="body" sz="half" idx="1"/>
          </p:nvPr>
        </p:nvSpPr>
        <p:spPr>
          <a:xfrm>
            <a:off x="457200" y="1604519"/>
            <a:ext cx="4015800" cy="3976923"/>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38" name="PlaceHolder 3"/>
          <p:cNvSpPr/>
          <p:nvPr>
            <p:ph type="body" sz="half" idx="13"/>
          </p:nvPr>
        </p:nvSpPr>
        <p:spPr>
          <a:xfrm>
            <a:off x="4674239" y="1604519"/>
            <a:ext cx="4015800" cy="3976923"/>
          </a:xfrm>
          <a:prstGeom prst="rect">
            <a:avLst/>
          </a:prstGeom>
        </p:spPr>
        <p:txBody>
          <a:bodyPr anchor="t"/>
          <a:lstStyle/>
          <a:p>
            <a:pPr>
              <a:defRPr spc="-100"/>
            </a:pP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6"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entered Text">
    <p:spTree>
      <p:nvGrpSpPr>
        <p:cNvPr id="1" name=""/>
        <p:cNvGrpSpPr/>
        <p:nvPr/>
      </p:nvGrpSpPr>
      <p:grpSpPr>
        <a:xfrm>
          <a:off x="0" y="0"/>
          <a:ext cx="0" cy="0"/>
          <a:chOff x="0" y="0"/>
          <a:chExt cx="0" cy="0"/>
        </a:xfrm>
      </p:grpSpPr>
      <p:sp>
        <p:nvSpPr>
          <p:cNvPr id="5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and Content">
    <p:spTree>
      <p:nvGrpSpPr>
        <p:cNvPr id="1" name=""/>
        <p:cNvGrpSpPr/>
        <p:nvPr/>
      </p:nvGrpSpPr>
      <p:grpSpPr>
        <a:xfrm>
          <a:off x="0" y="0"/>
          <a:ext cx="0" cy="0"/>
          <a:chOff x="0" y="0"/>
          <a:chExt cx="0" cy="0"/>
        </a:xfrm>
      </p:grpSpPr>
      <p:sp>
        <p:nvSpPr>
          <p:cNvPr id="62"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63" name="Body Level One…"/>
          <p:cNvSpPr txBox="1"/>
          <p:nvPr>
            <p:ph type="body" sz="quarter" idx="1"/>
          </p:nvPr>
        </p:nvSpPr>
        <p:spPr>
          <a:xfrm>
            <a:off x="457200" y="1604519"/>
            <a:ext cx="4015800"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64" name="PlaceHolder 4"/>
          <p:cNvSpPr/>
          <p:nvPr>
            <p:ph type="body" sz="half" idx="13"/>
          </p:nvPr>
        </p:nvSpPr>
        <p:spPr>
          <a:xfrm>
            <a:off x="4674239" y="1604519"/>
            <a:ext cx="4015800" cy="3976923"/>
          </a:xfrm>
          <a:prstGeom prst="rect">
            <a:avLst/>
          </a:prstGeom>
        </p:spPr>
        <p:txBody>
          <a:bodyPr anchor="t"/>
          <a:lstStyle/>
          <a:p>
            <a:pPr>
              <a:defRPr spc="-100"/>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Content and 2 Content">
    <p:spTree>
      <p:nvGrpSpPr>
        <p:cNvPr id="1" name=""/>
        <p:cNvGrpSpPr/>
        <p:nvPr/>
      </p:nvGrpSpPr>
      <p:grpSpPr>
        <a:xfrm>
          <a:off x="0" y="0"/>
          <a:ext cx="0" cy="0"/>
          <a:chOff x="0" y="0"/>
          <a:chExt cx="0" cy="0"/>
        </a:xfrm>
      </p:grpSpPr>
      <p:sp>
        <p:nvSpPr>
          <p:cNvPr id="72"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73" name="Body Level One…"/>
          <p:cNvSpPr txBox="1"/>
          <p:nvPr>
            <p:ph type="body" sz="half" idx="1"/>
          </p:nvPr>
        </p:nvSpPr>
        <p:spPr>
          <a:xfrm>
            <a:off x="457200" y="1604519"/>
            <a:ext cx="4015800" cy="3976923"/>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74" name="PlaceHolder 4"/>
          <p:cNvSpPr/>
          <p:nvPr>
            <p:ph type="body" sz="quarter" idx="13"/>
          </p:nvPr>
        </p:nvSpPr>
        <p:spPr>
          <a:xfrm>
            <a:off x="4674239" y="3682079"/>
            <a:ext cx="4015800" cy="1896842"/>
          </a:xfrm>
          <a:prstGeom prst="rect">
            <a:avLst/>
          </a:prstGeom>
        </p:spPr>
        <p:txBody>
          <a:bodyPr anchor="t"/>
          <a:lstStyle/>
          <a:p>
            <a:pPr>
              <a:defRPr spc="-1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over Content">
    <p:spTree>
      <p:nvGrpSpPr>
        <p:cNvPr id="1" name=""/>
        <p:cNvGrpSpPr/>
        <p:nvPr/>
      </p:nvGrpSpPr>
      <p:grpSpPr>
        <a:xfrm>
          <a:off x="0" y="0"/>
          <a:ext cx="0" cy="0"/>
          <a:chOff x="0" y="0"/>
          <a:chExt cx="0" cy="0"/>
        </a:xfrm>
      </p:grpSpPr>
      <p:sp>
        <p:nvSpPr>
          <p:cNvPr id="82" name="Title Text"/>
          <p:cNvSpPr txBox="1"/>
          <p:nvPr>
            <p:ph type="title"/>
          </p:nvPr>
        </p:nvSpPr>
        <p:spPr>
          <a:xfrm>
            <a:off x="457200" y="273598"/>
            <a:ext cx="8229242" cy="1144802"/>
          </a:xfrm>
          <a:prstGeom prst="rect">
            <a:avLst/>
          </a:prstGeom>
        </p:spPr>
        <p:txBody>
          <a:bodyPr>
            <a:normAutofit fontScale="100000" lnSpcReduction="0"/>
          </a:bodyPr>
          <a:lstStyle/>
          <a:p>
            <a:pPr/>
            <a:r>
              <a:t>Title Text</a:t>
            </a:r>
          </a:p>
        </p:txBody>
      </p:sp>
      <p:sp>
        <p:nvSpPr>
          <p:cNvPr id="83" name="Body Level One…"/>
          <p:cNvSpPr txBox="1"/>
          <p:nvPr>
            <p:ph type="body" sz="quarter" idx="1"/>
          </p:nvPr>
        </p:nvSpPr>
        <p:spPr>
          <a:xfrm>
            <a:off x="457200" y="1604519"/>
            <a:ext cx="4015800"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84" name="PlaceHolder 4"/>
          <p:cNvSpPr/>
          <p:nvPr>
            <p:ph type="body" sz="half" idx="13"/>
          </p:nvPr>
        </p:nvSpPr>
        <p:spPr>
          <a:xfrm>
            <a:off x="457199" y="3682079"/>
            <a:ext cx="8229242" cy="1896842"/>
          </a:xfrm>
          <a:prstGeom prst="rect">
            <a:avLst/>
          </a:prstGeom>
        </p:spPr>
        <p:txBody>
          <a:bodyPr anchor="t"/>
          <a:lstStyle/>
          <a:p>
            <a:pPr>
              <a:defRPr spc="-100"/>
            </a:pP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457200" y="273598"/>
            <a:ext cx="8229242" cy="530784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370012" y="1371600"/>
            <a:ext cx="7315201" cy="4651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4" name="Slide Number"/>
          <p:cNvSpPr txBox="1"/>
          <p:nvPr>
            <p:ph type="sldNum" sz="quarter" idx="2"/>
          </p:nvPr>
        </p:nvSpPr>
        <p:spPr>
          <a:xfrm>
            <a:off x="6279546" y="6224224"/>
            <a:ext cx="273654" cy="264253"/>
          </a:xfrm>
          <a:prstGeom prst="rect">
            <a:avLst/>
          </a:prstGeom>
          <a:ln w="12700">
            <a:miter lim="400000"/>
          </a:ln>
        </p:spPr>
        <p:txBody>
          <a:bodyPr wrap="none" lIns="45718" tIns="45718" rIns="45718" bIns="45718"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mj-lt"/>
          <a:ea typeface="+mj-ea"/>
          <a:cs typeface="+mj-cs"/>
          <a:sym typeface="Helvetica"/>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mj-lt"/>
          <a:ea typeface="+mj-ea"/>
          <a:cs typeface="+mj-cs"/>
          <a:sym typeface="Helvetica"/>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mj-lt"/>
          <a:ea typeface="+mj-ea"/>
          <a:cs typeface="+mj-cs"/>
          <a:sym typeface="Helvetica"/>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mj-lt"/>
          <a:ea typeface="+mj-ea"/>
          <a:cs typeface="+mj-cs"/>
          <a:sym typeface="Helvetica"/>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mj-lt"/>
          <a:ea typeface="+mj-ea"/>
          <a:cs typeface="+mj-cs"/>
          <a:sym typeface="Helvetica"/>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mj-lt"/>
          <a:ea typeface="+mj-ea"/>
          <a:cs typeface="+mj-cs"/>
          <a:sym typeface="Helvetica"/>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mj-lt"/>
          <a:ea typeface="+mj-ea"/>
          <a:cs typeface="+mj-cs"/>
          <a:sym typeface="Helvetica"/>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mj-lt"/>
          <a:ea typeface="+mj-ea"/>
          <a:cs typeface="+mj-cs"/>
          <a:sym typeface="Helvetica"/>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mj-lt"/>
          <a:ea typeface="+mj-ea"/>
          <a:cs typeface="+mj-cs"/>
          <a:sym typeface="Helvetica"/>
        </a:defRPr>
      </a:lvl9pPr>
    </p:titleStyle>
    <p:bodyStyle>
      <a:lvl1pPr marL="431999" marR="0" indent="-323998" algn="l" defTabSz="914400" rtl="0" latinLnBrk="0">
        <a:lnSpc>
          <a:spcPct val="100000"/>
        </a:lnSpc>
        <a:spcBef>
          <a:spcPts val="0"/>
        </a:spcBef>
        <a:spcAft>
          <a:spcPts val="0"/>
        </a:spcAft>
        <a:buClr>
          <a:srgbClr val="000000"/>
        </a:buClr>
        <a:buSzPct val="45000"/>
        <a:buFontTx/>
        <a:buChar char="●"/>
        <a:tabLst/>
        <a:defRPr b="0" baseline="0" cap="none" i="0" spc="-1" strike="noStrike" sz="1800" u="none">
          <a:ln>
            <a:noFill/>
          </a:ln>
          <a:solidFill>
            <a:srgbClr val="000000"/>
          </a:solidFill>
          <a:uFill>
            <a:solidFill>
              <a:srgbClr val="FFFFFF"/>
            </a:solidFill>
          </a:uFill>
          <a:latin typeface="+mn-lt"/>
          <a:ea typeface="+mn-ea"/>
          <a:cs typeface="+mn-cs"/>
          <a:sym typeface="Arial"/>
        </a:defRPr>
      </a:lvl1pPr>
      <a:lvl2pPr marL="0" marR="0" indent="539999" algn="l" defTabSz="914400" rtl="0" latinLnBrk="0">
        <a:lnSpc>
          <a:spcPct val="100000"/>
        </a:lnSpc>
        <a:spcBef>
          <a:spcPts val="0"/>
        </a:spcBef>
        <a:spcAft>
          <a:spcPts val="0"/>
        </a:spcAft>
        <a:buClr>
          <a:srgbClr val="000000"/>
        </a:buClr>
        <a:buSzTx/>
        <a:buFontTx/>
        <a:buNone/>
        <a:tabLst/>
        <a:defRPr b="0" baseline="0" cap="none" i="0" spc="-1" strike="noStrike" sz="1800" u="none">
          <a:ln>
            <a:noFill/>
          </a:ln>
          <a:solidFill>
            <a:srgbClr val="000000"/>
          </a:solidFill>
          <a:uFill>
            <a:solidFill>
              <a:srgbClr val="FFFFFF"/>
            </a:solidFill>
          </a:uFill>
          <a:latin typeface="+mn-lt"/>
          <a:ea typeface="+mn-ea"/>
          <a:cs typeface="+mn-cs"/>
          <a:sym typeface="Arial"/>
        </a:defRPr>
      </a:lvl2pPr>
      <a:lvl3pPr marL="0" marR="0" indent="1007998" algn="l" defTabSz="914400" rtl="0" latinLnBrk="0">
        <a:lnSpc>
          <a:spcPct val="100000"/>
        </a:lnSpc>
        <a:spcBef>
          <a:spcPts val="0"/>
        </a:spcBef>
        <a:spcAft>
          <a:spcPts val="0"/>
        </a:spcAft>
        <a:buClr>
          <a:srgbClr val="000000"/>
        </a:buClr>
        <a:buSzTx/>
        <a:buFontTx/>
        <a:buNone/>
        <a:tabLst/>
        <a:defRPr b="0" baseline="0" cap="none" i="0" spc="-1" strike="noStrike" sz="1800" u="none">
          <a:ln>
            <a:noFill/>
          </a:ln>
          <a:solidFill>
            <a:srgbClr val="000000"/>
          </a:solidFill>
          <a:uFill>
            <a:solidFill>
              <a:srgbClr val="FFFFFF"/>
            </a:solidFill>
          </a:uFill>
          <a:latin typeface="+mn-lt"/>
          <a:ea typeface="+mn-ea"/>
          <a:cs typeface="+mn-cs"/>
          <a:sym typeface="Arial"/>
        </a:defRPr>
      </a:lvl3pPr>
      <a:lvl4pPr marL="0" marR="0" indent="1511999" algn="l" defTabSz="914400" rtl="0" latinLnBrk="0">
        <a:lnSpc>
          <a:spcPct val="100000"/>
        </a:lnSpc>
        <a:spcBef>
          <a:spcPts val="0"/>
        </a:spcBef>
        <a:spcAft>
          <a:spcPts val="0"/>
        </a:spcAft>
        <a:buClr>
          <a:srgbClr val="000000"/>
        </a:buClr>
        <a:buSzTx/>
        <a:buFontTx/>
        <a:buNone/>
        <a:tabLst/>
        <a:defRPr b="0" baseline="0" cap="none" i="0" spc="-1" strike="noStrike" sz="1800" u="none">
          <a:ln>
            <a:noFill/>
          </a:ln>
          <a:solidFill>
            <a:srgbClr val="000000"/>
          </a:solidFill>
          <a:uFill>
            <a:solidFill>
              <a:srgbClr val="FFFFFF"/>
            </a:solidFill>
          </a:uFill>
          <a:latin typeface="+mn-lt"/>
          <a:ea typeface="+mn-ea"/>
          <a:cs typeface="+mn-cs"/>
          <a:sym typeface="Arial"/>
        </a:defRPr>
      </a:lvl4pPr>
      <a:lvl5pPr marL="0" marR="0" indent="1943999" algn="l" defTabSz="914400" rtl="0" latinLnBrk="0">
        <a:lnSpc>
          <a:spcPct val="100000"/>
        </a:lnSpc>
        <a:spcBef>
          <a:spcPts val="0"/>
        </a:spcBef>
        <a:spcAft>
          <a:spcPts val="0"/>
        </a:spcAft>
        <a:buClr>
          <a:srgbClr val="000000"/>
        </a:buClr>
        <a:buSzTx/>
        <a:buFontTx/>
        <a:buNone/>
        <a:tabLst/>
        <a:defRPr b="0" baseline="0" cap="none" i="0" spc="-1" strike="noStrike" sz="1800" u="none">
          <a:ln>
            <a:noFill/>
          </a:ln>
          <a:solidFill>
            <a:srgbClr val="000000"/>
          </a:solidFill>
          <a:uFill>
            <a:solidFill>
              <a:srgbClr val="FFFFFF"/>
            </a:solidFill>
          </a:uFill>
          <a:latin typeface="+mn-lt"/>
          <a:ea typeface="+mn-ea"/>
          <a:cs typeface="+mn-cs"/>
          <a:sym typeface="Arial"/>
        </a:defRPr>
      </a:lvl5pPr>
      <a:lvl6pPr marL="0" marR="0" indent="2375999" algn="l" defTabSz="914400" rtl="0" latinLnBrk="0">
        <a:lnSpc>
          <a:spcPct val="100000"/>
        </a:lnSpc>
        <a:spcBef>
          <a:spcPts val="0"/>
        </a:spcBef>
        <a:spcAft>
          <a:spcPts val="0"/>
        </a:spcAft>
        <a:buClr>
          <a:srgbClr val="000000"/>
        </a:buClr>
        <a:buSzTx/>
        <a:buFontTx/>
        <a:buNone/>
        <a:tabLst/>
        <a:defRPr b="0" baseline="0" cap="none" i="0" spc="-1" strike="noStrike" sz="1800" u="none">
          <a:ln>
            <a:noFill/>
          </a:ln>
          <a:solidFill>
            <a:srgbClr val="000000"/>
          </a:solidFill>
          <a:uFill>
            <a:solidFill>
              <a:srgbClr val="FFFFFF"/>
            </a:solidFill>
          </a:uFill>
          <a:latin typeface="+mn-lt"/>
          <a:ea typeface="+mn-ea"/>
          <a:cs typeface="+mn-cs"/>
          <a:sym typeface="Arial"/>
        </a:defRPr>
      </a:lvl6pPr>
      <a:lvl7pPr marL="0" marR="0" indent="2807999" algn="l" defTabSz="914400" rtl="0" latinLnBrk="0">
        <a:lnSpc>
          <a:spcPct val="100000"/>
        </a:lnSpc>
        <a:spcBef>
          <a:spcPts val="0"/>
        </a:spcBef>
        <a:spcAft>
          <a:spcPts val="0"/>
        </a:spcAft>
        <a:buClr>
          <a:srgbClr val="000000"/>
        </a:buClr>
        <a:buSzTx/>
        <a:buFontTx/>
        <a:buNone/>
        <a:tabLst/>
        <a:defRPr b="0" baseline="0" cap="none" i="0" spc="-1" strike="noStrike" sz="1800" u="none">
          <a:ln>
            <a:noFill/>
          </a:ln>
          <a:solidFill>
            <a:srgbClr val="000000"/>
          </a:solidFill>
          <a:uFill>
            <a:solidFill>
              <a:srgbClr val="FFFFFF"/>
            </a:solidFill>
          </a:uFill>
          <a:latin typeface="+mn-lt"/>
          <a:ea typeface="+mn-ea"/>
          <a:cs typeface="+mn-cs"/>
          <a:sym typeface="Arial"/>
        </a:defRPr>
      </a:lvl7pPr>
      <a:lvl8pPr marL="0" marR="0" indent="0" algn="l" defTabSz="914400" rtl="0" latinLnBrk="0">
        <a:lnSpc>
          <a:spcPct val="100000"/>
        </a:lnSpc>
        <a:spcBef>
          <a:spcPts val="0"/>
        </a:spcBef>
        <a:spcAft>
          <a:spcPts val="0"/>
        </a:spcAft>
        <a:buClr>
          <a:srgbClr val="000000"/>
        </a:buClr>
        <a:buSzTx/>
        <a:buFontTx/>
        <a:buNone/>
        <a:tabLst/>
        <a:defRPr b="0" baseline="0" cap="none" i="0" spc="-1" strike="noStrike" sz="1800" u="none">
          <a:ln>
            <a:noFill/>
          </a:ln>
          <a:solidFill>
            <a:srgbClr val="000000"/>
          </a:solidFill>
          <a:uFill>
            <a:solidFill>
              <a:srgbClr val="FFFFFF"/>
            </a:solidFill>
          </a:uFill>
          <a:latin typeface="+mn-lt"/>
          <a:ea typeface="+mn-ea"/>
          <a:cs typeface="+mn-cs"/>
          <a:sym typeface="Arial"/>
        </a:defRPr>
      </a:lvl8pPr>
      <a:lvl9pPr marL="0" marR="0" indent="0" algn="l" defTabSz="914400" rtl="0" latinLnBrk="0">
        <a:lnSpc>
          <a:spcPct val="100000"/>
        </a:lnSpc>
        <a:spcBef>
          <a:spcPts val="0"/>
        </a:spcBef>
        <a:spcAft>
          <a:spcPts val="0"/>
        </a:spcAft>
        <a:buClr>
          <a:srgbClr val="000000"/>
        </a:buClr>
        <a:buSzTx/>
        <a:buFontTx/>
        <a:buNone/>
        <a:tabLst/>
        <a:defRPr b="0" baseline="0" cap="none" i="0" spc="-1" strike="noStrike" sz="1800" u="none">
          <a:ln>
            <a:noFill/>
          </a:ln>
          <a:solidFill>
            <a:srgbClr val="000000"/>
          </a:solidFill>
          <a:uFill>
            <a:solidFill>
              <a:srgbClr val="FFFFFF"/>
            </a:solidFill>
          </a:uFill>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 Id="rId3" Type="http://schemas.openxmlformats.org/officeDocument/2006/relationships/image" Target="../media/image3.jpeg"/><Relationship Id="rId4" Type="http://schemas.openxmlformats.org/officeDocument/2006/relationships/image" Target="../media/image4.jpe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52" name="CustomShape 1"/>
          <p:cNvSpPr txBox="1"/>
          <p:nvPr/>
        </p:nvSpPr>
        <p:spPr>
          <a:xfrm>
            <a:off x="3563999" y="2133000"/>
            <a:ext cx="5328002" cy="14107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r">
              <a:defRPr cap="all" spc="512" sz="4500">
                <a:solidFill>
                  <a:srgbClr val="008000"/>
                </a:solidFill>
                <a:uFill>
                  <a:solidFill>
                    <a:srgbClr val="FFFFFF"/>
                  </a:solidFill>
                </a:uFill>
                <a:latin typeface="Calibri"/>
                <a:ea typeface="Calibri"/>
                <a:cs typeface="Calibri"/>
                <a:sym typeface="Calibri"/>
              </a:defRPr>
            </a:lvl1pPr>
          </a:lstStyle>
          <a:p>
            <a:pPr/>
            <a:r>
              <a:t>Обработка исключений</a:t>
            </a:r>
          </a:p>
        </p:txBody>
      </p:sp>
      <p:sp>
        <p:nvSpPr>
          <p:cNvPr id="353" name="CustomShape 2"/>
          <p:cNvSpPr txBox="1"/>
          <p:nvPr/>
        </p:nvSpPr>
        <p:spPr>
          <a:xfrm>
            <a:off x="4140000" y="6018398"/>
            <a:ext cx="4751640" cy="2931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r">
              <a:defRPr spc="-1" sz="1400">
                <a:solidFill>
                  <a:srgbClr val="404040"/>
                </a:solidFill>
                <a:uFill>
                  <a:solidFill>
                    <a:srgbClr val="FFFFFF"/>
                  </a:solidFill>
                </a:uFill>
                <a:latin typeface="Calibri"/>
                <a:ea typeface="Calibri"/>
                <a:cs typeface="Calibri"/>
                <a:sym typeface="Calibri"/>
              </a:defRPr>
            </a:lvl1pPr>
          </a:lstStyle>
          <a:p>
            <a:pPr/>
            <a:r>
              <a:t>Дата</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01" name="CustomShape 2"/>
          <p:cNvSpPr txBox="1"/>
          <p:nvPr>
            <p:ph type="sldNum" sz="quarter" idx="4294967295"/>
          </p:nvPr>
        </p:nvSpPr>
        <p:spPr>
          <a:xfrm>
            <a:off x="8801035" y="6448669"/>
            <a:ext cx="234964"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402" name="CustomShape 3"/>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ВИДЫ ИСКЛЮЧЕНИЙ</a:t>
            </a:r>
          </a:p>
        </p:txBody>
      </p:sp>
      <p:sp>
        <p:nvSpPr>
          <p:cNvPr id="403" name="TextBox 1"/>
          <p:cNvSpPr txBox="1"/>
          <p:nvPr/>
        </p:nvSpPr>
        <p:spPr>
          <a:xfrm>
            <a:off x="323879" y="1238087"/>
            <a:ext cx="8712122" cy="14030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gn="just">
              <a:buSzPct val="100000"/>
              <a:buFont typeface="Arial"/>
              <a:buChar char="•"/>
              <a:defRPr b="1" sz="2200"/>
            </a:pPr>
            <a:r>
              <a:t>Проверяемые java.lang.Exception (checked)</a:t>
            </a:r>
          </a:p>
          <a:p>
            <a:pPr lvl="1" marL="742950" indent="-285750" algn="just">
              <a:buSzPct val="100000"/>
              <a:buFont typeface="Arial"/>
              <a:buChar char="•"/>
              <a:defRPr sz="2200"/>
            </a:pPr>
            <a:r>
              <a:t>ожидаемые;</a:t>
            </a:r>
          </a:p>
          <a:p>
            <a:pPr lvl="1" marL="742950" indent="-285750" algn="just">
              <a:buSzPct val="100000"/>
              <a:buFont typeface="Arial"/>
              <a:buChar char="•"/>
              <a:defRPr sz="2200"/>
            </a:pPr>
            <a:r>
              <a:t>внутренние;</a:t>
            </a:r>
          </a:p>
          <a:p>
            <a:pPr lvl="1" marL="742950" indent="-285750" algn="just">
              <a:buSzPct val="100000"/>
              <a:buFont typeface="Arial"/>
              <a:buChar char="•"/>
              <a:defRPr sz="2200"/>
            </a:pPr>
            <a:r>
              <a:t>нормальная работа может быть восстановлена.</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08" name="CustomShape 2"/>
          <p:cNvSpPr txBox="1"/>
          <p:nvPr>
            <p:ph type="sldNum" sz="quarter" idx="4294967295"/>
          </p:nvPr>
        </p:nvSpPr>
        <p:spPr>
          <a:xfrm>
            <a:off x="8824413" y="6448669"/>
            <a:ext cx="211585"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409" name="CustomShape 3"/>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ВИДЫ ИСКЛЮЧЕНИЙ</a:t>
            </a:r>
          </a:p>
        </p:txBody>
      </p:sp>
      <p:sp>
        <p:nvSpPr>
          <p:cNvPr id="410" name="TextBox 1"/>
          <p:cNvSpPr txBox="1"/>
          <p:nvPr/>
        </p:nvSpPr>
        <p:spPr>
          <a:xfrm>
            <a:off x="323879" y="1238087"/>
            <a:ext cx="8712122" cy="30540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gn="just">
              <a:buSzPct val="100000"/>
              <a:buFont typeface="Arial"/>
              <a:buChar char="•"/>
              <a:defRPr b="1" sz="2200"/>
            </a:pPr>
            <a:r>
              <a:t>Проверяемые java.lang.Exception (checked)</a:t>
            </a:r>
          </a:p>
          <a:p>
            <a:pPr lvl="1" marL="742950" indent="-285750" algn="just">
              <a:buSzPct val="100000"/>
              <a:buFont typeface="Arial"/>
              <a:buChar char="•"/>
              <a:defRPr sz="2200"/>
            </a:pPr>
            <a:r>
              <a:t>ожидаемые;</a:t>
            </a:r>
          </a:p>
          <a:p>
            <a:pPr lvl="1" marL="742950" indent="-285750" algn="just">
              <a:buSzPct val="100000"/>
              <a:buFont typeface="Arial"/>
              <a:buChar char="•"/>
              <a:defRPr sz="2200"/>
            </a:pPr>
            <a:r>
              <a:t>внутренние;</a:t>
            </a:r>
          </a:p>
          <a:p>
            <a:pPr lvl="1" marL="742950" indent="-285750" algn="just">
              <a:buSzPct val="100000"/>
              <a:buFont typeface="Arial"/>
              <a:buChar char="•"/>
              <a:defRPr sz="2200"/>
            </a:pPr>
            <a:r>
              <a:t>нормальная работа может быть восстановлена.</a:t>
            </a:r>
          </a:p>
          <a:p>
            <a:pPr lvl="1" marL="742950" indent="-285750" algn="just">
              <a:buSzPct val="100000"/>
              <a:buFont typeface="Arial"/>
              <a:buChar char="•"/>
              <a:defRPr sz="2200"/>
            </a:pPr>
          </a:p>
          <a:p>
            <a:pPr marL="285750" indent="-285750" algn="just">
              <a:buSzPct val="100000"/>
              <a:buFont typeface="Arial"/>
              <a:buChar char="•"/>
              <a:defRPr b="1" sz="2200"/>
            </a:pPr>
            <a:r>
              <a:t>Исключительные ситуации JVM java.lang.Error</a:t>
            </a:r>
          </a:p>
          <a:p>
            <a:pPr lvl="1" marL="742950" indent="-285750" algn="just">
              <a:buSzPct val="100000"/>
              <a:buFont typeface="Arial"/>
              <a:buChar char="•"/>
              <a:defRPr sz="2200"/>
            </a:pPr>
            <a:r>
              <a:t>неожидаемые;</a:t>
            </a:r>
          </a:p>
          <a:p>
            <a:pPr lvl="1" marL="742950" indent="-285750" algn="just">
              <a:buSzPct val="100000"/>
              <a:buFont typeface="Arial"/>
              <a:buChar char="•"/>
              <a:defRPr sz="2200"/>
            </a:pPr>
            <a:r>
              <a:t>внешние</a:t>
            </a:r>
            <a:r>
              <a:rPr i="1"/>
              <a:t>;</a:t>
            </a:r>
            <a:endParaRPr i="1"/>
          </a:p>
          <a:p>
            <a:pPr lvl="1" marL="742950" indent="-285750" algn="just">
              <a:buSzPct val="100000"/>
              <a:buFont typeface="Arial"/>
              <a:buChar char="•"/>
              <a:defRPr sz="2200"/>
            </a:pPr>
            <a:r>
              <a:t>нормальная работа </a:t>
            </a:r>
            <a:r>
              <a:rPr i="1"/>
              <a:t>не</a:t>
            </a:r>
            <a:r>
              <a:t> может быть восстановлена.</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15" name="CustomShape 2"/>
          <p:cNvSpPr txBox="1"/>
          <p:nvPr>
            <p:ph type="sldNum" sz="quarter" idx="4294967295"/>
          </p:nvPr>
        </p:nvSpPr>
        <p:spPr>
          <a:xfrm>
            <a:off x="8808042" y="6448669"/>
            <a:ext cx="227956"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416" name="CustomShape 3"/>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ВИДЫ ИСКЛЮЧЕНИЙ</a:t>
            </a:r>
          </a:p>
        </p:txBody>
      </p:sp>
      <p:sp>
        <p:nvSpPr>
          <p:cNvPr id="417" name="TextBox 1"/>
          <p:cNvSpPr txBox="1"/>
          <p:nvPr/>
        </p:nvSpPr>
        <p:spPr>
          <a:xfrm>
            <a:off x="323879" y="1238087"/>
            <a:ext cx="8712122" cy="47050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gn="just">
              <a:buSzPct val="100000"/>
              <a:buFont typeface="Arial"/>
              <a:buChar char="•"/>
              <a:defRPr b="1" sz="2200"/>
            </a:pPr>
            <a:r>
              <a:t>Проверяемые java.lang.Exception (checked)</a:t>
            </a:r>
          </a:p>
          <a:p>
            <a:pPr lvl="1" marL="742950" indent="-285750" algn="just">
              <a:buSzPct val="100000"/>
              <a:buFont typeface="Arial"/>
              <a:buChar char="•"/>
              <a:defRPr sz="2200"/>
            </a:pPr>
            <a:r>
              <a:t>ожидаемые;</a:t>
            </a:r>
          </a:p>
          <a:p>
            <a:pPr lvl="1" marL="742950" indent="-285750" algn="just">
              <a:buSzPct val="100000"/>
              <a:buFont typeface="Arial"/>
              <a:buChar char="•"/>
              <a:defRPr sz="2200"/>
            </a:pPr>
            <a:r>
              <a:t>внутренние;</a:t>
            </a:r>
          </a:p>
          <a:p>
            <a:pPr lvl="1" marL="742950" indent="-285750" algn="just">
              <a:buSzPct val="100000"/>
              <a:buFont typeface="Arial"/>
              <a:buChar char="•"/>
              <a:defRPr sz="2200"/>
            </a:pPr>
            <a:r>
              <a:t>нормальная работа может быть восстановлена.</a:t>
            </a:r>
          </a:p>
          <a:p>
            <a:pPr lvl="1" marL="742950" indent="-285750" algn="just">
              <a:buSzPct val="100000"/>
              <a:buFont typeface="Arial"/>
              <a:buChar char="•"/>
              <a:defRPr sz="2200"/>
            </a:pPr>
          </a:p>
          <a:p>
            <a:pPr marL="285750" indent="-285750" algn="just">
              <a:buSzPct val="100000"/>
              <a:buFont typeface="Arial"/>
              <a:buChar char="•"/>
              <a:defRPr b="1" sz="2200"/>
            </a:pPr>
            <a:r>
              <a:t>Исключительные ситуации JVM java.lang.Error</a:t>
            </a:r>
          </a:p>
          <a:p>
            <a:pPr lvl="1" marL="742950" indent="-285750" algn="just">
              <a:buSzPct val="100000"/>
              <a:buFont typeface="Arial"/>
              <a:buChar char="•"/>
              <a:defRPr sz="2200"/>
            </a:pPr>
            <a:r>
              <a:t>неожидаемые;</a:t>
            </a:r>
          </a:p>
          <a:p>
            <a:pPr lvl="1" marL="742950" indent="-285750" algn="just">
              <a:buSzPct val="100000"/>
              <a:buFont typeface="Arial"/>
              <a:buChar char="•"/>
              <a:defRPr sz="2200"/>
            </a:pPr>
            <a:r>
              <a:t>внешние</a:t>
            </a:r>
            <a:r>
              <a:rPr i="1"/>
              <a:t>;</a:t>
            </a:r>
            <a:endParaRPr i="1"/>
          </a:p>
          <a:p>
            <a:pPr lvl="1" marL="742950" indent="-285750" algn="just">
              <a:buSzPct val="100000"/>
              <a:buFont typeface="Arial"/>
              <a:buChar char="•"/>
              <a:defRPr sz="2200"/>
            </a:pPr>
            <a:r>
              <a:t>нормальная работа </a:t>
            </a:r>
            <a:r>
              <a:rPr i="1"/>
              <a:t>не</a:t>
            </a:r>
            <a:r>
              <a:t> может быть восстановлена.</a:t>
            </a:r>
          </a:p>
          <a:p>
            <a:pPr lvl="1" marL="742950" indent="-285750" algn="just">
              <a:buSzPct val="100000"/>
              <a:buFont typeface="Arial"/>
              <a:buChar char="•"/>
              <a:defRPr sz="2200"/>
            </a:pPr>
          </a:p>
          <a:p>
            <a:pPr marL="285750" indent="-285750" algn="just">
              <a:buSzPct val="100000"/>
              <a:buFont typeface="Arial"/>
              <a:buChar char="•"/>
              <a:defRPr b="1" sz="2200"/>
            </a:pPr>
            <a:r>
              <a:t>Непроверяемые (unchecked) java.lang.RuntimeException</a:t>
            </a:r>
          </a:p>
          <a:p>
            <a:pPr lvl="1" marL="742950" indent="-285750" algn="just">
              <a:buSzPct val="100000"/>
              <a:buFont typeface="Arial"/>
              <a:buChar char="•"/>
              <a:defRPr sz="2200"/>
            </a:pPr>
            <a:r>
              <a:t>неожидаемые;</a:t>
            </a:r>
          </a:p>
          <a:p>
            <a:pPr lvl="1" marL="742950" indent="-285750" algn="just">
              <a:buSzPct val="100000"/>
              <a:buFont typeface="Arial"/>
              <a:buChar char="•"/>
              <a:defRPr sz="2200"/>
            </a:pPr>
            <a:r>
              <a:t>внутренние;</a:t>
            </a:r>
          </a:p>
          <a:p>
            <a:pPr lvl="1" marL="742950" indent="-285750" algn="just">
              <a:buSzPct val="100000"/>
              <a:buFont typeface="Arial"/>
              <a:buChar char="•"/>
              <a:defRPr sz="2200"/>
            </a:pPr>
            <a:r>
              <a:t>нормальная работа </a:t>
            </a:r>
            <a:r>
              <a:rPr i="1"/>
              <a:t>не</a:t>
            </a:r>
            <a:r>
              <a:t> может быть восстановлена.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pic>
        <p:nvPicPr>
          <p:cNvPr id="422" name="Объект 5" descr="Объект 5"/>
          <p:cNvPicPr>
            <a:picLocks noChangeAspect="1"/>
          </p:cNvPicPr>
          <p:nvPr/>
        </p:nvPicPr>
        <p:blipFill>
          <a:blip r:embed="rId3">
            <a:extLst/>
          </a:blip>
          <a:stretch>
            <a:fillRect/>
          </a:stretch>
        </p:blipFill>
        <p:spPr>
          <a:xfrm>
            <a:off x="395639" y="1628638"/>
            <a:ext cx="8344082" cy="3311644"/>
          </a:xfrm>
          <a:prstGeom prst="rect">
            <a:avLst/>
          </a:prstGeom>
          <a:ln w="12700">
            <a:miter lim="400000"/>
          </a:ln>
        </p:spPr>
      </p:pic>
      <p:sp>
        <p:nvSpPr>
          <p:cNvPr id="423" name="CustomShape 2"/>
          <p:cNvSpPr txBox="1"/>
          <p:nvPr>
            <p:ph type="sldNum" sz="quarter" idx="4294967295"/>
          </p:nvPr>
        </p:nvSpPr>
        <p:spPr>
          <a:xfrm>
            <a:off x="8808910" y="6448669"/>
            <a:ext cx="227088"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424" name="CustomShape 3"/>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Иерархия классов</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Title"/>
          <p:cNvSpPr txBox="1"/>
          <p:nvPr>
            <p:ph type="title"/>
          </p:nvPr>
        </p:nvSpPr>
        <p:spPr>
          <a:xfrm>
            <a:off x="457199" y="273599"/>
            <a:ext cx="8229243" cy="1144801"/>
          </a:xfrm>
          <a:prstGeom prst="rect">
            <a:avLst/>
          </a:prstGeom>
        </p:spPr>
        <p:txBody>
          <a:bodyPr/>
          <a:lstStyle/>
          <a:p>
            <a:pPr/>
          </a:p>
        </p:txBody>
      </p:sp>
      <p:sp>
        <p:nvSpPr>
          <p:cNvPr id="429" name="Checked vs Unchecked"/>
          <p:cNvSpPr txBox="1"/>
          <p:nvPr>
            <p:ph type="body" idx="1"/>
          </p:nvPr>
        </p:nvSpPr>
        <p:spPr>
          <a:xfrm>
            <a:off x="457199" y="1604519"/>
            <a:ext cx="8229243" cy="3976923"/>
          </a:xfrm>
          <a:prstGeom prst="rect">
            <a:avLst/>
          </a:prstGeom>
        </p:spPr>
        <p:txBody>
          <a:bodyPr/>
          <a:lstStyle>
            <a:lvl1pPr marL="0" indent="0" algn="ctr">
              <a:buSzTx/>
              <a:buNone/>
              <a:defRPr spc="-100" sz="3600"/>
            </a:lvl1pPr>
          </a:lstStyle>
          <a:p>
            <a:pPr/>
            <a:r>
              <a:t>Checked vs Unchecked</a:t>
            </a:r>
          </a:p>
        </p:txBody>
      </p:sp>
      <p:pic>
        <p:nvPicPr>
          <p:cNvPr id="430" name="header-mortal-kombat-x-sub-zero-vs-scorpion.jpg" descr="header-mortal-kombat-x-sub-zero-vs-scorpion.jpg"/>
          <p:cNvPicPr>
            <a:picLocks noChangeAspect="1"/>
          </p:cNvPicPr>
          <p:nvPr/>
        </p:nvPicPr>
        <p:blipFill>
          <a:blip r:embed="rId2">
            <a:extLst/>
          </a:blip>
          <a:stretch>
            <a:fillRect/>
          </a:stretch>
        </p:blipFill>
        <p:spPr>
          <a:xfrm>
            <a:off x="0" y="2325091"/>
            <a:ext cx="9144000" cy="457200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33" name="CustomShape 2"/>
          <p:cNvSpPr txBox="1"/>
          <p:nvPr/>
        </p:nvSpPr>
        <p:spPr>
          <a:xfrm>
            <a:off x="323527" y="836712"/>
            <a:ext cx="8640114" cy="300268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343079" indent="-342358" algn="just">
              <a:buClr>
                <a:srgbClr val="000000"/>
              </a:buClr>
              <a:buSzPct val="100000"/>
              <a:buFont typeface="Arial"/>
              <a:buChar char="•"/>
              <a:defRPr i="1" spc="-1" sz="2000">
                <a:uFill>
                  <a:solidFill>
                    <a:srgbClr val="FFFFFF"/>
                  </a:solidFill>
                </a:uFill>
              </a:defRPr>
            </a:pPr>
            <a:r>
              <a:t>Обработчик исключения </a:t>
            </a:r>
            <a:r>
              <a:rPr i="0"/>
              <a:t>– блок кода, который может его обработать.</a:t>
            </a:r>
          </a:p>
          <a:p>
            <a:pPr marL="343079" indent="-342358" algn="just">
              <a:buClr>
                <a:srgbClr val="000000"/>
              </a:buClr>
              <a:buSzPct val="100000"/>
              <a:buFont typeface="Arial"/>
              <a:buChar char="•"/>
              <a:defRPr spc="-1" sz="2000">
                <a:uFill>
                  <a:solidFill>
                    <a:srgbClr val="FFFFFF"/>
                  </a:solidFill>
                </a:uFill>
              </a:defRPr>
            </a:pPr>
          </a:p>
          <a:p>
            <a:pPr marL="343079" indent="-342358" algn="just">
              <a:buClr>
                <a:srgbClr val="000000"/>
              </a:buClr>
              <a:buSzPct val="100000"/>
              <a:buFont typeface="Arial"/>
              <a:buChar char="•"/>
              <a:defRPr spc="-1" sz="2000">
                <a:uFill>
                  <a:solidFill>
                    <a:srgbClr val="FFFFFF"/>
                  </a:solidFill>
                </a:uFill>
              </a:defRPr>
            </a:pPr>
            <a:r>
              <a:t>Выбор подходящего обработчика происходит исходя из типа объекта исключения.</a:t>
            </a:r>
          </a:p>
          <a:p>
            <a:pPr marL="343079" indent="-342358" algn="just">
              <a:buClr>
                <a:srgbClr val="000000"/>
              </a:buClr>
              <a:buSzPct val="100000"/>
              <a:buFont typeface="Arial"/>
              <a:buChar char="•"/>
              <a:defRPr spc="-1" sz="2000">
                <a:uFill>
                  <a:solidFill>
                    <a:srgbClr val="FFFFFF"/>
                  </a:solidFill>
                </a:uFill>
              </a:defRPr>
            </a:pPr>
          </a:p>
          <a:p>
            <a:pPr marL="343079" indent="-342358" algn="just">
              <a:buClr>
                <a:srgbClr val="000000"/>
              </a:buClr>
              <a:buSzPct val="100000"/>
              <a:buFont typeface="Arial"/>
              <a:buChar char="•"/>
              <a:defRPr spc="-1" sz="2000">
                <a:uFill>
                  <a:solidFill>
                    <a:srgbClr val="FFFFFF"/>
                  </a:solidFill>
                </a:uFill>
              </a:defRPr>
            </a:pPr>
            <a:r>
              <a:t>Поиск начинается с метода, который его бросает, и далее по стеку вызовов в обратном порядке. Если обработчик не будет найден, программа завершится.</a:t>
            </a:r>
          </a:p>
        </p:txBody>
      </p:sp>
      <p:sp>
        <p:nvSpPr>
          <p:cNvPr id="434" name="CustomShape 3"/>
          <p:cNvSpPr txBox="1"/>
          <p:nvPr>
            <p:ph type="sldNum" sz="quarter" idx="4294967295"/>
          </p:nvPr>
        </p:nvSpPr>
        <p:spPr>
          <a:xfrm>
            <a:off x="8811887" y="6448669"/>
            <a:ext cx="224112"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435" name="CustomShape 4"/>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Обработчик исключений</a:t>
            </a:r>
          </a:p>
        </p:txBody>
      </p:sp>
      <p:pic>
        <p:nvPicPr>
          <p:cNvPr id="436" name="Рисунок 4" descr="Рисунок 4"/>
          <p:cNvPicPr>
            <a:picLocks noChangeAspect="1"/>
          </p:cNvPicPr>
          <p:nvPr/>
        </p:nvPicPr>
        <p:blipFill>
          <a:blip r:embed="rId3">
            <a:extLst/>
          </a:blip>
          <a:stretch>
            <a:fillRect/>
          </a:stretch>
        </p:blipFill>
        <p:spPr>
          <a:xfrm>
            <a:off x="582592" y="3945330"/>
            <a:ext cx="7991476" cy="280035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41" name="CustomShape 2"/>
          <p:cNvSpPr txBox="1"/>
          <p:nvPr>
            <p:ph type="sldNum" sz="quarter" idx="4294967295"/>
          </p:nvPr>
        </p:nvSpPr>
        <p:spPr>
          <a:xfrm>
            <a:off x="8807115" y="6448671"/>
            <a:ext cx="228887"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442" name="CustomShape 3"/>
          <p:cNvSpPr txBox="1"/>
          <p:nvPr/>
        </p:nvSpPr>
        <p:spPr>
          <a:xfrm>
            <a:off x="457200" y="88220"/>
            <a:ext cx="7426439" cy="862158"/>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Перехват и обработка исключений</a:t>
            </a:r>
          </a:p>
        </p:txBody>
      </p:sp>
      <p:pic>
        <p:nvPicPr>
          <p:cNvPr id="443" name="Рисунок 1" descr="Рисунок 1"/>
          <p:cNvPicPr>
            <a:picLocks noChangeAspect="1"/>
          </p:cNvPicPr>
          <p:nvPr/>
        </p:nvPicPr>
        <p:blipFill>
          <a:blip r:embed="rId2">
            <a:extLst/>
          </a:blip>
          <a:stretch>
            <a:fillRect/>
          </a:stretch>
        </p:blipFill>
        <p:spPr>
          <a:xfrm>
            <a:off x="690562" y="816645"/>
            <a:ext cx="7762876" cy="560070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46" name="CustomShape 2"/>
          <p:cNvSpPr txBox="1"/>
          <p:nvPr>
            <p:ph type="sldNum" sz="quarter" idx="4294967295"/>
          </p:nvPr>
        </p:nvSpPr>
        <p:spPr>
          <a:xfrm>
            <a:off x="8815176" y="6448671"/>
            <a:ext cx="220826"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447" name="CustomShape 3"/>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Блок cATCH</a:t>
            </a:r>
          </a:p>
        </p:txBody>
      </p:sp>
      <p:sp>
        <p:nvSpPr>
          <p:cNvPr id="448" name="TextBox 1"/>
          <p:cNvSpPr txBox="1"/>
          <p:nvPr/>
        </p:nvSpPr>
        <p:spPr>
          <a:xfrm>
            <a:off x="378349" y="2708918"/>
            <a:ext cx="8291263" cy="14030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gn="just">
              <a:buSzPct val="100000"/>
              <a:buFont typeface="Arial"/>
              <a:buChar char="•"/>
              <a:defRPr sz="2200"/>
            </a:pPr>
            <a:r>
              <a:t>На один блок </a:t>
            </a:r>
            <a:r>
              <a:rPr b="1">
                <a:solidFill>
                  <a:srgbClr val="002060"/>
                </a:solidFill>
              </a:rPr>
              <a:t>try</a:t>
            </a:r>
            <a:r>
              <a:rPr>
                <a:solidFill>
                  <a:srgbClr val="002060"/>
                </a:solidFill>
              </a:rPr>
              <a:t> </a:t>
            </a:r>
            <a:r>
              <a:t>может быть несколько блоков </a:t>
            </a:r>
            <a:r>
              <a:rPr b="1">
                <a:solidFill>
                  <a:srgbClr val="002060"/>
                </a:solidFill>
              </a:rPr>
              <a:t>catch</a:t>
            </a:r>
            <a:r>
              <a:t>.</a:t>
            </a:r>
          </a:p>
          <a:p>
            <a:pPr marL="285750" indent="-285750" algn="just">
              <a:buSzPct val="100000"/>
              <a:buFont typeface="Arial"/>
              <a:buChar char="•"/>
              <a:defRPr sz="2200"/>
            </a:pPr>
          </a:p>
          <a:p>
            <a:pPr marL="285750" indent="-285750" algn="just">
              <a:buSzPct val="100000"/>
              <a:buFont typeface="Arial"/>
              <a:buChar char="•"/>
              <a:defRPr sz="2200"/>
            </a:pPr>
            <a:r>
              <a:t>Каждый блок </a:t>
            </a:r>
            <a:r>
              <a:rPr b="1">
                <a:solidFill>
                  <a:srgbClr val="002060"/>
                </a:solidFill>
              </a:rPr>
              <a:t>catch</a:t>
            </a:r>
            <a:r>
              <a:rPr>
                <a:solidFill>
                  <a:srgbClr val="002060"/>
                </a:solidFill>
              </a:rPr>
              <a:t> </a:t>
            </a:r>
            <a:r>
              <a:t>является обработчиком только того типа исключения, который указан в его аргументе.</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53" name="CustomShape 2"/>
          <p:cNvSpPr txBox="1"/>
          <p:nvPr>
            <p:ph type="sldNum" sz="quarter" idx="4294967295"/>
          </p:nvPr>
        </p:nvSpPr>
        <p:spPr>
          <a:xfrm>
            <a:off x="8803270" y="6448671"/>
            <a:ext cx="232732"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454" name="CustomShape 3"/>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Блок cATCH</a:t>
            </a:r>
          </a:p>
        </p:txBody>
      </p:sp>
      <p:sp>
        <p:nvSpPr>
          <p:cNvPr id="455" name="TextBox 1"/>
          <p:cNvSpPr txBox="1"/>
          <p:nvPr/>
        </p:nvSpPr>
        <p:spPr>
          <a:xfrm>
            <a:off x="435786" y="2708918"/>
            <a:ext cx="8291263" cy="20634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2200"/>
            </a:pPr>
            <a:r>
              <a:t>В аргументе блока </a:t>
            </a:r>
            <a:r>
              <a:rPr b="1">
                <a:solidFill>
                  <a:srgbClr val="002060"/>
                </a:solidFill>
              </a:rPr>
              <a:t>catch</a:t>
            </a:r>
            <a:r>
              <a:rPr>
                <a:solidFill>
                  <a:srgbClr val="002060"/>
                </a:solidFill>
              </a:rPr>
              <a:t> </a:t>
            </a:r>
            <a:r>
              <a:t>может быть указано несколько типов, который он обрабатывает. Они разделяются вертикальной чертой (</a:t>
            </a:r>
            <a:r>
              <a:rPr b="1">
                <a:solidFill>
                  <a:srgbClr val="002060"/>
                </a:solidFill>
              </a:rPr>
              <a:t>|</a:t>
            </a:r>
            <a:r>
              <a:t>).</a:t>
            </a:r>
          </a:p>
          <a:p>
            <a:pPr algn="just">
              <a:defRPr sz="2200"/>
            </a:pPr>
          </a:p>
          <a:p>
            <a:pPr>
              <a:defRPr sz="2200"/>
            </a:pPr>
            <a:r>
              <a:t>	Пример:</a:t>
            </a:r>
          </a:p>
          <a:p>
            <a:pPr algn="ctr">
              <a:defRPr sz="2200"/>
            </a:pPr>
            <a:r>
              <a:t> </a:t>
            </a:r>
            <a:r>
              <a:rPr b="1">
                <a:solidFill>
                  <a:srgbClr val="002060"/>
                </a:solidFill>
              </a:rPr>
              <a:t>catch </a:t>
            </a:r>
            <a:r>
              <a:t>(IOException | ItemNotFoundException 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58" name="CustomShape 2"/>
          <p:cNvSpPr txBox="1"/>
          <p:nvPr>
            <p:ph type="sldNum" sz="quarter" idx="4294967295"/>
          </p:nvPr>
        </p:nvSpPr>
        <p:spPr>
          <a:xfrm>
            <a:off x="8807115" y="6448671"/>
            <a:ext cx="228887"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459" name="CustomShape 3"/>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Блок cATCH</a:t>
            </a:r>
          </a:p>
        </p:txBody>
      </p:sp>
      <p:sp>
        <p:nvSpPr>
          <p:cNvPr id="460" name="TextBox 1"/>
          <p:cNvSpPr txBox="1"/>
          <p:nvPr/>
        </p:nvSpPr>
        <p:spPr>
          <a:xfrm>
            <a:off x="457200" y="1628799"/>
            <a:ext cx="8506440" cy="35218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2200"/>
            </a:pPr>
            <a:r>
              <a:t>Система исполнения вызывает первый из блоков, аргумент которого совпадает с типом брошенного исключения.</a:t>
            </a:r>
          </a:p>
          <a:p>
            <a:pPr algn="just">
              <a:defRPr sz="2200"/>
            </a:pPr>
          </a:p>
          <a:p>
            <a:pPr algn="just">
              <a:defRPr sz="2200"/>
            </a:pPr>
            <a:r>
              <a:t>	Пример:</a:t>
            </a:r>
          </a:p>
          <a:p>
            <a:pPr lvl="4" indent="1828800">
              <a:lnSpc>
                <a:spcPct val="90000"/>
              </a:lnSpc>
              <a:defRPr sz="2200"/>
            </a:pPr>
            <a:r>
              <a:t>}</a:t>
            </a:r>
            <a:r>
              <a:rPr b="1">
                <a:solidFill>
                  <a:srgbClr val="000080"/>
                </a:solidFill>
              </a:rPr>
              <a:t> </a:t>
            </a:r>
            <a:r>
              <a:rPr b="1">
                <a:solidFill>
                  <a:srgbClr val="002060"/>
                </a:solidFill>
              </a:rPr>
              <a:t>catch </a:t>
            </a:r>
            <a:r>
              <a:t>(MalformedURLException e)  {</a:t>
            </a:r>
          </a:p>
          <a:p>
            <a:pPr lvl="4" indent="1828800">
              <a:lnSpc>
                <a:spcPct val="90000"/>
              </a:lnSpc>
              <a:defRPr sz="2200"/>
            </a:pPr>
            <a:r>
              <a:t>    …</a:t>
            </a:r>
          </a:p>
          <a:p>
            <a:pPr lvl="4" indent="1828800">
              <a:lnSpc>
                <a:spcPct val="90000"/>
              </a:lnSpc>
              <a:defRPr sz="2200"/>
            </a:pPr>
            <a:r>
              <a:t>} </a:t>
            </a:r>
            <a:r>
              <a:rPr b="1">
                <a:solidFill>
                  <a:srgbClr val="002060"/>
                </a:solidFill>
              </a:rPr>
              <a:t>catch </a:t>
            </a:r>
            <a:r>
              <a:t>(IOException e)  {</a:t>
            </a:r>
            <a:br/>
            <a:r>
              <a:t>    …</a:t>
            </a:r>
            <a:br/>
            <a:r>
              <a:t>} </a:t>
            </a:r>
            <a:r>
              <a:rPr b="1">
                <a:solidFill>
                  <a:srgbClr val="002060"/>
                </a:solidFill>
              </a:rPr>
              <a:t>catch </a:t>
            </a:r>
            <a:r>
              <a:t>(ItemNotFoundException e)  {</a:t>
            </a:r>
            <a:br/>
            <a:r>
              <a:t>    …</a:t>
            </a:r>
            <a:b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356" name="CustomShape 2"/>
          <p:cNvSpPr txBox="1"/>
          <p:nvPr/>
        </p:nvSpPr>
        <p:spPr>
          <a:xfrm>
            <a:off x="381000" y="1270000"/>
            <a:ext cx="8328960" cy="380884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p>
            <a:pPr marL="457200" indent="-456479" algn="just">
              <a:buClr>
                <a:srgbClr val="000000"/>
              </a:buClr>
              <a:buSzPct val="100000"/>
              <a:buAutoNum type="arabicPeriod" startAt="1"/>
              <a:defRPr spc="-1" sz="3600">
                <a:uFill>
                  <a:solidFill>
                    <a:srgbClr val="FFFFFF"/>
                  </a:solidFill>
                </a:uFill>
              </a:defRPr>
            </a:pPr>
            <a:r>
              <a:t>Подходы к обработке ошибок</a:t>
            </a:r>
          </a:p>
          <a:p>
            <a:pPr algn="just">
              <a:defRPr spc="-1" sz="3600">
                <a:uFill>
                  <a:solidFill>
                    <a:srgbClr val="FFFFFF"/>
                  </a:solidFill>
                </a:uFill>
              </a:defRPr>
            </a:pPr>
          </a:p>
          <a:p>
            <a:pPr marL="457200" indent="-456479" algn="just">
              <a:buClr>
                <a:srgbClr val="000000"/>
              </a:buClr>
              <a:buSzPct val="100000"/>
              <a:buAutoNum type="arabicPeriod" startAt="2"/>
              <a:defRPr spc="-1" sz="3600">
                <a:uFill>
                  <a:solidFill>
                    <a:srgbClr val="FFFFFF"/>
                  </a:solidFill>
                </a:uFill>
              </a:defRPr>
            </a:pPr>
            <a:r>
              <a:t>Исключения</a:t>
            </a:r>
          </a:p>
          <a:p>
            <a:pPr algn="just">
              <a:defRPr spc="-1" sz="3600">
                <a:uFill>
                  <a:solidFill>
                    <a:srgbClr val="FFFFFF"/>
                  </a:solidFill>
                </a:uFill>
              </a:defRPr>
            </a:pPr>
          </a:p>
          <a:p>
            <a:pPr marL="457200" indent="-456479" algn="just">
              <a:buClr>
                <a:srgbClr val="000000"/>
              </a:buClr>
              <a:buSzPct val="100000"/>
              <a:buAutoNum type="arabicPeriod" startAt="3"/>
              <a:defRPr spc="-1" sz="3600">
                <a:uFill>
                  <a:solidFill>
                    <a:srgbClr val="FFFFFF"/>
                  </a:solidFill>
                </a:uFill>
              </a:defRPr>
            </a:pPr>
            <a:r>
              <a:t>Логгирование</a:t>
            </a:r>
          </a:p>
          <a:p>
            <a:pPr algn="just">
              <a:defRPr spc="-1" sz="3600">
                <a:uFill>
                  <a:solidFill>
                    <a:srgbClr val="FFFFFF"/>
                  </a:solidFill>
                </a:uFill>
              </a:defRPr>
            </a:pPr>
          </a:p>
          <a:p>
            <a:pPr marL="457200" indent="-456479" algn="just">
              <a:buClr>
                <a:srgbClr val="000000"/>
              </a:buClr>
              <a:buSzPct val="100000"/>
              <a:buAutoNum type="arabicPeriod" startAt="4"/>
              <a:defRPr spc="-1" sz="3600">
                <a:uFill>
                  <a:solidFill>
                    <a:srgbClr val="FFFFFF"/>
                  </a:solidFill>
                </a:uFill>
              </a:defRPr>
            </a:pPr>
            <a:r>
              <a:t>Отладка и диагностика</a:t>
            </a:r>
          </a:p>
        </p:txBody>
      </p:sp>
      <p:sp>
        <p:nvSpPr>
          <p:cNvPr id="357" name="CustomShape 3"/>
          <p:cNvSpPr txBox="1"/>
          <p:nvPr>
            <p:ph type="sldNum" sz="quarter" idx="4294967295"/>
          </p:nvPr>
        </p:nvSpPr>
        <p:spPr>
          <a:xfrm>
            <a:off x="8862484" y="6448669"/>
            <a:ext cx="173513"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358" name="CustomShape 4"/>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Содержание</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65" name="CustomShape 2"/>
          <p:cNvSpPr txBox="1"/>
          <p:nvPr>
            <p:ph type="sldNum" sz="quarter" idx="4294967295"/>
          </p:nvPr>
        </p:nvSpPr>
        <p:spPr>
          <a:xfrm>
            <a:off x="8784667" y="6448671"/>
            <a:ext cx="251335"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466" name="CustomShape 3"/>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Блок finally</a:t>
            </a:r>
          </a:p>
        </p:txBody>
      </p:sp>
      <p:sp>
        <p:nvSpPr>
          <p:cNvPr id="467" name="TextBox 1"/>
          <p:cNvSpPr txBox="1"/>
          <p:nvPr/>
        </p:nvSpPr>
        <p:spPr>
          <a:xfrm>
            <a:off x="457200" y="2060848"/>
            <a:ext cx="8219255" cy="27238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gn="just">
              <a:buSzPct val="100000"/>
              <a:buFont typeface="Arial"/>
              <a:buChar char="•"/>
              <a:defRPr sz="2200"/>
            </a:pPr>
            <a:r>
              <a:t>Всегда исполняется, когда программа выходит из блока </a:t>
            </a:r>
            <a:r>
              <a:rPr b="1">
                <a:solidFill>
                  <a:srgbClr val="002060"/>
                </a:solidFill>
              </a:rPr>
              <a:t>try</a:t>
            </a:r>
            <a:r>
              <a:t>, но после исполнения обработчика исключения, если он есть.</a:t>
            </a:r>
          </a:p>
          <a:p>
            <a:pPr marL="342900" indent="-342900" algn="just">
              <a:buSzPct val="100000"/>
              <a:buFont typeface="Arial"/>
              <a:buChar char="•"/>
              <a:defRPr sz="2200"/>
            </a:pPr>
          </a:p>
          <a:p>
            <a:pPr marL="342900" indent="-342900" algn="just">
              <a:buSzPct val="100000"/>
              <a:buFont typeface="Arial"/>
              <a:buChar char="•"/>
              <a:defRPr sz="2200"/>
            </a:pPr>
            <a:r>
              <a:t>В основном применяется для кода очистки.</a:t>
            </a:r>
          </a:p>
          <a:p>
            <a:pPr marL="342900" indent="-342900" algn="just">
              <a:buSzPct val="100000"/>
              <a:buFont typeface="Arial"/>
              <a:buChar char="•"/>
              <a:defRPr sz="2200"/>
            </a:pPr>
          </a:p>
          <a:p>
            <a:pPr marL="342900" indent="-342900" algn="just">
              <a:buSzPct val="100000"/>
              <a:buFont typeface="Arial"/>
              <a:buChar char="•"/>
              <a:defRPr sz="2200"/>
            </a:pPr>
            <a:r>
              <a:t>Если JVM заканчивает работу во время выполнения блока </a:t>
            </a:r>
            <a:r>
              <a:rPr b="1">
                <a:solidFill>
                  <a:srgbClr val="002060"/>
                </a:solidFill>
              </a:rPr>
              <a:t>try</a:t>
            </a:r>
            <a:r>
              <a:rPr>
                <a:solidFill>
                  <a:srgbClr val="002060"/>
                </a:solidFill>
              </a:rPr>
              <a:t> </a:t>
            </a:r>
            <a:r>
              <a:t>или </a:t>
            </a:r>
            <a:r>
              <a:rPr b="1">
                <a:solidFill>
                  <a:srgbClr val="002060"/>
                </a:solidFill>
              </a:rPr>
              <a:t>catch</a:t>
            </a:r>
            <a:r>
              <a:t>, то блок </a:t>
            </a:r>
            <a:r>
              <a:rPr b="1">
                <a:solidFill>
                  <a:srgbClr val="002060"/>
                </a:solidFill>
              </a:rPr>
              <a:t>finally</a:t>
            </a:r>
            <a:r>
              <a:rPr>
                <a:solidFill>
                  <a:srgbClr val="002060"/>
                </a:solidFill>
              </a:rPr>
              <a:t> </a:t>
            </a:r>
            <a:r>
              <a:t>может не исполнится.</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72" name="CustomShape 2"/>
          <p:cNvSpPr txBox="1"/>
          <p:nvPr>
            <p:ph type="sldNum" sz="quarter" idx="4294967295"/>
          </p:nvPr>
        </p:nvSpPr>
        <p:spPr>
          <a:xfrm>
            <a:off x="8808045" y="6448671"/>
            <a:ext cx="227957"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473" name="CustomShape 3"/>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Try с ресурсами</a:t>
            </a:r>
          </a:p>
        </p:txBody>
      </p:sp>
      <p:sp>
        <p:nvSpPr>
          <p:cNvPr id="474" name="TextBox 1"/>
          <p:cNvSpPr txBox="1"/>
          <p:nvPr/>
        </p:nvSpPr>
        <p:spPr>
          <a:xfrm>
            <a:off x="323527" y="975336"/>
            <a:ext cx="8496946" cy="539173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gn="just">
              <a:buSzPct val="100000"/>
              <a:buFont typeface="Arial"/>
              <a:buChar char="•"/>
              <a:defRPr sz="2200"/>
            </a:pPr>
            <a:r>
              <a:t>Try с ресурсами – это выражение </a:t>
            </a:r>
            <a:r>
              <a:rPr b="1">
                <a:solidFill>
                  <a:srgbClr val="002060"/>
                </a:solidFill>
              </a:rPr>
              <a:t>try</a:t>
            </a:r>
            <a:r>
              <a:t>, объявляющее один или более ресурсов, которые должны быть закрыты после исполнения блока </a:t>
            </a:r>
            <a:r>
              <a:rPr b="1">
                <a:solidFill>
                  <a:srgbClr val="002060"/>
                </a:solidFill>
              </a:rPr>
              <a:t>try</a:t>
            </a:r>
            <a:r>
              <a:rPr>
                <a:solidFill>
                  <a:srgbClr val="002060"/>
                </a:solidFill>
              </a:rPr>
              <a:t> </a:t>
            </a:r>
            <a:r>
              <a:t>и обработчика исключения, если он есть.</a:t>
            </a:r>
          </a:p>
          <a:p>
            <a:pPr marL="285750" indent="-285750" algn="just">
              <a:buSzPct val="100000"/>
              <a:buFont typeface="Arial"/>
              <a:buChar char="•"/>
              <a:defRPr sz="2200"/>
            </a:pPr>
          </a:p>
          <a:p>
            <a:pPr marL="285750" indent="-285750" algn="just">
              <a:buSzPct val="100000"/>
              <a:buFont typeface="Arial"/>
              <a:buChar char="•"/>
              <a:defRPr sz="2200"/>
            </a:pPr>
            <a:r>
              <a:t>Закрываемые ресурсы должны реализовывать интерфейс Autocloseable.</a:t>
            </a:r>
          </a:p>
          <a:p>
            <a:pPr marL="285750" indent="-285750" algn="just">
              <a:buSzPct val="100000"/>
              <a:buFont typeface="Arial"/>
              <a:buChar char="•"/>
              <a:defRPr sz="2200"/>
            </a:pPr>
          </a:p>
          <a:p>
            <a:pPr>
              <a:defRPr sz="2200"/>
            </a:pPr>
            <a:r>
              <a:t>	Пример</a:t>
            </a:r>
            <a:r>
              <a:rPr sz="2000"/>
              <a:t>:</a:t>
            </a:r>
            <a:endParaRPr b="1" sz="2000">
              <a:solidFill>
                <a:srgbClr val="000080"/>
              </a:solidFill>
            </a:endParaRPr>
          </a:p>
          <a:p>
            <a:pPr lvl="3" indent="1371600">
              <a:defRPr b="1" sz="2000">
                <a:solidFill>
                  <a:srgbClr val="002060"/>
                </a:solidFill>
              </a:defRPr>
            </a:pPr>
            <a:r>
              <a:t>try</a:t>
            </a:r>
            <a:r>
              <a:rPr>
                <a:solidFill>
                  <a:srgbClr val="000080"/>
                </a:solidFill>
              </a:rPr>
              <a:t> </a:t>
            </a:r>
            <a:r>
              <a:rPr b="0">
                <a:solidFill>
                  <a:srgbClr val="000000"/>
                </a:solidFill>
              </a:rPr>
              <a:t>(</a:t>
            </a:r>
            <a:br>
              <a:rPr b="0">
                <a:solidFill>
                  <a:srgbClr val="000000"/>
                </a:solidFill>
              </a:rPr>
            </a:br>
            <a:r>
              <a:rPr b="0">
                <a:solidFill>
                  <a:srgbClr val="000000"/>
                </a:solidFill>
              </a:rPr>
              <a:t>        ZipFile zipFile = </a:t>
            </a:r>
            <a:r>
              <a:t>new</a:t>
            </a:r>
            <a:r>
              <a:rPr>
                <a:solidFill>
                  <a:srgbClr val="000080"/>
                </a:solidFill>
              </a:rPr>
              <a:t> </a:t>
            </a:r>
            <a:r>
              <a:rPr b="0">
                <a:solidFill>
                  <a:srgbClr val="000000"/>
                </a:solidFill>
              </a:rPr>
              <a:t>ZipFile(zipFileName);</a:t>
            </a:r>
            <a:br>
              <a:rPr b="0">
                <a:solidFill>
                  <a:srgbClr val="000000"/>
                </a:solidFill>
              </a:rPr>
            </a:br>
            <a:r>
              <a:rPr b="0">
                <a:solidFill>
                  <a:srgbClr val="000000"/>
                </a:solidFill>
              </a:rPr>
              <a:t>        BufferedWriter writer = </a:t>
            </a:r>
            <a:r>
              <a:rPr b="0" i="1">
                <a:solidFill>
                  <a:srgbClr val="000000"/>
                </a:solidFill>
              </a:rPr>
              <a:t>newBufferedWriter</a:t>
            </a:r>
            <a:r>
              <a:rPr b="0">
                <a:solidFill>
                  <a:srgbClr val="000000"/>
                </a:solidFill>
              </a:rPr>
              <a:t>(path, charset)</a:t>
            </a:r>
            <a:br>
              <a:rPr b="0">
                <a:solidFill>
                  <a:srgbClr val="000000"/>
                </a:solidFill>
              </a:rPr>
            </a:br>
            <a:r>
              <a:rPr b="0">
                <a:solidFill>
                  <a:srgbClr val="000000"/>
                </a:solidFill>
              </a:rPr>
              <a:t>) {</a:t>
            </a:r>
          </a:p>
          <a:p>
            <a:pPr lvl="3" indent="1371600">
              <a:defRPr sz="2000"/>
            </a:pPr>
            <a:r>
              <a:t>    …</a:t>
            </a:r>
            <a:br/>
            <a:r>
              <a:t>} </a:t>
            </a:r>
            <a:r>
              <a:rPr b="1">
                <a:solidFill>
                  <a:srgbClr val="002060"/>
                </a:solidFill>
              </a:rPr>
              <a:t>catch</a:t>
            </a:r>
            <a:r>
              <a:rPr b="1">
                <a:solidFill>
                  <a:srgbClr val="000080"/>
                </a:solidFill>
              </a:rPr>
              <a:t> </a:t>
            </a:r>
            <a:r>
              <a:t>(IOException e) {</a:t>
            </a:r>
            <a:br/>
            <a:r>
              <a:t>    … </a:t>
            </a:r>
            <a:br/>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79" name="CustomShape 2"/>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КАК БРОСИТЬ ИСКЛЮЧЕНИЕ?</a:t>
            </a:r>
          </a:p>
        </p:txBody>
      </p:sp>
      <p:sp>
        <p:nvSpPr>
          <p:cNvPr id="480" name="CustomShape 3"/>
          <p:cNvSpPr txBox="1"/>
          <p:nvPr>
            <p:ph type="sldNum" sz="quarter" idx="4294967295"/>
          </p:nvPr>
        </p:nvSpPr>
        <p:spPr>
          <a:xfrm>
            <a:off x="8791674" y="6443631"/>
            <a:ext cx="244328"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808080"/>
                </a:solidFill>
                <a:uFill>
                  <a:solidFill>
                    <a:srgbClr val="FFFFFF"/>
                  </a:solidFill>
                </a:uFill>
                <a:latin typeface="Georgia"/>
                <a:ea typeface="Georgia"/>
                <a:cs typeface="Georgia"/>
                <a:sym typeface="Georgia"/>
              </a:defRPr>
            </a:lvl1pPr>
          </a:lstStyle>
          <a:p>
            <a:pPr/>
            <a:fld id="{86CB4B4D-7CA3-9044-876B-883B54F8677D}" type="slidenum"/>
          </a:p>
        </p:txBody>
      </p:sp>
      <p:sp>
        <p:nvSpPr>
          <p:cNvPr id="481" name="TextBox 1"/>
          <p:cNvSpPr txBox="1"/>
          <p:nvPr/>
        </p:nvSpPr>
        <p:spPr>
          <a:xfrm>
            <a:off x="457200" y="2564902"/>
            <a:ext cx="8363271" cy="27238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2200"/>
            </a:pPr>
            <a:r>
              <a:t>Для того, чтобы бросить исключение используйте ключевое слово </a:t>
            </a:r>
            <a:r>
              <a:rPr b="1">
                <a:solidFill>
                  <a:srgbClr val="002060"/>
                </a:solidFill>
              </a:rPr>
              <a:t>throw</a:t>
            </a:r>
            <a:r>
              <a:t>.</a:t>
            </a:r>
          </a:p>
          <a:p>
            <a:pPr algn="just">
              <a:defRPr sz="2200"/>
            </a:pPr>
          </a:p>
          <a:p>
            <a:pPr algn="just">
              <a:defRPr sz="2200"/>
            </a:pPr>
            <a:r>
              <a:t>	Пример:</a:t>
            </a:r>
          </a:p>
          <a:p>
            <a:pPr algn="just">
              <a:defRPr b="1" sz="2200">
                <a:solidFill>
                  <a:srgbClr val="002060"/>
                </a:solidFill>
              </a:defRPr>
            </a:pPr>
            <a:r>
              <a:t>		throw new</a:t>
            </a:r>
            <a:r>
              <a:rPr b="0"/>
              <a:t> </a:t>
            </a:r>
            <a:r>
              <a:rPr b="0">
                <a:solidFill>
                  <a:srgbClr val="000000"/>
                </a:solidFill>
              </a:rPr>
              <a:t>FileNotFoundException();</a:t>
            </a:r>
            <a:endParaRPr b="0">
              <a:solidFill>
                <a:srgbClr val="000000"/>
              </a:solidFill>
            </a:endParaRPr>
          </a:p>
          <a:p>
            <a:pPr algn="just">
              <a:defRPr b="1" sz="2200">
                <a:solidFill>
                  <a:srgbClr val="002060"/>
                </a:solidFill>
              </a:defRPr>
            </a:pPr>
            <a:endParaRPr b="0">
              <a:solidFill>
                <a:srgbClr val="000000"/>
              </a:solidFill>
            </a:endParaRPr>
          </a:p>
          <a:p>
            <a:pPr algn="just">
              <a:defRPr b="1" sz="2200">
                <a:solidFill>
                  <a:srgbClr val="002060"/>
                </a:solidFill>
              </a:defRPr>
            </a:pPr>
            <a:r>
              <a:rPr b="0">
                <a:solidFill>
                  <a:srgbClr val="000000"/>
                </a:solidFill>
              </a:rPr>
              <a:t>После чего прерывается нормальный поток работы программы и запускается поиск обработчика исключения.</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86" name="CustomShape 2"/>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КАК БРОСИТЬ ИСКЛЮЧЕНИЕ?</a:t>
            </a:r>
          </a:p>
        </p:txBody>
      </p:sp>
      <p:sp>
        <p:nvSpPr>
          <p:cNvPr id="487" name="CustomShape 3"/>
          <p:cNvSpPr txBox="1"/>
          <p:nvPr>
            <p:ph type="sldNum" sz="quarter" idx="4294967295"/>
          </p:nvPr>
        </p:nvSpPr>
        <p:spPr>
          <a:xfrm>
            <a:off x="8792542" y="6443631"/>
            <a:ext cx="243460"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808080"/>
                </a:solidFill>
                <a:uFill>
                  <a:solidFill>
                    <a:srgbClr val="FFFFFF"/>
                  </a:solidFill>
                </a:uFill>
                <a:latin typeface="Georgia"/>
                <a:ea typeface="Georgia"/>
                <a:cs typeface="Georgia"/>
                <a:sym typeface="Georgia"/>
              </a:defRPr>
            </a:lvl1pPr>
          </a:lstStyle>
          <a:p>
            <a:pPr/>
            <a:fld id="{86CB4B4D-7CA3-9044-876B-883B54F8677D}" type="slidenum"/>
          </a:p>
        </p:txBody>
      </p:sp>
      <p:sp>
        <p:nvSpPr>
          <p:cNvPr id="488" name="TextBox 1"/>
          <p:cNvSpPr txBox="1"/>
          <p:nvPr/>
        </p:nvSpPr>
        <p:spPr>
          <a:xfrm>
            <a:off x="457200" y="2060848"/>
            <a:ext cx="8291263" cy="29778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gn="just">
              <a:buSzPct val="100000"/>
              <a:buFont typeface="Arial"/>
              <a:buChar char="•"/>
              <a:defRPr sz="2200"/>
            </a:pPr>
            <a:r>
              <a:t>Используйте ключевое слово </a:t>
            </a:r>
            <a:r>
              <a:rPr b="1">
                <a:solidFill>
                  <a:srgbClr val="002060"/>
                </a:solidFill>
              </a:rPr>
              <a:t>throws</a:t>
            </a:r>
            <a:r>
              <a:rPr>
                <a:solidFill>
                  <a:srgbClr val="002060"/>
                </a:solidFill>
              </a:rPr>
              <a:t> </a:t>
            </a:r>
            <a:r>
              <a:t>в сигнатуре метода, чтобы задекларировать бросаемые исключения.</a:t>
            </a:r>
          </a:p>
          <a:p>
            <a:pPr marL="285750" indent="-285750" algn="just">
              <a:buSzPct val="100000"/>
              <a:buFont typeface="Arial"/>
              <a:buChar char="•"/>
              <a:defRPr sz="2200"/>
            </a:pPr>
          </a:p>
          <a:p>
            <a:pPr algn="just">
              <a:defRPr sz="2200"/>
            </a:pPr>
            <a:r>
              <a:t>	Пример:</a:t>
            </a:r>
          </a:p>
          <a:p>
            <a:pPr algn="just">
              <a:defRPr b="1" sz="2200">
                <a:solidFill>
                  <a:srgbClr val="002060"/>
                </a:solidFill>
              </a:defRPr>
            </a:pPr>
            <a:r>
              <a:t>		</a:t>
            </a:r>
            <a:r>
              <a:rPr sz="2000"/>
              <a:t>void</a:t>
            </a:r>
            <a:r>
              <a:rPr b="0" sz="2000"/>
              <a:t> </a:t>
            </a:r>
            <a:r>
              <a:rPr b="0" sz="2000">
                <a:solidFill>
                  <a:srgbClr val="000000"/>
                </a:solidFill>
              </a:rPr>
              <a:t>someMethod() </a:t>
            </a:r>
            <a:r>
              <a:rPr sz="2000"/>
              <a:t>throws</a:t>
            </a:r>
            <a:r>
              <a:rPr b="0" sz="2000"/>
              <a:t> </a:t>
            </a:r>
            <a:r>
              <a:rPr b="0" sz="2000">
                <a:solidFill>
                  <a:srgbClr val="000000"/>
                </a:solidFill>
              </a:rPr>
              <a:t>FileNotFoundException {</a:t>
            </a:r>
            <a:endParaRPr sz="2000"/>
          </a:p>
          <a:p>
            <a:pPr algn="just">
              <a:defRPr sz="2000"/>
            </a:pPr>
            <a:r>
              <a:t>		    …</a:t>
            </a:r>
          </a:p>
          <a:p>
            <a:pPr algn="just">
              <a:defRPr sz="2000"/>
            </a:pPr>
            <a:r>
              <a:t>		};</a:t>
            </a:r>
          </a:p>
          <a:p>
            <a:pPr marL="285750" indent="-285750" algn="just">
              <a:buSzPct val="100000"/>
              <a:buFont typeface="Arial"/>
              <a:buChar char="•"/>
              <a:defRPr sz="2200"/>
            </a:pPr>
          </a:p>
          <a:p>
            <a:pPr marL="285750" indent="-285750" algn="just">
              <a:buSzPct val="100000"/>
              <a:buFont typeface="Arial"/>
              <a:buChar char="•"/>
              <a:defRPr sz="2200"/>
            </a:pPr>
            <a:r>
              <a:t>Всегда документируйте бросаемые методом исключения.</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493" name="CustomShape 2"/>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p>
            <a:pPr>
              <a:lnSpc>
                <a:spcPct val="90000"/>
              </a:lnSpc>
              <a:defRPr b="1" cap="all" spc="296" sz="2800">
                <a:solidFill>
                  <a:srgbClr val="008000"/>
                </a:solidFill>
                <a:uFill>
                  <a:solidFill>
                    <a:srgbClr val="FFFFFF"/>
                  </a:solidFill>
                </a:uFill>
                <a:latin typeface="Calibri"/>
                <a:ea typeface="Calibri"/>
                <a:cs typeface="Calibri"/>
                <a:sym typeface="Calibri"/>
              </a:defRPr>
            </a:pPr>
            <a:r>
              <a:t>Требование «catch or specify</a:t>
            </a:r>
            <a:r>
              <a:rPr sz="2000"/>
              <a:t>»</a:t>
            </a:r>
          </a:p>
        </p:txBody>
      </p:sp>
      <p:sp>
        <p:nvSpPr>
          <p:cNvPr id="494" name="CustomShape 3"/>
          <p:cNvSpPr txBox="1"/>
          <p:nvPr>
            <p:ph type="sldNum" sz="quarter" idx="4294967295"/>
          </p:nvPr>
        </p:nvSpPr>
        <p:spPr>
          <a:xfrm>
            <a:off x="8790868" y="6443631"/>
            <a:ext cx="245134"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808080"/>
                </a:solidFill>
                <a:uFill>
                  <a:solidFill>
                    <a:srgbClr val="FFFFFF"/>
                  </a:solidFill>
                </a:uFill>
                <a:latin typeface="Georgia"/>
                <a:ea typeface="Georgia"/>
                <a:cs typeface="Georgia"/>
                <a:sym typeface="Georgia"/>
              </a:defRPr>
            </a:lvl1pPr>
          </a:lstStyle>
          <a:p>
            <a:pPr/>
            <a:fld id="{86CB4B4D-7CA3-9044-876B-883B54F8677D}" type="slidenum"/>
          </a:p>
        </p:txBody>
      </p:sp>
      <p:sp>
        <p:nvSpPr>
          <p:cNvPr id="495" name="TextBox 1"/>
          <p:cNvSpPr txBox="1"/>
          <p:nvPr/>
        </p:nvSpPr>
        <p:spPr>
          <a:xfrm>
            <a:off x="457199" y="1124744"/>
            <a:ext cx="8208751" cy="49472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2200"/>
            </a:pPr>
            <a:r>
              <a:t>Если бросаете проверяемое исключение, то:</a:t>
            </a:r>
          </a:p>
          <a:p>
            <a:pPr algn="just">
              <a:defRPr sz="2200"/>
            </a:pPr>
          </a:p>
          <a:p>
            <a:pPr lvl="1" marL="742950" indent="-285750" algn="just">
              <a:buSzPct val="100000"/>
              <a:buFont typeface="Arial"/>
              <a:buChar char="•"/>
              <a:defRPr sz="2200"/>
            </a:pPr>
            <a:r>
              <a:t>либо перехватите его в выражении </a:t>
            </a:r>
            <a:r>
              <a:rPr b="1">
                <a:solidFill>
                  <a:srgbClr val="1F497D"/>
                </a:solidFill>
              </a:rPr>
              <a:t>try</a:t>
            </a:r>
          </a:p>
          <a:p>
            <a:pPr lvl="3" indent="1371600">
              <a:defRPr b="1" sz="2000">
                <a:solidFill>
                  <a:srgbClr val="000080"/>
                </a:solidFill>
              </a:defRPr>
            </a:pPr>
            <a:r>
              <a:t>void </a:t>
            </a:r>
            <a:r>
              <a:rPr b="0">
                <a:solidFill>
                  <a:srgbClr val="000000"/>
                </a:solidFill>
              </a:rPr>
              <a:t>someMethod() {</a:t>
            </a:r>
            <a:br>
              <a:rPr b="0">
                <a:solidFill>
                  <a:srgbClr val="000000"/>
                </a:solidFill>
              </a:rPr>
            </a:br>
            <a:r>
              <a:rPr b="0">
                <a:solidFill>
                  <a:srgbClr val="000000"/>
                </a:solidFill>
              </a:rPr>
              <a:t>      </a:t>
            </a:r>
            <a:r>
              <a:t>try </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          </a:t>
            </a:r>
            <a:r>
              <a:t>throw new </a:t>
            </a:r>
            <a:r>
              <a:rPr b="0">
                <a:solidFill>
                  <a:srgbClr val="000000"/>
                </a:solidFill>
              </a:rPr>
              <a:t>SomeException();</a:t>
            </a:r>
            <a:br>
              <a:rPr b="0">
                <a:solidFill>
                  <a:srgbClr val="000000"/>
                </a:solidFill>
              </a:rPr>
            </a:br>
            <a:r>
              <a:rPr b="0">
                <a:solidFill>
                  <a:srgbClr val="000000"/>
                </a:solidFill>
              </a:rPr>
              <a:t>      } </a:t>
            </a:r>
            <a:r>
              <a:t>catch </a:t>
            </a:r>
            <a:r>
              <a:rPr b="0">
                <a:solidFill>
                  <a:srgbClr val="000000"/>
                </a:solidFill>
              </a:rPr>
              <a:t>(SomeException e) {</a:t>
            </a:r>
            <a:br>
              <a:rPr b="0">
                <a:solidFill>
                  <a:srgbClr val="000000"/>
                </a:solidFill>
              </a:rPr>
            </a:br>
            <a:r>
              <a:rPr b="0">
                <a:solidFill>
                  <a:srgbClr val="000000"/>
                </a:solidFill>
              </a:rPr>
              <a:t>          …</a:t>
            </a:r>
            <a:br>
              <a:rPr b="0">
                <a:solidFill>
                  <a:srgbClr val="000000"/>
                </a:solidFill>
              </a:rPr>
            </a:br>
            <a:r>
              <a:rPr b="0">
                <a:solidFill>
                  <a:srgbClr val="000000"/>
                </a:solidFill>
              </a:rPr>
              <a:t>      }</a:t>
            </a:r>
            <a:br>
              <a:rPr b="0">
                <a:solidFill>
                  <a:srgbClr val="000000"/>
                </a:solidFill>
              </a:rPr>
            </a:br>
            <a:r>
              <a:rPr b="0">
                <a:solidFill>
                  <a:srgbClr val="000000"/>
                </a:solidFill>
              </a:rPr>
              <a:t>}</a:t>
            </a:r>
            <a:endParaRPr>
              <a:solidFill>
                <a:srgbClr val="1F497D"/>
              </a:solidFill>
            </a:endParaRPr>
          </a:p>
          <a:p>
            <a:pPr lvl="1" marL="742950" indent="-285750" algn="just">
              <a:buSzPct val="100000"/>
              <a:buFont typeface="Arial"/>
              <a:buChar char="•"/>
              <a:defRPr b="1" sz="2200">
                <a:solidFill>
                  <a:srgbClr val="1F497D"/>
                </a:solidFill>
              </a:defRPr>
            </a:pPr>
          </a:p>
          <a:p>
            <a:pPr lvl="1" marL="742950" indent="-285750" algn="just">
              <a:buSzPct val="100000"/>
              <a:buFont typeface="Arial"/>
              <a:buChar char="•"/>
              <a:defRPr sz="2200"/>
            </a:pPr>
            <a:r>
              <a:t>либо добавьте его тип в секцию </a:t>
            </a:r>
            <a:r>
              <a:rPr b="1">
                <a:solidFill>
                  <a:srgbClr val="002060"/>
                </a:solidFill>
              </a:rPr>
              <a:t>throws</a:t>
            </a:r>
            <a:endParaRPr b="1">
              <a:solidFill>
                <a:srgbClr val="002060"/>
              </a:solidFill>
            </a:endParaRPr>
          </a:p>
          <a:p>
            <a:pPr lvl="3" indent="1371600">
              <a:defRPr b="1" sz="2000">
                <a:solidFill>
                  <a:srgbClr val="000080"/>
                </a:solidFill>
              </a:defRPr>
            </a:pPr>
            <a:r>
              <a:t>void </a:t>
            </a:r>
            <a:r>
              <a:rPr b="0">
                <a:solidFill>
                  <a:srgbClr val="000000"/>
                </a:solidFill>
              </a:rPr>
              <a:t>someMethod() </a:t>
            </a:r>
            <a:r>
              <a:t>throws </a:t>
            </a:r>
            <a:r>
              <a:rPr b="0">
                <a:solidFill>
                  <a:srgbClr val="000000"/>
                </a:solidFill>
              </a:rPr>
              <a:t>SomeException {</a:t>
            </a:r>
            <a:br>
              <a:rPr b="0">
                <a:solidFill>
                  <a:srgbClr val="000000"/>
                </a:solidFill>
              </a:rPr>
            </a:br>
            <a:r>
              <a:rPr b="0">
                <a:solidFill>
                  <a:srgbClr val="000000"/>
                </a:solidFill>
              </a:rPr>
              <a:t>    </a:t>
            </a:r>
            <a:r>
              <a:t>throw new </a:t>
            </a:r>
            <a:r>
              <a:rPr b="0">
                <a:solidFill>
                  <a:srgbClr val="000000"/>
                </a:solidFill>
              </a:rPr>
              <a:t>SomeException();</a:t>
            </a:r>
            <a:br>
              <a:rPr b="0">
                <a:solidFill>
                  <a:srgbClr val="000000"/>
                </a:solidFill>
              </a:rPr>
            </a:br>
            <a:r>
              <a:rPr b="0">
                <a:solidFill>
                  <a:srgbClr val="000000"/>
                </a:solidFill>
              </a:rP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9"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500" name="CustomShape 2"/>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p>
            <a:pPr>
              <a:lnSpc>
                <a:spcPct val="90000"/>
              </a:lnSpc>
              <a:defRPr b="1" cap="all" spc="296" sz="2800">
                <a:solidFill>
                  <a:srgbClr val="008000"/>
                </a:solidFill>
                <a:uFill>
                  <a:solidFill>
                    <a:srgbClr val="FFFFFF"/>
                  </a:solidFill>
                </a:uFill>
                <a:latin typeface="Calibri"/>
                <a:ea typeface="Calibri"/>
                <a:cs typeface="Calibri"/>
                <a:sym typeface="Calibri"/>
              </a:defRPr>
            </a:pPr>
            <a:r>
              <a:t>Требование «catch or specify</a:t>
            </a:r>
            <a:r>
              <a:rPr sz="2000"/>
              <a:t>»</a:t>
            </a:r>
          </a:p>
        </p:txBody>
      </p:sp>
      <p:sp>
        <p:nvSpPr>
          <p:cNvPr id="501" name="CustomShape 3"/>
          <p:cNvSpPr txBox="1"/>
          <p:nvPr>
            <p:ph type="sldNum" sz="quarter" idx="4294967295"/>
          </p:nvPr>
        </p:nvSpPr>
        <p:spPr>
          <a:xfrm>
            <a:off x="8795517" y="6443631"/>
            <a:ext cx="240483"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808080"/>
                </a:solidFill>
                <a:uFill>
                  <a:solidFill>
                    <a:srgbClr val="FFFFFF"/>
                  </a:solidFill>
                </a:uFill>
                <a:latin typeface="Georgia"/>
                <a:ea typeface="Georgia"/>
                <a:cs typeface="Georgia"/>
                <a:sym typeface="Georgia"/>
              </a:defRPr>
            </a:lvl1pPr>
          </a:lstStyle>
          <a:p>
            <a:pPr/>
            <a:fld id="{86CB4B4D-7CA3-9044-876B-883B54F8677D}" type="slidenum"/>
          </a:p>
        </p:txBody>
      </p:sp>
      <p:sp>
        <p:nvSpPr>
          <p:cNvPr id="502" name="TextBox 1"/>
          <p:cNvSpPr txBox="1"/>
          <p:nvPr/>
        </p:nvSpPr>
        <p:spPr>
          <a:xfrm>
            <a:off x="183841" y="836711"/>
            <a:ext cx="8779800" cy="10728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just">
              <a:defRPr sz="2200"/>
            </a:lvl1pPr>
          </a:lstStyle>
          <a:p>
            <a:pPr/>
            <a:r>
              <a:t>Метод, который переопределяет метод предка, не может бросать проверяемые исключения, которые не задекларированы в переопределяемом методе или расширяют их.</a:t>
            </a:r>
          </a:p>
        </p:txBody>
      </p:sp>
      <p:sp>
        <p:nvSpPr>
          <p:cNvPr id="503" name="TextBox 2"/>
          <p:cNvSpPr txBox="1"/>
          <p:nvPr/>
        </p:nvSpPr>
        <p:spPr>
          <a:xfrm>
            <a:off x="1409380" y="1963819"/>
            <a:ext cx="5495922" cy="64234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1900">
                <a:solidFill>
                  <a:srgbClr val="000080"/>
                </a:solidFill>
              </a:defRPr>
            </a:pPr>
            <a:r>
              <a:t>public class </a:t>
            </a:r>
            <a:r>
              <a:rPr b="0">
                <a:solidFill>
                  <a:srgbClr val="000000"/>
                </a:solidFill>
              </a:rPr>
              <a:t>SomeException </a:t>
            </a:r>
            <a:r>
              <a:t>extends </a:t>
            </a:r>
            <a:r>
              <a:rPr b="0">
                <a:solidFill>
                  <a:srgbClr val="000000"/>
                </a:solidFill>
              </a:rPr>
              <a:t>Exception {</a:t>
            </a:r>
            <a:br>
              <a:rPr b="0">
                <a:solidFill>
                  <a:srgbClr val="000000"/>
                </a:solidFill>
              </a:rPr>
            </a:br>
            <a:r>
              <a:rPr b="0">
                <a:solidFill>
                  <a:srgbClr val="000000"/>
                </a:solidFill>
              </a:rPr>
              <a:t>}</a:t>
            </a:r>
          </a:p>
        </p:txBody>
      </p:sp>
      <p:grpSp>
        <p:nvGrpSpPr>
          <p:cNvPr id="506" name="TextBox 3"/>
          <p:cNvGrpSpPr/>
          <p:nvPr/>
        </p:nvGrpSpPr>
        <p:grpSpPr>
          <a:xfrm>
            <a:off x="183840" y="2785627"/>
            <a:ext cx="4181643" cy="3643317"/>
            <a:chOff x="0" y="0"/>
            <a:chExt cx="4181642" cy="3643315"/>
          </a:xfrm>
        </p:grpSpPr>
        <p:sp>
          <p:nvSpPr>
            <p:cNvPr id="504" name="Rectangle"/>
            <p:cNvSpPr/>
            <p:nvPr/>
          </p:nvSpPr>
          <p:spPr>
            <a:xfrm>
              <a:off x="-1" y="-1"/>
              <a:ext cx="4181643" cy="3643317"/>
            </a:xfrm>
            <a:prstGeom prst="rect">
              <a:avLst/>
            </a:prstGeom>
            <a:solidFill>
              <a:srgbClr val="FFEBEB"/>
            </a:solidFill>
            <a:ln w="9525" cap="flat">
              <a:solidFill>
                <a:srgbClr val="000000"/>
              </a:solidFill>
              <a:prstDash val="solid"/>
              <a:round/>
            </a:ln>
            <a:effectLst/>
          </p:spPr>
          <p:txBody>
            <a:bodyPr wrap="square" lIns="45718" tIns="45718" rIns="45718" bIns="45718" numCol="1" anchor="t">
              <a:noAutofit/>
            </a:bodyPr>
            <a:lstStyle/>
            <a:p>
              <a:pPr>
                <a:defRPr sz="1900"/>
              </a:pPr>
            </a:p>
          </p:txBody>
        </p:sp>
        <p:sp>
          <p:nvSpPr>
            <p:cNvPr id="505" name="class A {   void foo() throws SomeException {     ...   } }  class B extends A {     void foo() throws Exception {…"/>
            <p:cNvSpPr txBox="1"/>
            <p:nvPr/>
          </p:nvSpPr>
          <p:spPr>
            <a:xfrm>
              <a:off x="-1" y="-1"/>
              <a:ext cx="4181643" cy="34363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b="1" sz="1900">
                  <a:solidFill>
                    <a:srgbClr val="000080"/>
                  </a:solidFill>
                </a:defRPr>
              </a:pPr>
              <a:r>
                <a:t>class </a:t>
              </a:r>
              <a:r>
                <a:rPr b="0">
                  <a:solidFill>
                    <a:srgbClr val="000000"/>
                  </a:solidFill>
                </a:rPr>
                <a:t>A {</a:t>
              </a:r>
              <a:br>
                <a:rPr b="0">
                  <a:solidFill>
                    <a:srgbClr val="000000"/>
                  </a:solidFill>
                </a:rPr>
              </a:br>
              <a:r>
                <a:rPr b="0">
                  <a:solidFill>
                    <a:srgbClr val="000000"/>
                  </a:solidFill>
                </a:rPr>
                <a:t>  </a:t>
              </a:r>
              <a:r>
                <a:t>void </a:t>
              </a:r>
              <a:r>
                <a:rPr b="0">
                  <a:solidFill>
                    <a:srgbClr val="000000"/>
                  </a:solidFill>
                </a:rPr>
                <a:t>foo() </a:t>
              </a:r>
              <a:r>
                <a:t>throws </a:t>
              </a:r>
              <a:r>
                <a:rPr b="0">
                  <a:solidFill>
                    <a:srgbClr val="000000"/>
                  </a:solidFill>
                </a:rPr>
                <a:t>SomeException {</a:t>
              </a:r>
              <a:br>
                <a:rPr b="0">
                  <a:solidFill>
                    <a:srgbClr val="000000"/>
                  </a:solidFill>
                </a:rPr>
              </a:br>
              <a:r>
                <a:rPr b="0">
                  <a:solidFill>
                    <a:srgbClr val="000000"/>
                  </a:solidFill>
                </a:rPr>
                <a:t>    ...</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br>
                <a:rPr b="0">
                  <a:solidFill>
                    <a:srgbClr val="000000"/>
                  </a:solidFill>
                </a:rPr>
              </a:br>
              <a:r>
                <a:t>class </a:t>
              </a:r>
              <a:r>
                <a:rPr b="0">
                  <a:solidFill>
                    <a:srgbClr val="000000"/>
                  </a:solidFill>
                </a:rPr>
                <a:t>B </a:t>
              </a:r>
              <a:r>
                <a:t>extends </a:t>
              </a:r>
              <a:r>
                <a:rPr b="0">
                  <a:solidFill>
                    <a:srgbClr val="000000"/>
                  </a:solidFill>
                </a:rPr>
                <a:t>A {</a:t>
              </a:r>
              <a:br>
                <a:rPr b="0">
                  <a:solidFill>
                    <a:srgbClr val="000000"/>
                  </a:solidFill>
                </a:rPr>
              </a:br>
              <a:r>
                <a:rPr b="0">
                  <a:solidFill>
                    <a:srgbClr val="000000"/>
                  </a:solidFill>
                </a:rPr>
                <a:t>    </a:t>
              </a:r>
              <a:r>
                <a:t>void </a:t>
              </a:r>
              <a:r>
                <a:rPr b="0">
                  <a:solidFill>
                    <a:srgbClr val="000000"/>
                  </a:solidFill>
                </a:rPr>
                <a:t>foo() </a:t>
              </a:r>
              <a:r>
                <a:t>throws </a:t>
              </a:r>
              <a:r>
                <a:rPr b="0">
                  <a:solidFill>
                    <a:srgbClr val="000000"/>
                  </a:solidFill>
                </a:rPr>
                <a:t>Exception {</a:t>
              </a:r>
            </a:p>
            <a:p>
              <a:pPr>
                <a:defRPr sz="1900"/>
              </a:pPr>
              <a:r>
                <a:t>        …</a:t>
              </a:r>
              <a:br/>
              <a:r>
                <a:t>        </a:t>
              </a:r>
              <a:r>
                <a:rPr b="1">
                  <a:solidFill>
                    <a:srgbClr val="000080"/>
                  </a:solidFill>
                </a:rPr>
                <a:t>throw new </a:t>
              </a:r>
              <a:r>
                <a:t>Exception();</a:t>
              </a:r>
              <a:br/>
              <a:r>
                <a:t>    }</a:t>
              </a:r>
              <a:br/>
              <a:r>
                <a:t>}</a:t>
              </a:r>
            </a:p>
          </p:txBody>
        </p:sp>
      </p:grpSp>
      <p:grpSp>
        <p:nvGrpSpPr>
          <p:cNvPr id="509" name="TextBox 4"/>
          <p:cNvGrpSpPr/>
          <p:nvPr/>
        </p:nvGrpSpPr>
        <p:grpSpPr>
          <a:xfrm>
            <a:off x="4577514" y="2785627"/>
            <a:ext cx="4397169" cy="3643317"/>
            <a:chOff x="0" y="0"/>
            <a:chExt cx="4397168" cy="3643315"/>
          </a:xfrm>
        </p:grpSpPr>
        <p:sp>
          <p:nvSpPr>
            <p:cNvPr id="507" name="Rectangle"/>
            <p:cNvSpPr/>
            <p:nvPr/>
          </p:nvSpPr>
          <p:spPr>
            <a:xfrm>
              <a:off x="-1" y="-1"/>
              <a:ext cx="4397169" cy="3643317"/>
            </a:xfrm>
            <a:prstGeom prst="rect">
              <a:avLst/>
            </a:prstGeom>
            <a:solidFill>
              <a:srgbClr val="EBFFEB"/>
            </a:solidFill>
            <a:ln w="9525" cap="flat">
              <a:solidFill>
                <a:srgbClr val="000000"/>
              </a:solidFill>
              <a:prstDash val="solid"/>
              <a:round/>
            </a:ln>
            <a:effectLst/>
          </p:spPr>
          <p:txBody>
            <a:bodyPr wrap="square" lIns="45718" tIns="45718" rIns="45718" bIns="45718" numCol="1" anchor="t">
              <a:noAutofit/>
            </a:bodyPr>
            <a:lstStyle/>
            <a:p>
              <a:pPr>
                <a:defRPr sz="1900"/>
              </a:pPr>
            </a:p>
          </p:txBody>
        </p:sp>
        <p:sp>
          <p:nvSpPr>
            <p:cNvPr id="508" name="class A {   void foo() throws Exception {     ...   } }  class B extends A {     void foo() throws SomeException {…"/>
            <p:cNvSpPr txBox="1"/>
            <p:nvPr/>
          </p:nvSpPr>
          <p:spPr>
            <a:xfrm>
              <a:off x="-1" y="-1"/>
              <a:ext cx="4397169" cy="34363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b="1" sz="1900">
                  <a:solidFill>
                    <a:srgbClr val="000080"/>
                  </a:solidFill>
                </a:defRPr>
              </a:pPr>
              <a:r>
                <a:t>class </a:t>
              </a:r>
              <a:r>
                <a:rPr b="0">
                  <a:solidFill>
                    <a:srgbClr val="000000"/>
                  </a:solidFill>
                </a:rPr>
                <a:t>A {</a:t>
              </a:r>
              <a:br>
                <a:rPr b="0">
                  <a:solidFill>
                    <a:srgbClr val="000000"/>
                  </a:solidFill>
                </a:rPr>
              </a:br>
              <a:r>
                <a:rPr b="0">
                  <a:solidFill>
                    <a:srgbClr val="000000"/>
                  </a:solidFill>
                </a:rPr>
                <a:t>  </a:t>
              </a:r>
              <a:r>
                <a:t>void </a:t>
              </a:r>
              <a:r>
                <a:rPr b="0">
                  <a:solidFill>
                    <a:srgbClr val="000000"/>
                  </a:solidFill>
                </a:rPr>
                <a:t>foo() </a:t>
              </a:r>
              <a:r>
                <a:t>throws </a:t>
              </a:r>
              <a:r>
                <a:rPr b="0">
                  <a:solidFill>
                    <a:srgbClr val="000000"/>
                  </a:solidFill>
                </a:rPr>
                <a:t>Exception {</a:t>
              </a:r>
              <a:br>
                <a:rPr b="0">
                  <a:solidFill>
                    <a:srgbClr val="000000"/>
                  </a:solidFill>
                </a:rPr>
              </a:br>
              <a:r>
                <a:rPr b="0">
                  <a:solidFill>
                    <a:srgbClr val="000000"/>
                  </a:solidFill>
                </a:rPr>
                <a:t>    ...</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br>
                <a:rPr b="0">
                  <a:solidFill>
                    <a:srgbClr val="000000"/>
                  </a:solidFill>
                </a:rPr>
              </a:br>
              <a:r>
                <a:t>class </a:t>
              </a:r>
              <a:r>
                <a:rPr b="0">
                  <a:solidFill>
                    <a:srgbClr val="000000"/>
                  </a:solidFill>
                </a:rPr>
                <a:t>B </a:t>
              </a:r>
              <a:r>
                <a:t>extends </a:t>
              </a:r>
              <a:r>
                <a:rPr b="0">
                  <a:solidFill>
                    <a:srgbClr val="000000"/>
                  </a:solidFill>
                </a:rPr>
                <a:t>A {</a:t>
              </a:r>
              <a:br>
                <a:rPr b="0">
                  <a:solidFill>
                    <a:srgbClr val="000000"/>
                  </a:solidFill>
                </a:rPr>
              </a:br>
              <a:r>
                <a:rPr b="0">
                  <a:solidFill>
                    <a:srgbClr val="000000"/>
                  </a:solidFill>
                </a:rPr>
                <a:t>    </a:t>
              </a:r>
              <a:r>
                <a:t>void </a:t>
              </a:r>
              <a:r>
                <a:rPr b="0">
                  <a:solidFill>
                    <a:srgbClr val="000000"/>
                  </a:solidFill>
                </a:rPr>
                <a:t>foo() </a:t>
              </a:r>
              <a:r>
                <a:t>throws </a:t>
              </a:r>
              <a:r>
                <a:rPr b="0">
                  <a:solidFill>
                    <a:srgbClr val="000000"/>
                  </a:solidFill>
                </a:rPr>
                <a:t>SomeException {</a:t>
              </a:r>
            </a:p>
            <a:p>
              <a:pPr>
                <a:defRPr sz="1900"/>
              </a:pPr>
              <a:r>
                <a:t>        …</a:t>
              </a:r>
              <a:br/>
              <a:r>
                <a:t>        </a:t>
              </a:r>
              <a:r>
                <a:rPr b="1">
                  <a:solidFill>
                    <a:srgbClr val="000080"/>
                  </a:solidFill>
                </a:rPr>
                <a:t>throw new </a:t>
              </a:r>
              <a:r>
                <a:t>SomeException();</a:t>
              </a:r>
              <a:br/>
              <a:r>
                <a:t>    }</a:t>
              </a:r>
              <a:br/>
              <a:r>
                <a:t>}</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514" name="CustomShape 2"/>
          <p:cNvSpPr txBox="1"/>
          <p:nvPr/>
        </p:nvSpPr>
        <p:spPr>
          <a:xfrm>
            <a:off x="483695" y="21521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Цепочка исключений</a:t>
            </a:r>
          </a:p>
        </p:txBody>
      </p:sp>
      <p:sp>
        <p:nvSpPr>
          <p:cNvPr id="515" name="CustomShape 3"/>
          <p:cNvSpPr txBox="1"/>
          <p:nvPr>
            <p:ph type="sldNum" sz="quarter" idx="4294967295"/>
          </p:nvPr>
        </p:nvSpPr>
        <p:spPr>
          <a:xfrm>
            <a:off x="8790744" y="6443631"/>
            <a:ext cx="245258"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808080"/>
                </a:solidFill>
                <a:uFill>
                  <a:solidFill>
                    <a:srgbClr val="FFFFFF"/>
                  </a:solidFill>
                </a:uFill>
                <a:latin typeface="Georgia"/>
                <a:ea typeface="Georgia"/>
                <a:cs typeface="Georgia"/>
                <a:sym typeface="Georgia"/>
              </a:defRPr>
            </a:lvl1pPr>
          </a:lstStyle>
          <a:p>
            <a:pPr/>
            <a:fld id="{86CB4B4D-7CA3-9044-876B-883B54F8677D}" type="slidenum"/>
          </a:p>
        </p:txBody>
      </p:sp>
      <p:sp>
        <p:nvSpPr>
          <p:cNvPr id="516" name="TextBox 1"/>
          <p:cNvSpPr txBox="1"/>
          <p:nvPr/>
        </p:nvSpPr>
        <p:spPr>
          <a:xfrm>
            <a:off x="365100" y="1916832"/>
            <a:ext cx="8503626" cy="30540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2200"/>
            </a:pPr>
            <a:r>
              <a:t>Часто бывает удобно ответить на появление одного исключения бросанием другого. Возникает цепочка исключений.</a:t>
            </a:r>
          </a:p>
          <a:p>
            <a:pPr algn="just">
              <a:defRPr sz="2200"/>
            </a:pPr>
          </a:p>
          <a:p>
            <a:pPr>
              <a:defRPr sz="2200"/>
            </a:pPr>
            <a:r>
              <a:t>	Пример:</a:t>
            </a:r>
          </a:p>
          <a:p>
            <a:pPr lvl="3" indent="1371600">
              <a:defRPr b="1" sz="2200">
                <a:solidFill>
                  <a:srgbClr val="002060"/>
                </a:solidFill>
              </a:defRPr>
            </a:pPr>
            <a:r>
              <a:t>try</a:t>
            </a:r>
            <a:r>
              <a:rPr b="0"/>
              <a:t> </a:t>
            </a:r>
            <a:r>
              <a:rPr b="0">
                <a:solidFill>
                  <a:srgbClr val="000000"/>
                </a:solidFill>
              </a:rPr>
              <a:t>{</a:t>
            </a:r>
          </a:p>
          <a:p>
            <a:pPr lvl="3" indent="1371600">
              <a:defRPr sz="2200"/>
            </a:pPr>
            <a:r>
              <a:t>    …</a:t>
            </a:r>
          </a:p>
          <a:p>
            <a:pPr lvl="3" indent="1371600">
              <a:defRPr sz="2200"/>
            </a:pPr>
            <a:r>
              <a:t>} </a:t>
            </a:r>
            <a:r>
              <a:rPr b="1">
                <a:solidFill>
                  <a:srgbClr val="002060"/>
                </a:solidFill>
              </a:rPr>
              <a:t>catch</a:t>
            </a:r>
            <a:r>
              <a:rPr>
                <a:solidFill>
                  <a:srgbClr val="002060"/>
                </a:solidFill>
              </a:rPr>
              <a:t> </a:t>
            </a:r>
            <a:r>
              <a:t>(IOException e) {</a:t>
            </a:r>
          </a:p>
          <a:p>
            <a:pPr lvl="3" indent="1371600">
              <a:defRPr b="1" sz="2200">
                <a:solidFill>
                  <a:srgbClr val="002060"/>
                </a:solidFill>
              </a:defRPr>
            </a:pPr>
            <a:r>
              <a:t>	throw new</a:t>
            </a:r>
            <a:r>
              <a:rPr b="0">
                <a:solidFill>
                  <a:srgbClr val="000000"/>
                </a:solidFill>
              </a:rPr>
              <a:t> SampleException("Other  exception", e);</a:t>
            </a:r>
          </a:p>
          <a:p>
            <a:pPr lvl="3" indent="1371600">
              <a:defRPr sz="2200"/>
            </a:pPr>
            <a:r>
              <a: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521" name="CustomShape 2"/>
          <p:cNvSpPr txBox="1"/>
          <p:nvPr/>
        </p:nvSpPr>
        <p:spPr>
          <a:xfrm>
            <a:off x="483695" y="21521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Цепочка исключений</a:t>
            </a:r>
          </a:p>
        </p:txBody>
      </p:sp>
      <p:sp>
        <p:nvSpPr>
          <p:cNvPr id="522" name="CustomShape 3"/>
          <p:cNvSpPr txBox="1"/>
          <p:nvPr>
            <p:ph type="sldNum" sz="quarter" idx="4294967295"/>
          </p:nvPr>
        </p:nvSpPr>
        <p:spPr>
          <a:xfrm>
            <a:off x="8798805" y="6443631"/>
            <a:ext cx="237197"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808080"/>
                </a:solidFill>
                <a:uFill>
                  <a:solidFill>
                    <a:srgbClr val="FFFFFF"/>
                  </a:solidFill>
                </a:uFill>
                <a:latin typeface="Georgia"/>
                <a:ea typeface="Georgia"/>
                <a:cs typeface="Georgia"/>
                <a:sym typeface="Georgia"/>
              </a:defRPr>
            </a:lvl1pPr>
          </a:lstStyle>
          <a:p>
            <a:pPr/>
            <a:fld id="{86CB4B4D-7CA3-9044-876B-883B54F8677D}" type="slidenum"/>
          </a:p>
        </p:txBody>
      </p:sp>
      <p:sp>
        <p:nvSpPr>
          <p:cNvPr id="523" name="TextBox 1"/>
          <p:cNvSpPr txBox="1"/>
          <p:nvPr/>
        </p:nvSpPr>
        <p:spPr>
          <a:xfrm>
            <a:off x="395535" y="2348880"/>
            <a:ext cx="8443695" cy="27238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2200"/>
            </a:pPr>
            <a:r>
              <a:t>Используйте следующие методы и конструкторы класса Throwable для работы с такими цепочками:</a:t>
            </a:r>
          </a:p>
          <a:p>
            <a:pPr algn="just">
              <a:defRPr sz="2200"/>
            </a:pPr>
          </a:p>
          <a:p>
            <a:pPr lvl="2" indent="914400">
              <a:defRPr sz="2200"/>
            </a:pPr>
            <a:r>
              <a:t>Throwable getCause()</a:t>
            </a:r>
          </a:p>
          <a:p>
            <a:pPr lvl="2" indent="914400">
              <a:defRPr sz="2200"/>
            </a:pPr>
            <a:r>
              <a:t>Throwable initCause(Throwable)</a:t>
            </a:r>
          </a:p>
          <a:p>
            <a:pPr lvl="2" indent="914400">
              <a:defRPr sz="2200"/>
            </a:pPr>
          </a:p>
          <a:p>
            <a:pPr lvl="2" indent="914400">
              <a:defRPr sz="2200"/>
            </a:pPr>
            <a:r>
              <a:t>Throwable(String, Throwable)</a:t>
            </a:r>
          </a:p>
          <a:p>
            <a:pPr lvl="2" indent="914400">
              <a:defRPr sz="2200"/>
            </a:pPr>
            <a:r>
              <a:t>Throwable(Throwable)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528" name="CustomShape 2"/>
          <p:cNvSpPr txBox="1"/>
          <p:nvPr/>
        </p:nvSpPr>
        <p:spPr>
          <a:xfrm>
            <a:off x="457200" y="256699"/>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Используйте правильно</a:t>
            </a:r>
          </a:p>
        </p:txBody>
      </p:sp>
      <p:sp>
        <p:nvSpPr>
          <p:cNvPr id="529" name="CustomShape 3"/>
          <p:cNvSpPr txBox="1"/>
          <p:nvPr>
            <p:ph type="sldNum" sz="quarter" idx="4294967295"/>
          </p:nvPr>
        </p:nvSpPr>
        <p:spPr>
          <a:xfrm>
            <a:off x="8786897" y="6443631"/>
            <a:ext cx="249103"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808080"/>
                </a:solidFill>
                <a:uFill>
                  <a:solidFill>
                    <a:srgbClr val="FFFFFF"/>
                  </a:solidFill>
                </a:uFill>
                <a:latin typeface="Georgia"/>
                <a:ea typeface="Georgia"/>
                <a:cs typeface="Georgia"/>
                <a:sym typeface="Georgia"/>
              </a:defRPr>
            </a:lvl1pPr>
          </a:lstStyle>
          <a:p>
            <a:pPr/>
            <a:fld id="{86CB4B4D-7CA3-9044-876B-883B54F8677D}" type="slidenum"/>
          </a:p>
        </p:txBody>
      </p:sp>
      <p:pic>
        <p:nvPicPr>
          <p:cNvPr id="530" name="Рисунок 2" descr="Рисунок 2"/>
          <p:cNvPicPr>
            <a:picLocks noChangeAspect="1"/>
          </p:cNvPicPr>
          <p:nvPr/>
        </p:nvPicPr>
        <p:blipFill>
          <a:blip r:embed="rId3">
            <a:extLst/>
          </a:blip>
          <a:stretch>
            <a:fillRect/>
          </a:stretch>
        </p:blipFill>
        <p:spPr>
          <a:xfrm>
            <a:off x="5972788" y="4149080"/>
            <a:ext cx="2990854" cy="2254590"/>
          </a:xfrm>
          <a:prstGeom prst="rect">
            <a:avLst/>
          </a:prstGeom>
          <a:ln w="12700">
            <a:miter lim="400000"/>
          </a:ln>
        </p:spPr>
      </p:pic>
      <p:sp>
        <p:nvSpPr>
          <p:cNvPr id="531" name="TextBox 3"/>
          <p:cNvSpPr txBox="1"/>
          <p:nvPr/>
        </p:nvSpPr>
        <p:spPr>
          <a:xfrm>
            <a:off x="313892" y="887701"/>
            <a:ext cx="5841526" cy="41249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200"/>
            </a:lvl1pPr>
          </a:lstStyle>
          <a:p>
            <a:pPr/>
            <a:r>
              <a:t>Исключения для исключительных ситуаций!</a:t>
            </a:r>
          </a:p>
        </p:txBody>
      </p:sp>
      <p:sp>
        <p:nvSpPr>
          <p:cNvPr id="532" name="TextBox 4"/>
          <p:cNvSpPr txBox="1"/>
          <p:nvPr/>
        </p:nvSpPr>
        <p:spPr>
          <a:xfrm>
            <a:off x="3473410" y="1542759"/>
            <a:ext cx="5490231" cy="2137354"/>
          </a:xfrm>
          <a:prstGeom prst="rect">
            <a:avLst/>
          </a:prstGeom>
          <a:solidFill>
            <a:srgbClr val="FFEBEB"/>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defRPr b="1" sz="2000">
                <a:solidFill>
                  <a:srgbClr val="1F497D"/>
                </a:solidFill>
              </a:defRPr>
            </a:pPr>
            <a:r>
              <a:t>try</a:t>
            </a:r>
            <a:r>
              <a:rPr b="0"/>
              <a:t> </a:t>
            </a:r>
            <a:r>
              <a:rPr b="0">
                <a:solidFill>
                  <a:srgbClr val="000000"/>
                </a:solidFill>
              </a:rPr>
              <a:t>{</a:t>
            </a:r>
          </a:p>
          <a:p>
            <a:pPr>
              <a:defRPr sz="2000"/>
            </a:pPr>
            <a:r>
              <a:t>	</a:t>
            </a:r>
            <a:r>
              <a:rPr b="1">
                <a:solidFill>
                  <a:srgbClr val="1F497D"/>
                </a:solidFill>
              </a:rPr>
              <a:t>int</a:t>
            </a:r>
            <a:r>
              <a:rPr>
                <a:solidFill>
                  <a:srgbClr val="1F497D"/>
                </a:solidFill>
              </a:rPr>
              <a:t> </a:t>
            </a:r>
            <a:r>
              <a:t>i = 0;</a:t>
            </a:r>
          </a:p>
          <a:p>
            <a:pPr>
              <a:defRPr sz="2000"/>
            </a:pPr>
            <a:r>
              <a:t>	</a:t>
            </a:r>
            <a:r>
              <a:rPr b="1">
                <a:solidFill>
                  <a:srgbClr val="1F497D"/>
                </a:solidFill>
              </a:rPr>
              <a:t>while</a:t>
            </a:r>
            <a:r>
              <a:rPr>
                <a:solidFill>
                  <a:srgbClr val="1F497D"/>
                </a:solidFill>
              </a:rPr>
              <a:t> </a:t>
            </a:r>
            <a:r>
              <a:t>(</a:t>
            </a:r>
            <a:r>
              <a:rPr b="1">
                <a:solidFill>
                  <a:srgbClr val="1F497D"/>
                </a:solidFill>
              </a:rPr>
              <a:t>true</a:t>
            </a:r>
            <a:r>
              <a:t>)  {</a:t>
            </a:r>
          </a:p>
          <a:p>
            <a:pPr>
              <a:defRPr sz="2000"/>
            </a:pPr>
            <a:r>
              <a:t>		range[i++].climb();</a:t>
            </a:r>
          </a:p>
          <a:p>
            <a:pPr>
              <a:defRPr sz="2000"/>
            </a:pPr>
            <a:r>
              <a:t>	}</a:t>
            </a:r>
          </a:p>
          <a:p>
            <a:pPr>
              <a:defRPr sz="2000"/>
            </a:pPr>
            <a:r>
              <a:t>} </a:t>
            </a:r>
            <a:r>
              <a:rPr b="1">
                <a:solidFill>
                  <a:srgbClr val="1F497D"/>
                </a:solidFill>
              </a:rPr>
              <a:t>catch</a:t>
            </a:r>
            <a:r>
              <a:rPr>
                <a:solidFill>
                  <a:srgbClr val="1F497D"/>
                </a:solidFill>
              </a:rPr>
              <a:t> </a:t>
            </a:r>
            <a:r>
              <a:t>(ArrayIndexOutOfBoundsException e) {</a:t>
            </a:r>
          </a:p>
          <a:p>
            <a:pPr>
              <a:defRPr sz="2000"/>
            </a:pPr>
            <a:r>
              <a:t>}</a:t>
            </a:r>
          </a:p>
        </p:txBody>
      </p:sp>
      <p:pic>
        <p:nvPicPr>
          <p:cNvPr id="533" name="Рисунок 5" descr="Рисунок 5"/>
          <p:cNvPicPr>
            <a:picLocks noChangeAspect="1"/>
          </p:cNvPicPr>
          <p:nvPr/>
        </p:nvPicPr>
        <p:blipFill>
          <a:blip r:embed="rId4">
            <a:extLst/>
          </a:blip>
          <a:stretch>
            <a:fillRect/>
          </a:stretch>
        </p:blipFill>
        <p:spPr>
          <a:xfrm>
            <a:off x="384839" y="1542759"/>
            <a:ext cx="3088572" cy="2260801"/>
          </a:xfrm>
          <a:prstGeom prst="rect">
            <a:avLst/>
          </a:prstGeom>
          <a:ln w="12700">
            <a:miter lim="400000"/>
          </a:ln>
        </p:spPr>
      </p:pic>
      <p:sp>
        <p:nvSpPr>
          <p:cNvPr id="534" name="TextBox 6"/>
          <p:cNvSpPr txBox="1"/>
          <p:nvPr/>
        </p:nvSpPr>
        <p:spPr>
          <a:xfrm>
            <a:off x="384837" y="4728455"/>
            <a:ext cx="5587153" cy="1082423"/>
          </a:xfrm>
          <a:prstGeom prst="rect">
            <a:avLst/>
          </a:prstGeom>
          <a:solidFill>
            <a:srgbClr val="EBFFEB"/>
          </a:solidFill>
          <a:ln>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p>
            <a:pPr>
              <a:defRPr b="1" sz="2200">
                <a:solidFill>
                  <a:srgbClr val="1F497D"/>
                </a:solidFill>
              </a:defRPr>
            </a:pPr>
            <a:r>
              <a:t>for</a:t>
            </a:r>
            <a:r>
              <a:rPr b="0"/>
              <a:t> </a:t>
            </a:r>
            <a:r>
              <a:rPr b="0">
                <a:solidFill>
                  <a:srgbClr val="000000"/>
                </a:solidFill>
              </a:rPr>
              <a:t>(Mountain m : range) {</a:t>
            </a:r>
          </a:p>
          <a:p>
            <a:pPr>
              <a:defRPr sz="2200"/>
            </a:pPr>
            <a:r>
              <a:t>	m.climb();</a:t>
            </a:r>
          </a:p>
          <a:p>
            <a:pPr>
              <a:defRPr sz="2200"/>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539" name="CustomShape 2"/>
          <p:cNvSpPr txBox="1"/>
          <p:nvPr/>
        </p:nvSpPr>
        <p:spPr>
          <a:xfrm>
            <a:off x="457200" y="1844824"/>
            <a:ext cx="8279280" cy="2328758"/>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a:uFill>
                  <a:solidFill>
                    <a:srgbClr val="FFFFFF"/>
                  </a:solidFill>
                </a:uFill>
              </a:defRPr>
            </a:pPr>
          </a:p>
          <a:p>
            <a:pPr>
              <a:defRPr spc="-1" sz="2200">
                <a:uFill>
                  <a:solidFill>
                    <a:srgbClr val="FFFFFF"/>
                  </a:solidFill>
                </a:uFill>
              </a:defRPr>
            </a:pPr>
          </a:p>
          <a:p>
            <a:pPr marL="343080" indent="-342358" algn="just">
              <a:buClr>
                <a:srgbClr val="000000"/>
              </a:buClr>
              <a:buSzPct val="100000"/>
              <a:buAutoNum type="arabicPeriod" startAt="1"/>
              <a:defRPr spc="-1" sz="2200">
                <a:uFill>
                  <a:solidFill>
                    <a:srgbClr val="FFFFFF"/>
                  </a:solidFill>
                </a:uFill>
              </a:defRPr>
            </a:pPr>
            <a:r>
              <a:t>Основной код отделяется от кода по обработке ошибок.</a:t>
            </a:r>
          </a:p>
          <a:p>
            <a:pPr marL="343080" indent="-342358" algn="just">
              <a:buClr>
                <a:srgbClr val="000000"/>
              </a:buClr>
              <a:buSzPct val="100000"/>
              <a:buAutoNum type="arabicPeriod" startAt="1"/>
              <a:defRPr spc="-1" sz="2200">
                <a:uFill>
                  <a:solidFill>
                    <a:srgbClr val="FFFFFF"/>
                  </a:solidFill>
                </a:uFill>
              </a:defRPr>
            </a:pPr>
          </a:p>
          <a:p>
            <a:pPr marL="343080" indent="-342358" algn="just">
              <a:buClr>
                <a:srgbClr val="000000"/>
              </a:buClr>
              <a:buSzPct val="100000"/>
              <a:buAutoNum type="arabicPeriod" startAt="2"/>
              <a:defRPr spc="-1" sz="2200">
                <a:uFill>
                  <a:solidFill>
                    <a:srgbClr val="FFFFFF"/>
                  </a:solidFill>
                </a:uFill>
              </a:defRPr>
            </a:pPr>
            <a:r>
              <a:t>Передача ошибок выше по стеку вызовов.</a:t>
            </a:r>
          </a:p>
          <a:p>
            <a:pPr marL="343080" indent="-342358" algn="just">
              <a:buClr>
                <a:srgbClr val="000000"/>
              </a:buClr>
              <a:buSzPct val="100000"/>
              <a:buAutoNum type="arabicPeriod" startAt="2"/>
              <a:defRPr spc="-1" sz="2200">
                <a:uFill>
                  <a:solidFill>
                    <a:srgbClr val="FFFFFF"/>
                  </a:solidFill>
                </a:uFill>
              </a:defRPr>
            </a:pPr>
          </a:p>
          <a:p>
            <a:pPr marL="343080" indent="-342358" algn="just">
              <a:buClr>
                <a:srgbClr val="000000"/>
              </a:buClr>
              <a:buSzPct val="100000"/>
              <a:buAutoNum type="arabicPeriod" startAt="3"/>
              <a:defRPr spc="-1" sz="2200">
                <a:uFill>
                  <a:solidFill>
                    <a:srgbClr val="FFFFFF"/>
                  </a:solidFill>
                </a:uFill>
              </a:defRPr>
            </a:pPr>
            <a:r>
              <a:t>Группировка и дифференцирование типов ошибок.</a:t>
            </a:r>
          </a:p>
        </p:txBody>
      </p:sp>
      <p:sp>
        <p:nvSpPr>
          <p:cNvPr id="540" name="CustomShape 3"/>
          <p:cNvSpPr txBox="1"/>
          <p:nvPr>
            <p:ph type="sldNum" sz="quarter" idx="4294967295"/>
          </p:nvPr>
        </p:nvSpPr>
        <p:spPr>
          <a:xfrm>
            <a:off x="8790743" y="6448671"/>
            <a:ext cx="245258"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541" name="CustomShape 4"/>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Преимущества</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Title"/>
          <p:cNvSpPr txBox="1"/>
          <p:nvPr>
            <p:ph type="title"/>
          </p:nvPr>
        </p:nvSpPr>
        <p:spPr>
          <a:xfrm>
            <a:off x="457199" y="273599"/>
            <a:ext cx="8229243" cy="1144801"/>
          </a:xfrm>
          <a:prstGeom prst="rect">
            <a:avLst/>
          </a:prstGeom>
        </p:spPr>
        <p:txBody>
          <a:bodyPr/>
          <a:lstStyle/>
          <a:p>
            <a:pPr/>
          </a:p>
        </p:txBody>
      </p:sp>
      <p:sp>
        <p:nvSpPr>
          <p:cNvPr id="361" name="Программ без ошибок не бывает."/>
          <p:cNvSpPr txBox="1"/>
          <p:nvPr>
            <p:ph type="body" idx="1"/>
          </p:nvPr>
        </p:nvSpPr>
        <p:spPr>
          <a:xfrm>
            <a:off x="457199" y="1604519"/>
            <a:ext cx="8229243" cy="3976923"/>
          </a:xfrm>
          <a:prstGeom prst="rect">
            <a:avLst/>
          </a:prstGeom>
        </p:spPr>
        <p:txBody>
          <a:bodyPr/>
          <a:lstStyle>
            <a:lvl1pPr>
              <a:defRPr spc="-100" sz="3600"/>
            </a:lvl1pPr>
          </a:lstStyle>
          <a:p>
            <a:pPr/>
            <a:r>
              <a:t>Программ без ошибок не бывает.</a:t>
            </a:r>
          </a:p>
        </p:txBody>
      </p:sp>
      <p:pic>
        <p:nvPicPr>
          <p:cNvPr id="362" name="oshibka-xmlhttprequest-opredelenie-otsutstvuet.png" descr="oshibka-xmlhttprequest-opredelenie-otsutstvuet.png"/>
          <p:cNvPicPr>
            <a:picLocks noChangeAspect="1"/>
          </p:cNvPicPr>
          <p:nvPr/>
        </p:nvPicPr>
        <p:blipFill>
          <a:blip r:embed="rId2">
            <a:extLst/>
          </a:blip>
          <a:stretch>
            <a:fillRect/>
          </a:stretch>
        </p:blipFill>
        <p:spPr>
          <a:xfrm>
            <a:off x="2184219" y="2500779"/>
            <a:ext cx="5029203" cy="2438402"/>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Title"/>
          <p:cNvSpPr txBox="1"/>
          <p:nvPr>
            <p:ph type="title"/>
          </p:nvPr>
        </p:nvSpPr>
        <p:spPr>
          <a:xfrm>
            <a:off x="457199" y="273599"/>
            <a:ext cx="8229243" cy="1144801"/>
          </a:xfrm>
          <a:prstGeom prst="rect">
            <a:avLst/>
          </a:prstGeom>
        </p:spPr>
        <p:txBody>
          <a:bodyPr/>
          <a:lstStyle/>
          <a:p>
            <a:pPr/>
          </a:p>
        </p:txBody>
      </p:sp>
      <p:sp>
        <p:nvSpPr>
          <p:cNvPr id="546" name="Пишите хорошие сообщения об ошибке!"/>
          <p:cNvSpPr txBox="1"/>
          <p:nvPr>
            <p:ph type="body" idx="1"/>
          </p:nvPr>
        </p:nvSpPr>
        <p:spPr>
          <a:xfrm>
            <a:off x="457199" y="1604519"/>
            <a:ext cx="8229243" cy="3976923"/>
          </a:xfrm>
          <a:prstGeom prst="rect">
            <a:avLst/>
          </a:prstGeom>
        </p:spPr>
        <p:txBody>
          <a:bodyPr/>
          <a:lstStyle>
            <a:lvl1pPr>
              <a:defRPr spc="-100" sz="3600"/>
            </a:lvl1pPr>
          </a:lstStyle>
          <a:p>
            <a:pPr/>
            <a:r>
              <a:t>Пишите хорошие сообщения об ошибке!</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549" name="CustomShape 2"/>
          <p:cNvSpPr txBox="1"/>
          <p:nvPr/>
        </p:nvSpPr>
        <p:spPr>
          <a:xfrm>
            <a:off x="457200" y="88220"/>
            <a:ext cx="7426439" cy="862158"/>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Собственные классы исключений</a:t>
            </a:r>
          </a:p>
        </p:txBody>
      </p:sp>
      <p:sp>
        <p:nvSpPr>
          <p:cNvPr id="550" name="CustomShape 3"/>
          <p:cNvSpPr txBox="1"/>
          <p:nvPr>
            <p:ph type="sldNum" sz="quarter" idx="4294967295"/>
          </p:nvPr>
        </p:nvSpPr>
        <p:spPr>
          <a:xfrm>
            <a:off x="8808913" y="6443631"/>
            <a:ext cx="227089"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808080"/>
                </a:solidFill>
                <a:uFill>
                  <a:solidFill>
                    <a:srgbClr val="FFFFFF"/>
                  </a:solidFill>
                </a:uFill>
                <a:latin typeface="Georgia"/>
                <a:ea typeface="Georgia"/>
                <a:cs typeface="Georgia"/>
                <a:sym typeface="Georgia"/>
              </a:defRPr>
            </a:lvl1pPr>
          </a:lstStyle>
          <a:p>
            <a:pPr/>
            <a:fld id="{86CB4B4D-7CA3-9044-876B-883B54F8677D}" type="slidenum"/>
          </a:p>
        </p:txBody>
      </p:sp>
      <p:sp>
        <p:nvSpPr>
          <p:cNvPr id="551" name="TextBox 1"/>
          <p:cNvSpPr txBox="1"/>
          <p:nvPr/>
        </p:nvSpPr>
        <p:spPr>
          <a:xfrm>
            <a:off x="251519" y="1412774"/>
            <a:ext cx="8712122" cy="43748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gn="just">
              <a:buSzPct val="100000"/>
              <a:buFont typeface="Arial"/>
              <a:buChar char="•"/>
              <a:defRPr sz="2200"/>
            </a:pPr>
            <a:r>
              <a:t>Действительно ли вам требуется тип исключения, который не присутствует в Java?</a:t>
            </a:r>
          </a:p>
          <a:p>
            <a:pPr marL="342900" indent="-342900" algn="just">
              <a:buSzPct val="100000"/>
              <a:buFont typeface="Arial"/>
              <a:buChar char="•"/>
              <a:defRPr sz="2200"/>
            </a:pPr>
          </a:p>
          <a:p>
            <a:pPr marL="342900" indent="-342900" algn="just">
              <a:buSzPct val="100000"/>
              <a:buFont typeface="Arial"/>
              <a:buChar char="•"/>
              <a:defRPr sz="2200"/>
            </a:pPr>
            <a:r>
              <a:t>Поможет ли пользователям тот факт, что они смогут отличать ваше исключение от исключений, бросаемых классами, написанными сторонними разработчиками?</a:t>
            </a:r>
          </a:p>
          <a:p>
            <a:pPr marL="342900" indent="-342900" algn="just">
              <a:buSzPct val="100000"/>
              <a:buFont typeface="Arial"/>
              <a:buChar char="•"/>
              <a:defRPr sz="2200"/>
            </a:pPr>
          </a:p>
          <a:p>
            <a:pPr marL="342900" indent="-342900" algn="just">
              <a:buSzPct val="100000"/>
              <a:buFont typeface="Arial"/>
              <a:buChar char="•"/>
              <a:defRPr sz="2200"/>
            </a:pPr>
            <a:r>
              <a:t>Будет ли ваше исключение бросаться более чем из одного места?</a:t>
            </a:r>
          </a:p>
          <a:p>
            <a:pPr marL="342900" indent="-342900" algn="just">
              <a:buSzPct val="100000"/>
              <a:buFont typeface="Arial"/>
              <a:buChar char="•"/>
              <a:defRPr sz="2200"/>
            </a:pPr>
          </a:p>
          <a:p>
            <a:pPr marL="342900" indent="-342900" algn="just">
              <a:buSzPct val="100000"/>
              <a:buFont typeface="Arial"/>
              <a:buChar char="•"/>
              <a:defRPr sz="2200"/>
            </a:pPr>
            <a:r>
              <a:t>Если вы используете чьё-либо другое исключение, будет ли пользователям оно доступно? Должен ли ваш пакет быть независимым и самодостаточным?</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5"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556" name="CustomShape 9"/>
          <p:cNvSpPr txBox="1"/>
          <p:nvPr>
            <p:ph type="sldNum" sz="quarter" idx="4294967295"/>
          </p:nvPr>
        </p:nvSpPr>
        <p:spPr>
          <a:xfrm>
            <a:off x="8792542" y="6448671"/>
            <a:ext cx="243460"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557" name="CustomShape 10"/>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Резюме</a:t>
            </a:r>
          </a:p>
        </p:txBody>
      </p:sp>
      <p:sp>
        <p:nvSpPr>
          <p:cNvPr id="558" name="TextBox 3"/>
          <p:cNvSpPr txBox="1"/>
          <p:nvPr/>
        </p:nvSpPr>
        <p:spPr>
          <a:xfrm>
            <a:off x="251519" y="838451"/>
            <a:ext cx="8712121" cy="556911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gn="just">
              <a:buSzPct val="100000"/>
              <a:buFont typeface="Arial"/>
              <a:buChar char="•"/>
              <a:defRPr spc="-1" sz="2100">
                <a:uFill>
                  <a:solidFill>
                    <a:srgbClr val="FFFFFF"/>
                  </a:solidFill>
                </a:uFill>
              </a:defRPr>
            </a:pPr>
            <a:r>
              <a:t>Механизм исключений используется для перехвата и обработки ошибки выполнения программы. Исключения </a:t>
            </a:r>
            <a:r>
              <a:rPr b="1"/>
              <a:t>для исключительных ситуаций!</a:t>
            </a:r>
          </a:p>
          <a:p>
            <a:pPr marL="285750" indent="-285750" algn="just">
              <a:buSzPct val="100000"/>
              <a:buFont typeface="Arial"/>
              <a:buChar char="•"/>
              <a:defRPr spc="-1" sz="2100">
                <a:uFill>
                  <a:solidFill>
                    <a:srgbClr val="FFFFFF"/>
                  </a:solidFill>
                </a:uFill>
              </a:defRPr>
            </a:pPr>
          </a:p>
          <a:p>
            <a:pPr marL="285750" indent="-285750" algn="just">
              <a:buSzPct val="100000"/>
              <a:buFont typeface="Arial"/>
              <a:buChar char="•"/>
              <a:defRPr spc="-1" sz="2100">
                <a:uFill>
                  <a:solidFill>
                    <a:srgbClr val="FFFFFF"/>
                  </a:solidFill>
                </a:uFill>
              </a:defRPr>
            </a:pPr>
            <a:r>
              <a:t>Все классы исключений являются потомками класса Throwable и описывают тип бросаемого исключения.</a:t>
            </a:r>
          </a:p>
          <a:p>
            <a:pPr marL="285750" indent="-285750" algn="just">
              <a:buSzPct val="100000"/>
              <a:buFont typeface="Arial"/>
              <a:buChar char="•"/>
              <a:defRPr spc="-1" sz="2100">
                <a:uFill>
                  <a:solidFill>
                    <a:srgbClr val="FFFFFF"/>
                  </a:solidFill>
                </a:uFill>
              </a:defRPr>
            </a:pPr>
          </a:p>
          <a:p>
            <a:pPr marL="285750" indent="-285750" algn="just">
              <a:buSzPct val="100000"/>
              <a:buFont typeface="Arial"/>
              <a:buChar char="•"/>
              <a:defRPr spc="-1" sz="2100">
                <a:uFill>
                  <a:solidFill>
                    <a:srgbClr val="FFFFFF"/>
                  </a:solidFill>
                </a:uFill>
              </a:defRPr>
            </a:pPr>
            <a:r>
              <a:t>Бывают проверяемые, непроверяемые исключения и ошибки.</a:t>
            </a:r>
          </a:p>
          <a:p>
            <a:pPr marL="285750" indent="-285750" algn="just">
              <a:buSzPct val="100000"/>
              <a:buFont typeface="Arial"/>
              <a:buChar char="•"/>
              <a:defRPr spc="-1" sz="2100">
                <a:uFill>
                  <a:solidFill>
                    <a:srgbClr val="FFFFFF"/>
                  </a:solidFill>
                </a:uFill>
              </a:defRPr>
            </a:pPr>
          </a:p>
          <a:p>
            <a:pPr marL="285750" indent="-285750" algn="just">
              <a:buSzPct val="100000"/>
              <a:buFont typeface="Arial"/>
              <a:buChar char="•"/>
              <a:defRPr spc="-1" sz="2100">
                <a:uFill>
                  <a:solidFill>
                    <a:srgbClr val="FFFFFF"/>
                  </a:solidFill>
                </a:uFill>
              </a:defRPr>
            </a:pPr>
            <a:r>
              <a:t>Чтобы бросить исключение используется ключевое слово </a:t>
            </a:r>
            <a:r>
              <a:rPr b="1">
                <a:solidFill>
                  <a:srgbClr val="002060"/>
                </a:solidFill>
              </a:rPr>
              <a:t>throw</a:t>
            </a:r>
            <a:r>
              <a:t>.</a:t>
            </a:r>
          </a:p>
          <a:p>
            <a:pPr marL="285750" indent="-285750" algn="just">
              <a:buSzPct val="100000"/>
              <a:buFont typeface="Arial"/>
              <a:buChar char="•"/>
              <a:defRPr spc="-1" sz="2100">
                <a:uFill>
                  <a:solidFill>
                    <a:srgbClr val="FFFFFF"/>
                  </a:solidFill>
                </a:uFill>
              </a:defRPr>
            </a:pPr>
          </a:p>
          <a:p>
            <a:pPr marL="285750" indent="-285750" algn="just">
              <a:buSzPct val="100000"/>
              <a:buFont typeface="Arial"/>
              <a:buChar char="•"/>
              <a:defRPr spc="-1" sz="2100">
                <a:uFill>
                  <a:solidFill>
                    <a:srgbClr val="FFFFFF"/>
                  </a:solidFill>
                </a:uFill>
              </a:defRPr>
            </a:pPr>
            <a:r>
              <a:t>Если метод бросает/пробрасывает проверяемое исключение, то он должен задекларировать его в секции </a:t>
            </a:r>
            <a:r>
              <a:rPr b="1">
                <a:solidFill>
                  <a:srgbClr val="002060"/>
                </a:solidFill>
              </a:rPr>
              <a:t>throws</a:t>
            </a:r>
            <a:r>
              <a:t>.</a:t>
            </a:r>
          </a:p>
          <a:p>
            <a:pPr marL="285750" indent="-285750" algn="just">
              <a:buSzPct val="100000"/>
              <a:buFont typeface="Arial"/>
              <a:buChar char="•"/>
              <a:defRPr spc="-1" sz="2100">
                <a:uFill>
                  <a:solidFill>
                    <a:srgbClr val="FFFFFF"/>
                  </a:solidFill>
                </a:uFill>
              </a:defRPr>
            </a:pPr>
          </a:p>
          <a:p>
            <a:pPr marL="285750" indent="-285750" algn="just">
              <a:buSzPct val="100000"/>
              <a:buFont typeface="Arial"/>
              <a:buChar char="•"/>
              <a:defRPr spc="-1" sz="2100">
                <a:uFill>
                  <a:solidFill>
                    <a:srgbClr val="FFFFFF"/>
                  </a:solidFill>
                </a:uFill>
              </a:defRPr>
            </a:pPr>
            <a:r>
              <a:t>Программа может перехватывать исключения путём использования </a:t>
            </a:r>
            <a:r>
              <a:rPr b="1">
                <a:solidFill>
                  <a:srgbClr val="002060"/>
                </a:solidFill>
              </a:rPr>
              <a:t>try</a:t>
            </a:r>
            <a:r>
              <a:rPr>
                <a:solidFill>
                  <a:srgbClr val="002060"/>
                </a:solidFill>
              </a:rPr>
              <a:t> </a:t>
            </a:r>
            <a:r>
              <a:t>– </a:t>
            </a:r>
            <a:r>
              <a:rPr b="1">
                <a:solidFill>
                  <a:srgbClr val="002060"/>
                </a:solidFill>
              </a:rPr>
              <a:t>catch</a:t>
            </a:r>
            <a:r>
              <a:rPr>
                <a:solidFill>
                  <a:srgbClr val="002060"/>
                </a:solidFill>
              </a:rPr>
              <a:t> </a:t>
            </a:r>
            <a:r>
              <a:t>– </a:t>
            </a:r>
            <a:r>
              <a:rPr b="1">
                <a:solidFill>
                  <a:srgbClr val="002060"/>
                </a:solidFill>
              </a:rPr>
              <a:t>finally</a:t>
            </a:r>
            <a:r>
              <a:rPr>
                <a:solidFill>
                  <a:srgbClr val="002060"/>
                </a:solidFill>
              </a:rPr>
              <a:t> </a:t>
            </a:r>
            <a:r>
              <a:t>блоков.</a:t>
            </a:r>
          </a:p>
          <a:p>
            <a:pPr marL="285750" indent="-285750" algn="just">
              <a:buSzPct val="100000"/>
              <a:buFont typeface="Arial"/>
              <a:buChar char="•"/>
              <a:defRPr spc="-1" sz="2100">
                <a:uFill>
                  <a:solidFill>
                    <a:srgbClr val="FFFFFF"/>
                  </a:solidFill>
                </a:uFill>
              </a:defRPr>
            </a:pPr>
          </a:p>
          <a:p>
            <a:pPr marL="285750" indent="-285750" algn="just">
              <a:buSzPct val="100000"/>
              <a:buFont typeface="Arial"/>
              <a:buChar char="•"/>
              <a:defRPr spc="-1" sz="2100">
                <a:uFill>
                  <a:solidFill>
                    <a:srgbClr val="FFFFFF"/>
                  </a:solidFill>
                </a:uFill>
              </a:defRPr>
            </a:pPr>
            <a:r>
              <a:t>Блок </a:t>
            </a:r>
            <a:r>
              <a:rPr b="1">
                <a:solidFill>
                  <a:srgbClr val="002060"/>
                </a:solidFill>
              </a:rPr>
              <a:t>finally</a:t>
            </a:r>
            <a:r>
              <a:rPr>
                <a:solidFill>
                  <a:srgbClr val="002060"/>
                </a:solidFill>
              </a:rPr>
              <a:t> </a:t>
            </a:r>
            <a:r>
              <a:t>гарантированно будет вызван.</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2"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563" name="CustomShape 9"/>
          <p:cNvSpPr txBox="1"/>
          <p:nvPr>
            <p:ph type="sldNum" sz="quarter" idx="4294967295"/>
          </p:nvPr>
        </p:nvSpPr>
        <p:spPr>
          <a:xfrm>
            <a:off x="8793410" y="6448671"/>
            <a:ext cx="242592"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564" name="TextBox 3"/>
          <p:cNvSpPr txBox="1"/>
          <p:nvPr/>
        </p:nvSpPr>
        <p:spPr>
          <a:xfrm>
            <a:off x="422834" y="3140966"/>
            <a:ext cx="8286751" cy="4862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800"/>
            </a:lvl1pPr>
          </a:lstStyle>
          <a:p>
            <a:pPr/>
            <a:r>
              <a:t>СПАСИБО!</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6" name="Домашнее задание"/>
          <p:cNvSpPr txBox="1"/>
          <p:nvPr>
            <p:ph type="title"/>
          </p:nvPr>
        </p:nvSpPr>
        <p:spPr>
          <a:prstGeom prst="rect">
            <a:avLst/>
          </a:prstGeom>
        </p:spPr>
        <p:txBody>
          <a:bodyPr/>
          <a:lstStyle>
            <a:lvl1pPr algn="ctr">
              <a:defRPr spc="-2" sz="3600">
                <a:uFill>
                  <a:solidFill>
                    <a:srgbClr val="FFFFFF"/>
                  </a:solidFill>
                </a:uFill>
                <a:latin typeface="+mn-lt"/>
                <a:ea typeface="+mn-ea"/>
                <a:cs typeface="+mn-cs"/>
                <a:sym typeface="Arial"/>
              </a:defRPr>
            </a:lvl1pPr>
          </a:lstStyle>
          <a:p>
            <a:pPr/>
            <a:r>
              <a:t>Домашнее задание</a:t>
            </a:r>
          </a:p>
        </p:txBody>
      </p:sp>
      <p:sp>
        <p:nvSpPr>
          <p:cNvPr id="567"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Title"/>
          <p:cNvSpPr txBox="1"/>
          <p:nvPr>
            <p:ph type="title"/>
          </p:nvPr>
        </p:nvSpPr>
        <p:spPr>
          <a:xfrm>
            <a:off x="457199" y="273599"/>
            <a:ext cx="8229243" cy="1144801"/>
          </a:xfrm>
          <a:prstGeom prst="rect">
            <a:avLst/>
          </a:prstGeom>
        </p:spPr>
        <p:txBody>
          <a:bodyPr/>
          <a:lstStyle/>
          <a:p>
            <a:pPr>
              <a:defRPr sz="3000"/>
            </a:pPr>
          </a:p>
        </p:txBody>
      </p:sp>
      <p:sp>
        <p:nvSpPr>
          <p:cNvPr id="365" name="Body"/>
          <p:cNvSpPr txBox="1"/>
          <p:nvPr>
            <p:ph type="body" idx="1"/>
          </p:nvPr>
        </p:nvSpPr>
        <p:spPr>
          <a:xfrm>
            <a:off x="457199" y="1604519"/>
            <a:ext cx="8229243" cy="3976923"/>
          </a:xfrm>
          <a:prstGeom prst="rect">
            <a:avLst/>
          </a:prstGeom>
        </p:spPr>
        <p:txBody>
          <a:bodyPr/>
          <a:lstStyle/>
          <a:p>
            <a:pPr/>
          </a:p>
        </p:txBody>
      </p:sp>
      <p:sp>
        <p:nvSpPr>
          <p:cNvPr id="366" name="Как сообщить об ошибке?…"/>
          <p:cNvSpPr txBox="1"/>
          <p:nvPr/>
        </p:nvSpPr>
        <p:spPr>
          <a:xfrm>
            <a:off x="519435" y="1781960"/>
            <a:ext cx="8105130" cy="2847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3600">
                <a:latin typeface="+mj-lt"/>
                <a:ea typeface="+mj-ea"/>
                <a:cs typeface="+mj-cs"/>
                <a:sym typeface="Helvetica"/>
              </a:defRPr>
            </a:pPr>
            <a:r>
              <a:t>Как сообщить об ошибке?</a:t>
            </a:r>
          </a:p>
          <a:p>
            <a:pPr>
              <a:defRPr sz="3000">
                <a:latin typeface="+mj-lt"/>
                <a:ea typeface="+mj-ea"/>
                <a:cs typeface="+mj-cs"/>
                <a:sym typeface="Helvetica"/>
              </a:defRPr>
            </a:pPr>
          </a:p>
          <a:p>
            <a:pPr defTabSz="457200">
              <a:defRPr b="1" sz="4000">
                <a:solidFill>
                  <a:srgbClr val="011480"/>
                </a:solidFill>
                <a:latin typeface="Menlo"/>
                <a:ea typeface="Menlo"/>
                <a:cs typeface="Menlo"/>
                <a:sym typeface="Menlo"/>
              </a:defRPr>
            </a:pPr>
            <a:r>
              <a:t>int </a:t>
            </a:r>
            <a:r>
              <a:rPr b="0">
                <a:solidFill>
                  <a:srgbClr val="000000"/>
                </a:solidFill>
              </a:rPr>
              <a:t>divide(</a:t>
            </a:r>
            <a:r>
              <a:t>int </a:t>
            </a:r>
            <a:r>
              <a:rPr b="0">
                <a:solidFill>
                  <a:srgbClr val="000000"/>
                </a:solidFill>
              </a:rPr>
              <a:t>a, </a:t>
            </a:r>
            <a:r>
              <a:t>int </a:t>
            </a:r>
            <a:r>
              <a:rPr b="0">
                <a:solidFill>
                  <a:srgbClr val="000000"/>
                </a:solidFill>
              </a:rPr>
              <a:t>b) {</a:t>
            </a:r>
          </a:p>
          <a:p>
            <a:pPr defTabSz="457200">
              <a:defRPr sz="4000">
                <a:latin typeface="Menlo"/>
                <a:ea typeface="Menlo"/>
                <a:cs typeface="Menlo"/>
                <a:sym typeface="Menlo"/>
              </a:defRPr>
            </a:pPr>
            <a:r>
              <a:t>    </a:t>
            </a:r>
            <a:r>
              <a:rPr b="1">
                <a:solidFill>
                  <a:srgbClr val="011480"/>
                </a:solidFill>
              </a:rPr>
              <a:t>return </a:t>
            </a:r>
            <a:r>
              <a:t>a / b;</a:t>
            </a:r>
          </a:p>
          <a:p>
            <a:pPr defTabSz="457200">
              <a:defRPr sz="4000">
                <a:latin typeface="Menlo"/>
                <a:ea typeface="Menlo"/>
                <a:cs typeface="Menlo"/>
                <a:sym typeface="Menlo"/>
              </a:defRPr>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369" name="CustomShape 2"/>
          <p:cNvSpPr txBox="1"/>
          <p:nvPr/>
        </p:nvSpPr>
        <p:spPr>
          <a:xfrm>
            <a:off x="457200" y="3353215"/>
            <a:ext cx="8279280" cy="195630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indent="359">
              <a:defRPr spc="-1" sz="3200">
                <a:uFill>
                  <a:solidFill>
                    <a:srgbClr val="FFFFFF"/>
                  </a:solidFill>
                </a:uFill>
              </a:defRPr>
            </a:lvl1pPr>
          </a:lstStyle>
          <a:p>
            <a:pPr/>
            <a:r>
              <a:t>Исключение (exception) – событие, возникающее в ходе выполнения программы, которое разрушает нормальный поток команд программы.</a:t>
            </a:r>
          </a:p>
        </p:txBody>
      </p:sp>
      <p:sp>
        <p:nvSpPr>
          <p:cNvPr id="370" name="CustomShape 3"/>
          <p:cNvSpPr txBox="1"/>
          <p:nvPr>
            <p:ph type="sldNum" sz="quarter" idx="4294967295"/>
          </p:nvPr>
        </p:nvSpPr>
        <p:spPr>
          <a:xfrm>
            <a:off x="8866330" y="6448669"/>
            <a:ext cx="169668"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371" name="CustomShape 4"/>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Что такое исключение?</a:t>
            </a:r>
          </a:p>
        </p:txBody>
      </p:sp>
      <p:pic>
        <p:nvPicPr>
          <p:cNvPr id="372" name="Рисунок 6" descr="Рисунок 6"/>
          <p:cNvPicPr>
            <a:picLocks noChangeAspect="1"/>
          </p:cNvPicPr>
          <p:nvPr/>
        </p:nvPicPr>
        <p:blipFill>
          <a:blip r:embed="rId3">
            <a:extLst/>
          </a:blip>
          <a:stretch>
            <a:fillRect/>
          </a:stretch>
        </p:blipFill>
        <p:spPr>
          <a:xfrm>
            <a:off x="1905118" y="980640"/>
            <a:ext cx="4826884" cy="17280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377" name="CustomShape 2"/>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Стандартные исключения</a:t>
            </a:r>
          </a:p>
        </p:txBody>
      </p:sp>
      <p:sp>
        <p:nvSpPr>
          <p:cNvPr id="378" name="CustomShape 3"/>
          <p:cNvSpPr txBox="1"/>
          <p:nvPr>
            <p:ph type="sldNum" sz="quarter" idx="4294967295"/>
          </p:nvPr>
        </p:nvSpPr>
        <p:spPr>
          <a:xfrm>
            <a:off x="8861555" y="6443629"/>
            <a:ext cx="174443"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808080"/>
                </a:solidFill>
                <a:uFill>
                  <a:solidFill>
                    <a:srgbClr val="FFFFFF"/>
                  </a:solidFill>
                </a:uFill>
                <a:latin typeface="Georgia"/>
                <a:ea typeface="Georgia"/>
                <a:cs typeface="Georgia"/>
                <a:sym typeface="Georgia"/>
              </a:defRPr>
            </a:lvl1pPr>
          </a:lstStyle>
          <a:p>
            <a:pPr/>
            <a:fld id="{86CB4B4D-7CA3-9044-876B-883B54F8677D}" type="slidenum"/>
          </a:p>
        </p:txBody>
      </p:sp>
      <p:graphicFrame>
        <p:nvGraphicFramePr>
          <p:cNvPr id="379" name="Таблица 1"/>
          <p:cNvGraphicFramePr/>
          <p:nvPr/>
        </p:nvGraphicFramePr>
        <p:xfrm>
          <a:off x="457200" y="1196750"/>
          <a:ext cx="8291266" cy="259588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970784"/>
                <a:gridCol w="4320480"/>
              </a:tblGrid>
              <a:tr h="370840">
                <a:tc>
                  <a:txBody>
                    <a:bodyPr/>
                    <a:lstStyle/>
                    <a:p>
                      <a:pPr algn="just">
                        <a:defRPr b="0" sz="1800">
                          <a:solidFill>
                            <a:srgbClr val="000000"/>
                          </a:solidFill>
                        </a:defRPr>
                      </a:pPr>
                      <a:r>
                        <a:rPr b="1" sz="2000">
                          <a:solidFill>
                            <a:srgbClr val="FFFFFF"/>
                          </a:solidFill>
                        </a:rPr>
                        <a:t>Исключение</a:t>
                      </a:r>
                    </a:p>
                  </a:txBody>
                  <a:tcPr marL="45720" marR="45720" marT="45720" marB="45720" anchor="t" anchorCtr="0" horzOverflow="overflow">
                    <a:solidFill>
                      <a:srgbClr val="00B050"/>
                    </a:solidFill>
                  </a:tcPr>
                </a:tc>
                <a:tc>
                  <a:txBody>
                    <a:bodyPr/>
                    <a:lstStyle/>
                    <a:p>
                      <a:pPr algn="just">
                        <a:defRPr b="0" sz="1800">
                          <a:solidFill>
                            <a:srgbClr val="000000"/>
                          </a:solidFill>
                        </a:defRPr>
                      </a:pPr>
                      <a:r>
                        <a:rPr b="1" sz="2000">
                          <a:solidFill>
                            <a:srgbClr val="FFFFFF"/>
                          </a:solidFill>
                        </a:rPr>
                        <a:t>Случай использования</a:t>
                      </a:r>
                    </a:p>
                  </a:txBody>
                  <a:tcPr marL="45720" marR="45720" marT="45720" marB="45720" anchor="t" anchorCtr="0" horzOverflow="overflow">
                    <a:solidFill>
                      <a:srgbClr val="00B050"/>
                    </a:solidFill>
                  </a:tcPr>
                </a:tc>
              </a:tr>
              <a:tr h="370840">
                <a:tc>
                  <a:txBody>
                    <a:bodyPr/>
                    <a:lstStyle/>
                    <a:p>
                      <a:pPr algn="just">
                        <a:defRPr sz="1800"/>
                      </a:pPr>
                      <a:r>
                        <a:rPr sz="2000"/>
                        <a:t>IllegalArgumentException</a:t>
                      </a:r>
                    </a:p>
                  </a:txBody>
                  <a:tcPr marL="45720" marR="45720" marT="45720" marB="45720" anchor="t" anchorCtr="0" horzOverflow="overflow">
                    <a:solidFill>
                      <a:srgbClr val="C3D69B"/>
                    </a:solidFill>
                  </a:tcPr>
                </a:tc>
                <a:tc>
                  <a:txBody>
                    <a:bodyPr/>
                    <a:lstStyle/>
                    <a:p>
                      <a:pPr algn="just">
                        <a:defRPr sz="2000"/>
                      </a:pPr>
                      <a:r>
                        <a:t>Невалидное значение </a:t>
                      </a:r>
                      <a:r>
                        <a:rPr i="1"/>
                        <a:t>не null </a:t>
                      </a:r>
                      <a:r>
                        <a:t>параметра</a:t>
                      </a:r>
                    </a:p>
                  </a:txBody>
                  <a:tcPr marL="45720" marR="45720" marT="45720" marB="45720" anchor="t" anchorCtr="0" horzOverflow="overflow">
                    <a:solidFill>
                      <a:srgbClr val="C3D69B"/>
                    </a:solidFill>
                  </a:tcPr>
                </a:tc>
              </a:tr>
              <a:tr h="370840">
                <a:tc>
                  <a:txBody>
                    <a:bodyPr/>
                    <a:lstStyle/>
                    <a:p>
                      <a:pPr algn="just">
                        <a:defRPr sz="1800"/>
                      </a:pPr>
                      <a:r>
                        <a:rPr sz="2000"/>
                        <a:t>IllegalStateException</a:t>
                      </a:r>
                    </a:p>
                  </a:txBody>
                  <a:tcPr marL="45720" marR="45720" marT="45720" marB="45720" anchor="t" anchorCtr="0" horzOverflow="overflow">
                    <a:solidFill>
                      <a:srgbClr val="D7E4BD"/>
                    </a:solidFill>
                  </a:tcPr>
                </a:tc>
                <a:tc>
                  <a:txBody>
                    <a:bodyPr/>
                    <a:lstStyle/>
                    <a:p>
                      <a:pPr algn="just">
                        <a:defRPr sz="1800"/>
                      </a:pPr>
                      <a:r>
                        <a:rPr sz="2000"/>
                        <a:t>Неподходящее состояние объекта для вызова метода</a:t>
                      </a:r>
                    </a:p>
                  </a:txBody>
                  <a:tcPr marL="45720" marR="45720" marT="45720" marB="45720" anchor="t" anchorCtr="0" horzOverflow="overflow">
                    <a:solidFill>
                      <a:srgbClr val="D7E4BD"/>
                    </a:solidFill>
                  </a:tcPr>
                </a:tc>
              </a:tr>
              <a:tr h="370840">
                <a:tc>
                  <a:txBody>
                    <a:bodyPr/>
                    <a:lstStyle/>
                    <a:p>
                      <a:pPr algn="just">
                        <a:defRPr sz="1800"/>
                      </a:pPr>
                      <a:r>
                        <a:rPr sz="2000"/>
                        <a:t>NullPointerException</a:t>
                      </a:r>
                    </a:p>
                  </a:txBody>
                  <a:tcPr marL="45720" marR="45720" marT="45720" marB="45720" anchor="t" anchorCtr="0" horzOverflow="overflow">
                    <a:solidFill>
                      <a:srgbClr val="C3D69B"/>
                    </a:solidFill>
                  </a:tcPr>
                </a:tc>
                <a:tc>
                  <a:txBody>
                    <a:bodyPr/>
                    <a:lstStyle/>
                    <a:p>
                      <a:pPr algn="just">
                        <a:defRPr sz="1800"/>
                      </a:pPr>
                      <a:r>
                        <a:rPr sz="2000"/>
                        <a:t>Значение параметра null, где это запрещено</a:t>
                      </a:r>
                    </a:p>
                  </a:txBody>
                  <a:tcPr marL="45720" marR="45720" marT="45720" marB="45720" anchor="t" anchorCtr="0" horzOverflow="overflow">
                    <a:solidFill>
                      <a:srgbClr val="C3D69B"/>
                    </a:solidFill>
                  </a:tcPr>
                </a:tc>
              </a:tr>
              <a:tr h="370840">
                <a:tc>
                  <a:txBody>
                    <a:bodyPr/>
                    <a:lstStyle/>
                    <a:p>
                      <a:pPr algn="just">
                        <a:defRPr sz="1800"/>
                      </a:pPr>
                      <a:r>
                        <a:rPr sz="2000"/>
                        <a:t>IndexOutOfBoundsException</a:t>
                      </a:r>
                    </a:p>
                  </a:txBody>
                  <a:tcPr marL="45720" marR="45720" marT="45720" marB="45720" anchor="t" anchorCtr="0" horzOverflow="overflow">
                    <a:solidFill>
                      <a:srgbClr val="D7E4BD"/>
                    </a:solidFill>
                  </a:tcPr>
                </a:tc>
                <a:tc>
                  <a:txBody>
                    <a:bodyPr/>
                    <a:lstStyle/>
                    <a:p>
                      <a:pPr algn="just">
                        <a:defRPr sz="1800"/>
                      </a:pPr>
                      <a:r>
                        <a:rPr sz="2000"/>
                        <a:t>Значение индекса за пределами допустимого</a:t>
                      </a:r>
                    </a:p>
                  </a:txBody>
                  <a:tcPr marL="45720" marR="45720" marT="45720" marB="45720" anchor="t" anchorCtr="0" horzOverflow="overflow">
                    <a:solidFill>
                      <a:srgbClr val="D7E4BD"/>
                    </a:solidFill>
                  </a:tcPr>
                </a:tc>
              </a:tr>
              <a:tr h="370840">
                <a:tc>
                  <a:txBody>
                    <a:bodyPr/>
                    <a:lstStyle/>
                    <a:p>
                      <a:pPr algn="just">
                        <a:defRPr sz="1800"/>
                      </a:pPr>
                      <a:r>
                        <a:rPr sz="2000"/>
                        <a:t>ConcurrentModificationException</a:t>
                      </a:r>
                    </a:p>
                  </a:txBody>
                  <a:tcPr marL="45720" marR="45720" marT="45720" marB="45720" anchor="t" anchorCtr="0" horzOverflow="overflow">
                    <a:solidFill>
                      <a:srgbClr val="C3D69B"/>
                    </a:solidFill>
                  </a:tcPr>
                </a:tc>
                <a:tc>
                  <a:txBody>
                    <a:bodyPr/>
                    <a:lstStyle/>
                    <a:p>
                      <a:pPr algn="just">
                        <a:defRPr sz="1800"/>
                      </a:pPr>
                      <a:r>
                        <a:rPr sz="2000"/>
                        <a:t>Обнаружено параллельное изменение объекта, где это запрещено</a:t>
                      </a:r>
                    </a:p>
                  </a:txBody>
                  <a:tcPr marL="45720" marR="45720" marT="45720" marB="45720" anchor="t" anchorCtr="0" horzOverflow="overflow">
                    <a:solidFill>
                      <a:srgbClr val="C3D69B"/>
                    </a:solidFill>
                  </a:tcPr>
                </a:tc>
              </a:tr>
              <a:tr h="370840">
                <a:tc>
                  <a:txBody>
                    <a:bodyPr/>
                    <a:lstStyle/>
                    <a:p>
                      <a:pPr algn="just">
                        <a:defRPr sz="1800"/>
                      </a:pPr>
                      <a:r>
                        <a:rPr sz="2000"/>
                        <a:t>UnsupportedOperationException</a:t>
                      </a:r>
                    </a:p>
                  </a:txBody>
                  <a:tcPr marL="45720" marR="45720" marT="45720" marB="45720" anchor="t" anchorCtr="0" horzOverflow="overflow">
                    <a:solidFill>
                      <a:srgbClr val="D7E4BD"/>
                    </a:solidFill>
                  </a:tcPr>
                </a:tc>
                <a:tc>
                  <a:txBody>
                    <a:bodyPr/>
                    <a:lstStyle/>
                    <a:p>
                      <a:pPr algn="just">
                        <a:defRPr sz="1800"/>
                      </a:pPr>
                      <a:r>
                        <a:rPr sz="2000"/>
                        <a:t>Объект не поддерживает метод</a:t>
                      </a:r>
                    </a:p>
                  </a:txBody>
                  <a:tcPr marL="45720" marR="45720" marT="45720" marB="45720" anchor="t" anchorCtr="0" horzOverflow="overflow">
                    <a:solidFill>
                      <a:srgbClr val="D7E4BD"/>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3" name="1*UDUPyFJNSvednRLYBSBkJQ.png" descr="1*UDUPyFJNSvednRLYBSBkJQ.png"/>
          <p:cNvPicPr>
            <a:picLocks noChangeAspect="1"/>
          </p:cNvPicPr>
          <p:nvPr/>
        </p:nvPicPr>
        <p:blipFill>
          <a:blip r:embed="rId2">
            <a:extLst/>
          </a:blip>
          <a:stretch>
            <a:fillRect/>
          </a:stretch>
        </p:blipFill>
        <p:spPr>
          <a:xfrm>
            <a:off x="1823429" y="852858"/>
            <a:ext cx="5497142" cy="549714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386" name="CustomShape 2"/>
          <p:cNvSpPr txBox="1"/>
          <p:nvPr/>
        </p:nvSpPr>
        <p:spPr>
          <a:xfrm>
            <a:off x="457200" y="1268640"/>
            <a:ext cx="8279280" cy="180473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indent="718" algn="just">
              <a:defRPr i="1" spc="-1" sz="3000">
                <a:uFill>
                  <a:solidFill>
                    <a:srgbClr val="FFFFFF"/>
                  </a:solidFill>
                </a:uFill>
              </a:defRPr>
            </a:pPr>
            <a:r>
              <a:t>Стек вызовов методов (call stack) </a:t>
            </a:r>
            <a:r>
              <a:rPr i="0"/>
              <a:t>– цепочка методов, приводящая к вызову конкретного метода.</a:t>
            </a:r>
          </a:p>
        </p:txBody>
      </p:sp>
      <p:sp>
        <p:nvSpPr>
          <p:cNvPr id="387" name="CustomShape 3"/>
          <p:cNvSpPr txBox="1"/>
          <p:nvPr>
            <p:ph type="sldNum" sz="quarter" idx="4294967295"/>
          </p:nvPr>
        </p:nvSpPr>
        <p:spPr>
          <a:xfrm>
            <a:off x="8857711" y="6448669"/>
            <a:ext cx="178288"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388" name="CustomShape 4"/>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стек вызовов методов</a:t>
            </a:r>
          </a:p>
        </p:txBody>
      </p:sp>
      <p:pic>
        <p:nvPicPr>
          <p:cNvPr id="389" name="Рисунок 5" descr="Рисунок 5"/>
          <p:cNvPicPr>
            <a:picLocks noChangeAspect="1"/>
          </p:cNvPicPr>
          <p:nvPr/>
        </p:nvPicPr>
        <p:blipFill>
          <a:blip r:embed="rId3">
            <a:extLst/>
          </a:blip>
          <a:stretch>
            <a:fillRect/>
          </a:stretch>
        </p:blipFill>
        <p:spPr>
          <a:xfrm>
            <a:off x="2132370" y="2636910"/>
            <a:ext cx="4743452" cy="280035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CustomShape 1"/>
          <p:cNvSpPr/>
          <p:nvPr/>
        </p:nvSpPr>
        <p:spPr>
          <a:xfrm>
            <a:off x="4787998" y="-1"/>
            <a:ext cx="4175643" cy="331922"/>
          </a:xfrm>
          <a:prstGeom prst="rect">
            <a:avLst/>
          </a:prstGeom>
          <a:solidFill>
            <a:srgbClr val="FFFFFF"/>
          </a:solidFill>
          <a:ln w="12700">
            <a:miter lim="400000"/>
          </a:ln>
        </p:spPr>
        <p:txBody>
          <a:bodyPr lIns="45718" tIns="45718" rIns="45718" bIns="45718"/>
          <a:lstStyle/>
          <a:p>
            <a:pPr/>
          </a:p>
        </p:txBody>
      </p:sp>
      <p:sp>
        <p:nvSpPr>
          <p:cNvPr id="394" name="CustomShape 2"/>
          <p:cNvSpPr txBox="1"/>
          <p:nvPr/>
        </p:nvSpPr>
        <p:spPr>
          <a:xfrm>
            <a:off x="449941" y="906732"/>
            <a:ext cx="8279280" cy="525913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p>
            <a:pPr marL="343079" indent="-342719" algn="just">
              <a:buClr>
                <a:srgbClr val="000000"/>
              </a:buClr>
              <a:buSzPct val="100000"/>
              <a:buFont typeface="Arial"/>
              <a:buChar char="•"/>
              <a:defRPr spc="-1" sz="3000">
                <a:uFill>
                  <a:solidFill>
                    <a:srgbClr val="FFFFFF"/>
                  </a:solidFill>
                </a:uFill>
              </a:defRPr>
            </a:pPr>
            <a:r>
              <a:t>Исключение - это полноценный объект, содержащий информацию об ошибке (включая её тип и место в программе, где она произошла).</a:t>
            </a:r>
          </a:p>
          <a:p>
            <a:pPr marL="343079" indent="-342719" algn="just">
              <a:buClr>
                <a:srgbClr val="000000"/>
              </a:buClr>
              <a:buSzPct val="100000"/>
              <a:buFont typeface="Arial"/>
              <a:buChar char="•"/>
              <a:defRPr spc="-1" sz="3000">
                <a:uFill>
                  <a:solidFill>
                    <a:srgbClr val="FFFFFF"/>
                  </a:solidFill>
                </a:uFill>
              </a:defRPr>
            </a:pPr>
            <a:r>
              <a:t>Все исключения наследники класса Throwable:</a:t>
            </a:r>
          </a:p>
          <a:p>
            <a:pPr algn="just">
              <a:defRPr spc="-1" sz="3000">
                <a:uFill>
                  <a:solidFill>
                    <a:srgbClr val="FFFFFF"/>
                  </a:solidFill>
                </a:uFill>
              </a:defRPr>
            </a:pPr>
          </a:p>
          <a:p>
            <a:pPr algn="just">
              <a:defRPr spc="-1" sz="3000">
                <a:uFill>
                  <a:solidFill>
                    <a:srgbClr val="FFFFFF"/>
                  </a:solidFill>
                </a:uFill>
              </a:defRPr>
            </a:pPr>
            <a:r>
              <a:t>Методы:</a:t>
            </a:r>
          </a:p>
          <a:p>
            <a:pPr marL="220578" indent="-220578" algn="just">
              <a:buSzPct val="100000"/>
              <a:buChar char="-"/>
              <a:defRPr spc="-1" sz="3000">
                <a:uFill>
                  <a:solidFill>
                    <a:srgbClr val="FFFFFF"/>
                  </a:solidFill>
                </a:uFill>
              </a:defRPr>
            </a:pPr>
            <a:r>
              <a:t>Причина getCause();</a:t>
            </a:r>
          </a:p>
          <a:p>
            <a:pPr marL="220578" indent="-220578" algn="just">
              <a:buSzPct val="100000"/>
              <a:buChar char="-"/>
              <a:defRPr spc="-1" sz="3000">
                <a:uFill>
                  <a:solidFill>
                    <a:srgbClr val="FFFFFF"/>
                  </a:solidFill>
                </a:uFill>
              </a:defRPr>
            </a:pPr>
            <a:r>
              <a:t>Сообщение getMessage()</a:t>
            </a:r>
          </a:p>
          <a:p>
            <a:pPr marL="220578" indent="-220578" algn="just">
              <a:buSzPct val="100000"/>
              <a:buChar char="-"/>
              <a:defRPr spc="-1" sz="3000">
                <a:uFill>
                  <a:solidFill>
                    <a:srgbClr val="FFFFFF"/>
                  </a:solidFill>
                </a:uFill>
              </a:defRPr>
            </a:pPr>
            <a:r>
              <a:t>Напечатать стек void printStackTrace()</a:t>
            </a:r>
          </a:p>
          <a:p>
            <a:pPr marL="220578" indent="-220578" algn="just">
              <a:buSzPct val="100000"/>
              <a:buChar char="-"/>
              <a:defRPr spc="-1" sz="3000">
                <a:uFill>
                  <a:solidFill>
                    <a:srgbClr val="FFFFFF"/>
                  </a:solidFill>
                </a:uFill>
              </a:defRPr>
            </a:pPr>
            <a:r>
              <a:t>Подавленные исключения getSuppresed()</a:t>
            </a:r>
          </a:p>
        </p:txBody>
      </p:sp>
      <p:sp>
        <p:nvSpPr>
          <p:cNvPr id="395" name="CustomShape 3"/>
          <p:cNvSpPr txBox="1"/>
          <p:nvPr>
            <p:ph type="sldNum" sz="quarter" idx="4294967295"/>
          </p:nvPr>
        </p:nvSpPr>
        <p:spPr>
          <a:xfrm>
            <a:off x="8861555" y="6448669"/>
            <a:ext cx="174443" cy="229699"/>
          </a:xfrm>
          <a:prstGeom prst="rect">
            <a:avLst/>
          </a:prstGeom>
          <a:extLst>
            <a:ext uri="{C572A759-6A51-4108-AA02-DFA0A04FC94B}">
              <ma14:wrappingTextBoxFlag xmlns:ma14="http://schemas.microsoft.com/office/mac/drawingml/2011/main" val="1"/>
            </a:ext>
          </a:extLst>
        </p:spPr>
        <p:txBody>
          <a:bodyPr lIns="44999" tIns="44999" rIns="44999" bIns="44999"/>
          <a:lstStyle>
            <a:lvl1pPr>
              <a:defRPr spc="-1" sz="1000">
                <a:solidFill>
                  <a:srgbClr val="BFBFBF"/>
                </a:solidFill>
                <a:uFill>
                  <a:solidFill>
                    <a:srgbClr val="FFFFFF"/>
                  </a:solidFill>
                </a:uFill>
                <a:latin typeface="Georgia"/>
                <a:ea typeface="Georgia"/>
                <a:cs typeface="Georgia"/>
                <a:sym typeface="Georgia"/>
              </a:defRPr>
            </a:lvl1pPr>
          </a:lstStyle>
          <a:p>
            <a:pPr/>
            <a:fld id="{86CB4B4D-7CA3-9044-876B-883B54F8677D}" type="slidenum"/>
          </a:p>
        </p:txBody>
      </p:sp>
      <p:sp>
        <p:nvSpPr>
          <p:cNvPr id="396" name="CustomShape 4"/>
          <p:cNvSpPr txBox="1"/>
          <p:nvPr/>
        </p:nvSpPr>
        <p:spPr>
          <a:xfrm>
            <a:off x="457200" y="271100"/>
            <a:ext cx="7426439" cy="496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90000"/>
              </a:lnSpc>
              <a:defRPr b="1" cap="all" spc="296" sz="2800">
                <a:solidFill>
                  <a:srgbClr val="008000"/>
                </a:solidFill>
                <a:uFill>
                  <a:solidFill>
                    <a:srgbClr val="FFFFFF"/>
                  </a:solidFill>
                </a:uFill>
                <a:latin typeface="Calibri"/>
                <a:ea typeface="Calibri"/>
                <a:cs typeface="Calibri"/>
                <a:sym typeface="Calibri"/>
              </a:defRPr>
            </a:lvl1pPr>
          </a:lstStyle>
          <a:p>
            <a:pPr/>
            <a:r>
              <a:t>java.lang.Throwable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