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83" r:id="rId4"/>
    <p:sldId id="302" r:id="rId5"/>
    <p:sldId id="301" r:id="rId6"/>
    <p:sldId id="284" r:id="rId7"/>
    <p:sldId id="285" r:id="rId8"/>
    <p:sldId id="282" r:id="rId9"/>
    <p:sldId id="286" r:id="rId10"/>
    <p:sldId id="287" r:id="rId11"/>
    <p:sldId id="289" r:id="rId12"/>
    <p:sldId id="288" r:id="rId13"/>
    <p:sldId id="292" r:id="rId14"/>
    <p:sldId id="293" r:id="rId15"/>
    <p:sldId id="294" r:id="rId16"/>
    <p:sldId id="291" r:id="rId17"/>
    <p:sldId id="297" r:id="rId18"/>
    <p:sldId id="299" r:id="rId19"/>
    <p:sldId id="290" r:id="rId20"/>
    <p:sldId id="300" r:id="rId21"/>
    <p:sldId id="303" r:id="rId22"/>
    <p:sldId id="281" r:id="rId23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EB"/>
    <a:srgbClr val="FFEBEB"/>
    <a:srgbClr val="FFDCDC"/>
    <a:srgbClr val="FF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06" autoAdjust="0"/>
  </p:normalViewPr>
  <p:slideViewPr>
    <p:cSldViewPr>
      <p:cViewPr varScale="1">
        <p:scale>
          <a:sx n="53" d="100"/>
          <a:sy n="53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57107762291815E-2"/>
          <c:y val="3.8570625529476793E-2"/>
          <c:w val="0.65593298149397161"/>
          <c:h val="0.96142937447052323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2в</c:v>
                </c:pt>
              </c:strCache>
            </c:strRef>
          </c:tx>
          <c:dPt>
            <c:idx val="2"/>
            <c:bubble3D val="0"/>
            <c:explosion val="7"/>
          </c:dPt>
          <c:cat>
            <c:strRef>
              <c:f>Лист1!$A$2:$A$6</c:f>
              <c:strCache>
                <c:ptCount val="5"/>
                <c:pt idx="0">
                  <c:v>Maven</c:v>
                </c:pt>
                <c:pt idx="1">
                  <c:v>Gradle</c:v>
                </c:pt>
                <c:pt idx="2">
                  <c:v>Ant</c:v>
                </c:pt>
                <c:pt idx="3">
                  <c:v>Другие</c:v>
                </c:pt>
                <c:pt idx="4">
                  <c:v>Не использую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68</c:v>
                </c:pt>
                <c:pt idx="1">
                  <c:v>16</c:v>
                </c:pt>
                <c:pt idx="2">
                  <c:v>11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3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4"/>
        <c:txPr>
          <a:bodyPr/>
          <a:lstStyle/>
          <a:p>
            <a:pPr>
              <a:defRPr sz="2200"/>
            </a:pPr>
            <a:endParaRPr lang="ru-RU"/>
          </a:p>
        </c:txPr>
      </c:legendEntry>
      <c:layout>
        <c:manualLayout>
          <c:xMode val="edge"/>
          <c:yMode val="edge"/>
          <c:x val="0.70086462389783533"/>
          <c:y val="0.24893736088230486"/>
          <c:w val="0.29913537610216467"/>
          <c:h val="0.5465273899157311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57107762291815E-2"/>
          <c:y val="3.8570625529476793E-2"/>
          <c:w val="0.65593298149397161"/>
          <c:h val="0.96142937447052323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2в</c:v>
                </c:pt>
              </c:strCache>
            </c:strRef>
          </c:tx>
          <c:dPt>
            <c:idx val="1"/>
            <c:bubble3D val="0"/>
            <c:explosion val="5"/>
          </c:dPt>
          <c:dPt>
            <c:idx val="2"/>
            <c:bubble3D val="0"/>
          </c:dPt>
          <c:cat>
            <c:strRef>
              <c:f>Лист1!$A$2:$A$6</c:f>
              <c:strCache>
                <c:ptCount val="5"/>
                <c:pt idx="0">
                  <c:v>Maven</c:v>
                </c:pt>
                <c:pt idx="1">
                  <c:v>Gradle</c:v>
                </c:pt>
                <c:pt idx="2">
                  <c:v>Ant</c:v>
                </c:pt>
                <c:pt idx="3">
                  <c:v>Другие</c:v>
                </c:pt>
                <c:pt idx="4">
                  <c:v>Не использую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68</c:v>
                </c:pt>
                <c:pt idx="1">
                  <c:v>16</c:v>
                </c:pt>
                <c:pt idx="2">
                  <c:v>11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3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4"/>
        <c:txPr>
          <a:bodyPr/>
          <a:lstStyle/>
          <a:p>
            <a:pPr>
              <a:defRPr sz="2200"/>
            </a:pPr>
            <a:endParaRPr lang="ru-RU"/>
          </a:p>
        </c:txPr>
      </c:legendEntry>
      <c:layout>
        <c:manualLayout>
          <c:xMode val="edge"/>
          <c:yMode val="edge"/>
          <c:x val="0.70086462389783533"/>
          <c:y val="0.24893736088230486"/>
          <c:w val="0.29913537610216467"/>
          <c:h val="0.5465273899157311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757107762291815E-2"/>
          <c:y val="3.8570625529476793E-2"/>
          <c:w val="0.65593298149397161"/>
          <c:h val="0.96142937447052323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2в</c:v>
                </c:pt>
              </c:strCache>
            </c:strRef>
          </c:tx>
          <c:dPt>
            <c:idx val="0"/>
            <c:bubble3D val="0"/>
            <c:explosion val="6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Лист1!$A$2:$A$6</c:f>
              <c:strCache>
                <c:ptCount val="5"/>
                <c:pt idx="0">
                  <c:v>Maven</c:v>
                </c:pt>
                <c:pt idx="1">
                  <c:v>Gradle</c:v>
                </c:pt>
                <c:pt idx="2">
                  <c:v>Ant</c:v>
                </c:pt>
                <c:pt idx="3">
                  <c:v>Другие</c:v>
                </c:pt>
                <c:pt idx="4">
                  <c:v>Не использую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68</c:v>
                </c:pt>
                <c:pt idx="1">
                  <c:v>16</c:v>
                </c:pt>
                <c:pt idx="2">
                  <c:v>11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2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3"/>
        <c:txPr>
          <a:bodyPr/>
          <a:lstStyle/>
          <a:p>
            <a:pPr>
              <a:defRPr sz="2200"/>
            </a:pPr>
            <a:endParaRPr lang="ru-RU"/>
          </a:p>
        </c:txPr>
      </c:legendEntry>
      <c:legendEntry>
        <c:idx val="4"/>
        <c:txPr>
          <a:bodyPr/>
          <a:lstStyle/>
          <a:p>
            <a:pPr>
              <a:defRPr sz="2200"/>
            </a:pPr>
            <a:endParaRPr lang="ru-RU"/>
          </a:p>
        </c:txPr>
      </c:legendEntry>
      <c:layout>
        <c:manualLayout>
          <c:xMode val="edge"/>
          <c:yMode val="edge"/>
          <c:x val="0.70086462389783533"/>
          <c:y val="0.24893736088230486"/>
          <c:w val="0.29913537610216467"/>
          <c:h val="0.5465273899157311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B3F0C3D-83A5-4B96-97F0-E7A5FE0A89D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261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897B4C9-EB72-4370-90CA-AF74428C440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Обратить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внимание, что сборка выполнена в папку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собрался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jar’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ник с именем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buildtools-1.0-SNAPSHOT.jar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 умолчанию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compile</a:t>
            </a:r>
            <a:endParaRPr lang="ru-RU" sz="20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AutoNum type="arabicParenR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 –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пример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приложения, когда в итоге не окажется в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war’</a:t>
            </a:r>
            <a:r>
              <a:rPr lang="ru-RU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нике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(подразумевается наличие на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J2EE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сервере)</a:t>
            </a:r>
          </a:p>
          <a:p>
            <a:pPr marL="457200" indent="-457200">
              <a:buAutoNum type="arabicParenR"/>
            </a:pP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Области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исключил из презентации.</a:t>
            </a:r>
          </a:p>
          <a:p>
            <a:pPr marL="457200" indent="-457200">
              <a:buAutoNum type="arabicParenR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Показать содержимое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репозиториев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из примеров.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>
              <a:buNone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Некоторые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фазы пропущены, чтобы не засорять таблицу.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228600" marR="0" indent="-227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5C9AED-EE0E-4BDE-AC52-3D2A612B33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Имеются 2 принципиально разных подхода в организации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процесса сборки.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 –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последовательный вызов определённых в скрипте задач с целью получения готового артефакта.</a:t>
            </a:r>
          </a:p>
          <a:p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– описывают, что за продукт собирается.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одно из самых первых достойных средств сборки проектов. Пример средства сборки, ориентированного на задачи. Сейчас активно теряет популярность. Рассматривать не будем.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Gradle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активно набирает популярность. Вне нашего рассмотрения.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Maven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самый популярный на данный момент – его мы и рассмотрим. Это средство ориентированное на продукт.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Многие детали сборки берёт на себя.</a:t>
            </a:r>
          </a:p>
          <a:p>
            <a:pPr marL="457200" indent="-457200">
              <a:buAutoNum type="arabicParenR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Как только разберётесь с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 сборкой первого проекта на </a:t>
            </a:r>
            <a:r>
              <a:rPr lang="ru-RU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мавене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так будете с лёгкостью разбираться с механизмом сборки других проектов. Используются единые плагины и простая объектная модель проекта.</a:t>
            </a:r>
          </a:p>
          <a:p>
            <a:pPr marL="457200" lvl="0" indent="-457200">
              <a:buAutoNum type="arabicParenR"/>
            </a:pP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Например: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можно делать 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log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информацию получаю напрямую и системы контроля версий;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сразу видны зависимости собираемого модуля от других модулей</a:t>
            </a:r>
          </a:p>
          <a:p>
            <a:pPr marL="457200" indent="-457200">
              <a:buAutoNum type="arabicParenR"/>
            </a:pP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Например: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тесты в отдельной папке - параллельное дерево исходников;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универсальное наименование тестов;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тесты устанавливают своё собственное окружение.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AutoNum type="arabicParenR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5920" cy="444348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AutoNum type="arabicParenR"/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pom.xml –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ядро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конфигурации сборки в </a:t>
            </a:r>
            <a:r>
              <a:rPr lang="ru-RU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мавене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</a:p>
          <a:p>
            <a:pPr marL="457200" indent="-457200">
              <a:buAutoNum type="arabicParenR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POM = project object model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(объектная </a:t>
            </a:r>
            <a:r>
              <a:rPr lang="ru-RU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модель проекта)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ru-RU" sz="2000" b="0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AutoNum type="arabicParenR"/>
            </a:pP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Рассказать о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groupId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artifactId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version.</a:t>
            </a:r>
          </a:p>
          <a:p>
            <a:pPr marL="457200" indent="-457200">
              <a:buAutoNum type="arabicParenR"/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Packaging = jar, war, ear </a:t>
            </a:r>
            <a:r>
              <a:rPr lang="ru-RU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т.п.</a:t>
            </a:r>
          </a:p>
        </p:txBody>
      </p:sp>
      <p:sp>
        <p:nvSpPr>
          <p:cNvPr id="235" name="CustomShape 2"/>
          <p:cNvSpPr/>
          <p:nvPr/>
        </p:nvSpPr>
        <p:spPr>
          <a:xfrm>
            <a:off x="3778560" y="9380160"/>
            <a:ext cx="2890080" cy="4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D5319D7-9535-4C91-8422-C7DC98F6657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440" cy="34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getting-started/index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564000" y="2133000"/>
            <a:ext cx="5328000" cy="1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2600" b="0" strike="noStrike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Средства сборки проектов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140000" y="5661360"/>
            <a:ext cx="4751640" cy="10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Дата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67876" y="836712"/>
            <a:ext cx="8279280" cy="5908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Выполните: </a:t>
            </a:r>
            <a:r>
              <a:rPr lang="en-US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mvn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package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[INFO] ------------------------------------------------------------------------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INFO] Building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unittesting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1.0-SNAPSHOT</a:t>
            </a:r>
          </a:p>
          <a:p>
            <a:pPr marL="720" algn="just"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[INFO]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------------------------------------------------------------------------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-------------------------------------------------------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 E S T S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-------------------------------------------------------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[INFO] 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[INFO] --- maven-jar-plugin:2.3.2:jar (default-jar) @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unittesting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---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[INFO] Building jar: C:\Users\User\git\UnitTesting\target\unittesting-1.0-SNAPSHOT.jar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[INFO] ------------------------------------------------------------------------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[INFO] BUILD SUCCESS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[INFO] ------------------------------------------------------------------------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…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Первая сборка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734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properties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 err="1">
                <a:solidFill>
                  <a:srgbClr val="000080"/>
                </a:solidFill>
              </a:rPr>
              <a:t>junit.version</a:t>
            </a:r>
            <a:r>
              <a:rPr lang="en-US" sz="2000" dirty="0"/>
              <a:t>&gt;4.12&lt;/</a:t>
            </a:r>
            <a:r>
              <a:rPr lang="en-US" sz="2000" b="1" dirty="0" err="1">
                <a:solidFill>
                  <a:srgbClr val="000080"/>
                </a:solidFill>
              </a:rPr>
              <a:t>junit.version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slf4j.version</a:t>
            </a:r>
            <a:r>
              <a:rPr lang="en-US" sz="2000" dirty="0"/>
              <a:t>&gt;1.7.21&lt;/</a:t>
            </a:r>
            <a:r>
              <a:rPr lang="en-US" sz="2000" b="1" dirty="0">
                <a:solidFill>
                  <a:srgbClr val="000080"/>
                </a:solidFill>
              </a:rPr>
              <a:t>slf4j.version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properties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dependencies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 err="1">
                <a:solidFill>
                  <a:srgbClr val="000080"/>
                </a:solidFill>
              </a:rPr>
              <a:t>groupId</a:t>
            </a:r>
            <a:r>
              <a:rPr lang="en-US" sz="2000" dirty="0"/>
              <a:t>&gt;org.slf4j&lt;/</a:t>
            </a:r>
            <a:r>
              <a:rPr lang="en-US" sz="2000" b="1" dirty="0" err="1">
                <a:solidFill>
                  <a:srgbClr val="000080"/>
                </a:solidFill>
              </a:rPr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 err="1">
                <a:solidFill>
                  <a:srgbClr val="000080"/>
                </a:solidFill>
              </a:rPr>
              <a:t>artifactId</a:t>
            </a:r>
            <a:r>
              <a:rPr lang="en-US" sz="2000" dirty="0"/>
              <a:t>&gt;slf4j-api&lt;/</a:t>
            </a:r>
            <a:r>
              <a:rPr lang="en-US" sz="2000" b="1" dirty="0" err="1">
                <a:solidFill>
                  <a:srgbClr val="000080"/>
                </a:solidFill>
              </a:rPr>
              <a:t>artifactId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>
                <a:solidFill>
                  <a:srgbClr val="000080"/>
                </a:solidFill>
              </a:rPr>
              <a:t>version</a:t>
            </a:r>
            <a:r>
              <a:rPr lang="en-US" sz="2000" dirty="0"/>
              <a:t>&gt;${slf4j.version}</a:t>
            </a:r>
            <a:r>
              <a:rPr lang="en-US" sz="2000" dirty="0" smtClean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&lt;/</a:t>
            </a:r>
            <a:r>
              <a:rPr lang="en-US" sz="2000" b="1" dirty="0">
                <a:solidFill>
                  <a:srgbClr val="000080"/>
                </a:solidFill>
              </a:rPr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 err="1">
                <a:solidFill>
                  <a:srgbClr val="000080"/>
                </a:solidFill>
              </a:rPr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>
                <a:solidFill>
                  <a:srgbClr val="000080"/>
                </a:solidFill>
              </a:rPr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 err="1">
                <a:solidFill>
                  <a:srgbClr val="000080"/>
                </a:solidFill>
              </a:rPr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b="1" dirty="0" err="1">
                <a:solidFill>
                  <a:srgbClr val="000080"/>
                </a:solidFill>
              </a:rPr>
              <a:t>artifactId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>
                <a:solidFill>
                  <a:srgbClr val="000080"/>
                </a:solidFill>
              </a:rPr>
              <a:t>version</a:t>
            </a:r>
            <a:r>
              <a:rPr lang="en-US" sz="2000" dirty="0"/>
              <a:t>&gt;${</a:t>
            </a:r>
            <a:r>
              <a:rPr lang="en-US" sz="2000" dirty="0" err="1"/>
              <a:t>junit.version</a:t>
            </a:r>
            <a:r>
              <a:rPr lang="en-US" sz="2000" dirty="0"/>
              <a:t>}&lt;/</a:t>
            </a:r>
            <a:r>
              <a:rPr lang="en-US" sz="2000" b="1" dirty="0">
                <a:solidFill>
                  <a:srgbClr val="000080"/>
                </a:solidFill>
              </a:rPr>
              <a:t>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>
                <a:solidFill>
                  <a:srgbClr val="000080"/>
                </a:solidFill>
              </a:rPr>
              <a:t>scope</a:t>
            </a:r>
            <a:r>
              <a:rPr lang="en-US" sz="2000" dirty="0"/>
              <a:t>&gt;test&lt;/</a:t>
            </a:r>
            <a:r>
              <a:rPr lang="en-US" sz="2000" b="1" dirty="0">
                <a:solidFill>
                  <a:srgbClr val="000080"/>
                </a:solidFill>
              </a:rPr>
              <a:t>scope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&lt;/</a:t>
            </a:r>
            <a:r>
              <a:rPr lang="en-US" sz="2000" b="1" dirty="0">
                <a:solidFill>
                  <a:srgbClr val="000080"/>
                </a:solidFill>
              </a:rPr>
              <a:t>dependency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dependencies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Добавляем зависимости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36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compile</a:t>
            </a:r>
            <a:endParaRPr lang="ru-RU" sz="2200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 algn="just">
              <a:buClr>
                <a:srgbClr val="000000"/>
              </a:buClr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Доступна во всех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classpath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текущего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проекта и всех от него зависящих.</a:t>
            </a: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i="1" dirty="0" smtClean="0"/>
              <a:t>provided</a:t>
            </a:r>
            <a:endParaRPr lang="ru-RU" sz="2200" i="1" dirty="0" smtClean="0"/>
          </a:p>
          <a:p>
            <a:pPr marL="457920" lvl="1" algn="just">
              <a:buClr>
                <a:srgbClr val="000000"/>
              </a:buClr>
            </a:pPr>
            <a:r>
              <a:rPr lang="ru-RU" sz="2000" dirty="0" smtClean="0"/>
              <a:t>Похожа на </a:t>
            </a:r>
            <a:r>
              <a:rPr lang="en-US" sz="2000" dirty="0" smtClean="0"/>
              <a:t>compile</a:t>
            </a:r>
            <a:r>
              <a:rPr lang="ru-RU" sz="2000" dirty="0" smtClean="0"/>
              <a:t>, но доступна только во время исполнения.</a:t>
            </a:r>
            <a:endParaRPr lang="ru-RU" sz="2200" dirty="0" smtClean="0"/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i="1" dirty="0" smtClean="0"/>
              <a:t>runtime</a:t>
            </a:r>
            <a:endParaRPr lang="ru-RU" sz="2200" i="1" dirty="0" smtClean="0"/>
          </a:p>
          <a:p>
            <a:pPr marL="457920" lvl="1" algn="just">
              <a:buClr>
                <a:srgbClr val="000000"/>
              </a:buClr>
            </a:pPr>
            <a:r>
              <a:rPr lang="ru-RU" sz="2000" dirty="0" smtClean="0"/>
              <a:t>Потребуется во время исполнения, но не нужна для компиляции.</a:t>
            </a:r>
            <a:endParaRPr lang="ru-RU" sz="2200" dirty="0"/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200" dirty="0" smtClean="0"/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i="1" dirty="0" smtClean="0"/>
              <a:t>test</a:t>
            </a:r>
            <a:endParaRPr lang="ru-RU" sz="2200" i="1" dirty="0" smtClean="0"/>
          </a:p>
          <a:p>
            <a:pPr marL="457920" lvl="1" algn="just">
              <a:buClr>
                <a:srgbClr val="000000"/>
              </a:buClr>
            </a:pPr>
            <a:r>
              <a:rPr lang="ru-RU" sz="2000" dirty="0" smtClean="0"/>
              <a:t>Требуется только для компиляции и исполнения тестов.</a:t>
            </a:r>
            <a:endParaRPr lang="ru-RU" sz="2200" dirty="0" smtClean="0"/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Область зависимости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defRPr/>
            </a:pPr>
            <a:r>
              <a:rPr lang="ru-R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Все зависимости и собранные 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артефакты хранятся </a:t>
            </a:r>
            <a:r>
              <a:rPr lang="ru-R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</a:t>
            </a:r>
            <a:r>
              <a:rPr lang="ru-RU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репозиториях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ru-R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Внешние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lvl="1" algn="just">
              <a:defRPr/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Внешние хранилища артефактов, доступных для скачивания.</a:t>
            </a:r>
          </a:p>
          <a:p>
            <a:pPr lvl="1" algn="just">
              <a:defRPr/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Пример: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http://repo.maven.apache.org/maven2/</a:t>
            </a: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 algn="just">
              <a:defRPr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ru-RU" sz="2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Локальный.</a:t>
            </a:r>
          </a:p>
          <a:p>
            <a:pPr lvl="1" algn="just">
              <a:defRPr/>
            </a:pP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Ваша собственная 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копия. Представляет собой 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кэш внешних загрузок 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+ 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собственные артефакты, которые ещё не были выпущены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lvl="1" algn="just">
              <a:defRPr/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Пример: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%HOMEPATH%\.m2\repository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err="1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Репозитории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90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В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Maven 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имеется 3 встроенных жизненных цикла сборки: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default</a:t>
            </a:r>
            <a:endParaRPr lang="ru-RU" sz="2200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 algn="just">
              <a:buClr>
                <a:srgbClr val="000000"/>
              </a:buClr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Компиляция, тестирование проекта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и другие действия вплоть до передачи артефакта на хранение во внешний </a:t>
            </a:r>
            <a:r>
              <a:rPr lang="ru-RU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репозиторий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648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clean</a:t>
            </a:r>
            <a:endParaRPr lang="ru-RU" sz="2200" i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 algn="just">
              <a:buClr>
                <a:srgbClr val="000000"/>
              </a:buClr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Очистка проекта.</a:t>
            </a: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648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site</a:t>
            </a:r>
            <a:endParaRPr lang="ru-RU" sz="22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lvl="1" algn="just">
              <a:buClr>
                <a:srgbClr val="000000"/>
              </a:buClr>
            </a:pP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Формирование документации.</a:t>
            </a:r>
          </a:p>
          <a:p>
            <a:pPr marL="720" algn="just">
              <a:buClr>
                <a:srgbClr val="000000"/>
              </a:buClr>
            </a:pP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 algn="just">
              <a:buClr>
                <a:srgbClr val="000000"/>
              </a:buClr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Каждый цикл состоит из списка фаз, выполняемых последовательно до указанной.</a:t>
            </a: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Жизненные циклы сборки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7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 algn="just">
              <a:lnSpc>
                <a:spcPct val="100000"/>
              </a:lnSpc>
              <a:buClr>
                <a:srgbClr val="000000"/>
              </a:buClr>
            </a:pPr>
            <a:endParaRPr lang="ru-R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фазы цикла </a:t>
            </a:r>
            <a:r>
              <a:rPr lang="en-US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76987"/>
              </p:ext>
            </p:extLst>
          </p:nvPr>
        </p:nvGraphicFramePr>
        <p:xfrm>
          <a:off x="276360" y="1083700"/>
          <a:ext cx="8640960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80320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Фаза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validate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Проверка проекта на корректность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generate-sources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Генерация исходного кода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generate-resources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Генерация</a:t>
                      </a:r>
                      <a:r>
                        <a:rPr lang="ru-RU" sz="2000" baseline="0" dirty="0" smtClean="0"/>
                        <a:t> ресурсов, включаемых в пакет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Компиляция исходного</a:t>
                      </a:r>
                      <a:r>
                        <a:rPr lang="ru-RU" sz="2000" baseline="0" dirty="0" smtClean="0"/>
                        <a:t> кода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generate-test-sources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Генерация исходного кода для тестов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generate-test-resources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Создание ресурсов для тестирования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test-compile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Компиляция исходного кода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Исполнение тестов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Упаковка скомпилированного кода</a:t>
                      </a:r>
                      <a:r>
                        <a:rPr lang="ru-RU" sz="2000" baseline="0" dirty="0" smtClean="0"/>
                        <a:t> в распространяемый формат (</a:t>
                      </a:r>
                      <a:r>
                        <a:rPr lang="en-US" sz="2000" baseline="0" dirty="0" smtClean="0"/>
                        <a:t>jar, war, ear</a:t>
                      </a:r>
                      <a:r>
                        <a:rPr lang="ru-RU" sz="2000" baseline="0" dirty="0" smtClean="0"/>
                        <a:t> и др.)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integration-test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Выполнение</a:t>
                      </a:r>
                      <a:r>
                        <a:rPr lang="ru-RU" sz="2000" baseline="0" dirty="0" smtClean="0"/>
                        <a:t> интеграционных тестов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Копирование </a:t>
                      </a:r>
                      <a:r>
                        <a:rPr lang="ru-RU" sz="2000" baseline="0" dirty="0" smtClean="0"/>
                        <a:t>пакета в локальный </a:t>
                      </a:r>
                      <a:r>
                        <a:rPr lang="ru-RU" sz="2000" baseline="0" dirty="0" err="1" smtClean="0"/>
                        <a:t>репозиторий</a:t>
                      </a:r>
                      <a:endParaRPr lang="ru-RU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2000" dirty="0" smtClean="0"/>
                        <a:t>Копирование </a:t>
                      </a:r>
                      <a:r>
                        <a:rPr lang="ru-RU" sz="2000" baseline="0" dirty="0" smtClean="0"/>
                        <a:t>пакета во внешний </a:t>
                      </a:r>
                      <a:r>
                        <a:rPr lang="ru-RU" sz="2000" baseline="0" dirty="0" err="1" smtClean="0"/>
                        <a:t>репозиторий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4959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343620" indent="-3429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К каждой фазе цикла сборки привязываются вызовы специфичных команд плагинов.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620" indent="-3429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620" indent="-3429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Тип собираемого пакета определяет список команд плагинов, привязанных к определённой фазе.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620" indent="-3429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620" indent="-342900" algn="just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Чтобы добавить свои команды в фазы сборки, необходимо добавить соответствующее сопоставление в </a:t>
            </a: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pom.xml</a:t>
            </a:r>
            <a:r>
              <a:rPr lang="ru-RU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endParaRPr lang="ru-RU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Плагины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862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2000" dirty="0" smtClean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build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plugins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</a:t>
            </a:r>
            <a:r>
              <a:rPr lang="en-US" sz="2000" b="1" dirty="0">
                <a:solidFill>
                  <a:srgbClr val="000080"/>
                </a:solidFill>
              </a:rPr>
              <a:t>plugin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 err="1">
                <a:solidFill>
                  <a:srgbClr val="000080"/>
                </a:solidFill>
              </a:rPr>
              <a:t>groupId</a:t>
            </a:r>
            <a:r>
              <a:rPr lang="en-US" sz="2000" dirty="0"/>
              <a:t>&gt;</a:t>
            </a:r>
            <a:r>
              <a:rPr lang="en-US" sz="2000" dirty="0" err="1"/>
              <a:t>org.codehaus.mojo</a:t>
            </a:r>
            <a:r>
              <a:rPr lang="en-US" sz="2000" dirty="0"/>
              <a:t>&lt;/</a:t>
            </a:r>
            <a:r>
              <a:rPr lang="en-US" sz="2000" b="1" dirty="0" err="1">
                <a:solidFill>
                  <a:srgbClr val="000080"/>
                </a:solidFill>
              </a:rPr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 err="1">
                <a:solidFill>
                  <a:srgbClr val="000080"/>
                </a:solidFill>
              </a:rPr>
              <a:t>artifactId</a:t>
            </a:r>
            <a:r>
              <a:rPr lang="en-US" sz="2000" dirty="0"/>
              <a:t>&gt;exec-maven-plugin&lt;/</a:t>
            </a:r>
            <a:r>
              <a:rPr lang="en-US" sz="2000" b="1" dirty="0" err="1">
                <a:solidFill>
                  <a:srgbClr val="000080"/>
                </a:solidFill>
              </a:rPr>
              <a:t>artifactId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>
                <a:solidFill>
                  <a:srgbClr val="000080"/>
                </a:solidFill>
              </a:rPr>
              <a:t>version</a:t>
            </a:r>
            <a:r>
              <a:rPr lang="en-US" sz="2000" dirty="0"/>
              <a:t>&gt;1.5.0&lt;/</a:t>
            </a:r>
            <a:r>
              <a:rPr lang="en-US" sz="2000" b="1" dirty="0">
                <a:solidFill>
                  <a:srgbClr val="000080"/>
                </a:solidFill>
              </a:rPr>
              <a:t>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>
                <a:solidFill>
                  <a:srgbClr val="000080"/>
                </a:solidFill>
              </a:rPr>
              <a:t>executions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    &lt;</a:t>
            </a:r>
            <a:r>
              <a:rPr lang="en-US" sz="2000" b="1" dirty="0">
                <a:solidFill>
                  <a:srgbClr val="000080"/>
                </a:solidFill>
              </a:rPr>
              <a:t>execution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        &lt;</a:t>
            </a:r>
            <a:r>
              <a:rPr lang="en-US" sz="2000" b="1" dirty="0">
                <a:solidFill>
                  <a:srgbClr val="000080"/>
                </a:solidFill>
              </a:rPr>
              <a:t>phase</a:t>
            </a:r>
            <a:r>
              <a:rPr lang="en-US" sz="2000" dirty="0"/>
              <a:t>&gt;install&lt;/</a:t>
            </a:r>
            <a:r>
              <a:rPr lang="en-US" sz="2000" b="1" dirty="0">
                <a:solidFill>
                  <a:srgbClr val="000080"/>
                </a:solidFill>
              </a:rPr>
              <a:t>phase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        &lt;</a:t>
            </a:r>
            <a:r>
              <a:rPr lang="en-US" sz="2000" b="1" dirty="0" smtClean="0">
                <a:solidFill>
                  <a:srgbClr val="000080"/>
                </a:solidFill>
              </a:rPr>
              <a:t>goals</a:t>
            </a:r>
            <a:r>
              <a:rPr lang="en-US" sz="2000" dirty="0" smtClean="0"/>
              <a:t>&gt;</a:t>
            </a:r>
            <a:r>
              <a:rPr lang="en-US" sz="2000" dirty="0"/>
              <a:t>&lt;</a:t>
            </a:r>
            <a:r>
              <a:rPr lang="en-US" sz="2000" b="1" dirty="0" smtClean="0">
                <a:solidFill>
                  <a:srgbClr val="000080"/>
                </a:solidFill>
              </a:rPr>
              <a:t>goal</a:t>
            </a:r>
            <a:r>
              <a:rPr lang="en-US" sz="2000" dirty="0" smtClean="0"/>
              <a:t>&gt;exec</a:t>
            </a: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goal</a:t>
            </a:r>
            <a:r>
              <a:rPr lang="en-US" sz="2000" dirty="0" smtClean="0"/>
              <a:t>&gt;&lt;/</a:t>
            </a:r>
            <a:r>
              <a:rPr lang="en-US" sz="2000" b="1" dirty="0">
                <a:solidFill>
                  <a:srgbClr val="000080"/>
                </a:solidFill>
              </a:rPr>
              <a:t>goals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    &lt;/</a:t>
            </a:r>
            <a:r>
              <a:rPr lang="en-US" sz="2000" b="1" dirty="0">
                <a:solidFill>
                  <a:srgbClr val="000080"/>
                </a:solidFill>
              </a:rPr>
              <a:t>execution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&lt;/</a:t>
            </a:r>
            <a:r>
              <a:rPr lang="en-US" sz="2000" b="1" dirty="0">
                <a:solidFill>
                  <a:srgbClr val="000080"/>
                </a:solidFill>
              </a:rPr>
              <a:t>executions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</a:t>
            </a:r>
            <a:r>
              <a:rPr lang="en-US" sz="2000" b="1" dirty="0">
                <a:solidFill>
                  <a:srgbClr val="000080"/>
                </a:solidFill>
              </a:rPr>
              <a:t>configuration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    &lt;</a:t>
            </a:r>
            <a:r>
              <a:rPr lang="en-US" sz="2000" b="1" dirty="0">
                <a:solidFill>
                  <a:srgbClr val="000080"/>
                </a:solidFill>
              </a:rPr>
              <a:t>executable</a:t>
            </a:r>
            <a:r>
              <a:rPr lang="en-US" sz="2000" dirty="0"/>
              <a:t>&gt;</a:t>
            </a:r>
            <a:r>
              <a:rPr lang="en-US" sz="2000" dirty="0" err="1"/>
              <a:t>git</a:t>
            </a: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executable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    &lt;</a:t>
            </a:r>
            <a:r>
              <a:rPr lang="en-US" sz="2000" b="1" dirty="0">
                <a:solidFill>
                  <a:srgbClr val="000080"/>
                </a:solidFill>
              </a:rPr>
              <a:t>arguments</a:t>
            </a:r>
            <a:r>
              <a:rPr lang="en-US" sz="2000" dirty="0" smtClean="0"/>
              <a:t>&gt;&lt;</a:t>
            </a:r>
            <a:r>
              <a:rPr lang="en-US" sz="2000" b="1" dirty="0">
                <a:solidFill>
                  <a:srgbClr val="000080"/>
                </a:solidFill>
              </a:rPr>
              <a:t>argument</a:t>
            </a:r>
            <a:r>
              <a:rPr lang="en-US" sz="2000" dirty="0"/>
              <a:t>&gt;status&lt;/</a:t>
            </a:r>
            <a:r>
              <a:rPr lang="en-US" sz="2000" b="1" dirty="0">
                <a:solidFill>
                  <a:srgbClr val="000080"/>
                </a:solidFill>
              </a:rPr>
              <a:t>argument</a:t>
            </a:r>
            <a:r>
              <a:rPr lang="en-US" sz="2000" dirty="0" smtClean="0"/>
              <a:t>&gt;&lt;/</a:t>
            </a:r>
            <a:r>
              <a:rPr lang="en-US" sz="2000" b="1" dirty="0">
                <a:solidFill>
                  <a:srgbClr val="000080"/>
                </a:solidFill>
              </a:rPr>
              <a:t>arguments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    &lt;/</a:t>
            </a:r>
            <a:r>
              <a:rPr lang="en-US" sz="2000" b="1" dirty="0">
                <a:solidFill>
                  <a:srgbClr val="000080"/>
                </a:solidFill>
              </a:rPr>
              <a:t>configuration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    &lt;/</a:t>
            </a:r>
            <a:r>
              <a:rPr lang="en-US" sz="2000" b="1" dirty="0">
                <a:solidFill>
                  <a:srgbClr val="000080"/>
                </a:solidFill>
              </a:rPr>
              <a:t>plugin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&lt;/</a:t>
            </a:r>
            <a:r>
              <a:rPr lang="en-US" sz="2000" b="1" dirty="0">
                <a:solidFill>
                  <a:srgbClr val="000080"/>
                </a:solidFill>
              </a:rPr>
              <a:t>plugins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build</a:t>
            </a:r>
            <a:r>
              <a:rPr lang="en-US" sz="2000" dirty="0"/>
              <a:t>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Плагины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08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Модуль - артефакт, который агрегирует специфичную функциональность и распространяется самостоятельно.</a:t>
            </a: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Пример: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620" indent="-3429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slf4j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api.jar – 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фасад для работы с различными системами </a:t>
            </a:r>
            <a:r>
              <a:rPr lang="ru-RU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логирования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620" indent="-3429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logback-classic.jar – 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реализация механизма </a:t>
            </a:r>
            <a:r>
              <a:rPr lang="ru-RU" sz="2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логирования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</a:p>
          <a:p>
            <a:pPr marL="343620" indent="-3429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ojdbc6.jar 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 драйверы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JDBC 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для работы с СУБД </a:t>
            </a:r>
            <a:r>
              <a:rPr 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Oracle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.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модули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1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9307"/>
            <a:ext cx="3223710" cy="3978196"/>
          </a:xfrm>
          <a:prstGeom prst="rect">
            <a:avLst/>
          </a:prstGeom>
        </p:spPr>
      </p:pic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Многомодульный проект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3680914" y="1087564"/>
            <a:ext cx="5355085" cy="1442513"/>
          </a:xfrm>
          <a:prstGeom prst="wedgeRoundRectCallout">
            <a:avLst>
              <a:gd name="adj1" fmla="val -66609"/>
              <a:gd name="adj2" fmla="val 275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 smtClean="0">
                <a:solidFill>
                  <a:schemeClr val="tx1"/>
                </a:solidFill>
              </a:rPr>
              <a:t>groupId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r>
              <a:rPr lang="en-US" sz="2000" dirty="0" err="1" smtClean="0">
                <a:solidFill>
                  <a:schemeClr val="tx1"/>
                </a:solidFill>
              </a:rPr>
              <a:t>ru.sbrf.course.buildtools</a:t>
            </a:r>
            <a:r>
              <a:rPr lang="en-US" sz="2000" dirty="0" smtClean="0">
                <a:solidFill>
                  <a:schemeClr val="tx1"/>
                </a:solidFill>
              </a:rPr>
              <a:t>&lt;/</a:t>
            </a:r>
            <a:r>
              <a:rPr lang="en-US" sz="2000" dirty="0" err="1">
                <a:solidFill>
                  <a:schemeClr val="tx1"/>
                </a:solidFill>
              </a:rPr>
              <a:t>groupId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artifactId</a:t>
            </a:r>
            <a:r>
              <a:rPr lang="en-US" sz="2000" dirty="0">
                <a:solidFill>
                  <a:schemeClr val="tx1"/>
                </a:solidFill>
              </a:rPr>
              <a:t>&gt;core&lt;/</a:t>
            </a:r>
            <a:r>
              <a:rPr lang="en-US" sz="2000" dirty="0" err="1">
                <a:solidFill>
                  <a:schemeClr val="tx1"/>
                </a:solidFill>
              </a:rPr>
              <a:t>artifactId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packaging&gt;jar&lt;/packaging&gt;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version&gt;1.0-SNAPSHOT&lt;/version&gt;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3680914" y="3034354"/>
            <a:ext cx="4635502" cy="3485625"/>
          </a:xfrm>
          <a:prstGeom prst="wedgeRoundRectCallout">
            <a:avLst>
              <a:gd name="adj1" fmla="val -78313"/>
              <a:gd name="adj2" fmla="val 135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 smtClean="0">
                <a:solidFill>
                  <a:schemeClr val="tx1"/>
                </a:solidFill>
              </a:rPr>
              <a:t>groupId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r>
              <a:rPr lang="en-US" sz="2000" dirty="0" err="1" smtClean="0">
                <a:solidFill>
                  <a:schemeClr val="tx1"/>
                </a:solidFill>
              </a:rPr>
              <a:t>ru.sbrf.course</a:t>
            </a:r>
            <a:r>
              <a:rPr lang="en-US" sz="2000" dirty="0">
                <a:solidFill>
                  <a:schemeClr val="tx1"/>
                </a:solidFill>
              </a:rPr>
              <a:t>&lt;/</a:t>
            </a:r>
            <a:r>
              <a:rPr lang="en-US" sz="2000" dirty="0" err="1">
                <a:solidFill>
                  <a:schemeClr val="tx1"/>
                </a:solidFill>
              </a:rPr>
              <a:t>groupId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 err="1">
                <a:solidFill>
                  <a:schemeClr val="tx1"/>
                </a:solidFill>
              </a:rPr>
              <a:t>artifactId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  <a:r>
              <a:rPr lang="en-US" sz="2000" dirty="0" err="1">
                <a:solidFill>
                  <a:schemeClr val="tx1"/>
                </a:solidFill>
              </a:rPr>
              <a:t>buildtools</a:t>
            </a:r>
            <a:r>
              <a:rPr lang="en-US" sz="2000" dirty="0">
                <a:solidFill>
                  <a:schemeClr val="tx1"/>
                </a:solidFill>
              </a:rPr>
              <a:t>&lt;/</a:t>
            </a:r>
            <a:r>
              <a:rPr lang="en-US" sz="2000" dirty="0" err="1">
                <a:solidFill>
                  <a:schemeClr val="tx1"/>
                </a:solidFill>
              </a:rPr>
              <a:t>artifactId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packaging&gt;</a:t>
            </a:r>
            <a:r>
              <a:rPr lang="en-US" sz="2000" dirty="0" err="1">
                <a:solidFill>
                  <a:schemeClr val="tx1"/>
                </a:solidFill>
              </a:rPr>
              <a:t>pom</a:t>
            </a:r>
            <a:r>
              <a:rPr lang="en-US" sz="2000" dirty="0">
                <a:solidFill>
                  <a:schemeClr val="tx1"/>
                </a:solidFill>
              </a:rPr>
              <a:t>&lt;/packaging&gt;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version&gt;1.0-SNAPSHOT&lt;/version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chemeClr val="tx1"/>
                </a:solidFill>
              </a:rPr>
              <a:t>modules&gt;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&lt;module&gt;core&lt;/module&gt;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&lt;module&gt;</a:t>
            </a:r>
            <a:r>
              <a:rPr lang="en-US" sz="2000" dirty="0" err="1">
                <a:solidFill>
                  <a:schemeClr val="tx1"/>
                </a:solidFill>
              </a:rPr>
              <a:t>util</a:t>
            </a:r>
            <a:r>
              <a:rPr lang="en-US" sz="2000" dirty="0">
                <a:solidFill>
                  <a:schemeClr val="tx1"/>
                </a:solidFill>
              </a:rPr>
              <a:t>&lt;/module&gt;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&lt;module&gt;</a:t>
            </a:r>
            <a:r>
              <a:rPr lang="en-US" sz="2000" dirty="0" err="1">
                <a:solidFill>
                  <a:schemeClr val="tx1"/>
                </a:solidFill>
              </a:rPr>
              <a:t>webapp</a:t>
            </a:r>
            <a:r>
              <a:rPr lang="en-US" sz="2000" dirty="0">
                <a:solidFill>
                  <a:schemeClr val="tx1"/>
                </a:solidFill>
              </a:rPr>
              <a:t>&lt;/</a:t>
            </a:r>
            <a:r>
              <a:rPr lang="en-US" sz="2000" dirty="0" smtClean="0">
                <a:solidFill>
                  <a:schemeClr val="tx1"/>
                </a:solidFill>
              </a:rPr>
              <a:t>module&gt;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&lt;/modules&gt;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77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 algn="just">
              <a:lnSpc>
                <a:spcPct val="100000"/>
              </a:lnSpc>
              <a:buClr>
                <a:srgbClr val="000000"/>
              </a:buClr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Основная цель – автоматизация и унификация процесса сборки проектов.</a:t>
            </a:r>
            <a:endParaRPr lang="ru-RU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57200" y="346680"/>
            <a:ext cx="7426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Зачем нужны средства сборки?</a:t>
            </a:r>
          </a:p>
        </p:txBody>
      </p:sp>
    </p:spTree>
    <p:extLst>
      <p:ext uri="{BB962C8B-B14F-4D97-AF65-F5344CB8AC3E}">
        <p14:creationId xmlns:p14="http://schemas.microsoft.com/office/powerpoint/2010/main" val="475211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maven.apache.org/guides/getting-started/index.html</a:t>
            </a:r>
            <a:endParaRPr lang="en-US" sz="2400" dirty="0" smtClean="0"/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57200" y="319300"/>
            <a:ext cx="7426439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Используемые материалы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839983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88000" y="0"/>
            <a:ext cx="4175640" cy="331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9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9D2109C-5AE5-4FBB-B4D7-32318F778753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21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10"/>
          <p:cNvSpPr/>
          <p:nvPr/>
        </p:nvSpPr>
        <p:spPr>
          <a:xfrm>
            <a:off x="457200" y="346680"/>
            <a:ext cx="7426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834" y="3140968"/>
            <a:ext cx="828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СПАСИБО!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50299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92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Ориентированные на задачи.</a:t>
            </a:r>
          </a:p>
          <a:p>
            <a:pPr marL="45792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920" indent="-45720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ru-RU" sz="2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Ориентированные </a:t>
            </a: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на продукт.</a:t>
            </a:r>
            <a:endParaRPr lang="ru-RU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57200" y="346680"/>
            <a:ext cx="7426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Типы средств сборки</a:t>
            </a:r>
          </a:p>
        </p:txBody>
      </p:sp>
    </p:spTree>
    <p:extLst>
      <p:ext uri="{BB962C8B-B14F-4D97-AF65-F5344CB8AC3E}">
        <p14:creationId xmlns:p14="http://schemas.microsoft.com/office/powerpoint/2010/main" val="34720378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57200" y="346680"/>
            <a:ext cx="7426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Популярные средства сборки</a:t>
            </a: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1211477084"/>
              </p:ext>
            </p:extLst>
          </p:nvPr>
        </p:nvGraphicFramePr>
        <p:xfrm>
          <a:off x="534380" y="838152"/>
          <a:ext cx="8124920" cy="572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2554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57200" y="346680"/>
            <a:ext cx="7426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Популярные средства сборки</a:t>
            </a: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1470019939"/>
              </p:ext>
            </p:extLst>
          </p:nvPr>
        </p:nvGraphicFramePr>
        <p:xfrm>
          <a:off x="534380" y="838152"/>
          <a:ext cx="8124920" cy="572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245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57200" y="346680"/>
            <a:ext cx="74264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Популярные средства сборки</a:t>
            </a:r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3985332377"/>
              </p:ext>
            </p:extLst>
          </p:nvPr>
        </p:nvGraphicFramePr>
        <p:xfrm>
          <a:off x="534380" y="838152"/>
          <a:ext cx="8124920" cy="5725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72337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Упрощает процесс сборки.</a:t>
            </a: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Предоставляет единых механизм сборки.</a:t>
            </a: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Предоставляет хорошую информацию о проекте.</a:t>
            </a: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Стимулирует использовать лучшие практики разработки.</a:t>
            </a: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преимущества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279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457200" indent="-45648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ru-RU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СТРУКТУРА ПРОЕКТА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728" y="1268640"/>
            <a:ext cx="6352223" cy="480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252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2"/>
          <p:cNvSpPr/>
          <p:nvPr/>
        </p:nvSpPr>
        <p:spPr>
          <a:xfrm>
            <a:off x="457200" y="1268640"/>
            <a:ext cx="8279280" cy="51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2000" i="1" dirty="0"/>
              <a:t>&lt;?</a:t>
            </a:r>
            <a:r>
              <a:rPr lang="en-US" sz="2000" b="1" dirty="0">
                <a:solidFill>
                  <a:srgbClr val="0000FF"/>
                </a:solidFill>
              </a:rPr>
              <a:t>xml version</a:t>
            </a:r>
            <a:r>
              <a:rPr lang="en-US" sz="2000" b="1" dirty="0">
                <a:solidFill>
                  <a:srgbClr val="008000"/>
                </a:solidFill>
              </a:rPr>
              <a:t>="1.0" </a:t>
            </a:r>
            <a:r>
              <a:rPr lang="en-US" sz="2000" b="1" dirty="0">
                <a:solidFill>
                  <a:srgbClr val="0000FF"/>
                </a:solidFill>
              </a:rPr>
              <a:t>encoding</a:t>
            </a:r>
            <a:r>
              <a:rPr lang="en-US" sz="2000" b="1" dirty="0">
                <a:solidFill>
                  <a:srgbClr val="008000"/>
                </a:solidFill>
              </a:rPr>
              <a:t>="UTF-8"</a:t>
            </a:r>
            <a:r>
              <a:rPr lang="en-US" sz="2000" i="1" dirty="0"/>
              <a:t>?&gt;</a:t>
            </a:r>
            <a:br>
              <a:rPr lang="en-US" sz="2000" i="1" dirty="0"/>
            </a:br>
            <a:r>
              <a:rPr lang="en-US" sz="2000" dirty="0"/>
              <a:t>&lt;</a:t>
            </a:r>
            <a:r>
              <a:rPr lang="en-US" sz="2000" b="1" dirty="0">
                <a:solidFill>
                  <a:srgbClr val="000080"/>
                </a:solidFill>
              </a:rPr>
              <a:t>project </a:t>
            </a:r>
            <a:endParaRPr lang="en-US" sz="2000" b="1" dirty="0" smtClean="0">
              <a:solidFill>
                <a:srgbClr val="000080"/>
              </a:solidFill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2000" b="1" dirty="0" smtClean="0">
                <a:solidFill>
                  <a:srgbClr val="0000FF"/>
                </a:solidFill>
              </a:rPr>
              <a:t>         </a:t>
            </a:r>
            <a:r>
              <a:rPr lang="en-US" sz="2000" b="1" dirty="0" err="1" smtClean="0">
                <a:solidFill>
                  <a:srgbClr val="0000FF"/>
                </a:solidFill>
              </a:rPr>
              <a:t>xmlns:</a:t>
            </a:r>
            <a:r>
              <a:rPr lang="en-US" sz="2000" b="1" dirty="0" err="1" smtClean="0">
                <a:solidFill>
                  <a:srgbClr val="660E7A"/>
                </a:solidFill>
              </a:rPr>
              <a:t>xsi</a:t>
            </a:r>
            <a:r>
              <a:rPr lang="en-US" sz="2000" b="1" dirty="0">
                <a:solidFill>
                  <a:srgbClr val="008000"/>
                </a:solidFill>
              </a:rPr>
              <a:t>="http://www.w3.org/2001/XMLSchema-instance"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     </a:t>
            </a:r>
            <a:r>
              <a:rPr lang="en-US" sz="2000" b="1" dirty="0" err="1">
                <a:solidFill>
                  <a:srgbClr val="0000FF"/>
                </a:solidFill>
              </a:rPr>
              <a:t>xmlns</a:t>
            </a:r>
            <a:r>
              <a:rPr lang="en-US" sz="2000" b="1" dirty="0">
                <a:solidFill>
                  <a:srgbClr val="008000"/>
                </a:solidFill>
              </a:rPr>
              <a:t>="http://maven.apache.org/POM/4.0.0"</a:t>
            </a:r>
            <a:br>
              <a:rPr lang="en-US" sz="2000" b="1" dirty="0">
                <a:solidFill>
                  <a:srgbClr val="008000"/>
                </a:solidFill>
              </a:rPr>
            </a:br>
            <a:r>
              <a:rPr lang="en-US" sz="2000" b="1" dirty="0">
                <a:solidFill>
                  <a:srgbClr val="008000"/>
                </a:solidFill>
              </a:rPr>
              <a:t>         </a:t>
            </a:r>
            <a:r>
              <a:rPr lang="en-US" sz="2000" b="1" dirty="0" err="1">
                <a:solidFill>
                  <a:srgbClr val="660E7A"/>
                </a:solidFill>
              </a:rPr>
              <a:t>xsi</a:t>
            </a:r>
            <a:r>
              <a:rPr lang="en-US" sz="2000" b="1" dirty="0" err="1">
                <a:solidFill>
                  <a:srgbClr val="0000FF"/>
                </a:solidFill>
              </a:rPr>
              <a:t>:schemaLocation</a:t>
            </a:r>
            <a:r>
              <a:rPr lang="en-US" sz="2000" b="1" dirty="0">
                <a:solidFill>
                  <a:srgbClr val="008000"/>
                </a:solidFill>
              </a:rPr>
              <a:t>="http://maven.apache.org/POM/4.0.0 http://maven.apache.org/xsd/maven-4.0.0.xsd"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 err="1">
                <a:solidFill>
                  <a:srgbClr val="000080"/>
                </a:solidFill>
              </a:rPr>
              <a:t>modelVersion</a:t>
            </a:r>
            <a:r>
              <a:rPr lang="en-US" sz="2000" dirty="0"/>
              <a:t>&gt;4.0.0&lt;/</a:t>
            </a:r>
            <a:r>
              <a:rPr lang="en-US" sz="2000" b="1" dirty="0" err="1">
                <a:solidFill>
                  <a:srgbClr val="000080"/>
                </a:solidFill>
              </a:rPr>
              <a:t>modelVersion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 err="1">
                <a:solidFill>
                  <a:srgbClr val="000080"/>
                </a:solidFill>
              </a:rPr>
              <a:t>groupId</a:t>
            </a:r>
            <a:r>
              <a:rPr lang="en-US" sz="2000" dirty="0"/>
              <a:t>&gt;</a:t>
            </a:r>
            <a:r>
              <a:rPr lang="en-US" sz="2000" dirty="0" err="1"/>
              <a:t>ru.sbrf.course</a:t>
            </a:r>
            <a:r>
              <a:rPr lang="en-US" sz="2000" dirty="0"/>
              <a:t>&lt;/</a:t>
            </a:r>
            <a:r>
              <a:rPr lang="en-US" sz="2000" b="1" dirty="0" err="1">
                <a:solidFill>
                  <a:srgbClr val="000080"/>
                </a:solidFill>
              </a:rPr>
              <a:t>groupId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 err="1">
                <a:solidFill>
                  <a:srgbClr val="000080"/>
                </a:solidFill>
              </a:rPr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unittesting</a:t>
            </a:r>
            <a:r>
              <a:rPr lang="en-US" sz="2000" dirty="0"/>
              <a:t>&lt;/</a:t>
            </a:r>
            <a:r>
              <a:rPr lang="en-US" sz="2000" b="1" dirty="0" err="1">
                <a:solidFill>
                  <a:srgbClr val="000080"/>
                </a:solidFill>
              </a:rPr>
              <a:t>artifactId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packaging</a:t>
            </a:r>
            <a:r>
              <a:rPr lang="en-US" sz="2000" dirty="0"/>
              <a:t>&gt;jar&lt;/</a:t>
            </a:r>
            <a:r>
              <a:rPr lang="en-US" sz="2000" b="1" dirty="0">
                <a:solidFill>
                  <a:srgbClr val="000080"/>
                </a:solidFill>
              </a:rPr>
              <a:t>packaging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    &lt;</a:t>
            </a:r>
            <a:r>
              <a:rPr lang="en-US" sz="2000" b="1" dirty="0">
                <a:solidFill>
                  <a:srgbClr val="000080"/>
                </a:solidFill>
              </a:rPr>
              <a:t>version</a:t>
            </a:r>
            <a:r>
              <a:rPr lang="en-US" sz="2000" dirty="0"/>
              <a:t>&gt;1.0-SNAPSHOT&lt;/</a:t>
            </a:r>
            <a:r>
              <a:rPr lang="en-US" sz="2000" b="1" dirty="0">
                <a:solidFill>
                  <a:srgbClr val="000080"/>
                </a:solidFill>
              </a:rPr>
              <a:t>version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&lt;/</a:t>
            </a:r>
            <a:r>
              <a:rPr lang="en-US" sz="2000" b="1" dirty="0">
                <a:solidFill>
                  <a:srgbClr val="000080"/>
                </a:solidFill>
              </a:rPr>
              <a:t>project</a:t>
            </a:r>
            <a:r>
              <a:rPr lang="en-US" sz="2000" dirty="0"/>
              <a:t>&gt;</a:t>
            </a:r>
            <a:endParaRPr lang="ru-RU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903000" y="6381360"/>
            <a:ext cx="2133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E59E3F0-8156-48BA-A7D5-2F1DD3BCF7D5}" type="slidenum">
              <a:rPr lang="en-US" sz="1000" b="0" strike="noStrike" spc="-1">
                <a:solidFill>
                  <a:srgbClr val="BFBFBF"/>
                </a:solidFill>
                <a:uFill>
                  <a:solidFill>
                    <a:srgbClr val="FFFFFF"/>
                  </a:solidFill>
                </a:uFill>
                <a:latin typeface="Georgia"/>
                <a:ea typeface="DejaVu Sans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195736" y="319300"/>
            <a:ext cx="5687903" cy="372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cap="all" spc="296" dirty="0" smtClean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POM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5" y="252051"/>
            <a:ext cx="1738531" cy="4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10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</TotalTime>
  <Words>842</Words>
  <Application>Microsoft Office PowerPoint</Application>
  <PresentationFormat>Экран (4:3)</PresentationFormat>
  <Paragraphs>205</Paragraphs>
  <Slides>21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User</cp:lastModifiedBy>
  <cp:revision>716</cp:revision>
  <cp:lastPrinted>2014-02-05T08:48:13Z</cp:lastPrinted>
  <dcterms:created xsi:type="dcterms:W3CDTF">2014-01-14T11:27:58Z</dcterms:created>
  <dcterms:modified xsi:type="dcterms:W3CDTF">2016-08-04T09:46:59Z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