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45"/>
  </p:notesMasterIdLst>
  <p:sldIdLst>
    <p:sldId id="256" r:id="rId3"/>
    <p:sldId id="257" r:id="rId4"/>
    <p:sldId id="331" r:id="rId5"/>
    <p:sldId id="282" r:id="rId6"/>
    <p:sldId id="292" r:id="rId7"/>
    <p:sldId id="295" r:id="rId8"/>
    <p:sldId id="284" r:id="rId9"/>
    <p:sldId id="293" r:id="rId10"/>
    <p:sldId id="296" r:id="rId11"/>
    <p:sldId id="297" r:id="rId12"/>
    <p:sldId id="305" r:id="rId13"/>
    <p:sldId id="300" r:id="rId14"/>
    <p:sldId id="306" r:id="rId15"/>
    <p:sldId id="316" r:id="rId16"/>
    <p:sldId id="298" r:id="rId17"/>
    <p:sldId id="307" r:id="rId18"/>
    <p:sldId id="299" r:id="rId19"/>
    <p:sldId id="308" r:id="rId20"/>
    <p:sldId id="304" r:id="rId21"/>
    <p:sldId id="309" r:id="rId22"/>
    <p:sldId id="303" r:id="rId23"/>
    <p:sldId id="310" r:id="rId24"/>
    <p:sldId id="302" r:id="rId25"/>
    <p:sldId id="313" r:id="rId26"/>
    <p:sldId id="314" r:id="rId27"/>
    <p:sldId id="285" r:id="rId28"/>
    <p:sldId id="317" r:id="rId29"/>
    <p:sldId id="332" r:id="rId30"/>
    <p:sldId id="318" r:id="rId31"/>
    <p:sldId id="324" r:id="rId32"/>
    <p:sldId id="325" r:id="rId33"/>
    <p:sldId id="321" r:id="rId34"/>
    <p:sldId id="320" r:id="rId35"/>
    <p:sldId id="328" r:id="rId36"/>
    <p:sldId id="327" r:id="rId37"/>
    <p:sldId id="329" r:id="rId38"/>
    <p:sldId id="286" r:id="rId39"/>
    <p:sldId id="322" r:id="rId40"/>
    <p:sldId id="323" r:id="rId41"/>
    <p:sldId id="330" r:id="rId42"/>
    <p:sldId id="333" r:id="rId43"/>
    <p:sldId id="281" r:id="rId44"/>
  </p:sldIdLst>
  <p:sldSz cx="9144000" cy="6858000" type="screen4x3"/>
  <p:notesSz cx="6670675" cy="9875838"/>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FFEB"/>
    <a:srgbClr val="FFEBEB"/>
    <a:srgbClr val="FFDCDC"/>
    <a:srgbClr val="FFC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106" autoAdjust="0"/>
  </p:normalViewPr>
  <p:slideViewPr>
    <p:cSldViewPr>
      <p:cViewPr varScale="1">
        <p:scale>
          <a:sx n="53" d="100"/>
          <a:sy n="53" d="100"/>
        </p:scale>
        <p:origin x="-170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4"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145" name="PlaceHolder 2"/>
          <p:cNvSpPr>
            <a:spLocks noGrp="1"/>
          </p:cNvSpPr>
          <p:nvPr>
            <p:ph type="hdr"/>
          </p:nvPr>
        </p:nvSpPr>
        <p:spPr>
          <a:xfrm>
            <a:off x="0" y="0"/>
            <a:ext cx="3280320" cy="53424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146" name="PlaceHolder 3"/>
          <p:cNvSpPr>
            <a:spLocks noGrp="1"/>
          </p:cNvSpPr>
          <p:nvPr>
            <p:ph type="dt"/>
          </p:nvPr>
        </p:nvSpPr>
        <p:spPr>
          <a:xfrm>
            <a:off x="4279320" y="0"/>
            <a:ext cx="3280320" cy="53424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147" name="PlaceHolder 4"/>
          <p:cNvSpPr>
            <a:spLocks noGrp="1"/>
          </p:cNvSpPr>
          <p:nvPr>
            <p:ph type="ftr"/>
          </p:nvPr>
        </p:nvSpPr>
        <p:spPr>
          <a:xfrm>
            <a:off x="0" y="10157400"/>
            <a:ext cx="3280320" cy="53424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148" name="PlaceHolder 5"/>
          <p:cNvSpPr>
            <a:spLocks noGrp="1"/>
          </p:cNvSpPr>
          <p:nvPr>
            <p:ph type="sldNum"/>
          </p:nvPr>
        </p:nvSpPr>
        <p:spPr>
          <a:xfrm>
            <a:off x="4279320" y="10157400"/>
            <a:ext cx="3280320" cy="534240"/>
          </a:xfrm>
          <a:prstGeom prst="rect">
            <a:avLst/>
          </a:prstGeom>
        </p:spPr>
        <p:txBody>
          <a:bodyPr lIns="0" tIns="0" rIns="0" bIns="0" anchor="b"/>
          <a:lstStyle/>
          <a:p>
            <a:pPr algn="r"/>
            <a:fld id="{CB3F0C3D-83A5-4B96-97F0-E7A5FE0A89D1}"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482611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junit.org/junit4/javadoc/4.12/org/junit/rules/RuleChain.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PlaceHolder 1"/>
          <p:cNvSpPr>
            <a:spLocks noGrp="1"/>
          </p:cNvSpPr>
          <p:nvPr>
            <p:ph type="body"/>
          </p:nvPr>
        </p:nvSpPr>
        <p:spPr>
          <a:xfrm>
            <a:off x="667080" y="4691160"/>
            <a:ext cx="5335920" cy="444348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233"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897B4C9-EB72-4370-90CA-AF74428C440A}" type="slidenum">
              <a:rPr lang="en-US" sz="1200" b="0" strike="noStrike" spc="-1">
                <a:solidFill>
                  <a:srgbClr val="000000"/>
                </a:solidFill>
                <a:uFill>
                  <a:solidFill>
                    <a:srgbClr val="FFFFFF"/>
                  </a:solidFill>
                </a:uFill>
                <a:latin typeface="+mn-lt"/>
                <a:ea typeface="+mn-ea"/>
              </a:rPr>
              <a:t>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667080" y="4691160"/>
            <a:ext cx="5335920" cy="4443480"/>
          </a:xfrm>
          <a:prstGeom prst="rect">
            <a:avLst/>
          </a:prstGeom>
        </p:spPr>
        <p:txBody>
          <a:bodyPr lIns="0" tIns="0" rIns="0" bIns="0"/>
          <a:lstStyle/>
          <a:p>
            <a:r>
              <a:rPr lang="en-US" sz="2000" b="0" strike="noStrike" spc="-1" dirty="0" smtClean="0">
                <a:solidFill>
                  <a:srgbClr val="000000"/>
                </a:solidFill>
                <a:uFill>
                  <a:solidFill>
                    <a:srgbClr val="FFFFFF"/>
                  </a:solidFill>
                </a:uFill>
                <a:latin typeface="Arial"/>
              </a:rPr>
              <a:t>@</a:t>
            </a:r>
            <a:r>
              <a:rPr lang="en-US" sz="2000" b="0" strike="noStrike" spc="-1" dirty="0" err="1" smtClean="0">
                <a:solidFill>
                  <a:srgbClr val="000000"/>
                </a:solidFill>
                <a:uFill>
                  <a:solidFill>
                    <a:srgbClr val="FFFFFF"/>
                  </a:solidFill>
                </a:uFill>
                <a:latin typeface="Arial"/>
              </a:rPr>
              <a:t>BeforeClass</a:t>
            </a:r>
            <a:r>
              <a:rPr lang="en-US" sz="2000" b="0" strike="noStrike" spc="-1" baseline="0" dirty="0" smtClean="0">
                <a:solidFill>
                  <a:srgbClr val="000000"/>
                </a:solidFill>
                <a:uFill>
                  <a:solidFill>
                    <a:srgbClr val="FFFFFF"/>
                  </a:solidFill>
                </a:uFill>
                <a:latin typeface="Arial"/>
              </a:rPr>
              <a:t> </a:t>
            </a:r>
            <a:r>
              <a:rPr lang="ru-RU" sz="2000" b="0" strike="noStrike" spc="-1" baseline="0" dirty="0" smtClean="0">
                <a:solidFill>
                  <a:srgbClr val="000000"/>
                </a:solidFill>
                <a:uFill>
                  <a:solidFill>
                    <a:srgbClr val="FFFFFF"/>
                  </a:solidFill>
                </a:uFill>
                <a:latin typeface="Arial"/>
              </a:rPr>
              <a:t>должен быть </a:t>
            </a:r>
            <a:r>
              <a:rPr lang="en-US" sz="2000" b="0" strike="noStrike" spc="-1" baseline="0" dirty="0" smtClean="0">
                <a:solidFill>
                  <a:srgbClr val="000000"/>
                </a:solidFill>
                <a:uFill>
                  <a:solidFill>
                    <a:srgbClr val="FFFFFF"/>
                  </a:solidFill>
                </a:uFill>
                <a:latin typeface="Arial"/>
              </a:rPr>
              <a:t>public static void no-</a:t>
            </a:r>
            <a:r>
              <a:rPr lang="en-US" sz="2000" b="0" strike="noStrike" spc="-1" baseline="0" dirty="0" err="1" smtClean="0">
                <a:solidFill>
                  <a:srgbClr val="000000"/>
                </a:solidFill>
                <a:uFill>
                  <a:solidFill>
                    <a:srgbClr val="FFFFFF"/>
                  </a:solidFill>
                </a:uFill>
                <a:latin typeface="Arial"/>
              </a:rPr>
              <a:t>arg</a:t>
            </a:r>
            <a:endParaRPr lang="en-US" sz="2000" b="0" strike="noStrike" spc="-1" dirty="0" smtClean="0">
              <a:solidFill>
                <a:srgbClr val="000000"/>
              </a:solidFill>
              <a:uFill>
                <a:solidFill>
                  <a:srgbClr val="FFFFFF"/>
                </a:solidFill>
              </a:uFill>
              <a:latin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strike="noStrike" spc="-1" dirty="0" smtClean="0">
                <a:solidFill>
                  <a:srgbClr val="000000"/>
                </a:solidFill>
                <a:uFill>
                  <a:solidFill>
                    <a:srgbClr val="FFFFFF"/>
                  </a:solidFill>
                </a:uFill>
                <a:latin typeface="+mn-lt"/>
              </a:rPr>
              <a:t>@</a:t>
            </a:r>
            <a:r>
              <a:rPr lang="en-US" sz="2000" b="0" strike="noStrike" spc="-1" dirty="0" err="1" smtClean="0">
                <a:solidFill>
                  <a:srgbClr val="000000"/>
                </a:solidFill>
                <a:uFill>
                  <a:solidFill>
                    <a:srgbClr val="FFFFFF"/>
                  </a:solidFill>
                </a:uFill>
                <a:latin typeface="+mn-lt"/>
              </a:rPr>
              <a:t>BeforeClass</a:t>
            </a:r>
            <a:r>
              <a:rPr lang="en-US" sz="2000" b="0" strike="noStrike" spc="-1" baseline="0" dirty="0" smtClean="0">
                <a:solidFill>
                  <a:srgbClr val="000000"/>
                </a:solidFill>
                <a:uFill>
                  <a:solidFill>
                    <a:srgbClr val="FFFFFF"/>
                  </a:solidFill>
                </a:uFill>
                <a:latin typeface="+mn-lt"/>
              </a:rPr>
              <a:t> </a:t>
            </a:r>
            <a:r>
              <a:rPr lang="ru-RU" sz="2000" b="0" strike="noStrike" spc="-1" baseline="0" dirty="0" smtClean="0">
                <a:solidFill>
                  <a:srgbClr val="000000"/>
                </a:solidFill>
                <a:uFill>
                  <a:solidFill>
                    <a:srgbClr val="FFFFFF"/>
                  </a:solidFill>
                </a:uFill>
                <a:latin typeface="+mn-lt"/>
              </a:rPr>
              <a:t>должен быть </a:t>
            </a:r>
            <a:r>
              <a:rPr lang="en-US" sz="2000" b="0" strike="noStrike" spc="-1" baseline="0" dirty="0" smtClean="0">
                <a:solidFill>
                  <a:srgbClr val="000000"/>
                </a:solidFill>
                <a:uFill>
                  <a:solidFill>
                    <a:srgbClr val="FFFFFF"/>
                  </a:solidFill>
                </a:uFill>
                <a:latin typeface="+mn-lt"/>
              </a:rPr>
              <a:t>public void no-</a:t>
            </a:r>
            <a:r>
              <a:rPr lang="en-US" sz="2000" b="0" strike="noStrike" spc="-1" baseline="0" dirty="0" err="1" smtClean="0">
                <a:solidFill>
                  <a:srgbClr val="000000"/>
                </a:solidFill>
                <a:uFill>
                  <a:solidFill>
                    <a:srgbClr val="FFFFFF"/>
                  </a:solidFill>
                </a:uFill>
                <a:latin typeface="+mn-lt"/>
              </a:rPr>
              <a:t>arg</a:t>
            </a:r>
            <a:endParaRPr lang="ru-RU" sz="2000" b="0" strike="noStrike" spc="-1" baseline="0" dirty="0" smtClean="0">
              <a:solidFill>
                <a:srgbClr val="000000"/>
              </a:solidFill>
              <a:uFill>
                <a:solidFill>
                  <a:srgbClr val="FFFFFF"/>
                </a:solidFill>
              </a:u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strike="noStrike" spc="-1" baseline="0" dirty="0" smtClean="0">
                <a:solidFill>
                  <a:srgbClr val="000000"/>
                </a:solidFill>
                <a:uFill>
                  <a:solidFill>
                    <a:srgbClr val="FFFFFF"/>
                  </a:solidFill>
                </a:uFill>
                <a:latin typeface="Arial"/>
              </a:rPr>
              <a:t>Rule – </a:t>
            </a:r>
            <a:r>
              <a:rPr lang="ru-RU" sz="2000" b="0" strike="noStrike" spc="-1" baseline="0" dirty="0" smtClean="0">
                <a:solidFill>
                  <a:srgbClr val="000000"/>
                </a:solidFill>
                <a:uFill>
                  <a:solidFill>
                    <a:srgbClr val="FFFFFF"/>
                  </a:solidFill>
                </a:uFill>
                <a:latin typeface="Arial"/>
              </a:rPr>
              <a:t>наследник </a:t>
            </a:r>
            <a:r>
              <a:rPr lang="en-US" sz="2000" dirty="0" err="1" smtClean="0">
                <a:effectLst/>
              </a:rPr>
              <a:t>TestRule</a:t>
            </a:r>
            <a:r>
              <a:rPr lang="ru-RU" sz="2000" dirty="0" smtClean="0">
                <a:effectLst/>
              </a:rPr>
              <a:t>,</a:t>
            </a:r>
            <a:r>
              <a:rPr lang="ru-RU" sz="2000" baseline="0" dirty="0" smtClean="0">
                <a:effectLst/>
              </a:rPr>
              <a:t> у которого есть метод </a:t>
            </a:r>
            <a:r>
              <a:rPr lang="en-US" sz="2000" dirty="0" smtClean="0">
                <a:effectLst/>
              </a:rPr>
              <a:t>apply</a:t>
            </a:r>
            <a:r>
              <a:rPr lang="ru-RU" sz="2000" dirty="0" smtClean="0">
                <a:effectLst/>
              </a:rPr>
              <a:t>, который принимает в качестве аргумента </a:t>
            </a:r>
            <a:r>
              <a:rPr lang="en-US" sz="2000" dirty="0" smtClean="0">
                <a:effectLst/>
              </a:rPr>
              <a:t>Statement </a:t>
            </a:r>
            <a:r>
              <a:rPr lang="ru-RU" sz="2000" dirty="0" smtClean="0">
                <a:effectLst/>
              </a:rPr>
              <a:t>с медом</a:t>
            </a:r>
            <a:r>
              <a:rPr lang="ru-RU" sz="2000" baseline="0" dirty="0" smtClean="0">
                <a:effectLst/>
              </a:rPr>
              <a:t> </a:t>
            </a:r>
            <a:r>
              <a:rPr lang="en-US" sz="2000" baseline="0" dirty="0" smtClean="0">
                <a:effectLst/>
              </a:rPr>
              <a:t>evaluate</a:t>
            </a:r>
            <a:r>
              <a:rPr lang="ru-RU" sz="2000" baseline="0" dirty="0" smtClean="0">
                <a:effectLst/>
              </a:rPr>
              <a:t>, и возвращает тоже </a:t>
            </a:r>
            <a:r>
              <a:rPr lang="en-US" sz="2000" baseline="0" dirty="0" smtClean="0">
                <a:effectLst/>
              </a:rPr>
              <a:t>Statement</a:t>
            </a:r>
            <a:r>
              <a:rPr lang="ru-RU" sz="2000" baseline="0" dirty="0" smtClean="0">
                <a:effectLst/>
              </a:rPr>
              <a:t>. </a:t>
            </a:r>
            <a:r>
              <a:rPr lang="en-US" sz="1200" b="0" i="0" kern="1200" dirty="0" smtClean="0">
                <a:solidFill>
                  <a:schemeClr val="tx1"/>
                </a:solidFill>
                <a:effectLst/>
                <a:latin typeface="+mn-lt"/>
                <a:ea typeface="+mn-ea"/>
                <a:cs typeface="+mn-cs"/>
              </a:rPr>
              <a:t>You can use a </a:t>
            </a:r>
            <a:r>
              <a:rPr lang="en-US" sz="1200" b="0" i="0" kern="1200" dirty="0" err="1" smtClean="0">
                <a:solidFill>
                  <a:schemeClr val="tx1"/>
                </a:solidFill>
                <a:effectLst/>
                <a:latin typeface="+mn-lt"/>
                <a:ea typeface="+mn-ea"/>
                <a:cs typeface="+mn-cs"/>
                <a:hlinkClick r:id="rId3" tooltip="class in org.junit.rules"/>
              </a:rPr>
              <a:t>RuleChain</a:t>
            </a:r>
            <a:r>
              <a:rPr lang="en-US" sz="1200" b="0" i="0" kern="1200" dirty="0" smtClean="0">
                <a:solidFill>
                  <a:schemeClr val="tx1"/>
                </a:solidFill>
                <a:effectLst/>
                <a:latin typeface="+mn-lt"/>
                <a:ea typeface="+mn-ea"/>
                <a:cs typeface="+mn-cs"/>
              </a:rPr>
              <a:t> if you want to have control over the order in which the Rules are applied.</a:t>
            </a:r>
            <a:endParaRPr lang="ru-RU" sz="2000" baseline="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strike="noStrike" spc="-1" dirty="0" smtClean="0">
                <a:solidFill>
                  <a:srgbClr val="000000"/>
                </a:solidFill>
                <a:uFill>
                  <a:solidFill>
                    <a:srgbClr val="FFFFFF"/>
                  </a:solidFill>
                </a:uFill>
                <a:latin typeface="+mn-lt"/>
              </a:rPr>
              <a:t> @Before</a:t>
            </a:r>
            <a:r>
              <a:rPr lang="en-US" sz="2000" b="0" strike="noStrike" spc="-1" baseline="0" dirty="0" smtClean="0">
                <a:solidFill>
                  <a:srgbClr val="000000"/>
                </a:solidFill>
                <a:uFill>
                  <a:solidFill>
                    <a:srgbClr val="FFFFFF"/>
                  </a:solidFill>
                </a:uFill>
                <a:latin typeface="+mn-lt"/>
              </a:rPr>
              <a:t> – </a:t>
            </a:r>
            <a:r>
              <a:rPr lang="ru-RU" sz="2000" b="0" strike="noStrike" spc="-1" baseline="0" dirty="0" smtClean="0">
                <a:solidFill>
                  <a:srgbClr val="000000"/>
                </a:solidFill>
                <a:uFill>
                  <a:solidFill>
                    <a:srgbClr val="FFFFFF"/>
                  </a:solidFill>
                </a:uFill>
                <a:latin typeface="+mn-lt"/>
              </a:rPr>
              <a:t>по сути тот же </a:t>
            </a:r>
            <a:r>
              <a:rPr lang="en-US" sz="2000" b="0" strike="noStrike" spc="-1" baseline="0" dirty="0" smtClean="0">
                <a:solidFill>
                  <a:srgbClr val="000000"/>
                </a:solidFill>
                <a:uFill>
                  <a:solidFill>
                    <a:srgbClr val="FFFFFF"/>
                  </a:solidFill>
                </a:uFill>
                <a:latin typeface="+mn-lt"/>
              </a:rPr>
              <a:t>Rule</a:t>
            </a:r>
            <a:r>
              <a:rPr lang="ru-RU" sz="2000" b="0" strike="noStrike" spc="-1" baseline="0" dirty="0" smtClean="0">
                <a:solidFill>
                  <a:srgbClr val="000000"/>
                </a:solidFill>
                <a:uFill>
                  <a:solidFill>
                    <a:srgbClr val="FFFFFF"/>
                  </a:solidFill>
                </a:uFill>
                <a:latin typeface="+mn-lt"/>
              </a:rPr>
              <a:t>, обычно именуется как </a:t>
            </a:r>
            <a:r>
              <a:rPr lang="en-US" sz="2000" b="0" strike="noStrike" spc="-1" baseline="0" dirty="0" err="1" smtClean="0">
                <a:solidFill>
                  <a:srgbClr val="000000"/>
                </a:solidFill>
                <a:uFill>
                  <a:solidFill>
                    <a:srgbClr val="FFFFFF"/>
                  </a:solidFill>
                </a:uFill>
                <a:latin typeface="+mn-lt"/>
              </a:rPr>
              <a:t>setUp</a:t>
            </a:r>
            <a:r>
              <a:rPr lang="en-US" sz="2000" b="0" strike="noStrike" spc="-1" baseline="0" dirty="0" smtClean="0">
                <a:solidFill>
                  <a:srgbClr val="000000"/>
                </a:solidFill>
                <a:uFill>
                  <a:solidFill>
                    <a:srgbClr val="FFFFFF"/>
                  </a:solidFill>
                </a:uFill>
                <a:latin typeface="+mn-lt"/>
              </a:rPr>
              <a:t>()</a:t>
            </a:r>
            <a:endParaRPr lang="ru-RU" sz="2000" b="0" strike="noStrike" spc="-1" baseline="0" dirty="0" smtClean="0">
              <a:solidFill>
                <a:srgbClr val="000000"/>
              </a:solidFill>
              <a:uFill>
                <a:solidFill>
                  <a:srgbClr val="FFFFFF"/>
                </a:solidFill>
              </a:uFill>
              <a:latin typeface="+mn-lt"/>
            </a:endParaRPr>
          </a:p>
        </p:txBody>
      </p:sp>
      <p:sp>
        <p:nvSpPr>
          <p:cNvPr id="23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D5319D7-9535-4C91-8422-C7DC98F66574}" type="slidenum">
              <a:rPr lang="en-US" sz="1200" b="0" strike="noStrike" spc="-1">
                <a:solidFill>
                  <a:srgbClr val="000000"/>
                </a:solidFill>
                <a:uFill>
                  <a:solidFill>
                    <a:srgbClr val="FFFFFF"/>
                  </a:solidFill>
                </a:uFill>
                <a:latin typeface="+mn-lt"/>
                <a:ea typeface="+mn-ea"/>
              </a:rPr>
              <a:t>10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667080" y="4691160"/>
            <a:ext cx="5335920" cy="4443480"/>
          </a:xfrm>
          <a:prstGeom prst="rect">
            <a:avLst/>
          </a:prstGeom>
        </p:spPr>
        <p:txBody>
          <a:bodyPr lIns="0" tIns="0" rIns="0" bIns="0"/>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dirty="0" smtClean="0">
                <a:solidFill>
                  <a:schemeClr val="tx1"/>
                </a:solidFill>
                <a:effectLst/>
                <a:latin typeface="+mn-lt"/>
                <a:ea typeface="+mn-ea"/>
                <a:cs typeface="+mn-cs"/>
              </a:rPr>
              <a:t>The </a:t>
            </a:r>
            <a:r>
              <a:rPr lang="en-US" sz="2000" b="0" i="0" kern="1200" dirty="0" err="1" smtClean="0">
                <a:solidFill>
                  <a:schemeClr val="tx1"/>
                </a:solidFill>
                <a:effectLst/>
                <a:latin typeface="+mn-lt"/>
                <a:ea typeface="+mn-ea"/>
                <a:cs typeface="+mn-cs"/>
              </a:rPr>
              <a:t>TemporaryFolder</a:t>
            </a:r>
            <a:r>
              <a:rPr lang="en-US" sz="2000" b="0" i="0" kern="1200" dirty="0" smtClean="0">
                <a:solidFill>
                  <a:schemeClr val="tx1"/>
                </a:solidFill>
                <a:effectLst/>
                <a:latin typeface="+mn-lt"/>
                <a:ea typeface="+mn-ea"/>
                <a:cs typeface="+mn-cs"/>
              </a:rPr>
              <a:t> Rule allows creation of files and folders that should be deleted when the test method finishes (whether it passes or fails). Whether the deletion is successful or not is not checked by this rule. No exception will be thrown in case the deletion fails.</a:t>
            </a:r>
            <a:endParaRPr lang="en-US" sz="3600" b="0" strike="noStrike" spc="-1" dirty="0" smtClean="0">
              <a:solidFill>
                <a:srgbClr val="000000"/>
              </a:solidFill>
              <a:uFill>
                <a:solidFill>
                  <a:srgbClr val="FFFFFF"/>
                </a:solidFill>
              </a:uFill>
              <a:latin typeface="+mn-lt"/>
            </a:endParaRPr>
          </a:p>
          <a:p>
            <a:endParaRPr lang="en-US" sz="2000" b="0" strike="noStrike" spc="-1" dirty="0">
              <a:solidFill>
                <a:srgbClr val="000000"/>
              </a:solidFill>
              <a:uFill>
                <a:solidFill>
                  <a:srgbClr val="FFFFFF"/>
                </a:solidFill>
              </a:uFill>
              <a:latin typeface="Arial"/>
            </a:endParaRPr>
          </a:p>
        </p:txBody>
      </p:sp>
      <p:sp>
        <p:nvSpPr>
          <p:cNvPr id="23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D5319D7-9535-4C91-8422-C7DC98F66574}" type="slidenum">
              <a:rPr lang="en-US" sz="1200" b="0" strike="noStrike" spc="-1">
                <a:solidFill>
                  <a:srgbClr val="000000"/>
                </a:solidFill>
                <a:uFill>
                  <a:solidFill>
                    <a:srgbClr val="FFFFFF"/>
                  </a:solidFill>
                </a:uFill>
                <a:latin typeface="+mn-lt"/>
                <a:ea typeface="+mn-ea"/>
              </a:rPr>
              <a:t>11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667080" y="4691160"/>
            <a:ext cx="5335920" cy="4443480"/>
          </a:xfrm>
          <a:prstGeom prst="rect">
            <a:avLst/>
          </a:prstGeom>
        </p:spPr>
        <p:txBody>
          <a:bodyPr lIns="0" tIns="0" rIns="0" bIns="0"/>
          <a:lstStyle/>
          <a:p>
            <a:pPr rtl="0"/>
            <a:r>
              <a:rPr lang="ru-RU" sz="2000" b="0" strike="noStrike" spc="-1" dirty="0" smtClean="0">
                <a:solidFill>
                  <a:srgbClr val="000000"/>
                </a:solidFill>
                <a:uFill>
                  <a:solidFill>
                    <a:srgbClr val="FFFFFF"/>
                  </a:solidFill>
                </a:uFill>
                <a:latin typeface="Arial"/>
              </a:rPr>
              <a:t>Обычно</a:t>
            </a:r>
            <a:r>
              <a:rPr lang="ru-RU" sz="2000" b="0" strike="noStrike" spc="-1" baseline="0" dirty="0" smtClean="0">
                <a:solidFill>
                  <a:srgbClr val="000000"/>
                </a:solidFill>
                <a:uFill>
                  <a:solidFill>
                    <a:srgbClr val="FFFFFF"/>
                  </a:solidFill>
                </a:uFill>
                <a:latin typeface="Arial"/>
              </a:rPr>
              <a:t> имена методов тестов формируются с префиксом </a:t>
            </a:r>
            <a:r>
              <a:rPr lang="en-US" sz="2000" b="0" strike="noStrike" spc="-1" baseline="0" dirty="0" smtClean="0">
                <a:solidFill>
                  <a:srgbClr val="000000"/>
                </a:solidFill>
                <a:uFill>
                  <a:solidFill>
                    <a:srgbClr val="FFFFFF"/>
                  </a:solidFill>
                </a:uFill>
                <a:latin typeface="Arial"/>
              </a:rPr>
              <a:t>test</a:t>
            </a:r>
          </a:p>
          <a:p>
            <a:pPr rtl="0"/>
            <a:r>
              <a:rPr lang="ru-RU" sz="2000" b="0" strike="noStrike" spc="-1" baseline="0" dirty="0" smtClean="0">
                <a:solidFill>
                  <a:srgbClr val="000000"/>
                </a:solidFill>
                <a:uFill>
                  <a:solidFill>
                    <a:srgbClr val="FFFFFF"/>
                  </a:solidFill>
                </a:uFill>
                <a:latin typeface="Arial"/>
              </a:rPr>
              <a:t>Методы тестов </a:t>
            </a:r>
            <a:r>
              <a:rPr lang="en-US" sz="2000" b="0" strike="noStrike" spc="-1" baseline="0" dirty="0" smtClean="0">
                <a:solidFill>
                  <a:srgbClr val="000000"/>
                </a:solidFill>
                <a:uFill>
                  <a:solidFill>
                    <a:srgbClr val="FFFFFF"/>
                  </a:solidFill>
                </a:uFill>
                <a:latin typeface="Arial"/>
              </a:rPr>
              <a:t>public void</a:t>
            </a:r>
            <a:r>
              <a:rPr lang="ru-RU" sz="2000" b="0" strike="noStrike" spc="-1" baseline="0" dirty="0" smtClean="0">
                <a:solidFill>
                  <a:srgbClr val="000000"/>
                </a:solidFill>
                <a:uFill>
                  <a:solidFill>
                    <a:srgbClr val="FFFFFF"/>
                  </a:solidFill>
                </a:uFill>
                <a:latin typeface="Arial"/>
              </a:rPr>
              <a:t>.</a:t>
            </a:r>
            <a:endParaRPr lang="en-US" sz="2000" b="0" strike="noStrike" spc="-1" dirty="0">
              <a:solidFill>
                <a:srgbClr val="000000"/>
              </a:solidFill>
              <a:uFill>
                <a:solidFill>
                  <a:srgbClr val="FFFFFF"/>
                </a:solidFill>
              </a:uFill>
              <a:latin typeface="Arial"/>
            </a:endParaRPr>
          </a:p>
        </p:txBody>
      </p:sp>
      <p:sp>
        <p:nvSpPr>
          <p:cNvPr id="23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D5319D7-9535-4C91-8422-C7DC98F66574}" type="slidenum">
              <a:rPr lang="en-US" sz="1200" b="0" strike="noStrike" spc="-1">
                <a:solidFill>
                  <a:srgbClr val="000000"/>
                </a:solidFill>
                <a:uFill>
                  <a:solidFill>
                    <a:srgbClr val="FFFFFF"/>
                  </a:solidFill>
                </a:uFill>
                <a:latin typeface="+mn-lt"/>
                <a:ea typeface="+mn-ea"/>
              </a:rPr>
              <a:t>12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667080" y="4691160"/>
            <a:ext cx="5335920" cy="4443480"/>
          </a:xfrm>
          <a:prstGeom prst="rect">
            <a:avLst/>
          </a:prstGeom>
        </p:spPr>
        <p:txBody>
          <a:bodyPr lIns="0" tIns="0" rIns="0" bIns="0"/>
          <a:lstStyle/>
          <a:p>
            <a:pPr rtl="0"/>
            <a:endParaRPr lang="en-US" sz="2000" b="0" strike="noStrike" spc="-1" dirty="0">
              <a:solidFill>
                <a:srgbClr val="000000"/>
              </a:solidFill>
              <a:uFill>
                <a:solidFill>
                  <a:srgbClr val="FFFFFF"/>
                </a:solidFill>
              </a:uFill>
              <a:latin typeface="Arial"/>
            </a:endParaRPr>
          </a:p>
        </p:txBody>
      </p:sp>
      <p:sp>
        <p:nvSpPr>
          <p:cNvPr id="23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D5319D7-9535-4C91-8422-C7DC98F66574}" type="slidenum">
              <a:rPr lang="en-US" sz="1200" b="0" strike="noStrike" spc="-1">
                <a:solidFill>
                  <a:srgbClr val="000000"/>
                </a:solidFill>
                <a:uFill>
                  <a:solidFill>
                    <a:srgbClr val="FFFFFF"/>
                  </a:solidFill>
                </a:uFill>
                <a:latin typeface="+mn-lt"/>
                <a:ea typeface="+mn-ea"/>
              </a:rPr>
              <a:t>13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667080" y="4691160"/>
            <a:ext cx="5335920" cy="4443480"/>
          </a:xfrm>
          <a:prstGeom prst="rect">
            <a:avLst/>
          </a:prstGeom>
        </p:spPr>
        <p:txBody>
          <a:bodyPr lIns="0" tIns="0" rIns="0" bIns="0"/>
          <a:lstStyle/>
          <a:p>
            <a:pPr rtl="0"/>
            <a:endParaRPr lang="en-US" sz="2000" b="0" strike="noStrike" spc="-1" dirty="0">
              <a:solidFill>
                <a:srgbClr val="000000"/>
              </a:solidFill>
              <a:uFill>
                <a:solidFill>
                  <a:srgbClr val="FFFFFF"/>
                </a:solidFill>
              </a:uFill>
              <a:latin typeface="Arial"/>
            </a:endParaRPr>
          </a:p>
        </p:txBody>
      </p:sp>
      <p:sp>
        <p:nvSpPr>
          <p:cNvPr id="23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D5319D7-9535-4C91-8422-C7DC98F66574}" type="slidenum">
              <a:rPr lang="en-US" sz="1200" b="0" strike="noStrike" spc="-1">
                <a:solidFill>
                  <a:srgbClr val="000000"/>
                </a:solidFill>
                <a:uFill>
                  <a:solidFill>
                    <a:srgbClr val="FFFFFF"/>
                  </a:solidFill>
                </a:uFill>
                <a:latin typeface="+mn-lt"/>
                <a:ea typeface="+mn-ea"/>
              </a:rPr>
              <a:t>14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667080" y="4691160"/>
            <a:ext cx="5335920" cy="4443480"/>
          </a:xfrm>
          <a:prstGeom prst="rect">
            <a:avLst/>
          </a:prstGeom>
        </p:spPr>
        <p:txBody>
          <a:bodyPr lIns="0" tIns="0" rIns="0" bIns="0"/>
          <a:lstStyle/>
          <a:p>
            <a:r>
              <a:rPr lang="ru-RU" sz="2000" b="0" strike="noStrike" spc="-1" dirty="0" smtClean="0">
                <a:solidFill>
                  <a:srgbClr val="000000"/>
                </a:solidFill>
                <a:uFill>
                  <a:solidFill>
                    <a:srgbClr val="FFFFFF"/>
                  </a:solidFill>
                </a:uFill>
                <a:latin typeface="Arial"/>
              </a:rPr>
              <a:t>Используйте </a:t>
            </a:r>
            <a:r>
              <a:rPr lang="en-US" sz="2000" b="0" strike="noStrike" spc="-1" dirty="0" smtClean="0">
                <a:solidFill>
                  <a:srgbClr val="000000"/>
                </a:solidFill>
                <a:uFill>
                  <a:solidFill>
                    <a:srgbClr val="FFFFFF"/>
                  </a:solidFill>
                </a:uFill>
                <a:latin typeface="Arial"/>
              </a:rPr>
              <a:t>static </a:t>
            </a:r>
            <a:r>
              <a:rPr lang="ru-RU" sz="2000" b="0" strike="noStrike" spc="-1" dirty="0" smtClean="0">
                <a:solidFill>
                  <a:srgbClr val="000000"/>
                </a:solidFill>
                <a:uFill>
                  <a:solidFill>
                    <a:srgbClr val="FFFFFF"/>
                  </a:solidFill>
                </a:uFill>
                <a:latin typeface="Arial"/>
              </a:rPr>
              <a:t>импорты.</a:t>
            </a:r>
          </a:p>
          <a:p>
            <a:r>
              <a:rPr lang="ru-RU" sz="2000" b="0" strike="noStrike" spc="-1" dirty="0" smtClean="0">
                <a:solidFill>
                  <a:srgbClr val="000000"/>
                </a:solidFill>
                <a:uFill>
                  <a:solidFill>
                    <a:srgbClr val="FFFFFF"/>
                  </a:solidFill>
                </a:uFill>
                <a:latin typeface="Arial"/>
              </a:rPr>
              <a:t>Все </a:t>
            </a:r>
            <a:r>
              <a:rPr lang="ru-RU" sz="2000" b="0" strike="noStrike" spc="-1" dirty="0" err="1" smtClean="0">
                <a:solidFill>
                  <a:srgbClr val="000000"/>
                </a:solidFill>
                <a:uFill>
                  <a:solidFill>
                    <a:srgbClr val="FFFFFF"/>
                  </a:solidFill>
                </a:uFill>
                <a:latin typeface="Arial"/>
              </a:rPr>
              <a:t>ассерты</a:t>
            </a:r>
            <a:r>
              <a:rPr lang="ru-RU" sz="2000" b="0" strike="noStrike" spc="-1" dirty="0" smtClean="0">
                <a:solidFill>
                  <a:srgbClr val="000000"/>
                </a:solidFill>
                <a:uFill>
                  <a:solidFill>
                    <a:srgbClr val="FFFFFF"/>
                  </a:solidFill>
                </a:uFill>
                <a:latin typeface="Arial"/>
              </a:rPr>
              <a:t> могут быть без сообщения, но лучше если оно есть</a:t>
            </a:r>
            <a:r>
              <a:rPr lang="ru-RU" sz="2000" b="0" strike="noStrike" spc="-1" baseline="0" dirty="0" smtClean="0">
                <a:solidFill>
                  <a:srgbClr val="000000"/>
                </a:solidFill>
                <a:uFill>
                  <a:solidFill>
                    <a:srgbClr val="FFFFFF"/>
                  </a:solidFill>
                </a:uFill>
                <a:latin typeface="Arial"/>
              </a:rPr>
              <a:t>.</a:t>
            </a:r>
          </a:p>
          <a:p>
            <a:r>
              <a:rPr lang="ru-RU" sz="2000" b="0" strike="noStrike" spc="-1" baseline="0" dirty="0" smtClean="0">
                <a:solidFill>
                  <a:srgbClr val="000000"/>
                </a:solidFill>
                <a:uFill>
                  <a:solidFill>
                    <a:srgbClr val="FFFFFF"/>
                  </a:solidFill>
                </a:uFill>
                <a:latin typeface="Arial"/>
              </a:rPr>
              <a:t>Есть ещё </a:t>
            </a:r>
            <a:r>
              <a:rPr lang="en-US" sz="2000" b="0" strike="noStrike" spc="-1" baseline="0" dirty="0" smtClean="0">
                <a:solidFill>
                  <a:srgbClr val="000000"/>
                </a:solidFill>
                <a:uFill>
                  <a:solidFill>
                    <a:srgbClr val="FFFFFF"/>
                  </a:solidFill>
                </a:uFill>
                <a:latin typeface="Arial"/>
              </a:rPr>
              <a:t>fail</a:t>
            </a:r>
            <a:r>
              <a:rPr lang="ru-RU" sz="2000" b="0" strike="noStrike" spc="-1" baseline="0" dirty="0" smtClean="0">
                <a:solidFill>
                  <a:srgbClr val="000000"/>
                </a:solidFill>
                <a:uFill>
                  <a:solidFill>
                    <a:srgbClr val="FFFFFF"/>
                  </a:solidFill>
                </a:uFill>
                <a:latin typeface="Arial"/>
              </a:rPr>
              <a:t>.</a:t>
            </a:r>
          </a:p>
        </p:txBody>
      </p:sp>
      <p:sp>
        <p:nvSpPr>
          <p:cNvPr id="23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D5319D7-9535-4C91-8422-C7DC98F66574}" type="slidenum">
              <a:rPr lang="en-US" sz="1200" b="0" strike="noStrike" spc="-1">
                <a:solidFill>
                  <a:srgbClr val="000000"/>
                </a:solidFill>
                <a:uFill>
                  <a:solidFill>
                    <a:srgbClr val="FFFFFF"/>
                  </a:solidFill>
                </a:uFill>
                <a:latin typeface="+mn-lt"/>
                <a:ea typeface="+mn-ea"/>
              </a:rPr>
              <a:t>15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667080" y="4691160"/>
            <a:ext cx="5335920" cy="4443480"/>
          </a:xfrm>
          <a:prstGeom prst="rect">
            <a:avLst/>
          </a:prstGeom>
        </p:spPr>
        <p:txBody>
          <a:bodyPr lIns="0" tIns="0" rIns="0" bIns="0"/>
          <a:lstStyle/>
          <a:p>
            <a:endParaRPr lang="ru-RU" sz="2000" b="0" strike="noStrike" spc="-1" baseline="0" dirty="0" smtClean="0">
              <a:solidFill>
                <a:srgbClr val="000000"/>
              </a:solidFill>
              <a:uFill>
                <a:solidFill>
                  <a:srgbClr val="FFFFFF"/>
                </a:solidFill>
              </a:uFill>
              <a:latin typeface="Arial"/>
            </a:endParaRPr>
          </a:p>
        </p:txBody>
      </p:sp>
      <p:sp>
        <p:nvSpPr>
          <p:cNvPr id="23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D5319D7-9535-4C91-8422-C7DC98F66574}" type="slidenum">
              <a:rPr lang="en-US" sz="1200" b="0" strike="noStrike" spc="-1">
                <a:solidFill>
                  <a:srgbClr val="000000"/>
                </a:solidFill>
                <a:uFill>
                  <a:solidFill>
                    <a:srgbClr val="FFFFFF"/>
                  </a:solidFill>
                </a:uFill>
                <a:latin typeface="+mn-lt"/>
                <a:ea typeface="+mn-ea"/>
              </a:rPr>
              <a:t>16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667080" y="4691160"/>
            <a:ext cx="5335920" cy="4443480"/>
          </a:xfrm>
          <a:prstGeom prst="rect">
            <a:avLst/>
          </a:prstGeom>
        </p:spPr>
        <p:txBody>
          <a:bodyPr lIns="0" tIns="0" rIns="0" bIns="0"/>
          <a:lstStyle/>
          <a:p>
            <a:r>
              <a:rPr lang="en-US" sz="2000" b="0" strike="noStrike" spc="-1" dirty="0" smtClean="0">
                <a:solidFill>
                  <a:srgbClr val="000000"/>
                </a:solidFill>
                <a:uFill>
                  <a:solidFill>
                    <a:srgbClr val="FFFFFF"/>
                  </a:solidFill>
                </a:uFill>
                <a:latin typeface="Arial"/>
              </a:rPr>
              <a:t>@After </a:t>
            </a:r>
            <a:r>
              <a:rPr lang="ru-RU" sz="2000" b="0" strike="noStrike" spc="-1" dirty="0" smtClean="0">
                <a:solidFill>
                  <a:srgbClr val="000000"/>
                </a:solidFill>
                <a:uFill>
                  <a:solidFill>
                    <a:srgbClr val="FFFFFF"/>
                  </a:solidFill>
                </a:uFill>
                <a:latin typeface="Arial"/>
              </a:rPr>
              <a:t>обычно именуется как </a:t>
            </a:r>
            <a:r>
              <a:rPr lang="en-US" sz="2000" b="0" strike="noStrike" spc="-1" dirty="0" err="1" smtClean="0">
                <a:solidFill>
                  <a:srgbClr val="000000"/>
                </a:solidFill>
                <a:uFill>
                  <a:solidFill>
                    <a:srgbClr val="FFFFFF"/>
                  </a:solidFill>
                </a:uFill>
                <a:latin typeface="Arial"/>
              </a:rPr>
              <a:t>tearDown</a:t>
            </a:r>
            <a:endParaRPr lang="en-US" sz="2000" b="0" strike="noStrike" spc="-1" dirty="0">
              <a:solidFill>
                <a:srgbClr val="000000"/>
              </a:solidFill>
              <a:uFill>
                <a:solidFill>
                  <a:srgbClr val="FFFFFF"/>
                </a:solidFill>
              </a:uFill>
              <a:latin typeface="Arial"/>
            </a:endParaRPr>
          </a:p>
        </p:txBody>
      </p:sp>
      <p:sp>
        <p:nvSpPr>
          <p:cNvPr id="23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D5319D7-9535-4C91-8422-C7DC98F66574}" type="slidenum">
              <a:rPr lang="en-US" sz="1200" b="0" strike="noStrike" spc="-1">
                <a:solidFill>
                  <a:srgbClr val="000000"/>
                </a:solidFill>
                <a:uFill>
                  <a:solidFill>
                    <a:srgbClr val="FFFFFF"/>
                  </a:solidFill>
                </a:uFill>
                <a:latin typeface="+mn-lt"/>
                <a:ea typeface="+mn-ea"/>
              </a:rPr>
              <a:t>17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667080" y="4691160"/>
            <a:ext cx="5335920" cy="4443480"/>
          </a:xfrm>
          <a:prstGeom prst="rect">
            <a:avLst/>
          </a:prstGeom>
        </p:spPr>
        <p:txBody>
          <a:bodyPr lIns="0" tIns="0" rIns="0" bIns="0"/>
          <a:lstStyle/>
          <a:p>
            <a:endParaRPr lang="en-US" sz="2000" b="0" strike="noStrike" spc="-1" dirty="0">
              <a:solidFill>
                <a:srgbClr val="000000"/>
              </a:solidFill>
              <a:uFill>
                <a:solidFill>
                  <a:srgbClr val="FFFFFF"/>
                </a:solidFill>
              </a:uFill>
              <a:latin typeface="Arial"/>
            </a:endParaRPr>
          </a:p>
        </p:txBody>
      </p:sp>
      <p:sp>
        <p:nvSpPr>
          <p:cNvPr id="23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D5319D7-9535-4C91-8422-C7DC98F66574}" type="slidenum">
              <a:rPr lang="en-US" sz="1200" b="0" strike="noStrike" spc="-1">
                <a:solidFill>
                  <a:srgbClr val="000000"/>
                </a:solidFill>
                <a:uFill>
                  <a:solidFill>
                    <a:srgbClr val="FFFFFF"/>
                  </a:solidFill>
                </a:uFill>
                <a:latin typeface="+mn-lt"/>
                <a:ea typeface="+mn-ea"/>
              </a:rPr>
              <a:t>18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667080" y="4691160"/>
            <a:ext cx="5335920" cy="4443480"/>
          </a:xfrm>
          <a:prstGeom prst="rect">
            <a:avLst/>
          </a:prstGeom>
        </p:spPr>
        <p:txBody>
          <a:bodyPr lIns="0" tIns="0" rIns="0" bIns="0"/>
          <a:lstStyle/>
          <a:p>
            <a:endParaRPr lang="en-US" sz="2000" b="0" strike="noStrike" spc="-1" dirty="0">
              <a:solidFill>
                <a:srgbClr val="000000"/>
              </a:solidFill>
              <a:uFill>
                <a:solidFill>
                  <a:srgbClr val="FFFFFF"/>
                </a:solidFill>
              </a:uFill>
              <a:latin typeface="Arial"/>
            </a:endParaRPr>
          </a:p>
        </p:txBody>
      </p:sp>
      <p:sp>
        <p:nvSpPr>
          <p:cNvPr id="23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D5319D7-9535-4C91-8422-C7DC98F66574}" type="slidenum">
              <a:rPr lang="en-US" sz="1200" b="0" strike="noStrike" spc="-1">
                <a:solidFill>
                  <a:srgbClr val="000000"/>
                </a:solidFill>
                <a:uFill>
                  <a:solidFill>
                    <a:srgbClr val="FFFFFF"/>
                  </a:solidFill>
                </a:uFill>
                <a:latin typeface="+mn-lt"/>
                <a:ea typeface="+mn-ea"/>
              </a:rPr>
              <a:t>19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667080" y="4691160"/>
            <a:ext cx="5335920" cy="444348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23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D5319D7-9535-4C91-8422-C7DC98F66574}" type="slidenum">
              <a:rPr lang="en-US" sz="1200" b="0" strike="noStrike" spc="-1">
                <a:solidFill>
                  <a:srgbClr val="000000"/>
                </a:solidFill>
                <a:uFill>
                  <a:solidFill>
                    <a:srgbClr val="FFFFFF"/>
                  </a:solidFill>
                </a:uFill>
                <a:latin typeface="+mn-lt"/>
                <a:ea typeface="+mn-ea"/>
              </a:rPr>
              <a:t>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667080" y="4691160"/>
            <a:ext cx="5335920" cy="4443480"/>
          </a:xfrm>
          <a:prstGeom prst="rect">
            <a:avLst/>
          </a:prstGeom>
        </p:spPr>
        <p:txBody>
          <a:bodyPr lIns="0" tIns="0" rIns="0" bIns="0"/>
          <a:lstStyle/>
          <a:p>
            <a:endParaRPr lang="en-US" sz="2000" b="0" strike="noStrike" spc="-1" dirty="0">
              <a:solidFill>
                <a:srgbClr val="000000"/>
              </a:solidFill>
              <a:uFill>
                <a:solidFill>
                  <a:srgbClr val="FFFFFF"/>
                </a:solidFill>
              </a:uFill>
              <a:latin typeface="Arial"/>
            </a:endParaRPr>
          </a:p>
        </p:txBody>
      </p:sp>
      <p:sp>
        <p:nvSpPr>
          <p:cNvPr id="23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D5319D7-9535-4C91-8422-C7DC98F66574}" type="slidenum">
              <a:rPr lang="en-US" sz="1200" b="0" strike="noStrike" spc="-1">
                <a:solidFill>
                  <a:srgbClr val="000000"/>
                </a:solidFill>
                <a:uFill>
                  <a:solidFill>
                    <a:srgbClr val="FFFFFF"/>
                  </a:solidFill>
                </a:uFill>
                <a:latin typeface="+mn-lt"/>
                <a:ea typeface="+mn-ea"/>
              </a:rPr>
              <a:t>20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667080" y="4691160"/>
            <a:ext cx="5335920" cy="4443480"/>
          </a:xfrm>
          <a:prstGeom prst="rect">
            <a:avLst/>
          </a:prstGeom>
        </p:spPr>
        <p:txBody>
          <a:bodyPr lIns="0" tIns="0" rIns="0" bIns="0"/>
          <a:lstStyle/>
          <a:p>
            <a:pPr rtl="0"/>
            <a:endParaRPr lang="en-US" sz="2000" b="0" strike="noStrike" spc="-1" dirty="0">
              <a:solidFill>
                <a:srgbClr val="000000"/>
              </a:solidFill>
              <a:uFill>
                <a:solidFill>
                  <a:srgbClr val="FFFFFF"/>
                </a:solidFill>
              </a:uFill>
              <a:latin typeface="Arial"/>
            </a:endParaRPr>
          </a:p>
        </p:txBody>
      </p:sp>
      <p:sp>
        <p:nvSpPr>
          <p:cNvPr id="23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D5319D7-9535-4C91-8422-C7DC98F66574}" type="slidenum">
              <a:rPr lang="en-US" sz="1200" b="0" strike="noStrike" spc="-1">
                <a:solidFill>
                  <a:srgbClr val="000000"/>
                </a:solidFill>
                <a:uFill>
                  <a:solidFill>
                    <a:srgbClr val="FFFFFF"/>
                  </a:solidFill>
                </a:uFill>
                <a:latin typeface="+mn-lt"/>
                <a:ea typeface="+mn-ea"/>
              </a:rPr>
              <a:t>21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667080" y="4691160"/>
            <a:ext cx="5335920" cy="4443480"/>
          </a:xfrm>
          <a:prstGeom prst="rect">
            <a:avLst/>
          </a:prstGeom>
        </p:spPr>
        <p:txBody>
          <a:bodyPr lIns="0" tIns="0" rIns="0" bIns="0"/>
          <a:lstStyle/>
          <a:p>
            <a:pPr rtl="0"/>
            <a:endParaRPr lang="en-US" sz="2000" b="0" strike="noStrike" spc="-1" dirty="0">
              <a:solidFill>
                <a:srgbClr val="000000"/>
              </a:solidFill>
              <a:uFill>
                <a:solidFill>
                  <a:srgbClr val="FFFFFF"/>
                </a:solidFill>
              </a:uFill>
              <a:latin typeface="Arial"/>
            </a:endParaRPr>
          </a:p>
        </p:txBody>
      </p:sp>
      <p:sp>
        <p:nvSpPr>
          <p:cNvPr id="23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D5319D7-9535-4C91-8422-C7DC98F66574}" type="slidenum">
              <a:rPr lang="en-US" sz="1200" b="0" strike="noStrike" spc="-1">
                <a:solidFill>
                  <a:srgbClr val="000000"/>
                </a:solidFill>
                <a:uFill>
                  <a:solidFill>
                    <a:srgbClr val="FFFFFF"/>
                  </a:solidFill>
                </a:uFill>
                <a:latin typeface="+mn-lt"/>
                <a:ea typeface="+mn-ea"/>
              </a:rPr>
              <a:t>22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667080" y="4691160"/>
            <a:ext cx="5335920" cy="4443480"/>
          </a:xfrm>
          <a:prstGeom prst="rect">
            <a:avLst/>
          </a:prstGeom>
        </p:spPr>
        <p:txBody>
          <a:bodyPr lIns="0" tIns="0" rIns="0" bIns="0"/>
          <a:lstStyle/>
          <a:p>
            <a:endParaRPr lang="en-US" sz="2000" b="0" strike="noStrike" spc="-1" dirty="0">
              <a:solidFill>
                <a:srgbClr val="000000"/>
              </a:solidFill>
              <a:uFill>
                <a:solidFill>
                  <a:srgbClr val="FFFFFF"/>
                </a:solidFill>
              </a:uFill>
              <a:latin typeface="Arial"/>
            </a:endParaRPr>
          </a:p>
        </p:txBody>
      </p:sp>
      <p:sp>
        <p:nvSpPr>
          <p:cNvPr id="23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D5319D7-9535-4C91-8422-C7DC98F66574}" type="slidenum">
              <a:rPr lang="en-US" sz="1200" b="0" strike="noStrike" spc="-1">
                <a:solidFill>
                  <a:srgbClr val="000000"/>
                </a:solidFill>
                <a:uFill>
                  <a:solidFill>
                    <a:srgbClr val="FFFFFF"/>
                  </a:solidFill>
                </a:uFill>
                <a:latin typeface="+mn-lt"/>
                <a:ea typeface="+mn-ea"/>
              </a:rPr>
              <a:t>23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667080" y="4691160"/>
            <a:ext cx="5335920" cy="4443480"/>
          </a:xfrm>
          <a:prstGeom prst="rect">
            <a:avLst/>
          </a:prstGeom>
        </p:spPr>
        <p:txBody>
          <a:bodyPr lIns="0" tIns="0" rIns="0" bIns="0"/>
          <a:lstStyle/>
          <a:p>
            <a:endParaRPr lang="en-US" sz="2000" b="0" strike="noStrike" spc="-1" dirty="0">
              <a:solidFill>
                <a:srgbClr val="000000"/>
              </a:solidFill>
              <a:uFill>
                <a:solidFill>
                  <a:srgbClr val="FFFFFF"/>
                </a:solidFill>
              </a:uFill>
              <a:latin typeface="Arial"/>
            </a:endParaRPr>
          </a:p>
        </p:txBody>
      </p:sp>
      <p:sp>
        <p:nvSpPr>
          <p:cNvPr id="23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D5319D7-9535-4C91-8422-C7DC98F66574}" type="slidenum">
              <a:rPr lang="en-US" sz="1200" b="0" strike="noStrike" spc="-1">
                <a:solidFill>
                  <a:srgbClr val="000000"/>
                </a:solidFill>
                <a:uFill>
                  <a:solidFill>
                    <a:srgbClr val="FFFFFF"/>
                  </a:solidFill>
                </a:uFill>
                <a:latin typeface="+mn-lt"/>
                <a:ea typeface="+mn-ea"/>
              </a:rPr>
              <a:t>24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667080" y="4691160"/>
            <a:ext cx="5335920" cy="4443480"/>
          </a:xfrm>
          <a:prstGeom prst="rect">
            <a:avLst/>
          </a:prstGeom>
        </p:spPr>
        <p:txBody>
          <a:bodyPr lIns="0" tIns="0" rIns="0" bIns="0"/>
          <a:lstStyle/>
          <a:p>
            <a:endParaRPr lang="en-US" sz="2000" b="0" strike="noStrike" spc="-1" dirty="0">
              <a:solidFill>
                <a:srgbClr val="000000"/>
              </a:solidFill>
              <a:uFill>
                <a:solidFill>
                  <a:srgbClr val="FFFFFF"/>
                </a:solidFill>
              </a:uFill>
              <a:latin typeface="Arial"/>
            </a:endParaRPr>
          </a:p>
        </p:txBody>
      </p:sp>
      <p:sp>
        <p:nvSpPr>
          <p:cNvPr id="23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D5319D7-9535-4C91-8422-C7DC98F66574}" type="slidenum">
              <a:rPr lang="en-US" sz="1200" b="0" strike="noStrike" spc="-1">
                <a:solidFill>
                  <a:srgbClr val="000000"/>
                </a:solidFill>
                <a:uFill>
                  <a:solidFill>
                    <a:srgbClr val="FFFFFF"/>
                  </a:solidFill>
                </a:uFill>
                <a:latin typeface="+mn-lt"/>
                <a:ea typeface="+mn-ea"/>
              </a:rPr>
              <a:t>25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667080" y="4691160"/>
            <a:ext cx="5335920" cy="4443480"/>
          </a:xfrm>
          <a:prstGeom prst="rect">
            <a:avLst/>
          </a:prstGeom>
        </p:spPr>
        <p:txBody>
          <a:bodyPr lIns="0" tIns="0" rIns="0" bIns="0"/>
          <a:lstStyle/>
          <a:p>
            <a:r>
              <a:rPr lang="ru-RU" sz="1200" b="0" i="0" kern="1200" dirty="0" smtClean="0">
                <a:solidFill>
                  <a:schemeClr val="tx1"/>
                </a:solidFill>
                <a:effectLst/>
                <a:latin typeface="+mn-lt"/>
                <a:ea typeface="+mn-ea"/>
                <a:cs typeface="+mn-cs"/>
              </a:rPr>
              <a:t>Представьте,</a:t>
            </a:r>
            <a:r>
              <a:rPr lang="ru-RU" sz="1200" b="0" i="0" kern="1200" baseline="0" dirty="0" smtClean="0">
                <a:solidFill>
                  <a:schemeClr val="tx1"/>
                </a:solidFill>
                <a:effectLst/>
                <a:latin typeface="+mn-lt"/>
                <a:ea typeface="+mn-ea"/>
                <a:cs typeface="+mn-cs"/>
              </a:rPr>
              <a:t> что разрабатываемый вами модуль использует сторонний сервис (например, получение текущих котировок валют на бирже). Этот сервис разрабатывает другая команда, он ещё не готов. Единственное, что у вас есть, это интерфейс сервиса. Можно написать собственную фиктивную (</a:t>
            </a:r>
            <a:r>
              <a:rPr lang="en-US" sz="1200" b="0" i="0" kern="1200" baseline="0" dirty="0" smtClean="0">
                <a:solidFill>
                  <a:schemeClr val="tx1"/>
                </a:solidFill>
                <a:effectLst/>
                <a:latin typeface="+mn-lt"/>
                <a:ea typeface="+mn-ea"/>
                <a:cs typeface="+mn-cs"/>
              </a:rPr>
              <a:t>mock</a:t>
            </a:r>
            <a:r>
              <a:rPr lang="ru-RU" sz="1200" b="0" i="0" kern="1200" baseline="0" dirty="0" smtClean="0">
                <a:solidFill>
                  <a:schemeClr val="tx1"/>
                </a:solidFill>
                <a:effectLst/>
                <a:latin typeface="+mn-lt"/>
                <a:ea typeface="+mn-ea"/>
                <a:cs typeface="+mn-cs"/>
              </a:rPr>
              <a:t>) реализацию сервиса, чтобы не ждать готовой реализации от другой команды.</a:t>
            </a:r>
          </a:p>
          <a:p>
            <a:r>
              <a:rPr lang="ru-RU" sz="1200" b="0" i="0" kern="1200" baseline="0" dirty="0" smtClean="0">
                <a:solidFill>
                  <a:schemeClr val="tx1"/>
                </a:solidFill>
                <a:effectLst/>
                <a:latin typeface="+mn-lt"/>
                <a:ea typeface="+mn-ea"/>
                <a:cs typeface="+mn-cs"/>
              </a:rPr>
              <a:t>Другой вариант – имеется контроллер, который в ходе своей работы обращается к БД. Работа с БД осуществляется через методы специального интерфейса. Тест контроллера должен быть изолирован =</a:t>
            </a:r>
            <a:r>
              <a:rPr lang="en-US" sz="1200" b="0" i="0" kern="1200" baseline="0" dirty="0" smtClean="0">
                <a:solidFill>
                  <a:schemeClr val="tx1"/>
                </a:solidFill>
                <a:effectLst/>
                <a:latin typeface="+mn-lt"/>
                <a:ea typeface="+mn-ea"/>
                <a:cs typeface="+mn-cs"/>
              </a:rPr>
              <a:t>&gt; </a:t>
            </a:r>
            <a:r>
              <a:rPr lang="ru-RU" sz="1200" b="0" i="0" kern="1200" baseline="0" dirty="0" smtClean="0">
                <a:solidFill>
                  <a:schemeClr val="tx1"/>
                </a:solidFill>
                <a:effectLst/>
                <a:latin typeface="+mn-lt"/>
                <a:ea typeface="+mn-ea"/>
                <a:cs typeface="+mn-cs"/>
              </a:rPr>
              <a:t>не должно быть зависимости на реализацию интерфейса общения с БД =</a:t>
            </a:r>
            <a:r>
              <a:rPr lang="en-US" sz="1200" b="0" i="0" kern="1200" baseline="0" dirty="0" smtClean="0">
                <a:solidFill>
                  <a:schemeClr val="tx1"/>
                </a:solidFill>
                <a:effectLst/>
                <a:latin typeface="+mn-lt"/>
                <a:ea typeface="+mn-ea"/>
                <a:cs typeface="+mn-cs"/>
              </a:rPr>
              <a:t>&gt; </a:t>
            </a:r>
            <a:r>
              <a:rPr lang="ru-RU" sz="1200" b="0" i="0" kern="1200" baseline="0" dirty="0" smtClean="0">
                <a:solidFill>
                  <a:schemeClr val="tx1"/>
                </a:solidFill>
                <a:effectLst/>
                <a:latin typeface="+mn-lt"/>
                <a:ea typeface="+mn-ea"/>
                <a:cs typeface="+mn-cs"/>
              </a:rPr>
              <a:t>этот интерфейс нужно замокать =</a:t>
            </a:r>
            <a:r>
              <a:rPr lang="en-US" sz="1200" b="0" i="0" kern="1200" baseline="0" dirty="0" smtClean="0">
                <a:solidFill>
                  <a:schemeClr val="tx1"/>
                </a:solidFill>
                <a:effectLst/>
                <a:latin typeface="+mn-lt"/>
                <a:ea typeface="+mn-ea"/>
                <a:cs typeface="+mn-cs"/>
              </a:rPr>
              <a:t>&gt; </a:t>
            </a:r>
            <a:r>
              <a:rPr lang="ru-RU" sz="1200" b="0" i="0" kern="1200" baseline="0" dirty="0" smtClean="0">
                <a:solidFill>
                  <a:schemeClr val="tx1"/>
                </a:solidFill>
                <a:effectLst/>
                <a:latin typeface="+mn-lt"/>
                <a:ea typeface="+mn-ea"/>
                <a:cs typeface="+mn-cs"/>
              </a:rPr>
              <a:t>не надо для теста поднимать свою БД.</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strike="noStrike" spc="-1" dirty="0" err="1" smtClean="0">
                <a:solidFill>
                  <a:srgbClr val="000000"/>
                </a:solidFill>
                <a:uFill>
                  <a:solidFill>
                    <a:srgbClr val="FFFFFF"/>
                  </a:solidFill>
                </a:uFill>
                <a:ea typeface="+mn-ea"/>
              </a:rPr>
              <a:t>Mockito</a:t>
            </a:r>
            <a:r>
              <a:rPr lang="ru-RU" sz="1200" b="0" strike="noStrike" spc="-1" dirty="0" smtClean="0">
                <a:solidFill>
                  <a:srgbClr val="000000"/>
                </a:solidFill>
                <a:uFill>
                  <a:solidFill>
                    <a:srgbClr val="FFFFFF"/>
                  </a:solidFill>
                </a:uFill>
                <a:ea typeface="+mn-ea"/>
              </a:rPr>
              <a:t> позволяет с минимумом затрат писать </a:t>
            </a:r>
            <a:r>
              <a:rPr lang="en-US" sz="1200" b="0" strike="noStrike" spc="-1" dirty="0" smtClean="0">
                <a:solidFill>
                  <a:srgbClr val="000000"/>
                </a:solidFill>
                <a:uFill>
                  <a:solidFill>
                    <a:srgbClr val="FFFFFF"/>
                  </a:solidFill>
                </a:uFill>
                <a:ea typeface="+mn-ea"/>
              </a:rPr>
              <a:t>mock-</a:t>
            </a:r>
            <a:r>
              <a:rPr lang="ru-RU" sz="1200" b="0" strike="noStrike" spc="-1" dirty="0" smtClean="0">
                <a:solidFill>
                  <a:srgbClr val="000000"/>
                </a:solidFill>
                <a:uFill>
                  <a:solidFill>
                    <a:srgbClr val="FFFFFF"/>
                  </a:solidFill>
                </a:uFill>
                <a:ea typeface="+mn-ea"/>
              </a:rPr>
              <a:t>реализации.</a:t>
            </a:r>
          </a:p>
          <a:p>
            <a:endParaRPr lang="ru-RU" sz="1200" b="0" i="0" kern="1200" dirty="0" smtClean="0">
              <a:solidFill>
                <a:schemeClr val="tx1"/>
              </a:solidFill>
              <a:effectLst/>
              <a:latin typeface="+mn-lt"/>
              <a:ea typeface="+mn-ea"/>
              <a:cs typeface="+mn-cs"/>
            </a:endParaRPr>
          </a:p>
        </p:txBody>
      </p:sp>
      <p:sp>
        <p:nvSpPr>
          <p:cNvPr id="23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D5319D7-9535-4C91-8422-C7DC98F66574}" type="slidenum">
              <a:rPr lang="en-US" sz="1200" b="0" strike="noStrike" spc="-1">
                <a:solidFill>
                  <a:srgbClr val="000000"/>
                </a:solidFill>
                <a:uFill>
                  <a:solidFill>
                    <a:srgbClr val="FFFFFF"/>
                  </a:solidFill>
                </a:uFill>
                <a:latin typeface="+mn-lt"/>
                <a:ea typeface="+mn-ea"/>
              </a:rPr>
              <a:t>26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667080" y="4691160"/>
            <a:ext cx="5335920" cy="4443480"/>
          </a:xfrm>
          <a:prstGeom prst="rect">
            <a:avLst/>
          </a:prstGeom>
        </p:spPr>
        <p:txBody>
          <a:bodyPr lIns="0" tIns="0" rIns="0" bIns="0"/>
          <a:lstStyle/>
          <a:p>
            <a:r>
              <a:rPr lang="ru-RU" sz="2000" b="0" strike="noStrike" spc="-1" dirty="0" smtClean="0">
                <a:solidFill>
                  <a:srgbClr val="000000"/>
                </a:solidFill>
                <a:uFill>
                  <a:solidFill>
                    <a:srgbClr val="FFFFFF"/>
                  </a:solidFill>
                </a:uFill>
                <a:latin typeface="Arial"/>
              </a:rPr>
              <a:t>Созданный</a:t>
            </a:r>
            <a:r>
              <a:rPr lang="ru-RU" sz="2000" b="0" strike="noStrike" spc="-1" baseline="0" dirty="0" smtClean="0">
                <a:solidFill>
                  <a:srgbClr val="000000"/>
                </a:solidFill>
                <a:uFill>
                  <a:solidFill>
                    <a:srgbClr val="FFFFFF"/>
                  </a:solidFill>
                </a:uFill>
                <a:latin typeface="Arial"/>
              </a:rPr>
              <a:t> </a:t>
            </a:r>
            <a:r>
              <a:rPr lang="en-US" sz="2000" b="0" strike="noStrike" spc="-1" baseline="0" dirty="0" smtClean="0">
                <a:solidFill>
                  <a:srgbClr val="000000"/>
                </a:solidFill>
                <a:uFill>
                  <a:solidFill>
                    <a:srgbClr val="FFFFFF"/>
                  </a:solidFill>
                </a:uFill>
                <a:latin typeface="Arial"/>
              </a:rPr>
              <a:t>mock-</a:t>
            </a:r>
            <a:r>
              <a:rPr lang="ru-RU" sz="2000" b="0" strike="noStrike" spc="-1" baseline="0" dirty="0" smtClean="0">
                <a:solidFill>
                  <a:srgbClr val="000000"/>
                </a:solidFill>
                <a:uFill>
                  <a:solidFill>
                    <a:srgbClr val="FFFFFF"/>
                  </a:solidFill>
                </a:uFill>
                <a:latin typeface="Arial"/>
              </a:rPr>
              <a:t>объект будет </a:t>
            </a:r>
            <a:r>
              <a:rPr lang="ru-RU" sz="2000" b="0" strike="noStrike" spc="-1" baseline="0" dirty="0" err="1" smtClean="0">
                <a:solidFill>
                  <a:srgbClr val="000000"/>
                </a:solidFill>
                <a:uFill>
                  <a:solidFill>
                    <a:srgbClr val="FFFFFF"/>
                  </a:solidFill>
                </a:uFill>
                <a:latin typeface="Arial"/>
              </a:rPr>
              <a:t>будет</a:t>
            </a:r>
            <a:r>
              <a:rPr lang="ru-RU" sz="2000" b="0" strike="noStrike" spc="-1" baseline="0" dirty="0" smtClean="0">
                <a:solidFill>
                  <a:srgbClr val="000000"/>
                </a:solidFill>
                <a:uFill>
                  <a:solidFill>
                    <a:srgbClr val="FFFFFF"/>
                  </a:solidFill>
                </a:uFill>
                <a:latin typeface="Arial"/>
              </a:rPr>
              <a:t> иметь фиктивные реализации каждого метода.</a:t>
            </a:r>
            <a:endParaRPr lang="en-US" sz="2000" b="0" strike="noStrike" spc="-1" dirty="0">
              <a:solidFill>
                <a:srgbClr val="000000"/>
              </a:solidFill>
              <a:uFill>
                <a:solidFill>
                  <a:srgbClr val="FFFFFF"/>
                </a:solidFill>
              </a:uFill>
              <a:latin typeface="Arial"/>
            </a:endParaRPr>
          </a:p>
        </p:txBody>
      </p:sp>
      <p:sp>
        <p:nvSpPr>
          <p:cNvPr id="23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D5319D7-9535-4C91-8422-C7DC98F66574}" type="slidenum">
              <a:rPr lang="en-US" sz="1200" b="0" strike="noStrike" spc="-1">
                <a:solidFill>
                  <a:srgbClr val="000000"/>
                </a:solidFill>
                <a:uFill>
                  <a:solidFill>
                    <a:srgbClr val="FFFFFF"/>
                  </a:solidFill>
                </a:uFill>
                <a:latin typeface="+mn-lt"/>
                <a:ea typeface="+mn-ea"/>
              </a:rPr>
              <a:t>27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667080" y="4691160"/>
            <a:ext cx="5335920" cy="4443480"/>
          </a:xfrm>
          <a:prstGeom prst="rect">
            <a:avLst/>
          </a:prstGeom>
        </p:spPr>
        <p:txBody>
          <a:bodyPr lIns="0" tIns="0" rIns="0" bIns="0"/>
          <a:lstStyle/>
          <a:p>
            <a:r>
              <a:rPr lang="ru-RU" sz="2000" b="0" strike="noStrike" spc="-1" dirty="0" smtClean="0">
                <a:solidFill>
                  <a:srgbClr val="000000"/>
                </a:solidFill>
                <a:uFill>
                  <a:solidFill>
                    <a:srgbClr val="FFFFFF"/>
                  </a:solidFill>
                </a:uFill>
                <a:latin typeface="Arial"/>
              </a:rPr>
              <a:t>Созданный</a:t>
            </a:r>
            <a:r>
              <a:rPr lang="ru-RU" sz="2000" b="0" strike="noStrike" spc="-1" baseline="0" dirty="0" smtClean="0">
                <a:solidFill>
                  <a:srgbClr val="000000"/>
                </a:solidFill>
                <a:uFill>
                  <a:solidFill>
                    <a:srgbClr val="FFFFFF"/>
                  </a:solidFill>
                </a:uFill>
                <a:latin typeface="Arial"/>
              </a:rPr>
              <a:t> </a:t>
            </a:r>
            <a:r>
              <a:rPr lang="en-US" sz="2000" b="0" strike="noStrike" spc="-1" baseline="0" dirty="0" smtClean="0">
                <a:solidFill>
                  <a:srgbClr val="000000"/>
                </a:solidFill>
                <a:uFill>
                  <a:solidFill>
                    <a:srgbClr val="FFFFFF"/>
                  </a:solidFill>
                </a:uFill>
                <a:latin typeface="Arial"/>
              </a:rPr>
              <a:t>mock-</a:t>
            </a:r>
            <a:r>
              <a:rPr lang="ru-RU" sz="2000" b="0" strike="noStrike" spc="-1" baseline="0" dirty="0" smtClean="0">
                <a:solidFill>
                  <a:srgbClr val="000000"/>
                </a:solidFill>
                <a:uFill>
                  <a:solidFill>
                    <a:srgbClr val="FFFFFF"/>
                  </a:solidFill>
                </a:uFill>
                <a:latin typeface="Arial"/>
              </a:rPr>
              <a:t>объект будет </a:t>
            </a:r>
            <a:r>
              <a:rPr lang="ru-RU" sz="2000" b="0" strike="noStrike" spc="-1" baseline="0" dirty="0" err="1" smtClean="0">
                <a:solidFill>
                  <a:srgbClr val="000000"/>
                </a:solidFill>
                <a:uFill>
                  <a:solidFill>
                    <a:srgbClr val="FFFFFF"/>
                  </a:solidFill>
                </a:uFill>
                <a:latin typeface="Arial"/>
              </a:rPr>
              <a:t>будет</a:t>
            </a:r>
            <a:r>
              <a:rPr lang="ru-RU" sz="2000" b="0" strike="noStrike" spc="-1" baseline="0" dirty="0" smtClean="0">
                <a:solidFill>
                  <a:srgbClr val="000000"/>
                </a:solidFill>
                <a:uFill>
                  <a:solidFill>
                    <a:srgbClr val="FFFFFF"/>
                  </a:solidFill>
                </a:uFill>
                <a:latin typeface="Arial"/>
              </a:rPr>
              <a:t> иметь фиктивные реализации каждого метода.</a:t>
            </a:r>
            <a:endParaRPr lang="en-US" sz="2000" b="0" strike="noStrike" spc="-1" dirty="0">
              <a:solidFill>
                <a:srgbClr val="000000"/>
              </a:solidFill>
              <a:uFill>
                <a:solidFill>
                  <a:srgbClr val="FFFFFF"/>
                </a:solidFill>
              </a:uFill>
              <a:latin typeface="Arial"/>
            </a:endParaRPr>
          </a:p>
        </p:txBody>
      </p:sp>
      <p:sp>
        <p:nvSpPr>
          <p:cNvPr id="23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D5319D7-9535-4C91-8422-C7DC98F66574}" type="slidenum">
              <a:rPr lang="en-US" sz="1200" b="0" strike="noStrike" spc="-1">
                <a:solidFill>
                  <a:srgbClr val="000000"/>
                </a:solidFill>
                <a:uFill>
                  <a:solidFill>
                    <a:srgbClr val="FFFFFF"/>
                  </a:solidFill>
                </a:uFill>
                <a:latin typeface="+mn-lt"/>
                <a:ea typeface="+mn-ea"/>
              </a:rPr>
              <a:t>28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667080" y="4691160"/>
            <a:ext cx="5335920" cy="4443480"/>
          </a:xfrm>
          <a:prstGeom prst="rect">
            <a:avLst/>
          </a:prstGeom>
        </p:spPr>
        <p:txBody>
          <a:bodyPr lIns="0" tIns="0" rIns="0" bIns="0"/>
          <a:lstStyle/>
          <a:p>
            <a:endParaRPr lang="en-US" sz="2000" b="0" strike="noStrike" spc="-1" dirty="0">
              <a:solidFill>
                <a:srgbClr val="000000"/>
              </a:solidFill>
              <a:uFill>
                <a:solidFill>
                  <a:srgbClr val="FFFFFF"/>
                </a:solidFill>
              </a:uFill>
              <a:latin typeface="Arial"/>
            </a:endParaRPr>
          </a:p>
        </p:txBody>
      </p:sp>
      <p:sp>
        <p:nvSpPr>
          <p:cNvPr id="23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D5319D7-9535-4C91-8422-C7DC98F66574}" type="slidenum">
              <a:rPr lang="en-US" sz="1200" b="0" strike="noStrike" spc="-1">
                <a:solidFill>
                  <a:srgbClr val="000000"/>
                </a:solidFill>
                <a:uFill>
                  <a:solidFill>
                    <a:srgbClr val="FFFFFF"/>
                  </a:solidFill>
                </a:uFill>
                <a:latin typeface="+mn-lt"/>
                <a:ea typeface="+mn-ea"/>
              </a:rPr>
              <a:t>29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667080" y="4691160"/>
            <a:ext cx="5335920" cy="4443480"/>
          </a:xfrm>
          <a:prstGeom prst="rect">
            <a:avLst/>
          </a:prstGeom>
        </p:spPr>
        <p:txBody>
          <a:bodyPr lIns="0" tIns="0" rIns="0" bIns="0"/>
          <a:lstStyle/>
          <a:p>
            <a:r>
              <a:rPr lang="ru-RU" sz="2000" b="0" strike="noStrike" spc="-1" dirty="0" smtClean="0">
                <a:solidFill>
                  <a:srgbClr val="000000"/>
                </a:solidFill>
                <a:uFill>
                  <a:solidFill>
                    <a:srgbClr val="FFFFFF"/>
                  </a:solidFill>
                </a:uFill>
                <a:latin typeface="Arial"/>
              </a:rPr>
              <a:t>Зачем вообще тестировать?</a:t>
            </a:r>
          </a:p>
          <a:p>
            <a:r>
              <a:rPr lang="ru-RU" sz="2000" b="0" strike="noStrike" spc="-1" dirty="0" smtClean="0">
                <a:solidFill>
                  <a:srgbClr val="000000"/>
                </a:solidFill>
                <a:uFill>
                  <a:solidFill>
                    <a:srgbClr val="FFFFFF"/>
                  </a:solidFill>
                </a:uFill>
                <a:latin typeface="Arial"/>
              </a:rPr>
              <a:t>Хотите</a:t>
            </a:r>
            <a:r>
              <a:rPr lang="ru-RU" sz="2000" b="0" strike="noStrike" spc="-1" baseline="0" dirty="0" smtClean="0">
                <a:solidFill>
                  <a:srgbClr val="000000"/>
                </a:solidFill>
                <a:uFill>
                  <a:solidFill>
                    <a:srgbClr val="FFFFFF"/>
                  </a:solidFill>
                </a:uFill>
                <a:latin typeface="Arial"/>
              </a:rPr>
              <a:t>, не хотите</a:t>
            </a:r>
            <a:r>
              <a:rPr lang="ru-RU" sz="2000" b="0" strike="noStrike" spc="-1" baseline="0" smtClean="0">
                <a:solidFill>
                  <a:srgbClr val="000000"/>
                </a:solidFill>
                <a:uFill>
                  <a:solidFill>
                    <a:srgbClr val="FFFFFF"/>
                  </a:solidFill>
                </a:uFill>
                <a:latin typeface="Arial"/>
              </a:rPr>
              <a:t>, но м</a:t>
            </a:r>
            <a:r>
              <a:rPr lang="ru-RU" sz="2000" b="0" strike="noStrike" spc="-1" smtClean="0">
                <a:solidFill>
                  <a:srgbClr val="000000"/>
                </a:solidFill>
                <a:uFill>
                  <a:solidFill>
                    <a:srgbClr val="FFFFFF"/>
                  </a:solidFill>
                </a:uFill>
                <a:latin typeface="Arial"/>
              </a:rPr>
              <a:t>ы </a:t>
            </a:r>
            <a:r>
              <a:rPr lang="ru-RU" sz="2000" b="0" strike="noStrike" spc="-1" dirty="0" smtClean="0">
                <a:solidFill>
                  <a:srgbClr val="000000"/>
                </a:solidFill>
                <a:uFill>
                  <a:solidFill>
                    <a:srgbClr val="FFFFFF"/>
                  </a:solidFill>
                </a:uFill>
                <a:latin typeface="Arial"/>
              </a:rPr>
              <a:t>все не идеальны.</a:t>
            </a:r>
          </a:p>
          <a:p>
            <a:r>
              <a:rPr lang="ru-RU" sz="2000" b="0" strike="noStrike" spc="-1" dirty="0" smtClean="0">
                <a:solidFill>
                  <a:srgbClr val="000000"/>
                </a:solidFill>
                <a:uFill>
                  <a:solidFill>
                    <a:srgbClr val="FFFFFF"/>
                  </a:solidFill>
                </a:uFill>
                <a:latin typeface="Arial"/>
              </a:rPr>
              <a:t>Можно не учесть какой-то тонкий момент.</a:t>
            </a:r>
          </a:p>
          <a:p>
            <a:r>
              <a:rPr lang="ru-RU" sz="2000" b="0" strike="noStrike" spc="-1" dirty="0" smtClean="0">
                <a:solidFill>
                  <a:srgbClr val="000000"/>
                </a:solidFill>
                <a:uFill>
                  <a:solidFill>
                    <a:srgbClr val="FFFFFF"/>
                  </a:solidFill>
                </a:uFill>
                <a:latin typeface="Arial"/>
              </a:rPr>
              <a:t>+ другие разработчики тоже не идеальны</a:t>
            </a:r>
            <a:r>
              <a:rPr lang="ru-RU" sz="2000" b="0" strike="noStrike" spc="-1" baseline="0" dirty="0" smtClean="0">
                <a:solidFill>
                  <a:srgbClr val="000000"/>
                </a:solidFill>
                <a:uFill>
                  <a:solidFill>
                    <a:srgbClr val="FFFFFF"/>
                  </a:solidFill>
                </a:uFill>
                <a:latin typeface="Arial"/>
              </a:rPr>
              <a:t> </a:t>
            </a:r>
            <a:r>
              <a:rPr lang="en-US" sz="2000" b="0" strike="noStrike" spc="-1" baseline="0" dirty="0" smtClean="0">
                <a:solidFill>
                  <a:srgbClr val="000000"/>
                </a:solidFill>
                <a:uFill>
                  <a:solidFill>
                    <a:srgbClr val="FFFFFF"/>
                  </a:solidFill>
                </a:uFill>
                <a:latin typeface="Arial"/>
              </a:rPr>
              <a:t>=&gt; </a:t>
            </a:r>
            <a:r>
              <a:rPr lang="ru-RU" sz="2000" b="0" strike="noStrike" spc="-1" baseline="0" dirty="0" smtClean="0">
                <a:solidFill>
                  <a:srgbClr val="000000"/>
                </a:solidFill>
                <a:uFill>
                  <a:solidFill>
                    <a:srgbClr val="FFFFFF"/>
                  </a:solidFill>
                </a:uFill>
                <a:latin typeface="Arial"/>
              </a:rPr>
              <a:t>при исправлении внесении исправлений, можно сломать работу другого кода.</a:t>
            </a:r>
            <a:endParaRPr lang="en-US" sz="2000" b="0" strike="noStrike" spc="-1" dirty="0">
              <a:solidFill>
                <a:srgbClr val="000000"/>
              </a:solidFill>
              <a:uFill>
                <a:solidFill>
                  <a:srgbClr val="FFFFFF"/>
                </a:solidFill>
              </a:uFill>
              <a:latin typeface="Arial"/>
            </a:endParaRPr>
          </a:p>
        </p:txBody>
      </p:sp>
      <p:sp>
        <p:nvSpPr>
          <p:cNvPr id="23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D5319D7-9535-4C91-8422-C7DC98F66574}" type="slidenum">
              <a:rPr lang="en-US" sz="1200" b="0" strike="noStrike" spc="-1">
                <a:solidFill>
                  <a:srgbClr val="000000"/>
                </a:solidFill>
                <a:uFill>
                  <a:solidFill>
                    <a:srgbClr val="FFFFFF"/>
                  </a:solidFill>
                </a:uFill>
                <a:latin typeface="+mn-lt"/>
                <a:ea typeface="+mn-ea"/>
              </a:rPr>
              <a:t>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667080" y="4691160"/>
            <a:ext cx="5335920" cy="4443480"/>
          </a:xfrm>
          <a:prstGeom prst="rect">
            <a:avLst/>
          </a:prstGeom>
        </p:spPr>
        <p:txBody>
          <a:bodyPr lIns="0" tIns="0" rIns="0" bIns="0"/>
          <a:lstStyle/>
          <a:p>
            <a:r>
              <a:rPr lang="ru-RU" sz="2000" b="0" strike="noStrike" spc="-1" dirty="0" smtClean="0">
                <a:solidFill>
                  <a:srgbClr val="000000"/>
                </a:solidFill>
                <a:uFill>
                  <a:solidFill>
                    <a:srgbClr val="FFFFFF"/>
                  </a:solidFill>
                </a:uFill>
                <a:latin typeface="Arial"/>
              </a:rPr>
              <a:t>Созданный </a:t>
            </a:r>
            <a:r>
              <a:rPr lang="en-US" sz="2000" b="0" strike="noStrike" spc="-1" dirty="0" smtClean="0">
                <a:solidFill>
                  <a:srgbClr val="000000"/>
                </a:solidFill>
                <a:uFill>
                  <a:solidFill>
                    <a:srgbClr val="FFFFFF"/>
                  </a:solidFill>
                </a:uFill>
                <a:latin typeface="Arial"/>
              </a:rPr>
              <a:t>mock </a:t>
            </a:r>
            <a:r>
              <a:rPr lang="ru-RU" sz="2000" b="0" strike="noStrike" spc="-1" dirty="0" smtClean="0">
                <a:solidFill>
                  <a:srgbClr val="000000"/>
                </a:solidFill>
                <a:uFill>
                  <a:solidFill>
                    <a:srgbClr val="FFFFFF"/>
                  </a:solidFill>
                </a:uFill>
                <a:latin typeface="Arial"/>
              </a:rPr>
              <a:t>помнит</a:t>
            </a:r>
            <a:r>
              <a:rPr lang="ru-RU" sz="2000" b="0" strike="noStrike" spc="-1" baseline="0" dirty="0" smtClean="0">
                <a:solidFill>
                  <a:srgbClr val="000000"/>
                </a:solidFill>
                <a:uFill>
                  <a:solidFill>
                    <a:srgbClr val="FFFFFF"/>
                  </a:solidFill>
                </a:uFill>
                <a:latin typeface="Arial"/>
              </a:rPr>
              <a:t> все взаимодействия с ним.</a:t>
            </a:r>
            <a:endParaRPr lang="en-US" sz="2000" b="0" strike="noStrike" spc="-1" dirty="0">
              <a:solidFill>
                <a:srgbClr val="000000"/>
              </a:solidFill>
              <a:uFill>
                <a:solidFill>
                  <a:srgbClr val="FFFFFF"/>
                </a:solidFill>
              </a:uFill>
              <a:latin typeface="Arial"/>
            </a:endParaRPr>
          </a:p>
        </p:txBody>
      </p:sp>
      <p:sp>
        <p:nvSpPr>
          <p:cNvPr id="23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D5319D7-9535-4C91-8422-C7DC98F66574}" type="slidenum">
              <a:rPr lang="en-US" sz="1200" b="0" strike="noStrike" spc="-1">
                <a:solidFill>
                  <a:srgbClr val="000000"/>
                </a:solidFill>
                <a:uFill>
                  <a:solidFill>
                    <a:srgbClr val="FFFFFF"/>
                  </a:solidFill>
                </a:uFill>
                <a:latin typeface="+mn-lt"/>
                <a:ea typeface="+mn-ea"/>
              </a:rPr>
              <a:t>30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667080" y="4691160"/>
            <a:ext cx="5335920" cy="4443480"/>
          </a:xfrm>
          <a:prstGeom prst="rect">
            <a:avLst/>
          </a:prstGeom>
        </p:spPr>
        <p:txBody>
          <a:bodyPr lIns="0" tIns="0" rIns="0" bIns="0"/>
          <a:lstStyle/>
          <a:p>
            <a:endParaRPr lang="en-US" sz="2000" b="0" strike="noStrike" spc="-1" dirty="0">
              <a:solidFill>
                <a:srgbClr val="000000"/>
              </a:solidFill>
              <a:uFill>
                <a:solidFill>
                  <a:srgbClr val="FFFFFF"/>
                </a:solidFill>
              </a:uFill>
              <a:latin typeface="Arial"/>
            </a:endParaRPr>
          </a:p>
        </p:txBody>
      </p:sp>
      <p:sp>
        <p:nvSpPr>
          <p:cNvPr id="23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D5319D7-9535-4C91-8422-C7DC98F66574}" type="slidenum">
              <a:rPr lang="en-US" sz="1200" b="0" strike="noStrike" spc="-1">
                <a:solidFill>
                  <a:srgbClr val="000000"/>
                </a:solidFill>
                <a:uFill>
                  <a:solidFill>
                    <a:srgbClr val="FFFFFF"/>
                  </a:solidFill>
                </a:uFill>
                <a:latin typeface="+mn-lt"/>
                <a:ea typeface="+mn-ea"/>
              </a:rPr>
              <a:t>31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667080" y="4691160"/>
            <a:ext cx="5335920" cy="4443480"/>
          </a:xfrm>
          <a:prstGeom prst="rect">
            <a:avLst/>
          </a:prstGeom>
        </p:spPr>
        <p:txBody>
          <a:bodyPr lIns="0" tIns="0" rIns="0" bIns="0"/>
          <a:lstStyle/>
          <a:p>
            <a:r>
              <a:rPr lang="en-US" sz="2000" b="0" strike="noStrike" spc="-1" dirty="0" err="1" smtClean="0">
                <a:solidFill>
                  <a:srgbClr val="000000"/>
                </a:solidFill>
                <a:uFill>
                  <a:solidFill>
                    <a:srgbClr val="FFFFFF"/>
                  </a:solidFill>
                </a:uFill>
                <a:latin typeface="Arial"/>
              </a:rPr>
              <a:t>doThrow</a:t>
            </a:r>
            <a:r>
              <a:rPr lang="en-US" sz="2000" b="0" strike="noStrike" spc="-1" dirty="0" smtClean="0">
                <a:solidFill>
                  <a:srgbClr val="000000"/>
                </a:solidFill>
                <a:uFill>
                  <a:solidFill>
                    <a:srgbClr val="FFFFFF"/>
                  </a:solidFill>
                </a:uFill>
                <a:latin typeface="Arial"/>
              </a:rPr>
              <a:t> </a:t>
            </a:r>
            <a:r>
              <a:rPr lang="ru-RU" sz="2000" b="0" strike="noStrike" spc="-1" dirty="0" smtClean="0">
                <a:solidFill>
                  <a:srgbClr val="000000"/>
                </a:solidFill>
                <a:uFill>
                  <a:solidFill>
                    <a:srgbClr val="FFFFFF"/>
                  </a:solidFill>
                </a:uFill>
                <a:latin typeface="Arial"/>
              </a:rPr>
              <a:t>для</a:t>
            </a:r>
            <a:r>
              <a:rPr lang="ru-RU" sz="2000" b="0" strike="noStrike" spc="-1" baseline="0" dirty="0" smtClean="0">
                <a:solidFill>
                  <a:srgbClr val="000000"/>
                </a:solidFill>
                <a:uFill>
                  <a:solidFill>
                    <a:srgbClr val="FFFFFF"/>
                  </a:solidFill>
                </a:uFill>
                <a:latin typeface="Arial"/>
              </a:rPr>
              <a:t> методов, которые ничего не возвращают (</a:t>
            </a:r>
            <a:r>
              <a:rPr lang="en-US" sz="2000" b="0" strike="noStrike" spc="-1" baseline="0" dirty="0" smtClean="0">
                <a:solidFill>
                  <a:srgbClr val="000000"/>
                </a:solidFill>
                <a:uFill>
                  <a:solidFill>
                    <a:srgbClr val="FFFFFF"/>
                  </a:solidFill>
                </a:uFill>
                <a:latin typeface="Arial"/>
              </a:rPr>
              <a:t>void</a:t>
            </a:r>
            <a:r>
              <a:rPr lang="ru-RU" sz="2000" b="0" strike="noStrike" spc="-1" baseline="0" dirty="0" smtClean="0">
                <a:solidFill>
                  <a:srgbClr val="000000"/>
                </a:solidFill>
                <a:uFill>
                  <a:solidFill>
                    <a:srgbClr val="FFFFFF"/>
                  </a:solidFill>
                </a:uFill>
                <a:latin typeface="Arial"/>
              </a:rPr>
              <a:t>)</a:t>
            </a:r>
            <a:endParaRPr lang="en-US" sz="2000" b="0" strike="noStrike" spc="-1" dirty="0">
              <a:solidFill>
                <a:srgbClr val="000000"/>
              </a:solidFill>
              <a:uFill>
                <a:solidFill>
                  <a:srgbClr val="FFFFFF"/>
                </a:solidFill>
              </a:uFill>
              <a:latin typeface="Arial"/>
            </a:endParaRPr>
          </a:p>
        </p:txBody>
      </p:sp>
      <p:sp>
        <p:nvSpPr>
          <p:cNvPr id="23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D5319D7-9535-4C91-8422-C7DC98F66574}" type="slidenum">
              <a:rPr lang="en-US" sz="1200" b="0" strike="noStrike" spc="-1">
                <a:solidFill>
                  <a:srgbClr val="000000"/>
                </a:solidFill>
                <a:uFill>
                  <a:solidFill>
                    <a:srgbClr val="FFFFFF"/>
                  </a:solidFill>
                </a:uFill>
                <a:latin typeface="+mn-lt"/>
                <a:ea typeface="+mn-ea"/>
              </a:rPr>
              <a:t>32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667080" y="4691160"/>
            <a:ext cx="5335920" cy="4443480"/>
          </a:xfrm>
          <a:prstGeom prst="rect">
            <a:avLst/>
          </a:prstGeom>
        </p:spPr>
        <p:txBody>
          <a:bodyPr lIns="0" tIns="0" rIns="0" bIns="0"/>
          <a:lstStyle/>
          <a:p>
            <a:endParaRPr lang="en-US" sz="2000" b="0" strike="noStrike" spc="-1" dirty="0">
              <a:solidFill>
                <a:srgbClr val="000000"/>
              </a:solidFill>
              <a:uFill>
                <a:solidFill>
                  <a:srgbClr val="FFFFFF"/>
                </a:solidFill>
              </a:uFill>
              <a:latin typeface="Arial"/>
            </a:endParaRPr>
          </a:p>
        </p:txBody>
      </p:sp>
      <p:sp>
        <p:nvSpPr>
          <p:cNvPr id="23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D5319D7-9535-4C91-8422-C7DC98F66574}" type="slidenum">
              <a:rPr lang="en-US" sz="1200" b="0" strike="noStrike" spc="-1">
                <a:solidFill>
                  <a:srgbClr val="000000"/>
                </a:solidFill>
                <a:uFill>
                  <a:solidFill>
                    <a:srgbClr val="FFFFFF"/>
                  </a:solidFill>
                </a:uFill>
                <a:latin typeface="+mn-lt"/>
                <a:ea typeface="+mn-ea"/>
              </a:rPr>
              <a:t>33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667080" y="4691160"/>
            <a:ext cx="5335920" cy="4443480"/>
          </a:xfrm>
          <a:prstGeom prst="rect">
            <a:avLst/>
          </a:prstGeom>
        </p:spPr>
        <p:txBody>
          <a:bodyPr lIns="0" tIns="0" rIns="0" bIns="0"/>
          <a:lstStyle/>
          <a:p>
            <a:r>
              <a:rPr lang="ru-RU" sz="2000" b="0" strike="noStrike" spc="-1" dirty="0" smtClean="0">
                <a:solidFill>
                  <a:srgbClr val="000000"/>
                </a:solidFill>
                <a:uFill>
                  <a:solidFill>
                    <a:srgbClr val="FFFFFF"/>
                  </a:solidFill>
                </a:uFill>
                <a:latin typeface="Arial"/>
              </a:rPr>
              <a:t>Есть также </a:t>
            </a:r>
            <a:r>
              <a:rPr lang="en-US" sz="2000" dirty="0" err="1" smtClean="0">
                <a:effectLst/>
              </a:rPr>
              <a:t>verifyNoMoreInteractions</a:t>
            </a:r>
            <a:endParaRPr lang="en-US" sz="2000" b="0" strike="noStrike" spc="-1" dirty="0">
              <a:solidFill>
                <a:srgbClr val="000000"/>
              </a:solidFill>
              <a:uFill>
                <a:solidFill>
                  <a:srgbClr val="FFFFFF"/>
                </a:solidFill>
              </a:uFill>
              <a:latin typeface="Arial"/>
            </a:endParaRPr>
          </a:p>
        </p:txBody>
      </p:sp>
      <p:sp>
        <p:nvSpPr>
          <p:cNvPr id="23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D5319D7-9535-4C91-8422-C7DC98F66574}" type="slidenum">
              <a:rPr lang="en-US" sz="1200" b="0" strike="noStrike" spc="-1">
                <a:solidFill>
                  <a:srgbClr val="000000"/>
                </a:solidFill>
                <a:uFill>
                  <a:solidFill>
                    <a:srgbClr val="FFFFFF"/>
                  </a:solidFill>
                </a:uFill>
                <a:latin typeface="+mn-lt"/>
                <a:ea typeface="+mn-ea"/>
              </a:rPr>
              <a:t>34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667080" y="4691160"/>
            <a:ext cx="5335920" cy="4443480"/>
          </a:xfrm>
          <a:prstGeom prst="rect">
            <a:avLst/>
          </a:prstGeom>
        </p:spPr>
        <p:txBody>
          <a:bodyPr lIns="0" tIns="0" rIns="0" bIns="0"/>
          <a:lstStyle/>
          <a:p>
            <a:pPr marL="0" marR="0" indent="0" algn="l" defTabSz="914400" rtl="0" eaLnBrk="1" fontAlgn="auto" latinLnBrk="0" hangingPunct="1">
              <a:lnSpc>
                <a:spcPct val="100000"/>
              </a:lnSpc>
              <a:spcBef>
                <a:spcPts val="0"/>
              </a:spcBef>
              <a:spcAft>
                <a:spcPts val="0"/>
              </a:spcAft>
              <a:buClrTx/>
              <a:buSzTx/>
              <a:buFontTx/>
              <a:buNone/>
              <a:tabLst/>
              <a:defRPr/>
            </a:pPr>
            <a:r>
              <a:rPr lang="ru-RU" sz="2000" b="0" strike="noStrike" spc="-1" dirty="0" smtClean="0">
                <a:solidFill>
                  <a:srgbClr val="000000"/>
                </a:solidFill>
                <a:uFill>
                  <a:solidFill>
                    <a:srgbClr val="FFFFFF"/>
                  </a:solidFill>
                </a:uFill>
                <a:latin typeface="Arial"/>
              </a:rPr>
              <a:t>сказать,</a:t>
            </a:r>
            <a:r>
              <a:rPr lang="ru-RU" sz="2000" b="0" strike="noStrike" spc="-1" baseline="0" dirty="0" smtClean="0">
                <a:solidFill>
                  <a:srgbClr val="000000"/>
                </a:solidFill>
                <a:uFill>
                  <a:solidFill>
                    <a:srgbClr val="FFFFFF"/>
                  </a:solidFill>
                </a:uFill>
                <a:latin typeface="Arial"/>
              </a:rPr>
              <a:t> что инициализировать </a:t>
            </a:r>
            <a:r>
              <a:rPr lang="en-US" sz="2000" b="0" strike="noStrike" spc="-1" baseline="0" dirty="0" smtClean="0">
                <a:solidFill>
                  <a:srgbClr val="000000"/>
                </a:solidFill>
                <a:uFill>
                  <a:solidFill>
                    <a:srgbClr val="FFFFFF"/>
                  </a:solidFill>
                </a:uFill>
                <a:latin typeface="Arial"/>
              </a:rPr>
              <a:t>@Spy </a:t>
            </a:r>
            <a:r>
              <a:rPr lang="ru-RU" sz="2000" b="0" strike="noStrike" spc="-1" baseline="0" dirty="0" smtClean="0">
                <a:solidFill>
                  <a:srgbClr val="000000"/>
                </a:solidFill>
                <a:uFill>
                  <a:solidFill>
                    <a:srgbClr val="FFFFFF"/>
                  </a:solidFill>
                </a:uFill>
                <a:latin typeface="Arial"/>
              </a:rPr>
              <a:t>также нужно (</a:t>
            </a:r>
            <a:r>
              <a:rPr lang="en-US" sz="2000" dirty="0" smtClean="0">
                <a:solidFill>
                  <a:srgbClr val="808000"/>
                </a:solidFill>
              </a:rPr>
              <a:t>@</a:t>
            </a:r>
            <a:r>
              <a:rPr lang="en-US" sz="2000" dirty="0" err="1" smtClean="0">
                <a:solidFill>
                  <a:srgbClr val="808000"/>
                </a:solidFill>
              </a:rPr>
              <a:t>RunWith</a:t>
            </a:r>
            <a:r>
              <a:rPr lang="en-US" sz="2000" dirty="0" smtClean="0"/>
              <a:t>(</a:t>
            </a:r>
            <a:r>
              <a:rPr lang="en-US" sz="2000" dirty="0" err="1" smtClean="0"/>
              <a:t>MockitoJUnitRunner.</a:t>
            </a:r>
            <a:r>
              <a:rPr lang="en-US" sz="2000" b="1" dirty="0" err="1" smtClean="0">
                <a:solidFill>
                  <a:srgbClr val="000080"/>
                </a:solidFill>
              </a:rPr>
              <a:t>class</a:t>
            </a:r>
            <a:r>
              <a:rPr lang="en-US" sz="2000" dirty="0" smtClean="0"/>
              <a:t>)</a:t>
            </a:r>
            <a:r>
              <a:rPr lang="ru-RU" sz="2000" baseline="0" dirty="0" smtClean="0"/>
              <a:t> или </a:t>
            </a:r>
            <a:r>
              <a:rPr lang="en-US" sz="2000" i="1" dirty="0" err="1" smtClean="0"/>
              <a:t>initMocks</a:t>
            </a:r>
            <a:r>
              <a:rPr lang="en-US" sz="2000" dirty="0" smtClean="0"/>
              <a:t>(</a:t>
            </a:r>
            <a:r>
              <a:rPr lang="en-US" sz="2000" b="1" dirty="0" smtClean="0">
                <a:solidFill>
                  <a:srgbClr val="000080"/>
                </a:solidFill>
              </a:rPr>
              <a:t>this</a:t>
            </a:r>
            <a:r>
              <a:rPr lang="en-US" sz="2000" dirty="0" smtClean="0"/>
              <a:t>);</a:t>
            </a:r>
            <a:r>
              <a:rPr lang="ru-RU" sz="2000" b="0" strike="noStrike" spc="-1" baseline="0" dirty="0" smtClean="0">
                <a:solidFill>
                  <a:srgbClr val="000000"/>
                </a:solidFill>
                <a:uFill>
                  <a:solidFill>
                    <a:srgbClr val="FFFFFF"/>
                  </a:solidFill>
                </a:uFill>
                <a:latin typeface="Arial"/>
              </a:rPr>
              <a:t>).</a:t>
            </a:r>
            <a:endParaRPr lang="en-US" sz="2000" b="0" strike="noStrike" spc="-1" dirty="0">
              <a:solidFill>
                <a:srgbClr val="000000"/>
              </a:solidFill>
              <a:uFill>
                <a:solidFill>
                  <a:srgbClr val="FFFFFF"/>
                </a:solidFill>
              </a:uFill>
              <a:latin typeface="Arial"/>
            </a:endParaRPr>
          </a:p>
        </p:txBody>
      </p:sp>
      <p:sp>
        <p:nvSpPr>
          <p:cNvPr id="23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D5319D7-9535-4C91-8422-C7DC98F66574}" type="slidenum">
              <a:rPr lang="en-US" sz="1200" b="0" strike="noStrike" spc="-1">
                <a:solidFill>
                  <a:srgbClr val="000000"/>
                </a:solidFill>
                <a:uFill>
                  <a:solidFill>
                    <a:srgbClr val="FFFFFF"/>
                  </a:solidFill>
                </a:uFill>
                <a:latin typeface="+mn-lt"/>
                <a:ea typeface="+mn-ea"/>
              </a:rPr>
              <a:t>35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667080" y="4691160"/>
            <a:ext cx="5335920" cy="4443480"/>
          </a:xfrm>
          <a:prstGeom prst="rect">
            <a:avLst/>
          </a:prstGeom>
        </p:spPr>
        <p:txBody>
          <a:bodyPr lIns="0" tIns="0" rIns="0" bIns="0"/>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b="0" strike="noStrike" spc="-1" dirty="0">
              <a:solidFill>
                <a:srgbClr val="000000"/>
              </a:solidFill>
              <a:uFill>
                <a:solidFill>
                  <a:srgbClr val="FFFFFF"/>
                </a:solidFill>
              </a:uFill>
              <a:latin typeface="Arial"/>
            </a:endParaRPr>
          </a:p>
        </p:txBody>
      </p:sp>
      <p:sp>
        <p:nvSpPr>
          <p:cNvPr id="23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D5319D7-9535-4C91-8422-C7DC98F66574}" type="slidenum">
              <a:rPr lang="en-US" sz="1200" b="0" strike="noStrike" spc="-1">
                <a:solidFill>
                  <a:srgbClr val="000000"/>
                </a:solidFill>
                <a:uFill>
                  <a:solidFill>
                    <a:srgbClr val="FFFFFF"/>
                  </a:solidFill>
                </a:uFill>
                <a:latin typeface="+mn-lt"/>
                <a:ea typeface="+mn-ea"/>
              </a:rPr>
              <a:t>36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667080" y="4691160"/>
            <a:ext cx="5335920" cy="4443480"/>
          </a:xfrm>
          <a:prstGeom prst="rect">
            <a:avLst/>
          </a:prstGeom>
        </p:spPr>
        <p:txBody>
          <a:bodyPr lIns="0" tIns="0" rIns="0" bIns="0"/>
          <a:lstStyle/>
          <a:p>
            <a:r>
              <a:rPr lang="ru-RU" sz="2000" b="0" strike="noStrike" spc="-1" dirty="0" smtClean="0">
                <a:solidFill>
                  <a:srgbClr val="000000"/>
                </a:solidFill>
                <a:uFill>
                  <a:solidFill>
                    <a:srgbClr val="FFFFFF"/>
                  </a:solidFill>
                </a:uFill>
                <a:latin typeface="Arial"/>
              </a:rPr>
              <a:t>Иногда</a:t>
            </a:r>
            <a:r>
              <a:rPr lang="ru-RU" sz="2000" b="0" strike="noStrike" spc="-1" baseline="0" dirty="0" smtClean="0">
                <a:solidFill>
                  <a:srgbClr val="000000"/>
                </a:solidFill>
                <a:uFill>
                  <a:solidFill>
                    <a:srgbClr val="FFFFFF"/>
                  </a:solidFill>
                </a:uFill>
                <a:latin typeface="Arial"/>
              </a:rPr>
              <a:t> приходится жертвовать хорошим дизайном кода ради возможности модульного тестирования. Часто возможность тестирования кода является результатом хорошего дизайна, но это не всегда так. Например, как быть, если нужно будет замокать финальные классы или методы? Статические методы? </a:t>
            </a:r>
            <a:r>
              <a:rPr lang="en-US" sz="2000" b="0" strike="noStrike" spc="-1" baseline="0" dirty="0" err="1" smtClean="0">
                <a:solidFill>
                  <a:srgbClr val="000000"/>
                </a:solidFill>
                <a:uFill>
                  <a:solidFill>
                    <a:srgbClr val="FFFFFF"/>
                  </a:solidFill>
                </a:uFill>
                <a:latin typeface="Arial"/>
              </a:rPr>
              <a:t>PowerMock</a:t>
            </a:r>
            <a:r>
              <a:rPr lang="en-US" sz="2000" b="0" strike="noStrike" spc="-1" baseline="0" dirty="0" smtClean="0">
                <a:solidFill>
                  <a:srgbClr val="000000"/>
                </a:solidFill>
                <a:uFill>
                  <a:solidFill>
                    <a:srgbClr val="FFFFFF"/>
                  </a:solidFill>
                </a:uFill>
                <a:latin typeface="Arial"/>
              </a:rPr>
              <a:t> </a:t>
            </a:r>
            <a:r>
              <a:rPr lang="ru-RU" sz="2000" b="0" strike="noStrike" spc="-1" baseline="0" dirty="0" smtClean="0">
                <a:solidFill>
                  <a:srgbClr val="000000"/>
                </a:solidFill>
                <a:uFill>
                  <a:solidFill>
                    <a:srgbClr val="FFFFFF"/>
                  </a:solidFill>
                </a:uFill>
                <a:latin typeface="Arial"/>
              </a:rPr>
              <a:t>расширяет такие библиотек как </a:t>
            </a:r>
            <a:r>
              <a:rPr lang="en-US" sz="2000" b="0" strike="noStrike" spc="-1" baseline="0" dirty="0" err="1" smtClean="0">
                <a:solidFill>
                  <a:srgbClr val="000000"/>
                </a:solidFill>
                <a:uFill>
                  <a:solidFill>
                    <a:srgbClr val="FFFFFF"/>
                  </a:solidFill>
                </a:uFill>
                <a:latin typeface="Arial"/>
              </a:rPr>
              <a:t>Mockito</a:t>
            </a:r>
            <a:r>
              <a:rPr lang="en-US" sz="2000" b="0" strike="noStrike" spc="-1" baseline="0" dirty="0" smtClean="0">
                <a:solidFill>
                  <a:srgbClr val="000000"/>
                </a:solidFill>
                <a:uFill>
                  <a:solidFill>
                    <a:srgbClr val="FFFFFF"/>
                  </a:solidFill>
                </a:uFill>
                <a:latin typeface="Arial"/>
              </a:rPr>
              <a:t> </a:t>
            </a:r>
            <a:r>
              <a:rPr lang="ru-RU" sz="2000" b="0" strike="noStrike" spc="-1" baseline="0" dirty="0" smtClean="0">
                <a:solidFill>
                  <a:srgbClr val="000000"/>
                </a:solidFill>
                <a:uFill>
                  <a:solidFill>
                    <a:srgbClr val="FFFFFF"/>
                  </a:solidFill>
                </a:uFill>
                <a:latin typeface="Arial"/>
              </a:rPr>
              <a:t>или </a:t>
            </a:r>
            <a:r>
              <a:rPr lang="en-US" sz="2000" b="0" strike="noStrike" spc="-1" baseline="0" dirty="0" err="1" smtClean="0">
                <a:solidFill>
                  <a:srgbClr val="000000"/>
                </a:solidFill>
                <a:uFill>
                  <a:solidFill>
                    <a:srgbClr val="FFFFFF"/>
                  </a:solidFill>
                </a:uFill>
                <a:latin typeface="Arial"/>
              </a:rPr>
              <a:t>EasyMock</a:t>
            </a:r>
            <a:r>
              <a:rPr lang="ru-RU" sz="2000" b="0" strike="noStrike" spc="-1" baseline="0" dirty="0" smtClean="0">
                <a:solidFill>
                  <a:srgbClr val="000000"/>
                </a:solidFill>
                <a:uFill>
                  <a:solidFill>
                    <a:srgbClr val="FFFFFF"/>
                  </a:solidFill>
                </a:uFill>
                <a:latin typeface="Arial"/>
              </a:rPr>
              <a:t>, предоставляя такие возможности как: </a:t>
            </a:r>
            <a:r>
              <a:rPr lang="en-US" sz="2000" b="0" strike="noStrike" spc="-1" baseline="0" dirty="0" smtClean="0">
                <a:solidFill>
                  <a:srgbClr val="000000"/>
                </a:solidFill>
                <a:uFill>
                  <a:solidFill>
                    <a:srgbClr val="FFFFFF"/>
                  </a:solidFill>
                </a:uFill>
                <a:latin typeface="Arial"/>
              </a:rPr>
              <a:t>&lt;</a:t>
            </a:r>
            <a:r>
              <a:rPr lang="ru-RU" sz="2000" b="0" strike="noStrike" spc="-1" baseline="0" dirty="0" smtClean="0">
                <a:solidFill>
                  <a:srgbClr val="000000"/>
                </a:solidFill>
                <a:uFill>
                  <a:solidFill>
                    <a:srgbClr val="FFFFFF"/>
                  </a:solidFill>
                </a:uFill>
                <a:latin typeface="Arial"/>
              </a:rPr>
              <a:t>список со слайда</a:t>
            </a:r>
            <a:r>
              <a:rPr lang="en-US" sz="2000" b="0" strike="noStrike" spc="-1" baseline="0" dirty="0" smtClean="0">
                <a:solidFill>
                  <a:srgbClr val="000000"/>
                </a:solidFill>
                <a:uFill>
                  <a:solidFill>
                    <a:srgbClr val="FFFFFF"/>
                  </a:solidFill>
                </a:uFill>
                <a:latin typeface="Arial"/>
              </a:rPr>
              <a:t>&gt;</a:t>
            </a:r>
            <a:endParaRPr lang="en-US" sz="2000" b="0" strike="noStrike" spc="-1" dirty="0">
              <a:solidFill>
                <a:srgbClr val="000000"/>
              </a:solidFill>
              <a:uFill>
                <a:solidFill>
                  <a:srgbClr val="FFFFFF"/>
                </a:solidFill>
              </a:uFill>
              <a:latin typeface="Arial"/>
            </a:endParaRPr>
          </a:p>
        </p:txBody>
      </p:sp>
      <p:sp>
        <p:nvSpPr>
          <p:cNvPr id="23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D5319D7-9535-4C91-8422-C7DC98F66574}" type="slidenum">
              <a:rPr lang="en-US" sz="1200" b="0" strike="noStrike" spc="-1">
                <a:solidFill>
                  <a:srgbClr val="000000"/>
                </a:solidFill>
                <a:uFill>
                  <a:solidFill>
                    <a:srgbClr val="FFFFFF"/>
                  </a:solidFill>
                </a:uFill>
                <a:latin typeface="+mn-lt"/>
                <a:ea typeface="+mn-ea"/>
              </a:rPr>
              <a:t>37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667080" y="4691160"/>
            <a:ext cx="5335920" cy="4443480"/>
          </a:xfrm>
          <a:prstGeom prst="rect">
            <a:avLst/>
          </a:prstGeom>
        </p:spPr>
        <p:txBody>
          <a:bodyPr lIns="0" tIns="0" rIns="0" bIns="0"/>
          <a:lstStyle/>
          <a:p>
            <a:r>
              <a:rPr lang="ru-RU" sz="2000" b="0" strike="noStrike" spc="-1" dirty="0" smtClean="0">
                <a:solidFill>
                  <a:srgbClr val="000000"/>
                </a:solidFill>
                <a:uFill>
                  <a:solidFill>
                    <a:srgbClr val="FFFFFF"/>
                  </a:solidFill>
                </a:uFill>
                <a:latin typeface="Arial"/>
              </a:rPr>
              <a:t>Если</a:t>
            </a:r>
            <a:r>
              <a:rPr lang="ru-RU" sz="2000" b="0" strike="noStrike" spc="-1" baseline="0" dirty="0" smtClean="0">
                <a:solidFill>
                  <a:srgbClr val="000000"/>
                </a:solidFill>
                <a:uFill>
                  <a:solidFill>
                    <a:srgbClr val="FFFFFF"/>
                  </a:solidFill>
                </a:uFill>
                <a:latin typeface="Arial"/>
              </a:rPr>
              <a:t> нужно замокать классы, которые были загружены </a:t>
            </a:r>
            <a:r>
              <a:rPr lang="en-US" sz="1200" b="0" i="0" kern="1200" dirty="0" smtClean="0">
                <a:solidFill>
                  <a:schemeClr val="tx1"/>
                </a:solidFill>
                <a:effectLst/>
                <a:latin typeface="+mn-lt"/>
                <a:ea typeface="+mn-ea"/>
                <a:cs typeface="+mn-cs"/>
              </a:rPr>
              <a:t>system/bootstrap </a:t>
            </a:r>
            <a:r>
              <a:rPr lang="en-US" sz="1200" b="0" i="0" kern="1200" dirty="0" err="1" smtClean="0">
                <a:solidFill>
                  <a:schemeClr val="tx1"/>
                </a:solidFill>
                <a:effectLst/>
                <a:latin typeface="+mn-lt"/>
                <a:ea typeface="+mn-ea"/>
                <a:cs typeface="+mn-cs"/>
              </a:rPr>
              <a:t>classloader</a:t>
            </a:r>
            <a:r>
              <a:rPr lang="en-US" sz="1200" b="0" i="0" kern="1200" dirty="0" smtClean="0">
                <a:solidFill>
                  <a:schemeClr val="tx1"/>
                </a:solidFill>
                <a:effectLst/>
                <a:latin typeface="+mn-lt"/>
                <a:ea typeface="+mn-ea"/>
                <a:cs typeface="+mn-cs"/>
              </a:rPr>
              <a:t> (those defined in the </a:t>
            </a:r>
            <a:r>
              <a:rPr lang="en-US" sz="1200" b="0" i="0" kern="1200" dirty="0" err="1" smtClean="0">
                <a:solidFill>
                  <a:schemeClr val="tx1"/>
                </a:solidFill>
                <a:effectLst/>
                <a:latin typeface="+mn-lt"/>
                <a:ea typeface="+mn-ea"/>
                <a:cs typeface="+mn-cs"/>
              </a:rPr>
              <a:t>java.lang</a:t>
            </a:r>
            <a:r>
              <a:rPr lang="en-US" sz="1200" b="0" i="0" kern="1200" dirty="0" smtClean="0">
                <a:solidFill>
                  <a:schemeClr val="tx1"/>
                </a:solidFill>
                <a:effectLst/>
                <a:latin typeface="+mn-lt"/>
                <a:ea typeface="+mn-ea"/>
                <a:cs typeface="+mn-cs"/>
              </a:rPr>
              <a:t> or java.net </a:t>
            </a:r>
            <a:r>
              <a:rPr lang="en-US" sz="1200" b="0" i="0" kern="1200" dirty="0" err="1" smtClean="0">
                <a:solidFill>
                  <a:schemeClr val="tx1"/>
                </a:solidFill>
                <a:effectLst/>
                <a:latin typeface="+mn-lt"/>
                <a:ea typeface="+mn-ea"/>
                <a:cs typeface="+mn-cs"/>
              </a:rPr>
              <a:t>etc</a:t>
            </a:r>
            <a:r>
              <a:rPr lang="en-US" sz="1200" b="0"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a:t>
            </a:r>
            <a:r>
              <a:rPr lang="ru-RU" sz="1200" b="0" i="0" kern="1200" baseline="0" dirty="0" smtClean="0">
                <a:solidFill>
                  <a:schemeClr val="tx1"/>
                </a:solidFill>
                <a:effectLst/>
                <a:latin typeface="+mn-lt"/>
                <a:ea typeface="+mn-ea"/>
                <a:cs typeface="+mn-cs"/>
              </a:rPr>
              <a:t> то использовать стоит другой подход.</a:t>
            </a:r>
            <a:endParaRPr lang="en-US" sz="2000" b="0" strike="noStrike" spc="-1" dirty="0">
              <a:solidFill>
                <a:srgbClr val="000000"/>
              </a:solidFill>
              <a:uFill>
                <a:solidFill>
                  <a:srgbClr val="FFFFFF"/>
                </a:solidFill>
              </a:uFill>
              <a:latin typeface="Arial"/>
            </a:endParaRPr>
          </a:p>
        </p:txBody>
      </p:sp>
      <p:sp>
        <p:nvSpPr>
          <p:cNvPr id="23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D5319D7-9535-4C91-8422-C7DC98F66574}" type="slidenum">
              <a:rPr lang="en-US" sz="1200" b="0" strike="noStrike" spc="-1">
                <a:solidFill>
                  <a:srgbClr val="000000"/>
                </a:solidFill>
                <a:uFill>
                  <a:solidFill>
                    <a:srgbClr val="FFFFFF"/>
                  </a:solidFill>
                </a:uFill>
                <a:latin typeface="+mn-lt"/>
                <a:ea typeface="+mn-ea"/>
              </a:rPr>
              <a:t>38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667080" y="4691160"/>
            <a:ext cx="5335920" cy="4443480"/>
          </a:xfrm>
          <a:prstGeom prst="rect">
            <a:avLst/>
          </a:prstGeom>
        </p:spPr>
        <p:txBody>
          <a:bodyPr lIns="0" tIns="0" rIns="0" bIns="0"/>
          <a:lstStyle/>
          <a:p>
            <a:r>
              <a:rPr lang="ru-RU" sz="2000" b="0" i="0" strike="noStrike" spc="-1" dirty="0" smtClean="0">
                <a:solidFill>
                  <a:srgbClr val="000000"/>
                </a:solidFill>
                <a:uFill>
                  <a:solidFill>
                    <a:srgbClr val="FFFFFF"/>
                  </a:solidFill>
                </a:uFill>
                <a:latin typeface="Arial"/>
              </a:rPr>
              <a:t>В примере также есть </a:t>
            </a:r>
            <a:r>
              <a:rPr lang="en-US" sz="2000" i="0" dirty="0" err="1" smtClean="0"/>
              <a:t>verifyStatic</a:t>
            </a:r>
            <a:r>
              <a:rPr lang="ru-RU" sz="2000" i="0" dirty="0" smtClean="0"/>
              <a:t> – проверка на число вызовов.</a:t>
            </a:r>
          </a:p>
          <a:p>
            <a:r>
              <a:rPr lang="ru-RU" sz="2000" b="0" i="0" strike="noStrike" spc="-1" dirty="0" smtClean="0">
                <a:solidFill>
                  <a:srgbClr val="000000"/>
                </a:solidFill>
                <a:uFill>
                  <a:solidFill>
                    <a:srgbClr val="FFFFFF"/>
                  </a:solidFill>
                </a:uFill>
                <a:latin typeface="Arial"/>
              </a:rPr>
              <a:t>Перед</a:t>
            </a:r>
            <a:r>
              <a:rPr lang="ru-RU" sz="2000" b="0" i="0" strike="noStrike" spc="-1" baseline="0" dirty="0" smtClean="0">
                <a:solidFill>
                  <a:srgbClr val="000000"/>
                </a:solidFill>
                <a:uFill>
                  <a:solidFill>
                    <a:srgbClr val="FFFFFF"/>
                  </a:solidFill>
                </a:uFill>
                <a:latin typeface="Arial"/>
              </a:rPr>
              <a:t> каждой проверкой нужно делать </a:t>
            </a:r>
            <a:r>
              <a:rPr lang="en-US" sz="2000" b="0" i="0" strike="noStrike" spc="-1" baseline="0" dirty="0" err="1" smtClean="0">
                <a:solidFill>
                  <a:srgbClr val="000000"/>
                </a:solidFill>
                <a:uFill>
                  <a:solidFill>
                    <a:srgbClr val="FFFFFF"/>
                  </a:solidFill>
                </a:uFill>
                <a:latin typeface="Arial"/>
              </a:rPr>
              <a:t>verifyStatic</a:t>
            </a:r>
            <a:r>
              <a:rPr lang="en-US" sz="2000" b="0" i="0" strike="noStrike" spc="-1" baseline="0" dirty="0" smtClean="0">
                <a:solidFill>
                  <a:srgbClr val="000000"/>
                </a:solidFill>
                <a:uFill>
                  <a:solidFill>
                    <a:srgbClr val="FFFFFF"/>
                  </a:solidFill>
                </a:uFill>
                <a:latin typeface="Arial"/>
              </a:rPr>
              <a:t>.</a:t>
            </a:r>
            <a:endParaRPr lang="en-US" sz="2000" b="0" i="0" strike="noStrike" spc="-1" dirty="0">
              <a:solidFill>
                <a:srgbClr val="000000"/>
              </a:solidFill>
              <a:uFill>
                <a:solidFill>
                  <a:srgbClr val="FFFFFF"/>
                </a:solidFill>
              </a:uFill>
              <a:latin typeface="Arial"/>
            </a:endParaRPr>
          </a:p>
        </p:txBody>
      </p:sp>
      <p:sp>
        <p:nvSpPr>
          <p:cNvPr id="23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D5319D7-9535-4C91-8422-C7DC98F66574}" type="slidenum">
              <a:rPr lang="en-US" sz="1200" b="0" strike="noStrike" spc="-1">
                <a:solidFill>
                  <a:srgbClr val="000000"/>
                </a:solidFill>
                <a:uFill>
                  <a:solidFill>
                    <a:srgbClr val="FFFFFF"/>
                  </a:solidFill>
                </a:uFill>
                <a:latin typeface="+mn-lt"/>
                <a:ea typeface="+mn-ea"/>
              </a:rPr>
              <a:t>39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667080" y="4691160"/>
            <a:ext cx="5335920" cy="4443480"/>
          </a:xfrm>
          <a:prstGeom prst="rect">
            <a:avLst/>
          </a:prstGeom>
        </p:spPr>
        <p:txBody>
          <a:bodyPr lIns="0" tIns="0" rIns="0" bIns="0"/>
          <a:lstStyle/>
          <a:p>
            <a:endParaRPr lang="en-US" sz="2000" b="0" strike="noStrike" spc="-1" dirty="0">
              <a:solidFill>
                <a:srgbClr val="000000"/>
              </a:solidFill>
              <a:uFill>
                <a:solidFill>
                  <a:srgbClr val="FFFFFF"/>
                </a:solidFill>
              </a:uFill>
              <a:latin typeface="Arial"/>
            </a:endParaRPr>
          </a:p>
        </p:txBody>
      </p:sp>
      <p:sp>
        <p:nvSpPr>
          <p:cNvPr id="23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D5319D7-9535-4C91-8422-C7DC98F66574}" type="slidenum">
              <a:rPr lang="en-US" sz="1200" b="0" strike="noStrike" spc="-1">
                <a:solidFill>
                  <a:srgbClr val="000000"/>
                </a:solidFill>
                <a:uFill>
                  <a:solidFill>
                    <a:srgbClr val="FFFFFF"/>
                  </a:solidFill>
                </a:uFill>
                <a:latin typeface="+mn-lt"/>
                <a:ea typeface="+mn-ea"/>
              </a:rPr>
              <a:t>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667080" y="4691160"/>
            <a:ext cx="5335920" cy="4443480"/>
          </a:xfrm>
          <a:prstGeom prst="rect">
            <a:avLst/>
          </a:prstGeom>
        </p:spPr>
        <p:txBody>
          <a:bodyPr lIns="0" tIns="0" rIns="0" bIns="0"/>
          <a:lstStyle/>
          <a:p>
            <a:r>
              <a:rPr lang="ru-RU" sz="2000" b="0" strike="noStrike" spc="-1" dirty="0" smtClean="0">
                <a:solidFill>
                  <a:srgbClr val="000000"/>
                </a:solidFill>
                <a:uFill>
                  <a:solidFill>
                    <a:srgbClr val="FFFFFF"/>
                  </a:solidFill>
                </a:uFill>
                <a:latin typeface="Arial"/>
              </a:rPr>
              <a:t>Можно</a:t>
            </a:r>
            <a:r>
              <a:rPr lang="ru-RU" sz="2000" b="0" strike="noStrike" spc="-1" baseline="0" dirty="0" smtClean="0">
                <a:solidFill>
                  <a:srgbClr val="000000"/>
                </a:solidFill>
                <a:uFill>
                  <a:solidFill>
                    <a:srgbClr val="FFFFFF"/>
                  </a:solidFill>
                </a:uFill>
                <a:latin typeface="Arial"/>
              </a:rPr>
              <a:t> заменить </a:t>
            </a:r>
            <a:r>
              <a:rPr lang="en-US" sz="2000" dirty="0" err="1" smtClean="0"/>
              <a:t>PowerMockito.</a:t>
            </a:r>
            <a:r>
              <a:rPr lang="en-US" sz="2000" i="1" dirty="0" err="1" smtClean="0"/>
              <a:t>spy</a:t>
            </a:r>
            <a:r>
              <a:rPr lang="ru-RU" sz="2000" i="0" baseline="0" dirty="0" smtClean="0"/>
              <a:t> на </a:t>
            </a:r>
            <a:r>
              <a:rPr lang="en-US" sz="2000" i="0" baseline="0" dirty="0" err="1" smtClean="0"/>
              <a:t>Mockito.spy</a:t>
            </a:r>
            <a:r>
              <a:rPr lang="en-US" sz="2000" i="0" baseline="0" dirty="0" smtClean="0"/>
              <a:t> </a:t>
            </a:r>
            <a:r>
              <a:rPr lang="ru-RU" sz="2000" i="0" baseline="0" dirty="0" smtClean="0"/>
              <a:t>и посмотреть как ругнётся </a:t>
            </a:r>
            <a:r>
              <a:rPr lang="en-US" sz="2000" i="0" baseline="0" dirty="0" err="1" smtClean="0"/>
              <a:t>Mockito</a:t>
            </a:r>
            <a:endParaRPr lang="en-US" sz="2000" b="0" strike="noStrike" spc="-1" dirty="0">
              <a:solidFill>
                <a:srgbClr val="000000"/>
              </a:solidFill>
              <a:uFill>
                <a:solidFill>
                  <a:srgbClr val="FFFFFF"/>
                </a:solidFill>
              </a:uFill>
              <a:latin typeface="Arial"/>
            </a:endParaRPr>
          </a:p>
        </p:txBody>
      </p:sp>
      <p:sp>
        <p:nvSpPr>
          <p:cNvPr id="23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D5319D7-9535-4C91-8422-C7DC98F66574}" type="slidenum">
              <a:rPr lang="en-US" sz="1200" b="0" strike="noStrike" spc="-1">
                <a:solidFill>
                  <a:srgbClr val="000000"/>
                </a:solidFill>
                <a:uFill>
                  <a:solidFill>
                    <a:srgbClr val="FFFFFF"/>
                  </a:solidFill>
                </a:uFill>
                <a:latin typeface="+mn-lt"/>
                <a:ea typeface="+mn-ea"/>
              </a:rPr>
              <a:t>40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667080" y="4691160"/>
            <a:ext cx="5335920" cy="4443480"/>
          </a:xfrm>
          <a:prstGeom prst="rect">
            <a:avLst/>
          </a:prstGeom>
        </p:spPr>
        <p:txBody>
          <a:bodyPr lIns="0" tIns="0" rIns="0" bIns="0"/>
          <a:lstStyle/>
          <a:p>
            <a:r>
              <a:rPr lang="ru-RU" sz="2000" b="0" strike="noStrike" spc="-1" dirty="0" smtClean="0">
                <a:solidFill>
                  <a:srgbClr val="000000"/>
                </a:solidFill>
                <a:uFill>
                  <a:solidFill>
                    <a:srgbClr val="FFFFFF"/>
                  </a:solidFill>
                </a:uFill>
                <a:latin typeface="Arial"/>
              </a:rPr>
              <a:t>Можно</a:t>
            </a:r>
            <a:r>
              <a:rPr lang="ru-RU" sz="2000" b="0" strike="noStrike" spc="-1" baseline="0" dirty="0" smtClean="0">
                <a:solidFill>
                  <a:srgbClr val="000000"/>
                </a:solidFill>
                <a:uFill>
                  <a:solidFill>
                    <a:srgbClr val="FFFFFF"/>
                  </a:solidFill>
                </a:uFill>
                <a:latin typeface="Arial"/>
              </a:rPr>
              <a:t> заменить </a:t>
            </a:r>
            <a:r>
              <a:rPr lang="en-US" sz="2000" dirty="0" err="1" smtClean="0"/>
              <a:t>PowerMockito.</a:t>
            </a:r>
            <a:r>
              <a:rPr lang="en-US" sz="2000" i="1" dirty="0" err="1" smtClean="0"/>
              <a:t>spy</a:t>
            </a:r>
            <a:r>
              <a:rPr lang="ru-RU" sz="2000" i="0" baseline="0" dirty="0" smtClean="0"/>
              <a:t> на </a:t>
            </a:r>
            <a:r>
              <a:rPr lang="en-US" sz="2000" i="0" baseline="0" dirty="0" err="1" smtClean="0"/>
              <a:t>Mockito.spy</a:t>
            </a:r>
            <a:r>
              <a:rPr lang="en-US" sz="2000" i="0" baseline="0" dirty="0" smtClean="0"/>
              <a:t> </a:t>
            </a:r>
            <a:r>
              <a:rPr lang="ru-RU" sz="2000" i="0" baseline="0" dirty="0" smtClean="0"/>
              <a:t>и посмотреть как ругнётся </a:t>
            </a:r>
            <a:r>
              <a:rPr lang="en-US" sz="2000" i="0" baseline="0" dirty="0" err="1" smtClean="0"/>
              <a:t>Mockito</a:t>
            </a:r>
            <a:endParaRPr lang="en-US" sz="2000" b="0" strike="noStrike" spc="-1" dirty="0">
              <a:solidFill>
                <a:srgbClr val="000000"/>
              </a:solidFill>
              <a:uFill>
                <a:solidFill>
                  <a:srgbClr val="FFFFFF"/>
                </a:solidFill>
              </a:uFill>
              <a:latin typeface="Arial"/>
            </a:endParaRPr>
          </a:p>
        </p:txBody>
      </p:sp>
      <p:sp>
        <p:nvSpPr>
          <p:cNvPr id="23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D5319D7-9535-4C91-8422-C7DC98F66574}" type="slidenum">
              <a:rPr lang="en-US" sz="1200" b="0" strike="noStrike" spc="-1">
                <a:solidFill>
                  <a:srgbClr val="000000"/>
                </a:solidFill>
                <a:uFill>
                  <a:solidFill>
                    <a:srgbClr val="FFFFFF"/>
                  </a:solidFill>
                </a:uFill>
                <a:latin typeface="+mn-lt"/>
                <a:ea typeface="+mn-ea"/>
              </a:rPr>
              <a:t>41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PlaceHolder 1"/>
          <p:cNvSpPr>
            <a:spLocks noGrp="1"/>
          </p:cNvSpPr>
          <p:nvPr>
            <p:ph type="body"/>
          </p:nvPr>
        </p:nvSpPr>
        <p:spPr>
          <a:xfrm>
            <a:off x="667080" y="4691160"/>
            <a:ext cx="5335920" cy="4443480"/>
          </a:xfrm>
          <a:prstGeom prst="rect">
            <a:avLst/>
          </a:prstGeom>
        </p:spPr>
        <p:txBody>
          <a:bodyPr lIns="0" tIns="0" rIns="0" bIns="0"/>
          <a:lstStyle/>
          <a:p>
            <a:pPr marL="228600" marR="0" indent="-227880" algn="l" defTabSz="914400" rtl="0" eaLnBrk="1" fontAlgn="auto" latinLnBrk="0" hangingPunct="1">
              <a:lnSpc>
                <a:spcPct val="100000"/>
              </a:lnSpc>
              <a:spcBef>
                <a:spcPts val="0"/>
              </a:spcBef>
              <a:spcAft>
                <a:spcPts val="0"/>
              </a:spcAft>
              <a:buClr>
                <a:srgbClr val="000000"/>
              </a:buClr>
              <a:buSzTx/>
              <a:buFont typeface="+mj-lt"/>
              <a:buAutoNum type="arabicPeriod"/>
              <a:tabLst/>
              <a:defRPr/>
            </a:pPr>
            <a:endParaRPr lang="en-US" sz="2000" b="0" strike="noStrike" spc="-1" dirty="0">
              <a:solidFill>
                <a:srgbClr val="000000"/>
              </a:solidFill>
              <a:uFill>
                <a:solidFill>
                  <a:srgbClr val="FFFFFF"/>
                </a:solidFill>
              </a:uFill>
              <a:latin typeface="Arial"/>
            </a:endParaRPr>
          </a:p>
        </p:txBody>
      </p:sp>
      <p:sp>
        <p:nvSpPr>
          <p:cNvPr id="27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35C9AED-EE0E-4BDE-AC52-3D2A612B3364}" type="slidenum">
              <a:rPr lang="en-US" sz="1200" b="0" strike="noStrike" spc="-1">
                <a:solidFill>
                  <a:srgbClr val="000000"/>
                </a:solidFill>
                <a:uFill>
                  <a:solidFill>
                    <a:srgbClr val="FFFFFF"/>
                  </a:solidFill>
                </a:uFill>
                <a:latin typeface="+mn-lt"/>
                <a:ea typeface="+mn-ea"/>
              </a:rPr>
              <a:t>42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667080" y="4691160"/>
            <a:ext cx="5335920" cy="4443480"/>
          </a:xfrm>
          <a:prstGeom prst="rect">
            <a:avLst/>
          </a:prstGeom>
        </p:spPr>
        <p:txBody>
          <a:bodyPr lIns="0" tIns="0" rIns="0" bIns="0"/>
          <a:lstStyle/>
          <a:p>
            <a:r>
              <a:rPr lang="ru-RU" sz="2000" b="0" strike="noStrike" spc="-1" dirty="0" smtClean="0">
                <a:solidFill>
                  <a:srgbClr val="000000"/>
                </a:solidFill>
                <a:uFill>
                  <a:solidFill>
                    <a:srgbClr val="FFFFFF"/>
                  </a:solidFill>
                </a:uFill>
                <a:latin typeface="Arial"/>
              </a:rPr>
              <a:t>Пример</a:t>
            </a:r>
            <a:r>
              <a:rPr lang="ru-RU" sz="2000" b="0" strike="noStrike" spc="-1" baseline="0" dirty="0" smtClean="0">
                <a:solidFill>
                  <a:srgbClr val="000000"/>
                </a:solidFill>
                <a:uFill>
                  <a:solidFill>
                    <a:srgbClr val="FFFFFF"/>
                  </a:solidFill>
                </a:uFill>
                <a:latin typeface="Arial"/>
              </a:rPr>
              <a:t> отделения интерфейса от реализации: класс пользуется базой данных =</a:t>
            </a:r>
            <a:r>
              <a:rPr lang="en-US" sz="2000" b="0" strike="noStrike" spc="-1" baseline="0" dirty="0" smtClean="0">
                <a:solidFill>
                  <a:srgbClr val="000000"/>
                </a:solidFill>
                <a:uFill>
                  <a:solidFill>
                    <a:srgbClr val="FFFFFF"/>
                  </a:solidFill>
                </a:uFill>
                <a:latin typeface="Arial"/>
              </a:rPr>
              <a:t>&gt; </a:t>
            </a:r>
            <a:r>
              <a:rPr lang="ru-RU" sz="2000" b="0" strike="noStrike" spc="-1" baseline="0" dirty="0" smtClean="0">
                <a:solidFill>
                  <a:srgbClr val="000000"/>
                </a:solidFill>
                <a:uFill>
                  <a:solidFill>
                    <a:srgbClr val="FFFFFF"/>
                  </a:solidFill>
                </a:uFill>
                <a:latin typeface="Arial"/>
              </a:rPr>
              <a:t>программист обнаруживает, что тесту приходится с ней взаимодействовать </a:t>
            </a:r>
            <a:r>
              <a:rPr lang="en-US" sz="2000" b="0" strike="noStrike" spc="-1" baseline="0" dirty="0" smtClean="0">
                <a:solidFill>
                  <a:srgbClr val="000000"/>
                </a:solidFill>
                <a:uFill>
                  <a:solidFill>
                    <a:srgbClr val="FFFFFF"/>
                  </a:solidFill>
                </a:uFill>
                <a:latin typeface="Arial"/>
              </a:rPr>
              <a:t>=&gt; </a:t>
            </a:r>
            <a:r>
              <a:rPr lang="ru-RU" sz="2000" b="0" strike="noStrike" spc="-1" baseline="0" dirty="0" smtClean="0">
                <a:solidFill>
                  <a:srgbClr val="000000"/>
                </a:solidFill>
                <a:uFill>
                  <a:solidFill>
                    <a:srgbClr val="FFFFFF"/>
                  </a:solidFill>
                </a:uFill>
                <a:latin typeface="Arial"/>
              </a:rPr>
              <a:t>разработчик абстрагируется от соединения с БД (тем более, что его может и не быть) и реализует интерфейс, который потом подменяется фиктивной (</a:t>
            </a:r>
            <a:r>
              <a:rPr lang="en-US" sz="2000" b="0" strike="noStrike" spc="-1" baseline="0" dirty="0" smtClean="0">
                <a:solidFill>
                  <a:srgbClr val="000000"/>
                </a:solidFill>
                <a:uFill>
                  <a:solidFill>
                    <a:srgbClr val="FFFFFF"/>
                  </a:solidFill>
                </a:uFill>
                <a:latin typeface="Arial"/>
              </a:rPr>
              <a:t>mock</a:t>
            </a:r>
            <a:r>
              <a:rPr lang="ru-RU" sz="2000" b="0" strike="noStrike" spc="-1" baseline="0" dirty="0" smtClean="0">
                <a:solidFill>
                  <a:srgbClr val="000000"/>
                </a:solidFill>
                <a:uFill>
                  <a:solidFill>
                    <a:srgbClr val="FFFFFF"/>
                  </a:solidFill>
                </a:uFill>
                <a:latin typeface="Arial"/>
              </a:rPr>
              <a:t>)</a:t>
            </a:r>
            <a:r>
              <a:rPr lang="en-US" sz="2000" b="0" strike="noStrike" spc="-1" baseline="0" dirty="0" smtClean="0">
                <a:solidFill>
                  <a:srgbClr val="000000"/>
                </a:solidFill>
                <a:uFill>
                  <a:solidFill>
                    <a:srgbClr val="FFFFFF"/>
                  </a:solidFill>
                </a:uFill>
                <a:latin typeface="Arial"/>
              </a:rPr>
              <a:t> </a:t>
            </a:r>
            <a:r>
              <a:rPr lang="ru-RU" sz="2000" b="0" strike="noStrike" spc="-1" baseline="0" dirty="0" smtClean="0">
                <a:solidFill>
                  <a:srgbClr val="000000"/>
                </a:solidFill>
                <a:uFill>
                  <a:solidFill>
                    <a:srgbClr val="FFFFFF"/>
                  </a:solidFill>
                </a:uFill>
                <a:latin typeface="Arial"/>
              </a:rPr>
              <a:t>реализацией.</a:t>
            </a:r>
          </a:p>
          <a:p>
            <a:endParaRPr lang="ru-RU" sz="2000" b="0" strike="noStrike" spc="-1" baseline="0" dirty="0" smtClean="0">
              <a:solidFill>
                <a:srgbClr val="000000"/>
              </a:solidFill>
              <a:uFill>
                <a:solidFill>
                  <a:srgbClr val="FFFFFF"/>
                </a:solidFill>
              </a:uFill>
              <a:latin typeface="Arial"/>
            </a:endParaRPr>
          </a:p>
          <a:p>
            <a:r>
              <a:rPr lang="ru-RU" sz="2000" b="0" strike="noStrike" spc="-1" baseline="0" dirty="0" smtClean="0">
                <a:solidFill>
                  <a:srgbClr val="000000"/>
                </a:solidFill>
                <a:uFill>
                  <a:solidFill>
                    <a:srgbClr val="FFFFFF"/>
                  </a:solidFill>
                </a:uFill>
                <a:latin typeface="Arial"/>
              </a:rPr>
              <a:t>Эти преимущества показывают, что будущие затраты на поддержку и развитие продукта будут существенно сокращены.</a:t>
            </a:r>
            <a:endParaRPr lang="en-US" sz="2000" b="0" strike="noStrike" spc="-1" dirty="0">
              <a:solidFill>
                <a:srgbClr val="000000"/>
              </a:solidFill>
              <a:uFill>
                <a:solidFill>
                  <a:srgbClr val="FFFFFF"/>
                </a:solidFill>
              </a:uFill>
              <a:latin typeface="Arial"/>
            </a:endParaRPr>
          </a:p>
        </p:txBody>
      </p:sp>
      <p:sp>
        <p:nvSpPr>
          <p:cNvPr id="23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D5319D7-9535-4C91-8422-C7DC98F66574}" type="slidenum">
              <a:rPr lang="en-US" sz="1200" b="0" strike="noStrike" spc="-1">
                <a:solidFill>
                  <a:srgbClr val="000000"/>
                </a:solidFill>
                <a:uFill>
                  <a:solidFill>
                    <a:srgbClr val="FFFFFF"/>
                  </a:solidFill>
                </a:uFill>
                <a:latin typeface="+mn-lt"/>
                <a:ea typeface="+mn-ea"/>
              </a:rPr>
              <a:t>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667080" y="4691160"/>
            <a:ext cx="5335920" cy="4443480"/>
          </a:xfrm>
          <a:prstGeom prst="rect">
            <a:avLst/>
          </a:prstGeom>
        </p:spPr>
        <p:txBody>
          <a:bodyPr lIns="0" tIns="0" rIns="0" bIns="0"/>
          <a:lstStyle/>
          <a:p>
            <a:endParaRPr lang="en-US" sz="2000" b="0" strike="noStrike" spc="-1" dirty="0">
              <a:solidFill>
                <a:srgbClr val="000000"/>
              </a:solidFill>
              <a:uFill>
                <a:solidFill>
                  <a:srgbClr val="FFFFFF"/>
                </a:solidFill>
              </a:uFill>
              <a:latin typeface="Arial"/>
            </a:endParaRPr>
          </a:p>
        </p:txBody>
      </p:sp>
      <p:sp>
        <p:nvSpPr>
          <p:cNvPr id="23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D5319D7-9535-4C91-8422-C7DC98F66574}" type="slidenum">
              <a:rPr lang="en-US" sz="1200" b="0" strike="noStrike" spc="-1">
                <a:solidFill>
                  <a:srgbClr val="000000"/>
                </a:solidFill>
                <a:uFill>
                  <a:solidFill>
                    <a:srgbClr val="FFFFFF"/>
                  </a:solidFill>
                </a:uFill>
                <a:latin typeface="+mn-lt"/>
                <a:ea typeface="+mn-ea"/>
              </a:rPr>
              <a:t>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667080" y="4691160"/>
            <a:ext cx="5335920" cy="4443480"/>
          </a:xfrm>
          <a:prstGeom prst="rect">
            <a:avLst/>
          </a:prstGeom>
        </p:spPr>
        <p:txBody>
          <a:bodyPr lIns="0" tIns="0" rIns="0" bIns="0"/>
          <a:lstStyle/>
          <a:p>
            <a:r>
              <a:rPr lang="en-US" sz="2000" b="0" strike="noStrike" spc="-1" dirty="0" err="1" smtClean="0">
                <a:solidFill>
                  <a:srgbClr val="000000"/>
                </a:solidFill>
                <a:uFill>
                  <a:solidFill>
                    <a:srgbClr val="FFFFFF"/>
                  </a:solidFill>
                </a:uFill>
                <a:latin typeface="Arial"/>
              </a:rPr>
              <a:t>TestNG</a:t>
            </a:r>
            <a:r>
              <a:rPr lang="ru-RU" sz="2000" b="0" strike="noStrike" spc="-1" dirty="0" smtClean="0">
                <a:solidFill>
                  <a:srgbClr val="000000"/>
                </a:solidFill>
                <a:uFill>
                  <a:solidFill>
                    <a:srgbClr val="FFFFFF"/>
                  </a:solidFill>
                </a:uFill>
                <a:latin typeface="Arial"/>
              </a:rPr>
              <a:t>,</a:t>
            </a:r>
            <a:r>
              <a:rPr lang="ru-RU" sz="2000" b="0" strike="noStrike" spc="-1" baseline="0" dirty="0" smtClean="0">
                <a:solidFill>
                  <a:srgbClr val="000000"/>
                </a:solidFill>
                <a:uFill>
                  <a:solidFill>
                    <a:srgbClr val="FFFFFF"/>
                  </a:solidFill>
                </a:uFill>
                <a:latin typeface="Arial"/>
              </a:rPr>
              <a:t> </a:t>
            </a:r>
            <a:r>
              <a:rPr lang="en-US" sz="2000" b="0" strike="noStrike" spc="-1" baseline="0" dirty="0" err="1" smtClean="0">
                <a:solidFill>
                  <a:srgbClr val="000000"/>
                </a:solidFill>
                <a:uFill>
                  <a:solidFill>
                    <a:srgbClr val="FFFFFF"/>
                  </a:solidFill>
                </a:uFill>
                <a:latin typeface="Arial"/>
              </a:rPr>
              <a:t>EasyMock</a:t>
            </a:r>
            <a:r>
              <a:rPr lang="en-US" sz="2000" b="0" strike="noStrike" spc="-1" baseline="0" dirty="0" smtClean="0">
                <a:solidFill>
                  <a:srgbClr val="000000"/>
                </a:solidFill>
                <a:uFill>
                  <a:solidFill>
                    <a:srgbClr val="FFFFFF"/>
                  </a:solidFill>
                </a:uFill>
                <a:latin typeface="Arial"/>
              </a:rPr>
              <a:t> </a:t>
            </a:r>
            <a:r>
              <a:rPr lang="ru-RU" sz="2000" b="0" strike="noStrike" spc="-1" baseline="0" dirty="0" smtClean="0">
                <a:solidFill>
                  <a:srgbClr val="000000"/>
                </a:solidFill>
                <a:uFill>
                  <a:solidFill>
                    <a:srgbClr val="FFFFFF"/>
                  </a:solidFill>
                </a:uFill>
                <a:latin typeface="Arial"/>
              </a:rPr>
              <a:t>не будут рассматриваться в </a:t>
            </a:r>
            <a:r>
              <a:rPr lang="ru-RU" sz="2000" b="0" strike="noStrike" spc="-1" baseline="0" smtClean="0">
                <a:solidFill>
                  <a:srgbClr val="000000"/>
                </a:solidFill>
                <a:uFill>
                  <a:solidFill>
                    <a:srgbClr val="FFFFFF"/>
                  </a:solidFill>
                </a:uFill>
                <a:latin typeface="Arial"/>
              </a:rPr>
              <a:t>этой презентации.</a:t>
            </a:r>
            <a:endParaRPr lang="en-US" sz="2000" b="0" strike="noStrike" spc="-1">
              <a:solidFill>
                <a:srgbClr val="000000"/>
              </a:solidFill>
              <a:uFill>
                <a:solidFill>
                  <a:srgbClr val="FFFFFF"/>
                </a:solidFill>
              </a:uFill>
              <a:latin typeface="Arial"/>
            </a:endParaRPr>
          </a:p>
        </p:txBody>
      </p:sp>
      <p:sp>
        <p:nvSpPr>
          <p:cNvPr id="23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D5319D7-9535-4C91-8422-C7DC98F66574}" type="slidenum">
              <a:rPr lang="en-US" sz="1200" b="0" strike="noStrike" spc="-1">
                <a:solidFill>
                  <a:srgbClr val="000000"/>
                </a:solidFill>
                <a:uFill>
                  <a:solidFill>
                    <a:srgbClr val="FFFFFF"/>
                  </a:solidFill>
                </a:uFill>
                <a:latin typeface="+mn-lt"/>
                <a:ea typeface="+mn-ea"/>
              </a:rPr>
              <a:t>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667080" y="4691160"/>
            <a:ext cx="5335920" cy="4443480"/>
          </a:xfrm>
          <a:prstGeom prst="rect">
            <a:avLst/>
          </a:prstGeom>
        </p:spPr>
        <p:txBody>
          <a:bodyPr lIns="0" tIns="0" rIns="0" bIns="0"/>
          <a:lstStyle/>
          <a:p>
            <a:pPr marL="0" marR="0" indent="0" algn="l" defTabSz="914400" rtl="0" eaLnBrk="1" fontAlgn="auto" latinLnBrk="0" hangingPunct="1">
              <a:lnSpc>
                <a:spcPct val="100000"/>
              </a:lnSpc>
              <a:spcBef>
                <a:spcPts val="0"/>
              </a:spcBef>
              <a:spcAft>
                <a:spcPts val="0"/>
              </a:spcAft>
              <a:buClrTx/>
              <a:buSzTx/>
              <a:buFontTx/>
              <a:buNone/>
              <a:tabLst/>
              <a:defRPr/>
            </a:pPr>
            <a:r>
              <a:rPr lang="ru-RU" sz="2000" spc="-1" dirty="0" smtClean="0">
                <a:solidFill>
                  <a:srgbClr val="000000"/>
                </a:solidFill>
                <a:uFill>
                  <a:solidFill>
                    <a:srgbClr val="FFFFFF"/>
                  </a:solidFill>
                </a:uFill>
                <a:latin typeface="+mn-lt"/>
              </a:rPr>
              <a:t>Обычно создаётся один класс на модуль. Обычно именуется с постфиксом </a:t>
            </a:r>
            <a:r>
              <a:rPr lang="en-US" sz="2000" spc="-1" dirty="0" smtClean="0">
                <a:solidFill>
                  <a:srgbClr val="000000"/>
                </a:solidFill>
                <a:uFill>
                  <a:solidFill>
                    <a:srgbClr val="FFFFFF"/>
                  </a:solidFill>
                </a:uFill>
                <a:latin typeface="+mn-lt"/>
              </a:rPr>
              <a:t>Test</a:t>
            </a:r>
            <a:r>
              <a:rPr lang="ru-RU" sz="2000" spc="-1" dirty="0" smtClean="0">
                <a:solidFill>
                  <a:srgbClr val="000000"/>
                </a:solidFill>
                <a:uFill>
                  <a:solidFill>
                    <a:srgbClr val="FFFFFF"/>
                  </a:solidFill>
                </a:uFill>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ru-RU" sz="2000" b="0" strike="noStrike" spc="-1" dirty="0" smtClean="0">
                <a:solidFill>
                  <a:srgbClr val="000000"/>
                </a:solidFill>
                <a:uFill>
                  <a:solidFill>
                    <a:srgbClr val="FFFFFF"/>
                  </a:solidFill>
                </a:uFill>
                <a:latin typeface="+mn-lt"/>
              </a:rPr>
              <a:t>Рассказать, что тесты стоит хранить отдельно от основного кода (отдельный проект или,</a:t>
            </a:r>
            <a:r>
              <a:rPr lang="ru-RU" sz="2000" b="0" strike="noStrike" spc="-1" baseline="0" dirty="0" smtClean="0">
                <a:solidFill>
                  <a:srgbClr val="000000"/>
                </a:solidFill>
                <a:uFill>
                  <a:solidFill>
                    <a:srgbClr val="FFFFFF"/>
                  </a:solidFill>
                </a:uFill>
                <a:latin typeface="+mn-lt"/>
              </a:rPr>
              <a:t> лучше всего, отдельная папка проекта</a:t>
            </a:r>
            <a:r>
              <a:rPr lang="ru-RU" sz="2000" b="0" strike="noStrike" spc="-1" dirty="0" smtClean="0">
                <a:solidFill>
                  <a:srgbClr val="000000"/>
                </a:solidFill>
                <a:uFill>
                  <a:solidFill>
                    <a:srgbClr val="FFFFFF"/>
                  </a:solidFill>
                </a:uFill>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ru-RU" sz="2000" spc="-1" dirty="0" smtClean="0">
              <a:solidFill>
                <a:srgbClr val="000000"/>
              </a:solidFill>
              <a:uFill>
                <a:solidFill>
                  <a:srgbClr val="FFFFFF"/>
                </a:solidFill>
              </a:uFill>
              <a:latin typeface="+mn-lt"/>
            </a:endParaRPr>
          </a:p>
          <a:p>
            <a:endParaRPr lang="en-US" sz="2000" b="0" strike="noStrike" spc="-1" dirty="0">
              <a:solidFill>
                <a:srgbClr val="000000"/>
              </a:solidFill>
              <a:uFill>
                <a:solidFill>
                  <a:srgbClr val="FFFFFF"/>
                </a:solidFill>
              </a:uFill>
              <a:latin typeface="Arial"/>
            </a:endParaRPr>
          </a:p>
        </p:txBody>
      </p:sp>
      <p:sp>
        <p:nvSpPr>
          <p:cNvPr id="23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D5319D7-9535-4C91-8422-C7DC98F66574}" type="slidenum">
              <a:rPr lang="en-US" sz="1200" b="0" strike="noStrike" spc="-1">
                <a:solidFill>
                  <a:srgbClr val="000000"/>
                </a:solidFill>
                <a:uFill>
                  <a:solidFill>
                    <a:srgbClr val="FFFFFF"/>
                  </a:solidFill>
                </a:uFill>
                <a:latin typeface="+mn-lt"/>
                <a:ea typeface="+mn-ea"/>
              </a:rPr>
              <a:t>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667080" y="4691160"/>
            <a:ext cx="5335920" cy="4443480"/>
          </a:xfrm>
          <a:prstGeom prst="rect">
            <a:avLst/>
          </a:prstGeom>
        </p:spPr>
        <p:txBody>
          <a:bodyPr lIns="0" tIns="0" rIns="0" bIns="0"/>
          <a:lstStyle/>
          <a:p>
            <a:endParaRPr lang="en-US" sz="2000" b="0" strike="noStrike" spc="-1" dirty="0">
              <a:solidFill>
                <a:srgbClr val="000000"/>
              </a:solidFill>
              <a:uFill>
                <a:solidFill>
                  <a:srgbClr val="FFFFFF"/>
                </a:solidFill>
              </a:uFill>
              <a:latin typeface="Arial"/>
            </a:endParaRPr>
          </a:p>
        </p:txBody>
      </p:sp>
      <p:sp>
        <p:nvSpPr>
          <p:cNvPr id="23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D5319D7-9535-4C91-8422-C7DC98F66574}" type="slidenum">
              <a:rPr lang="en-US" sz="1200" b="0" strike="noStrike" spc="-1">
                <a:solidFill>
                  <a:srgbClr val="000000"/>
                </a:solidFill>
                <a:uFill>
                  <a:solidFill>
                    <a:srgbClr val="FFFFFF"/>
                  </a:solidFill>
                </a:uFill>
                <a:latin typeface="+mn-lt"/>
                <a:ea typeface="+mn-ea"/>
              </a:rPr>
              <a:t>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604520"/>
            <a:ext cx="8229240" cy="397692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604520"/>
            <a:ext cx="8229240" cy="397692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pic>
        <p:nvPicPr>
          <p:cNvPr id="34" name="Рисунок 33"/>
          <p:cNvPicPr/>
          <p:nvPr/>
        </p:nvPicPr>
        <p:blipFill>
          <a:blip r:embed="rId2"/>
          <a:stretch/>
        </p:blipFill>
        <p:spPr>
          <a:xfrm>
            <a:off x="2079360" y="1604160"/>
            <a:ext cx="4984200" cy="3976920"/>
          </a:xfrm>
          <a:prstGeom prst="rect">
            <a:avLst/>
          </a:prstGeom>
          <a:ln>
            <a:noFill/>
          </a:ln>
        </p:spPr>
      </p:pic>
      <p:pic>
        <p:nvPicPr>
          <p:cNvPr id="35" name="Рисунок 34"/>
          <p:cNvPicPr/>
          <p:nvPr/>
        </p:nvPicPr>
        <p:blipFill>
          <a:blip r:embed="rId2"/>
          <a:stretch/>
        </p:blipFill>
        <p:spPr>
          <a:xfrm>
            <a:off x="2079360" y="1604160"/>
            <a:ext cx="4984200" cy="39769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457200" y="1604520"/>
            <a:ext cx="8229240" cy="39769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604520"/>
            <a:ext cx="8229240" cy="397692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604520"/>
            <a:ext cx="4015800" cy="397692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4674240" y="1604520"/>
            <a:ext cx="4015800" cy="397692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457200" y="3682080"/>
            <a:ext cx="401580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4674240" y="1604520"/>
            <a:ext cx="4015800" cy="397692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604520"/>
            <a:ext cx="8229240" cy="39769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604520"/>
            <a:ext cx="4015800" cy="397692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4674240" y="1604520"/>
            <a:ext cx="401580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4674240" y="3682080"/>
            <a:ext cx="401580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457200" y="3682080"/>
            <a:ext cx="822924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604520"/>
            <a:ext cx="822924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457200" y="3682080"/>
            <a:ext cx="822924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457200" y="3682080"/>
            <a:ext cx="401580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8229240" cy="397692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1604520"/>
            <a:ext cx="8229240" cy="397692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pic>
        <p:nvPicPr>
          <p:cNvPr id="70" name="Рисунок 69"/>
          <p:cNvPicPr/>
          <p:nvPr/>
        </p:nvPicPr>
        <p:blipFill>
          <a:blip r:embed="rId2"/>
          <a:stretch/>
        </p:blipFill>
        <p:spPr>
          <a:xfrm>
            <a:off x="2079360" y="1604160"/>
            <a:ext cx="4984200" cy="3976920"/>
          </a:xfrm>
          <a:prstGeom prst="rect">
            <a:avLst/>
          </a:prstGeom>
          <a:ln>
            <a:noFill/>
          </a:ln>
        </p:spPr>
      </p:pic>
      <p:pic>
        <p:nvPicPr>
          <p:cNvPr id="71" name="Рисунок 70"/>
          <p:cNvPicPr/>
          <p:nvPr/>
        </p:nvPicPr>
        <p:blipFill>
          <a:blip r:embed="rId2"/>
          <a:stretch/>
        </p:blipFill>
        <p:spPr>
          <a:xfrm>
            <a:off x="2079360" y="1604160"/>
            <a:ext cx="4984200" cy="397692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604520"/>
            <a:ext cx="8229240" cy="397692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4015800" cy="397692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604520"/>
            <a:ext cx="4015800" cy="397692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604520"/>
            <a:ext cx="4015800" cy="397692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397692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346680"/>
            <a:ext cx="7426440" cy="34524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
        <p:nvSpPr>
          <p:cNvPr id="3" name="PlaceHolder 2"/>
          <p:cNvSpPr>
            <a:spLocks noGrp="1"/>
          </p:cNvSpPr>
          <p:nvPr>
            <p:ph type="body"/>
          </p:nvPr>
        </p:nvSpPr>
        <p:spPr>
          <a:xfrm>
            <a:off x="457200" y="1604520"/>
            <a:ext cx="8229240" cy="3976920"/>
          </a:xfrm>
          <a:prstGeom prst="rect">
            <a:avLst/>
          </a:prstGeom>
        </p:spPr>
        <p:txBody>
          <a:bodyPr lIns="0" tIns="0" rIns="0" bIns="0"/>
          <a:lstStyle/>
          <a:p>
            <a:pPr marL="432000" indent="-324000">
              <a:buClr>
                <a:srgbClr val="000000"/>
              </a:buClr>
              <a:buSzPct val="45000"/>
              <a:buFont typeface="Wingdings" charset="2"/>
              <a:buChar char=""/>
            </a:pPr>
            <a:r>
              <a:rPr lang="ru-RU"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ru-RU"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ru-RU"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ru-RU"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ru-RU"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ru-RU"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ru-RU"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r>
              <a:rPr lang="ru-RU" sz="1800" b="0" strike="noStrike" spc="-1">
                <a:solidFill>
                  <a:srgbClr val="000000"/>
                </a:solidFill>
                <a:uFill>
                  <a:solidFill>
                    <a:srgbClr val="FFFFFF"/>
                  </a:solidFill>
                </a:uFill>
                <a:latin typeface="Arial"/>
              </a:rPr>
              <a:t>Click to edit the title text format</a:t>
            </a:r>
          </a:p>
        </p:txBody>
      </p:sp>
      <p:sp>
        <p:nvSpPr>
          <p:cNvPr id="37" name="PlaceHolder 2"/>
          <p:cNvSpPr>
            <a:spLocks noGrp="1"/>
          </p:cNvSpPr>
          <p:nvPr>
            <p:ph type="body"/>
          </p:nvPr>
        </p:nvSpPr>
        <p:spPr>
          <a:xfrm>
            <a:off x="457200" y="1604520"/>
            <a:ext cx="8229240" cy="3976920"/>
          </a:xfrm>
          <a:prstGeom prst="rect">
            <a:avLst/>
          </a:prstGeom>
        </p:spPr>
        <p:txBody>
          <a:bodyPr lIns="0" tIns="0" rIns="0" bIns="0"/>
          <a:lstStyle/>
          <a:p>
            <a:pPr marL="432000" indent="-324000">
              <a:buClr>
                <a:srgbClr val="000000"/>
              </a:buClr>
              <a:buSzPct val="45000"/>
              <a:buFont typeface="Wingdings" charset="2"/>
              <a:buChar char=""/>
            </a:pPr>
            <a:r>
              <a:rPr lang="ru-RU"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ru-RU"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ru-RU"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ru-RU"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ru-RU"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ru-RU"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ru-RU"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hyperlink" Target="http://junit.org/junit4/" TargetMode="External"/><Relationship Id="rId2" Type="http://schemas.openxmlformats.org/officeDocument/2006/relationships/notesSlide" Target="../notesSlides/notesSlide41.xml"/><Relationship Id="rId1" Type="http://schemas.openxmlformats.org/officeDocument/2006/relationships/slideLayout" Target="../slideLayouts/slideLayout13.xml"/><Relationship Id="rId5" Type="http://schemas.openxmlformats.org/officeDocument/2006/relationships/hyperlink" Target="https://github.com/jayway/powermock" TargetMode="External"/><Relationship Id="rId4" Type="http://schemas.openxmlformats.org/officeDocument/2006/relationships/hyperlink" Target="http://mockito.org/"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149" name="CustomShape 1"/>
          <p:cNvSpPr/>
          <p:nvPr/>
        </p:nvSpPr>
        <p:spPr>
          <a:xfrm>
            <a:off x="3564000" y="2133000"/>
            <a:ext cx="5328000" cy="107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ru-RU" sz="2600" cap="all" spc="296" dirty="0" smtClean="0">
                <a:solidFill>
                  <a:srgbClr val="008000"/>
                </a:solidFill>
                <a:uFill>
                  <a:solidFill>
                    <a:srgbClr val="FFFFFF"/>
                  </a:solidFill>
                </a:uFill>
                <a:latin typeface="Calibri"/>
              </a:rPr>
              <a:t>Модульное тестирование</a:t>
            </a:r>
            <a:endParaRPr lang="en-US" sz="1800" b="0" strike="noStrike" spc="-1" dirty="0">
              <a:solidFill>
                <a:srgbClr val="000000"/>
              </a:solidFill>
              <a:uFill>
                <a:solidFill>
                  <a:srgbClr val="FFFFFF"/>
                </a:solidFill>
              </a:uFill>
              <a:latin typeface="Arial"/>
            </a:endParaRPr>
          </a:p>
        </p:txBody>
      </p:sp>
      <p:sp>
        <p:nvSpPr>
          <p:cNvPr id="150" name="CustomShape 2"/>
          <p:cNvSpPr/>
          <p:nvPr/>
        </p:nvSpPr>
        <p:spPr>
          <a:xfrm>
            <a:off x="4140000" y="5661360"/>
            <a:ext cx="4751640" cy="100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1400" b="0" strike="noStrike" spc="-1" dirty="0" err="1">
                <a:solidFill>
                  <a:srgbClr val="404040"/>
                </a:solidFill>
                <a:uFill>
                  <a:solidFill>
                    <a:srgbClr val="FFFFFF"/>
                  </a:solidFill>
                </a:uFill>
                <a:latin typeface="Calibri"/>
                <a:ea typeface="DejaVu Sans"/>
              </a:rPr>
              <a:t>Дата</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2"/>
          <p:cNvSpPr/>
          <p:nvPr/>
        </p:nvSpPr>
        <p:spPr>
          <a:xfrm>
            <a:off x="440722" y="769626"/>
            <a:ext cx="8379750" cy="57938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just">
              <a:lnSpc>
                <a:spcPct val="100000"/>
              </a:lnSpc>
            </a:pPr>
            <a:r>
              <a:rPr lang="ru-RU" sz="2200" b="0" strike="noStrike" spc="-1" dirty="0" smtClean="0">
                <a:solidFill>
                  <a:srgbClr val="000000"/>
                </a:solidFill>
                <a:uFill>
                  <a:solidFill>
                    <a:srgbClr val="FFFFFF"/>
                  </a:solidFill>
                </a:uFill>
                <a:latin typeface="Arial"/>
              </a:rPr>
              <a:t>Добавьте методы по созданию исходного для теста/тестов состояния (например, инициализация ресурсов, создание необходимых объектов).</a:t>
            </a:r>
          </a:p>
          <a:p>
            <a:pPr algn="just">
              <a:lnSpc>
                <a:spcPct val="100000"/>
              </a:lnSpc>
            </a:pPr>
            <a:endParaRPr lang="ru-RU" sz="2200" spc="-1" dirty="0">
              <a:solidFill>
                <a:srgbClr val="000000"/>
              </a:solidFill>
              <a:uFill>
                <a:solidFill>
                  <a:srgbClr val="FFFFFF"/>
                </a:solidFill>
              </a:uFill>
              <a:latin typeface="Arial"/>
            </a:endParaRPr>
          </a:p>
          <a:p>
            <a:pPr algn="just">
              <a:lnSpc>
                <a:spcPct val="100000"/>
              </a:lnSpc>
            </a:pPr>
            <a:r>
              <a:rPr lang="ru-RU" sz="2200" b="0" strike="noStrike" spc="-1" dirty="0" smtClean="0">
                <a:solidFill>
                  <a:srgbClr val="000000"/>
                </a:solidFill>
                <a:uFill>
                  <a:solidFill>
                    <a:srgbClr val="FFFFFF"/>
                  </a:solidFill>
                </a:uFill>
                <a:latin typeface="Arial"/>
              </a:rPr>
              <a:t>Используйте следующие аннотации:</a:t>
            </a:r>
          </a:p>
          <a:p>
            <a:pPr marL="342900" indent="-342900" algn="just">
              <a:lnSpc>
                <a:spcPct val="100000"/>
              </a:lnSpc>
              <a:buFont typeface="Arial" panose="020B0604020202020204" pitchFamily="34" charset="0"/>
              <a:buChar char="•"/>
            </a:pPr>
            <a:r>
              <a:rPr lang="ru-RU" sz="2200" spc="-1" dirty="0" smtClean="0">
                <a:solidFill>
                  <a:srgbClr val="000000"/>
                </a:solidFill>
                <a:uFill>
                  <a:solidFill>
                    <a:srgbClr val="FFFFFF"/>
                  </a:solidFill>
                </a:uFill>
                <a:latin typeface="Arial"/>
              </a:rPr>
              <a:t>для всех тестов модуля</a:t>
            </a:r>
          </a:p>
          <a:p>
            <a:pPr marL="800100" lvl="1" indent="-342900" algn="just">
              <a:buFont typeface="Arial" panose="020B0604020202020204" pitchFamily="34" charset="0"/>
              <a:buChar char="•"/>
            </a:pPr>
            <a:r>
              <a:rPr lang="en-US" sz="2200" spc="-1" dirty="0" smtClean="0">
                <a:solidFill>
                  <a:srgbClr val="000000"/>
                </a:solidFill>
                <a:uFill>
                  <a:solidFill>
                    <a:srgbClr val="FFFFFF"/>
                  </a:solidFill>
                </a:uFill>
                <a:latin typeface="Arial"/>
              </a:rPr>
              <a:t>@</a:t>
            </a:r>
            <a:r>
              <a:rPr lang="en-US" sz="2200" spc="-1" dirty="0" err="1" smtClean="0">
                <a:solidFill>
                  <a:srgbClr val="000000"/>
                </a:solidFill>
                <a:uFill>
                  <a:solidFill>
                    <a:srgbClr val="FFFFFF"/>
                  </a:solidFill>
                </a:uFill>
                <a:latin typeface="Arial"/>
              </a:rPr>
              <a:t>BeforeClass</a:t>
            </a:r>
            <a:endParaRPr lang="ru-RU" sz="2200" spc="-1" dirty="0" smtClean="0">
              <a:solidFill>
                <a:srgbClr val="000000"/>
              </a:solidFill>
              <a:uFill>
                <a:solidFill>
                  <a:srgbClr val="FFFFFF"/>
                </a:solidFill>
              </a:uFill>
              <a:latin typeface="Arial"/>
            </a:endParaRPr>
          </a:p>
          <a:p>
            <a:pPr marL="342900" indent="-342900" algn="just">
              <a:lnSpc>
                <a:spcPct val="100000"/>
              </a:lnSpc>
              <a:buFont typeface="Arial" panose="020B0604020202020204" pitchFamily="34" charset="0"/>
              <a:buChar char="•"/>
            </a:pPr>
            <a:r>
              <a:rPr lang="ru-RU" sz="2200" spc="-1" dirty="0" smtClean="0">
                <a:solidFill>
                  <a:srgbClr val="000000"/>
                </a:solidFill>
                <a:uFill>
                  <a:solidFill>
                    <a:srgbClr val="FFFFFF"/>
                  </a:solidFill>
                </a:uFill>
                <a:latin typeface="Arial"/>
              </a:rPr>
              <a:t>для каждого теста в отдельности</a:t>
            </a:r>
          </a:p>
          <a:p>
            <a:pPr marL="800100" lvl="1" indent="-342900" algn="just">
              <a:buFont typeface="Arial" panose="020B0604020202020204" pitchFamily="34" charset="0"/>
              <a:buChar char="•"/>
            </a:pPr>
            <a:r>
              <a:rPr lang="en-US" sz="2200" spc="-1" dirty="0" smtClean="0">
                <a:solidFill>
                  <a:srgbClr val="000000"/>
                </a:solidFill>
                <a:uFill>
                  <a:solidFill>
                    <a:srgbClr val="FFFFFF"/>
                  </a:solidFill>
                </a:uFill>
                <a:latin typeface="Arial"/>
              </a:rPr>
              <a:t>@Before</a:t>
            </a:r>
            <a:endParaRPr lang="ru-RU" sz="2200" spc="-1" dirty="0" smtClean="0">
              <a:solidFill>
                <a:srgbClr val="000000"/>
              </a:solidFill>
              <a:uFill>
                <a:solidFill>
                  <a:srgbClr val="FFFFFF"/>
                </a:solidFill>
              </a:uFill>
              <a:latin typeface="Arial"/>
            </a:endParaRPr>
          </a:p>
          <a:p>
            <a:pPr marL="800100" lvl="1" indent="-342900" algn="just">
              <a:buFont typeface="Arial" panose="020B0604020202020204" pitchFamily="34" charset="0"/>
              <a:buChar char="•"/>
            </a:pPr>
            <a:r>
              <a:rPr lang="en-US" sz="2200" spc="-1" dirty="0" smtClean="0">
                <a:solidFill>
                  <a:srgbClr val="000000"/>
                </a:solidFill>
                <a:uFill>
                  <a:solidFill>
                    <a:srgbClr val="FFFFFF"/>
                  </a:solidFill>
                </a:uFill>
                <a:latin typeface="Arial"/>
              </a:rPr>
              <a:t>@Rule</a:t>
            </a:r>
            <a:endParaRPr lang="en-US" sz="2200" b="0" strike="noStrike" spc="-1" dirty="0">
              <a:solidFill>
                <a:srgbClr val="000000"/>
              </a:solidFill>
              <a:uFill>
                <a:solidFill>
                  <a:srgbClr val="FFFFFF"/>
                </a:solidFill>
              </a:uFill>
              <a:latin typeface="Arial"/>
            </a:endParaRPr>
          </a:p>
        </p:txBody>
      </p:sp>
      <p:sp>
        <p:nvSpPr>
          <p:cNvPr id="153" name="CustomShape 3"/>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E59E3F0-8156-48BA-A7D5-2F1DD3BCF7D5}" type="slidenum">
              <a:rPr lang="en-US" sz="1000" b="0" strike="noStrike" spc="-1">
                <a:solidFill>
                  <a:srgbClr val="BFBFBF"/>
                </a:solidFill>
                <a:uFill>
                  <a:solidFill>
                    <a:srgbClr val="FFFFFF"/>
                  </a:solidFill>
                </a:uFill>
                <a:latin typeface="Georgia"/>
                <a:ea typeface="DejaVu Sans"/>
              </a:rPr>
              <a:t>10</a:t>
            </a:fld>
            <a:endParaRPr lang="en-US" sz="1800" b="0" strike="noStrike" spc="-1">
              <a:solidFill>
                <a:srgbClr val="000000"/>
              </a:solidFill>
              <a:uFill>
                <a:solidFill>
                  <a:srgbClr val="FFFFFF"/>
                </a:solidFill>
              </a:uFill>
              <a:latin typeface="Arial"/>
            </a:endParaRPr>
          </a:p>
        </p:txBody>
      </p:sp>
      <p:sp>
        <p:nvSpPr>
          <p:cNvPr id="154" name="CustomShape 4"/>
          <p:cNvSpPr/>
          <p:nvPr/>
        </p:nvSpPr>
        <p:spPr>
          <a:xfrm>
            <a:off x="1850246" y="346680"/>
            <a:ext cx="6033394"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ru-RU" sz="2800" b="1" strike="noStrike" cap="all" spc="296" dirty="0" smtClean="0">
                <a:solidFill>
                  <a:srgbClr val="008000"/>
                </a:solidFill>
                <a:uFill>
                  <a:solidFill>
                    <a:srgbClr val="FFFFFF"/>
                  </a:solidFill>
                </a:uFill>
                <a:latin typeface="Calibri"/>
                <a:ea typeface="DejaVu Sans"/>
              </a:rPr>
              <a:t>шаг №3</a:t>
            </a:r>
            <a:endParaRPr lang="en-US" sz="2800" b="0" strike="noStrike" spc="-1" dirty="0">
              <a:solidFill>
                <a:srgbClr val="000000"/>
              </a:solidFill>
              <a:uFill>
                <a:solidFill>
                  <a:srgbClr val="FFFFFF"/>
                </a:solidFill>
              </a:uFill>
              <a:latin typeface="Arial"/>
            </a:endParaRPr>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722" y="177634"/>
            <a:ext cx="1409524" cy="514286"/>
          </a:xfrm>
          <a:prstGeom prst="rect">
            <a:avLst/>
          </a:prstGeom>
        </p:spPr>
      </p:pic>
    </p:spTree>
    <p:extLst>
      <p:ext uri="{BB962C8B-B14F-4D97-AF65-F5344CB8AC3E}">
        <p14:creationId xmlns:p14="http://schemas.microsoft.com/office/powerpoint/2010/main" val="200809380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3"/>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E59E3F0-8156-48BA-A7D5-2F1DD3BCF7D5}" type="slidenum">
              <a:rPr lang="en-US" sz="1000" b="0" strike="noStrike" spc="-1">
                <a:solidFill>
                  <a:srgbClr val="BFBFBF"/>
                </a:solidFill>
                <a:uFill>
                  <a:solidFill>
                    <a:srgbClr val="FFFFFF"/>
                  </a:solidFill>
                </a:uFill>
                <a:latin typeface="Georgia"/>
                <a:ea typeface="DejaVu Sans"/>
              </a:rPr>
              <a:t>11</a:t>
            </a:fld>
            <a:endParaRPr lang="en-US" sz="1800" b="0" strike="noStrike" spc="-1">
              <a:solidFill>
                <a:srgbClr val="000000"/>
              </a:solidFill>
              <a:uFill>
                <a:solidFill>
                  <a:srgbClr val="FFFFFF"/>
                </a:solidFill>
              </a:uFill>
              <a:latin typeface="Arial"/>
            </a:endParaRPr>
          </a:p>
        </p:txBody>
      </p:sp>
      <p:sp>
        <p:nvSpPr>
          <p:cNvPr id="154" name="CustomShape 4"/>
          <p:cNvSpPr/>
          <p:nvPr/>
        </p:nvSpPr>
        <p:spPr>
          <a:xfrm>
            <a:off x="1850246" y="346680"/>
            <a:ext cx="6033394"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ru-RU" sz="2800" b="1" strike="noStrike" cap="all" spc="296" dirty="0" smtClean="0">
                <a:solidFill>
                  <a:srgbClr val="008000"/>
                </a:solidFill>
                <a:uFill>
                  <a:solidFill>
                    <a:srgbClr val="FFFFFF"/>
                  </a:solidFill>
                </a:uFill>
                <a:latin typeface="Calibri"/>
                <a:ea typeface="DejaVu Sans"/>
              </a:rPr>
              <a:t>шаг №3</a:t>
            </a:r>
            <a:endParaRPr lang="en-US" sz="2800" b="0" strike="noStrike" spc="-1" dirty="0">
              <a:solidFill>
                <a:srgbClr val="000000"/>
              </a:solidFill>
              <a:uFill>
                <a:solidFill>
                  <a:srgbClr val="FFFFFF"/>
                </a:solidFill>
              </a:uFill>
              <a:latin typeface="Arial"/>
            </a:endParaRPr>
          </a:p>
        </p:txBody>
      </p:sp>
      <p:sp>
        <p:nvSpPr>
          <p:cNvPr id="2" name="TextBox 1"/>
          <p:cNvSpPr txBox="1"/>
          <p:nvPr/>
        </p:nvSpPr>
        <p:spPr>
          <a:xfrm>
            <a:off x="457200" y="925239"/>
            <a:ext cx="8291264" cy="5940088"/>
          </a:xfrm>
          <a:prstGeom prst="rect">
            <a:avLst/>
          </a:prstGeom>
          <a:noFill/>
          <a:ln>
            <a:solidFill>
              <a:schemeClr val="bg1"/>
            </a:solidFill>
          </a:ln>
        </p:spPr>
        <p:txBody>
          <a:bodyPr wrap="square" rtlCol="0">
            <a:spAutoFit/>
          </a:bodyPr>
          <a:lstStyle/>
          <a:p>
            <a:r>
              <a:rPr lang="en-US" sz="2000" b="1" dirty="0">
                <a:solidFill>
                  <a:srgbClr val="000080"/>
                </a:solidFill>
              </a:rPr>
              <a:t>public class </a:t>
            </a:r>
            <a:r>
              <a:rPr lang="en-US" sz="2000" dirty="0" err="1" smtClean="0"/>
              <a:t>SomeTest</a:t>
            </a:r>
            <a:r>
              <a:rPr lang="en-US" sz="2000" dirty="0" smtClean="0"/>
              <a:t> {</a:t>
            </a:r>
            <a:endParaRPr lang="ru-RU" sz="2000" dirty="0" smtClean="0"/>
          </a:p>
          <a:p>
            <a:r>
              <a:rPr lang="en-US" sz="2000" dirty="0"/>
              <a:t/>
            </a:r>
            <a:br>
              <a:rPr lang="en-US" sz="2000" dirty="0"/>
            </a:br>
            <a:r>
              <a:rPr lang="en-US" sz="2000" dirty="0"/>
              <a:t>    </a:t>
            </a:r>
            <a:r>
              <a:rPr lang="en-US" sz="2000" b="1" dirty="0">
                <a:solidFill>
                  <a:srgbClr val="000080"/>
                </a:solidFill>
              </a:rPr>
              <a:t>private </a:t>
            </a:r>
            <a:r>
              <a:rPr lang="en-US" sz="2000" dirty="0"/>
              <a:t>File </a:t>
            </a:r>
            <a:r>
              <a:rPr lang="en-US" sz="2000" b="1" dirty="0">
                <a:solidFill>
                  <a:srgbClr val="660E7A"/>
                </a:solidFill>
              </a:rPr>
              <a:t>output</a:t>
            </a:r>
            <a:r>
              <a:rPr lang="en-US" sz="2000" dirty="0"/>
              <a:t>;</a:t>
            </a:r>
            <a:br>
              <a:rPr lang="en-US" sz="2000" dirty="0"/>
            </a:br>
            <a:r>
              <a:rPr lang="en-US" sz="2000" dirty="0"/>
              <a:t/>
            </a:r>
            <a:br>
              <a:rPr lang="en-US" sz="2000" dirty="0"/>
            </a:br>
            <a:r>
              <a:rPr lang="en-US" sz="2000" dirty="0"/>
              <a:t>    </a:t>
            </a:r>
            <a:r>
              <a:rPr lang="en-US" sz="2000" dirty="0">
                <a:solidFill>
                  <a:srgbClr val="808000"/>
                </a:solidFill>
              </a:rPr>
              <a:t>@Rule</a:t>
            </a:r>
            <a:br>
              <a:rPr lang="en-US" sz="2000" dirty="0">
                <a:solidFill>
                  <a:srgbClr val="808000"/>
                </a:solidFill>
              </a:rPr>
            </a:br>
            <a:r>
              <a:rPr lang="en-US" sz="2000" dirty="0">
                <a:solidFill>
                  <a:srgbClr val="808000"/>
                </a:solidFill>
              </a:rPr>
              <a:t>    </a:t>
            </a:r>
            <a:r>
              <a:rPr lang="en-US" sz="2000" b="1" dirty="0">
                <a:solidFill>
                  <a:srgbClr val="000080"/>
                </a:solidFill>
              </a:rPr>
              <a:t>public </a:t>
            </a:r>
            <a:r>
              <a:rPr lang="en-US" sz="2000" dirty="0" err="1"/>
              <a:t>TemporaryFolder</a:t>
            </a:r>
            <a:r>
              <a:rPr lang="en-US" sz="2000" dirty="0"/>
              <a:t> </a:t>
            </a:r>
            <a:r>
              <a:rPr lang="en-US" sz="2000" b="1" dirty="0" err="1">
                <a:solidFill>
                  <a:srgbClr val="660E7A"/>
                </a:solidFill>
              </a:rPr>
              <a:t>tempFolder</a:t>
            </a:r>
            <a:r>
              <a:rPr lang="en-US" sz="2000" b="1" dirty="0">
                <a:solidFill>
                  <a:srgbClr val="660E7A"/>
                </a:solidFill>
              </a:rPr>
              <a:t> </a:t>
            </a:r>
            <a:r>
              <a:rPr lang="en-US" sz="2000" dirty="0"/>
              <a:t>= </a:t>
            </a:r>
            <a:r>
              <a:rPr lang="en-US" sz="2000" b="1" dirty="0">
                <a:solidFill>
                  <a:srgbClr val="000080"/>
                </a:solidFill>
              </a:rPr>
              <a:t>new </a:t>
            </a:r>
            <a:r>
              <a:rPr lang="en-US" sz="2000" dirty="0" err="1"/>
              <a:t>TemporaryFolder</a:t>
            </a:r>
            <a:r>
              <a:rPr lang="en-US" sz="2000" dirty="0"/>
              <a:t>();</a:t>
            </a:r>
            <a:br>
              <a:rPr lang="en-US" sz="2000" dirty="0"/>
            </a:br>
            <a:r>
              <a:rPr lang="en-US" sz="2000" dirty="0"/>
              <a:t/>
            </a:r>
            <a:br>
              <a:rPr lang="en-US" sz="2000" dirty="0"/>
            </a:br>
            <a:r>
              <a:rPr lang="en-US" sz="2000" dirty="0"/>
              <a:t>    </a:t>
            </a:r>
            <a:r>
              <a:rPr lang="en-US" sz="2000" dirty="0">
                <a:solidFill>
                  <a:srgbClr val="808000"/>
                </a:solidFill>
              </a:rPr>
              <a:t>@</a:t>
            </a:r>
            <a:r>
              <a:rPr lang="en-US" sz="2000" dirty="0" err="1">
                <a:solidFill>
                  <a:srgbClr val="808000"/>
                </a:solidFill>
              </a:rPr>
              <a:t>BeforeClass</a:t>
            </a:r>
            <a:r>
              <a:rPr lang="en-US" sz="2000" dirty="0">
                <a:solidFill>
                  <a:srgbClr val="808000"/>
                </a:solidFill>
              </a:rPr>
              <a:t/>
            </a:r>
            <a:br>
              <a:rPr lang="en-US" sz="2000" dirty="0">
                <a:solidFill>
                  <a:srgbClr val="808000"/>
                </a:solidFill>
              </a:rPr>
            </a:br>
            <a:r>
              <a:rPr lang="en-US" sz="2000" dirty="0">
                <a:solidFill>
                  <a:srgbClr val="808000"/>
                </a:solidFill>
              </a:rPr>
              <a:t>    </a:t>
            </a:r>
            <a:r>
              <a:rPr lang="en-US" sz="2000" b="1" dirty="0">
                <a:solidFill>
                  <a:srgbClr val="000080"/>
                </a:solidFill>
              </a:rPr>
              <a:t>public static void </a:t>
            </a:r>
            <a:r>
              <a:rPr lang="en-US" sz="2000" dirty="0" err="1" smtClean="0"/>
              <a:t>setUpClass</a:t>
            </a:r>
            <a:r>
              <a:rPr lang="en-US" sz="2000" dirty="0" smtClean="0"/>
              <a:t>() </a:t>
            </a:r>
            <a:r>
              <a:rPr lang="en-US" sz="2000" dirty="0"/>
              <a:t>{</a:t>
            </a:r>
            <a:br>
              <a:rPr lang="en-US" sz="2000" dirty="0"/>
            </a:br>
            <a:r>
              <a:rPr lang="en-US" sz="2000" dirty="0"/>
              <a:t>        ...</a:t>
            </a:r>
            <a:br>
              <a:rPr lang="en-US" sz="2000" dirty="0"/>
            </a:br>
            <a:r>
              <a:rPr lang="en-US" sz="2000" dirty="0"/>
              <a:t>    }</a:t>
            </a:r>
            <a:br>
              <a:rPr lang="en-US" sz="2000" dirty="0"/>
            </a:br>
            <a:r>
              <a:rPr lang="en-US" sz="2000" dirty="0"/>
              <a:t/>
            </a:r>
            <a:br>
              <a:rPr lang="en-US" sz="2000" dirty="0"/>
            </a:br>
            <a:r>
              <a:rPr lang="en-US" sz="2000" dirty="0" smtClean="0"/>
              <a:t>    </a:t>
            </a:r>
            <a:r>
              <a:rPr lang="en-US" sz="2000" dirty="0" smtClean="0">
                <a:solidFill>
                  <a:srgbClr val="808000"/>
                </a:solidFill>
              </a:rPr>
              <a:t>@</a:t>
            </a:r>
            <a:r>
              <a:rPr lang="en-US" sz="2000" dirty="0">
                <a:solidFill>
                  <a:srgbClr val="808000"/>
                </a:solidFill>
              </a:rPr>
              <a:t>Before</a:t>
            </a:r>
            <a:br>
              <a:rPr lang="en-US" sz="2000" dirty="0">
                <a:solidFill>
                  <a:srgbClr val="808000"/>
                </a:solidFill>
              </a:rPr>
            </a:br>
            <a:r>
              <a:rPr lang="en-US" sz="2000" dirty="0">
                <a:solidFill>
                  <a:srgbClr val="808000"/>
                </a:solidFill>
              </a:rPr>
              <a:t> </a:t>
            </a:r>
            <a:r>
              <a:rPr lang="en-US" sz="2000" dirty="0" smtClean="0">
                <a:solidFill>
                  <a:srgbClr val="808000"/>
                </a:solidFill>
              </a:rPr>
              <a:t>   </a:t>
            </a:r>
            <a:r>
              <a:rPr lang="en-US" sz="2000" b="1" dirty="0" smtClean="0">
                <a:solidFill>
                  <a:srgbClr val="000080"/>
                </a:solidFill>
              </a:rPr>
              <a:t>public </a:t>
            </a:r>
            <a:r>
              <a:rPr lang="en-US" sz="2000" b="1" dirty="0">
                <a:solidFill>
                  <a:srgbClr val="000080"/>
                </a:solidFill>
              </a:rPr>
              <a:t>void </a:t>
            </a:r>
            <a:r>
              <a:rPr lang="en-US" sz="2000" dirty="0" err="1"/>
              <a:t>setUp</a:t>
            </a:r>
            <a:r>
              <a:rPr lang="en-US" sz="2000" dirty="0"/>
              <a:t>() {</a:t>
            </a:r>
            <a:br>
              <a:rPr lang="en-US" sz="2000" dirty="0"/>
            </a:br>
            <a:r>
              <a:rPr lang="en-US" sz="2000" dirty="0"/>
              <a:t>    </a:t>
            </a:r>
            <a:r>
              <a:rPr lang="en-US" sz="2000" i="1" dirty="0" smtClean="0">
                <a:solidFill>
                  <a:srgbClr val="808080"/>
                </a:solidFill>
              </a:rPr>
              <a:t>     </a:t>
            </a:r>
            <a:r>
              <a:rPr lang="en-US" sz="2000" b="1" dirty="0" smtClean="0">
                <a:solidFill>
                  <a:srgbClr val="660E7A"/>
                </a:solidFill>
              </a:rPr>
              <a:t>output </a:t>
            </a:r>
            <a:r>
              <a:rPr lang="en-US" sz="2000" dirty="0"/>
              <a:t>= </a:t>
            </a:r>
            <a:r>
              <a:rPr lang="en-US" sz="2000" b="1" dirty="0">
                <a:solidFill>
                  <a:srgbClr val="000080"/>
                </a:solidFill>
              </a:rPr>
              <a:t>new </a:t>
            </a:r>
            <a:r>
              <a:rPr lang="en-US" sz="2000" dirty="0"/>
              <a:t>File(</a:t>
            </a:r>
            <a:r>
              <a:rPr lang="en-US" sz="2000" b="1" dirty="0">
                <a:solidFill>
                  <a:srgbClr val="008000"/>
                </a:solidFill>
              </a:rPr>
              <a:t>"1.txt"</a:t>
            </a:r>
            <a:r>
              <a:rPr lang="en-US" sz="2000" dirty="0"/>
              <a:t>);</a:t>
            </a:r>
            <a:br>
              <a:rPr lang="en-US" sz="2000" dirty="0"/>
            </a:br>
            <a:r>
              <a:rPr lang="en-US" sz="2000" dirty="0" smtClean="0"/>
              <a:t>    }</a:t>
            </a:r>
            <a:endParaRPr lang="ru-RU" sz="2000" dirty="0" smtClean="0"/>
          </a:p>
          <a:p>
            <a:endParaRPr lang="ru-RU" sz="2000" dirty="0" smtClean="0"/>
          </a:p>
          <a:p>
            <a:r>
              <a:rPr lang="ru-RU" sz="2000" dirty="0" smtClean="0"/>
              <a:t>    …</a:t>
            </a:r>
            <a:r>
              <a:rPr lang="en-US" sz="2000" dirty="0"/>
              <a:t/>
            </a:r>
            <a:br>
              <a:rPr lang="en-US" sz="2000" dirty="0"/>
            </a:br>
            <a:r>
              <a:rPr lang="en-US" sz="2000" dirty="0"/>
              <a:t>}</a:t>
            </a:r>
            <a:endParaRPr lang="ru-RU" sz="2000" dirty="0"/>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722" y="177634"/>
            <a:ext cx="1409524" cy="514286"/>
          </a:xfrm>
          <a:prstGeom prst="rect">
            <a:avLst/>
          </a:prstGeom>
        </p:spPr>
      </p:pic>
    </p:spTree>
    <p:extLst>
      <p:ext uri="{BB962C8B-B14F-4D97-AF65-F5344CB8AC3E}">
        <p14:creationId xmlns:p14="http://schemas.microsoft.com/office/powerpoint/2010/main" val="118889402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2"/>
          <p:cNvSpPr/>
          <p:nvPr/>
        </p:nvSpPr>
        <p:spPr>
          <a:xfrm>
            <a:off x="440722" y="908720"/>
            <a:ext cx="8307742" cy="583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just">
              <a:lnSpc>
                <a:spcPct val="100000"/>
              </a:lnSpc>
            </a:pPr>
            <a:r>
              <a:rPr lang="ru-RU" sz="2200" spc="-1" dirty="0" smtClean="0">
                <a:solidFill>
                  <a:srgbClr val="000000"/>
                </a:solidFill>
                <a:uFill>
                  <a:solidFill>
                    <a:srgbClr val="FFFFFF"/>
                  </a:solidFill>
                </a:uFill>
                <a:latin typeface="Arial"/>
              </a:rPr>
              <a:t>Добавьте сами тесты</a:t>
            </a:r>
            <a:r>
              <a:rPr lang="ru-RU" sz="2200" spc="-1" dirty="0" smtClean="0">
                <a:solidFill>
                  <a:srgbClr val="000000"/>
                </a:solidFill>
                <a:uFill>
                  <a:solidFill>
                    <a:srgbClr val="FFFFFF"/>
                  </a:solidFill>
                </a:uFill>
              </a:rPr>
              <a:t>, </a:t>
            </a:r>
            <a:r>
              <a:rPr lang="ru-RU" sz="2200" spc="-1" dirty="0">
                <a:solidFill>
                  <a:srgbClr val="000000"/>
                </a:solidFill>
                <a:uFill>
                  <a:solidFill>
                    <a:srgbClr val="FFFFFF"/>
                  </a:solidFill>
                </a:uFill>
              </a:rPr>
              <a:t>где вызовите </a:t>
            </a:r>
            <a:r>
              <a:rPr lang="ru-RU" sz="2200" spc="-1" dirty="0" smtClean="0">
                <a:solidFill>
                  <a:srgbClr val="000000"/>
                </a:solidFill>
                <a:uFill>
                  <a:solidFill>
                    <a:srgbClr val="FFFFFF"/>
                  </a:solidFill>
                </a:uFill>
              </a:rPr>
              <a:t>проверяемый участок кода.</a:t>
            </a:r>
          </a:p>
          <a:p>
            <a:pPr algn="just">
              <a:lnSpc>
                <a:spcPct val="100000"/>
              </a:lnSpc>
            </a:pPr>
            <a:endParaRPr lang="ru-RU" sz="2200" spc="-1" dirty="0">
              <a:solidFill>
                <a:srgbClr val="000000"/>
              </a:solidFill>
              <a:uFill>
                <a:solidFill>
                  <a:srgbClr val="FFFFFF"/>
                </a:solidFill>
              </a:uFill>
              <a:latin typeface="Arial"/>
            </a:endParaRPr>
          </a:p>
          <a:p>
            <a:pPr algn="just">
              <a:lnSpc>
                <a:spcPct val="100000"/>
              </a:lnSpc>
            </a:pPr>
            <a:r>
              <a:rPr lang="ru-RU" sz="2200" spc="-1" dirty="0" smtClean="0">
                <a:solidFill>
                  <a:srgbClr val="000000"/>
                </a:solidFill>
                <a:uFill>
                  <a:solidFill>
                    <a:srgbClr val="FFFFFF"/>
                  </a:solidFill>
                </a:uFill>
                <a:latin typeface="Arial"/>
              </a:rPr>
              <a:t>Используйте аннотацию </a:t>
            </a:r>
            <a:r>
              <a:rPr lang="en-US" sz="2200" spc="-1" dirty="0" smtClean="0">
                <a:solidFill>
                  <a:srgbClr val="000000"/>
                </a:solidFill>
                <a:uFill>
                  <a:solidFill>
                    <a:srgbClr val="FFFFFF"/>
                  </a:solidFill>
                </a:uFill>
                <a:latin typeface="Arial"/>
              </a:rPr>
              <a:t>@Test</a:t>
            </a:r>
            <a:r>
              <a:rPr lang="ru-RU" sz="2200" spc="-1" dirty="0" smtClean="0">
                <a:solidFill>
                  <a:srgbClr val="000000"/>
                </a:solidFill>
                <a:uFill>
                  <a:solidFill>
                    <a:srgbClr val="FFFFFF"/>
                  </a:solidFill>
                </a:uFill>
                <a:latin typeface="Arial"/>
              </a:rPr>
              <a:t>:</a:t>
            </a:r>
          </a:p>
          <a:p>
            <a:pPr marL="342900" indent="-342900" algn="just">
              <a:lnSpc>
                <a:spcPct val="100000"/>
              </a:lnSpc>
              <a:buFont typeface="Arial" panose="020B0604020202020204" pitchFamily="34" charset="0"/>
              <a:buChar char="•"/>
            </a:pPr>
            <a:r>
              <a:rPr lang="en-US" sz="2200" spc="-1" dirty="0" smtClean="0">
                <a:solidFill>
                  <a:srgbClr val="000000"/>
                </a:solidFill>
                <a:uFill>
                  <a:solidFill>
                    <a:srgbClr val="FFFFFF"/>
                  </a:solidFill>
                </a:uFill>
                <a:latin typeface="Arial"/>
              </a:rPr>
              <a:t>@Test</a:t>
            </a:r>
            <a:r>
              <a:rPr lang="ru-RU" sz="2200" spc="-1" dirty="0" smtClean="0">
                <a:solidFill>
                  <a:srgbClr val="000000"/>
                </a:solidFill>
                <a:uFill>
                  <a:solidFill>
                    <a:srgbClr val="FFFFFF"/>
                  </a:solidFill>
                </a:uFill>
                <a:latin typeface="Arial"/>
              </a:rPr>
              <a:t> – проверяемый метод не должен бросить исключение.</a:t>
            </a:r>
            <a:endParaRPr lang="en-US" sz="2200" spc="-1" dirty="0" smtClean="0">
              <a:solidFill>
                <a:srgbClr val="000000"/>
              </a:solidFill>
              <a:uFill>
                <a:solidFill>
                  <a:srgbClr val="FFFFFF"/>
                </a:solidFill>
              </a:uFill>
              <a:latin typeface="Arial"/>
            </a:endParaRPr>
          </a:p>
          <a:p>
            <a:pPr marL="342900" indent="-342900" algn="just">
              <a:lnSpc>
                <a:spcPct val="100000"/>
              </a:lnSpc>
              <a:buFont typeface="Arial" panose="020B0604020202020204" pitchFamily="34" charset="0"/>
              <a:buChar char="•"/>
            </a:pPr>
            <a:r>
              <a:rPr lang="en-US" sz="2400" dirty="0"/>
              <a:t>@</a:t>
            </a:r>
            <a:r>
              <a:rPr lang="en-US" sz="2400" dirty="0" smtClean="0"/>
              <a:t>Test(expected </a:t>
            </a:r>
            <a:r>
              <a:rPr lang="en-US" sz="2400" dirty="0"/>
              <a:t>= </a:t>
            </a:r>
            <a:r>
              <a:rPr lang="en-US" sz="2400" dirty="0" err="1" smtClean="0"/>
              <a:t>SomeException.class</a:t>
            </a:r>
            <a:r>
              <a:rPr lang="en-US" sz="2400" dirty="0" smtClean="0"/>
              <a:t>)</a:t>
            </a:r>
            <a:r>
              <a:rPr lang="ru-RU" sz="2400" dirty="0" smtClean="0"/>
              <a:t> – проверяемый метод должен бросить исключение</a:t>
            </a:r>
            <a:r>
              <a:rPr lang="en-US" sz="2400" dirty="0" smtClean="0"/>
              <a:t> </a:t>
            </a:r>
            <a:r>
              <a:rPr lang="en-US" sz="2400" dirty="0" err="1" smtClean="0"/>
              <a:t>SomeException</a:t>
            </a:r>
            <a:r>
              <a:rPr lang="ru-RU" sz="2400" dirty="0" smtClean="0"/>
              <a:t>.</a:t>
            </a:r>
            <a:endParaRPr lang="en-US" sz="2400" dirty="0" smtClean="0"/>
          </a:p>
          <a:p>
            <a:pPr marL="342900" indent="-342900" algn="just">
              <a:lnSpc>
                <a:spcPct val="100000"/>
              </a:lnSpc>
              <a:buFont typeface="Arial" panose="020B0604020202020204" pitchFamily="34" charset="0"/>
              <a:buChar char="•"/>
            </a:pPr>
            <a:r>
              <a:rPr lang="en-US" sz="2400" dirty="0"/>
              <a:t>@</a:t>
            </a:r>
            <a:r>
              <a:rPr lang="en-US" sz="2400" dirty="0" smtClean="0"/>
              <a:t>Test(timeout</a:t>
            </a:r>
            <a:r>
              <a:rPr lang="ru-RU" sz="2400" dirty="0" smtClean="0"/>
              <a:t> </a:t>
            </a:r>
            <a:r>
              <a:rPr lang="en-US" sz="2400" dirty="0" smtClean="0"/>
              <a:t>=</a:t>
            </a:r>
            <a:r>
              <a:rPr lang="ru-RU" sz="2400" dirty="0" smtClean="0"/>
              <a:t> </a:t>
            </a:r>
            <a:r>
              <a:rPr lang="en-US" sz="2400" dirty="0" smtClean="0"/>
              <a:t>100)</a:t>
            </a:r>
            <a:r>
              <a:rPr lang="ru-RU" sz="2400" dirty="0" smtClean="0"/>
              <a:t> – тест провалится, если на его исполнение потратится более 10</a:t>
            </a:r>
            <a:r>
              <a:rPr lang="en-US" sz="2400" dirty="0" smtClean="0"/>
              <a:t>0 </a:t>
            </a:r>
            <a:r>
              <a:rPr lang="ru-RU" sz="2400" dirty="0" smtClean="0"/>
              <a:t>миллисекунд.</a:t>
            </a:r>
            <a:endParaRPr lang="en-US" sz="1800" b="0" strike="noStrike" spc="-1" dirty="0">
              <a:solidFill>
                <a:srgbClr val="000000"/>
              </a:solidFill>
              <a:uFill>
                <a:solidFill>
                  <a:srgbClr val="FFFFFF"/>
                </a:solidFill>
              </a:uFill>
              <a:latin typeface="Arial"/>
            </a:endParaRPr>
          </a:p>
        </p:txBody>
      </p:sp>
      <p:sp>
        <p:nvSpPr>
          <p:cNvPr id="153" name="CustomShape 3"/>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E59E3F0-8156-48BA-A7D5-2F1DD3BCF7D5}" type="slidenum">
              <a:rPr lang="en-US" sz="1000" b="0" strike="noStrike" spc="-1">
                <a:solidFill>
                  <a:srgbClr val="BFBFBF"/>
                </a:solidFill>
                <a:uFill>
                  <a:solidFill>
                    <a:srgbClr val="FFFFFF"/>
                  </a:solidFill>
                </a:uFill>
                <a:latin typeface="Georgia"/>
                <a:ea typeface="DejaVu Sans"/>
              </a:rPr>
              <a:t>12</a:t>
            </a:fld>
            <a:endParaRPr lang="en-US" sz="1800" b="0" strike="noStrike" spc="-1">
              <a:solidFill>
                <a:srgbClr val="000000"/>
              </a:solidFill>
              <a:uFill>
                <a:solidFill>
                  <a:srgbClr val="FFFFFF"/>
                </a:solidFill>
              </a:uFill>
              <a:latin typeface="Arial"/>
            </a:endParaRPr>
          </a:p>
        </p:txBody>
      </p:sp>
      <p:sp>
        <p:nvSpPr>
          <p:cNvPr id="154" name="CustomShape 4"/>
          <p:cNvSpPr/>
          <p:nvPr/>
        </p:nvSpPr>
        <p:spPr>
          <a:xfrm>
            <a:off x="1850246" y="346680"/>
            <a:ext cx="6033394"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ru-RU" sz="2800" b="1" strike="noStrike" cap="all" spc="296" dirty="0" smtClean="0">
                <a:solidFill>
                  <a:srgbClr val="008000"/>
                </a:solidFill>
                <a:uFill>
                  <a:solidFill>
                    <a:srgbClr val="FFFFFF"/>
                  </a:solidFill>
                </a:uFill>
                <a:latin typeface="Calibri"/>
                <a:ea typeface="DejaVu Sans"/>
              </a:rPr>
              <a:t>шаг №4</a:t>
            </a:r>
            <a:endParaRPr lang="en-US" sz="2800" b="0" strike="noStrike" spc="-1" dirty="0">
              <a:solidFill>
                <a:srgbClr val="000000"/>
              </a:solidFill>
              <a:uFill>
                <a:solidFill>
                  <a:srgbClr val="FFFFFF"/>
                </a:solidFill>
              </a:uFill>
              <a:latin typeface="Arial"/>
            </a:endParaRPr>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722" y="177634"/>
            <a:ext cx="1409524" cy="514286"/>
          </a:xfrm>
          <a:prstGeom prst="rect">
            <a:avLst/>
          </a:prstGeom>
        </p:spPr>
      </p:pic>
    </p:spTree>
    <p:extLst>
      <p:ext uri="{BB962C8B-B14F-4D97-AF65-F5344CB8AC3E}">
        <p14:creationId xmlns:p14="http://schemas.microsoft.com/office/powerpoint/2010/main" val="293031706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2"/>
          <p:cNvSpPr/>
          <p:nvPr/>
        </p:nvSpPr>
        <p:spPr>
          <a:xfrm>
            <a:off x="457200" y="908720"/>
            <a:ext cx="8219256" cy="583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just">
              <a:lnSpc>
                <a:spcPct val="100000"/>
              </a:lnSpc>
            </a:pPr>
            <a:r>
              <a:rPr lang="ru-RU" sz="2200" spc="-1" dirty="0">
                <a:solidFill>
                  <a:srgbClr val="000000"/>
                </a:solidFill>
                <a:uFill>
                  <a:solidFill>
                    <a:srgbClr val="FFFFFF"/>
                  </a:solidFill>
                </a:uFill>
              </a:rPr>
              <a:t>Помните:</a:t>
            </a:r>
          </a:p>
          <a:p>
            <a:pPr marL="342900" indent="-342900" algn="just">
              <a:lnSpc>
                <a:spcPct val="100000"/>
              </a:lnSpc>
              <a:buFont typeface="Arial" panose="020B0604020202020204" pitchFamily="34" charset="0"/>
              <a:buChar char="•"/>
            </a:pPr>
            <a:r>
              <a:rPr lang="ru-RU" sz="2200" spc="-1" dirty="0">
                <a:solidFill>
                  <a:srgbClr val="000000"/>
                </a:solidFill>
                <a:uFill>
                  <a:solidFill>
                    <a:srgbClr val="FFFFFF"/>
                  </a:solidFill>
                </a:uFill>
              </a:rPr>
              <a:t>о</a:t>
            </a:r>
            <a:r>
              <a:rPr lang="ru-RU" sz="2200" spc="-1" dirty="0" smtClean="0">
                <a:solidFill>
                  <a:srgbClr val="000000"/>
                </a:solidFill>
                <a:uFill>
                  <a:solidFill>
                    <a:srgbClr val="FFFFFF"/>
                  </a:solidFill>
                </a:uFill>
              </a:rPr>
              <a:t>дин тест на одну проверяемую ситуацию;</a:t>
            </a:r>
            <a:endParaRPr lang="ru-RU" sz="2200" spc="-1" dirty="0">
              <a:solidFill>
                <a:srgbClr val="000000"/>
              </a:solidFill>
              <a:uFill>
                <a:solidFill>
                  <a:srgbClr val="FFFFFF"/>
                </a:solidFill>
              </a:uFill>
            </a:endParaRPr>
          </a:p>
          <a:p>
            <a:pPr marL="342900" indent="-342900" algn="just">
              <a:lnSpc>
                <a:spcPct val="100000"/>
              </a:lnSpc>
              <a:buFont typeface="Arial" panose="020B0604020202020204" pitchFamily="34" charset="0"/>
              <a:buChar char="•"/>
            </a:pPr>
            <a:r>
              <a:rPr lang="ru-RU" sz="2200" spc="-1" dirty="0" smtClean="0">
                <a:solidFill>
                  <a:srgbClr val="000000"/>
                </a:solidFill>
                <a:uFill>
                  <a:solidFill>
                    <a:srgbClr val="FFFFFF"/>
                  </a:solidFill>
                </a:uFill>
              </a:rPr>
              <a:t>тесты </a:t>
            </a:r>
            <a:r>
              <a:rPr lang="ru-RU" sz="2200" spc="-1" dirty="0">
                <a:solidFill>
                  <a:srgbClr val="000000"/>
                </a:solidFill>
                <a:uFill>
                  <a:solidFill>
                    <a:srgbClr val="FFFFFF"/>
                  </a:solidFill>
                </a:uFill>
              </a:rPr>
              <a:t>не должны зависеть от выполнения других тестов, </a:t>
            </a:r>
            <a:r>
              <a:rPr lang="ru-RU" sz="2200" spc="-1" dirty="0" smtClean="0">
                <a:solidFill>
                  <a:srgbClr val="000000"/>
                </a:solidFill>
                <a:uFill>
                  <a:solidFill>
                    <a:srgbClr val="FFFFFF"/>
                  </a:solidFill>
                </a:uFill>
              </a:rPr>
              <a:t>таким образом </a:t>
            </a:r>
            <a:r>
              <a:rPr lang="ru-RU" sz="2200" spc="-1" dirty="0">
                <a:solidFill>
                  <a:srgbClr val="000000"/>
                </a:solidFill>
                <a:uFill>
                  <a:solidFill>
                    <a:srgbClr val="FFFFFF"/>
                  </a:solidFill>
                </a:uFill>
              </a:rPr>
              <a:t>порядок исполнения тестов </a:t>
            </a:r>
            <a:r>
              <a:rPr lang="ru-RU" sz="2200" spc="-1" dirty="0" smtClean="0">
                <a:solidFill>
                  <a:srgbClr val="000000"/>
                </a:solidFill>
                <a:uFill>
                  <a:solidFill>
                    <a:srgbClr val="FFFFFF"/>
                  </a:solidFill>
                </a:uFill>
              </a:rPr>
              <a:t>не должен </a:t>
            </a:r>
            <a:r>
              <a:rPr lang="ru-RU" sz="2200" spc="-1" dirty="0">
                <a:solidFill>
                  <a:srgbClr val="000000"/>
                </a:solidFill>
                <a:uFill>
                  <a:solidFill>
                    <a:srgbClr val="FFFFFF"/>
                  </a:solidFill>
                </a:uFill>
              </a:rPr>
              <a:t>имеет значения.</a:t>
            </a:r>
          </a:p>
        </p:txBody>
      </p:sp>
      <p:sp>
        <p:nvSpPr>
          <p:cNvPr id="153" name="CustomShape 3"/>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E59E3F0-8156-48BA-A7D5-2F1DD3BCF7D5}" type="slidenum">
              <a:rPr lang="en-US" sz="1000" b="0" strike="noStrike" spc="-1">
                <a:solidFill>
                  <a:srgbClr val="BFBFBF"/>
                </a:solidFill>
                <a:uFill>
                  <a:solidFill>
                    <a:srgbClr val="FFFFFF"/>
                  </a:solidFill>
                </a:uFill>
                <a:latin typeface="Georgia"/>
                <a:ea typeface="DejaVu Sans"/>
              </a:rPr>
              <a:t>13</a:t>
            </a:fld>
            <a:endParaRPr lang="en-US" sz="1800" b="0" strike="noStrike" spc="-1">
              <a:solidFill>
                <a:srgbClr val="000000"/>
              </a:solidFill>
              <a:uFill>
                <a:solidFill>
                  <a:srgbClr val="FFFFFF"/>
                </a:solidFill>
              </a:uFill>
              <a:latin typeface="Arial"/>
            </a:endParaRPr>
          </a:p>
        </p:txBody>
      </p:sp>
      <p:sp>
        <p:nvSpPr>
          <p:cNvPr id="154" name="CustomShape 4"/>
          <p:cNvSpPr/>
          <p:nvPr/>
        </p:nvSpPr>
        <p:spPr>
          <a:xfrm>
            <a:off x="1850246" y="346680"/>
            <a:ext cx="6033394"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ru-RU" sz="2800" b="1" strike="noStrike" cap="all" spc="296" dirty="0" smtClean="0">
                <a:solidFill>
                  <a:srgbClr val="008000"/>
                </a:solidFill>
                <a:uFill>
                  <a:solidFill>
                    <a:srgbClr val="FFFFFF"/>
                  </a:solidFill>
                </a:uFill>
                <a:latin typeface="Calibri"/>
                <a:ea typeface="DejaVu Sans"/>
              </a:rPr>
              <a:t>шаг №4</a:t>
            </a:r>
            <a:endParaRPr lang="en-US" sz="2800" b="0" strike="noStrike" spc="-1" dirty="0">
              <a:solidFill>
                <a:srgbClr val="000000"/>
              </a:solidFill>
              <a:uFill>
                <a:solidFill>
                  <a:srgbClr val="FFFFFF"/>
                </a:solidFill>
              </a:uFill>
              <a:latin typeface="Arial"/>
            </a:endParaRPr>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722" y="177634"/>
            <a:ext cx="1409524" cy="514286"/>
          </a:xfrm>
          <a:prstGeom prst="rect">
            <a:avLst/>
          </a:prstGeom>
        </p:spPr>
      </p:pic>
    </p:spTree>
    <p:extLst>
      <p:ext uri="{BB962C8B-B14F-4D97-AF65-F5344CB8AC3E}">
        <p14:creationId xmlns:p14="http://schemas.microsoft.com/office/powerpoint/2010/main" val="189153859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2"/>
          <p:cNvSpPr/>
          <p:nvPr/>
        </p:nvSpPr>
        <p:spPr>
          <a:xfrm>
            <a:off x="457200" y="908720"/>
            <a:ext cx="8219256" cy="583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2000" b="1" dirty="0">
                <a:solidFill>
                  <a:srgbClr val="000080"/>
                </a:solidFill>
              </a:rPr>
              <a:t>public class </a:t>
            </a:r>
            <a:r>
              <a:rPr lang="en-US" sz="2000" dirty="0" err="1"/>
              <a:t>OrderControllerTest</a:t>
            </a:r>
            <a:r>
              <a:rPr lang="en-US" sz="2000" dirty="0"/>
              <a:t> </a:t>
            </a:r>
            <a:r>
              <a:rPr lang="en-US" sz="2000" dirty="0" smtClean="0"/>
              <a:t>{</a:t>
            </a:r>
          </a:p>
          <a:p>
            <a:pPr>
              <a:lnSpc>
                <a:spcPct val="100000"/>
              </a:lnSpc>
            </a:pPr>
            <a:endParaRPr lang="en-US" sz="2000" b="1" dirty="0">
              <a:solidFill>
                <a:srgbClr val="000080"/>
              </a:solidFill>
            </a:endParaRPr>
          </a:p>
          <a:p>
            <a:pPr>
              <a:lnSpc>
                <a:spcPct val="100000"/>
              </a:lnSpc>
            </a:pPr>
            <a:r>
              <a:rPr lang="en-US" sz="2000" dirty="0" smtClean="0">
                <a:solidFill>
                  <a:srgbClr val="808000"/>
                </a:solidFill>
              </a:rPr>
              <a:t>    @</a:t>
            </a:r>
            <a:r>
              <a:rPr lang="en-US" sz="2000" dirty="0">
                <a:solidFill>
                  <a:srgbClr val="808000"/>
                </a:solidFill>
              </a:rPr>
              <a:t>Test</a:t>
            </a:r>
            <a:r>
              <a:rPr lang="en-US" sz="2000" dirty="0"/>
              <a:t>(expected = </a:t>
            </a:r>
            <a:r>
              <a:rPr lang="en-US" sz="2000" dirty="0" err="1"/>
              <a:t>NullPointerException.</a:t>
            </a:r>
            <a:r>
              <a:rPr lang="en-US" sz="2000" b="1" dirty="0" err="1">
                <a:solidFill>
                  <a:srgbClr val="000080"/>
                </a:solidFill>
              </a:rPr>
              <a:t>class</a:t>
            </a:r>
            <a:r>
              <a:rPr lang="en-US" sz="2000" dirty="0"/>
              <a:t>)</a:t>
            </a:r>
            <a:br>
              <a:rPr lang="en-US" sz="2000" dirty="0"/>
            </a:br>
            <a:r>
              <a:rPr lang="en-US" sz="2000" dirty="0" smtClean="0"/>
              <a:t>   </a:t>
            </a:r>
            <a:r>
              <a:rPr lang="en-US" sz="2000" dirty="0" smtClean="0">
                <a:solidFill>
                  <a:srgbClr val="808000"/>
                </a:solidFill>
              </a:rPr>
              <a:t> </a:t>
            </a:r>
            <a:r>
              <a:rPr lang="en-US" sz="2000" b="1" dirty="0" smtClean="0">
                <a:solidFill>
                  <a:srgbClr val="000080"/>
                </a:solidFill>
              </a:rPr>
              <a:t>public </a:t>
            </a:r>
            <a:r>
              <a:rPr lang="en-US" sz="2000" b="1" dirty="0">
                <a:solidFill>
                  <a:srgbClr val="000080"/>
                </a:solidFill>
              </a:rPr>
              <a:t>void </a:t>
            </a:r>
            <a:r>
              <a:rPr lang="en-US" sz="2000" dirty="0" err="1"/>
              <a:t>testShouldThrowNpeIfItemIsNull</a:t>
            </a:r>
            <a:r>
              <a:rPr lang="en-US" sz="2000" dirty="0"/>
              <a:t>() {</a:t>
            </a:r>
            <a:br>
              <a:rPr lang="en-US" sz="2000" dirty="0"/>
            </a:br>
            <a:r>
              <a:rPr lang="en-US" sz="2000" dirty="0"/>
              <a:t> </a:t>
            </a:r>
            <a:r>
              <a:rPr lang="en-US" sz="2000" dirty="0" smtClean="0"/>
              <a:t>       </a:t>
            </a:r>
            <a:r>
              <a:rPr lang="en-US" sz="2000" b="1" dirty="0" err="1" smtClean="0">
                <a:solidFill>
                  <a:srgbClr val="660E7A"/>
                </a:solidFill>
              </a:rPr>
              <a:t>orderController</a:t>
            </a:r>
            <a:r>
              <a:rPr lang="en-US" sz="2000" dirty="0" err="1" smtClean="0"/>
              <a:t>.getItemDiscountForClient</a:t>
            </a:r>
            <a:r>
              <a:rPr lang="en-US" sz="2000" dirty="0" smtClean="0"/>
              <a:t>(client, </a:t>
            </a:r>
            <a:r>
              <a:rPr lang="en-US" sz="2000" b="1" dirty="0">
                <a:solidFill>
                  <a:srgbClr val="000080"/>
                </a:solidFill>
              </a:rPr>
              <a:t>null</a:t>
            </a:r>
            <a:r>
              <a:rPr lang="en-US" sz="2000" dirty="0"/>
              <a:t>);</a:t>
            </a:r>
            <a:r>
              <a:rPr lang="en-US" sz="2000" dirty="0" smtClean="0"/>
              <a:t/>
            </a:r>
            <a:br>
              <a:rPr lang="en-US" sz="2000" dirty="0" smtClean="0"/>
            </a:br>
            <a:r>
              <a:rPr lang="en-US" sz="2000" dirty="0" smtClean="0"/>
              <a:t>    }</a:t>
            </a:r>
          </a:p>
          <a:p>
            <a:pPr>
              <a:lnSpc>
                <a:spcPct val="100000"/>
              </a:lnSpc>
            </a:pPr>
            <a:endParaRPr lang="en-US" sz="2000" b="1" dirty="0">
              <a:solidFill>
                <a:srgbClr val="000080"/>
              </a:solidFill>
            </a:endParaRPr>
          </a:p>
          <a:p>
            <a:pPr>
              <a:lnSpc>
                <a:spcPct val="100000"/>
              </a:lnSpc>
            </a:pPr>
            <a:r>
              <a:rPr lang="en-US" sz="2000" dirty="0" smtClean="0">
                <a:solidFill>
                  <a:srgbClr val="808000"/>
                </a:solidFill>
              </a:rPr>
              <a:t>    @</a:t>
            </a:r>
            <a:r>
              <a:rPr lang="en-US" sz="2000" dirty="0">
                <a:solidFill>
                  <a:srgbClr val="808000"/>
                </a:solidFill>
              </a:rPr>
              <a:t>Test</a:t>
            </a:r>
            <a:br>
              <a:rPr lang="en-US" sz="2000" dirty="0">
                <a:solidFill>
                  <a:srgbClr val="808000"/>
                </a:solidFill>
              </a:rPr>
            </a:br>
            <a:r>
              <a:rPr lang="en-US" sz="2000" dirty="0" smtClean="0">
                <a:solidFill>
                  <a:srgbClr val="808000"/>
                </a:solidFill>
              </a:rPr>
              <a:t>    </a:t>
            </a:r>
            <a:r>
              <a:rPr lang="en-US" sz="2000" b="1" dirty="0" smtClean="0">
                <a:solidFill>
                  <a:srgbClr val="000080"/>
                </a:solidFill>
              </a:rPr>
              <a:t>public </a:t>
            </a:r>
            <a:r>
              <a:rPr lang="en-US" sz="2000" b="1" dirty="0">
                <a:solidFill>
                  <a:srgbClr val="000080"/>
                </a:solidFill>
              </a:rPr>
              <a:t>void </a:t>
            </a:r>
            <a:r>
              <a:rPr lang="en-US" sz="2000" dirty="0"/>
              <a:t>testDiscountForClientMinimum15IfPrivileged() </a:t>
            </a:r>
            <a:r>
              <a:rPr lang="en-US" sz="2000" dirty="0" smtClean="0"/>
              <a:t>{</a:t>
            </a:r>
          </a:p>
          <a:p>
            <a:pPr>
              <a:lnSpc>
                <a:spcPct val="100000"/>
              </a:lnSpc>
            </a:pPr>
            <a:r>
              <a:rPr lang="en-US" sz="2000" dirty="0" smtClean="0"/>
              <a:t>        </a:t>
            </a:r>
            <a:r>
              <a:rPr lang="en-US" sz="2000" dirty="0"/>
              <a:t>…</a:t>
            </a:r>
            <a:br>
              <a:rPr lang="en-US" sz="2000" dirty="0"/>
            </a:br>
            <a:r>
              <a:rPr lang="en-US" sz="2000" dirty="0" smtClean="0"/>
              <a:t>        </a:t>
            </a:r>
            <a:r>
              <a:rPr lang="en-US" sz="2000" b="1" dirty="0" err="1" smtClean="0">
                <a:solidFill>
                  <a:srgbClr val="000080"/>
                </a:solidFill>
              </a:rPr>
              <a:t>int</a:t>
            </a:r>
            <a:r>
              <a:rPr lang="en-US" sz="2000" b="1" dirty="0" smtClean="0">
                <a:solidFill>
                  <a:srgbClr val="000080"/>
                </a:solidFill>
              </a:rPr>
              <a:t> </a:t>
            </a:r>
            <a:r>
              <a:rPr lang="en-US" sz="2000" dirty="0" smtClean="0"/>
              <a:t>discount = </a:t>
            </a:r>
            <a:r>
              <a:rPr lang="en-US" sz="2000" b="1" dirty="0" err="1" smtClean="0">
                <a:solidFill>
                  <a:srgbClr val="660E7A"/>
                </a:solidFill>
              </a:rPr>
              <a:t>orderController</a:t>
            </a:r>
            <a:r>
              <a:rPr lang="en-US" sz="2000" dirty="0" err="1" smtClean="0"/>
              <a:t>.getItemDiscountForClient</a:t>
            </a:r>
            <a:r>
              <a:rPr lang="en-US" sz="2000" dirty="0" smtClean="0"/>
              <a:t>(client</a:t>
            </a:r>
            <a:r>
              <a:rPr lang="en-US" sz="2000" dirty="0"/>
              <a:t>, item</a:t>
            </a:r>
            <a:r>
              <a:rPr lang="en-US" sz="2000" dirty="0" smtClean="0"/>
              <a:t>);</a:t>
            </a:r>
          </a:p>
          <a:p>
            <a:pPr>
              <a:lnSpc>
                <a:spcPct val="100000"/>
              </a:lnSpc>
            </a:pPr>
            <a:r>
              <a:rPr lang="en-US" sz="2000" dirty="0"/>
              <a:t> </a:t>
            </a:r>
            <a:r>
              <a:rPr lang="en-US" sz="2000" dirty="0" smtClean="0"/>
              <a:t>       …</a:t>
            </a:r>
            <a:r>
              <a:rPr lang="en-US" sz="2000" dirty="0"/>
              <a:t/>
            </a:r>
            <a:br>
              <a:rPr lang="en-US" sz="2000" dirty="0"/>
            </a:br>
            <a:r>
              <a:rPr lang="en-US" sz="2000" dirty="0" smtClean="0"/>
              <a:t>    }</a:t>
            </a:r>
          </a:p>
          <a:p>
            <a:pPr>
              <a:lnSpc>
                <a:spcPct val="100000"/>
              </a:lnSpc>
            </a:pPr>
            <a:r>
              <a:rPr lang="en-US" sz="2000" dirty="0"/>
              <a:t/>
            </a:r>
            <a:br>
              <a:rPr lang="en-US" sz="2000" dirty="0"/>
            </a:br>
            <a:r>
              <a:rPr lang="en-US" sz="2000" dirty="0"/>
              <a:t>}</a:t>
            </a:r>
            <a:endParaRPr lang="ru-RU" sz="2000" b="1" spc="-1" dirty="0">
              <a:solidFill>
                <a:srgbClr val="000000"/>
              </a:solidFill>
              <a:uFill>
                <a:solidFill>
                  <a:srgbClr val="FFFFFF"/>
                </a:solidFill>
              </a:uFill>
            </a:endParaRPr>
          </a:p>
        </p:txBody>
      </p:sp>
      <p:sp>
        <p:nvSpPr>
          <p:cNvPr id="153" name="CustomShape 3"/>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E59E3F0-8156-48BA-A7D5-2F1DD3BCF7D5}" type="slidenum">
              <a:rPr lang="en-US" sz="1000" b="0" strike="noStrike" spc="-1">
                <a:solidFill>
                  <a:srgbClr val="BFBFBF"/>
                </a:solidFill>
                <a:uFill>
                  <a:solidFill>
                    <a:srgbClr val="FFFFFF"/>
                  </a:solidFill>
                </a:uFill>
                <a:latin typeface="Georgia"/>
                <a:ea typeface="DejaVu Sans"/>
              </a:rPr>
              <a:t>14</a:t>
            </a:fld>
            <a:endParaRPr lang="en-US" sz="1800" b="0" strike="noStrike" spc="-1">
              <a:solidFill>
                <a:srgbClr val="000000"/>
              </a:solidFill>
              <a:uFill>
                <a:solidFill>
                  <a:srgbClr val="FFFFFF"/>
                </a:solidFill>
              </a:uFill>
              <a:latin typeface="Arial"/>
            </a:endParaRPr>
          </a:p>
        </p:txBody>
      </p:sp>
      <p:sp>
        <p:nvSpPr>
          <p:cNvPr id="154" name="CustomShape 4"/>
          <p:cNvSpPr/>
          <p:nvPr/>
        </p:nvSpPr>
        <p:spPr>
          <a:xfrm>
            <a:off x="1850246" y="346680"/>
            <a:ext cx="6033394"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ru-RU" sz="2800" b="1" strike="noStrike" cap="all" spc="296" dirty="0" smtClean="0">
                <a:solidFill>
                  <a:srgbClr val="008000"/>
                </a:solidFill>
                <a:uFill>
                  <a:solidFill>
                    <a:srgbClr val="FFFFFF"/>
                  </a:solidFill>
                </a:uFill>
                <a:latin typeface="Calibri"/>
                <a:ea typeface="DejaVu Sans"/>
              </a:rPr>
              <a:t>шаг №4</a:t>
            </a:r>
            <a:endParaRPr lang="en-US" sz="2800" b="0" strike="noStrike" spc="-1" dirty="0">
              <a:solidFill>
                <a:srgbClr val="000000"/>
              </a:solidFill>
              <a:uFill>
                <a:solidFill>
                  <a:srgbClr val="FFFFFF"/>
                </a:solidFill>
              </a:uFill>
              <a:latin typeface="Arial"/>
            </a:endParaRPr>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722" y="177634"/>
            <a:ext cx="1409524" cy="514286"/>
          </a:xfrm>
          <a:prstGeom prst="rect">
            <a:avLst/>
          </a:prstGeom>
        </p:spPr>
      </p:pic>
    </p:spTree>
    <p:extLst>
      <p:ext uri="{BB962C8B-B14F-4D97-AF65-F5344CB8AC3E}">
        <p14:creationId xmlns:p14="http://schemas.microsoft.com/office/powerpoint/2010/main" val="138673274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2"/>
          <p:cNvSpPr/>
          <p:nvPr/>
        </p:nvSpPr>
        <p:spPr>
          <a:xfrm>
            <a:off x="213338" y="908448"/>
            <a:ext cx="8784128" cy="56550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just">
              <a:lnSpc>
                <a:spcPct val="100000"/>
              </a:lnSpc>
            </a:pPr>
            <a:r>
              <a:rPr lang="ru-RU" sz="2200" spc="-1" dirty="0" smtClean="0">
                <a:solidFill>
                  <a:srgbClr val="000000"/>
                </a:solidFill>
                <a:uFill>
                  <a:solidFill>
                    <a:srgbClr val="FFFFFF"/>
                  </a:solidFill>
                </a:uFill>
                <a:latin typeface="Arial"/>
              </a:rPr>
              <a:t>Добавьте код по оценке результата исполнения проверяемого метода, для чего используйте </a:t>
            </a:r>
            <a:r>
              <a:rPr lang="ru-RU" sz="2200" spc="-1" dirty="0">
                <a:solidFill>
                  <a:srgbClr val="000000"/>
                </a:solidFill>
                <a:uFill>
                  <a:solidFill>
                    <a:srgbClr val="FFFFFF"/>
                  </a:solidFill>
                </a:uFill>
              </a:rPr>
              <a:t>статические </a:t>
            </a:r>
            <a:r>
              <a:rPr lang="ru-RU" sz="2200" spc="-1" dirty="0" smtClean="0">
                <a:solidFill>
                  <a:srgbClr val="000000"/>
                </a:solidFill>
                <a:uFill>
                  <a:solidFill>
                    <a:srgbClr val="FFFFFF"/>
                  </a:solidFill>
                </a:uFill>
                <a:latin typeface="Arial"/>
              </a:rPr>
              <a:t>методы класса </a:t>
            </a:r>
            <a:r>
              <a:rPr lang="en-US" sz="2200" spc="-1" dirty="0" smtClean="0">
                <a:solidFill>
                  <a:srgbClr val="000000"/>
                </a:solidFill>
                <a:uFill>
                  <a:solidFill>
                    <a:srgbClr val="FFFFFF"/>
                  </a:solidFill>
                </a:uFill>
                <a:latin typeface="Arial"/>
              </a:rPr>
              <a:t>Assert:</a:t>
            </a:r>
            <a:endParaRPr lang="ru-RU" sz="2200" spc="-1" dirty="0" smtClean="0">
              <a:solidFill>
                <a:srgbClr val="000000"/>
              </a:solidFill>
              <a:uFill>
                <a:solidFill>
                  <a:srgbClr val="FFFFFF"/>
                </a:solidFill>
              </a:uFill>
              <a:latin typeface="Arial"/>
            </a:endParaRPr>
          </a:p>
          <a:p>
            <a:pPr algn="just">
              <a:lnSpc>
                <a:spcPct val="100000"/>
              </a:lnSpc>
            </a:pPr>
            <a:endParaRPr lang="ru-RU" sz="2200" spc="-1" dirty="0" smtClean="0">
              <a:solidFill>
                <a:srgbClr val="000000"/>
              </a:solidFill>
              <a:uFill>
                <a:solidFill>
                  <a:srgbClr val="FFFFFF"/>
                </a:solidFill>
              </a:uFill>
              <a:latin typeface="Arial"/>
            </a:endParaRPr>
          </a:p>
          <a:p>
            <a:pPr marL="285750" indent="-285750" algn="just">
              <a:lnSpc>
                <a:spcPct val="100000"/>
              </a:lnSpc>
              <a:buFont typeface="Arial" panose="020B0604020202020204" pitchFamily="34" charset="0"/>
              <a:buChar char="•"/>
            </a:pPr>
            <a:r>
              <a:rPr lang="en-US" sz="2000" dirty="0" err="1"/>
              <a:t>assertTrue</a:t>
            </a:r>
            <a:r>
              <a:rPr lang="en-US" sz="2000" dirty="0"/>
              <a:t>(String message, </a:t>
            </a:r>
            <a:r>
              <a:rPr lang="en-US" sz="2000" b="1" dirty="0" err="1" smtClean="0">
                <a:solidFill>
                  <a:srgbClr val="000080"/>
                </a:solidFill>
              </a:rPr>
              <a:t>boolean</a:t>
            </a:r>
            <a:r>
              <a:rPr lang="en-US" sz="2000" b="1" dirty="0" smtClean="0">
                <a:solidFill>
                  <a:srgbClr val="000080"/>
                </a:solidFill>
              </a:rPr>
              <a:t> </a:t>
            </a:r>
            <a:r>
              <a:rPr lang="en-US" sz="2000" dirty="0"/>
              <a:t>condition</a:t>
            </a:r>
            <a:r>
              <a:rPr lang="en-US" sz="2000" dirty="0" smtClean="0"/>
              <a:t>)</a:t>
            </a:r>
            <a:endParaRPr lang="ru-RU" sz="2000" dirty="0" smtClean="0"/>
          </a:p>
          <a:p>
            <a:pPr marL="285750" indent="-285750" algn="just">
              <a:lnSpc>
                <a:spcPct val="100000"/>
              </a:lnSpc>
              <a:buFont typeface="Arial" panose="020B0604020202020204" pitchFamily="34" charset="0"/>
              <a:buChar char="•"/>
            </a:pPr>
            <a:r>
              <a:rPr lang="en-US" sz="2000" dirty="0" err="1" smtClean="0"/>
              <a:t>assertFalse</a:t>
            </a:r>
            <a:r>
              <a:rPr lang="en-US" sz="2000" dirty="0" smtClean="0"/>
              <a:t>(String </a:t>
            </a:r>
            <a:r>
              <a:rPr lang="en-US" sz="2000" dirty="0"/>
              <a:t>message, </a:t>
            </a:r>
            <a:r>
              <a:rPr lang="en-US" sz="2000" b="1" dirty="0" err="1">
                <a:solidFill>
                  <a:srgbClr val="000080"/>
                </a:solidFill>
              </a:rPr>
              <a:t>boolean</a:t>
            </a:r>
            <a:r>
              <a:rPr lang="en-US" sz="2000" b="1" dirty="0">
                <a:solidFill>
                  <a:srgbClr val="000080"/>
                </a:solidFill>
              </a:rPr>
              <a:t> </a:t>
            </a:r>
            <a:r>
              <a:rPr lang="en-US" sz="2000" dirty="0"/>
              <a:t>condition</a:t>
            </a:r>
            <a:r>
              <a:rPr lang="en-US" sz="2000" dirty="0" smtClean="0"/>
              <a:t>)</a:t>
            </a:r>
            <a:endParaRPr lang="ru-RU" sz="2000" dirty="0" smtClean="0"/>
          </a:p>
          <a:p>
            <a:pPr marL="285750" indent="-285750" algn="just">
              <a:lnSpc>
                <a:spcPct val="100000"/>
              </a:lnSpc>
              <a:buFont typeface="Arial" panose="020B0604020202020204" pitchFamily="34" charset="0"/>
              <a:buChar char="•"/>
            </a:pPr>
            <a:endParaRPr lang="ru-RU" sz="2000" dirty="0" smtClean="0"/>
          </a:p>
          <a:p>
            <a:pPr marL="285750" indent="-285750" algn="just">
              <a:lnSpc>
                <a:spcPct val="100000"/>
              </a:lnSpc>
              <a:buFont typeface="Arial" panose="020B0604020202020204" pitchFamily="34" charset="0"/>
              <a:buChar char="•"/>
            </a:pPr>
            <a:r>
              <a:rPr lang="en-US" sz="2000" dirty="0" err="1"/>
              <a:t>assertEquals</a:t>
            </a:r>
            <a:r>
              <a:rPr lang="en-US" sz="2000" dirty="0"/>
              <a:t>(String message, Object expected, Object actual</a:t>
            </a:r>
            <a:r>
              <a:rPr lang="en-US" sz="2000" dirty="0" smtClean="0"/>
              <a:t>)</a:t>
            </a:r>
            <a:endParaRPr lang="ru-RU" sz="2000" dirty="0" smtClean="0"/>
          </a:p>
          <a:p>
            <a:pPr marL="285750" indent="-285750" algn="just">
              <a:lnSpc>
                <a:spcPct val="100000"/>
              </a:lnSpc>
              <a:buFont typeface="Arial" panose="020B0604020202020204" pitchFamily="34" charset="0"/>
              <a:buChar char="•"/>
            </a:pPr>
            <a:r>
              <a:rPr lang="en-US" sz="2000" dirty="0" err="1"/>
              <a:t>assertNotEquals</a:t>
            </a:r>
            <a:r>
              <a:rPr lang="en-US" sz="2000" dirty="0"/>
              <a:t>(String message, Object unexpected, Object actual</a:t>
            </a:r>
            <a:r>
              <a:rPr lang="en-US" sz="2000" dirty="0" smtClean="0"/>
              <a:t>)</a:t>
            </a:r>
            <a:endParaRPr lang="ru-RU" sz="2000" dirty="0" smtClean="0"/>
          </a:p>
          <a:p>
            <a:pPr marL="285750" indent="-285750" algn="just">
              <a:lnSpc>
                <a:spcPct val="100000"/>
              </a:lnSpc>
              <a:buFont typeface="Arial" panose="020B0604020202020204" pitchFamily="34" charset="0"/>
              <a:buChar char="•"/>
            </a:pPr>
            <a:endParaRPr lang="ru-RU" sz="2000" dirty="0" smtClean="0"/>
          </a:p>
          <a:p>
            <a:pPr marL="285750" indent="-285750" algn="just">
              <a:lnSpc>
                <a:spcPct val="100000"/>
              </a:lnSpc>
              <a:buFont typeface="Arial" panose="020B0604020202020204" pitchFamily="34" charset="0"/>
              <a:buChar char="•"/>
            </a:pPr>
            <a:r>
              <a:rPr lang="en-US" sz="2000" dirty="0" err="1"/>
              <a:t>assertArrayEquals</a:t>
            </a:r>
            <a:r>
              <a:rPr lang="en-US" sz="2000" dirty="0"/>
              <a:t>(String message, Object[] </a:t>
            </a:r>
            <a:r>
              <a:rPr lang="en-US" sz="2000" dirty="0" err="1"/>
              <a:t>expecteds</a:t>
            </a:r>
            <a:r>
              <a:rPr lang="en-US" sz="2000" dirty="0"/>
              <a:t>, Object[] actuals</a:t>
            </a:r>
            <a:r>
              <a:rPr lang="en-US" sz="2000" dirty="0" smtClean="0"/>
              <a:t>)</a:t>
            </a:r>
            <a:endParaRPr lang="ru-RU" sz="2000" dirty="0" smtClean="0"/>
          </a:p>
          <a:p>
            <a:pPr marL="285750" indent="-285750" algn="just">
              <a:lnSpc>
                <a:spcPct val="100000"/>
              </a:lnSpc>
              <a:buFont typeface="Arial" panose="020B0604020202020204" pitchFamily="34" charset="0"/>
              <a:buChar char="•"/>
            </a:pPr>
            <a:endParaRPr lang="ru-RU" sz="2000" dirty="0" smtClean="0"/>
          </a:p>
          <a:p>
            <a:pPr marL="285750" indent="-285750" algn="just">
              <a:lnSpc>
                <a:spcPct val="100000"/>
              </a:lnSpc>
              <a:buFont typeface="Arial" panose="020B0604020202020204" pitchFamily="34" charset="0"/>
              <a:buChar char="•"/>
            </a:pPr>
            <a:r>
              <a:rPr lang="en-US" sz="2000" dirty="0" err="1"/>
              <a:t>assertNull</a:t>
            </a:r>
            <a:r>
              <a:rPr lang="en-US" sz="2000" dirty="0"/>
              <a:t>(String message, Object object</a:t>
            </a:r>
            <a:r>
              <a:rPr lang="en-US" sz="2000" dirty="0" smtClean="0"/>
              <a:t>)</a:t>
            </a:r>
            <a:endParaRPr lang="ru-RU" sz="2000" dirty="0" smtClean="0"/>
          </a:p>
          <a:p>
            <a:pPr marL="285750" indent="-285750" algn="just">
              <a:lnSpc>
                <a:spcPct val="100000"/>
              </a:lnSpc>
              <a:buFont typeface="Arial" panose="020B0604020202020204" pitchFamily="34" charset="0"/>
              <a:buChar char="•"/>
            </a:pPr>
            <a:r>
              <a:rPr lang="en-US" sz="2000" dirty="0" err="1"/>
              <a:t>assertNotNull</a:t>
            </a:r>
            <a:r>
              <a:rPr lang="en-US" sz="2000" dirty="0"/>
              <a:t>(String message, Object object</a:t>
            </a:r>
            <a:r>
              <a:rPr lang="en-US" sz="2000" dirty="0" smtClean="0"/>
              <a:t>)</a:t>
            </a:r>
            <a:endParaRPr lang="ru-RU" sz="2000" dirty="0" smtClean="0"/>
          </a:p>
          <a:p>
            <a:pPr marL="285750" indent="-285750" algn="just">
              <a:lnSpc>
                <a:spcPct val="100000"/>
              </a:lnSpc>
              <a:buFont typeface="Arial" panose="020B0604020202020204" pitchFamily="34" charset="0"/>
              <a:buChar char="•"/>
            </a:pPr>
            <a:endParaRPr lang="ru-RU" sz="2000" dirty="0" smtClean="0"/>
          </a:p>
          <a:p>
            <a:pPr marL="285750" indent="-285750" algn="just">
              <a:lnSpc>
                <a:spcPct val="100000"/>
              </a:lnSpc>
              <a:buFont typeface="Arial" panose="020B0604020202020204" pitchFamily="34" charset="0"/>
              <a:buChar char="•"/>
            </a:pPr>
            <a:r>
              <a:rPr lang="en-US" sz="2000" dirty="0" err="1"/>
              <a:t>assertSame</a:t>
            </a:r>
            <a:r>
              <a:rPr lang="en-US" sz="2000" dirty="0"/>
              <a:t>(String message, Object expected, Object actual</a:t>
            </a:r>
            <a:r>
              <a:rPr lang="en-US" sz="2000" dirty="0" smtClean="0"/>
              <a:t>)</a:t>
            </a:r>
            <a:endParaRPr lang="ru-RU" sz="2000" dirty="0" smtClean="0"/>
          </a:p>
          <a:p>
            <a:pPr marL="285750" indent="-285750" algn="just">
              <a:lnSpc>
                <a:spcPct val="100000"/>
              </a:lnSpc>
              <a:buFont typeface="Arial" panose="020B0604020202020204" pitchFamily="34" charset="0"/>
              <a:buChar char="•"/>
            </a:pPr>
            <a:r>
              <a:rPr lang="en-US" sz="2000" dirty="0" err="1"/>
              <a:t>assertNotSame</a:t>
            </a:r>
            <a:r>
              <a:rPr lang="en-US" sz="2000" dirty="0"/>
              <a:t>(String message, Object unexpected, Object actual</a:t>
            </a:r>
            <a:r>
              <a:rPr lang="en-US" sz="2000" dirty="0" smtClean="0"/>
              <a:t>)</a:t>
            </a:r>
            <a:endParaRPr lang="ru-RU" sz="2000" dirty="0" smtClean="0"/>
          </a:p>
          <a:p>
            <a:pPr marL="285750" indent="-285750" algn="just">
              <a:lnSpc>
                <a:spcPct val="100000"/>
              </a:lnSpc>
              <a:buFont typeface="Arial" panose="020B0604020202020204" pitchFamily="34" charset="0"/>
              <a:buChar char="•"/>
            </a:pPr>
            <a:endParaRPr lang="ru-RU" sz="2000" dirty="0"/>
          </a:p>
          <a:p>
            <a:pPr marL="285750" indent="-285750" algn="just">
              <a:lnSpc>
                <a:spcPct val="100000"/>
              </a:lnSpc>
              <a:buFont typeface="Arial" panose="020B0604020202020204" pitchFamily="34" charset="0"/>
              <a:buChar char="•"/>
            </a:pPr>
            <a:r>
              <a:rPr lang="en-US" sz="2000" dirty="0" err="1"/>
              <a:t>assertThat</a:t>
            </a:r>
            <a:r>
              <a:rPr lang="en-US" sz="2000" dirty="0"/>
              <a:t>(String reason, T actual, Matcher&lt;? </a:t>
            </a:r>
            <a:r>
              <a:rPr lang="en-US" sz="2000" b="1" dirty="0">
                <a:solidFill>
                  <a:srgbClr val="000080"/>
                </a:solidFill>
              </a:rPr>
              <a:t>super </a:t>
            </a:r>
            <a:r>
              <a:rPr lang="en-US" sz="2000" dirty="0"/>
              <a:t>T&gt; matcher</a:t>
            </a:r>
            <a:r>
              <a:rPr lang="en-US" sz="2000" dirty="0" smtClean="0"/>
              <a:t>)</a:t>
            </a:r>
            <a:endParaRPr lang="ru-RU" sz="2000" dirty="0" smtClean="0"/>
          </a:p>
        </p:txBody>
      </p:sp>
      <p:sp>
        <p:nvSpPr>
          <p:cNvPr id="154" name="CustomShape 4"/>
          <p:cNvSpPr/>
          <p:nvPr/>
        </p:nvSpPr>
        <p:spPr>
          <a:xfrm>
            <a:off x="1850246" y="346680"/>
            <a:ext cx="6033394"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ru-RU" sz="2800" b="1" strike="noStrike" cap="all" spc="296" dirty="0" smtClean="0">
                <a:solidFill>
                  <a:srgbClr val="008000"/>
                </a:solidFill>
                <a:uFill>
                  <a:solidFill>
                    <a:srgbClr val="FFFFFF"/>
                  </a:solidFill>
                </a:uFill>
                <a:latin typeface="Calibri"/>
                <a:ea typeface="DejaVu Sans"/>
              </a:rPr>
              <a:t>шаг</a:t>
            </a:r>
            <a:r>
              <a:rPr lang="en-US" sz="2800" b="1" strike="noStrike" cap="all" spc="296" dirty="0" smtClean="0">
                <a:solidFill>
                  <a:srgbClr val="008000"/>
                </a:solidFill>
                <a:uFill>
                  <a:solidFill>
                    <a:srgbClr val="FFFFFF"/>
                  </a:solidFill>
                </a:uFill>
                <a:latin typeface="Calibri"/>
                <a:ea typeface="DejaVu Sans"/>
              </a:rPr>
              <a:t> </a:t>
            </a:r>
            <a:r>
              <a:rPr lang="ru-RU" sz="2800" b="1" strike="noStrike" cap="all" spc="296" dirty="0" smtClean="0">
                <a:solidFill>
                  <a:srgbClr val="008000"/>
                </a:solidFill>
                <a:uFill>
                  <a:solidFill>
                    <a:srgbClr val="FFFFFF"/>
                  </a:solidFill>
                </a:uFill>
                <a:latin typeface="Calibri"/>
                <a:ea typeface="DejaVu Sans"/>
              </a:rPr>
              <a:t>№</a:t>
            </a:r>
            <a:r>
              <a:rPr lang="en-US" sz="2800" b="1" strike="noStrike" cap="all" spc="296" dirty="0" smtClean="0">
                <a:solidFill>
                  <a:srgbClr val="008000"/>
                </a:solidFill>
                <a:uFill>
                  <a:solidFill>
                    <a:srgbClr val="FFFFFF"/>
                  </a:solidFill>
                </a:uFill>
                <a:latin typeface="Calibri"/>
                <a:ea typeface="DejaVu Sans"/>
              </a:rPr>
              <a:t>5</a:t>
            </a:r>
            <a:endParaRPr lang="en-US" sz="2800" b="0" strike="noStrike" spc="-1" dirty="0">
              <a:solidFill>
                <a:srgbClr val="000000"/>
              </a:solidFill>
              <a:uFill>
                <a:solidFill>
                  <a:srgbClr val="FFFFFF"/>
                </a:solidFill>
              </a:uFill>
              <a:latin typeface="Arial"/>
            </a:endParaRPr>
          </a:p>
        </p:txBody>
      </p:sp>
      <p:sp>
        <p:nvSpPr>
          <p:cNvPr id="6" name="CustomShape 3"/>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E59E3F0-8156-48BA-A7D5-2F1DD3BCF7D5}" type="slidenum">
              <a:rPr lang="en-US" sz="1000" b="0" strike="noStrike" spc="-1">
                <a:solidFill>
                  <a:srgbClr val="BFBFBF"/>
                </a:solidFill>
                <a:uFill>
                  <a:solidFill>
                    <a:srgbClr val="FFFFFF"/>
                  </a:solidFill>
                </a:uFill>
                <a:latin typeface="Georgia"/>
                <a:ea typeface="DejaVu Sans"/>
              </a:rPr>
              <a:t>15</a:t>
            </a:fld>
            <a:endParaRPr lang="en-US" sz="1800" b="0" strike="noStrike" spc="-1">
              <a:solidFill>
                <a:srgbClr val="000000"/>
              </a:solidFill>
              <a:uFill>
                <a:solidFill>
                  <a:srgbClr val="FFFFFF"/>
                </a:solidFill>
              </a:uFill>
              <a:latin typeface="Arial"/>
            </a:endParaRPr>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722" y="177634"/>
            <a:ext cx="1409524" cy="514286"/>
          </a:xfrm>
          <a:prstGeom prst="rect">
            <a:avLst/>
          </a:prstGeom>
        </p:spPr>
      </p:pic>
    </p:spTree>
    <p:extLst>
      <p:ext uri="{BB962C8B-B14F-4D97-AF65-F5344CB8AC3E}">
        <p14:creationId xmlns:p14="http://schemas.microsoft.com/office/powerpoint/2010/main" val="200809380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2"/>
          <p:cNvSpPr/>
          <p:nvPr/>
        </p:nvSpPr>
        <p:spPr>
          <a:xfrm>
            <a:off x="457200" y="908448"/>
            <a:ext cx="8363272" cy="576091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2000" b="1" dirty="0">
                <a:solidFill>
                  <a:srgbClr val="000080"/>
                </a:solidFill>
              </a:rPr>
              <a:t>public class </a:t>
            </a:r>
            <a:r>
              <a:rPr lang="en-US" sz="2000" dirty="0" err="1"/>
              <a:t>OrderControllerTest</a:t>
            </a:r>
            <a:r>
              <a:rPr lang="en-US" sz="2000" dirty="0"/>
              <a:t> {</a:t>
            </a:r>
          </a:p>
          <a:p>
            <a:pPr>
              <a:lnSpc>
                <a:spcPct val="100000"/>
              </a:lnSpc>
            </a:pPr>
            <a:endParaRPr lang="en-US" sz="2000" b="1" dirty="0">
              <a:solidFill>
                <a:srgbClr val="000080"/>
              </a:solidFill>
            </a:endParaRPr>
          </a:p>
          <a:p>
            <a:pPr>
              <a:lnSpc>
                <a:spcPct val="100000"/>
              </a:lnSpc>
            </a:pPr>
            <a:r>
              <a:rPr lang="en-US" sz="2000" dirty="0">
                <a:solidFill>
                  <a:srgbClr val="808000"/>
                </a:solidFill>
              </a:rPr>
              <a:t>    @Test</a:t>
            </a:r>
            <a:br>
              <a:rPr lang="en-US" sz="2000" dirty="0">
                <a:solidFill>
                  <a:srgbClr val="808000"/>
                </a:solidFill>
              </a:rPr>
            </a:br>
            <a:r>
              <a:rPr lang="en-US" sz="2000" dirty="0">
                <a:solidFill>
                  <a:srgbClr val="808000"/>
                </a:solidFill>
              </a:rPr>
              <a:t>    </a:t>
            </a:r>
            <a:r>
              <a:rPr lang="en-US" sz="2000" b="1" dirty="0">
                <a:solidFill>
                  <a:srgbClr val="000080"/>
                </a:solidFill>
              </a:rPr>
              <a:t>public void </a:t>
            </a:r>
            <a:r>
              <a:rPr lang="en-US" sz="2000" dirty="0"/>
              <a:t>testDiscountForClientMinimum15IfPrivileged() {</a:t>
            </a:r>
          </a:p>
          <a:p>
            <a:pPr>
              <a:lnSpc>
                <a:spcPct val="100000"/>
              </a:lnSpc>
            </a:pPr>
            <a:r>
              <a:rPr lang="en-US" sz="2000" dirty="0"/>
              <a:t>        Client </a:t>
            </a:r>
            <a:r>
              <a:rPr lang="en-US" sz="2000" dirty="0" err="1"/>
              <a:t>client</a:t>
            </a:r>
            <a:r>
              <a:rPr lang="en-US" sz="2000" dirty="0"/>
              <a:t> = </a:t>
            </a:r>
            <a:r>
              <a:rPr lang="en-US" sz="2000" i="1" dirty="0" err="1"/>
              <a:t>newPrivilegedClient</a:t>
            </a:r>
            <a:r>
              <a:rPr lang="en-US" sz="2000" dirty="0"/>
              <a:t>();</a:t>
            </a:r>
            <a:br>
              <a:rPr lang="en-US" sz="2000" dirty="0"/>
            </a:br>
            <a:r>
              <a:rPr lang="en-US" sz="2000" dirty="0" smtClean="0"/>
              <a:t>        Item </a:t>
            </a:r>
            <a:r>
              <a:rPr lang="en-US" sz="2000" dirty="0" err="1"/>
              <a:t>item</a:t>
            </a:r>
            <a:r>
              <a:rPr lang="en-US" sz="2000" dirty="0"/>
              <a:t> = </a:t>
            </a:r>
            <a:r>
              <a:rPr lang="en-US" sz="2000" b="1" dirty="0">
                <a:solidFill>
                  <a:srgbClr val="000080"/>
                </a:solidFill>
              </a:rPr>
              <a:t>new </a:t>
            </a:r>
            <a:r>
              <a:rPr lang="en-US" sz="2000" dirty="0"/>
              <a:t>Item</a:t>
            </a:r>
            <a:r>
              <a:rPr lang="en-US" sz="2000" dirty="0" smtClean="0"/>
              <a:t>();</a:t>
            </a:r>
          </a:p>
          <a:p>
            <a:pPr>
              <a:lnSpc>
                <a:spcPct val="100000"/>
              </a:lnSpc>
            </a:pPr>
            <a:r>
              <a:rPr lang="en-US" sz="2000" dirty="0"/>
              <a:t/>
            </a:r>
            <a:br>
              <a:rPr lang="en-US" sz="2000" dirty="0"/>
            </a:br>
            <a:r>
              <a:rPr lang="en-US" sz="2000" dirty="0"/>
              <a:t>        </a:t>
            </a:r>
            <a:r>
              <a:rPr lang="en-US" sz="2000" b="1" dirty="0" err="1">
                <a:solidFill>
                  <a:srgbClr val="000080"/>
                </a:solidFill>
              </a:rPr>
              <a:t>int</a:t>
            </a:r>
            <a:r>
              <a:rPr lang="en-US" sz="2000" b="1" dirty="0">
                <a:solidFill>
                  <a:srgbClr val="000080"/>
                </a:solidFill>
              </a:rPr>
              <a:t> </a:t>
            </a:r>
            <a:r>
              <a:rPr lang="en-US" sz="2000" dirty="0"/>
              <a:t>discount = </a:t>
            </a:r>
            <a:r>
              <a:rPr lang="en-US" sz="2000" b="1" dirty="0" err="1">
                <a:solidFill>
                  <a:srgbClr val="660E7A"/>
                </a:solidFill>
              </a:rPr>
              <a:t>orderController</a:t>
            </a:r>
            <a:r>
              <a:rPr lang="en-US" sz="2000" dirty="0" err="1"/>
              <a:t>.getItemDiscountForClient</a:t>
            </a:r>
            <a:r>
              <a:rPr lang="en-US" sz="2000" dirty="0"/>
              <a:t>(client, item);</a:t>
            </a:r>
          </a:p>
          <a:p>
            <a:pPr>
              <a:lnSpc>
                <a:spcPct val="100000"/>
              </a:lnSpc>
            </a:pPr>
            <a:r>
              <a:rPr lang="en-US" sz="2000" dirty="0"/>
              <a:t>       </a:t>
            </a:r>
            <a:endParaRPr lang="en-US" sz="2000" dirty="0" smtClean="0"/>
          </a:p>
          <a:p>
            <a:pPr>
              <a:lnSpc>
                <a:spcPct val="100000"/>
              </a:lnSpc>
            </a:pPr>
            <a:r>
              <a:rPr lang="en-US" sz="2000" i="1" dirty="0" smtClean="0"/>
              <a:t>        </a:t>
            </a:r>
            <a:r>
              <a:rPr lang="en-US" sz="2000" i="1" dirty="0" err="1" smtClean="0"/>
              <a:t>assertTrue</a:t>
            </a:r>
            <a:r>
              <a:rPr lang="en-US" sz="2000" dirty="0"/>
              <a:t>(</a:t>
            </a:r>
            <a:r>
              <a:rPr lang="en-US" sz="2000" b="1" dirty="0">
                <a:solidFill>
                  <a:srgbClr val="008000"/>
                </a:solidFill>
              </a:rPr>
              <a:t>"Discount for privileged clients should not be less than 15%"</a:t>
            </a:r>
            <a:r>
              <a:rPr lang="en-US" sz="2000" dirty="0"/>
              <a:t>, discount &gt;= </a:t>
            </a:r>
            <a:r>
              <a:rPr lang="en-US" sz="2000" dirty="0">
                <a:solidFill>
                  <a:srgbClr val="0000FF"/>
                </a:solidFill>
              </a:rPr>
              <a:t>15</a:t>
            </a:r>
            <a:r>
              <a:rPr lang="en-US" sz="2000" dirty="0" smtClean="0"/>
              <a:t>);</a:t>
            </a:r>
            <a:r>
              <a:rPr lang="en-US" sz="2000" dirty="0"/>
              <a:t/>
            </a:r>
            <a:br>
              <a:rPr lang="en-US" sz="2000" dirty="0"/>
            </a:br>
            <a:r>
              <a:rPr lang="en-US" sz="2000" dirty="0"/>
              <a:t>    }</a:t>
            </a:r>
          </a:p>
          <a:p>
            <a:pPr>
              <a:lnSpc>
                <a:spcPct val="100000"/>
              </a:lnSpc>
            </a:pPr>
            <a:r>
              <a:rPr lang="en-US" sz="2000" dirty="0"/>
              <a:t/>
            </a:r>
            <a:br>
              <a:rPr lang="en-US" sz="2000" dirty="0"/>
            </a:br>
            <a:r>
              <a:rPr lang="en-US" sz="2000" dirty="0"/>
              <a:t>}</a:t>
            </a:r>
            <a:endParaRPr lang="ru-RU" sz="2000" b="1" spc="-1" dirty="0">
              <a:solidFill>
                <a:srgbClr val="000000"/>
              </a:solidFill>
              <a:uFill>
                <a:solidFill>
                  <a:srgbClr val="FFFFFF"/>
                </a:solidFill>
              </a:uFill>
            </a:endParaRPr>
          </a:p>
        </p:txBody>
      </p:sp>
      <p:sp>
        <p:nvSpPr>
          <p:cNvPr id="154" name="CustomShape 4"/>
          <p:cNvSpPr/>
          <p:nvPr/>
        </p:nvSpPr>
        <p:spPr>
          <a:xfrm>
            <a:off x="1850246" y="346680"/>
            <a:ext cx="6033394"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ru-RU" sz="2800" b="1" strike="noStrike" cap="all" spc="296" dirty="0" smtClean="0">
                <a:solidFill>
                  <a:srgbClr val="008000"/>
                </a:solidFill>
                <a:uFill>
                  <a:solidFill>
                    <a:srgbClr val="FFFFFF"/>
                  </a:solidFill>
                </a:uFill>
                <a:latin typeface="Calibri"/>
                <a:ea typeface="DejaVu Sans"/>
              </a:rPr>
              <a:t>шаг</a:t>
            </a:r>
            <a:r>
              <a:rPr lang="en-US" sz="2800" b="1" strike="noStrike" cap="all" spc="296" dirty="0" smtClean="0">
                <a:solidFill>
                  <a:srgbClr val="008000"/>
                </a:solidFill>
                <a:uFill>
                  <a:solidFill>
                    <a:srgbClr val="FFFFFF"/>
                  </a:solidFill>
                </a:uFill>
                <a:latin typeface="Calibri"/>
                <a:ea typeface="DejaVu Sans"/>
              </a:rPr>
              <a:t> </a:t>
            </a:r>
            <a:r>
              <a:rPr lang="ru-RU" sz="2800" b="1" strike="noStrike" cap="all" spc="296" dirty="0" smtClean="0">
                <a:solidFill>
                  <a:srgbClr val="008000"/>
                </a:solidFill>
                <a:uFill>
                  <a:solidFill>
                    <a:srgbClr val="FFFFFF"/>
                  </a:solidFill>
                </a:uFill>
                <a:latin typeface="Calibri"/>
                <a:ea typeface="DejaVu Sans"/>
              </a:rPr>
              <a:t>№</a:t>
            </a:r>
            <a:r>
              <a:rPr lang="en-US" sz="2800" b="1" strike="noStrike" cap="all" spc="296" dirty="0" smtClean="0">
                <a:solidFill>
                  <a:srgbClr val="008000"/>
                </a:solidFill>
                <a:uFill>
                  <a:solidFill>
                    <a:srgbClr val="FFFFFF"/>
                  </a:solidFill>
                </a:uFill>
                <a:latin typeface="Calibri"/>
                <a:ea typeface="DejaVu Sans"/>
              </a:rPr>
              <a:t>5</a:t>
            </a:r>
            <a:endParaRPr lang="en-US" sz="2800" b="0" strike="noStrike" spc="-1" dirty="0">
              <a:solidFill>
                <a:srgbClr val="000000"/>
              </a:solidFill>
              <a:uFill>
                <a:solidFill>
                  <a:srgbClr val="FFFFFF"/>
                </a:solidFill>
              </a:uFill>
              <a:latin typeface="Arial"/>
            </a:endParaRPr>
          </a:p>
        </p:txBody>
      </p:sp>
      <p:sp>
        <p:nvSpPr>
          <p:cNvPr id="4" name="CustomShape 3"/>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E59E3F0-8156-48BA-A7D5-2F1DD3BCF7D5}" type="slidenum">
              <a:rPr lang="en-US" sz="1000" b="0" strike="noStrike" spc="-1">
                <a:solidFill>
                  <a:srgbClr val="BFBFBF"/>
                </a:solidFill>
                <a:uFill>
                  <a:solidFill>
                    <a:srgbClr val="FFFFFF"/>
                  </a:solidFill>
                </a:uFill>
                <a:latin typeface="Georgia"/>
                <a:ea typeface="DejaVu Sans"/>
              </a:rPr>
              <a:t>16</a:t>
            </a:fld>
            <a:endParaRPr lang="en-US" sz="1800" b="0" strike="noStrike" spc="-1">
              <a:solidFill>
                <a:srgbClr val="000000"/>
              </a:solidFill>
              <a:uFill>
                <a:solidFill>
                  <a:srgbClr val="FFFFFF"/>
                </a:solidFill>
              </a:uFill>
              <a:latin typeface="Arial"/>
            </a:endParaRPr>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722" y="177634"/>
            <a:ext cx="1409524" cy="514286"/>
          </a:xfrm>
          <a:prstGeom prst="rect">
            <a:avLst/>
          </a:prstGeom>
        </p:spPr>
      </p:pic>
    </p:spTree>
    <p:extLst>
      <p:ext uri="{BB962C8B-B14F-4D97-AF65-F5344CB8AC3E}">
        <p14:creationId xmlns:p14="http://schemas.microsoft.com/office/powerpoint/2010/main" val="130178528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2"/>
          <p:cNvSpPr/>
          <p:nvPr/>
        </p:nvSpPr>
        <p:spPr>
          <a:xfrm>
            <a:off x="440722" y="1268640"/>
            <a:ext cx="8307742" cy="511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just">
              <a:lnSpc>
                <a:spcPct val="100000"/>
              </a:lnSpc>
            </a:pPr>
            <a:r>
              <a:rPr lang="ru-RU" sz="2200" spc="-1" dirty="0" smtClean="0">
                <a:solidFill>
                  <a:srgbClr val="000000"/>
                </a:solidFill>
                <a:uFill>
                  <a:solidFill>
                    <a:srgbClr val="FFFFFF"/>
                  </a:solidFill>
                </a:uFill>
                <a:latin typeface="Arial"/>
              </a:rPr>
              <a:t>Добавьте код, возвращающий систему в то состояние, в котором она была до исполнения теста.</a:t>
            </a:r>
          </a:p>
          <a:p>
            <a:pPr algn="just">
              <a:lnSpc>
                <a:spcPct val="100000"/>
              </a:lnSpc>
            </a:pPr>
            <a:endParaRPr lang="ru-RU" sz="2200" b="0" strike="noStrike" spc="-1" dirty="0">
              <a:solidFill>
                <a:srgbClr val="000000"/>
              </a:solidFill>
              <a:uFill>
                <a:solidFill>
                  <a:srgbClr val="FFFFFF"/>
                </a:solidFill>
              </a:uFill>
              <a:latin typeface="Arial"/>
            </a:endParaRPr>
          </a:p>
          <a:p>
            <a:pPr algn="just">
              <a:lnSpc>
                <a:spcPct val="100000"/>
              </a:lnSpc>
            </a:pPr>
            <a:r>
              <a:rPr lang="ru-RU" sz="2200" spc="-1" dirty="0">
                <a:solidFill>
                  <a:srgbClr val="000000"/>
                </a:solidFill>
                <a:uFill>
                  <a:solidFill>
                    <a:srgbClr val="FFFFFF"/>
                  </a:solidFill>
                </a:uFill>
              </a:rPr>
              <a:t>Используйте следующие аннотации:</a:t>
            </a:r>
          </a:p>
          <a:p>
            <a:pPr marL="342900" indent="-342900" algn="just">
              <a:lnSpc>
                <a:spcPct val="100000"/>
              </a:lnSpc>
              <a:buFont typeface="Arial" panose="020B0604020202020204" pitchFamily="34" charset="0"/>
              <a:buChar char="•"/>
            </a:pPr>
            <a:r>
              <a:rPr lang="ru-RU" sz="2200" spc="-1" dirty="0">
                <a:solidFill>
                  <a:srgbClr val="000000"/>
                </a:solidFill>
                <a:uFill>
                  <a:solidFill>
                    <a:srgbClr val="FFFFFF"/>
                  </a:solidFill>
                </a:uFill>
              </a:rPr>
              <a:t>для всех тестов модуля</a:t>
            </a:r>
          </a:p>
          <a:p>
            <a:pPr marL="800100" lvl="1" indent="-342900" algn="just">
              <a:buFont typeface="Arial" panose="020B0604020202020204" pitchFamily="34" charset="0"/>
              <a:buChar char="•"/>
            </a:pPr>
            <a:r>
              <a:rPr lang="en-US" sz="2200" spc="-1" dirty="0" smtClean="0">
                <a:solidFill>
                  <a:srgbClr val="000000"/>
                </a:solidFill>
                <a:uFill>
                  <a:solidFill>
                    <a:srgbClr val="FFFFFF"/>
                  </a:solidFill>
                </a:uFill>
              </a:rPr>
              <a:t>@</a:t>
            </a:r>
            <a:r>
              <a:rPr lang="en-US" sz="2200" spc="-1" dirty="0" err="1" smtClean="0">
                <a:solidFill>
                  <a:srgbClr val="000000"/>
                </a:solidFill>
                <a:uFill>
                  <a:solidFill>
                    <a:srgbClr val="FFFFFF"/>
                  </a:solidFill>
                </a:uFill>
              </a:rPr>
              <a:t>AfterClass</a:t>
            </a:r>
            <a:endParaRPr lang="ru-RU" sz="2200" spc="-1" dirty="0">
              <a:solidFill>
                <a:srgbClr val="000000"/>
              </a:solidFill>
              <a:uFill>
                <a:solidFill>
                  <a:srgbClr val="FFFFFF"/>
                </a:solidFill>
              </a:uFill>
            </a:endParaRPr>
          </a:p>
          <a:p>
            <a:pPr marL="342900" indent="-342900" algn="just">
              <a:lnSpc>
                <a:spcPct val="100000"/>
              </a:lnSpc>
              <a:buFont typeface="Arial" panose="020B0604020202020204" pitchFamily="34" charset="0"/>
              <a:buChar char="•"/>
            </a:pPr>
            <a:r>
              <a:rPr lang="ru-RU" sz="2200" spc="-1" dirty="0">
                <a:solidFill>
                  <a:srgbClr val="000000"/>
                </a:solidFill>
                <a:uFill>
                  <a:solidFill>
                    <a:srgbClr val="FFFFFF"/>
                  </a:solidFill>
                </a:uFill>
              </a:rPr>
              <a:t>для каждого теста в отдельности</a:t>
            </a:r>
          </a:p>
          <a:p>
            <a:pPr marL="800100" lvl="1" indent="-342900" algn="just">
              <a:buFont typeface="Arial" panose="020B0604020202020204" pitchFamily="34" charset="0"/>
              <a:buChar char="•"/>
            </a:pPr>
            <a:r>
              <a:rPr lang="en-US" sz="2200" spc="-1" dirty="0" smtClean="0">
                <a:solidFill>
                  <a:srgbClr val="000000"/>
                </a:solidFill>
                <a:uFill>
                  <a:solidFill>
                    <a:srgbClr val="FFFFFF"/>
                  </a:solidFill>
                </a:uFill>
              </a:rPr>
              <a:t>@After</a:t>
            </a:r>
            <a:endParaRPr lang="ru-RU" sz="2200" spc="-1" dirty="0">
              <a:solidFill>
                <a:srgbClr val="000000"/>
              </a:solidFill>
              <a:uFill>
                <a:solidFill>
                  <a:srgbClr val="FFFFFF"/>
                </a:solidFill>
              </a:uFill>
            </a:endParaRPr>
          </a:p>
          <a:p>
            <a:pPr marL="800100" lvl="1" indent="-342900" algn="just">
              <a:buFont typeface="Arial" panose="020B0604020202020204" pitchFamily="34" charset="0"/>
              <a:buChar char="•"/>
            </a:pPr>
            <a:r>
              <a:rPr lang="en-US" sz="2200" spc="-1" dirty="0">
                <a:solidFill>
                  <a:srgbClr val="000000"/>
                </a:solidFill>
                <a:uFill>
                  <a:solidFill>
                    <a:srgbClr val="FFFFFF"/>
                  </a:solidFill>
                </a:uFill>
              </a:rPr>
              <a:t>@</a:t>
            </a:r>
            <a:r>
              <a:rPr lang="en-US" sz="2200" spc="-1" dirty="0" smtClean="0">
                <a:solidFill>
                  <a:srgbClr val="000000"/>
                </a:solidFill>
                <a:uFill>
                  <a:solidFill>
                    <a:srgbClr val="FFFFFF"/>
                  </a:solidFill>
                </a:uFill>
              </a:rPr>
              <a:t>Rule</a:t>
            </a:r>
            <a:endParaRPr lang="en-US" sz="2200" spc="-1" dirty="0">
              <a:solidFill>
                <a:srgbClr val="000000"/>
              </a:solidFill>
              <a:uFill>
                <a:solidFill>
                  <a:srgbClr val="FFFFFF"/>
                </a:solidFill>
              </a:uFill>
            </a:endParaRPr>
          </a:p>
        </p:txBody>
      </p:sp>
      <p:sp>
        <p:nvSpPr>
          <p:cNvPr id="153" name="CustomShape 3"/>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E59E3F0-8156-48BA-A7D5-2F1DD3BCF7D5}" type="slidenum">
              <a:rPr lang="en-US" sz="1000" b="0" strike="noStrike" spc="-1">
                <a:solidFill>
                  <a:srgbClr val="BFBFBF"/>
                </a:solidFill>
                <a:uFill>
                  <a:solidFill>
                    <a:srgbClr val="FFFFFF"/>
                  </a:solidFill>
                </a:uFill>
                <a:latin typeface="Georgia"/>
                <a:ea typeface="DejaVu Sans"/>
              </a:rPr>
              <a:t>17</a:t>
            </a:fld>
            <a:endParaRPr lang="en-US" sz="1800" b="0" strike="noStrike" spc="-1">
              <a:solidFill>
                <a:srgbClr val="000000"/>
              </a:solidFill>
              <a:uFill>
                <a:solidFill>
                  <a:srgbClr val="FFFFFF"/>
                </a:solidFill>
              </a:uFill>
              <a:latin typeface="Arial"/>
            </a:endParaRPr>
          </a:p>
        </p:txBody>
      </p:sp>
      <p:sp>
        <p:nvSpPr>
          <p:cNvPr id="154" name="CustomShape 4"/>
          <p:cNvSpPr/>
          <p:nvPr/>
        </p:nvSpPr>
        <p:spPr>
          <a:xfrm>
            <a:off x="1850246" y="346680"/>
            <a:ext cx="6033394"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ru-RU" sz="2800" b="1" strike="noStrike" cap="all" spc="296" dirty="0" smtClean="0">
                <a:solidFill>
                  <a:srgbClr val="008000"/>
                </a:solidFill>
                <a:uFill>
                  <a:solidFill>
                    <a:srgbClr val="FFFFFF"/>
                  </a:solidFill>
                </a:uFill>
                <a:latin typeface="Calibri"/>
                <a:ea typeface="DejaVu Sans"/>
              </a:rPr>
              <a:t>шаг №6</a:t>
            </a:r>
            <a:endParaRPr lang="en-US" sz="2800" b="0" strike="noStrike" spc="-1" dirty="0">
              <a:solidFill>
                <a:srgbClr val="000000"/>
              </a:solidFill>
              <a:uFill>
                <a:solidFill>
                  <a:srgbClr val="FFFFFF"/>
                </a:solidFill>
              </a:uFill>
              <a:latin typeface="Arial"/>
            </a:endParaRPr>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722" y="177634"/>
            <a:ext cx="1409524" cy="514286"/>
          </a:xfrm>
          <a:prstGeom prst="rect">
            <a:avLst/>
          </a:prstGeom>
        </p:spPr>
      </p:pic>
    </p:spTree>
    <p:extLst>
      <p:ext uri="{BB962C8B-B14F-4D97-AF65-F5344CB8AC3E}">
        <p14:creationId xmlns:p14="http://schemas.microsoft.com/office/powerpoint/2010/main" val="200809380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2"/>
          <p:cNvSpPr/>
          <p:nvPr/>
        </p:nvSpPr>
        <p:spPr>
          <a:xfrm>
            <a:off x="457200" y="908720"/>
            <a:ext cx="8291264" cy="565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2000" b="1" dirty="0" smtClean="0">
                <a:solidFill>
                  <a:srgbClr val="000080"/>
                </a:solidFill>
              </a:rPr>
              <a:t>public </a:t>
            </a:r>
            <a:r>
              <a:rPr lang="en-US" sz="2000" b="1" dirty="0">
                <a:solidFill>
                  <a:srgbClr val="000080"/>
                </a:solidFill>
              </a:rPr>
              <a:t>class </a:t>
            </a:r>
            <a:r>
              <a:rPr lang="en-US" sz="2000" dirty="0" err="1" smtClean="0"/>
              <a:t>SomeTest</a:t>
            </a:r>
            <a:r>
              <a:rPr lang="en-US" sz="2000" dirty="0" smtClean="0"/>
              <a:t> { </a:t>
            </a:r>
          </a:p>
          <a:p>
            <a:pPr>
              <a:lnSpc>
                <a:spcPct val="100000"/>
              </a:lnSpc>
            </a:pPr>
            <a:r>
              <a:rPr lang="en-US" sz="2000" dirty="0" smtClean="0"/>
              <a:t> </a:t>
            </a:r>
            <a:r>
              <a:rPr lang="en-US" sz="2000" dirty="0"/>
              <a:t/>
            </a:r>
            <a:br>
              <a:rPr lang="en-US" sz="2000" dirty="0"/>
            </a:br>
            <a:r>
              <a:rPr lang="en-US" sz="2000" dirty="0" smtClean="0"/>
              <a:t>    </a:t>
            </a:r>
            <a:r>
              <a:rPr lang="en-US" sz="2000" b="1" dirty="0" smtClean="0">
                <a:solidFill>
                  <a:srgbClr val="000080"/>
                </a:solidFill>
              </a:rPr>
              <a:t>private </a:t>
            </a:r>
            <a:r>
              <a:rPr lang="en-US" sz="2000" dirty="0"/>
              <a:t>File </a:t>
            </a:r>
            <a:r>
              <a:rPr lang="en-US" sz="2000" b="1" dirty="0">
                <a:solidFill>
                  <a:srgbClr val="660E7A"/>
                </a:solidFill>
              </a:rPr>
              <a:t>output</a:t>
            </a:r>
            <a:r>
              <a:rPr lang="en-US" sz="2000" dirty="0" smtClean="0"/>
              <a:t>; </a:t>
            </a:r>
          </a:p>
          <a:p>
            <a:pPr>
              <a:lnSpc>
                <a:spcPct val="100000"/>
              </a:lnSpc>
            </a:pPr>
            <a:endParaRPr lang="en-US" sz="2000" dirty="0" smtClean="0"/>
          </a:p>
          <a:p>
            <a:pPr>
              <a:lnSpc>
                <a:spcPct val="100000"/>
              </a:lnSpc>
            </a:pPr>
            <a:r>
              <a:rPr lang="en-US" sz="2000" dirty="0"/>
              <a:t> </a:t>
            </a:r>
            <a:r>
              <a:rPr lang="en-US" sz="2000" dirty="0" smtClean="0"/>
              <a:t>   …</a:t>
            </a:r>
            <a:endParaRPr lang="en-US" sz="2000" dirty="0"/>
          </a:p>
          <a:p>
            <a:pPr>
              <a:lnSpc>
                <a:spcPct val="100000"/>
              </a:lnSpc>
            </a:pPr>
            <a:r>
              <a:rPr lang="en-US" sz="2000" dirty="0"/>
              <a:t/>
            </a:r>
            <a:br>
              <a:rPr lang="en-US" sz="2000" dirty="0"/>
            </a:br>
            <a:r>
              <a:rPr lang="en-US" sz="2000" dirty="0"/>
              <a:t>    </a:t>
            </a:r>
            <a:r>
              <a:rPr lang="en-US" sz="2000" dirty="0">
                <a:solidFill>
                  <a:srgbClr val="808000"/>
                </a:solidFill>
              </a:rPr>
              <a:t>@</a:t>
            </a:r>
            <a:r>
              <a:rPr lang="en-US" sz="2000" dirty="0" err="1">
                <a:solidFill>
                  <a:srgbClr val="808000"/>
                </a:solidFill>
              </a:rPr>
              <a:t>AfterClass</a:t>
            </a:r>
            <a:r>
              <a:rPr lang="en-US" sz="2000" dirty="0">
                <a:solidFill>
                  <a:srgbClr val="808000"/>
                </a:solidFill>
              </a:rPr>
              <a:t/>
            </a:r>
            <a:br>
              <a:rPr lang="en-US" sz="2000" dirty="0">
                <a:solidFill>
                  <a:srgbClr val="808000"/>
                </a:solidFill>
              </a:rPr>
            </a:br>
            <a:r>
              <a:rPr lang="en-US" sz="2000" dirty="0">
                <a:solidFill>
                  <a:srgbClr val="808000"/>
                </a:solidFill>
              </a:rPr>
              <a:t>    </a:t>
            </a:r>
            <a:r>
              <a:rPr lang="en-US" sz="2000" b="1" dirty="0">
                <a:solidFill>
                  <a:srgbClr val="000080"/>
                </a:solidFill>
              </a:rPr>
              <a:t>public static void </a:t>
            </a:r>
            <a:r>
              <a:rPr lang="en-US" sz="2000" dirty="0" err="1"/>
              <a:t>tearDownClass</a:t>
            </a:r>
            <a:r>
              <a:rPr lang="en-US" sz="2000" dirty="0"/>
              <a:t>() {</a:t>
            </a:r>
            <a:br>
              <a:rPr lang="en-US" sz="2000" dirty="0"/>
            </a:br>
            <a:r>
              <a:rPr lang="en-US" sz="2000" dirty="0"/>
              <a:t>        </a:t>
            </a:r>
            <a:r>
              <a:rPr lang="en-US" sz="2000" i="1" dirty="0" smtClean="0">
                <a:solidFill>
                  <a:srgbClr val="808080"/>
                </a:solidFill>
              </a:rPr>
              <a:t>…</a:t>
            </a:r>
            <a:r>
              <a:rPr lang="en-US" sz="2000" i="1" dirty="0">
                <a:solidFill>
                  <a:srgbClr val="808080"/>
                </a:solidFill>
              </a:rPr>
              <a:t/>
            </a:r>
            <a:br>
              <a:rPr lang="en-US" sz="2000" i="1" dirty="0">
                <a:solidFill>
                  <a:srgbClr val="808080"/>
                </a:solidFill>
              </a:rPr>
            </a:br>
            <a:r>
              <a:rPr lang="en-US" sz="2000" i="1" dirty="0">
                <a:solidFill>
                  <a:srgbClr val="808080"/>
                </a:solidFill>
              </a:rPr>
              <a:t>    </a:t>
            </a:r>
            <a:r>
              <a:rPr lang="en-US" sz="2000" dirty="0"/>
              <a:t>}</a:t>
            </a:r>
            <a:br>
              <a:rPr lang="en-US" sz="2000" dirty="0"/>
            </a:br>
            <a:r>
              <a:rPr lang="en-US" sz="2000" dirty="0"/>
              <a:t/>
            </a:r>
            <a:br>
              <a:rPr lang="en-US" sz="2000" dirty="0"/>
            </a:br>
            <a:r>
              <a:rPr lang="en-US" sz="2000" dirty="0"/>
              <a:t>    </a:t>
            </a:r>
            <a:r>
              <a:rPr lang="en-US" sz="2000" dirty="0">
                <a:solidFill>
                  <a:srgbClr val="808000"/>
                </a:solidFill>
              </a:rPr>
              <a:t>@After</a:t>
            </a:r>
            <a:br>
              <a:rPr lang="en-US" sz="2000" dirty="0">
                <a:solidFill>
                  <a:srgbClr val="808000"/>
                </a:solidFill>
              </a:rPr>
            </a:br>
            <a:r>
              <a:rPr lang="en-US" sz="2000" dirty="0">
                <a:solidFill>
                  <a:srgbClr val="808000"/>
                </a:solidFill>
              </a:rPr>
              <a:t>    </a:t>
            </a:r>
            <a:r>
              <a:rPr lang="en-US" sz="2000" b="1" dirty="0">
                <a:solidFill>
                  <a:srgbClr val="000080"/>
                </a:solidFill>
              </a:rPr>
              <a:t>public void </a:t>
            </a:r>
            <a:r>
              <a:rPr lang="en-US" sz="2000" dirty="0" err="1"/>
              <a:t>tearDown</a:t>
            </a:r>
            <a:r>
              <a:rPr lang="en-US" sz="2000" dirty="0"/>
              <a:t>() {</a:t>
            </a:r>
            <a:br>
              <a:rPr lang="en-US" sz="2000" dirty="0"/>
            </a:br>
            <a:r>
              <a:rPr lang="en-US" sz="2000" dirty="0"/>
              <a:t>        </a:t>
            </a:r>
            <a:r>
              <a:rPr lang="en-US" sz="2000" b="1" dirty="0" err="1">
                <a:solidFill>
                  <a:srgbClr val="660E7A"/>
                </a:solidFill>
              </a:rPr>
              <a:t>output</a:t>
            </a:r>
            <a:r>
              <a:rPr lang="en-US" sz="2000" dirty="0" err="1"/>
              <a:t>.delete</a:t>
            </a:r>
            <a:r>
              <a:rPr lang="en-US" sz="2000" dirty="0"/>
              <a:t>();</a:t>
            </a:r>
            <a:br>
              <a:rPr lang="en-US" sz="2000" dirty="0"/>
            </a:br>
            <a:r>
              <a:rPr lang="en-US" sz="2000" dirty="0"/>
              <a:t>    </a:t>
            </a:r>
            <a:r>
              <a:rPr lang="en-US" sz="2000" dirty="0" smtClean="0"/>
              <a:t>}</a:t>
            </a:r>
          </a:p>
          <a:p>
            <a:pPr>
              <a:lnSpc>
                <a:spcPct val="100000"/>
              </a:lnSpc>
            </a:pPr>
            <a:r>
              <a:rPr lang="en-US" sz="2000" dirty="0"/>
              <a:t/>
            </a:r>
            <a:br>
              <a:rPr lang="en-US" sz="2000" dirty="0"/>
            </a:br>
            <a:r>
              <a:rPr lang="en-US" sz="2000" dirty="0" smtClean="0"/>
              <a:t>}</a:t>
            </a:r>
            <a:endParaRPr lang="en-US" sz="1800" b="0" strike="noStrike" spc="-1" dirty="0">
              <a:solidFill>
                <a:srgbClr val="000000"/>
              </a:solidFill>
              <a:uFill>
                <a:solidFill>
                  <a:srgbClr val="FFFFFF"/>
                </a:solidFill>
              </a:uFill>
              <a:latin typeface="Arial"/>
            </a:endParaRPr>
          </a:p>
        </p:txBody>
      </p:sp>
      <p:sp>
        <p:nvSpPr>
          <p:cNvPr id="153" name="CustomShape 3"/>
          <p:cNvSpPr/>
          <p:nvPr/>
        </p:nvSpPr>
        <p:spPr>
          <a:xfrm>
            <a:off x="681714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E59E3F0-8156-48BA-A7D5-2F1DD3BCF7D5}" type="slidenum">
              <a:rPr lang="en-US" sz="1000" b="0" strike="noStrike" spc="-1">
                <a:solidFill>
                  <a:srgbClr val="BFBFBF"/>
                </a:solidFill>
                <a:uFill>
                  <a:solidFill>
                    <a:srgbClr val="FFFFFF"/>
                  </a:solidFill>
                </a:uFill>
                <a:latin typeface="Georgia"/>
                <a:ea typeface="DejaVu Sans"/>
              </a:rPr>
              <a:t>18</a:t>
            </a:fld>
            <a:endParaRPr lang="en-US" sz="1800" b="0" strike="noStrike" spc="-1">
              <a:solidFill>
                <a:srgbClr val="000000"/>
              </a:solidFill>
              <a:uFill>
                <a:solidFill>
                  <a:srgbClr val="FFFFFF"/>
                </a:solidFill>
              </a:uFill>
              <a:latin typeface="Arial"/>
            </a:endParaRPr>
          </a:p>
        </p:txBody>
      </p:sp>
      <p:sp>
        <p:nvSpPr>
          <p:cNvPr id="154" name="CustomShape 4"/>
          <p:cNvSpPr/>
          <p:nvPr/>
        </p:nvSpPr>
        <p:spPr>
          <a:xfrm>
            <a:off x="1850246" y="346680"/>
            <a:ext cx="6033394"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ru-RU" sz="2800" b="1" strike="noStrike" cap="all" spc="296" dirty="0" smtClean="0">
                <a:solidFill>
                  <a:srgbClr val="008000"/>
                </a:solidFill>
                <a:uFill>
                  <a:solidFill>
                    <a:srgbClr val="FFFFFF"/>
                  </a:solidFill>
                </a:uFill>
                <a:latin typeface="Calibri"/>
                <a:ea typeface="DejaVu Sans"/>
              </a:rPr>
              <a:t>шаг №6</a:t>
            </a:r>
            <a:endParaRPr lang="en-US" sz="2800" b="0" strike="noStrike" spc="-1" dirty="0">
              <a:solidFill>
                <a:srgbClr val="000000"/>
              </a:solidFill>
              <a:uFill>
                <a:solidFill>
                  <a:srgbClr val="FFFFFF"/>
                </a:solidFill>
              </a:uFill>
              <a:latin typeface="Arial"/>
            </a:endParaRPr>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722" y="177634"/>
            <a:ext cx="1409524" cy="514286"/>
          </a:xfrm>
          <a:prstGeom prst="rect">
            <a:avLst/>
          </a:prstGeom>
        </p:spPr>
      </p:pic>
    </p:spTree>
    <p:extLst>
      <p:ext uri="{BB962C8B-B14F-4D97-AF65-F5344CB8AC3E}">
        <p14:creationId xmlns:p14="http://schemas.microsoft.com/office/powerpoint/2010/main" val="7300050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2"/>
          <p:cNvSpPr/>
          <p:nvPr/>
        </p:nvSpPr>
        <p:spPr>
          <a:xfrm>
            <a:off x="440722" y="1268640"/>
            <a:ext cx="8379750" cy="511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342900" indent="-342900" algn="just">
              <a:lnSpc>
                <a:spcPct val="100000"/>
              </a:lnSpc>
              <a:buAutoNum type="arabicPeriod"/>
            </a:pPr>
            <a:r>
              <a:rPr lang="ru-RU" sz="2200" b="0" strike="noStrike" spc="-1" dirty="0" smtClean="0">
                <a:solidFill>
                  <a:srgbClr val="000000"/>
                </a:solidFill>
                <a:uFill>
                  <a:solidFill>
                    <a:srgbClr val="FFFFFF"/>
                  </a:solidFill>
                </a:uFill>
              </a:rPr>
              <a:t>Добавьте аннотацию </a:t>
            </a:r>
            <a:r>
              <a:rPr lang="en-US" sz="2200" dirty="0"/>
              <a:t>@</a:t>
            </a:r>
            <a:r>
              <a:rPr lang="en-US" sz="2200" dirty="0" err="1"/>
              <a:t>RunWith</a:t>
            </a:r>
            <a:r>
              <a:rPr lang="en-US" sz="2200" dirty="0"/>
              <a:t>(</a:t>
            </a:r>
            <a:r>
              <a:rPr lang="en-US" sz="2200" dirty="0" err="1"/>
              <a:t>Parameterized.class</a:t>
            </a:r>
            <a:r>
              <a:rPr lang="en-US" sz="2200" dirty="0" smtClean="0"/>
              <a:t>)</a:t>
            </a:r>
            <a:r>
              <a:rPr lang="ru-RU" sz="2200" dirty="0" smtClean="0"/>
              <a:t> к классу теста.</a:t>
            </a:r>
          </a:p>
          <a:p>
            <a:pPr marL="342900" indent="-342900" algn="just">
              <a:lnSpc>
                <a:spcPct val="100000"/>
              </a:lnSpc>
              <a:buAutoNum type="arabicPeriod"/>
            </a:pPr>
            <a:endParaRPr lang="en-US" sz="2200" dirty="0" smtClean="0"/>
          </a:p>
          <a:p>
            <a:pPr marL="342900" indent="-342900" algn="just">
              <a:lnSpc>
                <a:spcPct val="100000"/>
              </a:lnSpc>
              <a:buAutoNum type="arabicPeriod"/>
            </a:pPr>
            <a:r>
              <a:rPr lang="ru-RU" sz="2200" spc="-1" dirty="0" smtClean="0">
                <a:solidFill>
                  <a:srgbClr val="000000"/>
                </a:solidFill>
                <a:uFill>
                  <a:solidFill>
                    <a:srgbClr val="FFFFFF"/>
                  </a:solidFill>
                </a:uFill>
              </a:rPr>
              <a:t>Определите набор параметров с ожидаемыми значениями</a:t>
            </a:r>
            <a:r>
              <a:rPr lang="ru-RU" sz="2200" spc="-1" dirty="0">
                <a:solidFill>
                  <a:srgbClr val="000000"/>
                </a:solidFill>
                <a:uFill>
                  <a:solidFill>
                    <a:srgbClr val="FFFFFF"/>
                  </a:solidFill>
                </a:uFill>
              </a:rPr>
              <a:t>:</a:t>
            </a:r>
            <a:r>
              <a:rPr lang="ru-RU" sz="2200" spc="-1" dirty="0" smtClean="0">
                <a:solidFill>
                  <a:srgbClr val="000000"/>
                </a:solidFill>
                <a:uFill>
                  <a:solidFill>
                    <a:srgbClr val="FFFFFF"/>
                  </a:solidFill>
                </a:uFill>
              </a:rPr>
              <a:t> </a:t>
            </a:r>
            <a:r>
              <a:rPr lang="en-US" sz="2200" spc="-1" dirty="0" smtClean="0">
                <a:solidFill>
                  <a:srgbClr val="000000"/>
                </a:solidFill>
                <a:uFill>
                  <a:solidFill>
                    <a:srgbClr val="FFFFFF"/>
                  </a:solidFill>
                </a:uFill>
              </a:rPr>
              <a:t>public static </a:t>
            </a:r>
            <a:r>
              <a:rPr lang="ru-RU" sz="2200" spc="-1" dirty="0" smtClean="0">
                <a:solidFill>
                  <a:srgbClr val="000000"/>
                </a:solidFill>
                <a:uFill>
                  <a:solidFill>
                    <a:srgbClr val="FFFFFF"/>
                  </a:solidFill>
                </a:uFill>
              </a:rPr>
              <a:t>метод с аннотацией </a:t>
            </a:r>
            <a:r>
              <a:rPr lang="en-US" sz="2200" dirty="0"/>
              <a:t>@</a:t>
            </a:r>
            <a:r>
              <a:rPr lang="en-US" sz="2200" dirty="0" err="1"/>
              <a:t>Parameterized.Parameters</a:t>
            </a:r>
            <a:r>
              <a:rPr lang="ru-RU" sz="2200" spc="-1" dirty="0" smtClean="0">
                <a:solidFill>
                  <a:srgbClr val="000000"/>
                </a:solidFill>
                <a:uFill>
                  <a:solidFill>
                    <a:srgbClr val="FFFFFF"/>
                  </a:solidFill>
                </a:uFill>
              </a:rPr>
              <a:t>, возвращающий </a:t>
            </a:r>
            <a:r>
              <a:rPr lang="en-US" sz="2200" dirty="0" err="1"/>
              <a:t>Iterable</a:t>
            </a:r>
            <a:r>
              <a:rPr lang="en-US" sz="2200" dirty="0"/>
              <a:t>&lt;Object[]&gt;</a:t>
            </a:r>
            <a:r>
              <a:rPr lang="ru-RU" sz="2200" spc="-1" dirty="0" smtClean="0">
                <a:solidFill>
                  <a:srgbClr val="000000"/>
                </a:solidFill>
                <a:uFill>
                  <a:solidFill>
                    <a:srgbClr val="FFFFFF"/>
                  </a:solidFill>
                </a:uFill>
              </a:rPr>
              <a:t>. Один класс теста на один такой набор.</a:t>
            </a:r>
          </a:p>
          <a:p>
            <a:pPr marL="342900" indent="-342900" algn="just">
              <a:lnSpc>
                <a:spcPct val="100000"/>
              </a:lnSpc>
              <a:buAutoNum type="arabicPeriod"/>
            </a:pPr>
            <a:endParaRPr lang="ru-RU" sz="2200" spc="-1" dirty="0" smtClean="0">
              <a:solidFill>
                <a:srgbClr val="000000"/>
              </a:solidFill>
              <a:uFill>
                <a:solidFill>
                  <a:srgbClr val="FFFFFF"/>
                </a:solidFill>
              </a:uFill>
            </a:endParaRPr>
          </a:p>
          <a:p>
            <a:pPr marL="342900" indent="-342900" algn="just">
              <a:lnSpc>
                <a:spcPct val="100000"/>
              </a:lnSpc>
              <a:buAutoNum type="arabicPeriod"/>
            </a:pPr>
            <a:r>
              <a:rPr lang="ru-RU" sz="2200" spc="-1" dirty="0" smtClean="0">
                <a:solidFill>
                  <a:srgbClr val="000000"/>
                </a:solidFill>
                <a:uFill>
                  <a:solidFill>
                    <a:srgbClr val="FFFFFF"/>
                  </a:solidFill>
                </a:uFill>
              </a:rPr>
              <a:t>Определите </a:t>
            </a:r>
            <a:r>
              <a:rPr lang="en-US" sz="2200" spc="-1" dirty="0" smtClean="0">
                <a:solidFill>
                  <a:srgbClr val="000000"/>
                </a:solidFill>
                <a:uFill>
                  <a:solidFill>
                    <a:srgbClr val="FFFFFF"/>
                  </a:solidFill>
                </a:uFill>
              </a:rPr>
              <a:t>public</a:t>
            </a:r>
            <a:r>
              <a:rPr lang="ru-RU" sz="2200" spc="-1" dirty="0" smtClean="0">
                <a:solidFill>
                  <a:srgbClr val="000000"/>
                </a:solidFill>
                <a:uFill>
                  <a:solidFill>
                    <a:srgbClr val="FFFFFF"/>
                  </a:solidFill>
                </a:uFill>
              </a:rPr>
              <a:t> члены класса теста с аннотацией </a:t>
            </a:r>
            <a:r>
              <a:rPr lang="en-US" sz="2200" dirty="0"/>
              <a:t>@</a:t>
            </a:r>
            <a:r>
              <a:rPr lang="en-US" sz="2200" dirty="0" err="1" smtClean="0"/>
              <a:t>Parameterized.Parameter</a:t>
            </a:r>
            <a:r>
              <a:rPr lang="ru-RU" sz="2200" dirty="0" smtClean="0"/>
              <a:t>. Аргумент аннотации – порядковый номер элемента в наборе. Используйте эти члены в качестве значений для теста.</a:t>
            </a:r>
          </a:p>
        </p:txBody>
      </p:sp>
      <p:sp>
        <p:nvSpPr>
          <p:cNvPr id="153" name="CustomShape 3"/>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E59E3F0-8156-48BA-A7D5-2F1DD3BCF7D5}" type="slidenum">
              <a:rPr lang="en-US" sz="1000" b="0" strike="noStrike" spc="-1">
                <a:solidFill>
                  <a:srgbClr val="BFBFBF"/>
                </a:solidFill>
                <a:uFill>
                  <a:solidFill>
                    <a:srgbClr val="FFFFFF"/>
                  </a:solidFill>
                </a:uFill>
                <a:latin typeface="Georgia"/>
                <a:ea typeface="DejaVu Sans"/>
              </a:rPr>
              <a:t>19</a:t>
            </a:fld>
            <a:endParaRPr lang="en-US" sz="1800" b="0" strike="noStrike" spc="-1">
              <a:solidFill>
                <a:srgbClr val="000000"/>
              </a:solidFill>
              <a:uFill>
                <a:solidFill>
                  <a:srgbClr val="FFFFFF"/>
                </a:solidFill>
              </a:uFill>
              <a:latin typeface="Arial"/>
            </a:endParaRPr>
          </a:p>
        </p:txBody>
      </p:sp>
      <p:sp>
        <p:nvSpPr>
          <p:cNvPr id="154" name="CustomShape 4"/>
          <p:cNvSpPr/>
          <p:nvPr/>
        </p:nvSpPr>
        <p:spPr>
          <a:xfrm>
            <a:off x="1850246" y="346680"/>
            <a:ext cx="6033394"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ru-RU" sz="2800" b="1" strike="noStrike" cap="all" spc="296" dirty="0" smtClean="0">
                <a:solidFill>
                  <a:srgbClr val="008000"/>
                </a:solidFill>
                <a:uFill>
                  <a:solidFill>
                    <a:srgbClr val="FFFFFF"/>
                  </a:solidFill>
                </a:uFill>
                <a:latin typeface="Calibri"/>
                <a:ea typeface="DejaVu Sans"/>
              </a:rPr>
              <a:t>Параметризованные тесты</a:t>
            </a:r>
            <a:endParaRPr lang="en-US" sz="2800" b="0" strike="noStrike" spc="-1" dirty="0">
              <a:solidFill>
                <a:srgbClr val="000000"/>
              </a:solidFill>
              <a:uFill>
                <a:solidFill>
                  <a:srgbClr val="FFFFFF"/>
                </a:solidFill>
              </a:uFill>
              <a:latin typeface="Arial"/>
            </a:endParaRPr>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722" y="177634"/>
            <a:ext cx="1409524" cy="514286"/>
          </a:xfrm>
          <a:prstGeom prst="rect">
            <a:avLst/>
          </a:prstGeom>
        </p:spPr>
      </p:pic>
    </p:spTree>
    <p:extLst>
      <p:ext uri="{BB962C8B-B14F-4D97-AF65-F5344CB8AC3E}">
        <p14:creationId xmlns:p14="http://schemas.microsoft.com/office/powerpoint/2010/main" val="413841512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2"/>
          <p:cNvSpPr/>
          <p:nvPr/>
        </p:nvSpPr>
        <p:spPr>
          <a:xfrm>
            <a:off x="457200" y="1268640"/>
            <a:ext cx="8279280" cy="511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457200" indent="-456480" algn="just">
              <a:lnSpc>
                <a:spcPct val="100000"/>
              </a:lnSpc>
              <a:buClr>
                <a:srgbClr val="000000"/>
              </a:buClr>
              <a:buFont typeface="Calibri"/>
              <a:buAutoNum type="arabicPeriod"/>
            </a:pPr>
            <a:r>
              <a:rPr lang="ru-RU" sz="2200" spc="-1" dirty="0" smtClean="0">
                <a:solidFill>
                  <a:srgbClr val="000000"/>
                </a:solidFill>
                <a:uFill>
                  <a:solidFill>
                    <a:srgbClr val="FFFFFF"/>
                  </a:solidFill>
                </a:uFill>
                <a:ea typeface="DejaVu Sans"/>
              </a:rPr>
              <a:t>Что такое м</a:t>
            </a:r>
            <a:r>
              <a:rPr lang="ru-RU" sz="2200" b="0" strike="noStrike" spc="-1" dirty="0" smtClean="0">
                <a:solidFill>
                  <a:srgbClr val="000000"/>
                </a:solidFill>
                <a:uFill>
                  <a:solidFill>
                    <a:srgbClr val="FFFFFF"/>
                  </a:solidFill>
                </a:uFill>
                <a:ea typeface="DejaVu Sans"/>
              </a:rPr>
              <a:t>одульное тестирование</a:t>
            </a:r>
            <a:r>
              <a:rPr lang="ru-RU" sz="2200" spc="-1" dirty="0" smtClean="0">
                <a:solidFill>
                  <a:srgbClr val="000000"/>
                </a:solidFill>
                <a:uFill>
                  <a:solidFill>
                    <a:srgbClr val="FFFFFF"/>
                  </a:solidFill>
                </a:uFill>
                <a:ea typeface="DejaVu Sans"/>
              </a:rPr>
              <a:t>?</a:t>
            </a:r>
          </a:p>
          <a:p>
            <a:pPr marL="457200" indent="-456480" algn="just">
              <a:lnSpc>
                <a:spcPct val="100000"/>
              </a:lnSpc>
              <a:buClr>
                <a:srgbClr val="000000"/>
              </a:buClr>
              <a:buFont typeface="Calibri"/>
              <a:buAutoNum type="arabicPeriod"/>
            </a:pPr>
            <a:r>
              <a:rPr lang="en-US" sz="2200" b="0" strike="noStrike" spc="-1" dirty="0" smtClean="0">
                <a:solidFill>
                  <a:srgbClr val="000000"/>
                </a:solidFill>
                <a:uFill>
                  <a:solidFill>
                    <a:srgbClr val="FFFFFF"/>
                  </a:solidFill>
                </a:uFill>
                <a:ea typeface="DejaVu Sans"/>
              </a:rPr>
              <a:t>JUnit.</a:t>
            </a:r>
            <a:endParaRPr lang="en-US" sz="2200" b="0" strike="noStrike" spc="-1" dirty="0">
              <a:solidFill>
                <a:srgbClr val="000000"/>
              </a:solidFill>
              <a:uFill>
                <a:solidFill>
                  <a:srgbClr val="FFFFFF"/>
                </a:solidFill>
              </a:uFill>
            </a:endParaRPr>
          </a:p>
          <a:p>
            <a:pPr marL="457200" indent="-456480" algn="just">
              <a:lnSpc>
                <a:spcPct val="100000"/>
              </a:lnSpc>
              <a:buClr>
                <a:srgbClr val="000000"/>
              </a:buClr>
              <a:buFont typeface="Calibri"/>
              <a:buAutoNum type="arabicPeriod"/>
            </a:pPr>
            <a:r>
              <a:rPr lang="en-US" sz="2200" b="0" strike="noStrike" spc="-1" dirty="0" err="1" smtClean="0">
                <a:solidFill>
                  <a:srgbClr val="000000"/>
                </a:solidFill>
                <a:uFill>
                  <a:solidFill>
                    <a:srgbClr val="FFFFFF"/>
                  </a:solidFill>
                </a:uFill>
                <a:ea typeface="DejaVu Sans"/>
              </a:rPr>
              <a:t>Mockito</a:t>
            </a:r>
            <a:r>
              <a:rPr lang="en-US" sz="2200" b="0" strike="noStrike" spc="-1" dirty="0" smtClean="0">
                <a:solidFill>
                  <a:srgbClr val="000000"/>
                </a:solidFill>
                <a:uFill>
                  <a:solidFill>
                    <a:srgbClr val="FFFFFF"/>
                  </a:solidFill>
                </a:uFill>
                <a:ea typeface="DejaVu Sans"/>
              </a:rPr>
              <a:t>.</a:t>
            </a:r>
            <a:endParaRPr lang="en-US" sz="2200" b="0" strike="noStrike" spc="-1" dirty="0">
              <a:solidFill>
                <a:srgbClr val="000000"/>
              </a:solidFill>
              <a:uFill>
                <a:solidFill>
                  <a:srgbClr val="FFFFFF"/>
                </a:solidFill>
              </a:uFill>
            </a:endParaRPr>
          </a:p>
          <a:p>
            <a:pPr marL="457200" indent="-456480" algn="just">
              <a:lnSpc>
                <a:spcPct val="100000"/>
              </a:lnSpc>
              <a:buClr>
                <a:srgbClr val="000000"/>
              </a:buClr>
              <a:buFont typeface="Calibri"/>
              <a:buAutoNum type="arabicPeriod"/>
            </a:pPr>
            <a:r>
              <a:rPr lang="en-US" sz="2200" b="0" strike="noStrike" spc="-1" dirty="0" err="1" smtClean="0">
                <a:solidFill>
                  <a:srgbClr val="000000"/>
                </a:solidFill>
                <a:uFill>
                  <a:solidFill>
                    <a:srgbClr val="FFFFFF"/>
                  </a:solidFill>
                </a:uFill>
                <a:ea typeface="DejaVu Sans"/>
              </a:rPr>
              <a:t>PowerMock</a:t>
            </a:r>
            <a:r>
              <a:rPr lang="en-US" sz="2200" b="0" strike="noStrike" spc="-1" dirty="0" smtClean="0">
                <a:solidFill>
                  <a:srgbClr val="000000"/>
                </a:solidFill>
                <a:uFill>
                  <a:solidFill>
                    <a:srgbClr val="FFFFFF"/>
                  </a:solidFill>
                </a:uFill>
                <a:ea typeface="DejaVu Sans"/>
              </a:rPr>
              <a:t>.</a:t>
            </a:r>
            <a:endParaRPr lang="en-US" sz="1800" b="0" strike="noStrike" spc="-1" dirty="0">
              <a:solidFill>
                <a:srgbClr val="000000"/>
              </a:solidFill>
              <a:uFill>
                <a:solidFill>
                  <a:srgbClr val="FFFFFF"/>
                </a:solidFill>
              </a:uFill>
              <a:latin typeface="Arial"/>
            </a:endParaRPr>
          </a:p>
        </p:txBody>
      </p:sp>
      <p:sp>
        <p:nvSpPr>
          <p:cNvPr id="153" name="CustomShape 3"/>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E59E3F0-8156-48BA-A7D5-2F1DD3BCF7D5}" type="slidenum">
              <a:rPr lang="en-US" sz="1000" b="0" strike="noStrike" spc="-1">
                <a:solidFill>
                  <a:srgbClr val="BFBFBF"/>
                </a:solidFill>
                <a:uFill>
                  <a:solidFill>
                    <a:srgbClr val="FFFFFF"/>
                  </a:solidFill>
                </a:uFill>
                <a:latin typeface="Georgia"/>
                <a:ea typeface="DejaVu Sans"/>
              </a:rPr>
              <a:t>2</a:t>
            </a:fld>
            <a:endParaRPr lang="en-US" sz="1800" b="0" strike="noStrike" spc="-1">
              <a:solidFill>
                <a:srgbClr val="000000"/>
              </a:solidFill>
              <a:uFill>
                <a:solidFill>
                  <a:srgbClr val="FFFFFF"/>
                </a:solidFill>
              </a:uFill>
              <a:latin typeface="Arial"/>
            </a:endParaRPr>
          </a:p>
        </p:txBody>
      </p:sp>
      <p:sp>
        <p:nvSpPr>
          <p:cNvPr id="154" name="CustomShape 4"/>
          <p:cNvSpPr/>
          <p:nvPr/>
        </p:nvSpPr>
        <p:spPr>
          <a:xfrm>
            <a:off x="457200" y="346680"/>
            <a:ext cx="742644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strike="noStrike" cap="all" spc="296" dirty="0" err="1">
                <a:solidFill>
                  <a:srgbClr val="008000"/>
                </a:solidFill>
                <a:uFill>
                  <a:solidFill>
                    <a:srgbClr val="FFFFFF"/>
                  </a:solidFill>
                </a:uFill>
                <a:latin typeface="Calibri"/>
                <a:ea typeface="DejaVu Sans"/>
              </a:rPr>
              <a:t>Содержание</a:t>
            </a:r>
            <a:endParaRPr lang="en-US" sz="2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2"/>
          <p:cNvSpPr/>
          <p:nvPr/>
        </p:nvSpPr>
        <p:spPr>
          <a:xfrm>
            <a:off x="457200" y="836712"/>
            <a:ext cx="8363272" cy="590896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ts val="2000"/>
              </a:lnSpc>
            </a:pPr>
            <a:r>
              <a:rPr lang="en-US" sz="2000" dirty="0">
                <a:solidFill>
                  <a:srgbClr val="808000"/>
                </a:solidFill>
              </a:rPr>
              <a:t>@</a:t>
            </a:r>
            <a:r>
              <a:rPr lang="en-US" sz="2000" dirty="0" err="1">
                <a:solidFill>
                  <a:srgbClr val="808000"/>
                </a:solidFill>
              </a:rPr>
              <a:t>RunWith</a:t>
            </a:r>
            <a:r>
              <a:rPr lang="en-US" sz="2000" dirty="0"/>
              <a:t>(</a:t>
            </a:r>
            <a:r>
              <a:rPr lang="en-US" sz="2000" dirty="0" err="1"/>
              <a:t>Parameterized.</a:t>
            </a:r>
            <a:r>
              <a:rPr lang="en-US" sz="2000" b="1" dirty="0" err="1">
                <a:solidFill>
                  <a:srgbClr val="000080"/>
                </a:solidFill>
              </a:rPr>
              <a:t>class</a:t>
            </a:r>
            <a:r>
              <a:rPr lang="en-US" sz="2000" dirty="0"/>
              <a:t>)</a:t>
            </a:r>
            <a:br>
              <a:rPr lang="en-US" sz="2000" dirty="0"/>
            </a:br>
            <a:r>
              <a:rPr lang="en-US" sz="2000" b="1" dirty="0">
                <a:solidFill>
                  <a:srgbClr val="000080"/>
                </a:solidFill>
              </a:rPr>
              <a:t>public class </a:t>
            </a:r>
            <a:r>
              <a:rPr lang="en-US" sz="2000" dirty="0" err="1"/>
              <a:t>CalculatorTest</a:t>
            </a:r>
            <a:r>
              <a:rPr lang="en-US" sz="2000" dirty="0"/>
              <a:t> </a:t>
            </a:r>
            <a:r>
              <a:rPr lang="en-US" sz="2000" dirty="0" smtClean="0"/>
              <a:t>{</a:t>
            </a:r>
            <a:r>
              <a:rPr lang="en-US" sz="2000" dirty="0"/>
              <a:t/>
            </a:r>
            <a:br>
              <a:rPr lang="en-US" sz="2000" dirty="0"/>
            </a:br>
            <a:r>
              <a:rPr lang="en-US" sz="2000" dirty="0"/>
              <a:t>    </a:t>
            </a:r>
            <a:r>
              <a:rPr lang="en-US" sz="2000" dirty="0">
                <a:solidFill>
                  <a:srgbClr val="808000"/>
                </a:solidFill>
              </a:rPr>
              <a:t>@Parameter</a:t>
            </a:r>
            <a:br>
              <a:rPr lang="en-US" sz="2000" dirty="0">
                <a:solidFill>
                  <a:srgbClr val="808000"/>
                </a:solidFill>
              </a:rPr>
            </a:br>
            <a:r>
              <a:rPr lang="en-US" sz="2000" dirty="0">
                <a:solidFill>
                  <a:srgbClr val="808000"/>
                </a:solidFill>
              </a:rPr>
              <a:t>    </a:t>
            </a:r>
            <a:r>
              <a:rPr lang="en-US" sz="2000" b="1" dirty="0">
                <a:solidFill>
                  <a:srgbClr val="000080"/>
                </a:solidFill>
              </a:rPr>
              <a:t>public </a:t>
            </a:r>
            <a:r>
              <a:rPr lang="en-US" sz="2000" b="1" dirty="0" err="1">
                <a:solidFill>
                  <a:srgbClr val="000080"/>
                </a:solidFill>
              </a:rPr>
              <a:t>int</a:t>
            </a:r>
            <a:r>
              <a:rPr lang="en-US" sz="2000" b="1" dirty="0">
                <a:solidFill>
                  <a:srgbClr val="000080"/>
                </a:solidFill>
              </a:rPr>
              <a:t> </a:t>
            </a:r>
            <a:r>
              <a:rPr lang="en-US" sz="2000" b="1" dirty="0">
                <a:solidFill>
                  <a:srgbClr val="660E7A"/>
                </a:solidFill>
              </a:rPr>
              <a:t>a</a:t>
            </a:r>
            <a:r>
              <a:rPr lang="en-US" sz="2000" dirty="0"/>
              <a:t>;</a:t>
            </a:r>
            <a:br>
              <a:rPr lang="en-US" sz="2000" dirty="0"/>
            </a:br>
            <a:r>
              <a:rPr lang="en-US" sz="2000" dirty="0"/>
              <a:t/>
            </a:r>
            <a:br>
              <a:rPr lang="en-US" sz="2000" dirty="0"/>
            </a:br>
            <a:r>
              <a:rPr lang="en-US" sz="2000" dirty="0"/>
              <a:t>    </a:t>
            </a:r>
            <a:r>
              <a:rPr lang="en-US" sz="2000" dirty="0">
                <a:solidFill>
                  <a:srgbClr val="808000"/>
                </a:solidFill>
              </a:rPr>
              <a:t>@Parameter</a:t>
            </a:r>
            <a:r>
              <a:rPr lang="en-US" sz="2000" dirty="0"/>
              <a:t>(</a:t>
            </a:r>
            <a:r>
              <a:rPr lang="en-US" sz="2000" dirty="0">
                <a:solidFill>
                  <a:srgbClr val="0000FF"/>
                </a:solidFill>
              </a:rPr>
              <a:t>1</a:t>
            </a:r>
            <a:r>
              <a:rPr lang="en-US" sz="2000" dirty="0"/>
              <a:t>)</a:t>
            </a:r>
            <a:br>
              <a:rPr lang="en-US" sz="2000" dirty="0"/>
            </a:br>
            <a:r>
              <a:rPr lang="en-US" sz="2000" dirty="0"/>
              <a:t>    </a:t>
            </a:r>
            <a:r>
              <a:rPr lang="en-US" sz="2000" b="1" dirty="0">
                <a:solidFill>
                  <a:srgbClr val="000080"/>
                </a:solidFill>
              </a:rPr>
              <a:t>public </a:t>
            </a:r>
            <a:r>
              <a:rPr lang="en-US" sz="2000" b="1" dirty="0" err="1">
                <a:solidFill>
                  <a:srgbClr val="000080"/>
                </a:solidFill>
              </a:rPr>
              <a:t>int</a:t>
            </a:r>
            <a:r>
              <a:rPr lang="en-US" sz="2000" b="1" dirty="0">
                <a:solidFill>
                  <a:srgbClr val="000080"/>
                </a:solidFill>
              </a:rPr>
              <a:t> </a:t>
            </a:r>
            <a:r>
              <a:rPr lang="en-US" sz="2000" b="1" dirty="0">
                <a:solidFill>
                  <a:srgbClr val="660E7A"/>
                </a:solidFill>
              </a:rPr>
              <a:t>b</a:t>
            </a:r>
            <a:r>
              <a:rPr lang="en-US" sz="2000" dirty="0"/>
              <a:t>;</a:t>
            </a:r>
            <a:br>
              <a:rPr lang="en-US" sz="2000" dirty="0"/>
            </a:br>
            <a:r>
              <a:rPr lang="en-US" sz="2000" dirty="0"/>
              <a:t/>
            </a:r>
            <a:br>
              <a:rPr lang="en-US" sz="2000" dirty="0"/>
            </a:br>
            <a:r>
              <a:rPr lang="en-US" sz="2000" dirty="0"/>
              <a:t>    </a:t>
            </a:r>
            <a:r>
              <a:rPr lang="en-US" sz="2000" dirty="0">
                <a:solidFill>
                  <a:srgbClr val="808000"/>
                </a:solidFill>
              </a:rPr>
              <a:t>@Parameter</a:t>
            </a:r>
            <a:r>
              <a:rPr lang="en-US" sz="2000" dirty="0"/>
              <a:t>(</a:t>
            </a:r>
            <a:r>
              <a:rPr lang="en-US" sz="2000" dirty="0">
                <a:solidFill>
                  <a:srgbClr val="0000FF"/>
                </a:solidFill>
              </a:rPr>
              <a:t>2</a:t>
            </a:r>
            <a:r>
              <a:rPr lang="en-US" sz="2000" dirty="0"/>
              <a:t>)</a:t>
            </a:r>
            <a:br>
              <a:rPr lang="en-US" sz="2000" dirty="0"/>
            </a:br>
            <a:r>
              <a:rPr lang="en-US" sz="2000" dirty="0"/>
              <a:t>    </a:t>
            </a:r>
            <a:r>
              <a:rPr lang="en-US" sz="2000" b="1" dirty="0">
                <a:solidFill>
                  <a:srgbClr val="000080"/>
                </a:solidFill>
              </a:rPr>
              <a:t>public </a:t>
            </a:r>
            <a:r>
              <a:rPr lang="en-US" sz="2000" b="1" dirty="0" err="1">
                <a:solidFill>
                  <a:srgbClr val="000080"/>
                </a:solidFill>
              </a:rPr>
              <a:t>int</a:t>
            </a:r>
            <a:r>
              <a:rPr lang="en-US" sz="2000" b="1" dirty="0">
                <a:solidFill>
                  <a:srgbClr val="000080"/>
                </a:solidFill>
              </a:rPr>
              <a:t> </a:t>
            </a:r>
            <a:r>
              <a:rPr lang="en-US" sz="2000" b="1" dirty="0">
                <a:solidFill>
                  <a:srgbClr val="660E7A"/>
                </a:solidFill>
              </a:rPr>
              <a:t>expected</a:t>
            </a:r>
            <a:r>
              <a:rPr lang="en-US" sz="2000" dirty="0"/>
              <a:t>;</a:t>
            </a:r>
            <a:br>
              <a:rPr lang="en-US" sz="2000" dirty="0"/>
            </a:br>
            <a:r>
              <a:rPr lang="en-US" sz="2000" dirty="0"/>
              <a:t/>
            </a:r>
            <a:br>
              <a:rPr lang="en-US" sz="2000" dirty="0"/>
            </a:br>
            <a:r>
              <a:rPr lang="en-US" sz="2000" dirty="0"/>
              <a:t>    </a:t>
            </a:r>
            <a:r>
              <a:rPr lang="en-US" sz="2000" b="1" dirty="0">
                <a:solidFill>
                  <a:srgbClr val="000080"/>
                </a:solidFill>
              </a:rPr>
              <a:t>private </a:t>
            </a:r>
            <a:r>
              <a:rPr lang="en-US" sz="2000" dirty="0"/>
              <a:t>Calculator </a:t>
            </a:r>
            <a:r>
              <a:rPr lang="en-US" sz="2000" b="1" dirty="0" err="1">
                <a:solidFill>
                  <a:srgbClr val="660E7A"/>
                </a:solidFill>
              </a:rPr>
              <a:t>calculator</a:t>
            </a:r>
            <a:r>
              <a:rPr lang="en-US" sz="2000" b="1" dirty="0">
                <a:solidFill>
                  <a:srgbClr val="660E7A"/>
                </a:solidFill>
              </a:rPr>
              <a:t> </a:t>
            </a:r>
            <a:r>
              <a:rPr lang="en-US" sz="2000" dirty="0"/>
              <a:t>= </a:t>
            </a:r>
            <a:r>
              <a:rPr lang="en-US" sz="2000" b="1" dirty="0">
                <a:solidFill>
                  <a:srgbClr val="000080"/>
                </a:solidFill>
              </a:rPr>
              <a:t>new </a:t>
            </a:r>
            <a:r>
              <a:rPr lang="en-US" sz="2000" dirty="0"/>
              <a:t>Calculator();</a:t>
            </a:r>
            <a:br>
              <a:rPr lang="en-US" sz="2000" dirty="0"/>
            </a:br>
            <a:r>
              <a:rPr lang="en-US" sz="2000" dirty="0"/>
              <a:t/>
            </a:r>
            <a:br>
              <a:rPr lang="en-US" sz="2000" dirty="0"/>
            </a:br>
            <a:r>
              <a:rPr lang="en-US" sz="2000" dirty="0"/>
              <a:t>    </a:t>
            </a:r>
            <a:r>
              <a:rPr lang="en-US" sz="2000" dirty="0">
                <a:solidFill>
                  <a:srgbClr val="808000"/>
                </a:solidFill>
              </a:rPr>
              <a:t>@Parameters</a:t>
            </a:r>
            <a:br>
              <a:rPr lang="en-US" sz="2000" dirty="0">
                <a:solidFill>
                  <a:srgbClr val="808000"/>
                </a:solidFill>
              </a:rPr>
            </a:br>
            <a:r>
              <a:rPr lang="en-US" sz="2000" dirty="0">
                <a:solidFill>
                  <a:srgbClr val="808000"/>
                </a:solidFill>
              </a:rPr>
              <a:t>    </a:t>
            </a:r>
            <a:r>
              <a:rPr lang="en-US" sz="2000" b="1" dirty="0">
                <a:solidFill>
                  <a:srgbClr val="000080"/>
                </a:solidFill>
              </a:rPr>
              <a:t>public static </a:t>
            </a:r>
            <a:r>
              <a:rPr lang="en-US" sz="2000" dirty="0" err="1"/>
              <a:t>Iterable</a:t>
            </a:r>
            <a:r>
              <a:rPr lang="en-US" sz="2000" dirty="0"/>
              <a:t>&lt;Object[]&gt; data() {</a:t>
            </a:r>
            <a:br>
              <a:rPr lang="en-US" sz="2000" dirty="0"/>
            </a:br>
            <a:r>
              <a:rPr lang="en-US" sz="2000" dirty="0"/>
              <a:t>        </a:t>
            </a:r>
            <a:r>
              <a:rPr lang="en-US" sz="2000" b="1" dirty="0">
                <a:solidFill>
                  <a:srgbClr val="000080"/>
                </a:solidFill>
              </a:rPr>
              <a:t>return </a:t>
            </a:r>
            <a:r>
              <a:rPr lang="en-US" sz="2000" dirty="0" err="1"/>
              <a:t>Arrays.</a:t>
            </a:r>
            <a:r>
              <a:rPr lang="en-US" sz="2000" i="1" dirty="0" err="1"/>
              <a:t>asList</a:t>
            </a:r>
            <a:r>
              <a:rPr lang="en-US" sz="2000" dirty="0"/>
              <a:t>(</a:t>
            </a:r>
            <a:r>
              <a:rPr lang="en-US" sz="2000" b="1" dirty="0">
                <a:solidFill>
                  <a:srgbClr val="000080"/>
                </a:solidFill>
              </a:rPr>
              <a:t>new </a:t>
            </a:r>
            <a:r>
              <a:rPr lang="en-US" sz="2000" dirty="0"/>
              <a:t>Object[][]{{</a:t>
            </a:r>
            <a:r>
              <a:rPr lang="en-US" sz="2000" dirty="0">
                <a:solidFill>
                  <a:srgbClr val="0000FF"/>
                </a:solidFill>
              </a:rPr>
              <a:t>5</a:t>
            </a:r>
            <a:r>
              <a:rPr lang="en-US" sz="2000" dirty="0"/>
              <a:t>, </a:t>
            </a:r>
            <a:r>
              <a:rPr lang="en-US" sz="2000" dirty="0">
                <a:solidFill>
                  <a:srgbClr val="0000FF"/>
                </a:solidFill>
              </a:rPr>
              <a:t>2</a:t>
            </a:r>
            <a:r>
              <a:rPr lang="en-US" sz="2000" dirty="0"/>
              <a:t>, </a:t>
            </a:r>
            <a:r>
              <a:rPr lang="en-US" sz="2000" dirty="0">
                <a:solidFill>
                  <a:srgbClr val="0000FF"/>
                </a:solidFill>
              </a:rPr>
              <a:t>7</a:t>
            </a:r>
            <a:r>
              <a:rPr lang="en-US" sz="2000" dirty="0"/>
              <a:t>}, {</a:t>
            </a:r>
            <a:r>
              <a:rPr lang="en-US" sz="2000" dirty="0">
                <a:solidFill>
                  <a:srgbClr val="0000FF"/>
                </a:solidFill>
              </a:rPr>
              <a:t>1</a:t>
            </a:r>
            <a:r>
              <a:rPr lang="en-US" sz="2000" dirty="0"/>
              <a:t>, </a:t>
            </a:r>
            <a:r>
              <a:rPr lang="en-US" sz="2000" dirty="0">
                <a:solidFill>
                  <a:srgbClr val="0000FF"/>
                </a:solidFill>
              </a:rPr>
              <a:t>1</a:t>
            </a:r>
            <a:r>
              <a:rPr lang="en-US" sz="2000" dirty="0"/>
              <a:t>, </a:t>
            </a:r>
            <a:r>
              <a:rPr lang="en-US" sz="2000" dirty="0">
                <a:solidFill>
                  <a:srgbClr val="0000FF"/>
                </a:solidFill>
              </a:rPr>
              <a:t>2</a:t>
            </a:r>
            <a:r>
              <a:rPr lang="en-US" sz="2000" dirty="0"/>
              <a:t>}, {</a:t>
            </a:r>
            <a:r>
              <a:rPr lang="en-US" sz="2000" dirty="0">
                <a:solidFill>
                  <a:srgbClr val="0000FF"/>
                </a:solidFill>
              </a:rPr>
              <a:t>2</a:t>
            </a:r>
            <a:r>
              <a:rPr lang="en-US" sz="2000" dirty="0"/>
              <a:t>, </a:t>
            </a:r>
            <a:r>
              <a:rPr lang="en-US" sz="2000" dirty="0">
                <a:solidFill>
                  <a:srgbClr val="0000FF"/>
                </a:solidFill>
              </a:rPr>
              <a:t>1</a:t>
            </a:r>
            <a:r>
              <a:rPr lang="en-US" sz="2000" dirty="0"/>
              <a:t>, </a:t>
            </a:r>
            <a:r>
              <a:rPr lang="en-US" sz="2000" dirty="0">
                <a:solidFill>
                  <a:srgbClr val="0000FF"/>
                </a:solidFill>
              </a:rPr>
              <a:t>3</a:t>
            </a:r>
            <a:r>
              <a:rPr lang="en-US" sz="2000" dirty="0"/>
              <a:t>}});</a:t>
            </a:r>
            <a:br>
              <a:rPr lang="en-US" sz="2000" dirty="0"/>
            </a:br>
            <a:r>
              <a:rPr lang="en-US" sz="2000" dirty="0"/>
              <a:t>    }</a:t>
            </a:r>
            <a:br>
              <a:rPr lang="en-US" sz="2000" dirty="0"/>
            </a:br>
            <a:r>
              <a:rPr lang="en-US" sz="2000" dirty="0"/>
              <a:t/>
            </a:r>
            <a:br>
              <a:rPr lang="en-US" sz="2000" dirty="0"/>
            </a:br>
            <a:r>
              <a:rPr lang="en-US" sz="2000" dirty="0"/>
              <a:t>    </a:t>
            </a:r>
            <a:r>
              <a:rPr lang="en-US" sz="2000" dirty="0">
                <a:solidFill>
                  <a:srgbClr val="808000"/>
                </a:solidFill>
              </a:rPr>
              <a:t>@Test</a:t>
            </a:r>
            <a:br>
              <a:rPr lang="en-US" sz="2000" dirty="0">
                <a:solidFill>
                  <a:srgbClr val="808000"/>
                </a:solidFill>
              </a:rPr>
            </a:br>
            <a:r>
              <a:rPr lang="en-US" sz="2000" dirty="0">
                <a:solidFill>
                  <a:srgbClr val="808000"/>
                </a:solidFill>
              </a:rPr>
              <a:t>    </a:t>
            </a:r>
            <a:r>
              <a:rPr lang="en-US" sz="2000" b="1" dirty="0">
                <a:solidFill>
                  <a:srgbClr val="000080"/>
                </a:solidFill>
              </a:rPr>
              <a:t>public void </a:t>
            </a:r>
            <a:r>
              <a:rPr lang="en-US" sz="2000" dirty="0" err="1"/>
              <a:t>testAdd</a:t>
            </a:r>
            <a:r>
              <a:rPr lang="en-US" sz="2000" dirty="0"/>
              <a:t>() </a:t>
            </a:r>
            <a:r>
              <a:rPr lang="en-US" sz="2000" b="1" dirty="0">
                <a:solidFill>
                  <a:srgbClr val="000080"/>
                </a:solidFill>
              </a:rPr>
              <a:t>throws </a:t>
            </a:r>
            <a:r>
              <a:rPr lang="en-US" sz="2000" dirty="0"/>
              <a:t>Exception {</a:t>
            </a:r>
            <a:br>
              <a:rPr lang="en-US" sz="2000" dirty="0"/>
            </a:br>
            <a:r>
              <a:rPr lang="en-US" sz="2000" dirty="0"/>
              <a:t>        </a:t>
            </a:r>
            <a:r>
              <a:rPr lang="en-US" sz="2000" i="1" dirty="0" err="1"/>
              <a:t>assertEquals</a:t>
            </a:r>
            <a:r>
              <a:rPr lang="en-US" sz="2000" dirty="0"/>
              <a:t>(</a:t>
            </a:r>
            <a:r>
              <a:rPr lang="en-US" sz="2000" b="1" dirty="0">
                <a:solidFill>
                  <a:srgbClr val="660E7A"/>
                </a:solidFill>
              </a:rPr>
              <a:t>expected</a:t>
            </a:r>
            <a:r>
              <a:rPr lang="en-US" sz="2000" dirty="0"/>
              <a:t>, </a:t>
            </a:r>
            <a:r>
              <a:rPr lang="en-US" sz="2000" b="1" dirty="0" err="1">
                <a:solidFill>
                  <a:srgbClr val="660E7A"/>
                </a:solidFill>
              </a:rPr>
              <a:t>calculator</a:t>
            </a:r>
            <a:r>
              <a:rPr lang="en-US" sz="2000" dirty="0" err="1"/>
              <a:t>.add</a:t>
            </a:r>
            <a:r>
              <a:rPr lang="en-US" sz="2000" dirty="0"/>
              <a:t>(</a:t>
            </a:r>
            <a:r>
              <a:rPr lang="en-US" sz="2000" b="1" dirty="0">
                <a:solidFill>
                  <a:srgbClr val="660E7A"/>
                </a:solidFill>
              </a:rPr>
              <a:t>a</a:t>
            </a:r>
            <a:r>
              <a:rPr lang="en-US" sz="2000" dirty="0"/>
              <a:t>, </a:t>
            </a:r>
            <a:r>
              <a:rPr lang="en-US" sz="2000" b="1" dirty="0">
                <a:solidFill>
                  <a:srgbClr val="660E7A"/>
                </a:solidFill>
              </a:rPr>
              <a:t>b</a:t>
            </a:r>
            <a:r>
              <a:rPr lang="en-US" sz="2000" dirty="0"/>
              <a:t>));</a:t>
            </a:r>
            <a:br>
              <a:rPr lang="en-US" sz="2000" dirty="0"/>
            </a:br>
            <a:r>
              <a:rPr lang="en-US" sz="2000" dirty="0"/>
              <a:t>    </a:t>
            </a:r>
            <a:r>
              <a:rPr lang="en-US" sz="2000" dirty="0" smtClean="0"/>
              <a:t>}</a:t>
            </a:r>
            <a:r>
              <a:rPr lang="en-US" sz="2000" dirty="0"/>
              <a:t/>
            </a:r>
            <a:br>
              <a:rPr lang="en-US" sz="2000" dirty="0"/>
            </a:br>
            <a:r>
              <a:rPr lang="en-US" sz="2000" dirty="0"/>
              <a:t>}</a:t>
            </a:r>
            <a:endParaRPr lang="ru-RU" sz="2000" dirty="0" smtClean="0"/>
          </a:p>
        </p:txBody>
      </p:sp>
      <p:sp>
        <p:nvSpPr>
          <p:cNvPr id="153" name="CustomShape 3"/>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E59E3F0-8156-48BA-A7D5-2F1DD3BCF7D5}" type="slidenum">
              <a:rPr lang="en-US" sz="1000" b="0" strike="noStrike" spc="-1">
                <a:solidFill>
                  <a:srgbClr val="BFBFBF"/>
                </a:solidFill>
                <a:uFill>
                  <a:solidFill>
                    <a:srgbClr val="FFFFFF"/>
                  </a:solidFill>
                </a:uFill>
                <a:latin typeface="Georgia"/>
                <a:ea typeface="DejaVu Sans"/>
              </a:rPr>
              <a:t>20</a:t>
            </a:fld>
            <a:endParaRPr lang="en-US" sz="1800" b="0" strike="noStrike" spc="-1">
              <a:solidFill>
                <a:srgbClr val="000000"/>
              </a:solidFill>
              <a:uFill>
                <a:solidFill>
                  <a:srgbClr val="FFFFFF"/>
                </a:solidFill>
              </a:uFill>
              <a:latin typeface="Arial"/>
            </a:endParaRPr>
          </a:p>
        </p:txBody>
      </p:sp>
      <p:sp>
        <p:nvSpPr>
          <p:cNvPr id="154" name="CustomShape 4"/>
          <p:cNvSpPr/>
          <p:nvPr/>
        </p:nvSpPr>
        <p:spPr>
          <a:xfrm>
            <a:off x="1850246" y="346680"/>
            <a:ext cx="6033394"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ru-RU" sz="2800" b="1" strike="noStrike" cap="all" spc="296" dirty="0" smtClean="0">
                <a:solidFill>
                  <a:srgbClr val="008000"/>
                </a:solidFill>
                <a:uFill>
                  <a:solidFill>
                    <a:srgbClr val="FFFFFF"/>
                  </a:solidFill>
                </a:uFill>
                <a:latin typeface="Calibri"/>
                <a:ea typeface="DejaVu Sans"/>
              </a:rPr>
              <a:t>Параметризованные тесты</a:t>
            </a:r>
            <a:endParaRPr lang="en-US" sz="2800" b="0" strike="noStrike" spc="-1" dirty="0">
              <a:solidFill>
                <a:srgbClr val="000000"/>
              </a:solidFill>
              <a:uFill>
                <a:solidFill>
                  <a:srgbClr val="FFFFFF"/>
                </a:solidFill>
              </a:uFill>
              <a:latin typeface="Arial"/>
            </a:endParaRPr>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722" y="177634"/>
            <a:ext cx="1409524" cy="514286"/>
          </a:xfrm>
          <a:prstGeom prst="rect">
            <a:avLst/>
          </a:prstGeom>
        </p:spPr>
      </p:pic>
    </p:spTree>
    <p:extLst>
      <p:ext uri="{BB962C8B-B14F-4D97-AF65-F5344CB8AC3E}">
        <p14:creationId xmlns:p14="http://schemas.microsoft.com/office/powerpoint/2010/main" val="40280181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2"/>
          <p:cNvSpPr/>
          <p:nvPr/>
        </p:nvSpPr>
        <p:spPr>
          <a:xfrm>
            <a:off x="342893" y="1124744"/>
            <a:ext cx="8568952" cy="511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342900" indent="-342900" algn="just">
              <a:buFont typeface="Arial" panose="020B0604020202020204" pitchFamily="34" charset="0"/>
              <a:buChar char="•"/>
            </a:pPr>
            <a:r>
              <a:rPr lang="ru-RU" sz="2200" dirty="0" smtClean="0"/>
              <a:t>Для статического отключения тестов используйте аннотацию </a:t>
            </a:r>
            <a:r>
              <a:rPr lang="en-US" sz="2200" dirty="0" smtClean="0"/>
              <a:t>@Ignore </a:t>
            </a:r>
            <a:r>
              <a:rPr lang="ru-RU" sz="2200" dirty="0" smtClean="0"/>
              <a:t>или</a:t>
            </a:r>
            <a:r>
              <a:rPr lang="en-US" sz="2200" dirty="0" smtClean="0"/>
              <a:t> </a:t>
            </a:r>
            <a:r>
              <a:rPr lang="en-US" sz="2200" dirty="0"/>
              <a:t>@Ignore("Why disabled</a:t>
            </a:r>
            <a:r>
              <a:rPr lang="en-US" sz="2200" dirty="0" smtClean="0"/>
              <a:t>")</a:t>
            </a:r>
            <a:r>
              <a:rPr lang="ru-RU" sz="2200" dirty="0" smtClean="0"/>
              <a:t>.</a:t>
            </a:r>
          </a:p>
          <a:p>
            <a:pPr marL="342900" indent="-342900" algn="just">
              <a:buFont typeface="Arial" panose="020B0604020202020204" pitchFamily="34" charset="0"/>
              <a:buChar char="•"/>
            </a:pPr>
            <a:endParaRPr lang="ru-RU" sz="2200" dirty="0" smtClean="0"/>
          </a:p>
          <a:p>
            <a:pPr marL="342900" indent="-342900" algn="just">
              <a:buFont typeface="Arial" panose="020B0604020202020204" pitchFamily="34" charset="0"/>
              <a:buChar char="•"/>
            </a:pPr>
            <a:r>
              <a:rPr lang="ru-RU" sz="2200" dirty="0" smtClean="0"/>
              <a:t>Если тест необходимо отключать на основании какого-то условия, то используйте</a:t>
            </a:r>
            <a:r>
              <a:rPr lang="en-US" sz="2200" dirty="0" smtClean="0"/>
              <a:t> </a:t>
            </a:r>
            <a:r>
              <a:rPr lang="ru-RU" sz="2200" dirty="0" smtClean="0"/>
              <a:t>статические методы класса  </a:t>
            </a:r>
            <a:r>
              <a:rPr lang="en-US" sz="2200" dirty="0" smtClean="0"/>
              <a:t>Assume</a:t>
            </a:r>
            <a:r>
              <a:rPr lang="ru-RU" sz="2200" dirty="0" smtClean="0"/>
              <a:t>:</a:t>
            </a:r>
          </a:p>
          <a:p>
            <a:pPr marL="342900" indent="-342900" algn="just">
              <a:buFont typeface="Arial" panose="020B0604020202020204" pitchFamily="34" charset="0"/>
              <a:buChar char="•"/>
            </a:pPr>
            <a:endParaRPr lang="ru-RU" sz="2200" dirty="0" smtClean="0"/>
          </a:p>
          <a:p>
            <a:pPr marL="800100" lvl="1" indent="-342900" algn="just">
              <a:buFont typeface="Arial" panose="020B0604020202020204" pitchFamily="34" charset="0"/>
              <a:buChar char="•"/>
            </a:pPr>
            <a:r>
              <a:rPr lang="en-US" sz="2200" dirty="0" err="1"/>
              <a:t>assumeTrue</a:t>
            </a:r>
            <a:r>
              <a:rPr lang="en-US" sz="2200" dirty="0"/>
              <a:t>(String message, </a:t>
            </a:r>
            <a:r>
              <a:rPr lang="en-US" sz="2200" b="1" dirty="0" err="1">
                <a:solidFill>
                  <a:srgbClr val="000080"/>
                </a:solidFill>
              </a:rPr>
              <a:t>boolean</a:t>
            </a:r>
            <a:r>
              <a:rPr lang="en-US" sz="2200" b="1" dirty="0">
                <a:solidFill>
                  <a:srgbClr val="000080"/>
                </a:solidFill>
              </a:rPr>
              <a:t> </a:t>
            </a:r>
            <a:r>
              <a:rPr lang="en-US" sz="2200" dirty="0"/>
              <a:t>b)</a:t>
            </a:r>
            <a:r>
              <a:rPr lang="ru-RU" sz="2200" dirty="0" smtClean="0"/>
              <a:t> </a:t>
            </a:r>
          </a:p>
          <a:p>
            <a:pPr marL="800100" lvl="1" indent="-342900" algn="just">
              <a:buFont typeface="Arial" panose="020B0604020202020204" pitchFamily="34" charset="0"/>
              <a:buChar char="•"/>
            </a:pPr>
            <a:r>
              <a:rPr lang="en-US" sz="2200" dirty="0" err="1"/>
              <a:t>assumeFalse</a:t>
            </a:r>
            <a:r>
              <a:rPr lang="en-US" sz="2200" dirty="0"/>
              <a:t>(String message, </a:t>
            </a:r>
            <a:r>
              <a:rPr lang="en-US" sz="2200" b="1" dirty="0" err="1">
                <a:solidFill>
                  <a:srgbClr val="000080"/>
                </a:solidFill>
              </a:rPr>
              <a:t>boolean</a:t>
            </a:r>
            <a:r>
              <a:rPr lang="en-US" sz="2200" b="1" dirty="0">
                <a:solidFill>
                  <a:srgbClr val="000080"/>
                </a:solidFill>
              </a:rPr>
              <a:t> </a:t>
            </a:r>
            <a:r>
              <a:rPr lang="en-US" sz="2200" dirty="0"/>
              <a:t>b</a:t>
            </a:r>
            <a:r>
              <a:rPr lang="en-US" sz="2200" dirty="0" smtClean="0"/>
              <a:t>)</a:t>
            </a:r>
            <a:endParaRPr lang="ru-RU" sz="2200" dirty="0" smtClean="0"/>
          </a:p>
          <a:p>
            <a:pPr marL="800100" lvl="1" indent="-342900" algn="just">
              <a:buFont typeface="Arial" panose="020B0604020202020204" pitchFamily="34" charset="0"/>
              <a:buChar char="•"/>
            </a:pPr>
            <a:endParaRPr lang="ru-RU" sz="2200" dirty="0"/>
          </a:p>
          <a:p>
            <a:pPr marL="800100" lvl="1" indent="-342900" algn="just">
              <a:buFont typeface="Arial" panose="020B0604020202020204" pitchFamily="34" charset="0"/>
              <a:buChar char="•"/>
            </a:pPr>
            <a:r>
              <a:rPr lang="en-US" sz="2200" dirty="0" err="1"/>
              <a:t>assumeNotNull</a:t>
            </a:r>
            <a:r>
              <a:rPr lang="en-US" sz="2200" dirty="0"/>
              <a:t>(Object... objects</a:t>
            </a:r>
            <a:r>
              <a:rPr lang="en-US" sz="2200" dirty="0" smtClean="0"/>
              <a:t>)</a:t>
            </a:r>
            <a:endParaRPr lang="ru-RU" sz="2200" dirty="0" smtClean="0"/>
          </a:p>
          <a:p>
            <a:pPr marL="800100" lvl="1" indent="-342900" algn="just">
              <a:buFont typeface="Arial" panose="020B0604020202020204" pitchFamily="34" charset="0"/>
              <a:buChar char="•"/>
            </a:pPr>
            <a:endParaRPr lang="ru-RU" sz="2200" dirty="0"/>
          </a:p>
          <a:p>
            <a:pPr marL="800100" lvl="1" indent="-342900" algn="just">
              <a:buFont typeface="Arial" panose="020B0604020202020204" pitchFamily="34" charset="0"/>
              <a:buChar char="•"/>
            </a:pPr>
            <a:r>
              <a:rPr lang="en-US" sz="2200" dirty="0" err="1"/>
              <a:t>assumeThat</a:t>
            </a:r>
            <a:r>
              <a:rPr lang="en-US" sz="2200" dirty="0"/>
              <a:t>(String message, T actual, Matcher&lt;T&gt; matcher</a:t>
            </a:r>
            <a:r>
              <a:rPr lang="en-US" sz="2200" dirty="0" smtClean="0"/>
              <a:t>)</a:t>
            </a:r>
            <a:endParaRPr lang="ru-RU" sz="2200" dirty="0" smtClean="0"/>
          </a:p>
          <a:p>
            <a:pPr marL="800100" lvl="1" indent="-342900" algn="just">
              <a:buFont typeface="Arial" panose="020B0604020202020204" pitchFamily="34" charset="0"/>
              <a:buChar char="•"/>
            </a:pPr>
            <a:endParaRPr lang="ru-RU" sz="2200" dirty="0"/>
          </a:p>
          <a:p>
            <a:pPr marL="800100" lvl="1" indent="-342900" algn="just">
              <a:buFont typeface="Arial" panose="020B0604020202020204" pitchFamily="34" charset="0"/>
              <a:buChar char="•"/>
            </a:pPr>
            <a:r>
              <a:rPr lang="en-US" sz="2200" dirty="0" err="1"/>
              <a:t>assumeNoException</a:t>
            </a:r>
            <a:r>
              <a:rPr lang="en-US" sz="2200" dirty="0"/>
              <a:t>(String message, </a:t>
            </a:r>
            <a:r>
              <a:rPr lang="en-US" sz="2200" dirty="0" err="1"/>
              <a:t>Throwable</a:t>
            </a:r>
            <a:r>
              <a:rPr lang="en-US" sz="2200" dirty="0"/>
              <a:t> e</a:t>
            </a:r>
            <a:r>
              <a:rPr lang="en-US" sz="2200" dirty="0" smtClean="0"/>
              <a:t>)</a:t>
            </a:r>
            <a:endParaRPr lang="en-US" sz="1800" b="0" strike="noStrike" spc="-1" dirty="0">
              <a:solidFill>
                <a:srgbClr val="000000"/>
              </a:solidFill>
              <a:uFill>
                <a:solidFill>
                  <a:srgbClr val="FFFFFF"/>
                </a:solidFill>
              </a:uFill>
              <a:latin typeface="Arial"/>
            </a:endParaRPr>
          </a:p>
        </p:txBody>
      </p:sp>
      <p:sp>
        <p:nvSpPr>
          <p:cNvPr id="153" name="CustomShape 3"/>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E59E3F0-8156-48BA-A7D5-2F1DD3BCF7D5}" type="slidenum">
              <a:rPr lang="en-US" sz="1000" b="0" strike="noStrike" spc="-1">
                <a:solidFill>
                  <a:srgbClr val="BFBFBF"/>
                </a:solidFill>
                <a:uFill>
                  <a:solidFill>
                    <a:srgbClr val="FFFFFF"/>
                  </a:solidFill>
                </a:uFill>
                <a:latin typeface="Georgia"/>
                <a:ea typeface="DejaVu Sans"/>
              </a:rPr>
              <a:t>21</a:t>
            </a:fld>
            <a:endParaRPr lang="en-US" sz="1800" b="0" strike="noStrike" spc="-1">
              <a:solidFill>
                <a:srgbClr val="000000"/>
              </a:solidFill>
              <a:uFill>
                <a:solidFill>
                  <a:srgbClr val="FFFFFF"/>
                </a:solidFill>
              </a:uFill>
              <a:latin typeface="Arial"/>
            </a:endParaRPr>
          </a:p>
        </p:txBody>
      </p:sp>
      <p:sp>
        <p:nvSpPr>
          <p:cNvPr id="154" name="CustomShape 4"/>
          <p:cNvSpPr/>
          <p:nvPr/>
        </p:nvSpPr>
        <p:spPr>
          <a:xfrm>
            <a:off x="1850246" y="332656"/>
            <a:ext cx="6033394" cy="35926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ru-RU" sz="2800" b="1" strike="noStrike" cap="all" spc="296" dirty="0" smtClean="0">
                <a:solidFill>
                  <a:srgbClr val="008000"/>
                </a:solidFill>
                <a:uFill>
                  <a:solidFill>
                    <a:srgbClr val="FFFFFF"/>
                  </a:solidFill>
                </a:uFill>
                <a:latin typeface="Calibri"/>
                <a:ea typeface="DejaVu Sans"/>
              </a:rPr>
              <a:t>отключение тестов</a:t>
            </a:r>
            <a:endParaRPr lang="en-US" sz="2800" b="0" strike="noStrike" spc="-1" dirty="0">
              <a:solidFill>
                <a:srgbClr val="000000"/>
              </a:solidFill>
              <a:uFill>
                <a:solidFill>
                  <a:srgbClr val="FFFFFF"/>
                </a:solidFill>
              </a:uFill>
              <a:latin typeface="Arial"/>
            </a:endParaRPr>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722" y="177634"/>
            <a:ext cx="1409524" cy="514286"/>
          </a:xfrm>
          <a:prstGeom prst="rect">
            <a:avLst/>
          </a:prstGeom>
        </p:spPr>
      </p:pic>
    </p:spTree>
    <p:extLst>
      <p:ext uri="{BB962C8B-B14F-4D97-AF65-F5344CB8AC3E}">
        <p14:creationId xmlns:p14="http://schemas.microsoft.com/office/powerpoint/2010/main" val="20506478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2"/>
          <p:cNvSpPr/>
          <p:nvPr/>
        </p:nvSpPr>
        <p:spPr>
          <a:xfrm>
            <a:off x="457200" y="836712"/>
            <a:ext cx="8291264" cy="590896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n-US" sz="2000" b="1" dirty="0">
                <a:solidFill>
                  <a:srgbClr val="000080"/>
                </a:solidFill>
              </a:rPr>
              <a:t>public class </a:t>
            </a:r>
            <a:r>
              <a:rPr lang="en-US" sz="2000" dirty="0" err="1"/>
              <a:t>OrderControllerTest</a:t>
            </a:r>
            <a:r>
              <a:rPr lang="en-US" sz="2000" dirty="0"/>
              <a:t> {</a:t>
            </a:r>
            <a:br>
              <a:rPr lang="en-US" sz="2000" dirty="0"/>
            </a:br>
            <a:r>
              <a:rPr lang="en-US" sz="2000" dirty="0"/>
              <a:t/>
            </a:r>
            <a:br>
              <a:rPr lang="en-US" sz="2000" dirty="0"/>
            </a:br>
            <a:r>
              <a:rPr lang="en-US" sz="2000" dirty="0"/>
              <a:t>    </a:t>
            </a:r>
            <a:r>
              <a:rPr lang="en-US" sz="2000" dirty="0">
                <a:solidFill>
                  <a:srgbClr val="808000"/>
                </a:solidFill>
              </a:rPr>
              <a:t>@Test</a:t>
            </a:r>
            <a:br>
              <a:rPr lang="en-US" sz="2000" dirty="0">
                <a:solidFill>
                  <a:srgbClr val="808000"/>
                </a:solidFill>
              </a:rPr>
            </a:br>
            <a:r>
              <a:rPr lang="en-US" sz="2000" dirty="0">
                <a:solidFill>
                  <a:srgbClr val="808000"/>
                </a:solidFill>
              </a:rPr>
              <a:t>    @Ignore</a:t>
            </a:r>
            <a:br>
              <a:rPr lang="en-US" sz="2000" dirty="0">
                <a:solidFill>
                  <a:srgbClr val="808000"/>
                </a:solidFill>
              </a:rPr>
            </a:br>
            <a:r>
              <a:rPr lang="en-US" sz="2000" dirty="0">
                <a:solidFill>
                  <a:srgbClr val="808000"/>
                </a:solidFill>
              </a:rPr>
              <a:t>    </a:t>
            </a:r>
            <a:r>
              <a:rPr lang="en-US" sz="2000" b="1" dirty="0">
                <a:solidFill>
                  <a:srgbClr val="000080"/>
                </a:solidFill>
              </a:rPr>
              <a:t>public void </a:t>
            </a:r>
            <a:r>
              <a:rPr lang="en-US" sz="2000" dirty="0"/>
              <a:t>testDiscountForClientMinimum15IfPrivileged() </a:t>
            </a:r>
            <a:r>
              <a:rPr lang="en-US" sz="2000" dirty="0" smtClean="0"/>
              <a:t>{</a:t>
            </a:r>
          </a:p>
          <a:p>
            <a:r>
              <a:rPr lang="en-US" sz="2000" dirty="0"/>
              <a:t> </a:t>
            </a:r>
            <a:r>
              <a:rPr lang="en-US" sz="2000" dirty="0" smtClean="0"/>
              <a:t>       …</a:t>
            </a:r>
            <a:r>
              <a:rPr lang="en-US" sz="2000" dirty="0"/>
              <a:t/>
            </a:r>
            <a:br>
              <a:rPr lang="en-US" sz="2000" dirty="0"/>
            </a:br>
            <a:r>
              <a:rPr lang="en-US" sz="2000" dirty="0" smtClean="0"/>
              <a:t>    }</a:t>
            </a:r>
            <a:r>
              <a:rPr lang="en-US" sz="2000" dirty="0"/>
              <a:t/>
            </a:r>
            <a:br>
              <a:rPr lang="en-US" sz="2000" dirty="0"/>
            </a:br>
            <a:r>
              <a:rPr lang="en-US" sz="2000" dirty="0"/>
              <a:t/>
            </a:r>
            <a:br>
              <a:rPr lang="en-US" sz="2000" dirty="0"/>
            </a:br>
            <a:r>
              <a:rPr lang="en-US" sz="2000" dirty="0" smtClean="0"/>
              <a:t>    </a:t>
            </a:r>
            <a:r>
              <a:rPr lang="en-US" sz="2000" dirty="0">
                <a:solidFill>
                  <a:srgbClr val="808000"/>
                </a:solidFill>
              </a:rPr>
              <a:t>@Test</a:t>
            </a:r>
            <a:br>
              <a:rPr lang="en-US" sz="2000" dirty="0">
                <a:solidFill>
                  <a:srgbClr val="808000"/>
                </a:solidFill>
              </a:rPr>
            </a:br>
            <a:r>
              <a:rPr lang="en-US" sz="2000" dirty="0">
                <a:solidFill>
                  <a:srgbClr val="808000"/>
                </a:solidFill>
              </a:rPr>
              <a:t>    </a:t>
            </a:r>
            <a:r>
              <a:rPr lang="en-US" sz="2000" b="1" dirty="0">
                <a:solidFill>
                  <a:srgbClr val="000080"/>
                </a:solidFill>
              </a:rPr>
              <a:t>public void </a:t>
            </a:r>
            <a:r>
              <a:rPr lang="en-US" sz="2000" dirty="0" err="1"/>
              <a:t>testAlwaysCheckItemDiscount</a:t>
            </a:r>
            <a:r>
              <a:rPr lang="en-US" sz="2000" dirty="0"/>
              <a:t>() </a:t>
            </a:r>
            <a:r>
              <a:rPr lang="en-US" sz="2000" dirty="0" smtClean="0"/>
              <a:t>{</a:t>
            </a:r>
            <a:r>
              <a:rPr lang="en-US" sz="2000" dirty="0"/>
              <a:t/>
            </a:r>
            <a:br>
              <a:rPr lang="en-US" sz="2000" dirty="0"/>
            </a:br>
            <a:r>
              <a:rPr lang="en-US" sz="2000" dirty="0"/>
              <a:t>        String </a:t>
            </a:r>
            <a:r>
              <a:rPr lang="en-US" sz="2000" dirty="0" err="1"/>
              <a:t>osName</a:t>
            </a:r>
            <a:r>
              <a:rPr lang="en-US" sz="2000" dirty="0"/>
              <a:t> = </a:t>
            </a:r>
            <a:r>
              <a:rPr lang="en-US" sz="2000" dirty="0" err="1"/>
              <a:t>System.</a:t>
            </a:r>
            <a:r>
              <a:rPr lang="en-US" sz="2000" i="1" dirty="0" err="1"/>
              <a:t>getProperty</a:t>
            </a:r>
            <a:r>
              <a:rPr lang="en-US" sz="2000" dirty="0"/>
              <a:t>(</a:t>
            </a:r>
            <a:r>
              <a:rPr lang="en-US" sz="2000" b="1" dirty="0">
                <a:solidFill>
                  <a:srgbClr val="008000"/>
                </a:solidFill>
              </a:rPr>
              <a:t>"os.name"</a:t>
            </a:r>
            <a:r>
              <a:rPr lang="en-US" sz="2000" dirty="0"/>
              <a:t>);</a:t>
            </a:r>
            <a:br>
              <a:rPr lang="en-US" sz="2000" dirty="0"/>
            </a:br>
            <a:r>
              <a:rPr lang="en-US" sz="2000" dirty="0"/>
              <a:t>        </a:t>
            </a:r>
            <a:r>
              <a:rPr lang="en-US" sz="2000" i="1" dirty="0" err="1"/>
              <a:t>assumeTrue</a:t>
            </a:r>
            <a:r>
              <a:rPr lang="en-US" sz="2000" dirty="0"/>
              <a:t>(</a:t>
            </a:r>
            <a:r>
              <a:rPr lang="en-US" sz="2000" dirty="0" err="1"/>
              <a:t>osName.contains</a:t>
            </a:r>
            <a:r>
              <a:rPr lang="en-US" sz="2000" dirty="0"/>
              <a:t>(</a:t>
            </a:r>
            <a:r>
              <a:rPr lang="en-US" sz="2000" b="1" dirty="0">
                <a:solidFill>
                  <a:srgbClr val="008000"/>
                </a:solidFill>
              </a:rPr>
              <a:t>"Windows"</a:t>
            </a:r>
            <a:r>
              <a:rPr lang="en-US" sz="2000" dirty="0"/>
              <a:t>));</a:t>
            </a:r>
            <a:br>
              <a:rPr lang="en-US" sz="2000" dirty="0"/>
            </a:br>
            <a:r>
              <a:rPr lang="en-US" sz="2000" dirty="0" smtClean="0"/>
              <a:t>        …</a:t>
            </a:r>
            <a:r>
              <a:rPr lang="en-US" sz="2000" dirty="0"/>
              <a:t/>
            </a:r>
            <a:br>
              <a:rPr lang="en-US" sz="2000" dirty="0"/>
            </a:br>
            <a:r>
              <a:rPr lang="en-US" sz="2000" dirty="0" smtClean="0"/>
              <a:t>    }</a:t>
            </a:r>
            <a:r>
              <a:rPr lang="en-US" sz="2000" dirty="0"/>
              <a:t/>
            </a:r>
            <a:br>
              <a:rPr lang="en-US" sz="2000" dirty="0"/>
            </a:br>
            <a:r>
              <a:rPr lang="en-US" sz="2000" dirty="0"/>
              <a:t/>
            </a:r>
            <a:br>
              <a:rPr lang="en-US" sz="2000" dirty="0"/>
            </a:br>
            <a:r>
              <a:rPr lang="en-US" sz="2000" dirty="0" smtClean="0"/>
              <a:t>}</a:t>
            </a:r>
            <a:endParaRPr lang="en-US" sz="2000" b="0" strike="noStrike" spc="-1" dirty="0">
              <a:solidFill>
                <a:srgbClr val="000000"/>
              </a:solidFill>
              <a:uFill>
                <a:solidFill>
                  <a:srgbClr val="FFFFFF"/>
                </a:solidFill>
              </a:uFill>
              <a:latin typeface="Arial"/>
            </a:endParaRPr>
          </a:p>
        </p:txBody>
      </p:sp>
      <p:sp>
        <p:nvSpPr>
          <p:cNvPr id="153" name="CustomShape 3"/>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E59E3F0-8156-48BA-A7D5-2F1DD3BCF7D5}" type="slidenum">
              <a:rPr lang="en-US" sz="1000" b="0" strike="noStrike" spc="-1">
                <a:solidFill>
                  <a:srgbClr val="BFBFBF"/>
                </a:solidFill>
                <a:uFill>
                  <a:solidFill>
                    <a:srgbClr val="FFFFFF"/>
                  </a:solidFill>
                </a:uFill>
                <a:latin typeface="Georgia"/>
                <a:ea typeface="DejaVu Sans"/>
              </a:rPr>
              <a:t>22</a:t>
            </a:fld>
            <a:endParaRPr lang="en-US" sz="1800" b="0" strike="noStrike" spc="-1">
              <a:solidFill>
                <a:srgbClr val="000000"/>
              </a:solidFill>
              <a:uFill>
                <a:solidFill>
                  <a:srgbClr val="FFFFFF"/>
                </a:solidFill>
              </a:uFill>
              <a:latin typeface="Arial"/>
            </a:endParaRPr>
          </a:p>
        </p:txBody>
      </p:sp>
      <p:sp>
        <p:nvSpPr>
          <p:cNvPr id="154" name="CustomShape 4"/>
          <p:cNvSpPr/>
          <p:nvPr/>
        </p:nvSpPr>
        <p:spPr>
          <a:xfrm>
            <a:off x="1850246" y="346680"/>
            <a:ext cx="6033394"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ru-RU" sz="2800" b="1" strike="noStrike" cap="all" spc="296" dirty="0" smtClean="0">
                <a:solidFill>
                  <a:srgbClr val="008000"/>
                </a:solidFill>
                <a:uFill>
                  <a:solidFill>
                    <a:srgbClr val="FFFFFF"/>
                  </a:solidFill>
                </a:uFill>
                <a:latin typeface="Calibri"/>
                <a:ea typeface="DejaVu Sans"/>
              </a:rPr>
              <a:t>отключение тестов</a:t>
            </a:r>
            <a:endParaRPr lang="en-US" sz="2800" b="0" strike="noStrike" spc="-1" dirty="0">
              <a:solidFill>
                <a:srgbClr val="000000"/>
              </a:solidFill>
              <a:uFill>
                <a:solidFill>
                  <a:srgbClr val="FFFFFF"/>
                </a:solidFill>
              </a:uFill>
              <a:latin typeface="Aria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722" y="177634"/>
            <a:ext cx="1409524" cy="514286"/>
          </a:xfrm>
          <a:prstGeom prst="rect">
            <a:avLst/>
          </a:prstGeom>
        </p:spPr>
      </p:pic>
    </p:spTree>
    <p:extLst>
      <p:ext uri="{BB962C8B-B14F-4D97-AF65-F5344CB8AC3E}">
        <p14:creationId xmlns:p14="http://schemas.microsoft.com/office/powerpoint/2010/main" val="530799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2"/>
          <p:cNvSpPr/>
          <p:nvPr/>
        </p:nvSpPr>
        <p:spPr>
          <a:xfrm>
            <a:off x="457200" y="836712"/>
            <a:ext cx="8363272" cy="590896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342900" indent="-342900" algn="just">
              <a:lnSpc>
                <a:spcPct val="100000"/>
              </a:lnSpc>
              <a:buFont typeface="Arial" panose="020B0604020202020204" pitchFamily="34" charset="0"/>
              <a:buChar char="•"/>
            </a:pPr>
            <a:r>
              <a:rPr lang="ru-RU" sz="2200" spc="-1" dirty="0" smtClean="0">
                <a:solidFill>
                  <a:srgbClr val="000000"/>
                </a:solidFill>
                <a:uFill>
                  <a:solidFill>
                    <a:srgbClr val="FFFFFF"/>
                  </a:solidFill>
                </a:uFill>
                <a:latin typeface="Arial"/>
              </a:rPr>
              <a:t>Тесты можно объединять в наборы (</a:t>
            </a:r>
            <a:r>
              <a:rPr lang="en-US" sz="2200" spc="-1" dirty="0" smtClean="0">
                <a:solidFill>
                  <a:srgbClr val="000000"/>
                </a:solidFill>
                <a:uFill>
                  <a:solidFill>
                    <a:srgbClr val="FFFFFF"/>
                  </a:solidFill>
                </a:uFill>
                <a:latin typeface="Arial"/>
              </a:rPr>
              <a:t>suites</a:t>
            </a:r>
            <a:r>
              <a:rPr lang="ru-RU" sz="2200" spc="-1" dirty="0" smtClean="0">
                <a:solidFill>
                  <a:srgbClr val="000000"/>
                </a:solidFill>
                <a:uFill>
                  <a:solidFill>
                    <a:srgbClr val="FFFFFF"/>
                  </a:solidFill>
                </a:uFill>
                <a:latin typeface="Arial"/>
              </a:rPr>
              <a:t>). Это позволит выполнять набор тестов целиком. Для этого используйте аннотации </a:t>
            </a:r>
            <a:r>
              <a:rPr lang="en-US" sz="2200" spc="-1" dirty="0">
                <a:solidFill>
                  <a:srgbClr val="000000"/>
                </a:solidFill>
                <a:uFill>
                  <a:solidFill>
                    <a:srgbClr val="FFFFFF"/>
                  </a:solidFill>
                </a:uFill>
              </a:rPr>
              <a:t>@</a:t>
            </a:r>
            <a:r>
              <a:rPr lang="en-US" sz="2200" spc="-1" dirty="0" err="1">
                <a:solidFill>
                  <a:srgbClr val="000000"/>
                </a:solidFill>
                <a:uFill>
                  <a:solidFill>
                    <a:srgbClr val="FFFFFF"/>
                  </a:solidFill>
                </a:uFill>
              </a:rPr>
              <a:t>RunWith</a:t>
            </a:r>
            <a:r>
              <a:rPr lang="en-US" sz="2200" spc="-1" dirty="0">
                <a:solidFill>
                  <a:srgbClr val="000000"/>
                </a:solidFill>
                <a:uFill>
                  <a:solidFill>
                    <a:srgbClr val="FFFFFF"/>
                  </a:solidFill>
                </a:uFill>
              </a:rPr>
              <a:t>(</a:t>
            </a:r>
            <a:r>
              <a:rPr lang="en-US" sz="2200" spc="-1" dirty="0" err="1">
                <a:solidFill>
                  <a:srgbClr val="000000"/>
                </a:solidFill>
                <a:uFill>
                  <a:solidFill>
                    <a:srgbClr val="FFFFFF"/>
                  </a:solidFill>
                </a:uFill>
              </a:rPr>
              <a:t>Suite.class</a:t>
            </a:r>
            <a:r>
              <a:rPr lang="en-US" sz="2200" spc="-1" dirty="0" smtClean="0">
                <a:solidFill>
                  <a:srgbClr val="000000"/>
                </a:solidFill>
                <a:uFill>
                  <a:solidFill>
                    <a:srgbClr val="FFFFFF"/>
                  </a:solidFill>
                </a:uFill>
              </a:rPr>
              <a:t>)</a:t>
            </a:r>
            <a:r>
              <a:rPr lang="ru-RU" sz="2200" spc="-1" dirty="0" smtClean="0">
                <a:solidFill>
                  <a:srgbClr val="000000"/>
                </a:solidFill>
                <a:uFill>
                  <a:solidFill>
                    <a:srgbClr val="FFFFFF"/>
                  </a:solidFill>
                </a:uFill>
              </a:rPr>
              <a:t> и </a:t>
            </a:r>
            <a:r>
              <a:rPr lang="en-US" sz="2200" spc="-1" dirty="0">
                <a:solidFill>
                  <a:srgbClr val="000000"/>
                </a:solidFill>
                <a:uFill>
                  <a:solidFill>
                    <a:srgbClr val="FFFFFF"/>
                  </a:solidFill>
                </a:uFill>
              </a:rPr>
              <a:t>@</a:t>
            </a:r>
            <a:r>
              <a:rPr lang="en-US" sz="2200" spc="-1" dirty="0" err="1" smtClean="0">
                <a:solidFill>
                  <a:srgbClr val="000000"/>
                </a:solidFill>
                <a:uFill>
                  <a:solidFill>
                    <a:srgbClr val="FFFFFF"/>
                  </a:solidFill>
                </a:uFill>
              </a:rPr>
              <a:t>Suite.SuiteClasses</a:t>
            </a:r>
            <a:r>
              <a:rPr lang="ru-RU" sz="2200" spc="-1" dirty="0" smtClean="0">
                <a:solidFill>
                  <a:srgbClr val="000000"/>
                </a:solidFill>
                <a:uFill>
                  <a:solidFill>
                    <a:srgbClr val="FFFFFF"/>
                  </a:solidFill>
                </a:uFill>
              </a:rPr>
              <a:t>.</a:t>
            </a:r>
          </a:p>
          <a:p>
            <a:pPr marL="342900" indent="-342900" algn="just">
              <a:lnSpc>
                <a:spcPct val="100000"/>
              </a:lnSpc>
              <a:buFont typeface="Arial" panose="020B0604020202020204" pitchFamily="34" charset="0"/>
              <a:buChar char="•"/>
            </a:pPr>
            <a:endParaRPr lang="ru-RU" sz="2200" spc="-1" dirty="0" smtClean="0">
              <a:solidFill>
                <a:srgbClr val="000000"/>
              </a:solidFill>
              <a:uFill>
                <a:solidFill>
                  <a:srgbClr val="FFFFFF"/>
                </a:solidFill>
              </a:uFill>
            </a:endParaRPr>
          </a:p>
          <a:p>
            <a:pPr marL="342900" indent="-342900" algn="just">
              <a:buFont typeface="Arial" panose="020B0604020202020204" pitchFamily="34" charset="0"/>
              <a:buChar char="•"/>
            </a:pPr>
            <a:r>
              <a:rPr lang="ru-RU" sz="2200" spc="-1" dirty="0">
                <a:solidFill>
                  <a:srgbClr val="000000"/>
                </a:solidFill>
                <a:uFill>
                  <a:solidFill>
                    <a:srgbClr val="FFFFFF"/>
                  </a:solidFill>
                </a:uFill>
              </a:rPr>
              <a:t>Используйте категории для того, чтобы из всего набора тестовых классов и методов выполнять только те, что указаны в аннотации </a:t>
            </a:r>
            <a:r>
              <a:rPr lang="en-US" sz="2200" spc="-1" dirty="0">
                <a:solidFill>
                  <a:srgbClr val="000000"/>
                </a:solidFill>
                <a:uFill>
                  <a:solidFill>
                    <a:srgbClr val="FFFFFF"/>
                  </a:solidFill>
                </a:uFill>
              </a:rPr>
              <a:t>@</a:t>
            </a:r>
            <a:r>
              <a:rPr lang="en-US" sz="2200" spc="-1" dirty="0" err="1">
                <a:solidFill>
                  <a:srgbClr val="000000"/>
                </a:solidFill>
                <a:uFill>
                  <a:solidFill>
                    <a:srgbClr val="FFFFFF"/>
                  </a:solidFill>
                </a:uFill>
              </a:rPr>
              <a:t>IncludeCategory</a:t>
            </a:r>
            <a:r>
              <a:rPr lang="ru-RU" sz="2200" spc="-1" dirty="0" smtClean="0">
                <a:solidFill>
                  <a:srgbClr val="000000"/>
                </a:solidFill>
                <a:uFill>
                  <a:solidFill>
                    <a:srgbClr val="FFFFFF"/>
                  </a:solidFill>
                </a:uFill>
              </a:rPr>
              <a:t>.</a:t>
            </a:r>
            <a:endParaRPr lang="en-US" sz="1800" b="0" strike="noStrike" spc="-1" dirty="0">
              <a:solidFill>
                <a:srgbClr val="000000"/>
              </a:solidFill>
              <a:uFill>
                <a:solidFill>
                  <a:srgbClr val="FFFFFF"/>
                </a:solidFill>
              </a:uFill>
              <a:latin typeface="Arial"/>
            </a:endParaRPr>
          </a:p>
        </p:txBody>
      </p:sp>
      <p:sp>
        <p:nvSpPr>
          <p:cNvPr id="153" name="CustomShape 3"/>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E59E3F0-8156-48BA-A7D5-2F1DD3BCF7D5}" type="slidenum">
              <a:rPr lang="en-US" sz="1000" b="0" strike="noStrike" spc="-1">
                <a:solidFill>
                  <a:srgbClr val="BFBFBF"/>
                </a:solidFill>
                <a:uFill>
                  <a:solidFill>
                    <a:srgbClr val="FFFFFF"/>
                  </a:solidFill>
                </a:uFill>
                <a:latin typeface="Georgia"/>
                <a:ea typeface="DejaVu Sans"/>
              </a:rPr>
              <a:t>23</a:t>
            </a:fld>
            <a:endParaRPr lang="en-US" sz="1800" b="0" strike="noStrike" spc="-1">
              <a:solidFill>
                <a:srgbClr val="000000"/>
              </a:solidFill>
              <a:uFill>
                <a:solidFill>
                  <a:srgbClr val="FFFFFF"/>
                </a:solidFill>
              </a:uFill>
              <a:latin typeface="Arial"/>
            </a:endParaRPr>
          </a:p>
        </p:txBody>
      </p:sp>
      <p:sp>
        <p:nvSpPr>
          <p:cNvPr id="154" name="CustomShape 4"/>
          <p:cNvSpPr/>
          <p:nvPr/>
        </p:nvSpPr>
        <p:spPr>
          <a:xfrm>
            <a:off x="1850246" y="346680"/>
            <a:ext cx="6033394"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ru-RU" sz="2800" b="1" cap="all" spc="296" dirty="0" smtClean="0">
                <a:solidFill>
                  <a:srgbClr val="008000"/>
                </a:solidFill>
                <a:uFill>
                  <a:solidFill>
                    <a:srgbClr val="FFFFFF"/>
                  </a:solidFill>
                </a:uFill>
                <a:latin typeface="Calibri"/>
                <a:ea typeface="DejaVu Sans"/>
              </a:rPr>
              <a:t>наборы и категории</a:t>
            </a:r>
            <a:endParaRPr lang="en-US" sz="2800" b="0" strike="noStrike" spc="-1" dirty="0">
              <a:solidFill>
                <a:srgbClr val="000000"/>
              </a:solidFill>
              <a:uFill>
                <a:solidFill>
                  <a:srgbClr val="FFFFFF"/>
                </a:solidFill>
              </a:uFill>
              <a:latin typeface="Arial"/>
            </a:endParaRPr>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722" y="177634"/>
            <a:ext cx="1409524" cy="514286"/>
          </a:xfrm>
          <a:prstGeom prst="rect">
            <a:avLst/>
          </a:prstGeom>
        </p:spPr>
      </p:pic>
    </p:spTree>
    <p:extLst>
      <p:ext uri="{BB962C8B-B14F-4D97-AF65-F5344CB8AC3E}">
        <p14:creationId xmlns:p14="http://schemas.microsoft.com/office/powerpoint/2010/main" val="177459827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2"/>
          <p:cNvSpPr/>
          <p:nvPr/>
        </p:nvSpPr>
        <p:spPr>
          <a:xfrm>
            <a:off x="457200" y="836712"/>
            <a:ext cx="8363272" cy="590896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ts val="2000"/>
              </a:lnSpc>
            </a:pPr>
            <a:r>
              <a:rPr lang="en-US" sz="2000" b="1" dirty="0" smtClean="0">
                <a:solidFill>
                  <a:srgbClr val="000080"/>
                </a:solidFill>
              </a:rPr>
              <a:t>public </a:t>
            </a:r>
            <a:r>
              <a:rPr lang="en-US" sz="2000" b="1" dirty="0">
                <a:solidFill>
                  <a:srgbClr val="000080"/>
                </a:solidFill>
              </a:rPr>
              <a:t>interface </a:t>
            </a:r>
            <a:r>
              <a:rPr lang="en-US" sz="2000" dirty="0" err="1"/>
              <a:t>SlowTests</a:t>
            </a:r>
            <a:r>
              <a:rPr lang="en-US" sz="2000" dirty="0"/>
              <a:t> {</a:t>
            </a:r>
            <a:br>
              <a:rPr lang="en-US" sz="2000" dirty="0"/>
            </a:br>
            <a:r>
              <a:rPr lang="en-US" sz="2000" dirty="0" smtClean="0"/>
              <a:t>}</a:t>
            </a:r>
            <a:endParaRPr lang="ru-RU" sz="2000" dirty="0" smtClean="0"/>
          </a:p>
          <a:p>
            <a:pPr>
              <a:lnSpc>
                <a:spcPts val="2000"/>
              </a:lnSpc>
            </a:pPr>
            <a:endParaRPr lang="ru-RU" sz="2000" dirty="0"/>
          </a:p>
          <a:p>
            <a:pPr>
              <a:lnSpc>
                <a:spcPts val="2000"/>
              </a:lnSpc>
            </a:pPr>
            <a:r>
              <a:rPr lang="en-US" sz="2000" b="1" dirty="0">
                <a:solidFill>
                  <a:srgbClr val="000080"/>
                </a:solidFill>
              </a:rPr>
              <a:t>public interface </a:t>
            </a:r>
            <a:r>
              <a:rPr lang="en-US" sz="2000" dirty="0" err="1"/>
              <a:t>FastTests</a:t>
            </a:r>
            <a:r>
              <a:rPr lang="en-US" sz="2000" dirty="0"/>
              <a:t> {</a:t>
            </a:r>
            <a:br>
              <a:rPr lang="en-US" sz="2000" dirty="0"/>
            </a:br>
            <a:r>
              <a:rPr lang="en-US" sz="2000" dirty="0"/>
              <a:t>}</a:t>
            </a:r>
            <a:br>
              <a:rPr lang="en-US" sz="2000" dirty="0"/>
            </a:br>
            <a:endParaRPr lang="ru-RU" sz="2000" b="1" dirty="0">
              <a:solidFill>
                <a:srgbClr val="000080"/>
              </a:solidFill>
            </a:endParaRPr>
          </a:p>
          <a:p>
            <a:pPr>
              <a:lnSpc>
                <a:spcPts val="2000"/>
              </a:lnSpc>
            </a:pPr>
            <a:r>
              <a:rPr lang="en-US" sz="2000" b="1" dirty="0">
                <a:solidFill>
                  <a:srgbClr val="000080"/>
                </a:solidFill>
              </a:rPr>
              <a:t>public class </a:t>
            </a:r>
            <a:r>
              <a:rPr lang="en-US" sz="2000" dirty="0" err="1"/>
              <a:t>OrderControllerTest</a:t>
            </a:r>
            <a:r>
              <a:rPr lang="en-US" sz="2000" dirty="0"/>
              <a:t> </a:t>
            </a:r>
            <a:r>
              <a:rPr lang="en-US" sz="2000" dirty="0" smtClean="0"/>
              <a:t>{</a:t>
            </a:r>
          </a:p>
          <a:p>
            <a:pPr>
              <a:lnSpc>
                <a:spcPts val="2000"/>
              </a:lnSpc>
            </a:pPr>
            <a:r>
              <a:rPr lang="en-US" sz="2000" dirty="0" smtClean="0">
                <a:solidFill>
                  <a:srgbClr val="808000"/>
                </a:solidFill>
              </a:rPr>
              <a:t>    @Test</a:t>
            </a:r>
            <a:r>
              <a:rPr lang="en-US" sz="2000" i="1" dirty="0">
                <a:solidFill>
                  <a:srgbClr val="808080"/>
                </a:solidFill>
              </a:rPr>
              <a:t/>
            </a:r>
            <a:br>
              <a:rPr lang="en-US" sz="2000" i="1" dirty="0">
                <a:solidFill>
                  <a:srgbClr val="808080"/>
                </a:solidFill>
              </a:rPr>
            </a:br>
            <a:r>
              <a:rPr lang="en-US" sz="2000" i="1" dirty="0" smtClean="0">
                <a:solidFill>
                  <a:srgbClr val="808080"/>
                </a:solidFill>
              </a:rPr>
              <a:t>    </a:t>
            </a:r>
            <a:r>
              <a:rPr lang="en-US" sz="2000" b="1" dirty="0" smtClean="0">
                <a:solidFill>
                  <a:srgbClr val="000080"/>
                </a:solidFill>
              </a:rPr>
              <a:t>public </a:t>
            </a:r>
            <a:r>
              <a:rPr lang="en-US" sz="2000" b="1" dirty="0">
                <a:solidFill>
                  <a:srgbClr val="000080"/>
                </a:solidFill>
              </a:rPr>
              <a:t>void </a:t>
            </a:r>
            <a:r>
              <a:rPr lang="en-US" sz="2000" dirty="0"/>
              <a:t>testDiscountForClientMinimum15IfPrivileged() </a:t>
            </a:r>
            <a:r>
              <a:rPr lang="en-US" sz="2000" dirty="0" smtClean="0"/>
              <a:t>{</a:t>
            </a:r>
          </a:p>
          <a:p>
            <a:pPr>
              <a:lnSpc>
                <a:spcPts val="2000"/>
              </a:lnSpc>
            </a:pPr>
            <a:r>
              <a:rPr lang="en-US" sz="2000" dirty="0"/>
              <a:t> </a:t>
            </a:r>
            <a:r>
              <a:rPr lang="en-US" sz="2000" dirty="0" smtClean="0"/>
              <a:t>       …</a:t>
            </a:r>
          </a:p>
          <a:p>
            <a:pPr>
              <a:lnSpc>
                <a:spcPts val="2000"/>
              </a:lnSpc>
            </a:pPr>
            <a:r>
              <a:rPr lang="en-US" sz="2000" dirty="0"/>
              <a:t> </a:t>
            </a:r>
            <a:r>
              <a:rPr lang="en-US" sz="2000" dirty="0" smtClean="0"/>
              <a:t>   }</a:t>
            </a:r>
          </a:p>
          <a:p>
            <a:pPr>
              <a:lnSpc>
                <a:spcPts val="2000"/>
              </a:lnSpc>
            </a:pPr>
            <a:endParaRPr lang="en-US" sz="2000" dirty="0"/>
          </a:p>
          <a:p>
            <a:pPr>
              <a:lnSpc>
                <a:spcPts val="2000"/>
              </a:lnSpc>
            </a:pPr>
            <a:r>
              <a:rPr lang="en-US" sz="2000" dirty="0" smtClean="0">
                <a:solidFill>
                  <a:srgbClr val="808000"/>
                </a:solidFill>
              </a:rPr>
              <a:t>    @</a:t>
            </a:r>
            <a:r>
              <a:rPr lang="en-US" sz="2000" dirty="0">
                <a:solidFill>
                  <a:srgbClr val="808000"/>
                </a:solidFill>
              </a:rPr>
              <a:t>Category</a:t>
            </a:r>
            <a:r>
              <a:rPr lang="en-US" sz="2000" dirty="0"/>
              <a:t>(</a:t>
            </a:r>
            <a:r>
              <a:rPr lang="en-US" sz="2000" dirty="0" err="1"/>
              <a:t>SlowTests.</a:t>
            </a:r>
            <a:r>
              <a:rPr lang="en-US" sz="2000" b="1" dirty="0" err="1">
                <a:solidFill>
                  <a:srgbClr val="000080"/>
                </a:solidFill>
              </a:rPr>
              <a:t>class</a:t>
            </a:r>
            <a:r>
              <a:rPr lang="en-US" sz="2000" dirty="0"/>
              <a:t>)</a:t>
            </a:r>
            <a:br>
              <a:rPr lang="en-US" sz="2000" dirty="0"/>
            </a:br>
            <a:r>
              <a:rPr lang="en-US" sz="2000" dirty="0" smtClean="0"/>
              <a:t>    </a:t>
            </a:r>
            <a:r>
              <a:rPr lang="en-US" sz="2000" dirty="0" smtClean="0">
                <a:solidFill>
                  <a:srgbClr val="808000"/>
                </a:solidFill>
              </a:rPr>
              <a:t>@</a:t>
            </a:r>
            <a:r>
              <a:rPr lang="en-US" sz="2000" dirty="0">
                <a:solidFill>
                  <a:srgbClr val="808000"/>
                </a:solidFill>
              </a:rPr>
              <a:t>Test</a:t>
            </a:r>
            <a:br>
              <a:rPr lang="en-US" sz="2000" dirty="0">
                <a:solidFill>
                  <a:srgbClr val="808000"/>
                </a:solidFill>
              </a:rPr>
            </a:br>
            <a:r>
              <a:rPr lang="en-US" sz="2000" dirty="0" smtClean="0">
                <a:solidFill>
                  <a:srgbClr val="808000"/>
                </a:solidFill>
              </a:rPr>
              <a:t>    </a:t>
            </a:r>
            <a:r>
              <a:rPr lang="en-US" sz="2000" b="1" dirty="0" smtClean="0">
                <a:solidFill>
                  <a:srgbClr val="000080"/>
                </a:solidFill>
              </a:rPr>
              <a:t>public </a:t>
            </a:r>
            <a:r>
              <a:rPr lang="en-US" sz="2000" b="1" dirty="0">
                <a:solidFill>
                  <a:srgbClr val="000080"/>
                </a:solidFill>
              </a:rPr>
              <a:t>void </a:t>
            </a:r>
            <a:r>
              <a:rPr lang="en-US" sz="2000" dirty="0" err="1"/>
              <a:t>testAlwaysCheckItemDiscount</a:t>
            </a:r>
            <a:r>
              <a:rPr lang="en-US" sz="2000" dirty="0"/>
              <a:t>() </a:t>
            </a:r>
            <a:r>
              <a:rPr lang="en-US" sz="2000" dirty="0" smtClean="0"/>
              <a:t>{</a:t>
            </a:r>
          </a:p>
          <a:p>
            <a:pPr>
              <a:lnSpc>
                <a:spcPts val="2000"/>
              </a:lnSpc>
            </a:pPr>
            <a:r>
              <a:rPr lang="en-US" sz="2000" dirty="0"/>
              <a:t> </a:t>
            </a:r>
            <a:r>
              <a:rPr lang="en-US" sz="2000" dirty="0" smtClean="0"/>
              <a:t>       …</a:t>
            </a:r>
          </a:p>
          <a:p>
            <a:pPr>
              <a:lnSpc>
                <a:spcPts val="2000"/>
              </a:lnSpc>
            </a:pPr>
            <a:r>
              <a:rPr lang="en-US" sz="2000" dirty="0"/>
              <a:t> </a:t>
            </a:r>
            <a:r>
              <a:rPr lang="en-US" sz="2000" dirty="0" smtClean="0"/>
              <a:t>   }</a:t>
            </a:r>
            <a:endParaRPr lang="en-US" sz="2000" dirty="0"/>
          </a:p>
          <a:p>
            <a:pPr>
              <a:lnSpc>
                <a:spcPts val="2000"/>
              </a:lnSpc>
            </a:pPr>
            <a:r>
              <a:rPr lang="en-US" sz="2000" dirty="0" smtClean="0"/>
              <a:t>}</a:t>
            </a:r>
            <a:endParaRPr lang="ru-RU" sz="2000" b="0" strike="noStrike" spc="-1" dirty="0">
              <a:solidFill>
                <a:srgbClr val="000000"/>
              </a:solidFill>
              <a:uFill>
                <a:solidFill>
                  <a:srgbClr val="FFFFFF"/>
                </a:solidFill>
              </a:uFill>
              <a:latin typeface="Arial"/>
            </a:endParaRPr>
          </a:p>
          <a:p>
            <a:pPr>
              <a:lnSpc>
                <a:spcPts val="2000"/>
              </a:lnSpc>
            </a:pPr>
            <a:endParaRPr lang="ru-RU" sz="2000" spc="-1" dirty="0" smtClean="0">
              <a:solidFill>
                <a:srgbClr val="000000"/>
              </a:solidFill>
              <a:uFill>
                <a:solidFill>
                  <a:srgbClr val="FFFFFF"/>
                </a:solidFill>
              </a:uFill>
              <a:latin typeface="Arial"/>
            </a:endParaRPr>
          </a:p>
          <a:p>
            <a:pPr>
              <a:lnSpc>
                <a:spcPts val="2000"/>
              </a:lnSpc>
            </a:pPr>
            <a:r>
              <a:rPr lang="en-US" sz="2000" dirty="0">
                <a:solidFill>
                  <a:srgbClr val="808000"/>
                </a:solidFill>
              </a:rPr>
              <a:t>@Category</a:t>
            </a:r>
            <a:r>
              <a:rPr lang="en-US" sz="2000" dirty="0"/>
              <a:t>({</a:t>
            </a:r>
            <a:r>
              <a:rPr lang="en-US" sz="2000" dirty="0" err="1"/>
              <a:t>SlowTests.</a:t>
            </a:r>
            <a:r>
              <a:rPr lang="en-US" sz="2000" b="1" dirty="0" err="1">
                <a:solidFill>
                  <a:srgbClr val="000080"/>
                </a:solidFill>
              </a:rPr>
              <a:t>class</a:t>
            </a:r>
            <a:r>
              <a:rPr lang="en-US" sz="2000" dirty="0"/>
              <a:t>, </a:t>
            </a:r>
            <a:r>
              <a:rPr lang="en-US" sz="2000" dirty="0" err="1"/>
              <a:t>FastTests.</a:t>
            </a:r>
            <a:r>
              <a:rPr lang="en-US" sz="2000" b="1" dirty="0" err="1">
                <a:solidFill>
                  <a:srgbClr val="000080"/>
                </a:solidFill>
              </a:rPr>
              <a:t>class</a:t>
            </a:r>
            <a:r>
              <a:rPr lang="en-US" sz="2000" dirty="0" smtClean="0"/>
              <a:t>})</a:t>
            </a:r>
            <a:r>
              <a:rPr lang="en-US" sz="2000" dirty="0"/>
              <a:t/>
            </a:r>
            <a:br>
              <a:rPr lang="en-US" sz="2000" dirty="0"/>
            </a:br>
            <a:r>
              <a:rPr lang="en-US" sz="2000" b="1" dirty="0">
                <a:solidFill>
                  <a:srgbClr val="000080"/>
                </a:solidFill>
              </a:rPr>
              <a:t>public class </a:t>
            </a:r>
            <a:r>
              <a:rPr lang="en-US" sz="2000" dirty="0" err="1"/>
              <a:t>CalculatorTest</a:t>
            </a:r>
            <a:r>
              <a:rPr lang="en-US" sz="2000" dirty="0"/>
              <a:t> </a:t>
            </a:r>
            <a:r>
              <a:rPr lang="en-US" sz="2000" dirty="0" smtClean="0"/>
              <a:t>{</a:t>
            </a:r>
          </a:p>
          <a:p>
            <a:pPr>
              <a:lnSpc>
                <a:spcPts val="2000"/>
              </a:lnSpc>
            </a:pPr>
            <a:r>
              <a:rPr lang="en-US" sz="2000" dirty="0"/>
              <a:t> </a:t>
            </a:r>
            <a:r>
              <a:rPr lang="en-US" sz="2000" dirty="0" smtClean="0"/>
              <a:t>   …</a:t>
            </a:r>
          </a:p>
          <a:p>
            <a:pPr>
              <a:lnSpc>
                <a:spcPts val="2000"/>
              </a:lnSpc>
            </a:pPr>
            <a:r>
              <a:rPr lang="en-US" sz="2000" b="0" strike="noStrike" spc="-1" dirty="0">
                <a:solidFill>
                  <a:srgbClr val="000000"/>
                </a:solidFill>
                <a:uFill>
                  <a:solidFill>
                    <a:srgbClr val="FFFFFF"/>
                  </a:solidFill>
                </a:uFill>
                <a:latin typeface="Arial"/>
              </a:rPr>
              <a:t>}</a:t>
            </a:r>
          </a:p>
        </p:txBody>
      </p:sp>
      <p:sp>
        <p:nvSpPr>
          <p:cNvPr id="153" name="CustomShape 3"/>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E59E3F0-8156-48BA-A7D5-2F1DD3BCF7D5}" type="slidenum">
              <a:rPr lang="en-US" sz="1000" b="0" strike="noStrike" spc="-1">
                <a:solidFill>
                  <a:srgbClr val="BFBFBF"/>
                </a:solidFill>
                <a:uFill>
                  <a:solidFill>
                    <a:srgbClr val="FFFFFF"/>
                  </a:solidFill>
                </a:uFill>
                <a:latin typeface="Georgia"/>
                <a:ea typeface="DejaVu Sans"/>
              </a:rPr>
              <a:t>24</a:t>
            </a:fld>
            <a:endParaRPr lang="en-US" sz="1800" b="0" strike="noStrike" spc="-1">
              <a:solidFill>
                <a:srgbClr val="000000"/>
              </a:solidFill>
              <a:uFill>
                <a:solidFill>
                  <a:srgbClr val="FFFFFF"/>
                </a:solidFill>
              </a:uFill>
              <a:latin typeface="Arial"/>
            </a:endParaRPr>
          </a:p>
        </p:txBody>
      </p:sp>
      <p:sp>
        <p:nvSpPr>
          <p:cNvPr id="154" name="CustomShape 4"/>
          <p:cNvSpPr/>
          <p:nvPr/>
        </p:nvSpPr>
        <p:spPr>
          <a:xfrm>
            <a:off x="1850246" y="346680"/>
            <a:ext cx="6033394"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ru-RU" sz="2800" b="1" cap="all" spc="296" dirty="0" smtClean="0">
                <a:solidFill>
                  <a:srgbClr val="008000"/>
                </a:solidFill>
                <a:uFill>
                  <a:solidFill>
                    <a:srgbClr val="FFFFFF"/>
                  </a:solidFill>
                </a:uFill>
                <a:latin typeface="Calibri"/>
                <a:ea typeface="DejaVu Sans"/>
              </a:rPr>
              <a:t>наборы и категории</a:t>
            </a:r>
            <a:endParaRPr lang="en-US" sz="2800" b="0" strike="noStrike" spc="-1" dirty="0">
              <a:solidFill>
                <a:srgbClr val="000000"/>
              </a:solidFill>
              <a:uFill>
                <a:solidFill>
                  <a:srgbClr val="FFFFFF"/>
                </a:solidFill>
              </a:uFill>
              <a:latin typeface="Arial"/>
            </a:endParaRPr>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722" y="177634"/>
            <a:ext cx="1409524" cy="514286"/>
          </a:xfrm>
          <a:prstGeom prst="rect">
            <a:avLst/>
          </a:prstGeom>
        </p:spPr>
      </p:pic>
    </p:spTree>
    <p:extLst>
      <p:ext uri="{BB962C8B-B14F-4D97-AF65-F5344CB8AC3E}">
        <p14:creationId xmlns:p14="http://schemas.microsoft.com/office/powerpoint/2010/main" val="363249545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2"/>
          <p:cNvSpPr/>
          <p:nvPr/>
        </p:nvSpPr>
        <p:spPr>
          <a:xfrm>
            <a:off x="323528" y="836712"/>
            <a:ext cx="8712472" cy="590896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n-US" sz="2000" dirty="0">
                <a:solidFill>
                  <a:srgbClr val="808000"/>
                </a:solidFill>
              </a:rPr>
              <a:t>@</a:t>
            </a:r>
            <a:r>
              <a:rPr lang="en-US" sz="2000" dirty="0" err="1">
                <a:solidFill>
                  <a:srgbClr val="808000"/>
                </a:solidFill>
              </a:rPr>
              <a:t>RunWith</a:t>
            </a:r>
            <a:r>
              <a:rPr lang="en-US" sz="2000" dirty="0"/>
              <a:t>(</a:t>
            </a:r>
            <a:r>
              <a:rPr lang="en-US" sz="2000" dirty="0" err="1"/>
              <a:t>Categories.</a:t>
            </a:r>
            <a:r>
              <a:rPr lang="en-US" sz="2000" b="1" dirty="0" err="1">
                <a:solidFill>
                  <a:srgbClr val="000080"/>
                </a:solidFill>
              </a:rPr>
              <a:t>class</a:t>
            </a:r>
            <a:r>
              <a:rPr lang="en-US" sz="2000" dirty="0"/>
              <a:t>)</a:t>
            </a:r>
            <a:br>
              <a:rPr lang="en-US" sz="2000" dirty="0"/>
            </a:br>
            <a:r>
              <a:rPr lang="en-US" sz="2000" dirty="0">
                <a:solidFill>
                  <a:srgbClr val="808000"/>
                </a:solidFill>
              </a:rPr>
              <a:t>@</a:t>
            </a:r>
            <a:r>
              <a:rPr lang="en-US" sz="2000" dirty="0" err="1">
                <a:solidFill>
                  <a:srgbClr val="808000"/>
                </a:solidFill>
              </a:rPr>
              <a:t>IncludeCategory</a:t>
            </a:r>
            <a:r>
              <a:rPr lang="en-US" sz="2000" dirty="0"/>
              <a:t>(</a:t>
            </a:r>
            <a:r>
              <a:rPr lang="en-US" sz="2000" dirty="0" err="1"/>
              <a:t>SlowTests.</a:t>
            </a:r>
            <a:r>
              <a:rPr lang="en-US" sz="2000" b="1" dirty="0" err="1">
                <a:solidFill>
                  <a:srgbClr val="000080"/>
                </a:solidFill>
              </a:rPr>
              <a:t>class</a:t>
            </a:r>
            <a:r>
              <a:rPr lang="en-US" sz="2000" dirty="0"/>
              <a:t>)</a:t>
            </a:r>
            <a:br>
              <a:rPr lang="en-US" sz="2000" dirty="0"/>
            </a:br>
            <a:r>
              <a:rPr lang="en-US" sz="2000" dirty="0">
                <a:solidFill>
                  <a:srgbClr val="808000"/>
                </a:solidFill>
              </a:rPr>
              <a:t>@</a:t>
            </a:r>
            <a:r>
              <a:rPr lang="en-US" sz="2000" dirty="0" err="1">
                <a:solidFill>
                  <a:srgbClr val="808000"/>
                </a:solidFill>
              </a:rPr>
              <a:t>SuiteClasses</a:t>
            </a:r>
            <a:r>
              <a:rPr lang="en-US" sz="2000" dirty="0"/>
              <a:t>({</a:t>
            </a:r>
            <a:r>
              <a:rPr lang="en-US" sz="2000" dirty="0" err="1"/>
              <a:t>CalculatorTest.</a:t>
            </a:r>
            <a:r>
              <a:rPr lang="en-US" sz="2000" b="1" dirty="0" err="1">
                <a:solidFill>
                  <a:srgbClr val="000080"/>
                </a:solidFill>
              </a:rPr>
              <a:t>class</a:t>
            </a:r>
            <a:r>
              <a:rPr lang="en-US" sz="2000" dirty="0"/>
              <a:t>, </a:t>
            </a:r>
            <a:r>
              <a:rPr lang="en-US" sz="2000" dirty="0" err="1"/>
              <a:t>OrderControllerTest.</a:t>
            </a:r>
            <a:r>
              <a:rPr lang="en-US" sz="2000" b="1" dirty="0" err="1">
                <a:solidFill>
                  <a:srgbClr val="000080"/>
                </a:solidFill>
              </a:rPr>
              <a:t>class</a:t>
            </a:r>
            <a:r>
              <a:rPr lang="en-US" sz="2000" dirty="0"/>
              <a:t>})</a:t>
            </a:r>
            <a:br>
              <a:rPr lang="en-US" sz="2000" dirty="0"/>
            </a:br>
            <a:r>
              <a:rPr lang="en-US" sz="2000" b="1" dirty="0">
                <a:solidFill>
                  <a:srgbClr val="000080"/>
                </a:solidFill>
              </a:rPr>
              <a:t>public class </a:t>
            </a:r>
            <a:r>
              <a:rPr lang="en-US" sz="2000" dirty="0" err="1"/>
              <a:t>SlowTestsSuite</a:t>
            </a:r>
            <a:r>
              <a:rPr lang="en-US" sz="2000" dirty="0"/>
              <a:t> {</a:t>
            </a:r>
            <a:br>
              <a:rPr lang="en-US" sz="2000" dirty="0"/>
            </a:br>
            <a:r>
              <a:rPr lang="en-US" sz="2000" dirty="0"/>
              <a:t>    </a:t>
            </a:r>
            <a:r>
              <a:rPr lang="en-US" sz="2000" i="1" dirty="0">
                <a:solidFill>
                  <a:srgbClr val="808080"/>
                </a:solidFill>
              </a:rPr>
              <a:t>// </a:t>
            </a:r>
            <a:r>
              <a:rPr lang="en-US" sz="2000" i="1" dirty="0" err="1">
                <a:solidFill>
                  <a:srgbClr val="808080"/>
                </a:solidFill>
              </a:rPr>
              <a:t>OrderControllerTest.testAlwaysCheckItemDiscount</a:t>
            </a:r>
            <a:r>
              <a:rPr lang="en-US" sz="2000" i="1" dirty="0">
                <a:solidFill>
                  <a:srgbClr val="808080"/>
                </a:solidFill>
              </a:rPr>
              <a:t> + all tests in </a:t>
            </a:r>
            <a:r>
              <a:rPr lang="en-US" sz="2000" i="1" dirty="0" err="1">
                <a:solidFill>
                  <a:srgbClr val="808080"/>
                </a:solidFill>
              </a:rPr>
              <a:t>CalculatorTest</a:t>
            </a:r>
            <a:r>
              <a:rPr lang="en-US" sz="2000" i="1" dirty="0">
                <a:solidFill>
                  <a:srgbClr val="808080"/>
                </a:solidFill>
              </a:rPr>
              <a:t/>
            </a:r>
            <a:br>
              <a:rPr lang="en-US" sz="2000" i="1" dirty="0">
                <a:solidFill>
                  <a:srgbClr val="808080"/>
                </a:solidFill>
              </a:rPr>
            </a:br>
            <a:r>
              <a:rPr lang="en-US" sz="2000" dirty="0" smtClean="0"/>
              <a:t>}</a:t>
            </a:r>
          </a:p>
          <a:p>
            <a:endParaRPr lang="ru-RU" sz="2000" b="0" strike="noStrike" spc="-1" dirty="0" smtClean="0">
              <a:solidFill>
                <a:srgbClr val="000000"/>
              </a:solidFill>
              <a:uFill>
                <a:solidFill>
                  <a:srgbClr val="FFFFFF"/>
                </a:solidFill>
              </a:uFill>
              <a:latin typeface="Arial"/>
            </a:endParaRPr>
          </a:p>
          <a:p>
            <a:r>
              <a:rPr lang="en-US" sz="2000" dirty="0">
                <a:solidFill>
                  <a:srgbClr val="808000"/>
                </a:solidFill>
              </a:rPr>
              <a:t>@</a:t>
            </a:r>
            <a:r>
              <a:rPr lang="en-US" sz="2000" dirty="0" err="1">
                <a:solidFill>
                  <a:srgbClr val="808000"/>
                </a:solidFill>
              </a:rPr>
              <a:t>RunWith</a:t>
            </a:r>
            <a:r>
              <a:rPr lang="en-US" sz="2000" dirty="0"/>
              <a:t>(</a:t>
            </a:r>
            <a:r>
              <a:rPr lang="en-US" sz="2000" dirty="0" err="1"/>
              <a:t>Categories.</a:t>
            </a:r>
            <a:r>
              <a:rPr lang="en-US" sz="2000" b="1" dirty="0" err="1">
                <a:solidFill>
                  <a:srgbClr val="000080"/>
                </a:solidFill>
              </a:rPr>
              <a:t>class</a:t>
            </a:r>
            <a:r>
              <a:rPr lang="en-US" sz="2000" dirty="0"/>
              <a:t>)</a:t>
            </a:r>
            <a:br>
              <a:rPr lang="en-US" sz="2000" dirty="0"/>
            </a:br>
            <a:r>
              <a:rPr lang="en-US" sz="2000" dirty="0">
                <a:solidFill>
                  <a:srgbClr val="808000"/>
                </a:solidFill>
              </a:rPr>
              <a:t>@</a:t>
            </a:r>
            <a:r>
              <a:rPr lang="en-US" sz="2000" dirty="0" err="1">
                <a:solidFill>
                  <a:srgbClr val="808000"/>
                </a:solidFill>
              </a:rPr>
              <a:t>IncludeCategory</a:t>
            </a:r>
            <a:r>
              <a:rPr lang="en-US" sz="2000" dirty="0"/>
              <a:t>(</a:t>
            </a:r>
            <a:r>
              <a:rPr lang="en-US" sz="2000" dirty="0" err="1"/>
              <a:t>SlowTests.</a:t>
            </a:r>
            <a:r>
              <a:rPr lang="en-US" sz="2000" b="1" dirty="0" err="1">
                <a:solidFill>
                  <a:srgbClr val="000080"/>
                </a:solidFill>
              </a:rPr>
              <a:t>class</a:t>
            </a:r>
            <a:r>
              <a:rPr lang="en-US" sz="2000" dirty="0"/>
              <a:t>)</a:t>
            </a:r>
            <a:br>
              <a:rPr lang="en-US" sz="2000" dirty="0"/>
            </a:br>
            <a:r>
              <a:rPr lang="en-US" sz="2000" dirty="0">
                <a:solidFill>
                  <a:srgbClr val="808000"/>
                </a:solidFill>
              </a:rPr>
              <a:t>@</a:t>
            </a:r>
            <a:r>
              <a:rPr lang="en-US" sz="2000" dirty="0" err="1">
                <a:solidFill>
                  <a:srgbClr val="808000"/>
                </a:solidFill>
              </a:rPr>
              <a:t>ExcludeCategory</a:t>
            </a:r>
            <a:r>
              <a:rPr lang="en-US" sz="2000" dirty="0"/>
              <a:t>(</a:t>
            </a:r>
            <a:r>
              <a:rPr lang="en-US" sz="2000" dirty="0" err="1"/>
              <a:t>FastTests.</a:t>
            </a:r>
            <a:r>
              <a:rPr lang="en-US" sz="2000" b="1" dirty="0" err="1">
                <a:solidFill>
                  <a:srgbClr val="000080"/>
                </a:solidFill>
              </a:rPr>
              <a:t>class</a:t>
            </a:r>
            <a:r>
              <a:rPr lang="en-US" sz="2000" dirty="0"/>
              <a:t>)</a:t>
            </a:r>
            <a:br>
              <a:rPr lang="en-US" sz="2000" dirty="0"/>
            </a:br>
            <a:r>
              <a:rPr lang="en-US" sz="2000" dirty="0">
                <a:solidFill>
                  <a:srgbClr val="808000"/>
                </a:solidFill>
              </a:rPr>
              <a:t>@</a:t>
            </a:r>
            <a:r>
              <a:rPr lang="en-US" sz="2000" dirty="0" err="1">
                <a:solidFill>
                  <a:srgbClr val="808000"/>
                </a:solidFill>
              </a:rPr>
              <a:t>SuiteClasses</a:t>
            </a:r>
            <a:r>
              <a:rPr lang="en-US" sz="2000" dirty="0"/>
              <a:t>({</a:t>
            </a:r>
            <a:r>
              <a:rPr lang="en-US" sz="2000" dirty="0" err="1"/>
              <a:t>CalculatorTest.</a:t>
            </a:r>
            <a:r>
              <a:rPr lang="en-US" sz="2000" b="1" dirty="0" err="1">
                <a:solidFill>
                  <a:srgbClr val="000080"/>
                </a:solidFill>
              </a:rPr>
              <a:t>class</a:t>
            </a:r>
            <a:r>
              <a:rPr lang="en-US" sz="2000" dirty="0"/>
              <a:t>, </a:t>
            </a:r>
            <a:r>
              <a:rPr lang="en-US" sz="2000" dirty="0" err="1"/>
              <a:t>OrderControllerTest.</a:t>
            </a:r>
            <a:r>
              <a:rPr lang="en-US" sz="2000" b="1" dirty="0" err="1">
                <a:solidFill>
                  <a:srgbClr val="000080"/>
                </a:solidFill>
              </a:rPr>
              <a:t>class</a:t>
            </a:r>
            <a:r>
              <a:rPr lang="en-US" sz="2000" dirty="0"/>
              <a:t>})</a:t>
            </a:r>
            <a:br>
              <a:rPr lang="en-US" sz="2000" dirty="0"/>
            </a:br>
            <a:r>
              <a:rPr lang="en-US" sz="2000" b="1" dirty="0">
                <a:solidFill>
                  <a:srgbClr val="000080"/>
                </a:solidFill>
              </a:rPr>
              <a:t>public class </a:t>
            </a:r>
            <a:r>
              <a:rPr lang="en-US" sz="2000" dirty="0" err="1"/>
              <a:t>FastTestsSuite</a:t>
            </a:r>
            <a:r>
              <a:rPr lang="en-US" sz="2000" dirty="0"/>
              <a:t> {</a:t>
            </a:r>
            <a:br>
              <a:rPr lang="en-US" sz="2000" dirty="0"/>
            </a:br>
            <a:r>
              <a:rPr lang="en-US" sz="2000" dirty="0"/>
              <a:t>    </a:t>
            </a:r>
            <a:r>
              <a:rPr lang="en-US" sz="2000" i="1" dirty="0">
                <a:solidFill>
                  <a:srgbClr val="808080"/>
                </a:solidFill>
              </a:rPr>
              <a:t>// </a:t>
            </a:r>
            <a:r>
              <a:rPr lang="en-US" sz="2000" i="1" dirty="0" err="1">
                <a:solidFill>
                  <a:srgbClr val="808080"/>
                </a:solidFill>
              </a:rPr>
              <a:t>OrderControllerTest.testAlwaysCheckItemDiscount</a:t>
            </a:r>
            <a:r>
              <a:rPr lang="en-US" sz="2000" i="1" dirty="0">
                <a:solidFill>
                  <a:srgbClr val="808080"/>
                </a:solidFill>
              </a:rPr>
              <a:t> + but not tests in </a:t>
            </a:r>
            <a:r>
              <a:rPr lang="en-US" sz="2000" i="1" dirty="0" err="1">
                <a:solidFill>
                  <a:srgbClr val="808080"/>
                </a:solidFill>
              </a:rPr>
              <a:t>CalculatorTest</a:t>
            </a:r>
            <a:r>
              <a:rPr lang="en-US" sz="2000" i="1" dirty="0">
                <a:solidFill>
                  <a:srgbClr val="808080"/>
                </a:solidFill>
              </a:rPr>
              <a:t/>
            </a:r>
            <a:br>
              <a:rPr lang="en-US" sz="2000" i="1" dirty="0">
                <a:solidFill>
                  <a:srgbClr val="808080"/>
                </a:solidFill>
              </a:rPr>
            </a:br>
            <a:r>
              <a:rPr lang="en-US" sz="2000" dirty="0" smtClean="0"/>
              <a:t>}</a:t>
            </a:r>
            <a:endParaRPr lang="en-US" sz="2000" b="0" strike="noStrike" spc="-1" dirty="0">
              <a:solidFill>
                <a:srgbClr val="000000"/>
              </a:solidFill>
              <a:uFill>
                <a:solidFill>
                  <a:srgbClr val="FFFFFF"/>
                </a:solidFill>
              </a:uFill>
              <a:latin typeface="Arial"/>
            </a:endParaRPr>
          </a:p>
        </p:txBody>
      </p:sp>
      <p:sp>
        <p:nvSpPr>
          <p:cNvPr id="153" name="CustomShape 3"/>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E59E3F0-8156-48BA-A7D5-2F1DD3BCF7D5}" type="slidenum">
              <a:rPr lang="en-US" sz="1000" b="0" strike="noStrike" spc="-1">
                <a:solidFill>
                  <a:srgbClr val="BFBFBF"/>
                </a:solidFill>
                <a:uFill>
                  <a:solidFill>
                    <a:srgbClr val="FFFFFF"/>
                  </a:solidFill>
                </a:uFill>
                <a:latin typeface="Georgia"/>
                <a:ea typeface="DejaVu Sans"/>
              </a:rPr>
              <a:t>25</a:t>
            </a:fld>
            <a:endParaRPr lang="en-US" sz="1800" b="0" strike="noStrike" spc="-1">
              <a:solidFill>
                <a:srgbClr val="000000"/>
              </a:solidFill>
              <a:uFill>
                <a:solidFill>
                  <a:srgbClr val="FFFFFF"/>
                </a:solidFill>
              </a:uFill>
              <a:latin typeface="Arial"/>
            </a:endParaRPr>
          </a:p>
        </p:txBody>
      </p:sp>
      <p:sp>
        <p:nvSpPr>
          <p:cNvPr id="154" name="CustomShape 4"/>
          <p:cNvSpPr/>
          <p:nvPr/>
        </p:nvSpPr>
        <p:spPr>
          <a:xfrm>
            <a:off x="1850246" y="346680"/>
            <a:ext cx="6033394"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ru-RU" sz="2800" b="1" cap="all" spc="296" dirty="0" smtClean="0">
                <a:solidFill>
                  <a:srgbClr val="008000"/>
                </a:solidFill>
                <a:uFill>
                  <a:solidFill>
                    <a:srgbClr val="FFFFFF"/>
                  </a:solidFill>
                </a:uFill>
                <a:latin typeface="Calibri"/>
                <a:ea typeface="DejaVu Sans"/>
              </a:rPr>
              <a:t>наборы и категории</a:t>
            </a:r>
            <a:endParaRPr lang="en-US" sz="2800" b="0" strike="noStrike" spc="-1" dirty="0">
              <a:solidFill>
                <a:srgbClr val="000000"/>
              </a:solidFill>
              <a:uFill>
                <a:solidFill>
                  <a:srgbClr val="FFFFFF"/>
                </a:solidFill>
              </a:uFill>
              <a:latin typeface="Arial"/>
            </a:endParaRPr>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722" y="177634"/>
            <a:ext cx="1409524" cy="514286"/>
          </a:xfrm>
          <a:prstGeom prst="rect">
            <a:avLst/>
          </a:prstGeom>
        </p:spPr>
      </p:pic>
    </p:spTree>
    <p:extLst>
      <p:ext uri="{BB962C8B-B14F-4D97-AF65-F5344CB8AC3E}">
        <p14:creationId xmlns:p14="http://schemas.microsoft.com/office/powerpoint/2010/main" val="91833604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2"/>
          <p:cNvSpPr/>
          <p:nvPr/>
        </p:nvSpPr>
        <p:spPr>
          <a:xfrm>
            <a:off x="457200" y="1268640"/>
            <a:ext cx="8279280" cy="511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720" algn="just">
              <a:lnSpc>
                <a:spcPct val="100000"/>
              </a:lnSpc>
              <a:buClr>
                <a:srgbClr val="000000"/>
              </a:buClr>
            </a:pPr>
            <a:r>
              <a:rPr lang="ru-RU" sz="2200" i="1" spc="-1" dirty="0" err="1" smtClean="0">
                <a:solidFill>
                  <a:srgbClr val="000000"/>
                </a:solidFill>
                <a:uFill>
                  <a:solidFill>
                    <a:srgbClr val="FFFFFF"/>
                  </a:solidFill>
                </a:uFill>
              </a:rPr>
              <a:t>Mock</a:t>
            </a:r>
            <a:r>
              <a:rPr lang="ru-RU" sz="2200" i="1" spc="-1" dirty="0" smtClean="0">
                <a:solidFill>
                  <a:srgbClr val="000000"/>
                </a:solidFill>
                <a:uFill>
                  <a:solidFill>
                    <a:srgbClr val="FFFFFF"/>
                  </a:solidFill>
                </a:uFill>
              </a:rPr>
              <a:t>-объект</a:t>
            </a:r>
            <a:r>
              <a:rPr lang="en-US" sz="2200" spc="-1" dirty="0" smtClean="0">
                <a:solidFill>
                  <a:srgbClr val="000000"/>
                </a:solidFill>
                <a:uFill>
                  <a:solidFill>
                    <a:srgbClr val="FFFFFF"/>
                  </a:solidFill>
                </a:uFill>
              </a:rPr>
              <a:t> (</a:t>
            </a:r>
            <a:r>
              <a:rPr lang="ru-RU" sz="2200" spc="-1" dirty="0" smtClean="0">
                <a:solidFill>
                  <a:srgbClr val="000000"/>
                </a:solidFill>
                <a:uFill>
                  <a:solidFill>
                    <a:srgbClr val="FFFFFF"/>
                  </a:solidFill>
                </a:uFill>
              </a:rPr>
              <a:t>«объект имитация»</a:t>
            </a:r>
            <a:r>
              <a:rPr lang="en-US" sz="2200" spc="-1" dirty="0" smtClean="0">
                <a:solidFill>
                  <a:srgbClr val="000000"/>
                </a:solidFill>
                <a:uFill>
                  <a:solidFill>
                    <a:srgbClr val="FFFFFF"/>
                  </a:solidFill>
                </a:uFill>
              </a:rPr>
              <a:t>)</a:t>
            </a:r>
            <a:r>
              <a:rPr lang="ru-RU" sz="2200" spc="-1" dirty="0" smtClean="0">
                <a:solidFill>
                  <a:srgbClr val="000000"/>
                </a:solidFill>
                <a:uFill>
                  <a:solidFill>
                    <a:srgbClr val="FFFFFF"/>
                  </a:solidFill>
                </a:uFill>
              </a:rPr>
              <a:t> </a:t>
            </a:r>
            <a:r>
              <a:rPr lang="ru-RU" sz="2200" spc="-1" dirty="0">
                <a:solidFill>
                  <a:srgbClr val="000000"/>
                </a:solidFill>
                <a:uFill>
                  <a:solidFill>
                    <a:srgbClr val="FFFFFF"/>
                  </a:solidFill>
                </a:uFill>
              </a:rPr>
              <a:t>представляет собой </a:t>
            </a:r>
            <a:r>
              <a:rPr lang="ru-RU" sz="2200" spc="-1" dirty="0" smtClean="0">
                <a:solidFill>
                  <a:srgbClr val="000000"/>
                </a:solidFill>
                <a:uFill>
                  <a:solidFill>
                    <a:srgbClr val="FFFFFF"/>
                  </a:solidFill>
                </a:uFill>
              </a:rPr>
              <a:t>фиктивную </a:t>
            </a:r>
            <a:r>
              <a:rPr lang="ru-RU" sz="2200" spc="-1" dirty="0">
                <a:solidFill>
                  <a:srgbClr val="000000"/>
                </a:solidFill>
                <a:uFill>
                  <a:solidFill>
                    <a:srgbClr val="FFFFFF"/>
                  </a:solidFill>
                </a:uFill>
              </a:rPr>
              <a:t>реализацию интерфейса, предназначенную исключительно для тестирования взаимодействия </a:t>
            </a:r>
            <a:r>
              <a:rPr lang="ru-RU" sz="2200" spc="-1" dirty="0" smtClean="0">
                <a:solidFill>
                  <a:srgbClr val="000000"/>
                </a:solidFill>
                <a:uFill>
                  <a:solidFill>
                    <a:srgbClr val="FFFFFF"/>
                  </a:solidFill>
                </a:uFill>
              </a:rPr>
              <a:t>с ним.</a:t>
            </a:r>
            <a:endParaRPr lang="en-US" sz="2200" b="0" strike="noStrike" spc="-1" dirty="0">
              <a:solidFill>
                <a:srgbClr val="000000"/>
              </a:solidFill>
              <a:uFill>
                <a:solidFill>
                  <a:srgbClr val="FFFFFF"/>
                </a:solidFill>
              </a:uFill>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153" name="CustomShape 3"/>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E59E3F0-8156-48BA-A7D5-2F1DD3BCF7D5}" type="slidenum">
              <a:rPr lang="en-US" sz="1000" b="0" strike="noStrike" spc="-1">
                <a:solidFill>
                  <a:srgbClr val="BFBFBF"/>
                </a:solidFill>
                <a:uFill>
                  <a:solidFill>
                    <a:srgbClr val="FFFFFF"/>
                  </a:solidFill>
                </a:uFill>
                <a:latin typeface="Georgia"/>
                <a:ea typeface="DejaVu Sans"/>
              </a:rPr>
              <a:t>26</a:t>
            </a:fld>
            <a:endParaRPr lang="en-US" sz="1800" b="0" strike="noStrike" spc="-1">
              <a:solidFill>
                <a:srgbClr val="000000"/>
              </a:solidFill>
              <a:uFill>
                <a:solidFill>
                  <a:srgbClr val="FFFFFF"/>
                </a:solidFill>
              </a:uFill>
              <a:latin typeface="Arial"/>
            </a:endParaRPr>
          </a:p>
        </p:txBody>
      </p:sp>
      <p:sp>
        <p:nvSpPr>
          <p:cNvPr id="154" name="CustomShape 4"/>
          <p:cNvSpPr/>
          <p:nvPr/>
        </p:nvSpPr>
        <p:spPr>
          <a:xfrm>
            <a:off x="457200" y="346680"/>
            <a:ext cx="742644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strike="noStrike" cap="all" spc="296" dirty="0" err="1" smtClean="0">
                <a:solidFill>
                  <a:srgbClr val="008000"/>
                </a:solidFill>
                <a:uFill>
                  <a:solidFill>
                    <a:srgbClr val="FFFFFF"/>
                  </a:solidFill>
                </a:uFill>
                <a:latin typeface="Calibri"/>
                <a:ea typeface="DejaVu Sans"/>
              </a:rPr>
              <a:t>MOcking</a:t>
            </a:r>
            <a:r>
              <a:rPr lang="en-US" sz="2800" b="1" cap="all" spc="296" dirty="0" smtClean="0">
                <a:solidFill>
                  <a:srgbClr val="008000"/>
                </a:solidFill>
                <a:uFill>
                  <a:solidFill>
                    <a:srgbClr val="FFFFFF"/>
                  </a:solidFill>
                </a:uFill>
                <a:latin typeface="Calibri"/>
                <a:ea typeface="DejaVu Sans"/>
              </a:rPr>
              <a:t>?</a:t>
            </a:r>
            <a:endParaRPr lang="en-US" sz="2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20899046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2"/>
          <p:cNvSpPr/>
          <p:nvPr/>
        </p:nvSpPr>
        <p:spPr>
          <a:xfrm>
            <a:off x="457200" y="908720"/>
            <a:ext cx="8291264" cy="565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ru-RU" sz="2200" dirty="0" smtClean="0"/>
              <a:t>Для создания </a:t>
            </a:r>
            <a:r>
              <a:rPr lang="en-US" sz="2200" dirty="0" smtClean="0"/>
              <a:t>mock’</a:t>
            </a:r>
            <a:r>
              <a:rPr lang="ru-RU" sz="2200" dirty="0" smtClean="0"/>
              <a:t>а </a:t>
            </a:r>
            <a:r>
              <a:rPr lang="ru-RU" sz="2200" dirty="0"/>
              <a:t>и</a:t>
            </a:r>
            <a:r>
              <a:rPr lang="ru-RU" sz="2200" dirty="0" smtClean="0"/>
              <a:t>спользуйте </a:t>
            </a:r>
            <a:r>
              <a:rPr lang="ru-RU" sz="2200" dirty="0"/>
              <a:t>аннотацию </a:t>
            </a:r>
            <a:r>
              <a:rPr lang="en-US" sz="2200" dirty="0"/>
              <a:t>@Mock</a:t>
            </a:r>
            <a:r>
              <a:rPr lang="ru-RU" sz="2200" dirty="0" smtClean="0"/>
              <a:t>:</a:t>
            </a:r>
            <a:endParaRPr lang="ru-RU" sz="2200" b="0" strike="noStrike" spc="-1" dirty="0" smtClean="0">
              <a:solidFill>
                <a:srgbClr val="000000"/>
              </a:solidFill>
              <a:uFill>
                <a:solidFill>
                  <a:srgbClr val="FFFFFF"/>
                </a:solidFill>
              </a:uFill>
              <a:latin typeface="Arial"/>
            </a:endParaRPr>
          </a:p>
          <a:p>
            <a:pPr lvl="1"/>
            <a:r>
              <a:rPr lang="en-US" sz="2000" b="1" dirty="0">
                <a:solidFill>
                  <a:srgbClr val="000080"/>
                </a:solidFill>
              </a:rPr>
              <a:t>public class </a:t>
            </a:r>
            <a:r>
              <a:rPr lang="en-US" sz="2000" dirty="0" err="1"/>
              <a:t>SomeControllerTest</a:t>
            </a:r>
            <a:r>
              <a:rPr lang="en-US" sz="2000" dirty="0"/>
              <a:t> </a:t>
            </a:r>
            <a:r>
              <a:rPr lang="en-US" sz="2000" dirty="0" smtClean="0"/>
              <a:t>{</a:t>
            </a:r>
            <a:endParaRPr lang="ru-RU" sz="2000" dirty="0" smtClean="0"/>
          </a:p>
          <a:p>
            <a:pPr lvl="1"/>
            <a:r>
              <a:rPr lang="en-US" sz="2000" dirty="0" smtClean="0"/>
              <a:t>    </a:t>
            </a:r>
            <a:r>
              <a:rPr lang="en-US" sz="2000" dirty="0">
                <a:solidFill>
                  <a:srgbClr val="808000"/>
                </a:solidFill>
              </a:rPr>
              <a:t>@Mock</a:t>
            </a:r>
            <a:br>
              <a:rPr lang="en-US" sz="2000" dirty="0">
                <a:solidFill>
                  <a:srgbClr val="808000"/>
                </a:solidFill>
              </a:rPr>
            </a:br>
            <a:r>
              <a:rPr lang="en-US" sz="2000" dirty="0">
                <a:solidFill>
                  <a:srgbClr val="808000"/>
                </a:solidFill>
              </a:rPr>
              <a:t>    </a:t>
            </a:r>
            <a:r>
              <a:rPr lang="en-US" sz="2000" b="1" dirty="0">
                <a:solidFill>
                  <a:srgbClr val="000080"/>
                </a:solidFill>
              </a:rPr>
              <a:t>private </a:t>
            </a:r>
            <a:r>
              <a:rPr lang="en-US" sz="2000" dirty="0" err="1"/>
              <a:t>SomeRepository</a:t>
            </a:r>
            <a:r>
              <a:rPr lang="en-US" sz="2000" dirty="0"/>
              <a:t> </a:t>
            </a:r>
            <a:r>
              <a:rPr lang="en-US" sz="2000" b="1" dirty="0" err="1" smtClean="0">
                <a:solidFill>
                  <a:srgbClr val="660E7A"/>
                </a:solidFill>
              </a:rPr>
              <a:t>mockedRepository</a:t>
            </a:r>
            <a:r>
              <a:rPr lang="en-US" sz="2000" dirty="0" smtClean="0"/>
              <a:t>;</a:t>
            </a:r>
            <a:endParaRPr lang="ru-RU" sz="2000" dirty="0" smtClean="0"/>
          </a:p>
          <a:p>
            <a:pPr lvl="1"/>
            <a:r>
              <a:rPr lang="en-US" sz="2000" dirty="0" smtClean="0"/>
              <a:t>}</a:t>
            </a:r>
            <a:endParaRPr lang="ru-RU" sz="2000" dirty="0" smtClean="0"/>
          </a:p>
          <a:p>
            <a:pPr>
              <a:lnSpc>
                <a:spcPct val="100000"/>
              </a:lnSpc>
            </a:pPr>
            <a:endParaRPr lang="ru-RU" sz="2000" dirty="0" smtClean="0"/>
          </a:p>
          <a:p>
            <a:pPr>
              <a:lnSpc>
                <a:spcPct val="100000"/>
              </a:lnSpc>
            </a:pPr>
            <a:endParaRPr lang="ru-RU" dirty="0"/>
          </a:p>
          <a:p>
            <a:pPr>
              <a:lnSpc>
                <a:spcPct val="100000"/>
              </a:lnSpc>
            </a:pPr>
            <a:r>
              <a:rPr lang="ru-RU" sz="2200" dirty="0" smtClean="0"/>
              <a:t>Или статический метод </a:t>
            </a:r>
            <a:r>
              <a:rPr lang="en-US" sz="2200" dirty="0" err="1" smtClean="0"/>
              <a:t>Mockito.mock</a:t>
            </a:r>
            <a:r>
              <a:rPr lang="ru-RU" sz="2200" dirty="0" smtClean="0"/>
              <a:t>:</a:t>
            </a:r>
            <a:endParaRPr lang="ru-RU" sz="2000" b="1" dirty="0" smtClean="0">
              <a:solidFill>
                <a:srgbClr val="000080"/>
              </a:solidFill>
            </a:endParaRPr>
          </a:p>
          <a:p>
            <a:pPr lvl="1"/>
            <a:r>
              <a:rPr lang="en-US" sz="2000" b="1" dirty="0" smtClean="0">
                <a:solidFill>
                  <a:srgbClr val="000080"/>
                </a:solidFill>
              </a:rPr>
              <a:t>public class </a:t>
            </a:r>
            <a:r>
              <a:rPr lang="en-US" sz="2000" dirty="0" err="1" smtClean="0"/>
              <a:t>SomeControllerTest</a:t>
            </a:r>
            <a:r>
              <a:rPr lang="en-US" sz="2000" dirty="0" smtClean="0"/>
              <a:t> {</a:t>
            </a:r>
            <a:br>
              <a:rPr lang="en-US" sz="2000" dirty="0" smtClean="0"/>
            </a:br>
            <a:r>
              <a:rPr lang="en-US" sz="2000" dirty="0" smtClean="0"/>
              <a:t>    </a:t>
            </a:r>
            <a:r>
              <a:rPr lang="en-US" sz="2000" b="1" dirty="0" smtClean="0">
                <a:solidFill>
                  <a:srgbClr val="000080"/>
                </a:solidFill>
              </a:rPr>
              <a:t>private </a:t>
            </a:r>
            <a:r>
              <a:rPr lang="en-US" sz="2000" dirty="0" err="1" smtClean="0"/>
              <a:t>SomeRepository</a:t>
            </a:r>
            <a:r>
              <a:rPr lang="en-US" sz="2000" dirty="0" smtClean="0"/>
              <a:t> </a:t>
            </a:r>
            <a:r>
              <a:rPr lang="en-US" sz="2000" b="1" dirty="0" err="1">
                <a:solidFill>
                  <a:srgbClr val="660E7A"/>
                </a:solidFill>
              </a:rPr>
              <a:t>mockedRepository</a:t>
            </a:r>
            <a:r>
              <a:rPr lang="en-US" sz="2000" dirty="0" smtClean="0"/>
              <a:t>;</a:t>
            </a:r>
            <a:br>
              <a:rPr lang="en-US" sz="2000" dirty="0" smtClean="0"/>
            </a:br>
            <a:r>
              <a:rPr lang="en-US" sz="2000" dirty="0" smtClean="0"/>
              <a:t/>
            </a:r>
            <a:br>
              <a:rPr lang="en-US" sz="2000" dirty="0" smtClean="0"/>
            </a:br>
            <a:r>
              <a:rPr lang="en-US" sz="2000" dirty="0" smtClean="0"/>
              <a:t>    </a:t>
            </a:r>
            <a:r>
              <a:rPr lang="en-US" sz="2000" dirty="0" smtClean="0">
                <a:solidFill>
                  <a:srgbClr val="808000"/>
                </a:solidFill>
              </a:rPr>
              <a:t>@Before</a:t>
            </a:r>
            <a:br>
              <a:rPr lang="en-US" sz="2000" dirty="0" smtClean="0">
                <a:solidFill>
                  <a:srgbClr val="808000"/>
                </a:solidFill>
              </a:rPr>
            </a:br>
            <a:r>
              <a:rPr lang="en-US" sz="2000" dirty="0" smtClean="0">
                <a:solidFill>
                  <a:srgbClr val="808000"/>
                </a:solidFill>
              </a:rPr>
              <a:t>    </a:t>
            </a:r>
            <a:r>
              <a:rPr lang="en-US" sz="2000" b="1" dirty="0" smtClean="0">
                <a:solidFill>
                  <a:srgbClr val="000080"/>
                </a:solidFill>
              </a:rPr>
              <a:t>public void </a:t>
            </a:r>
            <a:r>
              <a:rPr lang="en-US" sz="2000" dirty="0" err="1" smtClean="0"/>
              <a:t>setUp</a:t>
            </a:r>
            <a:r>
              <a:rPr lang="en-US" sz="2000" dirty="0" smtClean="0"/>
              <a:t>() {</a:t>
            </a:r>
            <a:br>
              <a:rPr lang="en-US" sz="2000" dirty="0" smtClean="0"/>
            </a:br>
            <a:r>
              <a:rPr lang="en-US" sz="2000" dirty="0" smtClean="0"/>
              <a:t>        </a:t>
            </a:r>
            <a:r>
              <a:rPr lang="en-US" sz="2000" b="1" dirty="0" err="1" smtClean="0">
                <a:solidFill>
                  <a:srgbClr val="660E7A"/>
                </a:solidFill>
              </a:rPr>
              <a:t>mockedRepository</a:t>
            </a:r>
            <a:r>
              <a:rPr lang="en-US" sz="2000" b="1" dirty="0" smtClean="0">
                <a:solidFill>
                  <a:srgbClr val="660E7A"/>
                </a:solidFill>
              </a:rPr>
              <a:t> </a:t>
            </a:r>
            <a:r>
              <a:rPr lang="en-US" sz="2000" dirty="0" smtClean="0"/>
              <a:t>= </a:t>
            </a:r>
            <a:r>
              <a:rPr lang="en-US" sz="2000" i="1" dirty="0" smtClean="0"/>
              <a:t>mock</a:t>
            </a:r>
            <a:r>
              <a:rPr lang="en-US" sz="2000" dirty="0" smtClean="0"/>
              <a:t>(</a:t>
            </a:r>
            <a:r>
              <a:rPr lang="en-US" sz="2000" dirty="0" err="1" smtClean="0"/>
              <a:t>SomeRepository.</a:t>
            </a:r>
            <a:r>
              <a:rPr lang="en-US" sz="2000" b="1" dirty="0" err="1" smtClean="0">
                <a:solidFill>
                  <a:srgbClr val="000080"/>
                </a:solidFill>
              </a:rPr>
              <a:t>class</a:t>
            </a:r>
            <a:r>
              <a:rPr lang="en-US" sz="2000" dirty="0" smtClean="0"/>
              <a:t>);</a:t>
            </a:r>
            <a:br>
              <a:rPr lang="en-US" sz="2000" dirty="0" smtClean="0"/>
            </a:br>
            <a:r>
              <a:rPr lang="en-US" sz="2000" dirty="0" smtClean="0"/>
              <a:t>    }</a:t>
            </a:r>
            <a:br>
              <a:rPr lang="en-US" sz="2000" dirty="0" smtClean="0"/>
            </a:br>
            <a:r>
              <a:rPr lang="en-US" sz="2000" dirty="0" smtClean="0"/>
              <a:t>}</a:t>
            </a:r>
            <a:endParaRPr lang="en-US" sz="2000" b="0" strike="noStrike" spc="-1" dirty="0">
              <a:solidFill>
                <a:srgbClr val="000000"/>
              </a:solidFill>
              <a:uFill>
                <a:solidFill>
                  <a:srgbClr val="FFFFFF"/>
                </a:solidFill>
              </a:uFill>
              <a:latin typeface="Arial"/>
            </a:endParaRPr>
          </a:p>
        </p:txBody>
      </p:sp>
      <p:sp>
        <p:nvSpPr>
          <p:cNvPr id="153" name="CustomShape 3"/>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E59E3F0-8156-48BA-A7D5-2F1DD3BCF7D5}" type="slidenum">
              <a:rPr lang="en-US" sz="1000" b="0" strike="noStrike" spc="-1">
                <a:solidFill>
                  <a:srgbClr val="BFBFBF"/>
                </a:solidFill>
                <a:uFill>
                  <a:solidFill>
                    <a:srgbClr val="FFFFFF"/>
                  </a:solidFill>
                </a:uFill>
                <a:latin typeface="Georgia"/>
                <a:ea typeface="DejaVu Sans"/>
              </a:rPr>
              <a:t>27</a:t>
            </a:fld>
            <a:endParaRPr lang="en-US" sz="1800" b="0" strike="noStrike" spc="-1">
              <a:solidFill>
                <a:srgbClr val="000000"/>
              </a:solidFill>
              <a:uFill>
                <a:solidFill>
                  <a:srgbClr val="FFFFFF"/>
                </a:solidFill>
              </a:uFill>
              <a:latin typeface="Arial"/>
            </a:endParaRPr>
          </a:p>
        </p:txBody>
      </p:sp>
      <p:sp>
        <p:nvSpPr>
          <p:cNvPr id="154" name="CustomShape 4"/>
          <p:cNvSpPr/>
          <p:nvPr/>
        </p:nvSpPr>
        <p:spPr>
          <a:xfrm>
            <a:off x="2508702" y="346680"/>
            <a:ext cx="5374937"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spc="296" dirty="0" smtClean="0">
                <a:solidFill>
                  <a:srgbClr val="008000"/>
                </a:solidFill>
                <a:uFill>
                  <a:solidFill>
                    <a:srgbClr val="FFFFFF"/>
                  </a:solidFill>
                </a:uFill>
                <a:latin typeface="Calibri"/>
              </a:rPr>
              <a:t>@Mock, mock</a:t>
            </a:r>
            <a:endParaRPr lang="en-US" sz="2800" b="0" strike="noStrike" spc="-1" dirty="0">
              <a:solidFill>
                <a:srgbClr val="000000"/>
              </a:solidFill>
              <a:uFill>
                <a:solidFill>
                  <a:srgbClr val="FFFFFF"/>
                </a:solidFill>
              </a:uFill>
              <a:latin typeface="Arial"/>
            </a:endParaRPr>
          </a:p>
        </p:txBody>
      </p:sp>
      <p:pic>
        <p:nvPicPr>
          <p:cNvPr id="3" name="Рисунок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560" y="11025"/>
            <a:ext cx="1897143" cy="740000"/>
          </a:xfrm>
          <a:prstGeom prst="rect">
            <a:avLst/>
          </a:prstGeom>
        </p:spPr>
      </p:pic>
    </p:spTree>
    <p:extLst>
      <p:ext uri="{BB962C8B-B14F-4D97-AF65-F5344CB8AC3E}">
        <p14:creationId xmlns:p14="http://schemas.microsoft.com/office/powerpoint/2010/main" val="260841513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2"/>
          <p:cNvSpPr/>
          <p:nvPr/>
        </p:nvSpPr>
        <p:spPr>
          <a:xfrm>
            <a:off x="457200" y="908720"/>
            <a:ext cx="8291264" cy="565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ru-RU" sz="2200" dirty="0" smtClean="0"/>
              <a:t>Для создания </a:t>
            </a:r>
            <a:r>
              <a:rPr lang="en-US" sz="2200" dirty="0" smtClean="0"/>
              <a:t>mock’</a:t>
            </a:r>
            <a:r>
              <a:rPr lang="ru-RU" sz="2200" dirty="0" smtClean="0"/>
              <a:t>а </a:t>
            </a:r>
            <a:r>
              <a:rPr lang="ru-RU" sz="2200" dirty="0"/>
              <a:t>и</a:t>
            </a:r>
            <a:r>
              <a:rPr lang="ru-RU" sz="2200" dirty="0" smtClean="0"/>
              <a:t>спользуйте </a:t>
            </a:r>
            <a:r>
              <a:rPr lang="ru-RU" sz="2200" dirty="0"/>
              <a:t>аннотацию </a:t>
            </a:r>
            <a:r>
              <a:rPr lang="en-US" sz="2200" dirty="0"/>
              <a:t>@Mock</a:t>
            </a:r>
            <a:r>
              <a:rPr lang="ru-RU" sz="2200" dirty="0" smtClean="0"/>
              <a:t>:</a:t>
            </a:r>
            <a:endParaRPr lang="ru-RU" sz="2200" b="0" strike="noStrike" spc="-1" dirty="0" smtClean="0">
              <a:solidFill>
                <a:srgbClr val="000000"/>
              </a:solidFill>
              <a:uFill>
                <a:solidFill>
                  <a:srgbClr val="FFFFFF"/>
                </a:solidFill>
              </a:uFill>
              <a:latin typeface="Arial"/>
            </a:endParaRPr>
          </a:p>
          <a:p>
            <a:pPr lvl="1"/>
            <a:r>
              <a:rPr lang="en-US" sz="2000" b="1" dirty="0">
                <a:solidFill>
                  <a:srgbClr val="000080"/>
                </a:solidFill>
              </a:rPr>
              <a:t>public class </a:t>
            </a:r>
            <a:r>
              <a:rPr lang="en-US" sz="2000" dirty="0" err="1"/>
              <a:t>OrderControllerTest</a:t>
            </a:r>
            <a:r>
              <a:rPr lang="en-US" sz="2000" dirty="0"/>
              <a:t> </a:t>
            </a:r>
            <a:r>
              <a:rPr lang="en-US" sz="2000" dirty="0" smtClean="0"/>
              <a:t>{</a:t>
            </a:r>
            <a:r>
              <a:rPr lang="en-US" sz="2000" dirty="0"/>
              <a:t/>
            </a:r>
            <a:br>
              <a:rPr lang="en-US" sz="2000" dirty="0"/>
            </a:br>
            <a:r>
              <a:rPr lang="en-US" sz="2000" dirty="0"/>
              <a:t>    </a:t>
            </a:r>
            <a:r>
              <a:rPr lang="en-US" sz="2000" dirty="0">
                <a:solidFill>
                  <a:srgbClr val="808000"/>
                </a:solidFill>
              </a:rPr>
              <a:t>@Mock</a:t>
            </a:r>
            <a:br>
              <a:rPr lang="en-US" sz="2000" dirty="0">
                <a:solidFill>
                  <a:srgbClr val="808000"/>
                </a:solidFill>
              </a:rPr>
            </a:br>
            <a:r>
              <a:rPr lang="en-US" sz="2000" dirty="0">
                <a:solidFill>
                  <a:srgbClr val="808000"/>
                </a:solidFill>
              </a:rPr>
              <a:t>    </a:t>
            </a:r>
            <a:r>
              <a:rPr lang="en-US" sz="2000" b="1" dirty="0">
                <a:solidFill>
                  <a:srgbClr val="000080"/>
                </a:solidFill>
              </a:rPr>
              <a:t>private </a:t>
            </a:r>
            <a:r>
              <a:rPr lang="en-US" sz="2000" dirty="0" err="1"/>
              <a:t>DiscountRegistry</a:t>
            </a:r>
            <a:r>
              <a:rPr lang="en-US" sz="2000" dirty="0"/>
              <a:t> </a:t>
            </a:r>
            <a:r>
              <a:rPr lang="en-US" sz="2000" b="1" dirty="0" err="1">
                <a:solidFill>
                  <a:srgbClr val="660E7A"/>
                </a:solidFill>
              </a:rPr>
              <a:t>mockedDiscountRegistry</a:t>
            </a:r>
            <a:r>
              <a:rPr lang="en-US" sz="2000" dirty="0" smtClean="0"/>
              <a:t>;</a:t>
            </a:r>
          </a:p>
          <a:p>
            <a:pPr lvl="1"/>
            <a:r>
              <a:rPr lang="en-US" sz="2000" dirty="0"/>
              <a:t>}</a:t>
            </a:r>
            <a:endParaRPr lang="ru-RU" sz="2000" dirty="0" smtClean="0"/>
          </a:p>
          <a:p>
            <a:pPr>
              <a:lnSpc>
                <a:spcPct val="100000"/>
              </a:lnSpc>
            </a:pPr>
            <a:endParaRPr lang="ru-RU" dirty="0"/>
          </a:p>
          <a:p>
            <a:pPr>
              <a:lnSpc>
                <a:spcPct val="100000"/>
              </a:lnSpc>
            </a:pPr>
            <a:r>
              <a:rPr lang="ru-RU" sz="2200" dirty="0" smtClean="0"/>
              <a:t>Или статический метод </a:t>
            </a:r>
            <a:r>
              <a:rPr lang="en-US" sz="2200" dirty="0" err="1" smtClean="0"/>
              <a:t>Mockito.mock</a:t>
            </a:r>
            <a:r>
              <a:rPr lang="ru-RU" sz="2200" dirty="0" smtClean="0"/>
              <a:t>:</a:t>
            </a:r>
            <a:endParaRPr lang="ru-RU" sz="2000" b="1" dirty="0" smtClean="0">
              <a:solidFill>
                <a:srgbClr val="000080"/>
              </a:solidFill>
            </a:endParaRPr>
          </a:p>
          <a:p>
            <a:pPr lvl="1"/>
            <a:r>
              <a:rPr lang="en-US" sz="2000" b="1" dirty="0">
                <a:solidFill>
                  <a:srgbClr val="000080"/>
                </a:solidFill>
              </a:rPr>
              <a:t>public class </a:t>
            </a:r>
            <a:r>
              <a:rPr lang="en-US" sz="2000" dirty="0" err="1"/>
              <a:t>OrderControllerTest</a:t>
            </a:r>
            <a:r>
              <a:rPr lang="en-US" sz="2000" dirty="0"/>
              <a:t> </a:t>
            </a:r>
            <a:r>
              <a:rPr lang="en-US" sz="2000" dirty="0" smtClean="0"/>
              <a:t>{</a:t>
            </a:r>
            <a:r>
              <a:rPr lang="en-US" sz="2000" dirty="0">
                <a:solidFill>
                  <a:srgbClr val="808000"/>
                </a:solidFill>
              </a:rPr>
              <a:t/>
            </a:r>
            <a:br>
              <a:rPr lang="en-US" sz="2000" dirty="0">
                <a:solidFill>
                  <a:srgbClr val="808000"/>
                </a:solidFill>
              </a:rPr>
            </a:br>
            <a:r>
              <a:rPr lang="en-US" sz="2000" dirty="0">
                <a:solidFill>
                  <a:srgbClr val="808000"/>
                </a:solidFill>
              </a:rPr>
              <a:t>    </a:t>
            </a:r>
            <a:r>
              <a:rPr lang="en-US" sz="2000" b="1" dirty="0">
                <a:solidFill>
                  <a:srgbClr val="000080"/>
                </a:solidFill>
              </a:rPr>
              <a:t>private </a:t>
            </a:r>
            <a:r>
              <a:rPr lang="en-US" sz="2000" dirty="0" err="1"/>
              <a:t>DiscountRegistry</a:t>
            </a:r>
            <a:r>
              <a:rPr lang="en-US" sz="2000" dirty="0"/>
              <a:t> </a:t>
            </a:r>
            <a:r>
              <a:rPr lang="en-US" sz="2000" b="1" dirty="0" err="1">
                <a:solidFill>
                  <a:srgbClr val="660E7A"/>
                </a:solidFill>
              </a:rPr>
              <a:t>mockedDiscountRegistry</a:t>
            </a:r>
            <a:r>
              <a:rPr lang="en-US" sz="2000" dirty="0"/>
              <a:t>;</a:t>
            </a:r>
          </a:p>
          <a:p>
            <a:pPr lvl="1"/>
            <a:r>
              <a:rPr lang="en-US" sz="2000" dirty="0"/>
              <a:t>}</a:t>
            </a:r>
            <a:endParaRPr lang="ru-RU" sz="2000" dirty="0"/>
          </a:p>
          <a:p>
            <a:pPr lvl="1"/>
            <a:endParaRPr lang="en-US" sz="2000" b="1" dirty="0" smtClean="0">
              <a:solidFill>
                <a:srgbClr val="000080"/>
              </a:solidFill>
            </a:endParaRPr>
          </a:p>
          <a:p>
            <a:pPr lvl="1"/>
            <a:r>
              <a:rPr lang="en-US" sz="2000" b="1" dirty="0" smtClean="0">
                <a:solidFill>
                  <a:srgbClr val="000080"/>
                </a:solidFill>
              </a:rPr>
              <a:t>public class </a:t>
            </a:r>
            <a:r>
              <a:rPr lang="en-US" sz="2000" dirty="0" err="1" smtClean="0"/>
              <a:t>SomeControllerTest</a:t>
            </a:r>
            <a:r>
              <a:rPr lang="en-US" sz="2000" dirty="0" smtClean="0"/>
              <a:t> {</a:t>
            </a:r>
            <a:br>
              <a:rPr lang="en-US" sz="2000" dirty="0" smtClean="0"/>
            </a:br>
            <a:r>
              <a:rPr lang="en-US" sz="2000" dirty="0" smtClean="0"/>
              <a:t>    </a:t>
            </a:r>
            <a:r>
              <a:rPr lang="en-US" sz="2000" b="1" dirty="0" smtClean="0">
                <a:solidFill>
                  <a:srgbClr val="000080"/>
                </a:solidFill>
              </a:rPr>
              <a:t>private </a:t>
            </a:r>
            <a:r>
              <a:rPr lang="en-US" sz="2000" dirty="0" err="1" smtClean="0"/>
              <a:t>SomeRepository</a:t>
            </a:r>
            <a:r>
              <a:rPr lang="en-US" sz="2000" dirty="0" smtClean="0"/>
              <a:t> </a:t>
            </a:r>
            <a:r>
              <a:rPr lang="en-US" sz="2000" b="1" dirty="0" err="1">
                <a:solidFill>
                  <a:srgbClr val="660E7A"/>
                </a:solidFill>
              </a:rPr>
              <a:t>mockedRepository</a:t>
            </a:r>
            <a:r>
              <a:rPr lang="en-US" sz="2000" dirty="0" smtClean="0"/>
              <a:t>;</a:t>
            </a:r>
            <a:br>
              <a:rPr lang="en-US" sz="2000" dirty="0" smtClean="0"/>
            </a:br>
            <a:r>
              <a:rPr lang="en-US" sz="2000" dirty="0" smtClean="0"/>
              <a:t/>
            </a:r>
            <a:br>
              <a:rPr lang="en-US" sz="2000" dirty="0" smtClean="0"/>
            </a:br>
            <a:r>
              <a:rPr lang="en-US" sz="2000" dirty="0" smtClean="0"/>
              <a:t>    </a:t>
            </a:r>
            <a:r>
              <a:rPr lang="en-US" sz="2000" dirty="0" smtClean="0">
                <a:solidFill>
                  <a:srgbClr val="808000"/>
                </a:solidFill>
              </a:rPr>
              <a:t>@Before</a:t>
            </a:r>
            <a:br>
              <a:rPr lang="en-US" sz="2000" dirty="0" smtClean="0">
                <a:solidFill>
                  <a:srgbClr val="808000"/>
                </a:solidFill>
              </a:rPr>
            </a:br>
            <a:r>
              <a:rPr lang="en-US" sz="2000" dirty="0" smtClean="0">
                <a:solidFill>
                  <a:srgbClr val="808000"/>
                </a:solidFill>
              </a:rPr>
              <a:t>    </a:t>
            </a:r>
            <a:r>
              <a:rPr lang="en-US" sz="2000" b="1" dirty="0" smtClean="0">
                <a:solidFill>
                  <a:srgbClr val="000080"/>
                </a:solidFill>
              </a:rPr>
              <a:t>public void </a:t>
            </a:r>
            <a:r>
              <a:rPr lang="en-US" sz="2000" dirty="0" err="1" smtClean="0"/>
              <a:t>setUp</a:t>
            </a:r>
            <a:r>
              <a:rPr lang="en-US" sz="2000" dirty="0" smtClean="0"/>
              <a:t>() {</a:t>
            </a:r>
            <a:br>
              <a:rPr lang="en-US" sz="2000" dirty="0" smtClean="0"/>
            </a:br>
            <a:r>
              <a:rPr lang="en-US" sz="2000" dirty="0" smtClean="0"/>
              <a:t>        </a:t>
            </a:r>
            <a:r>
              <a:rPr lang="en-US" sz="2000" b="1" dirty="0" err="1">
                <a:solidFill>
                  <a:srgbClr val="660E7A"/>
                </a:solidFill>
              </a:rPr>
              <a:t>mockedDiscountRegistry</a:t>
            </a:r>
            <a:r>
              <a:rPr lang="en-US" sz="2000" b="1" dirty="0">
                <a:solidFill>
                  <a:srgbClr val="660E7A"/>
                </a:solidFill>
              </a:rPr>
              <a:t> </a:t>
            </a:r>
            <a:r>
              <a:rPr lang="en-US" sz="2000" dirty="0"/>
              <a:t>= </a:t>
            </a:r>
            <a:r>
              <a:rPr lang="en-US" sz="2000" i="1" dirty="0"/>
              <a:t>mock</a:t>
            </a:r>
            <a:r>
              <a:rPr lang="en-US" sz="2000" dirty="0"/>
              <a:t>(</a:t>
            </a:r>
            <a:r>
              <a:rPr lang="en-US" sz="2000" dirty="0" err="1"/>
              <a:t>DiscountRegistry.</a:t>
            </a:r>
            <a:r>
              <a:rPr lang="en-US" sz="2000" b="1" dirty="0" err="1">
                <a:solidFill>
                  <a:srgbClr val="000080"/>
                </a:solidFill>
              </a:rPr>
              <a:t>class</a:t>
            </a:r>
            <a:r>
              <a:rPr lang="en-US" sz="2000" dirty="0" smtClean="0"/>
              <a:t>);</a:t>
            </a:r>
          </a:p>
          <a:p>
            <a:pPr lvl="1"/>
            <a:r>
              <a:rPr lang="en-US" sz="2000" dirty="0"/>
              <a:t> </a:t>
            </a:r>
            <a:r>
              <a:rPr lang="en-US" sz="2000" dirty="0" smtClean="0"/>
              <a:t>   }</a:t>
            </a:r>
          </a:p>
          <a:p>
            <a:pPr lvl="1"/>
            <a:r>
              <a:rPr lang="en-US" sz="2000" b="0" strike="noStrike" spc="-1" dirty="0">
                <a:solidFill>
                  <a:srgbClr val="000000"/>
                </a:solidFill>
                <a:uFill>
                  <a:solidFill>
                    <a:srgbClr val="FFFFFF"/>
                  </a:solidFill>
                </a:uFill>
                <a:latin typeface="Arial"/>
              </a:rPr>
              <a:t>}</a:t>
            </a:r>
          </a:p>
        </p:txBody>
      </p:sp>
      <p:sp>
        <p:nvSpPr>
          <p:cNvPr id="153" name="CustomShape 3"/>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E59E3F0-8156-48BA-A7D5-2F1DD3BCF7D5}" type="slidenum">
              <a:rPr lang="en-US" sz="1000" b="0" strike="noStrike" spc="-1">
                <a:solidFill>
                  <a:srgbClr val="BFBFBF"/>
                </a:solidFill>
                <a:uFill>
                  <a:solidFill>
                    <a:srgbClr val="FFFFFF"/>
                  </a:solidFill>
                </a:uFill>
                <a:latin typeface="Georgia"/>
                <a:ea typeface="DejaVu Sans"/>
              </a:rPr>
              <a:t>28</a:t>
            </a:fld>
            <a:endParaRPr lang="en-US" sz="1800" b="0" strike="noStrike" spc="-1">
              <a:solidFill>
                <a:srgbClr val="000000"/>
              </a:solidFill>
              <a:uFill>
                <a:solidFill>
                  <a:srgbClr val="FFFFFF"/>
                </a:solidFill>
              </a:uFill>
              <a:latin typeface="Arial"/>
            </a:endParaRPr>
          </a:p>
        </p:txBody>
      </p:sp>
      <p:sp>
        <p:nvSpPr>
          <p:cNvPr id="154" name="CustomShape 4"/>
          <p:cNvSpPr/>
          <p:nvPr/>
        </p:nvSpPr>
        <p:spPr>
          <a:xfrm>
            <a:off x="2508702" y="346680"/>
            <a:ext cx="5374937"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spc="296" dirty="0" smtClean="0">
                <a:solidFill>
                  <a:srgbClr val="008000"/>
                </a:solidFill>
                <a:uFill>
                  <a:solidFill>
                    <a:srgbClr val="FFFFFF"/>
                  </a:solidFill>
                </a:uFill>
                <a:latin typeface="Calibri"/>
              </a:rPr>
              <a:t>@Mock, mock</a:t>
            </a:r>
            <a:endParaRPr lang="en-US" sz="2800" b="0" strike="noStrike" spc="-1" dirty="0">
              <a:solidFill>
                <a:srgbClr val="000000"/>
              </a:solidFill>
              <a:uFill>
                <a:solidFill>
                  <a:srgbClr val="FFFFFF"/>
                </a:solidFill>
              </a:uFill>
              <a:latin typeface="Arial"/>
            </a:endParaRPr>
          </a:p>
        </p:txBody>
      </p:sp>
      <p:pic>
        <p:nvPicPr>
          <p:cNvPr id="3" name="Рисунок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560" y="11025"/>
            <a:ext cx="1897143" cy="740000"/>
          </a:xfrm>
          <a:prstGeom prst="rect">
            <a:avLst/>
          </a:prstGeom>
        </p:spPr>
      </p:pic>
    </p:spTree>
    <p:extLst>
      <p:ext uri="{BB962C8B-B14F-4D97-AF65-F5344CB8AC3E}">
        <p14:creationId xmlns:p14="http://schemas.microsoft.com/office/powerpoint/2010/main" val="18544949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2"/>
          <p:cNvSpPr/>
          <p:nvPr/>
        </p:nvSpPr>
        <p:spPr>
          <a:xfrm>
            <a:off x="467544" y="751025"/>
            <a:ext cx="8352928" cy="58124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just">
              <a:lnSpc>
                <a:spcPct val="100000"/>
              </a:lnSpc>
            </a:pPr>
            <a:endParaRPr lang="ru-RU" sz="2200" b="0" strike="noStrike" spc="-1" dirty="0" smtClean="0">
              <a:solidFill>
                <a:srgbClr val="000000"/>
              </a:solidFill>
              <a:uFill>
                <a:solidFill>
                  <a:srgbClr val="FFFFFF"/>
                </a:solidFill>
              </a:uFill>
            </a:endParaRPr>
          </a:p>
          <a:p>
            <a:pPr algn="just">
              <a:lnSpc>
                <a:spcPct val="100000"/>
              </a:lnSpc>
            </a:pPr>
            <a:r>
              <a:rPr lang="ru-RU" sz="2200" spc="-1" dirty="0" smtClean="0">
                <a:solidFill>
                  <a:srgbClr val="000000"/>
                </a:solidFill>
                <a:uFill>
                  <a:solidFill>
                    <a:srgbClr val="FFFFFF"/>
                  </a:solidFill>
                </a:uFill>
              </a:rPr>
              <a:t>Инициализируйте </a:t>
            </a:r>
            <a:r>
              <a:rPr lang="en-US" sz="2200" spc="-1" dirty="0" smtClean="0">
                <a:solidFill>
                  <a:srgbClr val="000000"/>
                </a:solidFill>
                <a:uFill>
                  <a:solidFill>
                    <a:srgbClr val="FFFFFF"/>
                  </a:solidFill>
                </a:uFill>
              </a:rPr>
              <a:t>mock’</a:t>
            </a:r>
            <a:r>
              <a:rPr lang="ru-RU" sz="2200" spc="-1" dirty="0" smtClean="0">
                <a:solidFill>
                  <a:srgbClr val="000000"/>
                </a:solidFill>
                <a:uFill>
                  <a:solidFill>
                    <a:srgbClr val="FFFFFF"/>
                  </a:solidFill>
                </a:uFill>
              </a:rPr>
              <a:t>и с аннотацией </a:t>
            </a:r>
            <a:r>
              <a:rPr lang="en-US" sz="2200" spc="-1" dirty="0" smtClean="0">
                <a:solidFill>
                  <a:srgbClr val="000000"/>
                </a:solidFill>
                <a:uFill>
                  <a:solidFill>
                    <a:srgbClr val="FFFFFF"/>
                  </a:solidFill>
                </a:uFill>
              </a:rPr>
              <a:t>@Mock</a:t>
            </a:r>
            <a:endParaRPr lang="ru-RU" sz="2200" spc="-1" dirty="0" smtClean="0">
              <a:solidFill>
                <a:srgbClr val="000000"/>
              </a:solidFill>
              <a:uFill>
                <a:solidFill>
                  <a:srgbClr val="FFFFFF"/>
                </a:solidFill>
              </a:uFill>
            </a:endParaRPr>
          </a:p>
          <a:p>
            <a:pPr algn="just">
              <a:lnSpc>
                <a:spcPct val="100000"/>
              </a:lnSpc>
            </a:pPr>
            <a:endParaRPr lang="ru-RU" sz="2200" spc="-1" dirty="0" smtClean="0">
              <a:solidFill>
                <a:srgbClr val="000000"/>
              </a:solidFill>
              <a:uFill>
                <a:solidFill>
                  <a:srgbClr val="FFFFFF"/>
                </a:solidFill>
              </a:uFill>
            </a:endParaRPr>
          </a:p>
          <a:p>
            <a:pPr algn="just">
              <a:lnSpc>
                <a:spcPct val="100000"/>
              </a:lnSpc>
            </a:pPr>
            <a:r>
              <a:rPr lang="ru-RU" sz="2200" spc="-1" dirty="0" smtClean="0">
                <a:solidFill>
                  <a:srgbClr val="000000"/>
                </a:solidFill>
                <a:uFill>
                  <a:solidFill>
                    <a:srgbClr val="FFFFFF"/>
                  </a:solidFill>
                </a:uFill>
              </a:rPr>
              <a:t>Д</a:t>
            </a:r>
            <a:r>
              <a:rPr lang="ru-RU" sz="2200" b="0" strike="noStrike" spc="-1" dirty="0" smtClean="0">
                <a:solidFill>
                  <a:srgbClr val="000000"/>
                </a:solidFill>
                <a:uFill>
                  <a:solidFill>
                    <a:srgbClr val="FFFFFF"/>
                  </a:solidFill>
                </a:uFill>
              </a:rPr>
              <a:t>обавьте аннотацию </a:t>
            </a:r>
            <a:r>
              <a:rPr lang="en-US" sz="2200" spc="-1" dirty="0">
                <a:solidFill>
                  <a:srgbClr val="000000"/>
                </a:solidFill>
                <a:uFill>
                  <a:solidFill>
                    <a:srgbClr val="FFFFFF"/>
                  </a:solidFill>
                </a:uFill>
              </a:rPr>
              <a:t>@</a:t>
            </a:r>
            <a:r>
              <a:rPr lang="en-US" sz="2200" spc="-1" dirty="0" err="1">
                <a:solidFill>
                  <a:srgbClr val="000000"/>
                </a:solidFill>
                <a:uFill>
                  <a:solidFill>
                    <a:srgbClr val="FFFFFF"/>
                  </a:solidFill>
                </a:uFill>
              </a:rPr>
              <a:t>RunWith</a:t>
            </a:r>
            <a:r>
              <a:rPr lang="en-US" sz="2200" spc="-1" dirty="0">
                <a:solidFill>
                  <a:srgbClr val="000000"/>
                </a:solidFill>
                <a:uFill>
                  <a:solidFill>
                    <a:srgbClr val="FFFFFF"/>
                  </a:solidFill>
                </a:uFill>
              </a:rPr>
              <a:t>(</a:t>
            </a:r>
            <a:r>
              <a:rPr lang="en-US" sz="2200" spc="-1" dirty="0" err="1">
                <a:solidFill>
                  <a:srgbClr val="000000"/>
                </a:solidFill>
                <a:uFill>
                  <a:solidFill>
                    <a:srgbClr val="FFFFFF"/>
                  </a:solidFill>
                </a:uFill>
              </a:rPr>
              <a:t>MockitoJUnitRunner.class</a:t>
            </a:r>
            <a:r>
              <a:rPr lang="en-US" sz="2200" spc="-1" dirty="0" smtClean="0">
                <a:solidFill>
                  <a:srgbClr val="000000"/>
                </a:solidFill>
                <a:uFill>
                  <a:solidFill>
                    <a:srgbClr val="FFFFFF"/>
                  </a:solidFill>
                </a:uFill>
              </a:rPr>
              <a:t>)</a:t>
            </a:r>
            <a:r>
              <a:rPr lang="ru-RU" sz="2200" spc="-1" dirty="0" smtClean="0">
                <a:solidFill>
                  <a:srgbClr val="000000"/>
                </a:solidFill>
                <a:uFill>
                  <a:solidFill>
                    <a:srgbClr val="FFFFFF"/>
                  </a:solidFill>
                </a:uFill>
              </a:rPr>
              <a:t>:</a:t>
            </a:r>
          </a:p>
          <a:p>
            <a:pPr marL="457200" lvl="2"/>
            <a:r>
              <a:rPr lang="en-US" sz="2000" dirty="0">
                <a:solidFill>
                  <a:srgbClr val="808000"/>
                </a:solidFill>
              </a:rPr>
              <a:t>@</a:t>
            </a:r>
            <a:r>
              <a:rPr lang="en-US" sz="2000" dirty="0" err="1">
                <a:solidFill>
                  <a:srgbClr val="808000"/>
                </a:solidFill>
              </a:rPr>
              <a:t>RunWith</a:t>
            </a:r>
            <a:r>
              <a:rPr lang="en-US" sz="2000" dirty="0"/>
              <a:t>(</a:t>
            </a:r>
            <a:r>
              <a:rPr lang="en-US" sz="2000" dirty="0" err="1"/>
              <a:t>MockitoJUnitRunner.</a:t>
            </a:r>
            <a:r>
              <a:rPr lang="en-US" sz="2000" b="1" dirty="0" err="1">
                <a:solidFill>
                  <a:srgbClr val="000080"/>
                </a:solidFill>
              </a:rPr>
              <a:t>class</a:t>
            </a:r>
            <a:r>
              <a:rPr lang="en-US" sz="2000" dirty="0"/>
              <a:t>)</a:t>
            </a:r>
            <a:br>
              <a:rPr lang="en-US" sz="2000" dirty="0"/>
            </a:br>
            <a:r>
              <a:rPr lang="en-US" sz="2000" b="1" dirty="0">
                <a:solidFill>
                  <a:srgbClr val="000080"/>
                </a:solidFill>
              </a:rPr>
              <a:t>public class </a:t>
            </a:r>
            <a:r>
              <a:rPr lang="en-US" sz="2000" dirty="0" err="1"/>
              <a:t>OrderControllerTest</a:t>
            </a:r>
            <a:r>
              <a:rPr lang="en-US" sz="2000" dirty="0"/>
              <a:t> </a:t>
            </a:r>
            <a:r>
              <a:rPr lang="en-US" sz="2000" dirty="0" smtClean="0"/>
              <a:t>{</a:t>
            </a:r>
            <a:r>
              <a:rPr lang="en-US" sz="2000" dirty="0"/>
              <a:t/>
            </a:r>
            <a:br>
              <a:rPr lang="en-US" sz="2000" dirty="0"/>
            </a:br>
            <a:r>
              <a:rPr lang="en-US" sz="2000" dirty="0"/>
              <a:t>    </a:t>
            </a:r>
            <a:r>
              <a:rPr lang="en-US" sz="2000" dirty="0">
                <a:solidFill>
                  <a:srgbClr val="808000"/>
                </a:solidFill>
              </a:rPr>
              <a:t>@Mock</a:t>
            </a:r>
            <a:br>
              <a:rPr lang="en-US" sz="2000" dirty="0">
                <a:solidFill>
                  <a:srgbClr val="808000"/>
                </a:solidFill>
              </a:rPr>
            </a:br>
            <a:r>
              <a:rPr lang="en-US" sz="2000" dirty="0">
                <a:solidFill>
                  <a:srgbClr val="808000"/>
                </a:solidFill>
              </a:rPr>
              <a:t>    </a:t>
            </a:r>
            <a:r>
              <a:rPr lang="en-US" sz="2000" b="1" dirty="0">
                <a:solidFill>
                  <a:srgbClr val="000080"/>
                </a:solidFill>
              </a:rPr>
              <a:t>private </a:t>
            </a:r>
            <a:r>
              <a:rPr lang="en-US" sz="2000" dirty="0" err="1"/>
              <a:t>DiscountRegistry</a:t>
            </a:r>
            <a:r>
              <a:rPr lang="en-US" sz="2000" dirty="0"/>
              <a:t> </a:t>
            </a:r>
            <a:r>
              <a:rPr lang="en-US" sz="2000" b="1" dirty="0" err="1">
                <a:solidFill>
                  <a:srgbClr val="660E7A"/>
                </a:solidFill>
              </a:rPr>
              <a:t>mockedDiscountRegistry</a:t>
            </a:r>
            <a:r>
              <a:rPr lang="en-US" sz="2000" dirty="0"/>
              <a:t>;</a:t>
            </a:r>
            <a:r>
              <a:rPr lang="en-US" sz="2000" dirty="0" smtClean="0"/>
              <a:t/>
            </a:r>
            <a:br>
              <a:rPr lang="en-US" sz="2000" dirty="0" smtClean="0"/>
            </a:br>
            <a:r>
              <a:rPr lang="en-US" sz="2000" dirty="0" smtClean="0"/>
              <a:t>}</a:t>
            </a:r>
            <a:endParaRPr lang="ru-RU" sz="2200" spc="-1" dirty="0" smtClean="0">
              <a:solidFill>
                <a:srgbClr val="000000"/>
              </a:solidFill>
              <a:uFill>
                <a:solidFill>
                  <a:srgbClr val="FFFFFF"/>
                </a:solidFill>
              </a:uFill>
            </a:endParaRPr>
          </a:p>
          <a:p>
            <a:pPr>
              <a:lnSpc>
                <a:spcPct val="100000"/>
              </a:lnSpc>
            </a:pPr>
            <a:endParaRPr lang="ru-RU" sz="2200" spc="-1" dirty="0" smtClean="0">
              <a:solidFill>
                <a:srgbClr val="000000"/>
              </a:solidFill>
              <a:uFill>
                <a:solidFill>
                  <a:srgbClr val="FFFFFF"/>
                </a:solidFill>
              </a:uFill>
            </a:endParaRPr>
          </a:p>
          <a:p>
            <a:pPr algn="just">
              <a:lnSpc>
                <a:spcPct val="100000"/>
              </a:lnSpc>
            </a:pPr>
            <a:r>
              <a:rPr lang="ru-RU" sz="2200" spc="-1" dirty="0" smtClean="0">
                <a:solidFill>
                  <a:srgbClr val="000000"/>
                </a:solidFill>
                <a:uFill>
                  <a:solidFill>
                    <a:srgbClr val="FFFFFF"/>
                  </a:solidFill>
                </a:uFill>
              </a:rPr>
              <a:t>Или вызовите статический метод </a:t>
            </a:r>
            <a:r>
              <a:rPr lang="en-US" sz="2200" spc="-1" dirty="0" err="1" smtClean="0">
                <a:solidFill>
                  <a:srgbClr val="000000"/>
                </a:solidFill>
                <a:uFill>
                  <a:solidFill>
                    <a:srgbClr val="FFFFFF"/>
                  </a:solidFill>
                </a:uFill>
              </a:rPr>
              <a:t>MockitoAnnotations.initMocks</a:t>
            </a:r>
            <a:r>
              <a:rPr lang="ru-RU" sz="2200" spc="-1" dirty="0" smtClean="0">
                <a:solidFill>
                  <a:srgbClr val="000000"/>
                </a:solidFill>
                <a:uFill>
                  <a:solidFill>
                    <a:srgbClr val="FFFFFF"/>
                  </a:solidFill>
                </a:uFill>
              </a:rPr>
              <a:t>:</a:t>
            </a:r>
          </a:p>
          <a:p>
            <a:pPr lvl="1"/>
            <a:r>
              <a:rPr lang="en-US" sz="2000" b="1" dirty="0" smtClean="0">
                <a:solidFill>
                  <a:srgbClr val="000080"/>
                </a:solidFill>
              </a:rPr>
              <a:t>public </a:t>
            </a:r>
            <a:r>
              <a:rPr lang="en-US" sz="2000" b="1" dirty="0">
                <a:solidFill>
                  <a:srgbClr val="000080"/>
                </a:solidFill>
              </a:rPr>
              <a:t>class </a:t>
            </a:r>
            <a:r>
              <a:rPr lang="en-US" sz="2000" dirty="0" err="1"/>
              <a:t>OrderControllerTest</a:t>
            </a:r>
            <a:r>
              <a:rPr lang="en-US" sz="2000" dirty="0"/>
              <a:t> {</a:t>
            </a:r>
            <a:br>
              <a:rPr lang="en-US" sz="2000" dirty="0"/>
            </a:br>
            <a:r>
              <a:rPr lang="en-US" sz="2000" dirty="0"/>
              <a:t>    </a:t>
            </a:r>
            <a:r>
              <a:rPr lang="en-US" sz="2000" dirty="0">
                <a:solidFill>
                  <a:srgbClr val="808000"/>
                </a:solidFill>
              </a:rPr>
              <a:t>@Mock</a:t>
            </a:r>
            <a:br>
              <a:rPr lang="en-US" sz="2000" dirty="0">
                <a:solidFill>
                  <a:srgbClr val="808000"/>
                </a:solidFill>
              </a:rPr>
            </a:br>
            <a:r>
              <a:rPr lang="en-US" sz="2000" dirty="0">
                <a:solidFill>
                  <a:srgbClr val="808000"/>
                </a:solidFill>
              </a:rPr>
              <a:t>    </a:t>
            </a:r>
            <a:r>
              <a:rPr lang="en-US" sz="2000" b="1" dirty="0">
                <a:solidFill>
                  <a:srgbClr val="000080"/>
                </a:solidFill>
              </a:rPr>
              <a:t>private </a:t>
            </a:r>
            <a:r>
              <a:rPr lang="en-US" sz="2000" dirty="0" err="1"/>
              <a:t>DiscountRegistry</a:t>
            </a:r>
            <a:r>
              <a:rPr lang="en-US" sz="2000" dirty="0"/>
              <a:t> </a:t>
            </a:r>
            <a:r>
              <a:rPr lang="en-US" sz="2000" b="1" dirty="0" err="1">
                <a:solidFill>
                  <a:srgbClr val="660E7A"/>
                </a:solidFill>
              </a:rPr>
              <a:t>mockedDiscountRegistry</a:t>
            </a:r>
            <a:r>
              <a:rPr lang="en-US" sz="2000" dirty="0"/>
              <a:t>;</a:t>
            </a:r>
            <a:br>
              <a:rPr lang="en-US" sz="2000" dirty="0"/>
            </a:br>
            <a:r>
              <a:rPr lang="en-US" sz="2000" dirty="0"/>
              <a:t/>
            </a:r>
            <a:br>
              <a:rPr lang="en-US" sz="2000" dirty="0"/>
            </a:br>
            <a:r>
              <a:rPr lang="en-US" sz="2000" dirty="0"/>
              <a:t>    </a:t>
            </a:r>
            <a:r>
              <a:rPr lang="en-US" sz="2000" dirty="0">
                <a:solidFill>
                  <a:srgbClr val="808000"/>
                </a:solidFill>
              </a:rPr>
              <a:t>@Before</a:t>
            </a:r>
            <a:br>
              <a:rPr lang="en-US" sz="2000" dirty="0">
                <a:solidFill>
                  <a:srgbClr val="808000"/>
                </a:solidFill>
              </a:rPr>
            </a:br>
            <a:r>
              <a:rPr lang="en-US" sz="2000" dirty="0">
                <a:solidFill>
                  <a:srgbClr val="808000"/>
                </a:solidFill>
              </a:rPr>
              <a:t>    </a:t>
            </a:r>
            <a:r>
              <a:rPr lang="en-US" sz="2000" b="1" dirty="0">
                <a:solidFill>
                  <a:srgbClr val="000080"/>
                </a:solidFill>
              </a:rPr>
              <a:t>public void </a:t>
            </a:r>
            <a:r>
              <a:rPr lang="en-US" sz="2000" dirty="0" err="1"/>
              <a:t>setUp</a:t>
            </a:r>
            <a:r>
              <a:rPr lang="en-US" sz="2000" dirty="0"/>
              <a:t>() {</a:t>
            </a:r>
            <a:br>
              <a:rPr lang="en-US" sz="2000" dirty="0"/>
            </a:br>
            <a:r>
              <a:rPr lang="en-US" sz="2000" dirty="0" smtClean="0"/>
              <a:t>        </a:t>
            </a:r>
            <a:r>
              <a:rPr lang="en-US" sz="2000" i="1" dirty="0" err="1" smtClean="0"/>
              <a:t>initMocks</a:t>
            </a:r>
            <a:r>
              <a:rPr lang="en-US" sz="2000" dirty="0" smtClean="0"/>
              <a:t>(</a:t>
            </a:r>
            <a:r>
              <a:rPr lang="en-US" sz="2000" b="1" dirty="0" smtClean="0"/>
              <a:t>this</a:t>
            </a:r>
            <a:r>
              <a:rPr lang="en-US" sz="2000" dirty="0"/>
              <a:t>);</a:t>
            </a:r>
            <a:br>
              <a:rPr lang="en-US" sz="2000" dirty="0"/>
            </a:br>
            <a:r>
              <a:rPr lang="en-US" sz="2000" dirty="0"/>
              <a:t>    </a:t>
            </a:r>
            <a:r>
              <a:rPr lang="en-US" sz="2000" dirty="0" smtClean="0"/>
              <a:t>}</a:t>
            </a:r>
            <a:r>
              <a:rPr lang="en-US" sz="2000" dirty="0"/>
              <a:t/>
            </a:r>
            <a:br>
              <a:rPr lang="en-US" sz="2000" dirty="0"/>
            </a:br>
            <a:r>
              <a:rPr lang="en-US" sz="2000" dirty="0" smtClean="0"/>
              <a:t>}</a:t>
            </a:r>
            <a:endParaRPr lang="en-US" sz="2000" b="0" strike="noStrike" spc="-1" dirty="0">
              <a:solidFill>
                <a:srgbClr val="000000"/>
              </a:solidFill>
              <a:uFill>
                <a:solidFill>
                  <a:srgbClr val="FFFFFF"/>
                </a:solidFill>
              </a:uFill>
              <a:latin typeface="Arial"/>
            </a:endParaRPr>
          </a:p>
        </p:txBody>
      </p:sp>
      <p:sp>
        <p:nvSpPr>
          <p:cNvPr id="153" name="CustomShape 3"/>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E59E3F0-8156-48BA-A7D5-2F1DD3BCF7D5}" type="slidenum">
              <a:rPr lang="en-US" sz="1000" b="0" strike="noStrike" spc="-1">
                <a:solidFill>
                  <a:srgbClr val="BFBFBF"/>
                </a:solidFill>
                <a:uFill>
                  <a:solidFill>
                    <a:srgbClr val="FFFFFF"/>
                  </a:solidFill>
                </a:uFill>
                <a:latin typeface="Georgia"/>
                <a:ea typeface="DejaVu Sans"/>
              </a:rPr>
              <a:t>29</a:t>
            </a:fld>
            <a:endParaRPr lang="en-US" sz="1800" b="0" strike="noStrike" spc="-1">
              <a:solidFill>
                <a:srgbClr val="000000"/>
              </a:solidFill>
              <a:uFill>
                <a:solidFill>
                  <a:srgbClr val="FFFFFF"/>
                </a:solidFill>
              </a:uFill>
              <a:latin typeface="Arial"/>
            </a:endParaRPr>
          </a:p>
        </p:txBody>
      </p:sp>
      <p:sp>
        <p:nvSpPr>
          <p:cNvPr id="154" name="CustomShape 4"/>
          <p:cNvSpPr/>
          <p:nvPr/>
        </p:nvSpPr>
        <p:spPr>
          <a:xfrm>
            <a:off x="2508702" y="346680"/>
            <a:ext cx="5374937"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ru-RU" sz="2800" b="1" spc="296" dirty="0" smtClean="0">
                <a:solidFill>
                  <a:srgbClr val="008000"/>
                </a:solidFill>
                <a:uFill>
                  <a:solidFill>
                    <a:srgbClr val="FFFFFF"/>
                  </a:solidFill>
                </a:uFill>
                <a:latin typeface="Calibri"/>
              </a:rPr>
              <a:t>ИНИЦИАЛИЗАЦИЯ </a:t>
            </a:r>
            <a:r>
              <a:rPr lang="en-US" sz="2800" b="1" spc="296" dirty="0" smtClean="0">
                <a:solidFill>
                  <a:srgbClr val="008000"/>
                </a:solidFill>
                <a:uFill>
                  <a:solidFill>
                    <a:srgbClr val="FFFFFF"/>
                  </a:solidFill>
                </a:uFill>
                <a:latin typeface="Calibri"/>
              </a:rPr>
              <a:t>@Mock</a:t>
            </a:r>
            <a:endParaRPr lang="en-US" sz="2800" spc="-1" dirty="0">
              <a:solidFill>
                <a:srgbClr val="000000"/>
              </a:solidFill>
              <a:uFill>
                <a:solidFill>
                  <a:srgbClr val="FFFFFF"/>
                </a:solidFill>
              </a:uFill>
            </a:endParaRP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560" y="11025"/>
            <a:ext cx="1897143" cy="740000"/>
          </a:xfrm>
          <a:prstGeom prst="rect">
            <a:avLst/>
          </a:prstGeom>
        </p:spPr>
      </p:pic>
    </p:spTree>
    <p:extLst>
      <p:ext uri="{BB962C8B-B14F-4D97-AF65-F5344CB8AC3E}">
        <p14:creationId xmlns:p14="http://schemas.microsoft.com/office/powerpoint/2010/main" val="152688879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2"/>
          <p:cNvSpPr/>
          <p:nvPr/>
        </p:nvSpPr>
        <p:spPr>
          <a:xfrm>
            <a:off x="457200" y="1268640"/>
            <a:ext cx="8279280" cy="511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457200" indent="-456480" algn="just">
              <a:lnSpc>
                <a:spcPct val="100000"/>
              </a:lnSpc>
              <a:buClr>
                <a:srgbClr val="000000"/>
              </a:buClr>
              <a:buFont typeface="Calibri"/>
              <a:buAutoNum type="arabicPeriod"/>
            </a:pPr>
            <a:endParaRPr lang="en-US" sz="1800" b="0" strike="noStrike" spc="-1" dirty="0">
              <a:solidFill>
                <a:srgbClr val="000000"/>
              </a:solidFill>
              <a:uFill>
                <a:solidFill>
                  <a:srgbClr val="FFFFFF"/>
                </a:solidFill>
              </a:uFill>
              <a:latin typeface="Arial"/>
            </a:endParaRPr>
          </a:p>
        </p:txBody>
      </p:sp>
      <p:sp>
        <p:nvSpPr>
          <p:cNvPr id="153" name="CustomShape 3"/>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E59E3F0-8156-48BA-A7D5-2F1DD3BCF7D5}" type="slidenum">
              <a:rPr lang="en-US" sz="1000" b="0" strike="noStrike" spc="-1">
                <a:solidFill>
                  <a:srgbClr val="BFBFBF"/>
                </a:solidFill>
                <a:uFill>
                  <a:solidFill>
                    <a:srgbClr val="FFFFFF"/>
                  </a:solidFill>
                </a:uFill>
                <a:latin typeface="Georgia"/>
                <a:ea typeface="DejaVu Sans"/>
              </a:rPr>
              <a:t>3</a:t>
            </a:fld>
            <a:endParaRPr lang="en-US" sz="1800" b="0" strike="noStrike" spc="-1">
              <a:solidFill>
                <a:srgbClr val="000000"/>
              </a:solidFill>
              <a:uFill>
                <a:solidFill>
                  <a:srgbClr val="FFFFFF"/>
                </a:solidFill>
              </a:uFill>
              <a:latin typeface="Arial"/>
            </a:endParaRPr>
          </a:p>
        </p:txBody>
      </p:sp>
      <p:sp>
        <p:nvSpPr>
          <p:cNvPr id="154" name="CustomShape 4"/>
          <p:cNvSpPr/>
          <p:nvPr/>
        </p:nvSpPr>
        <p:spPr>
          <a:xfrm>
            <a:off x="457200" y="346680"/>
            <a:ext cx="742644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ru-RU" sz="2800" b="1" cap="all" spc="296" dirty="0" smtClean="0">
                <a:solidFill>
                  <a:srgbClr val="008000"/>
                </a:solidFill>
                <a:uFill>
                  <a:solidFill>
                    <a:srgbClr val="FFFFFF"/>
                  </a:solidFill>
                </a:uFill>
                <a:latin typeface="Calibri"/>
              </a:rPr>
              <a:t>Зачем?</a:t>
            </a:r>
            <a:endParaRPr lang="en-US" sz="2800" b="0" strike="noStrike" spc="-1" dirty="0">
              <a:solidFill>
                <a:srgbClr val="000000"/>
              </a:solidFill>
              <a:uFill>
                <a:solidFill>
                  <a:srgbClr val="FFFFFF"/>
                </a:solidFill>
              </a:uFill>
              <a:latin typeface="Arial"/>
            </a:endParaRP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7887" y="1556792"/>
            <a:ext cx="4786313" cy="4071938"/>
          </a:xfrm>
          <a:prstGeom prst="rect">
            <a:avLst/>
          </a:prstGeom>
        </p:spPr>
      </p:pic>
    </p:spTree>
    <p:extLst>
      <p:ext uri="{BB962C8B-B14F-4D97-AF65-F5344CB8AC3E}">
        <p14:creationId xmlns:p14="http://schemas.microsoft.com/office/powerpoint/2010/main" val="221285081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2"/>
          <p:cNvSpPr/>
          <p:nvPr/>
        </p:nvSpPr>
        <p:spPr>
          <a:xfrm>
            <a:off x="457200" y="908720"/>
            <a:ext cx="8291264" cy="565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just">
              <a:lnSpc>
                <a:spcPct val="100000"/>
              </a:lnSpc>
            </a:pPr>
            <a:r>
              <a:rPr lang="ru-RU" sz="2200" b="0" strike="noStrike" spc="-1" dirty="0" smtClean="0">
                <a:solidFill>
                  <a:srgbClr val="000000"/>
                </a:solidFill>
                <a:uFill>
                  <a:solidFill>
                    <a:srgbClr val="FFFFFF"/>
                  </a:solidFill>
                </a:uFill>
                <a:latin typeface="Arial"/>
              </a:rPr>
              <a:t>Используйте </a:t>
            </a:r>
            <a:r>
              <a:rPr lang="en-US" sz="2200" spc="-1" dirty="0" smtClean="0">
                <a:solidFill>
                  <a:srgbClr val="000000"/>
                </a:solidFill>
                <a:uFill>
                  <a:solidFill>
                    <a:srgbClr val="FFFFFF"/>
                  </a:solidFill>
                </a:uFill>
              </a:rPr>
              <a:t>verify</a:t>
            </a:r>
            <a:r>
              <a:rPr lang="ru-RU" sz="2200" spc="-1" dirty="0" smtClean="0">
                <a:solidFill>
                  <a:srgbClr val="000000"/>
                </a:solidFill>
                <a:uFill>
                  <a:solidFill>
                    <a:srgbClr val="FFFFFF"/>
                  </a:solidFill>
                </a:uFill>
              </a:rPr>
              <a:t>, чтобы проверить факт вызова метода</a:t>
            </a:r>
            <a:r>
              <a:rPr lang="en-US" sz="2200" spc="-1" dirty="0">
                <a:solidFill>
                  <a:srgbClr val="000000"/>
                </a:solidFill>
                <a:uFill>
                  <a:solidFill>
                    <a:srgbClr val="FFFFFF"/>
                  </a:solidFill>
                </a:uFill>
              </a:rPr>
              <a:t>.</a:t>
            </a:r>
            <a:endParaRPr lang="en-US" sz="2200" spc="-1" dirty="0" smtClean="0">
              <a:solidFill>
                <a:srgbClr val="000000"/>
              </a:solidFill>
              <a:uFill>
                <a:solidFill>
                  <a:srgbClr val="FFFFFF"/>
                </a:solidFill>
              </a:uFill>
            </a:endParaRPr>
          </a:p>
          <a:p>
            <a:pPr algn="just">
              <a:lnSpc>
                <a:spcPct val="100000"/>
              </a:lnSpc>
            </a:pPr>
            <a:endParaRPr lang="ru-RU" sz="2000" spc="-1" dirty="0" smtClean="0">
              <a:solidFill>
                <a:srgbClr val="000000"/>
              </a:solidFill>
              <a:uFill>
                <a:solidFill>
                  <a:srgbClr val="FFFFFF"/>
                </a:solidFill>
              </a:uFill>
            </a:endParaRPr>
          </a:p>
          <a:p>
            <a:pPr lvl="1"/>
            <a:r>
              <a:rPr lang="en-US" sz="2000" dirty="0" smtClean="0">
                <a:solidFill>
                  <a:srgbClr val="808000"/>
                </a:solidFill>
              </a:rPr>
              <a:t>@Test</a:t>
            </a:r>
            <a:br>
              <a:rPr lang="en-US" sz="2000" dirty="0" smtClean="0">
                <a:solidFill>
                  <a:srgbClr val="808000"/>
                </a:solidFill>
              </a:rPr>
            </a:br>
            <a:r>
              <a:rPr lang="en-US" sz="2000" b="1" dirty="0" smtClean="0">
                <a:solidFill>
                  <a:srgbClr val="000080"/>
                </a:solidFill>
              </a:rPr>
              <a:t>public void </a:t>
            </a:r>
            <a:r>
              <a:rPr lang="en-US" sz="2000" dirty="0" err="1" smtClean="0"/>
              <a:t>testList</a:t>
            </a:r>
            <a:r>
              <a:rPr lang="en-US" sz="2000" dirty="0" smtClean="0"/>
              <a:t>() {</a:t>
            </a:r>
            <a:br>
              <a:rPr lang="en-US" sz="2000" dirty="0" smtClean="0"/>
            </a:br>
            <a:r>
              <a:rPr lang="en-US" sz="2000" dirty="0" smtClean="0"/>
              <a:t>    </a:t>
            </a:r>
            <a:r>
              <a:rPr lang="en-US" sz="2000" i="1" dirty="0" smtClean="0">
                <a:solidFill>
                  <a:srgbClr val="808080"/>
                </a:solidFill>
              </a:rPr>
              <a:t>// Using mock object</a:t>
            </a:r>
            <a:br>
              <a:rPr lang="en-US" sz="2000" i="1" dirty="0" smtClean="0">
                <a:solidFill>
                  <a:srgbClr val="808080"/>
                </a:solidFill>
              </a:rPr>
            </a:br>
            <a:r>
              <a:rPr lang="en-US" sz="2000" i="1" dirty="0" smtClean="0">
                <a:solidFill>
                  <a:srgbClr val="808080"/>
                </a:solidFill>
              </a:rPr>
              <a:t>    </a:t>
            </a:r>
            <a:r>
              <a:rPr lang="en-US" sz="2000" b="1" dirty="0" err="1" smtClean="0">
                <a:solidFill>
                  <a:srgbClr val="660E7A"/>
                </a:solidFill>
              </a:rPr>
              <a:t>mockedList</a:t>
            </a:r>
            <a:r>
              <a:rPr lang="en-US" sz="2000" dirty="0" err="1" smtClean="0"/>
              <a:t>.add</a:t>
            </a:r>
            <a:r>
              <a:rPr lang="en-US" sz="2000" dirty="0" smtClean="0"/>
              <a:t>(</a:t>
            </a:r>
            <a:r>
              <a:rPr lang="en-US" sz="2000" b="1" dirty="0" smtClean="0">
                <a:solidFill>
                  <a:srgbClr val="008000"/>
                </a:solidFill>
              </a:rPr>
              <a:t>"One"</a:t>
            </a:r>
            <a:r>
              <a:rPr lang="en-US" sz="2000" dirty="0" smtClean="0"/>
              <a:t>);</a:t>
            </a:r>
            <a:br>
              <a:rPr lang="en-US" sz="2000" dirty="0" smtClean="0"/>
            </a:br>
            <a:r>
              <a:rPr lang="en-US" sz="2000" dirty="0" smtClean="0"/>
              <a:t>    </a:t>
            </a:r>
            <a:r>
              <a:rPr lang="en-US" sz="2000" b="1" dirty="0" err="1" smtClean="0">
                <a:solidFill>
                  <a:srgbClr val="660E7A"/>
                </a:solidFill>
              </a:rPr>
              <a:t>mockedList</a:t>
            </a:r>
            <a:r>
              <a:rPr lang="en-US" sz="2000" dirty="0" err="1" smtClean="0"/>
              <a:t>.add</a:t>
            </a:r>
            <a:r>
              <a:rPr lang="en-US" sz="2000" dirty="0" smtClean="0"/>
              <a:t>(</a:t>
            </a:r>
            <a:r>
              <a:rPr lang="en-US" sz="2000" b="1" dirty="0" smtClean="0">
                <a:solidFill>
                  <a:srgbClr val="008000"/>
                </a:solidFill>
              </a:rPr>
              <a:t>"Two"</a:t>
            </a:r>
            <a:r>
              <a:rPr lang="en-US" sz="2000" dirty="0" smtClean="0"/>
              <a:t>);</a:t>
            </a:r>
            <a:br>
              <a:rPr lang="en-US" sz="2000" dirty="0" smtClean="0"/>
            </a:br>
            <a:r>
              <a:rPr lang="en-US" sz="2000" dirty="0" smtClean="0"/>
              <a:t>    </a:t>
            </a:r>
            <a:r>
              <a:rPr lang="en-US" sz="2000" b="1" dirty="0" err="1" smtClean="0">
                <a:solidFill>
                  <a:srgbClr val="660E7A"/>
                </a:solidFill>
              </a:rPr>
              <a:t>mockedList</a:t>
            </a:r>
            <a:r>
              <a:rPr lang="en-US" sz="2000" dirty="0" err="1" smtClean="0"/>
              <a:t>.add</a:t>
            </a:r>
            <a:r>
              <a:rPr lang="en-US" sz="2000" dirty="0" smtClean="0"/>
              <a:t>(</a:t>
            </a:r>
            <a:r>
              <a:rPr lang="en-US" sz="2000" b="1" dirty="0" smtClean="0">
                <a:solidFill>
                  <a:srgbClr val="008000"/>
                </a:solidFill>
              </a:rPr>
              <a:t>"Two"</a:t>
            </a:r>
            <a:r>
              <a:rPr lang="en-US" sz="2000" dirty="0" smtClean="0"/>
              <a:t>);</a:t>
            </a:r>
            <a:br>
              <a:rPr lang="en-US" sz="2000" dirty="0" smtClean="0"/>
            </a:br>
            <a:r>
              <a:rPr lang="en-US" sz="2000" dirty="0" smtClean="0"/>
              <a:t/>
            </a:r>
            <a:br>
              <a:rPr lang="en-US" sz="2000" dirty="0" smtClean="0"/>
            </a:br>
            <a:r>
              <a:rPr lang="en-US" sz="2000" dirty="0" smtClean="0"/>
              <a:t>    </a:t>
            </a:r>
            <a:r>
              <a:rPr lang="en-US" sz="2000" i="1" dirty="0" smtClean="0">
                <a:solidFill>
                  <a:srgbClr val="808080"/>
                </a:solidFill>
              </a:rPr>
              <a:t>// Verification</a:t>
            </a:r>
            <a:br>
              <a:rPr lang="en-US" sz="2000" i="1" dirty="0" smtClean="0">
                <a:solidFill>
                  <a:srgbClr val="808080"/>
                </a:solidFill>
              </a:rPr>
            </a:br>
            <a:r>
              <a:rPr lang="en-US" sz="2000" i="1" dirty="0" smtClean="0">
                <a:solidFill>
                  <a:srgbClr val="808080"/>
                </a:solidFill>
              </a:rPr>
              <a:t>    </a:t>
            </a:r>
            <a:r>
              <a:rPr lang="en-US" sz="2000" i="1" dirty="0" smtClean="0"/>
              <a:t>verify</a:t>
            </a:r>
            <a:r>
              <a:rPr lang="en-US" sz="2000" dirty="0" smtClean="0"/>
              <a:t>(</a:t>
            </a:r>
            <a:r>
              <a:rPr lang="en-US" sz="2000" b="1" dirty="0" err="1" smtClean="0">
                <a:solidFill>
                  <a:srgbClr val="660E7A"/>
                </a:solidFill>
              </a:rPr>
              <a:t>mockedList</a:t>
            </a:r>
            <a:r>
              <a:rPr lang="en-US" sz="2000" dirty="0" smtClean="0"/>
              <a:t>).add(</a:t>
            </a:r>
            <a:r>
              <a:rPr lang="en-US" sz="2000" b="1" dirty="0" smtClean="0">
                <a:solidFill>
                  <a:srgbClr val="008000"/>
                </a:solidFill>
              </a:rPr>
              <a:t>"One"</a:t>
            </a:r>
            <a:r>
              <a:rPr lang="en-US" sz="2000" dirty="0" smtClean="0"/>
              <a:t>);</a:t>
            </a:r>
            <a:br>
              <a:rPr lang="en-US" sz="2000" dirty="0" smtClean="0"/>
            </a:br>
            <a:r>
              <a:rPr lang="en-US" sz="2000" dirty="0" smtClean="0"/>
              <a:t>    </a:t>
            </a:r>
            <a:r>
              <a:rPr lang="en-US" sz="2000" i="1" dirty="0" smtClean="0"/>
              <a:t>verify</a:t>
            </a:r>
            <a:r>
              <a:rPr lang="en-US" sz="2000" dirty="0" smtClean="0"/>
              <a:t>(</a:t>
            </a:r>
            <a:r>
              <a:rPr lang="en-US" sz="2000" b="1" dirty="0" err="1" smtClean="0">
                <a:solidFill>
                  <a:srgbClr val="660E7A"/>
                </a:solidFill>
              </a:rPr>
              <a:t>mockedList</a:t>
            </a:r>
            <a:r>
              <a:rPr lang="en-US" sz="2000" dirty="0" smtClean="0"/>
              <a:t>, </a:t>
            </a:r>
            <a:r>
              <a:rPr lang="en-US" sz="2000" i="1" dirty="0" smtClean="0"/>
              <a:t>times</a:t>
            </a:r>
            <a:r>
              <a:rPr lang="en-US" sz="2000" dirty="0" smtClean="0"/>
              <a:t>(</a:t>
            </a:r>
            <a:r>
              <a:rPr lang="en-US" sz="2000" dirty="0" smtClean="0">
                <a:solidFill>
                  <a:srgbClr val="0000FF"/>
                </a:solidFill>
              </a:rPr>
              <a:t>2</a:t>
            </a:r>
            <a:r>
              <a:rPr lang="en-US" sz="2000" dirty="0" smtClean="0"/>
              <a:t>)).add(</a:t>
            </a:r>
            <a:r>
              <a:rPr lang="en-US" sz="2000" b="1" dirty="0" smtClean="0">
                <a:solidFill>
                  <a:srgbClr val="008000"/>
                </a:solidFill>
              </a:rPr>
              <a:t>"Two"</a:t>
            </a:r>
            <a:r>
              <a:rPr lang="en-US" sz="2000" dirty="0" smtClean="0"/>
              <a:t>);</a:t>
            </a:r>
            <a:br>
              <a:rPr lang="en-US" sz="2000" dirty="0" smtClean="0"/>
            </a:br>
            <a:r>
              <a:rPr lang="en-US" sz="2000" dirty="0" smtClean="0"/>
              <a:t>    </a:t>
            </a:r>
            <a:r>
              <a:rPr lang="en-US" sz="2000" i="1" dirty="0" smtClean="0"/>
              <a:t>verify</a:t>
            </a:r>
            <a:r>
              <a:rPr lang="en-US" sz="2000" dirty="0" smtClean="0"/>
              <a:t>(</a:t>
            </a:r>
            <a:r>
              <a:rPr lang="en-US" sz="2000" b="1" dirty="0" err="1" smtClean="0">
                <a:solidFill>
                  <a:srgbClr val="660E7A"/>
                </a:solidFill>
              </a:rPr>
              <a:t>mockedList</a:t>
            </a:r>
            <a:r>
              <a:rPr lang="en-US" sz="2000" dirty="0" smtClean="0"/>
              <a:t>, </a:t>
            </a:r>
            <a:r>
              <a:rPr lang="en-US" sz="2000" i="1" dirty="0" smtClean="0"/>
              <a:t>never</a:t>
            </a:r>
            <a:r>
              <a:rPr lang="en-US" sz="2000" dirty="0" smtClean="0"/>
              <a:t>()).add(</a:t>
            </a:r>
            <a:r>
              <a:rPr lang="en-US" sz="2000" b="1" dirty="0" smtClean="0">
                <a:solidFill>
                  <a:srgbClr val="008000"/>
                </a:solidFill>
              </a:rPr>
              <a:t>"Three"</a:t>
            </a:r>
            <a:r>
              <a:rPr lang="en-US" sz="2000" dirty="0" smtClean="0"/>
              <a:t>);</a:t>
            </a:r>
            <a:endParaRPr lang="ru-RU" sz="2000" dirty="0" smtClean="0"/>
          </a:p>
          <a:p>
            <a:pPr lvl="1"/>
            <a:r>
              <a:rPr lang="ru-RU" sz="2000" dirty="0" smtClean="0"/>
              <a:t>    </a:t>
            </a:r>
            <a:r>
              <a:rPr lang="en-US" sz="2000" dirty="0" smtClean="0"/>
              <a:t>verify(</a:t>
            </a:r>
            <a:r>
              <a:rPr lang="en-US" sz="2000" b="1" dirty="0" err="1" smtClean="0">
                <a:solidFill>
                  <a:srgbClr val="660E7A"/>
                </a:solidFill>
              </a:rPr>
              <a:t>mockedList</a:t>
            </a:r>
            <a:r>
              <a:rPr lang="en-US" sz="2000" dirty="0"/>
              <a:t>, </a:t>
            </a:r>
            <a:r>
              <a:rPr lang="en-US" sz="2000" i="1" dirty="0" err="1"/>
              <a:t>atLeast</a:t>
            </a:r>
            <a:r>
              <a:rPr lang="en-US" sz="2000" dirty="0"/>
              <a:t>(3)).add(</a:t>
            </a:r>
            <a:r>
              <a:rPr lang="en-US" sz="2000" i="1" dirty="0" err="1"/>
              <a:t>anyString</a:t>
            </a:r>
            <a:r>
              <a:rPr lang="en-US" sz="2000" dirty="0"/>
              <a:t>());</a:t>
            </a:r>
            <a:br>
              <a:rPr lang="en-US" sz="2000" dirty="0"/>
            </a:br>
            <a:r>
              <a:rPr lang="en-US" sz="2000" dirty="0"/>
              <a:t>}</a:t>
            </a:r>
            <a:endParaRPr lang="en-US" sz="2000" b="0" strike="noStrike" spc="-1" dirty="0">
              <a:solidFill>
                <a:srgbClr val="000000"/>
              </a:solidFill>
              <a:uFill>
                <a:solidFill>
                  <a:srgbClr val="FFFFFF"/>
                </a:solidFill>
              </a:uFill>
              <a:latin typeface="Arial"/>
            </a:endParaRPr>
          </a:p>
        </p:txBody>
      </p:sp>
      <p:sp>
        <p:nvSpPr>
          <p:cNvPr id="153" name="CustomShape 3"/>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E59E3F0-8156-48BA-A7D5-2F1DD3BCF7D5}" type="slidenum">
              <a:rPr lang="en-US" sz="1000" b="0" strike="noStrike" spc="-1">
                <a:solidFill>
                  <a:srgbClr val="BFBFBF"/>
                </a:solidFill>
                <a:uFill>
                  <a:solidFill>
                    <a:srgbClr val="FFFFFF"/>
                  </a:solidFill>
                </a:uFill>
                <a:latin typeface="Georgia"/>
                <a:ea typeface="DejaVu Sans"/>
              </a:rPr>
              <a:t>30</a:t>
            </a:fld>
            <a:endParaRPr lang="en-US" sz="1800" b="0" strike="noStrike" spc="-1">
              <a:solidFill>
                <a:srgbClr val="000000"/>
              </a:solidFill>
              <a:uFill>
                <a:solidFill>
                  <a:srgbClr val="FFFFFF"/>
                </a:solidFill>
              </a:uFill>
              <a:latin typeface="Arial"/>
            </a:endParaRPr>
          </a:p>
        </p:txBody>
      </p:sp>
      <p:sp>
        <p:nvSpPr>
          <p:cNvPr id="154" name="CustomShape 4"/>
          <p:cNvSpPr/>
          <p:nvPr/>
        </p:nvSpPr>
        <p:spPr>
          <a:xfrm>
            <a:off x="2508702" y="346680"/>
            <a:ext cx="5374937"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spc="296" dirty="0">
                <a:solidFill>
                  <a:srgbClr val="008000"/>
                </a:solidFill>
                <a:uFill>
                  <a:solidFill>
                    <a:srgbClr val="FFFFFF"/>
                  </a:solidFill>
                </a:uFill>
                <a:latin typeface="Calibri"/>
              </a:rPr>
              <a:t>v</a:t>
            </a:r>
            <a:r>
              <a:rPr lang="en-US" sz="2800" b="1" spc="296" dirty="0" smtClean="0">
                <a:solidFill>
                  <a:srgbClr val="008000"/>
                </a:solidFill>
                <a:uFill>
                  <a:solidFill>
                    <a:srgbClr val="FFFFFF"/>
                  </a:solidFill>
                </a:uFill>
                <a:latin typeface="Calibri"/>
              </a:rPr>
              <a:t>erify</a:t>
            </a:r>
            <a:endParaRPr lang="en-US" sz="2800" spc="-1" dirty="0">
              <a:solidFill>
                <a:srgbClr val="000000"/>
              </a:solidFill>
              <a:uFill>
                <a:solidFill>
                  <a:srgbClr val="FFFFFF"/>
                </a:solidFill>
              </a:uFill>
            </a:endParaRPr>
          </a:p>
        </p:txBody>
      </p:sp>
      <p:pic>
        <p:nvPicPr>
          <p:cNvPr id="5" name="Рисунок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560" y="11025"/>
            <a:ext cx="1897143" cy="740000"/>
          </a:xfrm>
          <a:prstGeom prst="rect">
            <a:avLst/>
          </a:prstGeom>
        </p:spPr>
      </p:pic>
    </p:spTree>
    <p:extLst>
      <p:ext uri="{BB962C8B-B14F-4D97-AF65-F5344CB8AC3E}">
        <p14:creationId xmlns:p14="http://schemas.microsoft.com/office/powerpoint/2010/main" val="200481687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2"/>
          <p:cNvSpPr/>
          <p:nvPr/>
        </p:nvSpPr>
        <p:spPr>
          <a:xfrm>
            <a:off x="457200" y="908720"/>
            <a:ext cx="8291264" cy="565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just">
              <a:lnSpc>
                <a:spcPct val="100000"/>
              </a:lnSpc>
            </a:pPr>
            <a:r>
              <a:rPr lang="ru-RU" sz="2200" b="0" strike="noStrike" spc="-1" dirty="0" smtClean="0">
                <a:solidFill>
                  <a:srgbClr val="000000"/>
                </a:solidFill>
                <a:uFill>
                  <a:solidFill>
                    <a:srgbClr val="FFFFFF"/>
                  </a:solidFill>
                </a:uFill>
                <a:latin typeface="Arial"/>
              </a:rPr>
              <a:t>Используйте </a:t>
            </a:r>
            <a:r>
              <a:rPr lang="en-US" sz="2200" b="0" strike="noStrike" spc="-1" dirty="0" smtClean="0">
                <a:solidFill>
                  <a:srgbClr val="000000"/>
                </a:solidFill>
                <a:uFill>
                  <a:solidFill>
                    <a:srgbClr val="FFFFFF"/>
                  </a:solidFill>
                </a:uFill>
                <a:latin typeface="Arial"/>
              </a:rPr>
              <a:t>when</a:t>
            </a:r>
            <a:r>
              <a:rPr lang="ru-RU" sz="2200" b="0" strike="noStrike" spc="-1" dirty="0" smtClean="0">
                <a:solidFill>
                  <a:srgbClr val="000000"/>
                </a:solidFill>
                <a:uFill>
                  <a:solidFill>
                    <a:srgbClr val="FFFFFF"/>
                  </a:solidFill>
                </a:uFill>
                <a:latin typeface="Arial"/>
              </a:rPr>
              <a:t>+</a:t>
            </a:r>
            <a:r>
              <a:rPr lang="en-US" sz="2200" b="0" strike="noStrike" spc="-1" dirty="0" err="1" smtClean="0">
                <a:solidFill>
                  <a:srgbClr val="000000"/>
                </a:solidFill>
                <a:uFill>
                  <a:solidFill>
                    <a:srgbClr val="FFFFFF"/>
                  </a:solidFill>
                </a:uFill>
                <a:latin typeface="Arial"/>
              </a:rPr>
              <a:t>thenReturn</a:t>
            </a:r>
            <a:r>
              <a:rPr lang="en-US" sz="2200" b="0" strike="noStrike" spc="-1" dirty="0" smtClean="0">
                <a:solidFill>
                  <a:srgbClr val="000000"/>
                </a:solidFill>
                <a:uFill>
                  <a:solidFill>
                    <a:srgbClr val="FFFFFF"/>
                  </a:solidFill>
                </a:uFill>
                <a:latin typeface="Arial"/>
              </a:rPr>
              <a:t> </a:t>
            </a:r>
            <a:r>
              <a:rPr lang="ru-RU" sz="2200" b="0" strike="noStrike" spc="-1" dirty="0" smtClean="0">
                <a:solidFill>
                  <a:srgbClr val="000000"/>
                </a:solidFill>
                <a:uFill>
                  <a:solidFill>
                    <a:srgbClr val="FFFFFF"/>
                  </a:solidFill>
                </a:uFill>
                <a:latin typeface="Arial"/>
              </a:rPr>
              <a:t>или </a:t>
            </a:r>
            <a:r>
              <a:rPr lang="en-US" sz="2200" b="0" strike="noStrike" spc="-1" dirty="0" err="1" smtClean="0">
                <a:solidFill>
                  <a:srgbClr val="000000"/>
                </a:solidFill>
                <a:uFill>
                  <a:solidFill>
                    <a:srgbClr val="FFFFFF"/>
                  </a:solidFill>
                </a:uFill>
                <a:latin typeface="Arial"/>
              </a:rPr>
              <a:t>doReturn</a:t>
            </a:r>
            <a:r>
              <a:rPr lang="en-US" sz="2200" spc="-1" dirty="0" err="1" smtClean="0">
                <a:solidFill>
                  <a:srgbClr val="000000"/>
                </a:solidFill>
                <a:uFill>
                  <a:solidFill>
                    <a:srgbClr val="FFFFFF"/>
                  </a:solidFill>
                </a:uFill>
                <a:latin typeface="Arial"/>
              </a:rPr>
              <a:t>+when</a:t>
            </a:r>
            <a:r>
              <a:rPr lang="ru-RU" sz="2200" b="0" strike="noStrike" spc="-1" dirty="0" smtClean="0">
                <a:solidFill>
                  <a:srgbClr val="000000"/>
                </a:solidFill>
                <a:uFill>
                  <a:solidFill>
                    <a:srgbClr val="FFFFFF"/>
                  </a:solidFill>
                </a:uFill>
                <a:latin typeface="Arial"/>
              </a:rPr>
              <a:t>, чтобы подменять возвращаемое методом значение</a:t>
            </a:r>
            <a:r>
              <a:rPr lang="en-US" sz="2200" spc="-1" dirty="0">
                <a:solidFill>
                  <a:srgbClr val="000000"/>
                </a:solidFill>
                <a:uFill>
                  <a:solidFill>
                    <a:srgbClr val="FFFFFF"/>
                  </a:solidFill>
                </a:uFill>
                <a:latin typeface="Arial"/>
              </a:rPr>
              <a:t>.</a:t>
            </a:r>
            <a:endParaRPr lang="ru-RU" sz="2200" b="0" strike="noStrike" spc="-1" dirty="0" smtClean="0">
              <a:solidFill>
                <a:srgbClr val="000000"/>
              </a:solidFill>
              <a:uFill>
                <a:solidFill>
                  <a:srgbClr val="FFFFFF"/>
                </a:solidFill>
              </a:uFill>
              <a:latin typeface="Arial"/>
            </a:endParaRPr>
          </a:p>
          <a:p>
            <a:pPr lvl="1"/>
            <a:endParaRPr lang="ru-RU" sz="2000" b="0" strike="noStrike" spc="-1" dirty="0">
              <a:solidFill>
                <a:srgbClr val="000000"/>
              </a:solidFill>
              <a:uFill>
                <a:solidFill>
                  <a:srgbClr val="FFFFFF"/>
                </a:solidFill>
              </a:uFill>
              <a:latin typeface="Arial"/>
            </a:endParaRPr>
          </a:p>
          <a:p>
            <a:pPr lvl="1"/>
            <a:r>
              <a:rPr lang="en-US" sz="2000" dirty="0">
                <a:solidFill>
                  <a:srgbClr val="808000"/>
                </a:solidFill>
              </a:rPr>
              <a:t>@Test</a:t>
            </a:r>
            <a:br>
              <a:rPr lang="en-US" sz="2000" dirty="0">
                <a:solidFill>
                  <a:srgbClr val="808000"/>
                </a:solidFill>
              </a:rPr>
            </a:br>
            <a:r>
              <a:rPr lang="en-US" sz="2000" b="1" dirty="0">
                <a:solidFill>
                  <a:srgbClr val="000080"/>
                </a:solidFill>
              </a:rPr>
              <a:t>public void </a:t>
            </a:r>
            <a:r>
              <a:rPr lang="en-US" sz="2000" dirty="0" err="1"/>
              <a:t>testList</a:t>
            </a:r>
            <a:r>
              <a:rPr lang="en-US" sz="2000" dirty="0"/>
              <a:t>() {</a:t>
            </a:r>
            <a:br>
              <a:rPr lang="en-US" sz="2000" dirty="0"/>
            </a:br>
            <a:r>
              <a:rPr lang="en-US" sz="2000" dirty="0"/>
              <a:t>    </a:t>
            </a:r>
            <a:r>
              <a:rPr lang="en-US" sz="2000" i="1" dirty="0"/>
              <a:t>when</a:t>
            </a:r>
            <a:r>
              <a:rPr lang="en-US" sz="2000" dirty="0"/>
              <a:t>(</a:t>
            </a:r>
            <a:r>
              <a:rPr lang="en-US" sz="2000" b="1" dirty="0" err="1">
                <a:solidFill>
                  <a:srgbClr val="660E7A"/>
                </a:solidFill>
              </a:rPr>
              <a:t>mockedList</a:t>
            </a:r>
            <a:r>
              <a:rPr lang="en-US" sz="2000" dirty="0" err="1"/>
              <a:t>.get</a:t>
            </a:r>
            <a:r>
              <a:rPr lang="en-US" sz="2000" dirty="0"/>
              <a:t>(</a:t>
            </a:r>
            <a:r>
              <a:rPr lang="en-US" sz="2000" i="1" dirty="0" err="1"/>
              <a:t>anyInt</a:t>
            </a:r>
            <a:r>
              <a:rPr lang="en-US" sz="2000" dirty="0"/>
              <a:t>())).</a:t>
            </a:r>
            <a:r>
              <a:rPr lang="en-US" sz="2000" dirty="0" err="1"/>
              <a:t>thenReturn</a:t>
            </a:r>
            <a:r>
              <a:rPr lang="en-US" sz="2000" dirty="0"/>
              <a:t>(</a:t>
            </a:r>
            <a:r>
              <a:rPr lang="en-US" sz="2000" b="1" dirty="0">
                <a:solidFill>
                  <a:srgbClr val="008000"/>
                </a:solidFill>
              </a:rPr>
              <a:t>"Four"</a:t>
            </a:r>
            <a:r>
              <a:rPr lang="en-US" sz="2000" dirty="0"/>
              <a:t>);</a:t>
            </a:r>
            <a:br>
              <a:rPr lang="en-US" sz="2000" dirty="0"/>
            </a:br>
            <a:r>
              <a:rPr lang="en-US" sz="2000" dirty="0"/>
              <a:t>    </a:t>
            </a:r>
            <a:r>
              <a:rPr lang="en-US" sz="2000" i="1" dirty="0"/>
              <a:t>when</a:t>
            </a:r>
            <a:r>
              <a:rPr lang="en-US" sz="2000" dirty="0"/>
              <a:t>(</a:t>
            </a:r>
            <a:r>
              <a:rPr lang="en-US" sz="2000" b="1" dirty="0" err="1">
                <a:solidFill>
                  <a:srgbClr val="660E7A"/>
                </a:solidFill>
              </a:rPr>
              <a:t>mockedList</a:t>
            </a:r>
            <a:r>
              <a:rPr lang="en-US" sz="2000" dirty="0" err="1"/>
              <a:t>.get</a:t>
            </a:r>
            <a:r>
              <a:rPr lang="en-US" sz="2000" dirty="0"/>
              <a:t>(</a:t>
            </a:r>
            <a:r>
              <a:rPr lang="en-US" sz="2000" dirty="0">
                <a:solidFill>
                  <a:srgbClr val="0000FF"/>
                </a:solidFill>
              </a:rPr>
              <a:t>5</a:t>
            </a:r>
            <a:r>
              <a:rPr lang="en-US" sz="2000" dirty="0"/>
              <a:t>)).</a:t>
            </a:r>
            <a:r>
              <a:rPr lang="en-US" sz="2000" dirty="0" err="1"/>
              <a:t>thenReturn</a:t>
            </a:r>
            <a:r>
              <a:rPr lang="en-US" sz="2000" dirty="0"/>
              <a:t>(</a:t>
            </a:r>
            <a:r>
              <a:rPr lang="en-US" sz="2000" b="1" dirty="0">
                <a:solidFill>
                  <a:srgbClr val="008000"/>
                </a:solidFill>
              </a:rPr>
              <a:t>"Five</a:t>
            </a:r>
            <a:r>
              <a:rPr lang="en-US" sz="2000" b="1" dirty="0" smtClean="0">
                <a:solidFill>
                  <a:srgbClr val="008000"/>
                </a:solidFill>
              </a:rPr>
              <a:t>"</a:t>
            </a:r>
            <a:r>
              <a:rPr lang="en-US" sz="2000" dirty="0" smtClean="0"/>
              <a:t>);</a:t>
            </a:r>
          </a:p>
          <a:p>
            <a:pPr lvl="1"/>
            <a:r>
              <a:rPr lang="en-US" sz="2000" i="1" dirty="0" smtClean="0"/>
              <a:t>    </a:t>
            </a:r>
            <a:r>
              <a:rPr lang="en-US" sz="2000" i="1" dirty="0" err="1" smtClean="0"/>
              <a:t>doReturn</a:t>
            </a:r>
            <a:r>
              <a:rPr lang="en-US" sz="2000" dirty="0"/>
              <a:t>(</a:t>
            </a:r>
            <a:r>
              <a:rPr lang="en-US" sz="2000" b="1" dirty="0">
                <a:solidFill>
                  <a:srgbClr val="008000"/>
                </a:solidFill>
              </a:rPr>
              <a:t>"Six"</a:t>
            </a:r>
            <a:r>
              <a:rPr lang="en-US" sz="2000" dirty="0"/>
              <a:t>).when(</a:t>
            </a:r>
            <a:r>
              <a:rPr lang="en-US" sz="2000" b="1" dirty="0" err="1">
                <a:solidFill>
                  <a:srgbClr val="660E7A"/>
                </a:solidFill>
              </a:rPr>
              <a:t>mockedList</a:t>
            </a:r>
            <a:r>
              <a:rPr lang="en-US" sz="2000" dirty="0"/>
              <a:t>).</a:t>
            </a:r>
            <a:r>
              <a:rPr lang="en-US" sz="2000" dirty="0" smtClean="0"/>
              <a:t>get(</a:t>
            </a:r>
            <a:r>
              <a:rPr lang="en-US" sz="2000" dirty="0">
                <a:solidFill>
                  <a:srgbClr val="0000FF"/>
                </a:solidFill>
              </a:rPr>
              <a:t>100</a:t>
            </a:r>
            <a:r>
              <a:rPr lang="en-US" sz="2000" dirty="0" smtClean="0"/>
              <a:t>);</a:t>
            </a:r>
            <a:r>
              <a:rPr lang="en-US" sz="2000" dirty="0"/>
              <a:t/>
            </a:r>
            <a:br>
              <a:rPr lang="en-US" sz="2000" dirty="0"/>
            </a:br>
            <a:r>
              <a:rPr lang="en-US" sz="2000" dirty="0"/>
              <a:t/>
            </a:r>
            <a:br>
              <a:rPr lang="en-US" sz="2000" dirty="0"/>
            </a:br>
            <a:r>
              <a:rPr lang="en-US" sz="2000" dirty="0"/>
              <a:t>    </a:t>
            </a:r>
            <a:r>
              <a:rPr lang="en-US" sz="2000" i="1" dirty="0" err="1"/>
              <a:t>assertEquals</a:t>
            </a:r>
            <a:r>
              <a:rPr lang="en-US" sz="2000" dirty="0"/>
              <a:t>(</a:t>
            </a:r>
            <a:r>
              <a:rPr lang="en-US" sz="2000" b="1" dirty="0">
                <a:solidFill>
                  <a:srgbClr val="008000"/>
                </a:solidFill>
              </a:rPr>
              <a:t>"Four"</a:t>
            </a:r>
            <a:r>
              <a:rPr lang="en-US" sz="2000" dirty="0"/>
              <a:t>, </a:t>
            </a:r>
            <a:r>
              <a:rPr lang="en-US" sz="2000" b="1" dirty="0" err="1">
                <a:solidFill>
                  <a:srgbClr val="660E7A"/>
                </a:solidFill>
              </a:rPr>
              <a:t>mockedList</a:t>
            </a:r>
            <a:r>
              <a:rPr lang="en-US" sz="2000" dirty="0" err="1"/>
              <a:t>.get</a:t>
            </a:r>
            <a:r>
              <a:rPr lang="en-US" sz="2000" dirty="0"/>
              <a:t>(</a:t>
            </a:r>
            <a:r>
              <a:rPr lang="en-US" sz="2000" dirty="0">
                <a:solidFill>
                  <a:srgbClr val="0000FF"/>
                </a:solidFill>
              </a:rPr>
              <a:t>500</a:t>
            </a:r>
            <a:r>
              <a:rPr lang="en-US" sz="2000" dirty="0"/>
              <a:t>));</a:t>
            </a:r>
            <a:br>
              <a:rPr lang="en-US" sz="2000" dirty="0"/>
            </a:br>
            <a:r>
              <a:rPr lang="en-US" sz="2000" dirty="0"/>
              <a:t>    </a:t>
            </a:r>
            <a:r>
              <a:rPr lang="en-US" sz="2000" i="1" dirty="0" err="1"/>
              <a:t>assertEquals</a:t>
            </a:r>
            <a:r>
              <a:rPr lang="en-US" sz="2000" dirty="0"/>
              <a:t>(</a:t>
            </a:r>
            <a:r>
              <a:rPr lang="en-US" sz="2000" b="1" dirty="0">
                <a:solidFill>
                  <a:srgbClr val="008000"/>
                </a:solidFill>
              </a:rPr>
              <a:t>"Five"</a:t>
            </a:r>
            <a:r>
              <a:rPr lang="en-US" sz="2000" dirty="0"/>
              <a:t>, </a:t>
            </a:r>
            <a:r>
              <a:rPr lang="en-US" sz="2000" b="1" dirty="0" err="1">
                <a:solidFill>
                  <a:srgbClr val="660E7A"/>
                </a:solidFill>
              </a:rPr>
              <a:t>mockedList</a:t>
            </a:r>
            <a:r>
              <a:rPr lang="en-US" sz="2000" dirty="0" err="1"/>
              <a:t>.get</a:t>
            </a:r>
            <a:r>
              <a:rPr lang="en-US" sz="2000" dirty="0"/>
              <a:t>(</a:t>
            </a:r>
            <a:r>
              <a:rPr lang="en-US" sz="2000" dirty="0">
                <a:solidFill>
                  <a:srgbClr val="0000FF"/>
                </a:solidFill>
              </a:rPr>
              <a:t>5</a:t>
            </a:r>
            <a:r>
              <a:rPr lang="en-US" sz="2000" dirty="0" smtClean="0"/>
              <a:t>));</a:t>
            </a:r>
          </a:p>
          <a:p>
            <a:pPr lvl="1"/>
            <a:r>
              <a:rPr lang="en-US" sz="2000" i="1" dirty="0" smtClean="0"/>
              <a:t>    </a:t>
            </a:r>
            <a:r>
              <a:rPr lang="en-US" sz="2000" i="1" dirty="0" err="1" smtClean="0"/>
              <a:t>assertEquals</a:t>
            </a:r>
            <a:r>
              <a:rPr lang="en-US" sz="2000" dirty="0"/>
              <a:t>(</a:t>
            </a:r>
            <a:r>
              <a:rPr lang="en-US" sz="2000" b="1" dirty="0">
                <a:solidFill>
                  <a:srgbClr val="008000"/>
                </a:solidFill>
              </a:rPr>
              <a:t>"Six"</a:t>
            </a:r>
            <a:r>
              <a:rPr lang="en-US" sz="2000" dirty="0"/>
              <a:t>, </a:t>
            </a:r>
            <a:r>
              <a:rPr lang="en-US" sz="2000" b="1" dirty="0" err="1">
                <a:solidFill>
                  <a:srgbClr val="660E7A"/>
                </a:solidFill>
              </a:rPr>
              <a:t>mockedList</a:t>
            </a:r>
            <a:r>
              <a:rPr lang="en-US" sz="2000" dirty="0" err="1"/>
              <a:t>.get</a:t>
            </a:r>
            <a:r>
              <a:rPr lang="en-US" sz="2000" dirty="0"/>
              <a:t>(</a:t>
            </a:r>
            <a:r>
              <a:rPr lang="en-US" sz="2000" dirty="0">
                <a:solidFill>
                  <a:srgbClr val="0000FF"/>
                </a:solidFill>
              </a:rPr>
              <a:t>100</a:t>
            </a:r>
            <a:r>
              <a:rPr lang="en-US" sz="2000" dirty="0"/>
              <a:t>));</a:t>
            </a:r>
            <a:br>
              <a:rPr lang="en-US" sz="2000" dirty="0"/>
            </a:br>
            <a:r>
              <a:rPr lang="en-US" sz="2000" dirty="0"/>
              <a:t>}</a:t>
            </a:r>
            <a:r>
              <a:rPr lang="ru-RU" sz="2000" b="0" strike="noStrike" spc="-1" dirty="0" smtClean="0">
                <a:solidFill>
                  <a:srgbClr val="000000"/>
                </a:solidFill>
                <a:uFill>
                  <a:solidFill>
                    <a:srgbClr val="FFFFFF"/>
                  </a:solidFill>
                </a:uFill>
                <a:latin typeface="Arial"/>
              </a:rPr>
              <a:t> </a:t>
            </a:r>
            <a:endParaRPr lang="en-US" sz="2000" b="0" strike="noStrike" spc="-1" dirty="0">
              <a:solidFill>
                <a:srgbClr val="000000"/>
              </a:solidFill>
              <a:uFill>
                <a:solidFill>
                  <a:srgbClr val="FFFFFF"/>
                </a:solidFill>
              </a:uFill>
              <a:latin typeface="Arial"/>
            </a:endParaRPr>
          </a:p>
        </p:txBody>
      </p:sp>
      <p:sp>
        <p:nvSpPr>
          <p:cNvPr id="153" name="CustomShape 3"/>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E59E3F0-8156-48BA-A7D5-2F1DD3BCF7D5}" type="slidenum">
              <a:rPr lang="en-US" sz="1000" b="0" strike="noStrike" spc="-1">
                <a:solidFill>
                  <a:srgbClr val="BFBFBF"/>
                </a:solidFill>
                <a:uFill>
                  <a:solidFill>
                    <a:srgbClr val="FFFFFF"/>
                  </a:solidFill>
                </a:uFill>
                <a:latin typeface="Georgia"/>
                <a:ea typeface="DejaVu Sans"/>
              </a:rPr>
              <a:t>31</a:t>
            </a:fld>
            <a:endParaRPr lang="en-US" sz="1800" b="0" strike="noStrike" spc="-1">
              <a:solidFill>
                <a:srgbClr val="000000"/>
              </a:solidFill>
              <a:uFill>
                <a:solidFill>
                  <a:srgbClr val="FFFFFF"/>
                </a:solidFill>
              </a:uFill>
              <a:latin typeface="Arial"/>
            </a:endParaRPr>
          </a:p>
        </p:txBody>
      </p:sp>
      <p:sp>
        <p:nvSpPr>
          <p:cNvPr id="154" name="CustomShape 4"/>
          <p:cNvSpPr/>
          <p:nvPr/>
        </p:nvSpPr>
        <p:spPr>
          <a:xfrm>
            <a:off x="2508702" y="346680"/>
            <a:ext cx="5374937"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700" b="1" spc="296" dirty="0" smtClean="0">
                <a:solidFill>
                  <a:srgbClr val="008000"/>
                </a:solidFill>
                <a:uFill>
                  <a:solidFill>
                    <a:srgbClr val="FFFFFF"/>
                  </a:solidFill>
                </a:uFill>
                <a:latin typeface="Calibri"/>
              </a:rPr>
              <a:t>when, </a:t>
            </a:r>
            <a:r>
              <a:rPr lang="en-US" sz="2700" b="1" spc="296" dirty="0" err="1" smtClean="0">
                <a:solidFill>
                  <a:srgbClr val="008000"/>
                </a:solidFill>
                <a:uFill>
                  <a:solidFill>
                    <a:srgbClr val="FFFFFF"/>
                  </a:solidFill>
                </a:uFill>
                <a:latin typeface="Calibri"/>
              </a:rPr>
              <a:t>thenReturn</a:t>
            </a:r>
            <a:r>
              <a:rPr lang="en-US" sz="2700" b="1" spc="296" dirty="0" smtClean="0">
                <a:solidFill>
                  <a:srgbClr val="008000"/>
                </a:solidFill>
                <a:uFill>
                  <a:solidFill>
                    <a:srgbClr val="FFFFFF"/>
                  </a:solidFill>
                </a:uFill>
                <a:latin typeface="Calibri"/>
              </a:rPr>
              <a:t>, </a:t>
            </a:r>
            <a:r>
              <a:rPr lang="en-US" sz="2700" b="1" spc="296" dirty="0" err="1" smtClean="0">
                <a:solidFill>
                  <a:srgbClr val="008000"/>
                </a:solidFill>
                <a:uFill>
                  <a:solidFill>
                    <a:srgbClr val="FFFFFF"/>
                  </a:solidFill>
                </a:uFill>
                <a:latin typeface="Calibri"/>
              </a:rPr>
              <a:t>doReturn</a:t>
            </a:r>
            <a:endParaRPr lang="en-US" sz="2700" spc="-1" dirty="0">
              <a:solidFill>
                <a:srgbClr val="000000"/>
              </a:solidFill>
              <a:uFill>
                <a:solidFill>
                  <a:srgbClr val="FFFFFF"/>
                </a:solidFill>
              </a:uFill>
            </a:endParaRPr>
          </a:p>
        </p:txBody>
      </p:sp>
      <p:pic>
        <p:nvPicPr>
          <p:cNvPr id="5" name="Рисунок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560" y="11025"/>
            <a:ext cx="1897143" cy="740000"/>
          </a:xfrm>
          <a:prstGeom prst="rect">
            <a:avLst/>
          </a:prstGeom>
        </p:spPr>
      </p:pic>
    </p:spTree>
    <p:extLst>
      <p:ext uri="{BB962C8B-B14F-4D97-AF65-F5344CB8AC3E}">
        <p14:creationId xmlns:p14="http://schemas.microsoft.com/office/powerpoint/2010/main" val="209212174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2"/>
          <p:cNvSpPr/>
          <p:nvPr/>
        </p:nvSpPr>
        <p:spPr>
          <a:xfrm>
            <a:off x="467544" y="908720"/>
            <a:ext cx="8424936" cy="565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just">
              <a:lnSpc>
                <a:spcPct val="100000"/>
              </a:lnSpc>
            </a:pPr>
            <a:r>
              <a:rPr lang="ru-RU" sz="2200" b="0" strike="noStrike" spc="-1" dirty="0" smtClean="0">
                <a:solidFill>
                  <a:srgbClr val="000000"/>
                </a:solidFill>
                <a:uFill>
                  <a:solidFill>
                    <a:srgbClr val="FFFFFF"/>
                  </a:solidFill>
                </a:uFill>
                <a:latin typeface="Arial"/>
              </a:rPr>
              <a:t>Используйте </a:t>
            </a:r>
            <a:r>
              <a:rPr lang="en-US" sz="2200" b="0" strike="noStrike" spc="-1" dirty="0" err="1" smtClean="0">
                <a:solidFill>
                  <a:srgbClr val="000000"/>
                </a:solidFill>
                <a:uFill>
                  <a:solidFill>
                    <a:srgbClr val="FFFFFF"/>
                  </a:solidFill>
                </a:uFill>
                <a:latin typeface="Arial"/>
              </a:rPr>
              <a:t>doThrow</a:t>
            </a:r>
            <a:r>
              <a:rPr lang="ru-RU" sz="2200" spc="-1" dirty="0" smtClean="0">
                <a:solidFill>
                  <a:srgbClr val="000000"/>
                </a:solidFill>
                <a:uFill>
                  <a:solidFill>
                    <a:srgbClr val="FFFFFF"/>
                  </a:solidFill>
                </a:uFill>
                <a:latin typeface="Arial"/>
              </a:rPr>
              <a:t>/</a:t>
            </a:r>
            <a:r>
              <a:rPr lang="en-US" sz="2200" spc="-1" dirty="0" err="1" smtClean="0">
                <a:solidFill>
                  <a:srgbClr val="000000"/>
                </a:solidFill>
                <a:uFill>
                  <a:solidFill>
                    <a:srgbClr val="FFFFFF"/>
                  </a:solidFill>
                </a:uFill>
                <a:latin typeface="Arial"/>
              </a:rPr>
              <a:t>thenThrow</a:t>
            </a:r>
            <a:r>
              <a:rPr lang="ru-RU" sz="2200" spc="-1" dirty="0" smtClean="0">
                <a:solidFill>
                  <a:srgbClr val="000000"/>
                </a:solidFill>
                <a:uFill>
                  <a:solidFill>
                    <a:srgbClr val="FFFFFF"/>
                  </a:solidFill>
                </a:uFill>
                <a:latin typeface="Arial"/>
              </a:rPr>
              <a:t>, чтобы эмулировать бросание исключения</a:t>
            </a:r>
            <a:r>
              <a:rPr lang="en-US" sz="2200" spc="-1" dirty="0" smtClean="0">
                <a:solidFill>
                  <a:srgbClr val="000000"/>
                </a:solidFill>
                <a:uFill>
                  <a:solidFill>
                    <a:srgbClr val="FFFFFF"/>
                  </a:solidFill>
                </a:uFill>
                <a:latin typeface="Arial"/>
              </a:rPr>
              <a:t>.</a:t>
            </a:r>
            <a:endParaRPr lang="ru-RU" sz="2200" spc="-1" dirty="0" smtClean="0">
              <a:solidFill>
                <a:srgbClr val="000000"/>
              </a:solidFill>
              <a:uFill>
                <a:solidFill>
                  <a:srgbClr val="FFFFFF"/>
                </a:solidFill>
              </a:uFill>
              <a:latin typeface="Arial"/>
            </a:endParaRPr>
          </a:p>
          <a:p>
            <a:pPr>
              <a:lnSpc>
                <a:spcPct val="100000"/>
              </a:lnSpc>
            </a:pPr>
            <a:endParaRPr lang="ru-RU" sz="2000" b="0" strike="noStrike" spc="-1" dirty="0">
              <a:solidFill>
                <a:srgbClr val="000000"/>
              </a:solidFill>
              <a:uFill>
                <a:solidFill>
                  <a:srgbClr val="FFFFFF"/>
                </a:solidFill>
              </a:uFill>
              <a:latin typeface="Arial"/>
            </a:endParaRPr>
          </a:p>
          <a:p>
            <a:pPr lvl="1"/>
            <a:r>
              <a:rPr lang="en-US" sz="2000" dirty="0" smtClean="0">
                <a:solidFill>
                  <a:srgbClr val="808000"/>
                </a:solidFill>
              </a:rPr>
              <a:t>@</a:t>
            </a:r>
            <a:r>
              <a:rPr lang="en-US" sz="2000" dirty="0">
                <a:solidFill>
                  <a:srgbClr val="808000"/>
                </a:solidFill>
              </a:rPr>
              <a:t>Test</a:t>
            </a:r>
            <a:r>
              <a:rPr lang="en-US" sz="2000" dirty="0"/>
              <a:t>(expected = </a:t>
            </a:r>
            <a:r>
              <a:rPr lang="en-US" sz="2000" dirty="0" err="1"/>
              <a:t>NullPointerException.</a:t>
            </a:r>
            <a:r>
              <a:rPr lang="en-US" sz="2000" b="1" dirty="0" err="1">
                <a:solidFill>
                  <a:srgbClr val="000080"/>
                </a:solidFill>
              </a:rPr>
              <a:t>class</a:t>
            </a:r>
            <a:r>
              <a:rPr lang="en-US" sz="2000" dirty="0"/>
              <a:t>)</a:t>
            </a:r>
            <a:br>
              <a:rPr lang="en-US" sz="2000" dirty="0"/>
            </a:br>
            <a:r>
              <a:rPr lang="en-US" sz="2000" b="1" dirty="0">
                <a:solidFill>
                  <a:srgbClr val="000080"/>
                </a:solidFill>
              </a:rPr>
              <a:t>public void </a:t>
            </a:r>
            <a:r>
              <a:rPr lang="en-US" sz="2000" dirty="0" err="1" smtClean="0"/>
              <a:t>testShouldThrowNullPointerException</a:t>
            </a:r>
            <a:r>
              <a:rPr lang="en-US" sz="2000" dirty="0" smtClean="0"/>
              <a:t>() </a:t>
            </a:r>
            <a:r>
              <a:rPr lang="en-US" sz="2000" dirty="0"/>
              <a:t>{</a:t>
            </a:r>
            <a:br>
              <a:rPr lang="en-US" sz="2000" dirty="0"/>
            </a:br>
            <a:r>
              <a:rPr lang="en-US" sz="2000" dirty="0"/>
              <a:t>    </a:t>
            </a:r>
            <a:r>
              <a:rPr lang="en-US" sz="2000" i="1" dirty="0" err="1"/>
              <a:t>doThrow</a:t>
            </a:r>
            <a:r>
              <a:rPr lang="en-US" sz="2000" dirty="0"/>
              <a:t>(</a:t>
            </a:r>
            <a:r>
              <a:rPr lang="en-US" sz="2000" dirty="0" err="1"/>
              <a:t>NullPointerException.</a:t>
            </a:r>
            <a:r>
              <a:rPr lang="en-US" sz="2000" b="1" dirty="0" err="1">
                <a:solidFill>
                  <a:srgbClr val="000080"/>
                </a:solidFill>
              </a:rPr>
              <a:t>class</a:t>
            </a:r>
            <a:r>
              <a:rPr lang="en-US" sz="2000" dirty="0"/>
              <a:t>).when(</a:t>
            </a:r>
            <a:r>
              <a:rPr lang="en-US" sz="2000" b="1" dirty="0" err="1">
                <a:solidFill>
                  <a:srgbClr val="660E7A"/>
                </a:solidFill>
              </a:rPr>
              <a:t>mockedList</a:t>
            </a:r>
            <a:r>
              <a:rPr lang="en-US" sz="2000" dirty="0"/>
              <a:t>).clear();</a:t>
            </a:r>
            <a:br>
              <a:rPr lang="en-US" sz="2000" dirty="0"/>
            </a:br>
            <a:r>
              <a:rPr lang="en-US" sz="2000" dirty="0"/>
              <a:t/>
            </a:r>
            <a:br>
              <a:rPr lang="en-US" sz="2000" dirty="0"/>
            </a:br>
            <a:r>
              <a:rPr lang="en-US" sz="2000" dirty="0"/>
              <a:t>    </a:t>
            </a:r>
            <a:r>
              <a:rPr lang="en-US" sz="2000" b="1" dirty="0" err="1">
                <a:solidFill>
                  <a:srgbClr val="660E7A"/>
                </a:solidFill>
              </a:rPr>
              <a:t>mockedList</a:t>
            </a:r>
            <a:r>
              <a:rPr lang="en-US" sz="2000" dirty="0" err="1"/>
              <a:t>.clear</a:t>
            </a:r>
            <a:r>
              <a:rPr lang="en-US" sz="2000" dirty="0"/>
              <a:t>();</a:t>
            </a:r>
            <a:br>
              <a:rPr lang="en-US" sz="2000" dirty="0"/>
            </a:br>
            <a:r>
              <a:rPr lang="en-US" sz="2000" dirty="0" smtClean="0"/>
              <a:t>}</a:t>
            </a:r>
            <a:endParaRPr lang="ru-RU" sz="2000" dirty="0" smtClean="0"/>
          </a:p>
          <a:p>
            <a:pPr lvl="1"/>
            <a:endParaRPr lang="ru-RU" sz="2000" b="0" strike="noStrike" spc="-1" dirty="0">
              <a:solidFill>
                <a:srgbClr val="000000"/>
              </a:solidFill>
              <a:uFill>
                <a:solidFill>
                  <a:srgbClr val="FFFFFF"/>
                </a:solidFill>
              </a:uFill>
              <a:latin typeface="Arial"/>
            </a:endParaRPr>
          </a:p>
          <a:p>
            <a:pPr lvl="1"/>
            <a:r>
              <a:rPr lang="en-US" sz="2000" dirty="0">
                <a:solidFill>
                  <a:srgbClr val="808000"/>
                </a:solidFill>
              </a:rPr>
              <a:t>@Test</a:t>
            </a:r>
            <a:r>
              <a:rPr lang="en-US" sz="2000" dirty="0"/>
              <a:t>(expected = </a:t>
            </a:r>
            <a:r>
              <a:rPr lang="en-US" sz="2000" dirty="0" err="1"/>
              <a:t>IllegalStateException.</a:t>
            </a:r>
            <a:r>
              <a:rPr lang="en-US" sz="2000" b="1" dirty="0" err="1">
                <a:solidFill>
                  <a:srgbClr val="000080"/>
                </a:solidFill>
              </a:rPr>
              <a:t>class</a:t>
            </a:r>
            <a:r>
              <a:rPr lang="en-US" sz="2000" dirty="0"/>
              <a:t>)</a:t>
            </a:r>
            <a:br>
              <a:rPr lang="en-US" sz="2000" dirty="0"/>
            </a:br>
            <a:r>
              <a:rPr lang="en-US" sz="2000" b="1" dirty="0">
                <a:solidFill>
                  <a:srgbClr val="000080"/>
                </a:solidFill>
              </a:rPr>
              <a:t>public void </a:t>
            </a:r>
            <a:r>
              <a:rPr lang="en-US" sz="2000" dirty="0" err="1" smtClean="0"/>
              <a:t>testShouldThrowIllegalStateException</a:t>
            </a:r>
            <a:r>
              <a:rPr lang="en-US" sz="2000" dirty="0" smtClean="0"/>
              <a:t>() </a:t>
            </a:r>
            <a:r>
              <a:rPr lang="en-US" sz="2000" dirty="0"/>
              <a:t>{</a:t>
            </a:r>
            <a:br>
              <a:rPr lang="en-US" sz="2000" dirty="0"/>
            </a:br>
            <a:r>
              <a:rPr lang="en-US" sz="2000" dirty="0"/>
              <a:t>    </a:t>
            </a:r>
            <a:r>
              <a:rPr lang="en-US" sz="2000" i="1" dirty="0"/>
              <a:t>when</a:t>
            </a:r>
            <a:r>
              <a:rPr lang="en-US" sz="2000" dirty="0"/>
              <a:t>(</a:t>
            </a:r>
            <a:r>
              <a:rPr lang="en-US" sz="2000" b="1" dirty="0" err="1">
                <a:solidFill>
                  <a:srgbClr val="660E7A"/>
                </a:solidFill>
              </a:rPr>
              <a:t>mockedList</a:t>
            </a:r>
            <a:r>
              <a:rPr lang="en-US" sz="2000" dirty="0" err="1"/>
              <a:t>.get</a:t>
            </a:r>
            <a:r>
              <a:rPr lang="en-US" sz="2000" dirty="0"/>
              <a:t>(</a:t>
            </a:r>
            <a:r>
              <a:rPr lang="en-US" sz="2000" i="1" dirty="0" err="1"/>
              <a:t>anyInt</a:t>
            </a:r>
            <a:r>
              <a:rPr lang="en-US" sz="2000" dirty="0"/>
              <a:t>()))</a:t>
            </a:r>
            <a:br>
              <a:rPr lang="en-US" sz="2000" dirty="0"/>
            </a:br>
            <a:r>
              <a:rPr lang="en-US" sz="2000" dirty="0"/>
              <a:t>            .</a:t>
            </a:r>
            <a:r>
              <a:rPr lang="en-US" sz="2000" dirty="0" err="1"/>
              <a:t>thenThrow</a:t>
            </a:r>
            <a:r>
              <a:rPr lang="en-US" sz="2000" dirty="0"/>
              <a:t>(</a:t>
            </a:r>
            <a:r>
              <a:rPr lang="en-US" sz="2000" b="1" dirty="0">
                <a:solidFill>
                  <a:srgbClr val="000080"/>
                </a:solidFill>
              </a:rPr>
              <a:t>new </a:t>
            </a:r>
            <a:r>
              <a:rPr lang="en-US" sz="2000" dirty="0" err="1" smtClean="0"/>
              <a:t>IllegalStateException</a:t>
            </a:r>
            <a:r>
              <a:rPr lang="en-US" sz="2000" dirty="0" smtClean="0"/>
              <a:t>());</a:t>
            </a:r>
            <a:r>
              <a:rPr lang="en-US" sz="2000" dirty="0"/>
              <a:t/>
            </a:r>
            <a:br>
              <a:rPr lang="en-US" sz="2000" dirty="0"/>
            </a:br>
            <a:r>
              <a:rPr lang="en-US" sz="2000" dirty="0"/>
              <a:t/>
            </a:r>
            <a:br>
              <a:rPr lang="en-US" sz="2000" dirty="0"/>
            </a:br>
            <a:r>
              <a:rPr lang="en-US" sz="2000" dirty="0"/>
              <a:t>    </a:t>
            </a:r>
            <a:r>
              <a:rPr lang="en-US" sz="2000" b="1" dirty="0" err="1">
                <a:solidFill>
                  <a:srgbClr val="660E7A"/>
                </a:solidFill>
              </a:rPr>
              <a:t>mockedList</a:t>
            </a:r>
            <a:r>
              <a:rPr lang="en-US" sz="2000" dirty="0" err="1"/>
              <a:t>.get</a:t>
            </a:r>
            <a:r>
              <a:rPr lang="en-US" sz="2000" dirty="0"/>
              <a:t>(</a:t>
            </a:r>
            <a:r>
              <a:rPr lang="en-US" sz="2000" dirty="0">
                <a:solidFill>
                  <a:srgbClr val="0000FF"/>
                </a:solidFill>
              </a:rPr>
              <a:t>0</a:t>
            </a:r>
            <a:r>
              <a:rPr lang="en-US" sz="2000" dirty="0"/>
              <a:t>);</a:t>
            </a:r>
            <a:br>
              <a:rPr lang="en-US" sz="2000" dirty="0"/>
            </a:br>
            <a:r>
              <a:rPr lang="en-US" sz="2000" dirty="0"/>
              <a:t>}</a:t>
            </a:r>
            <a:endParaRPr lang="en-US" sz="1900" b="0" strike="noStrike" spc="-1" dirty="0">
              <a:solidFill>
                <a:srgbClr val="000000"/>
              </a:solidFill>
              <a:uFill>
                <a:solidFill>
                  <a:srgbClr val="FFFFFF"/>
                </a:solidFill>
              </a:uFill>
              <a:latin typeface="Arial"/>
            </a:endParaRPr>
          </a:p>
        </p:txBody>
      </p:sp>
      <p:sp>
        <p:nvSpPr>
          <p:cNvPr id="153" name="CustomShape 3"/>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E59E3F0-8156-48BA-A7D5-2F1DD3BCF7D5}" type="slidenum">
              <a:rPr lang="en-US" sz="1000" b="0" strike="noStrike" spc="-1">
                <a:solidFill>
                  <a:srgbClr val="BFBFBF"/>
                </a:solidFill>
                <a:uFill>
                  <a:solidFill>
                    <a:srgbClr val="FFFFFF"/>
                  </a:solidFill>
                </a:uFill>
                <a:latin typeface="Georgia"/>
                <a:ea typeface="DejaVu Sans"/>
              </a:rPr>
              <a:t>32</a:t>
            </a:fld>
            <a:endParaRPr lang="en-US" sz="1800" b="0" strike="noStrike" spc="-1">
              <a:solidFill>
                <a:srgbClr val="000000"/>
              </a:solidFill>
              <a:uFill>
                <a:solidFill>
                  <a:srgbClr val="FFFFFF"/>
                </a:solidFill>
              </a:uFill>
              <a:latin typeface="Arial"/>
            </a:endParaRPr>
          </a:p>
        </p:txBody>
      </p:sp>
      <p:sp>
        <p:nvSpPr>
          <p:cNvPr id="154" name="CustomShape 4"/>
          <p:cNvSpPr/>
          <p:nvPr/>
        </p:nvSpPr>
        <p:spPr>
          <a:xfrm>
            <a:off x="2508702" y="346680"/>
            <a:ext cx="5374937"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spc="296" dirty="0" err="1" smtClean="0">
                <a:solidFill>
                  <a:srgbClr val="008000"/>
                </a:solidFill>
                <a:uFill>
                  <a:solidFill>
                    <a:srgbClr val="FFFFFF"/>
                  </a:solidFill>
                </a:uFill>
                <a:latin typeface="Calibri"/>
              </a:rPr>
              <a:t>doThrow</a:t>
            </a:r>
            <a:r>
              <a:rPr lang="en-US" sz="2800" b="1" spc="296" dirty="0" smtClean="0">
                <a:solidFill>
                  <a:srgbClr val="008000"/>
                </a:solidFill>
                <a:uFill>
                  <a:solidFill>
                    <a:srgbClr val="FFFFFF"/>
                  </a:solidFill>
                </a:uFill>
                <a:latin typeface="Calibri"/>
              </a:rPr>
              <a:t>, </a:t>
            </a:r>
            <a:r>
              <a:rPr lang="en-US" sz="2800" b="1" spc="296" dirty="0" err="1" smtClean="0">
                <a:solidFill>
                  <a:srgbClr val="008000"/>
                </a:solidFill>
                <a:uFill>
                  <a:solidFill>
                    <a:srgbClr val="FFFFFF"/>
                  </a:solidFill>
                </a:uFill>
                <a:latin typeface="Calibri"/>
              </a:rPr>
              <a:t>thenThrow</a:t>
            </a:r>
            <a:endParaRPr lang="en-US" sz="2800" spc="-1" dirty="0">
              <a:solidFill>
                <a:srgbClr val="000000"/>
              </a:solidFill>
              <a:uFill>
                <a:solidFill>
                  <a:srgbClr val="FFFFFF"/>
                </a:solidFill>
              </a:uFill>
            </a:endParaRPr>
          </a:p>
        </p:txBody>
      </p:sp>
      <p:pic>
        <p:nvPicPr>
          <p:cNvPr id="5" name="Рисунок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560" y="11025"/>
            <a:ext cx="1897143" cy="740000"/>
          </a:xfrm>
          <a:prstGeom prst="rect">
            <a:avLst/>
          </a:prstGeom>
        </p:spPr>
      </p:pic>
    </p:spTree>
    <p:extLst>
      <p:ext uri="{BB962C8B-B14F-4D97-AF65-F5344CB8AC3E}">
        <p14:creationId xmlns:p14="http://schemas.microsoft.com/office/powerpoint/2010/main" val="156844993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2"/>
          <p:cNvSpPr/>
          <p:nvPr/>
        </p:nvSpPr>
        <p:spPr>
          <a:xfrm>
            <a:off x="457200" y="908720"/>
            <a:ext cx="8291264" cy="565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ru-RU" sz="2200" spc="-1" dirty="0" smtClean="0">
                <a:solidFill>
                  <a:srgbClr val="000000"/>
                </a:solidFill>
                <a:uFill>
                  <a:solidFill>
                    <a:srgbClr val="FFFFFF"/>
                  </a:solidFill>
                </a:uFill>
                <a:latin typeface="Arial"/>
              </a:rPr>
              <a:t>Для проверки порядка вызова методов используйте </a:t>
            </a:r>
            <a:r>
              <a:rPr lang="en-US" sz="2200" spc="-1" dirty="0" err="1" smtClean="0">
                <a:solidFill>
                  <a:srgbClr val="000000"/>
                </a:solidFill>
                <a:uFill>
                  <a:solidFill>
                    <a:srgbClr val="FFFFFF"/>
                  </a:solidFill>
                </a:uFill>
                <a:latin typeface="Arial"/>
              </a:rPr>
              <a:t>inOrder</a:t>
            </a:r>
            <a:r>
              <a:rPr lang="en-US" sz="2200" spc="-1" dirty="0" smtClean="0">
                <a:solidFill>
                  <a:srgbClr val="000000"/>
                </a:solidFill>
                <a:uFill>
                  <a:solidFill>
                    <a:srgbClr val="FFFFFF"/>
                  </a:solidFill>
                </a:uFill>
                <a:latin typeface="Arial"/>
              </a:rPr>
              <a:t>.</a:t>
            </a:r>
          </a:p>
          <a:p>
            <a:pPr>
              <a:lnSpc>
                <a:spcPct val="100000"/>
              </a:lnSpc>
            </a:pPr>
            <a:endParaRPr lang="en-US" sz="2200" spc="-1" dirty="0" smtClean="0">
              <a:solidFill>
                <a:srgbClr val="000000"/>
              </a:solidFill>
              <a:uFill>
                <a:solidFill>
                  <a:srgbClr val="FFFFFF"/>
                </a:solidFill>
              </a:uFill>
              <a:latin typeface="Arial"/>
            </a:endParaRPr>
          </a:p>
          <a:p>
            <a:pPr lvl="1"/>
            <a:r>
              <a:rPr lang="en-US" sz="2000" dirty="0">
                <a:solidFill>
                  <a:srgbClr val="808000"/>
                </a:solidFill>
              </a:rPr>
              <a:t>@Mock</a:t>
            </a:r>
            <a:br>
              <a:rPr lang="en-US" sz="2000" dirty="0">
                <a:solidFill>
                  <a:srgbClr val="808000"/>
                </a:solidFill>
              </a:rPr>
            </a:br>
            <a:r>
              <a:rPr lang="en-US" sz="2000" b="1" dirty="0" smtClean="0">
                <a:solidFill>
                  <a:srgbClr val="000080"/>
                </a:solidFill>
              </a:rPr>
              <a:t>private </a:t>
            </a:r>
            <a:r>
              <a:rPr lang="en-US" sz="2000" dirty="0" smtClean="0"/>
              <a:t>List&lt;String&gt; </a:t>
            </a:r>
            <a:r>
              <a:rPr lang="en-US" sz="2000" b="1" dirty="0" smtClean="0">
                <a:solidFill>
                  <a:srgbClr val="660E7A"/>
                </a:solidFill>
              </a:rPr>
              <a:t>mockedList1</a:t>
            </a:r>
            <a:r>
              <a:rPr lang="en-US" sz="2000" dirty="0" smtClean="0"/>
              <a:t>;</a:t>
            </a:r>
            <a:br>
              <a:rPr lang="en-US" sz="2000" dirty="0" smtClean="0"/>
            </a:br>
            <a:r>
              <a:rPr lang="en-US" sz="2000" dirty="0" smtClean="0"/>
              <a:t/>
            </a:r>
            <a:br>
              <a:rPr lang="en-US" sz="2000" dirty="0" smtClean="0"/>
            </a:br>
            <a:r>
              <a:rPr lang="en-US" sz="2000" dirty="0" smtClean="0">
                <a:solidFill>
                  <a:srgbClr val="808000"/>
                </a:solidFill>
              </a:rPr>
              <a:t>@Mock</a:t>
            </a:r>
            <a:br>
              <a:rPr lang="en-US" sz="2000" dirty="0" smtClean="0">
                <a:solidFill>
                  <a:srgbClr val="808000"/>
                </a:solidFill>
              </a:rPr>
            </a:br>
            <a:r>
              <a:rPr lang="en-US" sz="2000" b="1" dirty="0" smtClean="0">
                <a:solidFill>
                  <a:srgbClr val="000080"/>
                </a:solidFill>
              </a:rPr>
              <a:t>private </a:t>
            </a:r>
            <a:r>
              <a:rPr lang="en-US" sz="2000" dirty="0" smtClean="0"/>
              <a:t>List&lt;String&gt; </a:t>
            </a:r>
            <a:r>
              <a:rPr lang="en-US" sz="2000" b="1" dirty="0" smtClean="0">
                <a:solidFill>
                  <a:srgbClr val="660E7A"/>
                </a:solidFill>
              </a:rPr>
              <a:t>mockedList2</a:t>
            </a:r>
            <a:r>
              <a:rPr lang="en-US" sz="2000" dirty="0" smtClean="0"/>
              <a:t>;</a:t>
            </a:r>
            <a:br>
              <a:rPr lang="en-US" sz="2000" dirty="0" smtClean="0"/>
            </a:br>
            <a:r>
              <a:rPr lang="en-US" sz="2000" dirty="0" smtClean="0"/>
              <a:t/>
            </a:r>
            <a:br>
              <a:rPr lang="en-US" sz="2000" dirty="0" smtClean="0"/>
            </a:br>
            <a:r>
              <a:rPr lang="en-US" sz="2000" dirty="0" smtClean="0">
                <a:solidFill>
                  <a:srgbClr val="808000"/>
                </a:solidFill>
              </a:rPr>
              <a:t>@Test</a:t>
            </a:r>
            <a:br>
              <a:rPr lang="en-US" sz="2000" dirty="0" smtClean="0">
                <a:solidFill>
                  <a:srgbClr val="808000"/>
                </a:solidFill>
              </a:rPr>
            </a:br>
            <a:r>
              <a:rPr lang="en-US" sz="2000" b="1" dirty="0" smtClean="0">
                <a:solidFill>
                  <a:srgbClr val="000080"/>
                </a:solidFill>
              </a:rPr>
              <a:t>public void </a:t>
            </a:r>
            <a:r>
              <a:rPr lang="en-US" sz="2000" dirty="0" err="1" smtClean="0"/>
              <a:t>testList</a:t>
            </a:r>
            <a:r>
              <a:rPr lang="en-US" sz="2000" dirty="0" smtClean="0"/>
              <a:t>() {</a:t>
            </a:r>
            <a:br>
              <a:rPr lang="en-US" sz="2000" dirty="0" smtClean="0"/>
            </a:br>
            <a:r>
              <a:rPr lang="en-US" sz="2000" dirty="0" smtClean="0"/>
              <a:t>    </a:t>
            </a:r>
            <a:r>
              <a:rPr lang="en-US" sz="2000" b="1" dirty="0" smtClean="0">
                <a:solidFill>
                  <a:srgbClr val="660E7A"/>
                </a:solidFill>
              </a:rPr>
              <a:t>mockedList1</a:t>
            </a:r>
            <a:r>
              <a:rPr lang="en-US" sz="2000" dirty="0" smtClean="0"/>
              <a:t>.add(</a:t>
            </a:r>
            <a:r>
              <a:rPr lang="en-US" sz="2000" b="1" dirty="0" smtClean="0">
                <a:solidFill>
                  <a:srgbClr val="008000"/>
                </a:solidFill>
              </a:rPr>
              <a:t>"Called first"</a:t>
            </a:r>
            <a:r>
              <a:rPr lang="en-US" sz="2000" dirty="0" smtClean="0"/>
              <a:t>);</a:t>
            </a:r>
            <a:br>
              <a:rPr lang="en-US" sz="2000" dirty="0" smtClean="0"/>
            </a:br>
            <a:r>
              <a:rPr lang="en-US" sz="2000" dirty="0" smtClean="0"/>
              <a:t>    </a:t>
            </a:r>
            <a:r>
              <a:rPr lang="en-US" sz="2000" b="1" dirty="0" smtClean="0">
                <a:solidFill>
                  <a:srgbClr val="660E7A"/>
                </a:solidFill>
              </a:rPr>
              <a:t>mockedList2</a:t>
            </a:r>
            <a:r>
              <a:rPr lang="en-US" sz="2000" dirty="0" smtClean="0"/>
              <a:t>.add(</a:t>
            </a:r>
            <a:r>
              <a:rPr lang="en-US" sz="2000" b="1" dirty="0" smtClean="0">
                <a:solidFill>
                  <a:srgbClr val="008000"/>
                </a:solidFill>
              </a:rPr>
              <a:t>"Called second"</a:t>
            </a:r>
            <a:r>
              <a:rPr lang="en-US" sz="2000" dirty="0" smtClean="0"/>
              <a:t>);</a:t>
            </a:r>
            <a:br>
              <a:rPr lang="en-US" sz="2000" dirty="0" smtClean="0"/>
            </a:br>
            <a:endParaRPr lang="en-US" sz="2000" dirty="0" smtClean="0"/>
          </a:p>
          <a:p>
            <a:pPr lvl="1"/>
            <a:r>
              <a:rPr lang="en-US" sz="2000" dirty="0"/>
              <a:t> </a:t>
            </a:r>
            <a:r>
              <a:rPr lang="en-US" sz="2000" dirty="0" smtClean="0"/>
              <a:t>   </a:t>
            </a:r>
            <a:r>
              <a:rPr lang="en-US" sz="2000" dirty="0" err="1" smtClean="0"/>
              <a:t>InOrder</a:t>
            </a:r>
            <a:r>
              <a:rPr lang="en-US" sz="2000" dirty="0" smtClean="0"/>
              <a:t> </a:t>
            </a:r>
            <a:r>
              <a:rPr lang="en-US" sz="2000" dirty="0" err="1" smtClean="0"/>
              <a:t>inOrder</a:t>
            </a:r>
            <a:r>
              <a:rPr lang="en-US" sz="2000" dirty="0" smtClean="0"/>
              <a:t> = </a:t>
            </a:r>
            <a:r>
              <a:rPr lang="en-US" sz="2000" i="1" dirty="0" err="1" smtClean="0"/>
              <a:t>inOrder</a:t>
            </a:r>
            <a:r>
              <a:rPr lang="en-US" sz="2000" dirty="0" smtClean="0"/>
              <a:t>(</a:t>
            </a:r>
            <a:r>
              <a:rPr lang="en-US" sz="2000" b="1" dirty="0" smtClean="0">
                <a:solidFill>
                  <a:srgbClr val="660E7A"/>
                </a:solidFill>
              </a:rPr>
              <a:t>mockedList1</a:t>
            </a:r>
            <a:r>
              <a:rPr lang="en-US" sz="2000" dirty="0" smtClean="0"/>
              <a:t>, </a:t>
            </a:r>
            <a:r>
              <a:rPr lang="en-US" sz="2000" b="1" dirty="0" smtClean="0">
                <a:solidFill>
                  <a:srgbClr val="660E7A"/>
                </a:solidFill>
              </a:rPr>
              <a:t>mockedList2</a:t>
            </a:r>
            <a:r>
              <a:rPr lang="en-US" sz="2000" dirty="0" smtClean="0"/>
              <a:t>);</a:t>
            </a:r>
            <a:br>
              <a:rPr lang="en-US" sz="2000" dirty="0" smtClean="0"/>
            </a:br>
            <a:r>
              <a:rPr lang="en-US" sz="2000" dirty="0" smtClean="0"/>
              <a:t/>
            </a:r>
            <a:br>
              <a:rPr lang="en-US" sz="2000" dirty="0" smtClean="0"/>
            </a:br>
            <a:r>
              <a:rPr lang="en-US" sz="2000" dirty="0" smtClean="0"/>
              <a:t>    </a:t>
            </a:r>
            <a:r>
              <a:rPr lang="en-US" sz="2000" dirty="0" err="1" smtClean="0"/>
              <a:t>inOrder.verify</a:t>
            </a:r>
            <a:r>
              <a:rPr lang="en-US" sz="2000" dirty="0" smtClean="0"/>
              <a:t>(</a:t>
            </a:r>
            <a:r>
              <a:rPr lang="en-US" sz="2000" b="1" dirty="0" smtClean="0">
                <a:solidFill>
                  <a:srgbClr val="660E7A"/>
                </a:solidFill>
              </a:rPr>
              <a:t>mockedList1</a:t>
            </a:r>
            <a:r>
              <a:rPr lang="en-US" sz="2000" dirty="0" smtClean="0"/>
              <a:t>).add(</a:t>
            </a:r>
            <a:r>
              <a:rPr lang="en-US" sz="2000" b="1" dirty="0" smtClean="0">
                <a:solidFill>
                  <a:srgbClr val="008000"/>
                </a:solidFill>
              </a:rPr>
              <a:t>"Called first"</a:t>
            </a:r>
            <a:r>
              <a:rPr lang="en-US" sz="2000" dirty="0" smtClean="0"/>
              <a:t>);</a:t>
            </a:r>
            <a:br>
              <a:rPr lang="en-US" sz="2000" dirty="0" smtClean="0"/>
            </a:br>
            <a:r>
              <a:rPr lang="en-US" sz="2000" dirty="0" smtClean="0"/>
              <a:t>    </a:t>
            </a:r>
            <a:r>
              <a:rPr lang="en-US" sz="2000" dirty="0" err="1" smtClean="0"/>
              <a:t>inOrder.verify</a:t>
            </a:r>
            <a:r>
              <a:rPr lang="en-US" sz="2000" dirty="0" smtClean="0"/>
              <a:t>(</a:t>
            </a:r>
            <a:r>
              <a:rPr lang="en-US" sz="2000" b="1" dirty="0" smtClean="0">
                <a:solidFill>
                  <a:srgbClr val="660E7A"/>
                </a:solidFill>
              </a:rPr>
              <a:t>mockedList2</a:t>
            </a:r>
            <a:r>
              <a:rPr lang="en-US" sz="2000" dirty="0" smtClean="0"/>
              <a:t>).add(</a:t>
            </a:r>
            <a:r>
              <a:rPr lang="en-US" sz="2000" b="1" dirty="0" smtClean="0">
                <a:solidFill>
                  <a:srgbClr val="008000"/>
                </a:solidFill>
              </a:rPr>
              <a:t>"Called second"</a:t>
            </a:r>
            <a:r>
              <a:rPr lang="en-US" sz="2000" dirty="0" smtClean="0"/>
              <a:t>);</a:t>
            </a:r>
            <a:r>
              <a:rPr lang="en-US" sz="2000" smtClean="0"/>
              <a:t/>
            </a:r>
            <a:br>
              <a:rPr lang="en-US" sz="2000" smtClean="0"/>
            </a:br>
            <a:r>
              <a:rPr lang="en-US" sz="2000" smtClean="0"/>
              <a:t>}</a:t>
            </a:r>
            <a:endParaRPr lang="en-US" sz="2000" b="0" strike="noStrike" spc="-1" dirty="0">
              <a:solidFill>
                <a:srgbClr val="000000"/>
              </a:solidFill>
              <a:uFill>
                <a:solidFill>
                  <a:srgbClr val="FFFFFF"/>
                </a:solidFill>
              </a:uFill>
              <a:latin typeface="Arial"/>
            </a:endParaRPr>
          </a:p>
        </p:txBody>
      </p:sp>
      <p:sp>
        <p:nvSpPr>
          <p:cNvPr id="153" name="CustomShape 3"/>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E59E3F0-8156-48BA-A7D5-2F1DD3BCF7D5}" type="slidenum">
              <a:rPr lang="en-US" sz="1000" b="0" strike="noStrike" spc="-1">
                <a:solidFill>
                  <a:srgbClr val="BFBFBF"/>
                </a:solidFill>
                <a:uFill>
                  <a:solidFill>
                    <a:srgbClr val="FFFFFF"/>
                  </a:solidFill>
                </a:uFill>
                <a:latin typeface="Georgia"/>
                <a:ea typeface="DejaVu Sans"/>
              </a:rPr>
              <a:t>33</a:t>
            </a:fld>
            <a:endParaRPr lang="en-US" sz="1800" b="0" strike="noStrike" spc="-1">
              <a:solidFill>
                <a:srgbClr val="000000"/>
              </a:solidFill>
              <a:uFill>
                <a:solidFill>
                  <a:srgbClr val="FFFFFF"/>
                </a:solidFill>
              </a:uFill>
              <a:latin typeface="Arial"/>
            </a:endParaRPr>
          </a:p>
        </p:txBody>
      </p:sp>
      <p:sp>
        <p:nvSpPr>
          <p:cNvPr id="154" name="CustomShape 4"/>
          <p:cNvSpPr/>
          <p:nvPr/>
        </p:nvSpPr>
        <p:spPr>
          <a:xfrm>
            <a:off x="2508702" y="346680"/>
            <a:ext cx="5374937"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spc="296" dirty="0" err="1" smtClean="0">
                <a:solidFill>
                  <a:srgbClr val="008000"/>
                </a:solidFill>
                <a:uFill>
                  <a:solidFill>
                    <a:srgbClr val="FFFFFF"/>
                  </a:solidFill>
                </a:uFill>
                <a:latin typeface="Calibri"/>
              </a:rPr>
              <a:t>inOrder</a:t>
            </a:r>
            <a:endParaRPr lang="en-US" sz="2800" spc="-1" dirty="0">
              <a:solidFill>
                <a:srgbClr val="000000"/>
              </a:solidFill>
              <a:uFill>
                <a:solidFill>
                  <a:srgbClr val="FFFFFF"/>
                </a:solidFill>
              </a:uFill>
            </a:endParaRPr>
          </a:p>
        </p:txBody>
      </p:sp>
      <p:pic>
        <p:nvPicPr>
          <p:cNvPr id="5" name="Рисунок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560" y="11025"/>
            <a:ext cx="1897143" cy="740000"/>
          </a:xfrm>
          <a:prstGeom prst="rect">
            <a:avLst/>
          </a:prstGeom>
        </p:spPr>
      </p:pic>
    </p:spTree>
    <p:extLst>
      <p:ext uri="{BB962C8B-B14F-4D97-AF65-F5344CB8AC3E}">
        <p14:creationId xmlns:p14="http://schemas.microsoft.com/office/powerpoint/2010/main" val="69942032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2"/>
          <p:cNvSpPr/>
          <p:nvPr/>
        </p:nvSpPr>
        <p:spPr>
          <a:xfrm>
            <a:off x="457200" y="908720"/>
            <a:ext cx="8291264" cy="565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ru-RU" sz="2200" spc="-1" dirty="0" smtClean="0">
                <a:solidFill>
                  <a:srgbClr val="000000"/>
                </a:solidFill>
                <a:uFill>
                  <a:solidFill>
                    <a:srgbClr val="FFFFFF"/>
                  </a:solidFill>
                </a:uFill>
                <a:latin typeface="Arial"/>
              </a:rPr>
              <a:t>Необходимо проверить, что не было ни одного обращения к конкретному </a:t>
            </a:r>
            <a:r>
              <a:rPr lang="en-US" sz="2200" spc="-1" dirty="0" smtClean="0">
                <a:solidFill>
                  <a:srgbClr val="000000"/>
                </a:solidFill>
                <a:uFill>
                  <a:solidFill>
                    <a:srgbClr val="FFFFFF"/>
                  </a:solidFill>
                </a:uFill>
                <a:latin typeface="Arial"/>
              </a:rPr>
              <a:t>mock’</a:t>
            </a:r>
            <a:r>
              <a:rPr lang="ru-RU" sz="2200" spc="-1" dirty="0" smtClean="0">
                <a:solidFill>
                  <a:srgbClr val="000000"/>
                </a:solidFill>
                <a:uFill>
                  <a:solidFill>
                    <a:srgbClr val="FFFFFF"/>
                  </a:solidFill>
                </a:uFill>
                <a:latin typeface="Arial"/>
              </a:rPr>
              <a:t>у? – Используйте </a:t>
            </a:r>
            <a:r>
              <a:rPr lang="en-US" sz="2200" spc="-1" dirty="0" err="1" smtClean="0">
                <a:solidFill>
                  <a:srgbClr val="000000"/>
                </a:solidFill>
                <a:uFill>
                  <a:solidFill>
                    <a:srgbClr val="FFFFFF"/>
                  </a:solidFill>
                </a:uFill>
                <a:latin typeface="Arial"/>
              </a:rPr>
              <a:t>verifyZeroInteractions</a:t>
            </a:r>
            <a:r>
              <a:rPr lang="en-US" sz="2200" spc="-1" dirty="0" smtClean="0">
                <a:solidFill>
                  <a:srgbClr val="000000"/>
                </a:solidFill>
                <a:uFill>
                  <a:solidFill>
                    <a:srgbClr val="FFFFFF"/>
                  </a:solidFill>
                </a:uFill>
                <a:latin typeface="Arial"/>
              </a:rPr>
              <a:t>.</a:t>
            </a:r>
          </a:p>
          <a:p>
            <a:pPr>
              <a:lnSpc>
                <a:spcPct val="100000"/>
              </a:lnSpc>
            </a:pPr>
            <a:endParaRPr lang="en-US" sz="2200" spc="-1" dirty="0" smtClean="0">
              <a:solidFill>
                <a:srgbClr val="000000"/>
              </a:solidFill>
              <a:uFill>
                <a:solidFill>
                  <a:srgbClr val="FFFFFF"/>
                </a:solidFill>
              </a:uFill>
              <a:latin typeface="Arial"/>
            </a:endParaRPr>
          </a:p>
          <a:p>
            <a:pPr lvl="1"/>
            <a:r>
              <a:rPr lang="en-US" sz="2000" dirty="0">
                <a:solidFill>
                  <a:srgbClr val="808000"/>
                </a:solidFill>
              </a:rPr>
              <a:t>@Mock</a:t>
            </a:r>
            <a:br>
              <a:rPr lang="en-US" sz="2000" dirty="0">
                <a:solidFill>
                  <a:srgbClr val="808000"/>
                </a:solidFill>
              </a:rPr>
            </a:br>
            <a:r>
              <a:rPr lang="en-US" sz="2000" b="1" dirty="0">
                <a:solidFill>
                  <a:srgbClr val="000080"/>
                </a:solidFill>
              </a:rPr>
              <a:t>private </a:t>
            </a:r>
            <a:r>
              <a:rPr lang="en-US" sz="2000" dirty="0"/>
              <a:t>List&lt;String&gt; </a:t>
            </a:r>
            <a:r>
              <a:rPr lang="en-US" sz="2000" b="1" dirty="0" err="1">
                <a:solidFill>
                  <a:srgbClr val="660E7A"/>
                </a:solidFill>
              </a:rPr>
              <a:t>mockedList</a:t>
            </a:r>
            <a:r>
              <a:rPr lang="en-US" sz="2000" dirty="0"/>
              <a:t>;</a:t>
            </a:r>
            <a:br>
              <a:rPr lang="en-US" sz="2000" dirty="0"/>
            </a:br>
            <a:r>
              <a:rPr lang="en-US" sz="2000" dirty="0"/>
              <a:t/>
            </a:r>
            <a:br>
              <a:rPr lang="en-US" sz="2000" dirty="0"/>
            </a:br>
            <a:r>
              <a:rPr lang="en-US" sz="2000" dirty="0">
                <a:solidFill>
                  <a:srgbClr val="808000"/>
                </a:solidFill>
              </a:rPr>
              <a:t>@Test</a:t>
            </a:r>
            <a:br>
              <a:rPr lang="en-US" sz="2000" dirty="0">
                <a:solidFill>
                  <a:srgbClr val="808000"/>
                </a:solidFill>
              </a:rPr>
            </a:br>
            <a:r>
              <a:rPr lang="en-US" sz="2000" b="1" dirty="0">
                <a:solidFill>
                  <a:srgbClr val="000080"/>
                </a:solidFill>
              </a:rPr>
              <a:t>public void </a:t>
            </a:r>
            <a:r>
              <a:rPr lang="en-US" sz="2000" dirty="0" err="1"/>
              <a:t>testList</a:t>
            </a:r>
            <a:r>
              <a:rPr lang="en-US" sz="2000" dirty="0"/>
              <a:t>() {</a:t>
            </a:r>
            <a:br>
              <a:rPr lang="en-US" sz="2000" dirty="0"/>
            </a:br>
            <a:r>
              <a:rPr lang="en-US" sz="2000" dirty="0"/>
              <a:t>    </a:t>
            </a:r>
            <a:r>
              <a:rPr lang="en-US" sz="2000" i="1" dirty="0">
                <a:solidFill>
                  <a:srgbClr val="808080"/>
                </a:solidFill>
              </a:rPr>
              <a:t>// </a:t>
            </a:r>
            <a:r>
              <a:rPr lang="en-US" sz="2000" i="1" dirty="0" err="1">
                <a:solidFill>
                  <a:srgbClr val="808080"/>
                </a:solidFill>
              </a:rPr>
              <a:t>mockedList.get</a:t>
            </a:r>
            <a:r>
              <a:rPr lang="en-US" sz="2000" i="1" dirty="0">
                <a:solidFill>
                  <a:srgbClr val="808080"/>
                </a:solidFill>
              </a:rPr>
              <a:t>(0);</a:t>
            </a:r>
            <a:br>
              <a:rPr lang="en-US" sz="2000" i="1" dirty="0">
                <a:solidFill>
                  <a:srgbClr val="808080"/>
                </a:solidFill>
              </a:rPr>
            </a:br>
            <a:r>
              <a:rPr lang="en-US" sz="2000" dirty="0"/>
              <a:t>}</a:t>
            </a:r>
            <a:br>
              <a:rPr lang="en-US" sz="2000" dirty="0"/>
            </a:br>
            <a:r>
              <a:rPr lang="en-US" sz="2000" dirty="0"/>
              <a:t/>
            </a:r>
            <a:br>
              <a:rPr lang="en-US" sz="2000" dirty="0"/>
            </a:br>
            <a:r>
              <a:rPr lang="en-US" sz="2000" dirty="0">
                <a:solidFill>
                  <a:srgbClr val="808000"/>
                </a:solidFill>
              </a:rPr>
              <a:t>@After</a:t>
            </a:r>
            <a:br>
              <a:rPr lang="en-US" sz="2000" dirty="0">
                <a:solidFill>
                  <a:srgbClr val="808000"/>
                </a:solidFill>
              </a:rPr>
            </a:br>
            <a:r>
              <a:rPr lang="en-US" sz="2000" b="1" dirty="0">
                <a:solidFill>
                  <a:srgbClr val="000080"/>
                </a:solidFill>
              </a:rPr>
              <a:t>public void </a:t>
            </a:r>
            <a:r>
              <a:rPr lang="en-US" sz="2000" dirty="0"/>
              <a:t>after() {</a:t>
            </a:r>
            <a:br>
              <a:rPr lang="en-US" sz="2000" dirty="0"/>
            </a:br>
            <a:r>
              <a:rPr lang="en-US" sz="2000" dirty="0"/>
              <a:t>    </a:t>
            </a:r>
            <a:r>
              <a:rPr lang="en-US" sz="2000" i="1" dirty="0" err="1"/>
              <a:t>verifyZeroInteractions</a:t>
            </a:r>
            <a:r>
              <a:rPr lang="en-US" sz="2000" dirty="0"/>
              <a:t>(</a:t>
            </a:r>
            <a:r>
              <a:rPr lang="en-US" sz="2000" b="1" dirty="0" err="1">
                <a:solidFill>
                  <a:srgbClr val="660E7A"/>
                </a:solidFill>
              </a:rPr>
              <a:t>mockedList</a:t>
            </a:r>
            <a:r>
              <a:rPr lang="en-US" sz="2000" dirty="0"/>
              <a:t>);</a:t>
            </a:r>
            <a:br>
              <a:rPr lang="en-US" sz="2000" dirty="0"/>
            </a:br>
            <a:r>
              <a:rPr lang="en-US" sz="2000" dirty="0"/>
              <a:t>}</a:t>
            </a:r>
            <a:endParaRPr lang="en-US" sz="2000" b="0" strike="noStrike" spc="-1" dirty="0">
              <a:solidFill>
                <a:srgbClr val="000000"/>
              </a:solidFill>
              <a:uFill>
                <a:solidFill>
                  <a:srgbClr val="FFFFFF"/>
                </a:solidFill>
              </a:uFill>
              <a:latin typeface="Arial"/>
            </a:endParaRPr>
          </a:p>
        </p:txBody>
      </p:sp>
      <p:sp>
        <p:nvSpPr>
          <p:cNvPr id="153" name="CustomShape 3"/>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E59E3F0-8156-48BA-A7D5-2F1DD3BCF7D5}" type="slidenum">
              <a:rPr lang="en-US" sz="1000" b="0" strike="noStrike" spc="-1">
                <a:solidFill>
                  <a:srgbClr val="BFBFBF"/>
                </a:solidFill>
                <a:uFill>
                  <a:solidFill>
                    <a:srgbClr val="FFFFFF"/>
                  </a:solidFill>
                </a:uFill>
                <a:latin typeface="Georgia"/>
                <a:ea typeface="DejaVu Sans"/>
              </a:rPr>
              <a:t>34</a:t>
            </a:fld>
            <a:endParaRPr lang="en-US" sz="1800" b="0" strike="noStrike" spc="-1">
              <a:solidFill>
                <a:srgbClr val="000000"/>
              </a:solidFill>
              <a:uFill>
                <a:solidFill>
                  <a:srgbClr val="FFFFFF"/>
                </a:solidFill>
              </a:uFill>
              <a:latin typeface="Arial"/>
            </a:endParaRPr>
          </a:p>
        </p:txBody>
      </p:sp>
      <p:sp>
        <p:nvSpPr>
          <p:cNvPr id="154" name="CustomShape 4"/>
          <p:cNvSpPr/>
          <p:nvPr/>
        </p:nvSpPr>
        <p:spPr>
          <a:xfrm>
            <a:off x="2508702" y="346680"/>
            <a:ext cx="5374937"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spc="296" dirty="0" err="1" smtClean="0">
                <a:solidFill>
                  <a:srgbClr val="008000"/>
                </a:solidFill>
                <a:uFill>
                  <a:solidFill>
                    <a:srgbClr val="FFFFFF"/>
                  </a:solidFill>
                </a:uFill>
                <a:latin typeface="Calibri"/>
              </a:rPr>
              <a:t>verifyZeroInteractions</a:t>
            </a:r>
            <a:endParaRPr lang="en-US" sz="2800" spc="-1" dirty="0">
              <a:solidFill>
                <a:srgbClr val="000000"/>
              </a:solidFill>
              <a:uFill>
                <a:solidFill>
                  <a:srgbClr val="FFFFFF"/>
                </a:solidFill>
              </a:uFill>
            </a:endParaRPr>
          </a:p>
        </p:txBody>
      </p:sp>
      <p:pic>
        <p:nvPicPr>
          <p:cNvPr id="5" name="Рисунок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560" y="11025"/>
            <a:ext cx="1897143" cy="740000"/>
          </a:xfrm>
          <a:prstGeom prst="rect">
            <a:avLst/>
          </a:prstGeom>
        </p:spPr>
      </p:pic>
    </p:spTree>
    <p:extLst>
      <p:ext uri="{BB962C8B-B14F-4D97-AF65-F5344CB8AC3E}">
        <p14:creationId xmlns:p14="http://schemas.microsoft.com/office/powerpoint/2010/main" val="216108872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2"/>
          <p:cNvSpPr/>
          <p:nvPr/>
        </p:nvSpPr>
        <p:spPr>
          <a:xfrm>
            <a:off x="457200" y="908720"/>
            <a:ext cx="8291264" cy="565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just">
              <a:lnSpc>
                <a:spcPct val="100000"/>
              </a:lnSpc>
            </a:pPr>
            <a:r>
              <a:rPr lang="ru-RU" sz="2200" dirty="0" smtClean="0"/>
              <a:t>Можно </a:t>
            </a:r>
            <a:r>
              <a:rPr lang="en-US" sz="2200" dirty="0" smtClean="0"/>
              <a:t>mock’</a:t>
            </a:r>
            <a:r>
              <a:rPr lang="ru-RU" sz="2200" dirty="0" err="1" smtClean="0"/>
              <a:t>ать</a:t>
            </a:r>
            <a:r>
              <a:rPr lang="ru-RU" sz="2200" dirty="0" smtClean="0"/>
              <a:t> и готовые реализации.</a:t>
            </a:r>
            <a:endParaRPr lang="en-US" sz="2200" dirty="0" smtClean="0"/>
          </a:p>
          <a:p>
            <a:pPr algn="just">
              <a:lnSpc>
                <a:spcPct val="100000"/>
              </a:lnSpc>
            </a:pPr>
            <a:endParaRPr lang="ru-RU" sz="2200" dirty="0" smtClean="0"/>
          </a:p>
          <a:p>
            <a:pPr algn="just">
              <a:lnSpc>
                <a:spcPct val="100000"/>
              </a:lnSpc>
            </a:pPr>
            <a:r>
              <a:rPr lang="ru-RU" sz="2200" dirty="0" smtClean="0"/>
              <a:t>Используйте </a:t>
            </a:r>
            <a:r>
              <a:rPr lang="ru-RU" sz="2200" dirty="0"/>
              <a:t>аннотацию </a:t>
            </a:r>
            <a:r>
              <a:rPr lang="en-US" sz="2200" dirty="0" smtClean="0"/>
              <a:t>@Spy</a:t>
            </a:r>
            <a:r>
              <a:rPr lang="ru-RU" sz="2200" dirty="0" smtClean="0"/>
              <a:t>:</a:t>
            </a:r>
            <a:endParaRPr lang="ru-RU" sz="2200" dirty="0"/>
          </a:p>
          <a:p>
            <a:pPr lvl="1"/>
            <a:r>
              <a:rPr lang="en-US" sz="2000" b="1" dirty="0" smtClean="0">
                <a:solidFill>
                  <a:srgbClr val="000080"/>
                </a:solidFill>
              </a:rPr>
              <a:t>public </a:t>
            </a:r>
            <a:r>
              <a:rPr lang="en-US" sz="2000" b="1" dirty="0">
                <a:solidFill>
                  <a:srgbClr val="000080"/>
                </a:solidFill>
              </a:rPr>
              <a:t>class </a:t>
            </a:r>
            <a:r>
              <a:rPr lang="en-US" sz="2000" dirty="0" err="1" smtClean="0"/>
              <a:t>ListTest</a:t>
            </a:r>
            <a:r>
              <a:rPr lang="en-US" sz="2000" dirty="0" smtClean="0"/>
              <a:t> </a:t>
            </a:r>
            <a:r>
              <a:rPr lang="en-US" sz="2000" dirty="0"/>
              <a:t>{</a:t>
            </a:r>
            <a:endParaRPr lang="ru-RU" sz="2000" dirty="0"/>
          </a:p>
          <a:p>
            <a:pPr lvl="1"/>
            <a:r>
              <a:rPr lang="en-US" sz="2000" dirty="0"/>
              <a:t> </a:t>
            </a:r>
            <a:r>
              <a:rPr lang="en-US" sz="2000" dirty="0" smtClean="0"/>
              <a:t>    </a:t>
            </a:r>
            <a:r>
              <a:rPr lang="en-US" sz="2000" dirty="0" smtClean="0">
                <a:solidFill>
                  <a:srgbClr val="808000"/>
                </a:solidFill>
              </a:rPr>
              <a:t>@</a:t>
            </a:r>
            <a:r>
              <a:rPr lang="en-US" sz="2000" dirty="0">
                <a:solidFill>
                  <a:srgbClr val="808000"/>
                </a:solidFill>
              </a:rPr>
              <a:t>Spy</a:t>
            </a:r>
            <a:br>
              <a:rPr lang="en-US" sz="2000" dirty="0">
                <a:solidFill>
                  <a:srgbClr val="808000"/>
                </a:solidFill>
              </a:rPr>
            </a:br>
            <a:r>
              <a:rPr lang="en-US" sz="2000" dirty="0" smtClean="0">
                <a:solidFill>
                  <a:srgbClr val="808000"/>
                </a:solidFill>
              </a:rPr>
              <a:t>    </a:t>
            </a:r>
            <a:r>
              <a:rPr lang="en-US" sz="2000" b="1" dirty="0" smtClean="0">
                <a:solidFill>
                  <a:srgbClr val="000080"/>
                </a:solidFill>
              </a:rPr>
              <a:t>private </a:t>
            </a:r>
            <a:r>
              <a:rPr lang="en-US" sz="2000" dirty="0"/>
              <a:t>List&lt;String&gt; </a:t>
            </a:r>
            <a:r>
              <a:rPr lang="en-US" sz="2000" b="1" dirty="0" err="1">
                <a:solidFill>
                  <a:srgbClr val="660E7A"/>
                </a:solidFill>
              </a:rPr>
              <a:t>spyOnList</a:t>
            </a:r>
            <a:r>
              <a:rPr lang="en-US" sz="2000" b="1" dirty="0">
                <a:solidFill>
                  <a:srgbClr val="660E7A"/>
                </a:solidFill>
              </a:rPr>
              <a:t> </a:t>
            </a:r>
            <a:r>
              <a:rPr lang="en-US" sz="2000" dirty="0"/>
              <a:t>= </a:t>
            </a:r>
            <a:r>
              <a:rPr lang="en-US" sz="2000" b="1" dirty="0">
                <a:solidFill>
                  <a:srgbClr val="000080"/>
                </a:solidFill>
              </a:rPr>
              <a:t>new </a:t>
            </a:r>
            <a:r>
              <a:rPr lang="en-US" sz="2000" dirty="0" err="1"/>
              <a:t>ArrayList</a:t>
            </a:r>
            <a:r>
              <a:rPr lang="en-US" sz="2000" dirty="0"/>
              <a:t>&lt;&gt;(</a:t>
            </a:r>
            <a:r>
              <a:rPr lang="en-US" sz="2000" dirty="0">
                <a:solidFill>
                  <a:srgbClr val="0000FF"/>
                </a:solidFill>
              </a:rPr>
              <a:t>100</a:t>
            </a:r>
            <a:r>
              <a:rPr lang="en-US" sz="2000" dirty="0"/>
              <a:t>);</a:t>
            </a:r>
            <a:br>
              <a:rPr lang="en-US" sz="2000" dirty="0"/>
            </a:br>
            <a:r>
              <a:rPr lang="en-US" sz="2000" dirty="0"/>
              <a:t/>
            </a:r>
            <a:br>
              <a:rPr lang="en-US" sz="2000" dirty="0"/>
            </a:br>
            <a:r>
              <a:rPr lang="en-US" sz="2000" dirty="0" smtClean="0"/>
              <a:t>    </a:t>
            </a:r>
            <a:r>
              <a:rPr lang="en-US" sz="2000" dirty="0" smtClean="0">
                <a:solidFill>
                  <a:srgbClr val="808000"/>
                </a:solidFill>
              </a:rPr>
              <a:t>@</a:t>
            </a:r>
            <a:r>
              <a:rPr lang="en-US" sz="2000" dirty="0">
                <a:solidFill>
                  <a:srgbClr val="808000"/>
                </a:solidFill>
              </a:rPr>
              <a:t>Spy</a:t>
            </a:r>
            <a:br>
              <a:rPr lang="en-US" sz="2000" dirty="0">
                <a:solidFill>
                  <a:srgbClr val="808000"/>
                </a:solidFill>
              </a:rPr>
            </a:br>
            <a:r>
              <a:rPr lang="en-US" sz="2000" dirty="0" smtClean="0">
                <a:solidFill>
                  <a:srgbClr val="808000"/>
                </a:solidFill>
              </a:rPr>
              <a:t>    </a:t>
            </a:r>
            <a:r>
              <a:rPr lang="en-US" sz="2000" b="1" dirty="0" smtClean="0">
                <a:solidFill>
                  <a:srgbClr val="000080"/>
                </a:solidFill>
              </a:rPr>
              <a:t>private </a:t>
            </a:r>
            <a:r>
              <a:rPr lang="en-US" sz="2000" dirty="0" err="1"/>
              <a:t>HashSet</a:t>
            </a:r>
            <a:r>
              <a:rPr lang="en-US" sz="2000" dirty="0"/>
              <a:t>&lt;String&gt; </a:t>
            </a:r>
            <a:r>
              <a:rPr lang="en-US" sz="2000" b="1" dirty="0" err="1">
                <a:solidFill>
                  <a:srgbClr val="660E7A"/>
                </a:solidFill>
              </a:rPr>
              <a:t>spyOnSet</a:t>
            </a:r>
            <a:r>
              <a:rPr lang="en-US" sz="2000" dirty="0" smtClean="0"/>
              <a:t>;</a:t>
            </a:r>
          </a:p>
          <a:p>
            <a:pPr lvl="1"/>
            <a:r>
              <a:rPr lang="en-US" sz="2000" dirty="0" smtClean="0"/>
              <a:t>}</a:t>
            </a:r>
          </a:p>
          <a:p>
            <a:pPr lvl="1"/>
            <a:endParaRPr lang="ru-RU" sz="2000" dirty="0" smtClean="0"/>
          </a:p>
          <a:p>
            <a:pPr>
              <a:lnSpc>
                <a:spcPct val="100000"/>
              </a:lnSpc>
            </a:pPr>
            <a:r>
              <a:rPr lang="ru-RU" sz="2200" dirty="0" smtClean="0"/>
              <a:t>Или </a:t>
            </a:r>
            <a:r>
              <a:rPr lang="ru-RU" sz="2200" dirty="0"/>
              <a:t>статический метод </a:t>
            </a:r>
            <a:r>
              <a:rPr lang="en-US" sz="2200" dirty="0" err="1" smtClean="0"/>
              <a:t>Mockito.spy</a:t>
            </a:r>
            <a:r>
              <a:rPr lang="ru-RU" sz="2200" smtClean="0"/>
              <a:t>:</a:t>
            </a:r>
            <a:endParaRPr lang="ru-RU" sz="2000" b="1" dirty="0">
              <a:solidFill>
                <a:srgbClr val="000080"/>
              </a:solidFill>
            </a:endParaRPr>
          </a:p>
          <a:p>
            <a:pPr lvl="1"/>
            <a:r>
              <a:rPr lang="en-US" sz="2000" b="1" dirty="0">
                <a:solidFill>
                  <a:srgbClr val="000080"/>
                </a:solidFill>
              </a:rPr>
              <a:t>public class </a:t>
            </a:r>
            <a:r>
              <a:rPr lang="en-US" sz="2000" dirty="0" err="1" smtClean="0"/>
              <a:t>ListTest</a:t>
            </a:r>
            <a:r>
              <a:rPr lang="en-US" sz="2000" dirty="0" smtClean="0"/>
              <a:t> </a:t>
            </a:r>
            <a:r>
              <a:rPr lang="en-US" sz="2000" dirty="0"/>
              <a:t>{</a:t>
            </a:r>
            <a:br>
              <a:rPr lang="en-US" sz="2000" dirty="0"/>
            </a:br>
            <a:r>
              <a:rPr lang="en-US" sz="2000" dirty="0"/>
              <a:t>    </a:t>
            </a:r>
            <a:r>
              <a:rPr lang="en-US" sz="2000" b="1" dirty="0">
                <a:solidFill>
                  <a:srgbClr val="000080"/>
                </a:solidFill>
              </a:rPr>
              <a:t>private </a:t>
            </a:r>
            <a:r>
              <a:rPr lang="en-US" sz="2000" dirty="0"/>
              <a:t>List&lt;String&gt; </a:t>
            </a:r>
            <a:r>
              <a:rPr lang="en-US" sz="2000" b="1" dirty="0" err="1">
                <a:solidFill>
                  <a:srgbClr val="660E7A"/>
                </a:solidFill>
              </a:rPr>
              <a:t>spyOnList</a:t>
            </a:r>
            <a:r>
              <a:rPr lang="en-US" sz="2000" b="1" dirty="0">
                <a:solidFill>
                  <a:srgbClr val="660E7A"/>
                </a:solidFill>
              </a:rPr>
              <a:t> </a:t>
            </a:r>
            <a:r>
              <a:rPr lang="en-US" sz="2000" dirty="0"/>
              <a:t>= </a:t>
            </a:r>
            <a:r>
              <a:rPr lang="en-US" sz="2000" i="1" dirty="0"/>
              <a:t>spy</a:t>
            </a:r>
            <a:r>
              <a:rPr lang="en-US" sz="2000" dirty="0"/>
              <a:t>(</a:t>
            </a:r>
            <a:r>
              <a:rPr lang="en-US" sz="2000" b="1" dirty="0">
                <a:solidFill>
                  <a:srgbClr val="000080"/>
                </a:solidFill>
              </a:rPr>
              <a:t>new </a:t>
            </a:r>
            <a:r>
              <a:rPr lang="en-US" sz="2000" dirty="0" err="1"/>
              <a:t>ArrayList</a:t>
            </a:r>
            <a:r>
              <a:rPr lang="en-US" sz="2000" dirty="0"/>
              <a:t>&lt;String&gt;());</a:t>
            </a:r>
            <a:br>
              <a:rPr lang="en-US" sz="2000" dirty="0"/>
            </a:br>
            <a:r>
              <a:rPr lang="en-US" sz="2000" dirty="0" smtClean="0"/>
              <a:t>}</a:t>
            </a:r>
          </a:p>
        </p:txBody>
      </p:sp>
      <p:sp>
        <p:nvSpPr>
          <p:cNvPr id="153" name="CustomShape 3"/>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E59E3F0-8156-48BA-A7D5-2F1DD3BCF7D5}" type="slidenum">
              <a:rPr lang="en-US" sz="1000" b="0" strike="noStrike" spc="-1">
                <a:solidFill>
                  <a:srgbClr val="BFBFBF"/>
                </a:solidFill>
                <a:uFill>
                  <a:solidFill>
                    <a:srgbClr val="FFFFFF"/>
                  </a:solidFill>
                </a:uFill>
                <a:latin typeface="Georgia"/>
                <a:ea typeface="DejaVu Sans"/>
              </a:rPr>
              <a:t>35</a:t>
            </a:fld>
            <a:endParaRPr lang="en-US" sz="1800" b="0" strike="noStrike" spc="-1">
              <a:solidFill>
                <a:srgbClr val="000000"/>
              </a:solidFill>
              <a:uFill>
                <a:solidFill>
                  <a:srgbClr val="FFFFFF"/>
                </a:solidFill>
              </a:uFill>
              <a:latin typeface="Arial"/>
            </a:endParaRPr>
          </a:p>
        </p:txBody>
      </p:sp>
      <p:sp>
        <p:nvSpPr>
          <p:cNvPr id="154" name="CustomShape 4"/>
          <p:cNvSpPr/>
          <p:nvPr/>
        </p:nvSpPr>
        <p:spPr>
          <a:xfrm>
            <a:off x="2508702" y="346680"/>
            <a:ext cx="5374937"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cap="all" spc="296" dirty="0" smtClean="0">
                <a:solidFill>
                  <a:srgbClr val="008000"/>
                </a:solidFill>
                <a:uFill>
                  <a:solidFill>
                    <a:srgbClr val="FFFFFF"/>
                  </a:solidFill>
                </a:uFill>
                <a:latin typeface="Calibri"/>
              </a:rPr>
              <a:t>@</a:t>
            </a:r>
            <a:r>
              <a:rPr lang="en-US" sz="2800" b="1" spc="296" dirty="0" smtClean="0">
                <a:solidFill>
                  <a:srgbClr val="008000"/>
                </a:solidFill>
                <a:uFill>
                  <a:solidFill>
                    <a:srgbClr val="FFFFFF"/>
                  </a:solidFill>
                </a:uFill>
                <a:latin typeface="Calibri"/>
              </a:rPr>
              <a:t>Spy, spy</a:t>
            </a:r>
            <a:endParaRPr lang="en-US" sz="2800" spc="-1" dirty="0">
              <a:solidFill>
                <a:srgbClr val="000000"/>
              </a:solidFill>
              <a:uFill>
                <a:solidFill>
                  <a:srgbClr val="FFFFFF"/>
                </a:solidFill>
              </a:uFill>
            </a:endParaRPr>
          </a:p>
        </p:txBody>
      </p:sp>
      <p:pic>
        <p:nvPicPr>
          <p:cNvPr id="5" name="Рисунок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560" y="11025"/>
            <a:ext cx="1897143" cy="740000"/>
          </a:xfrm>
          <a:prstGeom prst="rect">
            <a:avLst/>
          </a:prstGeom>
        </p:spPr>
      </p:pic>
    </p:spTree>
    <p:extLst>
      <p:ext uri="{BB962C8B-B14F-4D97-AF65-F5344CB8AC3E}">
        <p14:creationId xmlns:p14="http://schemas.microsoft.com/office/powerpoint/2010/main" val="181742239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2"/>
          <p:cNvSpPr/>
          <p:nvPr/>
        </p:nvSpPr>
        <p:spPr>
          <a:xfrm>
            <a:off x="457200" y="908720"/>
            <a:ext cx="8291264" cy="565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just">
              <a:lnSpc>
                <a:spcPct val="100000"/>
              </a:lnSpc>
            </a:pPr>
            <a:r>
              <a:rPr lang="en-US" sz="2200" dirty="0" smtClean="0"/>
              <a:t>Verify</a:t>
            </a:r>
            <a:r>
              <a:rPr lang="ru-RU" sz="2200" dirty="0" smtClean="0"/>
              <a:t>, </a:t>
            </a:r>
            <a:r>
              <a:rPr lang="en-US" sz="2200" dirty="0" smtClean="0"/>
              <a:t>when</a:t>
            </a:r>
            <a:r>
              <a:rPr lang="ru-RU" sz="2200" dirty="0" smtClean="0"/>
              <a:t> и прочие</a:t>
            </a:r>
            <a:r>
              <a:rPr lang="en-US" sz="2200" dirty="0" smtClean="0"/>
              <a:t> </a:t>
            </a:r>
            <a:r>
              <a:rPr lang="ru-RU" sz="2200" dirty="0" smtClean="0"/>
              <a:t>также работают.</a:t>
            </a:r>
            <a:endParaRPr lang="en-US" sz="2200" dirty="0" smtClean="0"/>
          </a:p>
          <a:p>
            <a:pPr algn="just">
              <a:lnSpc>
                <a:spcPct val="100000"/>
              </a:lnSpc>
            </a:pPr>
            <a:endParaRPr lang="ru-RU" sz="2200" dirty="0" smtClean="0"/>
          </a:p>
          <a:p>
            <a:pPr lvl="1"/>
            <a:r>
              <a:rPr lang="en-US" sz="2000" dirty="0" smtClean="0">
                <a:solidFill>
                  <a:srgbClr val="808000"/>
                </a:solidFill>
              </a:rPr>
              <a:t>@</a:t>
            </a:r>
            <a:r>
              <a:rPr lang="en-US" sz="2000" dirty="0">
                <a:solidFill>
                  <a:srgbClr val="808000"/>
                </a:solidFill>
              </a:rPr>
              <a:t>Test</a:t>
            </a:r>
            <a:br>
              <a:rPr lang="en-US" sz="2000" dirty="0">
                <a:solidFill>
                  <a:srgbClr val="808000"/>
                </a:solidFill>
              </a:rPr>
            </a:br>
            <a:r>
              <a:rPr lang="en-US" sz="2000" b="1" dirty="0">
                <a:solidFill>
                  <a:srgbClr val="000080"/>
                </a:solidFill>
              </a:rPr>
              <a:t>public void </a:t>
            </a:r>
            <a:r>
              <a:rPr lang="en-US" sz="2000" dirty="0" err="1"/>
              <a:t>testListVerify</a:t>
            </a:r>
            <a:r>
              <a:rPr lang="en-US" sz="2000" dirty="0"/>
              <a:t>() {</a:t>
            </a:r>
            <a:br>
              <a:rPr lang="en-US" sz="2000" dirty="0"/>
            </a:br>
            <a:r>
              <a:rPr lang="en-US" sz="2000" dirty="0"/>
              <a:t>    </a:t>
            </a:r>
            <a:r>
              <a:rPr lang="en-US" sz="2000" b="1" dirty="0" err="1">
                <a:solidFill>
                  <a:srgbClr val="660E7A"/>
                </a:solidFill>
              </a:rPr>
              <a:t>spyOnList</a:t>
            </a:r>
            <a:r>
              <a:rPr lang="en-US" sz="2000" dirty="0" err="1"/>
              <a:t>.add</a:t>
            </a:r>
            <a:r>
              <a:rPr lang="en-US" sz="2000" dirty="0"/>
              <a:t>(</a:t>
            </a:r>
            <a:r>
              <a:rPr lang="en-US" sz="2000" b="1" dirty="0">
                <a:solidFill>
                  <a:srgbClr val="008000"/>
                </a:solidFill>
              </a:rPr>
              <a:t>"One"</a:t>
            </a:r>
            <a:r>
              <a:rPr lang="en-US" sz="2000" dirty="0"/>
              <a:t>);</a:t>
            </a:r>
            <a:br>
              <a:rPr lang="en-US" sz="2000" dirty="0"/>
            </a:br>
            <a:r>
              <a:rPr lang="en-US" sz="2000" dirty="0"/>
              <a:t/>
            </a:r>
            <a:br>
              <a:rPr lang="en-US" sz="2000" dirty="0"/>
            </a:br>
            <a:r>
              <a:rPr lang="en-US" sz="2000" dirty="0"/>
              <a:t>    </a:t>
            </a:r>
            <a:r>
              <a:rPr lang="en-US" sz="2000" i="1" dirty="0"/>
              <a:t>verify</a:t>
            </a:r>
            <a:r>
              <a:rPr lang="en-US" sz="2000" dirty="0"/>
              <a:t>(</a:t>
            </a:r>
            <a:r>
              <a:rPr lang="en-US" sz="2000" b="1" dirty="0" err="1">
                <a:solidFill>
                  <a:srgbClr val="660E7A"/>
                </a:solidFill>
              </a:rPr>
              <a:t>spyOnList</a:t>
            </a:r>
            <a:r>
              <a:rPr lang="en-US" sz="2000" dirty="0"/>
              <a:t>).add(</a:t>
            </a:r>
            <a:r>
              <a:rPr lang="en-US" sz="2000" b="1" dirty="0">
                <a:solidFill>
                  <a:srgbClr val="008000"/>
                </a:solidFill>
              </a:rPr>
              <a:t>"One</a:t>
            </a:r>
            <a:r>
              <a:rPr lang="en-US" sz="2000" b="1" dirty="0" smtClean="0">
                <a:solidFill>
                  <a:srgbClr val="008000"/>
                </a:solidFill>
              </a:rPr>
              <a:t>"</a:t>
            </a:r>
            <a:r>
              <a:rPr lang="en-US" sz="2000" dirty="0" smtClean="0"/>
              <a:t>);</a:t>
            </a:r>
            <a:endParaRPr lang="ru-RU" sz="2000" dirty="0" smtClean="0"/>
          </a:p>
          <a:p>
            <a:pPr lvl="1"/>
            <a:r>
              <a:rPr lang="ru-RU" sz="2000" i="1" dirty="0" smtClean="0"/>
              <a:t>    </a:t>
            </a:r>
            <a:r>
              <a:rPr lang="en-US" sz="2000" i="1" dirty="0" err="1" smtClean="0"/>
              <a:t>verifyNoMoreInteractions</a:t>
            </a:r>
            <a:r>
              <a:rPr lang="en-US" sz="2000" dirty="0" smtClean="0"/>
              <a:t>(</a:t>
            </a:r>
            <a:r>
              <a:rPr lang="en-US" sz="2000" b="1" dirty="0" err="1" smtClean="0">
                <a:solidFill>
                  <a:srgbClr val="660E7A"/>
                </a:solidFill>
              </a:rPr>
              <a:t>spyOnList</a:t>
            </a:r>
            <a:r>
              <a:rPr lang="en-US" sz="2000" dirty="0"/>
              <a:t>);</a:t>
            </a:r>
            <a:br>
              <a:rPr lang="en-US" sz="2000" dirty="0"/>
            </a:br>
            <a:r>
              <a:rPr lang="en-US" sz="2000" dirty="0"/>
              <a:t>}</a:t>
            </a:r>
            <a:br>
              <a:rPr lang="en-US" sz="2000" dirty="0"/>
            </a:br>
            <a:r>
              <a:rPr lang="en-US" sz="2000" dirty="0"/>
              <a:t/>
            </a:r>
            <a:br>
              <a:rPr lang="en-US" sz="2000" dirty="0"/>
            </a:br>
            <a:r>
              <a:rPr lang="en-US" sz="2000" dirty="0">
                <a:solidFill>
                  <a:srgbClr val="808000"/>
                </a:solidFill>
              </a:rPr>
              <a:t>@Test</a:t>
            </a:r>
            <a:br>
              <a:rPr lang="en-US" sz="2000" dirty="0">
                <a:solidFill>
                  <a:srgbClr val="808000"/>
                </a:solidFill>
              </a:rPr>
            </a:br>
            <a:r>
              <a:rPr lang="en-US" sz="2000" b="1" dirty="0">
                <a:solidFill>
                  <a:srgbClr val="000080"/>
                </a:solidFill>
              </a:rPr>
              <a:t>public void </a:t>
            </a:r>
            <a:r>
              <a:rPr lang="en-US" sz="2000" dirty="0" err="1"/>
              <a:t>testListWhen</a:t>
            </a:r>
            <a:r>
              <a:rPr lang="en-US" sz="2000" dirty="0"/>
              <a:t>() {</a:t>
            </a:r>
            <a:br>
              <a:rPr lang="en-US" sz="2000" dirty="0"/>
            </a:br>
            <a:r>
              <a:rPr lang="ru-RU" sz="2000" dirty="0" smtClean="0"/>
              <a:t>    </a:t>
            </a:r>
            <a:r>
              <a:rPr lang="en-US" sz="2000" i="1" dirty="0" smtClean="0"/>
              <a:t>when</a:t>
            </a:r>
            <a:r>
              <a:rPr lang="en-US" sz="2000" dirty="0" smtClean="0"/>
              <a:t>(</a:t>
            </a:r>
            <a:r>
              <a:rPr lang="en-US" sz="2000" b="1" dirty="0" err="1" smtClean="0">
                <a:solidFill>
                  <a:srgbClr val="660E7A"/>
                </a:solidFill>
              </a:rPr>
              <a:t>spyOnList</a:t>
            </a:r>
            <a:r>
              <a:rPr lang="en-US" sz="2000" dirty="0" err="1" smtClean="0"/>
              <a:t>.contains</a:t>
            </a:r>
            <a:r>
              <a:rPr lang="en-US" sz="2000" dirty="0"/>
              <a:t>(</a:t>
            </a:r>
            <a:r>
              <a:rPr lang="en-US" sz="2000" b="1" dirty="0">
                <a:solidFill>
                  <a:srgbClr val="008000"/>
                </a:solidFill>
              </a:rPr>
              <a:t>"One"</a:t>
            </a:r>
            <a:r>
              <a:rPr lang="en-US" sz="2000" dirty="0"/>
              <a:t>)).</a:t>
            </a:r>
            <a:r>
              <a:rPr lang="en-US" sz="2000" dirty="0" err="1"/>
              <a:t>thenReturn</a:t>
            </a:r>
            <a:r>
              <a:rPr lang="en-US" sz="2000" dirty="0"/>
              <a:t>(</a:t>
            </a:r>
            <a:r>
              <a:rPr lang="en-US" sz="2000" b="1" dirty="0">
                <a:solidFill>
                  <a:srgbClr val="000080"/>
                </a:solidFill>
              </a:rPr>
              <a:t>false</a:t>
            </a:r>
            <a:r>
              <a:rPr lang="en-US" sz="2000" dirty="0" smtClean="0"/>
              <a:t>);</a:t>
            </a:r>
            <a:endParaRPr lang="ru-RU" sz="2000" dirty="0" smtClean="0"/>
          </a:p>
          <a:p>
            <a:pPr lvl="1"/>
            <a:endParaRPr lang="ru-RU" sz="2000" dirty="0"/>
          </a:p>
          <a:p>
            <a:pPr lvl="1"/>
            <a:r>
              <a:rPr lang="ru-RU" sz="2000" b="1" dirty="0" smtClean="0">
                <a:solidFill>
                  <a:srgbClr val="660E7A"/>
                </a:solidFill>
              </a:rPr>
              <a:t>    </a:t>
            </a:r>
            <a:r>
              <a:rPr lang="en-US" sz="2000" b="1" dirty="0" err="1" smtClean="0">
                <a:solidFill>
                  <a:srgbClr val="660E7A"/>
                </a:solidFill>
              </a:rPr>
              <a:t>spyOnList</a:t>
            </a:r>
            <a:r>
              <a:rPr lang="en-US" sz="2000" dirty="0" err="1" smtClean="0"/>
              <a:t>.add</a:t>
            </a:r>
            <a:r>
              <a:rPr lang="en-US" sz="2000" dirty="0"/>
              <a:t>(</a:t>
            </a:r>
            <a:r>
              <a:rPr lang="en-US" sz="2000" b="1" dirty="0">
                <a:solidFill>
                  <a:srgbClr val="008000"/>
                </a:solidFill>
              </a:rPr>
              <a:t>"One"</a:t>
            </a:r>
            <a:r>
              <a:rPr lang="en-US" sz="2000" dirty="0"/>
              <a:t>);</a:t>
            </a:r>
            <a:br>
              <a:rPr lang="en-US" sz="2000" dirty="0"/>
            </a:br>
            <a:r>
              <a:rPr lang="en-US" sz="2000" dirty="0"/>
              <a:t/>
            </a:r>
            <a:br>
              <a:rPr lang="en-US" sz="2000" dirty="0"/>
            </a:br>
            <a:r>
              <a:rPr lang="en-US" sz="2000" dirty="0"/>
              <a:t>    </a:t>
            </a:r>
            <a:r>
              <a:rPr lang="en-US" sz="2000" i="1" dirty="0" err="1"/>
              <a:t>assertEquals</a:t>
            </a:r>
            <a:r>
              <a:rPr lang="en-US" sz="2000" dirty="0"/>
              <a:t>(</a:t>
            </a:r>
            <a:r>
              <a:rPr lang="en-US" sz="2000" b="1" dirty="0">
                <a:solidFill>
                  <a:srgbClr val="008000"/>
                </a:solidFill>
              </a:rPr>
              <a:t>"One"</a:t>
            </a:r>
            <a:r>
              <a:rPr lang="en-US" sz="2000" dirty="0"/>
              <a:t>, </a:t>
            </a:r>
            <a:r>
              <a:rPr lang="en-US" sz="2000" b="1" dirty="0" err="1">
                <a:solidFill>
                  <a:srgbClr val="660E7A"/>
                </a:solidFill>
              </a:rPr>
              <a:t>spyOnList</a:t>
            </a:r>
            <a:r>
              <a:rPr lang="en-US" sz="2000" dirty="0" err="1"/>
              <a:t>.get</a:t>
            </a:r>
            <a:r>
              <a:rPr lang="en-US" sz="2000" dirty="0"/>
              <a:t>(</a:t>
            </a:r>
            <a:r>
              <a:rPr lang="en-US" sz="2000" dirty="0">
                <a:solidFill>
                  <a:srgbClr val="0000FF"/>
                </a:solidFill>
              </a:rPr>
              <a:t>0</a:t>
            </a:r>
            <a:r>
              <a:rPr lang="en-US" sz="2000" dirty="0"/>
              <a:t>));</a:t>
            </a:r>
            <a:br>
              <a:rPr lang="en-US" sz="2000" dirty="0"/>
            </a:br>
            <a:r>
              <a:rPr lang="en-US" sz="2000" dirty="0"/>
              <a:t>    </a:t>
            </a:r>
            <a:r>
              <a:rPr lang="en-US" sz="2000" i="1" dirty="0" err="1"/>
              <a:t>assertFalse</a:t>
            </a:r>
            <a:r>
              <a:rPr lang="en-US" sz="2000" dirty="0"/>
              <a:t>(</a:t>
            </a:r>
            <a:r>
              <a:rPr lang="en-US" sz="2000" b="1" dirty="0" err="1">
                <a:solidFill>
                  <a:srgbClr val="660E7A"/>
                </a:solidFill>
              </a:rPr>
              <a:t>spyOnList</a:t>
            </a:r>
            <a:r>
              <a:rPr lang="en-US" sz="2000" dirty="0" err="1"/>
              <a:t>.contains</a:t>
            </a:r>
            <a:r>
              <a:rPr lang="en-US" sz="2000" dirty="0"/>
              <a:t>(</a:t>
            </a:r>
            <a:r>
              <a:rPr lang="en-US" sz="2000" b="1" dirty="0">
                <a:solidFill>
                  <a:srgbClr val="008000"/>
                </a:solidFill>
              </a:rPr>
              <a:t>"One"</a:t>
            </a:r>
            <a:r>
              <a:rPr lang="en-US" sz="2000" dirty="0"/>
              <a:t>));</a:t>
            </a:r>
            <a:br>
              <a:rPr lang="en-US" sz="2000" dirty="0"/>
            </a:br>
            <a:r>
              <a:rPr lang="en-US" sz="2000" dirty="0"/>
              <a:t>}</a:t>
            </a:r>
            <a:endParaRPr lang="en-US" sz="2000" dirty="0" smtClean="0"/>
          </a:p>
        </p:txBody>
      </p:sp>
      <p:sp>
        <p:nvSpPr>
          <p:cNvPr id="153" name="CustomShape 3"/>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E59E3F0-8156-48BA-A7D5-2F1DD3BCF7D5}" type="slidenum">
              <a:rPr lang="en-US" sz="1000" b="0" strike="noStrike" spc="-1">
                <a:solidFill>
                  <a:srgbClr val="BFBFBF"/>
                </a:solidFill>
                <a:uFill>
                  <a:solidFill>
                    <a:srgbClr val="FFFFFF"/>
                  </a:solidFill>
                </a:uFill>
                <a:latin typeface="Georgia"/>
                <a:ea typeface="DejaVu Sans"/>
              </a:rPr>
              <a:t>36</a:t>
            </a:fld>
            <a:endParaRPr lang="en-US" sz="1800" b="0" strike="noStrike" spc="-1">
              <a:solidFill>
                <a:srgbClr val="000000"/>
              </a:solidFill>
              <a:uFill>
                <a:solidFill>
                  <a:srgbClr val="FFFFFF"/>
                </a:solidFill>
              </a:uFill>
              <a:latin typeface="Arial"/>
            </a:endParaRPr>
          </a:p>
        </p:txBody>
      </p:sp>
      <p:sp>
        <p:nvSpPr>
          <p:cNvPr id="154" name="CustomShape 4"/>
          <p:cNvSpPr/>
          <p:nvPr/>
        </p:nvSpPr>
        <p:spPr>
          <a:xfrm>
            <a:off x="2508702" y="346680"/>
            <a:ext cx="5374937"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cap="all" spc="296" dirty="0" smtClean="0">
                <a:solidFill>
                  <a:srgbClr val="008000"/>
                </a:solidFill>
                <a:uFill>
                  <a:solidFill>
                    <a:srgbClr val="FFFFFF"/>
                  </a:solidFill>
                </a:uFill>
                <a:latin typeface="Calibri"/>
              </a:rPr>
              <a:t>@</a:t>
            </a:r>
            <a:r>
              <a:rPr lang="en-US" sz="2800" b="1" spc="296" dirty="0" smtClean="0">
                <a:solidFill>
                  <a:srgbClr val="008000"/>
                </a:solidFill>
                <a:uFill>
                  <a:solidFill>
                    <a:srgbClr val="FFFFFF"/>
                  </a:solidFill>
                </a:uFill>
                <a:latin typeface="Calibri"/>
              </a:rPr>
              <a:t>Spy, spy</a:t>
            </a:r>
            <a:endParaRPr lang="en-US" sz="2800" spc="-1" dirty="0">
              <a:solidFill>
                <a:srgbClr val="000000"/>
              </a:solidFill>
              <a:uFill>
                <a:solidFill>
                  <a:srgbClr val="FFFFFF"/>
                </a:solidFill>
              </a:uFill>
            </a:endParaRPr>
          </a:p>
        </p:txBody>
      </p:sp>
      <p:pic>
        <p:nvPicPr>
          <p:cNvPr id="5" name="Рисунок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560" y="11025"/>
            <a:ext cx="1897143" cy="740000"/>
          </a:xfrm>
          <a:prstGeom prst="rect">
            <a:avLst/>
          </a:prstGeom>
        </p:spPr>
      </p:pic>
    </p:spTree>
    <p:extLst>
      <p:ext uri="{BB962C8B-B14F-4D97-AF65-F5344CB8AC3E}">
        <p14:creationId xmlns:p14="http://schemas.microsoft.com/office/powerpoint/2010/main" val="281717830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2"/>
          <p:cNvSpPr/>
          <p:nvPr/>
        </p:nvSpPr>
        <p:spPr>
          <a:xfrm>
            <a:off x="457200" y="1268640"/>
            <a:ext cx="8279280" cy="511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720" algn="just">
              <a:lnSpc>
                <a:spcPct val="100000"/>
              </a:lnSpc>
              <a:buClr>
                <a:srgbClr val="000000"/>
              </a:buClr>
            </a:pPr>
            <a:r>
              <a:rPr lang="en-US" sz="2200" spc="-1" dirty="0" err="1" smtClean="0">
                <a:solidFill>
                  <a:srgbClr val="000000"/>
                </a:solidFill>
                <a:uFill>
                  <a:solidFill>
                    <a:srgbClr val="FFFFFF"/>
                  </a:solidFill>
                </a:uFill>
              </a:rPr>
              <a:t>PowerMock</a:t>
            </a:r>
            <a:r>
              <a:rPr lang="en-US" sz="2200" spc="-1" dirty="0" smtClean="0">
                <a:solidFill>
                  <a:srgbClr val="000000"/>
                </a:solidFill>
                <a:uFill>
                  <a:solidFill>
                    <a:srgbClr val="FFFFFF"/>
                  </a:solidFill>
                </a:uFill>
              </a:rPr>
              <a:t> </a:t>
            </a:r>
            <a:r>
              <a:rPr lang="ru-RU" sz="2200" spc="-1" dirty="0" smtClean="0">
                <a:solidFill>
                  <a:srgbClr val="000000"/>
                </a:solidFill>
                <a:uFill>
                  <a:solidFill>
                    <a:srgbClr val="FFFFFF"/>
                  </a:solidFill>
                </a:uFill>
              </a:rPr>
              <a:t>расширяет возможности </a:t>
            </a:r>
            <a:r>
              <a:rPr lang="en-US" sz="2200" spc="-1" dirty="0" err="1" smtClean="0">
                <a:solidFill>
                  <a:srgbClr val="000000"/>
                </a:solidFill>
                <a:uFill>
                  <a:solidFill>
                    <a:srgbClr val="FFFFFF"/>
                  </a:solidFill>
                </a:uFill>
              </a:rPr>
              <a:t>EasyMock</a:t>
            </a:r>
            <a:r>
              <a:rPr lang="ru-RU" sz="2200" spc="-1" dirty="0" smtClean="0">
                <a:solidFill>
                  <a:srgbClr val="000000"/>
                </a:solidFill>
                <a:uFill>
                  <a:solidFill>
                    <a:srgbClr val="FFFFFF"/>
                  </a:solidFill>
                </a:uFill>
              </a:rPr>
              <a:t> и </a:t>
            </a:r>
            <a:r>
              <a:rPr lang="en-US" sz="2200" spc="-1" dirty="0" err="1" smtClean="0">
                <a:solidFill>
                  <a:srgbClr val="000000"/>
                </a:solidFill>
                <a:uFill>
                  <a:solidFill>
                    <a:srgbClr val="FFFFFF"/>
                  </a:solidFill>
                </a:uFill>
              </a:rPr>
              <a:t>Mockito</a:t>
            </a:r>
            <a:r>
              <a:rPr lang="ru-RU" sz="2200" spc="-1" dirty="0" smtClean="0">
                <a:solidFill>
                  <a:srgbClr val="000000"/>
                </a:solidFill>
                <a:uFill>
                  <a:solidFill>
                    <a:srgbClr val="FFFFFF"/>
                  </a:solidFill>
                </a:uFill>
              </a:rPr>
              <a:t>, предоставляя возможность создания </a:t>
            </a:r>
            <a:r>
              <a:rPr lang="ru-RU" sz="2200" spc="-1" dirty="0" err="1" smtClean="0">
                <a:solidFill>
                  <a:srgbClr val="000000"/>
                </a:solidFill>
                <a:uFill>
                  <a:solidFill>
                    <a:srgbClr val="FFFFFF"/>
                  </a:solidFill>
                </a:uFill>
              </a:rPr>
              <a:t>моков</a:t>
            </a:r>
            <a:r>
              <a:rPr lang="ru-RU" sz="2200" spc="-1" dirty="0" smtClean="0">
                <a:solidFill>
                  <a:srgbClr val="000000"/>
                </a:solidFill>
                <a:uFill>
                  <a:solidFill>
                    <a:srgbClr val="FFFFFF"/>
                  </a:solidFill>
                </a:uFill>
              </a:rPr>
              <a:t> для:</a:t>
            </a:r>
          </a:p>
          <a:p>
            <a:pPr marL="720" algn="just">
              <a:lnSpc>
                <a:spcPct val="100000"/>
              </a:lnSpc>
              <a:buClr>
                <a:srgbClr val="000000"/>
              </a:buClr>
            </a:pPr>
            <a:endParaRPr lang="ru-RU" sz="2200" spc="-1" dirty="0" smtClean="0">
              <a:solidFill>
                <a:srgbClr val="000000"/>
              </a:solidFill>
              <a:uFill>
                <a:solidFill>
                  <a:srgbClr val="FFFFFF"/>
                </a:solidFill>
              </a:uFill>
            </a:endParaRPr>
          </a:p>
          <a:p>
            <a:pPr marL="343620" indent="-342900" algn="just">
              <a:lnSpc>
                <a:spcPct val="100000"/>
              </a:lnSpc>
              <a:buClr>
                <a:srgbClr val="000000"/>
              </a:buClr>
              <a:buFont typeface="Arial" panose="020B0604020202020204" pitchFamily="34" charset="0"/>
              <a:buChar char="•"/>
            </a:pPr>
            <a:r>
              <a:rPr lang="ru-RU" sz="2200" b="0" strike="noStrike" spc="-1" dirty="0" smtClean="0">
                <a:solidFill>
                  <a:srgbClr val="000000"/>
                </a:solidFill>
                <a:uFill>
                  <a:solidFill>
                    <a:srgbClr val="FFFFFF"/>
                  </a:solidFill>
                </a:uFill>
              </a:rPr>
              <a:t>статических методов;</a:t>
            </a:r>
          </a:p>
          <a:p>
            <a:pPr marL="343620" indent="-342900" algn="just">
              <a:lnSpc>
                <a:spcPct val="100000"/>
              </a:lnSpc>
              <a:buClr>
                <a:srgbClr val="000000"/>
              </a:buClr>
              <a:buFont typeface="Arial" panose="020B0604020202020204" pitchFamily="34" charset="0"/>
              <a:buChar char="•"/>
            </a:pPr>
            <a:endParaRPr lang="ru-RU" sz="2200" b="0" strike="noStrike" spc="-1" dirty="0" smtClean="0">
              <a:solidFill>
                <a:srgbClr val="000000"/>
              </a:solidFill>
              <a:uFill>
                <a:solidFill>
                  <a:srgbClr val="FFFFFF"/>
                </a:solidFill>
              </a:uFill>
            </a:endParaRPr>
          </a:p>
          <a:p>
            <a:pPr marL="343620" indent="-342900" algn="just">
              <a:lnSpc>
                <a:spcPct val="100000"/>
              </a:lnSpc>
              <a:buClr>
                <a:srgbClr val="000000"/>
              </a:buClr>
              <a:buFont typeface="Arial" panose="020B0604020202020204" pitchFamily="34" charset="0"/>
              <a:buChar char="•"/>
            </a:pPr>
            <a:r>
              <a:rPr lang="ru-RU" sz="2200" spc="-1" dirty="0" smtClean="0">
                <a:solidFill>
                  <a:srgbClr val="000000"/>
                </a:solidFill>
                <a:uFill>
                  <a:solidFill>
                    <a:srgbClr val="FFFFFF"/>
                  </a:solidFill>
                </a:uFill>
              </a:rPr>
              <a:t>финальных методов и классов;</a:t>
            </a:r>
          </a:p>
          <a:p>
            <a:pPr marL="343620" indent="-342900" algn="just">
              <a:lnSpc>
                <a:spcPct val="100000"/>
              </a:lnSpc>
              <a:buClr>
                <a:srgbClr val="000000"/>
              </a:buClr>
              <a:buFont typeface="Arial" panose="020B0604020202020204" pitchFamily="34" charset="0"/>
              <a:buChar char="•"/>
            </a:pPr>
            <a:endParaRPr lang="ru-RU" sz="2200" spc="-1" dirty="0" smtClean="0">
              <a:solidFill>
                <a:srgbClr val="000000"/>
              </a:solidFill>
              <a:uFill>
                <a:solidFill>
                  <a:srgbClr val="FFFFFF"/>
                </a:solidFill>
              </a:uFill>
            </a:endParaRPr>
          </a:p>
          <a:p>
            <a:pPr marL="343620" indent="-342900" algn="just">
              <a:lnSpc>
                <a:spcPct val="100000"/>
              </a:lnSpc>
              <a:buClr>
                <a:srgbClr val="000000"/>
              </a:buClr>
              <a:buFont typeface="Arial" panose="020B0604020202020204" pitchFamily="34" charset="0"/>
              <a:buChar char="•"/>
            </a:pPr>
            <a:r>
              <a:rPr lang="ru-RU" sz="2200" b="0" strike="noStrike" spc="-1" dirty="0" smtClean="0">
                <a:solidFill>
                  <a:srgbClr val="000000"/>
                </a:solidFill>
                <a:uFill>
                  <a:solidFill>
                    <a:srgbClr val="FFFFFF"/>
                  </a:solidFill>
                </a:uFill>
              </a:rPr>
              <a:t>закрытых (</a:t>
            </a:r>
            <a:r>
              <a:rPr lang="en-US" sz="2200" b="0" strike="noStrike" spc="-1" dirty="0" smtClean="0">
                <a:solidFill>
                  <a:srgbClr val="000000"/>
                </a:solidFill>
                <a:uFill>
                  <a:solidFill>
                    <a:srgbClr val="FFFFFF"/>
                  </a:solidFill>
                </a:uFill>
              </a:rPr>
              <a:t>private</a:t>
            </a:r>
            <a:r>
              <a:rPr lang="ru-RU" sz="2200" b="0" strike="noStrike" spc="-1" dirty="0" smtClean="0">
                <a:solidFill>
                  <a:srgbClr val="000000"/>
                </a:solidFill>
                <a:uFill>
                  <a:solidFill>
                    <a:srgbClr val="FFFFFF"/>
                  </a:solidFill>
                </a:uFill>
              </a:rPr>
              <a:t>)</a:t>
            </a:r>
            <a:r>
              <a:rPr lang="en-US" sz="2200" b="0" strike="noStrike" spc="-1" dirty="0" smtClean="0">
                <a:solidFill>
                  <a:srgbClr val="000000"/>
                </a:solidFill>
                <a:uFill>
                  <a:solidFill>
                    <a:srgbClr val="FFFFFF"/>
                  </a:solidFill>
                </a:uFill>
              </a:rPr>
              <a:t> </a:t>
            </a:r>
            <a:r>
              <a:rPr lang="ru-RU" sz="2200" b="0" strike="noStrike" spc="-1" dirty="0" smtClean="0">
                <a:solidFill>
                  <a:srgbClr val="000000"/>
                </a:solidFill>
                <a:uFill>
                  <a:solidFill>
                    <a:srgbClr val="FFFFFF"/>
                  </a:solidFill>
                </a:uFill>
              </a:rPr>
              <a:t>методов;</a:t>
            </a:r>
          </a:p>
          <a:p>
            <a:pPr marL="343620" indent="-342900" algn="just">
              <a:lnSpc>
                <a:spcPct val="100000"/>
              </a:lnSpc>
              <a:buClr>
                <a:srgbClr val="000000"/>
              </a:buClr>
              <a:buFont typeface="Arial" panose="020B0604020202020204" pitchFamily="34" charset="0"/>
              <a:buChar char="•"/>
            </a:pPr>
            <a:endParaRPr lang="ru-RU" sz="2200" b="0" strike="noStrike" spc="-1" dirty="0" smtClean="0">
              <a:solidFill>
                <a:srgbClr val="000000"/>
              </a:solidFill>
              <a:uFill>
                <a:solidFill>
                  <a:srgbClr val="FFFFFF"/>
                </a:solidFill>
              </a:uFill>
            </a:endParaRPr>
          </a:p>
          <a:p>
            <a:pPr marL="343620" indent="-342900" algn="just">
              <a:lnSpc>
                <a:spcPct val="100000"/>
              </a:lnSpc>
              <a:buClr>
                <a:srgbClr val="000000"/>
              </a:buClr>
              <a:buFont typeface="Arial" panose="020B0604020202020204" pitchFamily="34" charset="0"/>
              <a:buChar char="•"/>
            </a:pPr>
            <a:r>
              <a:rPr lang="en-US" sz="2200" spc="-1" dirty="0" smtClean="0">
                <a:solidFill>
                  <a:srgbClr val="000000"/>
                </a:solidFill>
                <a:uFill>
                  <a:solidFill>
                    <a:srgbClr val="FFFFFF"/>
                  </a:solidFill>
                </a:uFill>
              </a:rPr>
              <a:t>new</a:t>
            </a:r>
            <a:r>
              <a:rPr lang="ru-RU" sz="2200" spc="-1" dirty="0" smtClean="0">
                <a:solidFill>
                  <a:srgbClr val="000000"/>
                </a:solidFill>
                <a:uFill>
                  <a:solidFill>
                    <a:srgbClr val="FFFFFF"/>
                  </a:solidFill>
                </a:uFill>
              </a:rPr>
              <a:t>, т.е. конструкторов классов.</a:t>
            </a:r>
          </a:p>
        </p:txBody>
      </p:sp>
      <p:sp>
        <p:nvSpPr>
          <p:cNvPr id="153" name="CustomShape 3"/>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E59E3F0-8156-48BA-A7D5-2F1DD3BCF7D5}" type="slidenum">
              <a:rPr lang="en-US" sz="1000" b="0" strike="noStrike" spc="-1">
                <a:solidFill>
                  <a:srgbClr val="BFBFBF"/>
                </a:solidFill>
                <a:uFill>
                  <a:solidFill>
                    <a:srgbClr val="FFFFFF"/>
                  </a:solidFill>
                </a:uFill>
                <a:latin typeface="Georgia"/>
                <a:ea typeface="DejaVu Sans"/>
              </a:rPr>
              <a:t>37</a:t>
            </a:fld>
            <a:endParaRPr lang="en-US" sz="1800" b="0" strike="noStrike" spc="-1">
              <a:solidFill>
                <a:srgbClr val="000000"/>
              </a:solidFill>
              <a:uFill>
                <a:solidFill>
                  <a:srgbClr val="FFFFFF"/>
                </a:solidFill>
              </a:uFill>
              <a:latin typeface="Arial"/>
            </a:endParaRPr>
          </a:p>
        </p:txBody>
      </p:sp>
      <p:sp>
        <p:nvSpPr>
          <p:cNvPr id="154" name="CustomShape 4"/>
          <p:cNvSpPr/>
          <p:nvPr/>
        </p:nvSpPr>
        <p:spPr>
          <a:xfrm>
            <a:off x="2154416" y="352226"/>
            <a:ext cx="5729224" cy="3396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ru-RU" sz="2800" b="1" spc="296" dirty="0" smtClean="0">
                <a:solidFill>
                  <a:srgbClr val="008000"/>
                </a:solidFill>
                <a:uFill>
                  <a:solidFill>
                    <a:srgbClr val="FFFFFF"/>
                  </a:solidFill>
                </a:uFill>
                <a:latin typeface="Calibri"/>
              </a:rPr>
              <a:t>ВОЗМОЖНОСТИ</a:t>
            </a:r>
            <a:endParaRPr lang="en-US" sz="2800" b="0" strike="noStrike" spc="-1" dirty="0">
              <a:solidFill>
                <a:srgbClr val="000000"/>
              </a:solidFill>
              <a:uFill>
                <a:solidFill>
                  <a:srgbClr val="FFFFFF"/>
                </a:solidFill>
              </a:uFill>
              <a:latin typeface="Arial"/>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59" y="6512"/>
            <a:ext cx="1542857" cy="691429"/>
          </a:xfrm>
          <a:prstGeom prst="rect">
            <a:avLst/>
          </a:prstGeom>
        </p:spPr>
      </p:pic>
    </p:spTree>
    <p:extLst>
      <p:ext uri="{BB962C8B-B14F-4D97-AF65-F5344CB8AC3E}">
        <p14:creationId xmlns:p14="http://schemas.microsoft.com/office/powerpoint/2010/main" val="20899046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2"/>
          <p:cNvSpPr/>
          <p:nvPr/>
        </p:nvSpPr>
        <p:spPr>
          <a:xfrm>
            <a:off x="457200" y="1268640"/>
            <a:ext cx="8279280" cy="511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457200" indent="-456480" algn="just">
              <a:lnSpc>
                <a:spcPct val="100000"/>
              </a:lnSpc>
              <a:buClr>
                <a:srgbClr val="000000"/>
              </a:buClr>
              <a:buFont typeface="Calibri"/>
              <a:buAutoNum type="arabicPeriod"/>
            </a:pPr>
            <a:r>
              <a:rPr lang="ru-RU" sz="2200" spc="-1" dirty="0" smtClean="0">
                <a:solidFill>
                  <a:srgbClr val="000000"/>
                </a:solidFill>
                <a:uFill>
                  <a:solidFill>
                    <a:srgbClr val="FFFFFF"/>
                  </a:solidFill>
                </a:uFill>
              </a:rPr>
              <a:t>Добавьте к классу теста аннотацию </a:t>
            </a:r>
            <a:r>
              <a:rPr lang="en-US" sz="2200" spc="-1" dirty="0" smtClean="0">
                <a:solidFill>
                  <a:srgbClr val="000000"/>
                </a:solidFill>
                <a:uFill>
                  <a:solidFill>
                    <a:srgbClr val="FFFFFF"/>
                  </a:solidFill>
                </a:uFill>
              </a:rPr>
              <a:t>@</a:t>
            </a:r>
            <a:r>
              <a:rPr lang="en-US" sz="2200" spc="-1" dirty="0" err="1" smtClean="0">
                <a:solidFill>
                  <a:srgbClr val="000000"/>
                </a:solidFill>
                <a:uFill>
                  <a:solidFill>
                    <a:srgbClr val="FFFFFF"/>
                  </a:solidFill>
                </a:uFill>
              </a:rPr>
              <a:t>RunWith</a:t>
            </a:r>
            <a:r>
              <a:rPr lang="en-US" sz="2200" spc="-1" dirty="0" smtClean="0">
                <a:solidFill>
                  <a:srgbClr val="000000"/>
                </a:solidFill>
                <a:uFill>
                  <a:solidFill>
                    <a:srgbClr val="FFFFFF"/>
                  </a:solidFill>
                </a:uFill>
              </a:rPr>
              <a:t>(</a:t>
            </a:r>
            <a:r>
              <a:rPr lang="en-US" sz="2200" spc="-1" dirty="0" err="1" smtClean="0">
                <a:solidFill>
                  <a:srgbClr val="000000"/>
                </a:solidFill>
                <a:uFill>
                  <a:solidFill>
                    <a:srgbClr val="FFFFFF"/>
                  </a:solidFill>
                </a:uFill>
              </a:rPr>
              <a:t>PowerMockRunner.class</a:t>
            </a:r>
            <a:r>
              <a:rPr lang="en-US" sz="2200" spc="-1" dirty="0" smtClean="0">
                <a:solidFill>
                  <a:srgbClr val="000000"/>
                </a:solidFill>
                <a:uFill>
                  <a:solidFill>
                    <a:srgbClr val="FFFFFF"/>
                  </a:solidFill>
                </a:uFill>
              </a:rPr>
              <a:t>).</a:t>
            </a:r>
            <a:endParaRPr lang="ru-RU" sz="2200" spc="-1" dirty="0" smtClean="0">
              <a:solidFill>
                <a:srgbClr val="000000"/>
              </a:solidFill>
              <a:uFill>
                <a:solidFill>
                  <a:srgbClr val="FFFFFF"/>
                </a:solidFill>
              </a:uFill>
            </a:endParaRPr>
          </a:p>
          <a:p>
            <a:pPr marL="457200" indent="-456480" algn="just">
              <a:lnSpc>
                <a:spcPct val="100000"/>
              </a:lnSpc>
              <a:buClr>
                <a:srgbClr val="000000"/>
              </a:buClr>
              <a:buFont typeface="Calibri"/>
              <a:buAutoNum type="arabicPeriod"/>
            </a:pPr>
            <a:endParaRPr lang="en-US" sz="2200" spc="-1" dirty="0">
              <a:solidFill>
                <a:srgbClr val="000000"/>
              </a:solidFill>
              <a:uFill>
                <a:solidFill>
                  <a:srgbClr val="FFFFFF"/>
                </a:solidFill>
              </a:uFill>
            </a:endParaRPr>
          </a:p>
          <a:p>
            <a:pPr marL="457200" indent="-456480" algn="just">
              <a:lnSpc>
                <a:spcPct val="100000"/>
              </a:lnSpc>
              <a:buClr>
                <a:srgbClr val="000000"/>
              </a:buClr>
              <a:buFont typeface="Calibri"/>
              <a:buAutoNum type="arabicPeriod"/>
            </a:pPr>
            <a:r>
              <a:rPr lang="ru-RU" sz="2200" spc="-1" dirty="0" smtClean="0">
                <a:solidFill>
                  <a:srgbClr val="000000"/>
                </a:solidFill>
                <a:uFill>
                  <a:solidFill>
                    <a:srgbClr val="FFFFFF"/>
                  </a:solidFill>
                </a:uFill>
              </a:rPr>
              <a:t>Добавьте к классу теста аннотацию</a:t>
            </a:r>
            <a:r>
              <a:rPr lang="en-US" sz="2200" spc="-1" dirty="0" smtClean="0">
                <a:solidFill>
                  <a:srgbClr val="000000"/>
                </a:solidFill>
                <a:uFill>
                  <a:solidFill>
                    <a:srgbClr val="FFFFFF"/>
                  </a:solidFill>
                </a:uFill>
              </a:rPr>
              <a:t> </a:t>
            </a:r>
            <a:r>
              <a:rPr lang="en-US" sz="2200" spc="-1" dirty="0">
                <a:solidFill>
                  <a:srgbClr val="000000"/>
                </a:solidFill>
                <a:uFill>
                  <a:solidFill>
                    <a:srgbClr val="FFFFFF"/>
                  </a:solidFill>
                </a:uFill>
              </a:rPr>
              <a:t>@</a:t>
            </a:r>
            <a:r>
              <a:rPr lang="en-US" sz="2200" spc="-1" dirty="0" err="1" smtClean="0">
                <a:solidFill>
                  <a:srgbClr val="000000"/>
                </a:solidFill>
                <a:uFill>
                  <a:solidFill>
                    <a:srgbClr val="FFFFFF"/>
                  </a:solidFill>
                </a:uFill>
              </a:rPr>
              <a:t>PrepareForTest</a:t>
            </a:r>
            <a:r>
              <a:rPr lang="ru-RU" sz="2200" spc="-1" dirty="0" smtClean="0">
                <a:solidFill>
                  <a:srgbClr val="000000"/>
                </a:solidFill>
                <a:uFill>
                  <a:solidFill>
                    <a:srgbClr val="FFFFFF"/>
                  </a:solidFill>
                </a:uFill>
              </a:rPr>
              <a:t> аргументом которой является класс, содержащий статический метод</a:t>
            </a:r>
            <a:r>
              <a:rPr lang="en-US" sz="2200" spc="-1" dirty="0" smtClean="0">
                <a:solidFill>
                  <a:srgbClr val="000000"/>
                </a:solidFill>
                <a:uFill>
                  <a:solidFill>
                    <a:srgbClr val="FFFFFF"/>
                  </a:solidFill>
                </a:uFill>
              </a:rPr>
              <a:t>.</a:t>
            </a:r>
            <a:endParaRPr lang="ru-RU" sz="2200" spc="-1" dirty="0" smtClean="0">
              <a:solidFill>
                <a:srgbClr val="000000"/>
              </a:solidFill>
              <a:uFill>
                <a:solidFill>
                  <a:srgbClr val="FFFFFF"/>
                </a:solidFill>
              </a:uFill>
            </a:endParaRPr>
          </a:p>
          <a:p>
            <a:pPr marL="457200" indent="-456480" algn="just">
              <a:lnSpc>
                <a:spcPct val="100000"/>
              </a:lnSpc>
              <a:buClr>
                <a:srgbClr val="000000"/>
              </a:buClr>
              <a:buFont typeface="Calibri"/>
              <a:buAutoNum type="arabicPeriod"/>
            </a:pPr>
            <a:endParaRPr lang="en-US" sz="2200" spc="-1" dirty="0">
              <a:solidFill>
                <a:srgbClr val="000000"/>
              </a:solidFill>
              <a:uFill>
                <a:solidFill>
                  <a:srgbClr val="FFFFFF"/>
                </a:solidFill>
              </a:uFill>
            </a:endParaRPr>
          </a:p>
          <a:p>
            <a:pPr marL="457200" indent="-456480" algn="just">
              <a:lnSpc>
                <a:spcPct val="100000"/>
              </a:lnSpc>
              <a:buClr>
                <a:srgbClr val="000000"/>
              </a:buClr>
              <a:buFont typeface="Calibri"/>
              <a:buAutoNum type="arabicPeriod"/>
            </a:pPr>
            <a:r>
              <a:rPr lang="ru-RU" sz="2200" spc="-1" dirty="0" smtClean="0">
                <a:solidFill>
                  <a:srgbClr val="000000"/>
                </a:solidFill>
                <a:uFill>
                  <a:solidFill>
                    <a:srgbClr val="FFFFFF"/>
                  </a:solidFill>
                </a:uFill>
              </a:rPr>
              <a:t>Используйте </a:t>
            </a:r>
            <a:r>
              <a:rPr lang="en-US" sz="2200" spc="-1" dirty="0" err="1" smtClean="0">
                <a:solidFill>
                  <a:srgbClr val="000000"/>
                </a:solidFill>
                <a:uFill>
                  <a:solidFill>
                    <a:srgbClr val="FFFFFF"/>
                  </a:solidFill>
                </a:uFill>
              </a:rPr>
              <a:t>PowerMock.mockStatic</a:t>
            </a:r>
            <a:r>
              <a:rPr lang="ru-RU" sz="2200" spc="-1" dirty="0" smtClean="0">
                <a:solidFill>
                  <a:srgbClr val="000000"/>
                </a:solidFill>
                <a:uFill>
                  <a:solidFill>
                    <a:srgbClr val="FFFFFF"/>
                  </a:solidFill>
                </a:uFill>
              </a:rPr>
              <a:t>(), чтобы замокать весь класс целиком, или </a:t>
            </a:r>
            <a:r>
              <a:rPr lang="en-US" sz="2200" spc="-1" dirty="0" err="1">
                <a:solidFill>
                  <a:srgbClr val="000000"/>
                </a:solidFill>
                <a:uFill>
                  <a:solidFill>
                    <a:srgbClr val="FFFFFF"/>
                  </a:solidFill>
                </a:uFill>
              </a:rPr>
              <a:t>PowerMockito.spy</a:t>
            </a:r>
            <a:r>
              <a:rPr lang="en-US" sz="2200" spc="-1" dirty="0">
                <a:solidFill>
                  <a:srgbClr val="000000"/>
                </a:solidFill>
                <a:uFill>
                  <a:solidFill>
                    <a:srgbClr val="FFFFFF"/>
                  </a:solidFill>
                </a:uFill>
              </a:rPr>
              <a:t>(class</a:t>
            </a:r>
            <a:r>
              <a:rPr lang="en-US" sz="2200" spc="-1" dirty="0" smtClean="0">
                <a:solidFill>
                  <a:srgbClr val="000000"/>
                </a:solidFill>
                <a:uFill>
                  <a:solidFill>
                    <a:srgbClr val="FFFFFF"/>
                  </a:solidFill>
                </a:uFill>
              </a:rPr>
              <a:t>)</a:t>
            </a:r>
            <a:r>
              <a:rPr lang="ru-RU" sz="2200" spc="-1" dirty="0" smtClean="0">
                <a:solidFill>
                  <a:srgbClr val="000000"/>
                </a:solidFill>
                <a:uFill>
                  <a:solidFill>
                    <a:srgbClr val="FFFFFF"/>
                  </a:solidFill>
                </a:uFill>
              </a:rPr>
              <a:t>, чтобы замокать конкретный метод.</a:t>
            </a:r>
          </a:p>
          <a:p>
            <a:pPr marL="457200" indent="-456480" algn="just">
              <a:lnSpc>
                <a:spcPct val="100000"/>
              </a:lnSpc>
              <a:buClr>
                <a:srgbClr val="000000"/>
              </a:buClr>
              <a:buFont typeface="Calibri"/>
              <a:buAutoNum type="arabicPeriod"/>
            </a:pPr>
            <a:endParaRPr lang="en-US" sz="2200" spc="-1" dirty="0">
              <a:solidFill>
                <a:srgbClr val="000000"/>
              </a:solidFill>
              <a:uFill>
                <a:solidFill>
                  <a:srgbClr val="FFFFFF"/>
                </a:solidFill>
              </a:uFill>
            </a:endParaRPr>
          </a:p>
          <a:p>
            <a:pPr marL="457200" indent="-456480" algn="just">
              <a:lnSpc>
                <a:spcPct val="100000"/>
              </a:lnSpc>
              <a:buClr>
                <a:srgbClr val="000000"/>
              </a:buClr>
              <a:buFont typeface="Calibri"/>
              <a:buAutoNum type="arabicPeriod"/>
            </a:pPr>
            <a:r>
              <a:rPr lang="ru-RU" sz="2200" spc="-1" dirty="0" smtClean="0">
                <a:solidFill>
                  <a:srgbClr val="000000"/>
                </a:solidFill>
                <a:uFill>
                  <a:solidFill>
                    <a:srgbClr val="FFFFFF"/>
                  </a:solidFill>
                </a:uFill>
              </a:rPr>
              <a:t>Используйте </a:t>
            </a:r>
            <a:r>
              <a:rPr lang="en-US" sz="2200" spc="-1" dirty="0" err="1">
                <a:solidFill>
                  <a:srgbClr val="000000"/>
                </a:solidFill>
                <a:uFill>
                  <a:solidFill>
                    <a:srgbClr val="FFFFFF"/>
                  </a:solidFill>
                </a:uFill>
              </a:rPr>
              <a:t>Mockito.when</a:t>
            </a:r>
            <a:r>
              <a:rPr lang="en-US" sz="2200" spc="-1" dirty="0" smtClean="0">
                <a:solidFill>
                  <a:srgbClr val="000000"/>
                </a:solidFill>
                <a:uFill>
                  <a:solidFill>
                    <a:srgbClr val="FFFFFF"/>
                  </a:solidFill>
                </a:uFill>
              </a:rPr>
              <a:t>()</a:t>
            </a:r>
            <a:r>
              <a:rPr lang="ru-RU" sz="2200" spc="-1" dirty="0" smtClean="0">
                <a:solidFill>
                  <a:srgbClr val="000000"/>
                </a:solidFill>
                <a:uFill>
                  <a:solidFill>
                    <a:srgbClr val="FFFFFF"/>
                  </a:solidFill>
                </a:uFill>
              </a:rPr>
              <a:t> для установки ожидаемых значений</a:t>
            </a:r>
            <a:r>
              <a:rPr lang="en-US" sz="2200" spc="-1" dirty="0" smtClean="0">
                <a:solidFill>
                  <a:srgbClr val="000000"/>
                </a:solidFill>
                <a:uFill>
                  <a:solidFill>
                    <a:srgbClr val="FFFFFF"/>
                  </a:solidFill>
                </a:uFill>
              </a:rPr>
              <a:t>.</a:t>
            </a:r>
            <a:endParaRPr lang="en-US" sz="1800" b="0" strike="noStrike" spc="-1" dirty="0">
              <a:solidFill>
                <a:srgbClr val="000000"/>
              </a:solidFill>
              <a:uFill>
                <a:solidFill>
                  <a:srgbClr val="FFFFFF"/>
                </a:solidFill>
              </a:uFill>
              <a:latin typeface="Arial"/>
            </a:endParaRPr>
          </a:p>
        </p:txBody>
      </p:sp>
      <p:sp>
        <p:nvSpPr>
          <p:cNvPr id="153" name="CustomShape 3"/>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E59E3F0-8156-48BA-A7D5-2F1DD3BCF7D5}" type="slidenum">
              <a:rPr lang="en-US" sz="1000" b="0" strike="noStrike" spc="-1">
                <a:solidFill>
                  <a:srgbClr val="BFBFBF"/>
                </a:solidFill>
                <a:uFill>
                  <a:solidFill>
                    <a:srgbClr val="FFFFFF"/>
                  </a:solidFill>
                </a:uFill>
                <a:latin typeface="Georgia"/>
                <a:ea typeface="DejaVu Sans"/>
              </a:rPr>
              <a:t>38</a:t>
            </a:fld>
            <a:endParaRPr lang="en-US" sz="1800" b="0" strike="noStrike" spc="-1">
              <a:solidFill>
                <a:srgbClr val="000000"/>
              </a:solidFill>
              <a:uFill>
                <a:solidFill>
                  <a:srgbClr val="FFFFFF"/>
                </a:solidFill>
              </a:uFill>
              <a:latin typeface="Arial"/>
            </a:endParaRPr>
          </a:p>
        </p:txBody>
      </p:sp>
      <p:sp>
        <p:nvSpPr>
          <p:cNvPr id="154" name="CustomShape 4"/>
          <p:cNvSpPr/>
          <p:nvPr/>
        </p:nvSpPr>
        <p:spPr>
          <a:xfrm>
            <a:off x="2154416" y="352226"/>
            <a:ext cx="5729224" cy="3396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ru-RU" sz="2800" b="1" spc="296" dirty="0" smtClean="0">
                <a:solidFill>
                  <a:srgbClr val="008000"/>
                </a:solidFill>
                <a:uFill>
                  <a:solidFill>
                    <a:srgbClr val="FFFFFF"/>
                  </a:solidFill>
                </a:uFill>
                <a:latin typeface="Calibri"/>
              </a:rPr>
              <a:t>СТАТИЧЕСКИЕ МЕТОДЫ</a:t>
            </a:r>
            <a:endParaRPr lang="en-US" sz="2800" spc="-1" dirty="0">
              <a:solidFill>
                <a:srgbClr val="000000"/>
              </a:solidFill>
              <a:uFill>
                <a:solidFill>
                  <a:srgbClr val="FFFFFF"/>
                </a:solidFill>
              </a:uFill>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59" y="6512"/>
            <a:ext cx="1542857" cy="691429"/>
          </a:xfrm>
          <a:prstGeom prst="rect">
            <a:avLst/>
          </a:prstGeom>
        </p:spPr>
      </p:pic>
    </p:spTree>
    <p:extLst>
      <p:ext uri="{BB962C8B-B14F-4D97-AF65-F5344CB8AC3E}">
        <p14:creationId xmlns:p14="http://schemas.microsoft.com/office/powerpoint/2010/main" val="199258483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2"/>
          <p:cNvSpPr/>
          <p:nvPr/>
        </p:nvSpPr>
        <p:spPr>
          <a:xfrm>
            <a:off x="457200" y="1268640"/>
            <a:ext cx="8435280" cy="511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2000" dirty="0">
                <a:solidFill>
                  <a:srgbClr val="808000"/>
                </a:solidFill>
              </a:rPr>
              <a:t>@</a:t>
            </a:r>
            <a:r>
              <a:rPr lang="en-US" sz="2000" dirty="0" err="1">
                <a:solidFill>
                  <a:srgbClr val="808000"/>
                </a:solidFill>
              </a:rPr>
              <a:t>RunWith</a:t>
            </a:r>
            <a:r>
              <a:rPr lang="en-US" sz="2000" dirty="0"/>
              <a:t>(</a:t>
            </a:r>
            <a:r>
              <a:rPr lang="en-US" sz="2000" dirty="0" err="1"/>
              <a:t>PowerMockRunner.</a:t>
            </a:r>
            <a:r>
              <a:rPr lang="en-US" sz="2000" b="1" dirty="0" err="1">
                <a:solidFill>
                  <a:srgbClr val="000080"/>
                </a:solidFill>
              </a:rPr>
              <a:t>class</a:t>
            </a:r>
            <a:r>
              <a:rPr lang="en-US" sz="2000" dirty="0"/>
              <a:t>)</a:t>
            </a:r>
            <a:br>
              <a:rPr lang="en-US" sz="2000" dirty="0"/>
            </a:br>
            <a:r>
              <a:rPr lang="en-US" sz="2000" dirty="0">
                <a:solidFill>
                  <a:srgbClr val="808000"/>
                </a:solidFill>
              </a:rPr>
              <a:t>@</a:t>
            </a:r>
            <a:r>
              <a:rPr lang="en-US" sz="2000" dirty="0" err="1">
                <a:solidFill>
                  <a:srgbClr val="808000"/>
                </a:solidFill>
              </a:rPr>
              <a:t>PrepareForTest</a:t>
            </a:r>
            <a:r>
              <a:rPr lang="en-US" sz="2000" dirty="0"/>
              <a:t>(</a:t>
            </a:r>
            <a:r>
              <a:rPr lang="en-US" sz="2000" dirty="0" err="1"/>
              <a:t>NumberGenerator.</a:t>
            </a:r>
            <a:r>
              <a:rPr lang="en-US" sz="2000" b="1" dirty="0" err="1">
                <a:solidFill>
                  <a:srgbClr val="000080"/>
                </a:solidFill>
              </a:rPr>
              <a:t>class</a:t>
            </a:r>
            <a:r>
              <a:rPr lang="en-US" sz="2000" dirty="0"/>
              <a:t>)</a:t>
            </a:r>
            <a:br>
              <a:rPr lang="en-US" sz="2000" dirty="0"/>
            </a:br>
            <a:r>
              <a:rPr lang="en-US" sz="2000" b="1" dirty="0">
                <a:solidFill>
                  <a:srgbClr val="000080"/>
                </a:solidFill>
              </a:rPr>
              <a:t>public class </a:t>
            </a:r>
            <a:r>
              <a:rPr lang="en-US" sz="2000" dirty="0" err="1" smtClean="0"/>
              <a:t>SomeClassTest</a:t>
            </a:r>
            <a:r>
              <a:rPr lang="en-US" sz="2000" dirty="0" smtClean="0"/>
              <a:t> {</a:t>
            </a:r>
            <a:r>
              <a:rPr lang="en-US" sz="2000" dirty="0"/>
              <a:t/>
            </a:r>
            <a:br>
              <a:rPr lang="en-US" sz="2000" dirty="0"/>
            </a:br>
            <a:r>
              <a:rPr lang="en-US" sz="2000" dirty="0"/>
              <a:t>    </a:t>
            </a:r>
            <a:r>
              <a:rPr lang="en-US" sz="2000" dirty="0">
                <a:solidFill>
                  <a:srgbClr val="808000"/>
                </a:solidFill>
              </a:rPr>
              <a:t>@Test</a:t>
            </a:r>
            <a:br>
              <a:rPr lang="en-US" sz="2000" dirty="0">
                <a:solidFill>
                  <a:srgbClr val="808000"/>
                </a:solidFill>
              </a:rPr>
            </a:br>
            <a:r>
              <a:rPr lang="en-US" sz="2000" dirty="0">
                <a:solidFill>
                  <a:srgbClr val="808000"/>
                </a:solidFill>
              </a:rPr>
              <a:t>    </a:t>
            </a:r>
            <a:r>
              <a:rPr lang="en-US" sz="2000" b="1" dirty="0">
                <a:solidFill>
                  <a:srgbClr val="000080"/>
                </a:solidFill>
              </a:rPr>
              <a:t>public void </a:t>
            </a:r>
            <a:r>
              <a:rPr lang="en-US" sz="2000" dirty="0" err="1"/>
              <a:t>testStaticGenerateLong</a:t>
            </a:r>
            <a:r>
              <a:rPr lang="en-US" sz="2000" dirty="0"/>
              <a:t>() {</a:t>
            </a:r>
            <a:br>
              <a:rPr lang="en-US" sz="2000" dirty="0"/>
            </a:br>
            <a:r>
              <a:rPr lang="en-US" sz="2000" dirty="0"/>
              <a:t>        </a:t>
            </a:r>
            <a:r>
              <a:rPr lang="en-US" sz="2000" dirty="0" err="1"/>
              <a:t>PowerMockito.</a:t>
            </a:r>
            <a:r>
              <a:rPr lang="en-US" sz="2000" i="1" dirty="0" err="1"/>
              <a:t>mockStatic</a:t>
            </a:r>
            <a:r>
              <a:rPr lang="en-US" sz="2000" dirty="0"/>
              <a:t>(</a:t>
            </a:r>
            <a:r>
              <a:rPr lang="en-US" sz="2000" dirty="0" err="1"/>
              <a:t>NumberGenerator.</a:t>
            </a:r>
            <a:r>
              <a:rPr lang="en-US" sz="2000" b="1" dirty="0" err="1">
                <a:solidFill>
                  <a:srgbClr val="000080"/>
                </a:solidFill>
              </a:rPr>
              <a:t>class</a:t>
            </a:r>
            <a:r>
              <a:rPr lang="en-US" sz="2000" dirty="0"/>
              <a:t>);</a:t>
            </a:r>
            <a:br>
              <a:rPr lang="en-US" sz="2000" dirty="0"/>
            </a:br>
            <a:r>
              <a:rPr lang="en-US" sz="2000" dirty="0"/>
              <a:t>        </a:t>
            </a:r>
            <a:r>
              <a:rPr lang="en-US" sz="2000" dirty="0" err="1"/>
              <a:t>Mockito.</a:t>
            </a:r>
            <a:r>
              <a:rPr lang="en-US" sz="2000" i="1" dirty="0" err="1"/>
              <a:t>when</a:t>
            </a:r>
            <a:r>
              <a:rPr lang="en-US" sz="2000" dirty="0"/>
              <a:t>(</a:t>
            </a:r>
            <a:r>
              <a:rPr lang="en-US" sz="2000" dirty="0" err="1"/>
              <a:t>NumberGenerator.</a:t>
            </a:r>
            <a:r>
              <a:rPr lang="en-US" sz="2000" i="1" dirty="0" err="1"/>
              <a:t>generateLong</a:t>
            </a:r>
            <a:r>
              <a:rPr lang="en-US" sz="2000" dirty="0"/>
              <a:t>())</a:t>
            </a:r>
            <a:br>
              <a:rPr lang="en-US" sz="2000" dirty="0"/>
            </a:br>
            <a:r>
              <a:rPr lang="en-US" sz="2000" dirty="0"/>
              <a:t>                .</a:t>
            </a:r>
            <a:r>
              <a:rPr lang="en-US" sz="2000" dirty="0" err="1"/>
              <a:t>thenReturn</a:t>
            </a:r>
            <a:r>
              <a:rPr lang="en-US" sz="2000" dirty="0"/>
              <a:t>(</a:t>
            </a:r>
            <a:r>
              <a:rPr lang="en-US" sz="2000" dirty="0">
                <a:solidFill>
                  <a:srgbClr val="0000FF"/>
                </a:solidFill>
              </a:rPr>
              <a:t>100L</a:t>
            </a:r>
            <a:r>
              <a:rPr lang="en-US" sz="2000" dirty="0" smtClean="0"/>
              <a:t>).</a:t>
            </a:r>
            <a:r>
              <a:rPr lang="en-US" sz="2000" dirty="0" err="1"/>
              <a:t>thenReturn</a:t>
            </a:r>
            <a:r>
              <a:rPr lang="en-US" sz="2000" dirty="0"/>
              <a:t>(</a:t>
            </a:r>
            <a:r>
              <a:rPr lang="en-US" sz="2000" dirty="0">
                <a:solidFill>
                  <a:srgbClr val="0000FF"/>
                </a:solidFill>
              </a:rPr>
              <a:t>200L</a:t>
            </a:r>
            <a:r>
              <a:rPr lang="en-US" sz="2000" dirty="0"/>
              <a:t>);</a:t>
            </a:r>
            <a:br>
              <a:rPr lang="en-US" sz="2000" dirty="0"/>
            </a:br>
            <a:r>
              <a:rPr lang="en-US" sz="2000" dirty="0"/>
              <a:t/>
            </a:r>
            <a:br>
              <a:rPr lang="en-US" sz="2000" dirty="0"/>
            </a:br>
            <a:r>
              <a:rPr lang="en-US" sz="2000" dirty="0"/>
              <a:t>        </a:t>
            </a:r>
            <a:r>
              <a:rPr lang="en-US" sz="2000" b="1" dirty="0">
                <a:solidFill>
                  <a:srgbClr val="000080"/>
                </a:solidFill>
              </a:rPr>
              <a:t>long </a:t>
            </a:r>
            <a:r>
              <a:rPr lang="en-US" sz="2000" dirty="0"/>
              <a:t>generatedValue1 = </a:t>
            </a:r>
            <a:r>
              <a:rPr lang="en-US" sz="2000" dirty="0" err="1"/>
              <a:t>NumberGenerator.</a:t>
            </a:r>
            <a:r>
              <a:rPr lang="en-US" sz="2000" i="1" dirty="0" err="1"/>
              <a:t>generateLong</a:t>
            </a:r>
            <a:r>
              <a:rPr lang="en-US" sz="2000" dirty="0"/>
              <a:t>();</a:t>
            </a:r>
            <a:br>
              <a:rPr lang="en-US" sz="2000" dirty="0"/>
            </a:br>
            <a:r>
              <a:rPr lang="en-US" sz="2000" dirty="0"/>
              <a:t>        </a:t>
            </a:r>
            <a:r>
              <a:rPr lang="en-US" sz="2000" b="1" dirty="0">
                <a:solidFill>
                  <a:srgbClr val="000080"/>
                </a:solidFill>
              </a:rPr>
              <a:t>long </a:t>
            </a:r>
            <a:r>
              <a:rPr lang="en-US" sz="2000" dirty="0"/>
              <a:t>generatedValue2 = </a:t>
            </a:r>
            <a:r>
              <a:rPr lang="en-US" sz="2000" dirty="0" err="1"/>
              <a:t>NumberGenerator.</a:t>
            </a:r>
            <a:r>
              <a:rPr lang="en-US" sz="2000" i="1" dirty="0" err="1"/>
              <a:t>generateLong</a:t>
            </a:r>
            <a:r>
              <a:rPr lang="en-US" sz="2000" dirty="0"/>
              <a:t>();</a:t>
            </a:r>
            <a:br>
              <a:rPr lang="en-US" sz="2000" dirty="0"/>
            </a:br>
            <a:r>
              <a:rPr lang="en-US" sz="2000" dirty="0"/>
              <a:t/>
            </a:r>
            <a:br>
              <a:rPr lang="en-US" sz="2000" dirty="0"/>
            </a:br>
            <a:r>
              <a:rPr lang="en-US" sz="2000" dirty="0"/>
              <a:t>        </a:t>
            </a:r>
            <a:r>
              <a:rPr lang="en-US" sz="2000" dirty="0" err="1"/>
              <a:t>Assert.</a:t>
            </a:r>
            <a:r>
              <a:rPr lang="en-US" sz="2000" i="1" dirty="0" err="1"/>
              <a:t>assertEquals</a:t>
            </a:r>
            <a:r>
              <a:rPr lang="en-US" sz="2000" dirty="0"/>
              <a:t>(</a:t>
            </a:r>
            <a:r>
              <a:rPr lang="en-US" sz="2000" dirty="0">
                <a:solidFill>
                  <a:srgbClr val="0000FF"/>
                </a:solidFill>
              </a:rPr>
              <a:t>100L</a:t>
            </a:r>
            <a:r>
              <a:rPr lang="en-US" sz="2000" dirty="0"/>
              <a:t>, generatedValue1);</a:t>
            </a:r>
            <a:br>
              <a:rPr lang="en-US" sz="2000" dirty="0"/>
            </a:br>
            <a:r>
              <a:rPr lang="en-US" sz="2000" dirty="0"/>
              <a:t>        </a:t>
            </a:r>
            <a:r>
              <a:rPr lang="en-US" sz="2000" dirty="0" err="1"/>
              <a:t>Assert.</a:t>
            </a:r>
            <a:r>
              <a:rPr lang="en-US" sz="2000" i="1" dirty="0" err="1"/>
              <a:t>assertEquals</a:t>
            </a:r>
            <a:r>
              <a:rPr lang="en-US" sz="2000" dirty="0"/>
              <a:t>(</a:t>
            </a:r>
            <a:r>
              <a:rPr lang="en-US" sz="2000" dirty="0">
                <a:solidFill>
                  <a:srgbClr val="0000FF"/>
                </a:solidFill>
              </a:rPr>
              <a:t>200L</a:t>
            </a:r>
            <a:r>
              <a:rPr lang="en-US" sz="2000" dirty="0"/>
              <a:t>, generatedValue2);</a:t>
            </a:r>
            <a:br>
              <a:rPr lang="en-US" sz="2000" dirty="0"/>
            </a:br>
            <a:r>
              <a:rPr lang="en-US" sz="2000" dirty="0"/>
              <a:t/>
            </a:r>
            <a:br>
              <a:rPr lang="en-US" sz="2000" dirty="0"/>
            </a:br>
            <a:r>
              <a:rPr lang="en-US" sz="2000" dirty="0"/>
              <a:t>        </a:t>
            </a:r>
            <a:r>
              <a:rPr lang="en-US" sz="2000" dirty="0" err="1"/>
              <a:t>PowerMockito.</a:t>
            </a:r>
            <a:r>
              <a:rPr lang="en-US" sz="2000" i="1" dirty="0" err="1"/>
              <a:t>verifyStatic</a:t>
            </a:r>
            <a:r>
              <a:rPr lang="en-US" sz="2000" dirty="0"/>
              <a:t>(</a:t>
            </a:r>
            <a:r>
              <a:rPr lang="en-US" sz="2000" dirty="0" err="1"/>
              <a:t>Mockito.</a:t>
            </a:r>
            <a:r>
              <a:rPr lang="en-US" sz="2000" i="1" dirty="0" err="1"/>
              <a:t>times</a:t>
            </a:r>
            <a:r>
              <a:rPr lang="en-US" sz="2000" dirty="0"/>
              <a:t>(</a:t>
            </a:r>
            <a:r>
              <a:rPr lang="en-US" sz="2000" dirty="0">
                <a:solidFill>
                  <a:srgbClr val="0000FF"/>
                </a:solidFill>
              </a:rPr>
              <a:t>2</a:t>
            </a:r>
            <a:r>
              <a:rPr lang="en-US" sz="2000" dirty="0"/>
              <a:t>));</a:t>
            </a:r>
            <a:br>
              <a:rPr lang="en-US" sz="2000" dirty="0"/>
            </a:br>
            <a:r>
              <a:rPr lang="en-US" sz="2000" dirty="0"/>
              <a:t>        </a:t>
            </a:r>
            <a:r>
              <a:rPr lang="en-US" sz="2000" dirty="0" err="1"/>
              <a:t>NumberGenerator.</a:t>
            </a:r>
            <a:r>
              <a:rPr lang="en-US" sz="2000" i="1" dirty="0" err="1"/>
              <a:t>generateLong</a:t>
            </a:r>
            <a:r>
              <a:rPr lang="en-US" sz="2000" dirty="0"/>
              <a:t>();</a:t>
            </a:r>
            <a:br>
              <a:rPr lang="en-US" sz="2000" dirty="0"/>
            </a:br>
            <a:r>
              <a:rPr lang="en-US" sz="2000" dirty="0"/>
              <a:t>    </a:t>
            </a:r>
            <a:r>
              <a:rPr lang="en-US" sz="2000" dirty="0" smtClean="0"/>
              <a:t>}</a:t>
            </a:r>
            <a:r>
              <a:rPr lang="en-US" sz="2000" dirty="0"/>
              <a:t/>
            </a:r>
            <a:br>
              <a:rPr lang="en-US" sz="2000" dirty="0"/>
            </a:br>
            <a:r>
              <a:rPr lang="en-US" sz="2000" dirty="0"/>
              <a:t>}</a:t>
            </a:r>
            <a:endParaRPr lang="en-US" sz="2000" b="0" strike="noStrike" spc="-1" dirty="0">
              <a:solidFill>
                <a:srgbClr val="000000"/>
              </a:solidFill>
              <a:uFill>
                <a:solidFill>
                  <a:srgbClr val="FFFFFF"/>
                </a:solidFill>
              </a:uFill>
              <a:latin typeface="Arial"/>
            </a:endParaRPr>
          </a:p>
        </p:txBody>
      </p:sp>
      <p:sp>
        <p:nvSpPr>
          <p:cNvPr id="153" name="CustomShape 3"/>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E59E3F0-8156-48BA-A7D5-2F1DD3BCF7D5}" type="slidenum">
              <a:rPr lang="en-US" sz="1000" b="0" strike="noStrike" spc="-1">
                <a:solidFill>
                  <a:srgbClr val="BFBFBF"/>
                </a:solidFill>
                <a:uFill>
                  <a:solidFill>
                    <a:srgbClr val="FFFFFF"/>
                  </a:solidFill>
                </a:uFill>
                <a:latin typeface="Georgia"/>
                <a:ea typeface="DejaVu Sans"/>
              </a:rPr>
              <a:t>39</a:t>
            </a:fld>
            <a:endParaRPr lang="en-US" sz="1800" b="0" strike="noStrike" spc="-1">
              <a:solidFill>
                <a:srgbClr val="000000"/>
              </a:solidFill>
              <a:uFill>
                <a:solidFill>
                  <a:srgbClr val="FFFFFF"/>
                </a:solidFill>
              </a:uFill>
              <a:latin typeface="Arial"/>
            </a:endParaRPr>
          </a:p>
        </p:txBody>
      </p:sp>
      <p:sp>
        <p:nvSpPr>
          <p:cNvPr id="154" name="CustomShape 4"/>
          <p:cNvSpPr/>
          <p:nvPr/>
        </p:nvSpPr>
        <p:spPr>
          <a:xfrm>
            <a:off x="2154416" y="352226"/>
            <a:ext cx="5729224" cy="3396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ru-RU" sz="2800" b="1" spc="296" dirty="0">
                <a:solidFill>
                  <a:srgbClr val="008000"/>
                </a:solidFill>
                <a:uFill>
                  <a:solidFill>
                    <a:srgbClr val="FFFFFF"/>
                  </a:solidFill>
                </a:uFill>
                <a:latin typeface="Calibri"/>
              </a:rPr>
              <a:t>СТАТИЧЕСКИЕ МЕТОДЫ</a:t>
            </a:r>
            <a:endParaRPr lang="en-US" sz="2800" spc="-1" dirty="0">
              <a:solidFill>
                <a:srgbClr val="000000"/>
              </a:solidFill>
              <a:uFill>
                <a:solidFill>
                  <a:srgbClr val="FFFFFF"/>
                </a:solidFill>
              </a:uFill>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59" y="6512"/>
            <a:ext cx="1542857" cy="691429"/>
          </a:xfrm>
          <a:prstGeom prst="rect">
            <a:avLst/>
          </a:prstGeom>
        </p:spPr>
      </p:pic>
    </p:spTree>
    <p:extLst>
      <p:ext uri="{BB962C8B-B14F-4D97-AF65-F5344CB8AC3E}">
        <p14:creationId xmlns:p14="http://schemas.microsoft.com/office/powerpoint/2010/main" val="98759310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2"/>
          <p:cNvSpPr/>
          <p:nvPr/>
        </p:nvSpPr>
        <p:spPr>
          <a:xfrm>
            <a:off x="466128" y="4007880"/>
            <a:ext cx="8279280" cy="255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just">
              <a:lnSpc>
                <a:spcPct val="100000"/>
              </a:lnSpc>
            </a:pPr>
            <a:endParaRPr lang="ru-RU" sz="2200" spc="-1" dirty="0">
              <a:solidFill>
                <a:srgbClr val="000000"/>
              </a:solidFill>
              <a:uFill>
                <a:solidFill>
                  <a:srgbClr val="FFFFFF"/>
                </a:solidFill>
              </a:uFill>
            </a:endParaRPr>
          </a:p>
          <a:p>
            <a:pPr algn="just">
              <a:lnSpc>
                <a:spcPct val="100000"/>
              </a:lnSpc>
            </a:pPr>
            <a:r>
              <a:rPr lang="ru-RU" sz="2200" i="1" spc="-1" dirty="0">
                <a:solidFill>
                  <a:srgbClr val="000000"/>
                </a:solidFill>
                <a:uFill>
                  <a:solidFill>
                    <a:srgbClr val="FFFFFF"/>
                  </a:solidFill>
                </a:uFill>
              </a:rPr>
              <a:t>Модуль</a:t>
            </a:r>
            <a:r>
              <a:rPr lang="ru-RU" sz="2200" spc="-1" dirty="0">
                <a:solidFill>
                  <a:srgbClr val="000000"/>
                </a:solidFill>
                <a:uFill>
                  <a:solidFill>
                    <a:srgbClr val="FFFFFF"/>
                  </a:solidFill>
                </a:uFill>
              </a:rPr>
              <a:t> – наименьший компилируемый участок программы</a:t>
            </a:r>
            <a:r>
              <a:rPr lang="ru-RU" sz="2200" spc="-1" dirty="0" smtClean="0">
                <a:solidFill>
                  <a:srgbClr val="000000"/>
                </a:solidFill>
                <a:uFill>
                  <a:solidFill>
                    <a:srgbClr val="FFFFFF"/>
                  </a:solidFill>
                </a:uFill>
              </a:rPr>
              <a:t>.</a:t>
            </a:r>
          </a:p>
          <a:p>
            <a:pPr algn="just">
              <a:lnSpc>
                <a:spcPct val="100000"/>
              </a:lnSpc>
            </a:pPr>
            <a:endParaRPr lang="ru-RU" sz="2200" i="1" spc="-1" dirty="0" smtClean="0">
              <a:solidFill>
                <a:srgbClr val="000000"/>
              </a:solidFill>
              <a:uFill>
                <a:solidFill>
                  <a:srgbClr val="FFFFFF"/>
                </a:solidFill>
              </a:uFill>
            </a:endParaRPr>
          </a:p>
          <a:p>
            <a:pPr algn="just"/>
            <a:r>
              <a:rPr lang="ru-RU" sz="2200" i="1" spc="-1" dirty="0" smtClean="0">
                <a:solidFill>
                  <a:srgbClr val="000000"/>
                </a:solidFill>
                <a:uFill>
                  <a:solidFill>
                    <a:srgbClr val="FFFFFF"/>
                  </a:solidFill>
                </a:uFill>
              </a:rPr>
              <a:t>Модульное (</a:t>
            </a:r>
            <a:r>
              <a:rPr lang="en-US" sz="2200" i="1" spc="-1" dirty="0" smtClean="0">
                <a:solidFill>
                  <a:srgbClr val="000000"/>
                </a:solidFill>
                <a:uFill>
                  <a:solidFill>
                    <a:srgbClr val="FFFFFF"/>
                  </a:solidFill>
                </a:uFill>
              </a:rPr>
              <a:t>unit</a:t>
            </a:r>
            <a:r>
              <a:rPr lang="ru-RU" sz="2200" i="1" spc="-1" dirty="0" smtClean="0">
                <a:solidFill>
                  <a:srgbClr val="000000"/>
                </a:solidFill>
                <a:uFill>
                  <a:solidFill>
                    <a:srgbClr val="FFFFFF"/>
                  </a:solidFill>
                </a:uFill>
              </a:rPr>
              <a:t>)</a:t>
            </a:r>
            <a:r>
              <a:rPr lang="en-US" sz="2200" i="1" spc="-1" dirty="0" smtClean="0">
                <a:solidFill>
                  <a:srgbClr val="000000"/>
                </a:solidFill>
                <a:uFill>
                  <a:solidFill>
                    <a:srgbClr val="FFFFFF"/>
                  </a:solidFill>
                </a:uFill>
              </a:rPr>
              <a:t> </a:t>
            </a:r>
            <a:r>
              <a:rPr lang="ru-RU" sz="2200" i="1" spc="-1" dirty="0" smtClean="0">
                <a:solidFill>
                  <a:srgbClr val="000000"/>
                </a:solidFill>
                <a:uFill>
                  <a:solidFill>
                    <a:srgbClr val="FFFFFF"/>
                  </a:solidFill>
                </a:uFill>
              </a:rPr>
              <a:t>тестирование</a:t>
            </a:r>
            <a:r>
              <a:rPr lang="ru-RU" sz="2200" spc="-1" dirty="0" smtClean="0">
                <a:solidFill>
                  <a:srgbClr val="000000"/>
                </a:solidFill>
                <a:uFill>
                  <a:solidFill>
                    <a:srgbClr val="FFFFFF"/>
                  </a:solidFill>
                </a:uFill>
              </a:rPr>
              <a:t> – изолированная проверка отдельных модулей программы путём запуска тестов в искусственной среде. Тесты должны быть повторяемыми и </a:t>
            </a:r>
            <a:r>
              <a:rPr lang="ru-RU" sz="2200" spc="-1" dirty="0">
                <a:solidFill>
                  <a:srgbClr val="000000"/>
                </a:solidFill>
                <a:uFill>
                  <a:solidFill>
                    <a:srgbClr val="FFFFFF"/>
                  </a:solidFill>
                </a:uFill>
              </a:rPr>
              <a:t>пишутся для каждой нетривиальной функции модуля</a:t>
            </a:r>
            <a:r>
              <a:rPr lang="ru-RU" sz="2200" spc="-1" dirty="0" smtClean="0">
                <a:solidFill>
                  <a:srgbClr val="000000"/>
                </a:solidFill>
                <a:uFill>
                  <a:solidFill>
                    <a:srgbClr val="FFFFFF"/>
                  </a:solidFill>
                </a:uFill>
              </a:rPr>
              <a:t>.</a:t>
            </a:r>
          </a:p>
          <a:p>
            <a:pPr algn="just">
              <a:lnSpc>
                <a:spcPct val="100000"/>
              </a:lnSpc>
            </a:pPr>
            <a:endParaRPr lang="ru-RU" sz="2000" spc="-1" dirty="0" smtClean="0">
              <a:solidFill>
                <a:srgbClr val="000000"/>
              </a:solidFill>
              <a:uFill>
                <a:solidFill>
                  <a:srgbClr val="FFFFFF"/>
                </a:solidFill>
              </a:uFill>
              <a:latin typeface="Arial"/>
            </a:endParaRPr>
          </a:p>
        </p:txBody>
      </p:sp>
      <p:sp>
        <p:nvSpPr>
          <p:cNvPr id="153" name="CustomShape 3"/>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E59E3F0-8156-48BA-A7D5-2F1DD3BCF7D5}" type="slidenum">
              <a:rPr lang="en-US" sz="1000" b="0" strike="noStrike" spc="-1">
                <a:solidFill>
                  <a:srgbClr val="BFBFBF"/>
                </a:solidFill>
                <a:uFill>
                  <a:solidFill>
                    <a:srgbClr val="FFFFFF"/>
                  </a:solidFill>
                </a:uFill>
                <a:latin typeface="Georgia"/>
                <a:ea typeface="DejaVu Sans"/>
              </a:rPr>
              <a:t>4</a:t>
            </a:fld>
            <a:endParaRPr lang="en-US" sz="1800" b="0" strike="noStrike" spc="-1">
              <a:solidFill>
                <a:srgbClr val="000000"/>
              </a:solidFill>
              <a:uFill>
                <a:solidFill>
                  <a:srgbClr val="FFFFFF"/>
                </a:solidFill>
              </a:uFill>
              <a:latin typeface="Arial"/>
            </a:endParaRPr>
          </a:p>
        </p:txBody>
      </p:sp>
      <p:sp>
        <p:nvSpPr>
          <p:cNvPr id="154" name="CustomShape 4"/>
          <p:cNvSpPr/>
          <p:nvPr/>
        </p:nvSpPr>
        <p:spPr>
          <a:xfrm>
            <a:off x="457200" y="346680"/>
            <a:ext cx="742644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ru-RU" sz="2800" b="1" cap="all" spc="296" dirty="0" smtClean="0">
                <a:solidFill>
                  <a:srgbClr val="008000"/>
                </a:solidFill>
                <a:uFill>
                  <a:solidFill>
                    <a:srgbClr val="FFFFFF"/>
                  </a:solidFill>
                </a:uFill>
                <a:latin typeface="Calibri"/>
              </a:rPr>
              <a:t>Модульное тестирование</a:t>
            </a:r>
            <a:endParaRPr lang="en-US" sz="2800" b="0" strike="noStrike" spc="-1" dirty="0">
              <a:solidFill>
                <a:srgbClr val="000000"/>
              </a:solidFill>
              <a:uFill>
                <a:solidFill>
                  <a:srgbClr val="FFFFFF"/>
                </a:solidFill>
              </a:uFill>
              <a:latin typeface="Arial"/>
            </a:endParaRP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9831" y="1268760"/>
            <a:ext cx="2638793" cy="2295846"/>
          </a:xfrm>
          <a:prstGeom prst="rect">
            <a:avLst/>
          </a:prstGeom>
        </p:spPr>
      </p:pic>
    </p:spTree>
    <p:extLst>
      <p:ext uri="{BB962C8B-B14F-4D97-AF65-F5344CB8AC3E}">
        <p14:creationId xmlns:p14="http://schemas.microsoft.com/office/powerpoint/2010/main" val="122519789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2"/>
          <p:cNvSpPr/>
          <p:nvPr/>
        </p:nvSpPr>
        <p:spPr>
          <a:xfrm>
            <a:off x="457200" y="1268640"/>
            <a:ext cx="8279280" cy="511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2000" b="1" dirty="0">
                <a:solidFill>
                  <a:srgbClr val="000080"/>
                </a:solidFill>
              </a:rPr>
              <a:t>public </a:t>
            </a:r>
            <a:r>
              <a:rPr lang="en-US" sz="2000" b="1" dirty="0" smtClean="0">
                <a:solidFill>
                  <a:srgbClr val="000080"/>
                </a:solidFill>
              </a:rPr>
              <a:t>final </a:t>
            </a:r>
            <a:r>
              <a:rPr lang="en-US" sz="2000" b="1" dirty="0">
                <a:solidFill>
                  <a:srgbClr val="000080"/>
                </a:solidFill>
              </a:rPr>
              <a:t>class </a:t>
            </a:r>
            <a:r>
              <a:rPr lang="en-US" sz="2000" dirty="0"/>
              <a:t>Key </a:t>
            </a:r>
            <a:r>
              <a:rPr lang="en-US" sz="2000" dirty="0" smtClean="0"/>
              <a:t>{</a:t>
            </a:r>
            <a:r>
              <a:rPr lang="en-US" sz="2000" dirty="0"/>
              <a:t/>
            </a:r>
            <a:br>
              <a:rPr lang="en-US" sz="2000" dirty="0"/>
            </a:br>
            <a:r>
              <a:rPr lang="en-US" sz="2000" dirty="0"/>
              <a:t>    </a:t>
            </a:r>
            <a:r>
              <a:rPr lang="en-US" sz="2000" b="1" dirty="0">
                <a:solidFill>
                  <a:srgbClr val="000080"/>
                </a:solidFill>
              </a:rPr>
              <a:t>public long </a:t>
            </a:r>
            <a:r>
              <a:rPr lang="en-US" sz="2000" dirty="0" err="1"/>
              <a:t>getId</a:t>
            </a:r>
            <a:r>
              <a:rPr lang="en-US" sz="2000" dirty="0"/>
              <a:t>() {</a:t>
            </a:r>
            <a:br>
              <a:rPr lang="en-US" sz="2000" dirty="0"/>
            </a:br>
            <a:r>
              <a:rPr lang="en-US" sz="2000" dirty="0"/>
              <a:t>        </a:t>
            </a:r>
            <a:r>
              <a:rPr lang="en-US" sz="2000" b="1" dirty="0">
                <a:solidFill>
                  <a:srgbClr val="000080"/>
                </a:solidFill>
              </a:rPr>
              <a:t>return </a:t>
            </a:r>
            <a:r>
              <a:rPr lang="en-US" sz="2000" dirty="0">
                <a:solidFill>
                  <a:srgbClr val="0000FF"/>
                </a:solidFill>
              </a:rPr>
              <a:t>100L</a:t>
            </a:r>
            <a:r>
              <a:rPr lang="en-US" sz="2000" dirty="0"/>
              <a:t>;</a:t>
            </a:r>
            <a:br>
              <a:rPr lang="en-US" sz="2000" dirty="0"/>
            </a:br>
            <a:r>
              <a:rPr lang="en-US" sz="2000" dirty="0"/>
              <a:t>    </a:t>
            </a:r>
            <a:r>
              <a:rPr lang="en-US" sz="2000" dirty="0" smtClean="0"/>
              <a:t>}</a:t>
            </a:r>
            <a:r>
              <a:rPr lang="en-US" sz="2000" dirty="0"/>
              <a:t/>
            </a:r>
            <a:br>
              <a:rPr lang="en-US" sz="2000" dirty="0"/>
            </a:br>
            <a:r>
              <a:rPr lang="en-US" sz="2000" dirty="0"/>
              <a:t>}</a:t>
            </a:r>
            <a:br>
              <a:rPr lang="en-US" sz="2000" dirty="0"/>
            </a:br>
            <a:r>
              <a:rPr lang="en-US" sz="2000" dirty="0"/>
              <a:t/>
            </a:r>
            <a:br>
              <a:rPr lang="en-US" sz="2000" dirty="0"/>
            </a:br>
            <a:r>
              <a:rPr lang="en-US" sz="2000" dirty="0">
                <a:solidFill>
                  <a:srgbClr val="808000"/>
                </a:solidFill>
              </a:rPr>
              <a:t>@</a:t>
            </a:r>
            <a:r>
              <a:rPr lang="en-US" sz="2000" dirty="0" err="1">
                <a:solidFill>
                  <a:srgbClr val="808000"/>
                </a:solidFill>
              </a:rPr>
              <a:t>RunWith</a:t>
            </a:r>
            <a:r>
              <a:rPr lang="en-US" sz="2000" dirty="0"/>
              <a:t>(</a:t>
            </a:r>
            <a:r>
              <a:rPr lang="en-US" sz="2000" dirty="0" err="1"/>
              <a:t>PowerMockRunner.</a:t>
            </a:r>
            <a:r>
              <a:rPr lang="en-US" sz="2000" b="1" dirty="0" err="1">
                <a:solidFill>
                  <a:srgbClr val="000080"/>
                </a:solidFill>
              </a:rPr>
              <a:t>class</a:t>
            </a:r>
            <a:r>
              <a:rPr lang="en-US" sz="2000" dirty="0"/>
              <a:t>)</a:t>
            </a:r>
            <a:br>
              <a:rPr lang="en-US" sz="2000" dirty="0"/>
            </a:br>
            <a:r>
              <a:rPr lang="en-US" sz="2000" dirty="0">
                <a:solidFill>
                  <a:srgbClr val="808000"/>
                </a:solidFill>
              </a:rPr>
              <a:t>@</a:t>
            </a:r>
            <a:r>
              <a:rPr lang="en-US" sz="2000" dirty="0" err="1">
                <a:solidFill>
                  <a:srgbClr val="808000"/>
                </a:solidFill>
              </a:rPr>
              <a:t>PrepareForTest</a:t>
            </a:r>
            <a:r>
              <a:rPr lang="en-US" sz="2000" dirty="0"/>
              <a:t>(</a:t>
            </a:r>
            <a:r>
              <a:rPr lang="en-US" sz="2000" dirty="0" err="1"/>
              <a:t>Key.</a:t>
            </a:r>
            <a:r>
              <a:rPr lang="en-US" sz="2000" b="1" dirty="0" err="1">
                <a:solidFill>
                  <a:srgbClr val="000080"/>
                </a:solidFill>
              </a:rPr>
              <a:t>class</a:t>
            </a:r>
            <a:r>
              <a:rPr lang="en-US" sz="2000" dirty="0"/>
              <a:t>)</a:t>
            </a:r>
            <a:br>
              <a:rPr lang="en-US" sz="2000" dirty="0"/>
            </a:br>
            <a:r>
              <a:rPr lang="en-US" sz="2000" b="1" dirty="0">
                <a:solidFill>
                  <a:srgbClr val="000080"/>
                </a:solidFill>
              </a:rPr>
              <a:t>public class </a:t>
            </a:r>
            <a:r>
              <a:rPr lang="en-US" sz="2000" dirty="0" err="1"/>
              <a:t>SomeClassTest</a:t>
            </a:r>
            <a:r>
              <a:rPr lang="en-US" sz="2000" dirty="0"/>
              <a:t> </a:t>
            </a:r>
            <a:r>
              <a:rPr lang="en-US" sz="2000" dirty="0" smtClean="0"/>
              <a:t>{</a:t>
            </a:r>
            <a:r>
              <a:rPr lang="en-US" sz="2000" dirty="0"/>
              <a:t/>
            </a:r>
            <a:br>
              <a:rPr lang="en-US" sz="2000" dirty="0"/>
            </a:br>
            <a:r>
              <a:rPr lang="en-US" sz="2000" dirty="0"/>
              <a:t>    </a:t>
            </a:r>
            <a:r>
              <a:rPr lang="en-US" sz="2000" dirty="0">
                <a:solidFill>
                  <a:srgbClr val="808000"/>
                </a:solidFill>
              </a:rPr>
              <a:t>@Test</a:t>
            </a:r>
            <a:br>
              <a:rPr lang="en-US" sz="2000" dirty="0">
                <a:solidFill>
                  <a:srgbClr val="808000"/>
                </a:solidFill>
              </a:rPr>
            </a:br>
            <a:r>
              <a:rPr lang="en-US" sz="2000" dirty="0">
                <a:solidFill>
                  <a:srgbClr val="808000"/>
                </a:solidFill>
              </a:rPr>
              <a:t>    </a:t>
            </a:r>
            <a:r>
              <a:rPr lang="en-US" sz="2000" b="1" dirty="0">
                <a:solidFill>
                  <a:srgbClr val="000080"/>
                </a:solidFill>
              </a:rPr>
              <a:t>public void </a:t>
            </a:r>
            <a:r>
              <a:rPr lang="en-US" sz="2000" dirty="0" err="1" smtClean="0"/>
              <a:t>testFinalGetId</a:t>
            </a:r>
            <a:r>
              <a:rPr lang="en-US" sz="2000" dirty="0" smtClean="0"/>
              <a:t>() </a:t>
            </a:r>
            <a:r>
              <a:rPr lang="en-US" sz="2000" dirty="0"/>
              <a:t>{</a:t>
            </a:r>
            <a:br>
              <a:rPr lang="en-US" sz="2000" dirty="0"/>
            </a:br>
            <a:r>
              <a:rPr lang="en-US" sz="2000" dirty="0"/>
              <a:t>        Key </a:t>
            </a:r>
            <a:r>
              <a:rPr lang="en-US" sz="2000" dirty="0" err="1"/>
              <a:t>key</a:t>
            </a:r>
            <a:r>
              <a:rPr lang="en-US" sz="2000" dirty="0"/>
              <a:t> = </a:t>
            </a:r>
            <a:r>
              <a:rPr lang="en-US" sz="2000" dirty="0" err="1"/>
              <a:t>PowerMockito.</a:t>
            </a:r>
            <a:r>
              <a:rPr lang="en-US" sz="2000" i="1" dirty="0" err="1"/>
              <a:t>spy</a:t>
            </a:r>
            <a:r>
              <a:rPr lang="en-US" sz="2000" dirty="0"/>
              <a:t>(</a:t>
            </a:r>
            <a:r>
              <a:rPr lang="en-US" sz="2000" b="1" dirty="0">
                <a:solidFill>
                  <a:srgbClr val="000080"/>
                </a:solidFill>
              </a:rPr>
              <a:t>new </a:t>
            </a:r>
            <a:r>
              <a:rPr lang="en-US" sz="2000" dirty="0"/>
              <a:t>Key());</a:t>
            </a:r>
            <a:br>
              <a:rPr lang="en-US" sz="2000" dirty="0"/>
            </a:br>
            <a:r>
              <a:rPr lang="en-US" sz="2000" dirty="0"/>
              <a:t>        </a:t>
            </a:r>
            <a:r>
              <a:rPr lang="en-US" sz="2000" dirty="0" err="1"/>
              <a:t>Mockito.</a:t>
            </a:r>
            <a:r>
              <a:rPr lang="en-US" sz="2000" i="1" dirty="0" err="1"/>
              <a:t>when</a:t>
            </a:r>
            <a:r>
              <a:rPr lang="en-US" sz="2000" dirty="0"/>
              <a:t>(</a:t>
            </a:r>
            <a:r>
              <a:rPr lang="en-US" sz="2000" dirty="0" err="1"/>
              <a:t>key.getId</a:t>
            </a:r>
            <a:r>
              <a:rPr lang="en-US" sz="2000" dirty="0"/>
              <a:t>()).</a:t>
            </a:r>
            <a:r>
              <a:rPr lang="en-US" sz="2000" dirty="0" err="1"/>
              <a:t>thenReturn</a:t>
            </a:r>
            <a:r>
              <a:rPr lang="en-US" sz="2000" dirty="0"/>
              <a:t>(</a:t>
            </a:r>
            <a:r>
              <a:rPr lang="en-US" sz="2000" dirty="0">
                <a:solidFill>
                  <a:srgbClr val="0000FF"/>
                </a:solidFill>
              </a:rPr>
              <a:t>123L</a:t>
            </a:r>
            <a:r>
              <a:rPr lang="en-US" sz="2000" dirty="0"/>
              <a:t>);</a:t>
            </a:r>
            <a:br>
              <a:rPr lang="en-US" sz="2000" dirty="0"/>
            </a:br>
            <a:r>
              <a:rPr lang="en-US" sz="2000" dirty="0"/>
              <a:t/>
            </a:r>
            <a:br>
              <a:rPr lang="en-US" sz="2000" dirty="0"/>
            </a:br>
            <a:r>
              <a:rPr lang="en-US" sz="2000" dirty="0"/>
              <a:t>        </a:t>
            </a:r>
            <a:r>
              <a:rPr lang="en-US" sz="2000" b="1" dirty="0">
                <a:solidFill>
                  <a:srgbClr val="000080"/>
                </a:solidFill>
              </a:rPr>
              <a:t>long </a:t>
            </a:r>
            <a:r>
              <a:rPr lang="en-US" sz="2000" dirty="0" err="1"/>
              <a:t>keyId</a:t>
            </a:r>
            <a:r>
              <a:rPr lang="en-US" sz="2000" dirty="0"/>
              <a:t> = </a:t>
            </a:r>
            <a:r>
              <a:rPr lang="en-US" sz="2000" dirty="0" err="1"/>
              <a:t>key.getId</a:t>
            </a:r>
            <a:r>
              <a:rPr lang="en-US" sz="2000" dirty="0"/>
              <a:t>();</a:t>
            </a:r>
            <a:br>
              <a:rPr lang="en-US" sz="2000" dirty="0"/>
            </a:br>
            <a:r>
              <a:rPr lang="en-US" sz="2000" dirty="0"/>
              <a:t/>
            </a:r>
            <a:br>
              <a:rPr lang="en-US" sz="2000" dirty="0"/>
            </a:br>
            <a:r>
              <a:rPr lang="en-US" sz="2000" dirty="0"/>
              <a:t>        </a:t>
            </a:r>
            <a:r>
              <a:rPr lang="en-US" sz="2000" dirty="0" err="1"/>
              <a:t>Assert.</a:t>
            </a:r>
            <a:r>
              <a:rPr lang="en-US" sz="2000" i="1" dirty="0" err="1"/>
              <a:t>assertEquals</a:t>
            </a:r>
            <a:r>
              <a:rPr lang="en-US" sz="2000" dirty="0"/>
              <a:t>(</a:t>
            </a:r>
            <a:r>
              <a:rPr lang="en-US" sz="2000" dirty="0">
                <a:solidFill>
                  <a:srgbClr val="0000FF"/>
                </a:solidFill>
              </a:rPr>
              <a:t>123</a:t>
            </a:r>
            <a:r>
              <a:rPr lang="en-US" sz="2000" dirty="0"/>
              <a:t>, </a:t>
            </a:r>
            <a:r>
              <a:rPr lang="en-US" sz="2000" dirty="0" err="1"/>
              <a:t>keyId</a:t>
            </a:r>
            <a:r>
              <a:rPr lang="en-US" sz="2000" dirty="0"/>
              <a:t>);</a:t>
            </a:r>
            <a:br>
              <a:rPr lang="en-US" sz="2000" dirty="0"/>
            </a:br>
            <a:r>
              <a:rPr lang="en-US" sz="2000" dirty="0"/>
              <a:t>    </a:t>
            </a:r>
            <a:r>
              <a:rPr lang="en-US" sz="2000" dirty="0" smtClean="0"/>
              <a:t>}</a:t>
            </a:r>
            <a:r>
              <a:rPr lang="en-US" sz="2000" dirty="0"/>
              <a:t/>
            </a:r>
            <a:br>
              <a:rPr lang="en-US" sz="2000" dirty="0"/>
            </a:br>
            <a:r>
              <a:rPr lang="en-US" sz="2000" dirty="0"/>
              <a:t>}</a:t>
            </a:r>
            <a:endParaRPr lang="en-US" sz="2000" b="0" strike="noStrike" spc="-1" dirty="0">
              <a:solidFill>
                <a:srgbClr val="000000"/>
              </a:solidFill>
              <a:uFill>
                <a:solidFill>
                  <a:srgbClr val="FFFFFF"/>
                </a:solidFill>
              </a:uFill>
              <a:latin typeface="Arial"/>
            </a:endParaRPr>
          </a:p>
        </p:txBody>
      </p:sp>
      <p:sp>
        <p:nvSpPr>
          <p:cNvPr id="153" name="CustomShape 3"/>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E59E3F0-8156-48BA-A7D5-2F1DD3BCF7D5}" type="slidenum">
              <a:rPr lang="en-US" sz="1000" b="0" strike="noStrike" spc="-1">
                <a:solidFill>
                  <a:srgbClr val="BFBFBF"/>
                </a:solidFill>
                <a:uFill>
                  <a:solidFill>
                    <a:srgbClr val="FFFFFF"/>
                  </a:solidFill>
                </a:uFill>
                <a:latin typeface="Georgia"/>
                <a:ea typeface="DejaVu Sans"/>
              </a:rPr>
              <a:t>40</a:t>
            </a:fld>
            <a:endParaRPr lang="en-US" sz="1800" b="0" strike="noStrike" spc="-1">
              <a:solidFill>
                <a:srgbClr val="000000"/>
              </a:solidFill>
              <a:uFill>
                <a:solidFill>
                  <a:srgbClr val="FFFFFF"/>
                </a:solidFill>
              </a:uFill>
              <a:latin typeface="Arial"/>
            </a:endParaRPr>
          </a:p>
        </p:txBody>
      </p:sp>
      <p:sp>
        <p:nvSpPr>
          <p:cNvPr id="154" name="CustomShape 4"/>
          <p:cNvSpPr/>
          <p:nvPr/>
        </p:nvSpPr>
        <p:spPr>
          <a:xfrm>
            <a:off x="2154416" y="352226"/>
            <a:ext cx="5729224" cy="3396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ru-RU" sz="2800" b="1" spc="296" dirty="0" smtClean="0">
                <a:solidFill>
                  <a:srgbClr val="008000"/>
                </a:solidFill>
                <a:uFill>
                  <a:solidFill>
                    <a:srgbClr val="FFFFFF"/>
                  </a:solidFill>
                </a:uFill>
                <a:latin typeface="Calibri"/>
              </a:rPr>
              <a:t>ФИНАЛЬНЫЕ МЕТОДЫ</a:t>
            </a:r>
            <a:endParaRPr lang="en-US" sz="2800" b="0" strike="noStrike" spc="-1" dirty="0">
              <a:solidFill>
                <a:srgbClr val="000000"/>
              </a:solidFill>
              <a:uFill>
                <a:solidFill>
                  <a:srgbClr val="FFFFFF"/>
                </a:solidFill>
              </a:uFill>
              <a:latin typeface="Arial"/>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59" y="6512"/>
            <a:ext cx="1542857" cy="691429"/>
          </a:xfrm>
          <a:prstGeom prst="rect">
            <a:avLst/>
          </a:prstGeom>
        </p:spPr>
      </p:pic>
    </p:spTree>
    <p:extLst>
      <p:ext uri="{BB962C8B-B14F-4D97-AF65-F5344CB8AC3E}">
        <p14:creationId xmlns:p14="http://schemas.microsoft.com/office/powerpoint/2010/main" val="420760381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2"/>
          <p:cNvSpPr/>
          <p:nvPr/>
        </p:nvSpPr>
        <p:spPr>
          <a:xfrm>
            <a:off x="457200" y="1268640"/>
            <a:ext cx="8279280" cy="511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342900" indent="-342900">
              <a:lnSpc>
                <a:spcPct val="100000"/>
              </a:lnSpc>
              <a:buFont typeface="Arial" panose="020B0604020202020204" pitchFamily="34" charset="0"/>
              <a:buChar char="•"/>
            </a:pPr>
            <a:r>
              <a:rPr lang="en-US" sz="2200" spc="-1" dirty="0">
                <a:solidFill>
                  <a:srgbClr val="000000"/>
                </a:solidFill>
                <a:uFill>
                  <a:solidFill>
                    <a:srgbClr val="FFFFFF"/>
                  </a:solidFill>
                </a:uFill>
                <a:hlinkClick r:id="rId3"/>
              </a:rPr>
              <a:t>http://junit.org/junit4</a:t>
            </a:r>
            <a:r>
              <a:rPr lang="en-US" sz="2200" spc="-1" dirty="0" smtClean="0">
                <a:solidFill>
                  <a:srgbClr val="000000"/>
                </a:solidFill>
                <a:uFill>
                  <a:solidFill>
                    <a:srgbClr val="FFFFFF"/>
                  </a:solidFill>
                </a:uFill>
                <a:hlinkClick r:id="rId3"/>
              </a:rPr>
              <a:t>/</a:t>
            </a:r>
            <a:endParaRPr lang="en-US" sz="2200" spc="-1" dirty="0" smtClean="0">
              <a:solidFill>
                <a:srgbClr val="000000"/>
              </a:solidFill>
              <a:uFill>
                <a:solidFill>
                  <a:srgbClr val="FFFFFF"/>
                </a:solidFill>
              </a:uFill>
            </a:endParaRPr>
          </a:p>
          <a:p>
            <a:pPr marL="342900" indent="-342900">
              <a:lnSpc>
                <a:spcPct val="100000"/>
              </a:lnSpc>
              <a:buFont typeface="Arial" panose="020B0604020202020204" pitchFamily="34" charset="0"/>
              <a:buChar char="•"/>
            </a:pPr>
            <a:r>
              <a:rPr lang="en-US" sz="2200" spc="-1" dirty="0" smtClean="0">
                <a:solidFill>
                  <a:srgbClr val="000000"/>
                </a:solidFill>
                <a:uFill>
                  <a:solidFill>
                    <a:srgbClr val="FFFFFF"/>
                  </a:solidFill>
                </a:uFill>
                <a:hlinkClick r:id="rId4"/>
              </a:rPr>
              <a:t>http</a:t>
            </a:r>
            <a:r>
              <a:rPr lang="en-US" sz="2200" spc="-1" dirty="0">
                <a:solidFill>
                  <a:srgbClr val="000000"/>
                </a:solidFill>
                <a:uFill>
                  <a:solidFill>
                    <a:srgbClr val="FFFFFF"/>
                  </a:solidFill>
                </a:uFill>
                <a:hlinkClick r:id="rId4"/>
              </a:rPr>
              <a:t>://mockito.org</a:t>
            </a:r>
            <a:r>
              <a:rPr lang="en-US" sz="2200" spc="-1" dirty="0" smtClean="0">
                <a:solidFill>
                  <a:srgbClr val="000000"/>
                </a:solidFill>
                <a:uFill>
                  <a:solidFill>
                    <a:srgbClr val="FFFFFF"/>
                  </a:solidFill>
                </a:uFill>
                <a:hlinkClick r:id="rId4"/>
              </a:rPr>
              <a:t>/</a:t>
            </a:r>
            <a:endParaRPr lang="en-US" sz="2200" spc="-1" dirty="0" smtClean="0">
              <a:solidFill>
                <a:srgbClr val="000000"/>
              </a:solidFill>
              <a:uFill>
                <a:solidFill>
                  <a:srgbClr val="FFFFFF"/>
                </a:solidFill>
              </a:uFill>
            </a:endParaRPr>
          </a:p>
          <a:p>
            <a:pPr marL="342900" indent="-342900">
              <a:lnSpc>
                <a:spcPct val="100000"/>
              </a:lnSpc>
              <a:buFont typeface="Arial" panose="020B0604020202020204" pitchFamily="34" charset="0"/>
              <a:buChar char="•"/>
            </a:pPr>
            <a:r>
              <a:rPr lang="en-US" sz="2200" spc="-1" dirty="0">
                <a:solidFill>
                  <a:srgbClr val="000000"/>
                </a:solidFill>
                <a:uFill>
                  <a:solidFill>
                    <a:srgbClr val="FFFFFF"/>
                  </a:solidFill>
                </a:uFill>
                <a:hlinkClick r:id="rId5"/>
              </a:rPr>
              <a:t>https://</a:t>
            </a:r>
            <a:r>
              <a:rPr lang="en-US" sz="2200" spc="-1" dirty="0" smtClean="0">
                <a:solidFill>
                  <a:srgbClr val="000000"/>
                </a:solidFill>
                <a:uFill>
                  <a:solidFill>
                    <a:srgbClr val="FFFFFF"/>
                  </a:solidFill>
                </a:uFill>
                <a:hlinkClick r:id="rId5"/>
              </a:rPr>
              <a:t>github.com/jayway/powermock</a:t>
            </a:r>
            <a:endParaRPr lang="en-US" sz="2200" spc="-1" dirty="0">
              <a:solidFill>
                <a:srgbClr val="000000"/>
              </a:solidFill>
              <a:uFill>
                <a:solidFill>
                  <a:srgbClr val="FFFFFF"/>
                </a:solidFill>
              </a:uFill>
              <a:latin typeface="Arial"/>
            </a:endParaRPr>
          </a:p>
        </p:txBody>
      </p:sp>
      <p:sp>
        <p:nvSpPr>
          <p:cNvPr id="153" name="CustomShape 3"/>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E59E3F0-8156-48BA-A7D5-2F1DD3BCF7D5}" type="slidenum">
              <a:rPr lang="en-US" sz="1000" b="0" strike="noStrike" spc="-1">
                <a:solidFill>
                  <a:srgbClr val="BFBFBF"/>
                </a:solidFill>
                <a:uFill>
                  <a:solidFill>
                    <a:srgbClr val="FFFFFF"/>
                  </a:solidFill>
                </a:uFill>
                <a:latin typeface="Georgia"/>
                <a:ea typeface="DejaVu Sans"/>
              </a:rPr>
              <a:t>41</a:t>
            </a:fld>
            <a:endParaRPr lang="en-US" sz="1800" b="0" strike="noStrike" spc="-1">
              <a:solidFill>
                <a:srgbClr val="000000"/>
              </a:solidFill>
              <a:uFill>
                <a:solidFill>
                  <a:srgbClr val="FFFFFF"/>
                </a:solidFill>
              </a:uFill>
              <a:latin typeface="Arial"/>
            </a:endParaRPr>
          </a:p>
        </p:txBody>
      </p:sp>
      <p:sp>
        <p:nvSpPr>
          <p:cNvPr id="154" name="CustomShape 4"/>
          <p:cNvSpPr/>
          <p:nvPr/>
        </p:nvSpPr>
        <p:spPr>
          <a:xfrm>
            <a:off x="457200" y="352226"/>
            <a:ext cx="7426440" cy="3396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ru-RU" sz="2800" b="1" cap="all" spc="296" dirty="0">
                <a:solidFill>
                  <a:srgbClr val="008000"/>
                </a:solidFill>
                <a:uFill>
                  <a:solidFill>
                    <a:srgbClr val="FFFFFF"/>
                  </a:solidFill>
                </a:uFill>
                <a:latin typeface="Calibri"/>
              </a:rPr>
              <a:t>Используемые материалы</a:t>
            </a:r>
            <a:endParaRPr lang="en-US" sz="2800" spc="-1" dirty="0">
              <a:solidFill>
                <a:srgbClr val="000000"/>
              </a:solidFill>
              <a:uFill>
                <a:solidFill>
                  <a:srgbClr val="FFFFFF"/>
                </a:solidFill>
              </a:uFill>
            </a:endParaRPr>
          </a:p>
        </p:txBody>
      </p:sp>
    </p:spTree>
    <p:extLst>
      <p:ext uri="{BB962C8B-B14F-4D97-AF65-F5344CB8AC3E}">
        <p14:creationId xmlns:p14="http://schemas.microsoft.com/office/powerpoint/2010/main" val="281681045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4788000" y="0"/>
            <a:ext cx="4175640" cy="33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29" name="CustomShape 9"/>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29D2109C-5AE5-4FBB-B4D7-32318F778753}" type="slidenum">
              <a:rPr lang="en-US" sz="1000" b="0" strike="noStrike" spc="-1">
                <a:solidFill>
                  <a:srgbClr val="BFBFBF"/>
                </a:solidFill>
                <a:uFill>
                  <a:solidFill>
                    <a:srgbClr val="FFFFFF"/>
                  </a:solidFill>
                </a:uFill>
                <a:latin typeface="Georgia"/>
                <a:ea typeface="DejaVu Sans"/>
              </a:rPr>
              <a:t>42</a:t>
            </a:fld>
            <a:endParaRPr lang="en-US" sz="1800" b="0" strike="noStrike" spc="-1">
              <a:solidFill>
                <a:srgbClr val="000000"/>
              </a:solidFill>
              <a:uFill>
                <a:solidFill>
                  <a:srgbClr val="FFFFFF"/>
                </a:solidFill>
              </a:uFill>
              <a:latin typeface="Arial"/>
            </a:endParaRPr>
          </a:p>
        </p:txBody>
      </p:sp>
      <p:sp>
        <p:nvSpPr>
          <p:cNvPr id="230" name="CustomShape 10"/>
          <p:cNvSpPr/>
          <p:nvPr/>
        </p:nvSpPr>
        <p:spPr>
          <a:xfrm>
            <a:off x="457200" y="346680"/>
            <a:ext cx="742644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endParaRPr lang="en-US" sz="2800" b="0" strike="noStrike" spc="-1" dirty="0">
              <a:solidFill>
                <a:srgbClr val="000000"/>
              </a:solidFill>
              <a:uFill>
                <a:solidFill>
                  <a:srgbClr val="FFFFFF"/>
                </a:solidFill>
              </a:uFill>
              <a:latin typeface="Arial"/>
            </a:endParaRPr>
          </a:p>
        </p:txBody>
      </p:sp>
      <p:sp>
        <p:nvSpPr>
          <p:cNvPr id="4" name="TextBox 3"/>
          <p:cNvSpPr txBox="1"/>
          <p:nvPr/>
        </p:nvSpPr>
        <p:spPr>
          <a:xfrm>
            <a:off x="422834" y="3140968"/>
            <a:ext cx="8286751" cy="523220"/>
          </a:xfrm>
          <a:prstGeom prst="rect">
            <a:avLst/>
          </a:prstGeom>
          <a:noFill/>
        </p:spPr>
        <p:txBody>
          <a:bodyPr wrap="square" rtlCol="0">
            <a:spAutoFit/>
          </a:bodyPr>
          <a:lstStyle/>
          <a:p>
            <a:pPr algn="ctr"/>
            <a:r>
              <a:rPr lang="ru-RU" sz="2800" dirty="0" smtClean="0"/>
              <a:t>СПАСИБО!</a:t>
            </a:r>
            <a:endParaRPr lang="ru-RU" sz="2800" dirty="0"/>
          </a:p>
        </p:txBody>
      </p:sp>
    </p:spTree>
    <p:extLst>
      <p:ext uri="{BB962C8B-B14F-4D97-AF65-F5344CB8AC3E}">
        <p14:creationId xmlns:p14="http://schemas.microsoft.com/office/powerpoint/2010/main" val="1605029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2"/>
          <p:cNvSpPr/>
          <p:nvPr/>
        </p:nvSpPr>
        <p:spPr>
          <a:xfrm>
            <a:off x="323528" y="869180"/>
            <a:ext cx="8496944" cy="576495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342900" indent="-342900" algn="just">
              <a:lnSpc>
                <a:spcPct val="100000"/>
              </a:lnSpc>
              <a:buFont typeface="Arial" panose="020B0604020202020204" pitchFamily="34" charset="0"/>
              <a:buChar char="•"/>
            </a:pPr>
            <a:r>
              <a:rPr lang="ru-RU" sz="2200" b="1" spc="-1" dirty="0" smtClean="0">
                <a:solidFill>
                  <a:srgbClr val="000000"/>
                </a:solidFill>
                <a:uFill>
                  <a:solidFill>
                    <a:srgbClr val="FFFFFF"/>
                  </a:solidFill>
                </a:uFill>
              </a:rPr>
              <a:t>Спокойный </a:t>
            </a:r>
            <a:r>
              <a:rPr lang="ru-RU" sz="2200" b="1" spc="-1" dirty="0" err="1" smtClean="0">
                <a:solidFill>
                  <a:srgbClr val="000000"/>
                </a:solidFill>
                <a:uFill>
                  <a:solidFill>
                    <a:srgbClr val="FFFFFF"/>
                  </a:solidFill>
                </a:uFill>
              </a:rPr>
              <a:t>рефакторинг</a:t>
            </a:r>
            <a:r>
              <a:rPr lang="ru-RU" sz="2200" b="1" spc="-1" dirty="0" smtClean="0">
                <a:solidFill>
                  <a:srgbClr val="000000"/>
                </a:solidFill>
                <a:uFill>
                  <a:solidFill>
                    <a:srgbClr val="FFFFFF"/>
                  </a:solidFill>
                </a:uFill>
              </a:rPr>
              <a:t>.</a:t>
            </a:r>
            <a:endParaRPr lang="ru-RU" sz="2200" b="1" spc="-1" dirty="0">
              <a:solidFill>
                <a:srgbClr val="000000"/>
              </a:solidFill>
              <a:uFill>
                <a:solidFill>
                  <a:srgbClr val="FFFFFF"/>
                </a:solidFill>
              </a:uFill>
            </a:endParaRPr>
          </a:p>
          <a:p>
            <a:pPr lvl="1" algn="just"/>
            <a:r>
              <a:rPr lang="ru-RU" sz="2000" spc="-1" dirty="0">
                <a:solidFill>
                  <a:srgbClr val="000000"/>
                </a:solidFill>
                <a:uFill>
                  <a:solidFill>
                    <a:srgbClr val="FFFFFF"/>
                  </a:solidFill>
                </a:uFill>
              </a:rPr>
              <a:t>М</a:t>
            </a:r>
            <a:r>
              <a:rPr lang="ru-RU" sz="2000" spc="-1" dirty="0" smtClean="0">
                <a:solidFill>
                  <a:srgbClr val="000000"/>
                </a:solidFill>
                <a:uFill>
                  <a:solidFill>
                    <a:srgbClr val="FFFFFF"/>
                  </a:solidFill>
                </a:uFill>
              </a:rPr>
              <a:t>одуль по-прежнему работает корректно.</a:t>
            </a:r>
          </a:p>
          <a:p>
            <a:pPr lvl="1" algn="just"/>
            <a:endParaRPr lang="ru-RU" sz="2000" spc="-1" dirty="0" smtClean="0">
              <a:solidFill>
                <a:srgbClr val="000000"/>
              </a:solidFill>
              <a:uFill>
                <a:solidFill>
                  <a:srgbClr val="FFFFFF"/>
                </a:solidFill>
              </a:uFill>
            </a:endParaRPr>
          </a:p>
          <a:p>
            <a:pPr marL="342900" indent="-342900" algn="just">
              <a:buFont typeface="Arial" panose="020B0604020202020204" pitchFamily="34" charset="0"/>
              <a:buChar char="•"/>
            </a:pPr>
            <a:r>
              <a:rPr lang="ru-RU" sz="2200" b="1" spc="-1" dirty="0" smtClean="0">
                <a:solidFill>
                  <a:srgbClr val="000000"/>
                </a:solidFill>
                <a:uFill>
                  <a:solidFill>
                    <a:srgbClr val="FFFFFF"/>
                  </a:solidFill>
                </a:uFill>
              </a:rPr>
              <a:t>Простая отладка.</a:t>
            </a:r>
          </a:p>
          <a:p>
            <a:pPr lvl="1" algn="just"/>
            <a:r>
              <a:rPr lang="ru-RU" sz="2000" spc="-1" dirty="0" smtClean="0">
                <a:solidFill>
                  <a:srgbClr val="000000"/>
                </a:solidFill>
                <a:uFill>
                  <a:solidFill>
                    <a:srgbClr val="FFFFFF"/>
                  </a:solidFill>
                </a:uFill>
              </a:rPr>
              <a:t>Достаточно использовать отдельный тест.</a:t>
            </a:r>
            <a:endParaRPr lang="en-US" sz="2000" spc="-1" dirty="0" smtClean="0">
              <a:solidFill>
                <a:srgbClr val="000000"/>
              </a:solidFill>
              <a:uFill>
                <a:solidFill>
                  <a:srgbClr val="FFFFFF"/>
                </a:solidFill>
              </a:uFill>
            </a:endParaRPr>
          </a:p>
          <a:p>
            <a:pPr lvl="1" algn="just"/>
            <a:endParaRPr lang="ru-RU" sz="2200" spc="-1" dirty="0" smtClean="0">
              <a:solidFill>
                <a:srgbClr val="000000"/>
              </a:solidFill>
              <a:uFill>
                <a:solidFill>
                  <a:srgbClr val="FFFFFF"/>
                </a:solidFill>
              </a:uFill>
            </a:endParaRPr>
          </a:p>
          <a:p>
            <a:pPr marL="342900" indent="-342900" algn="just">
              <a:lnSpc>
                <a:spcPct val="100000"/>
              </a:lnSpc>
              <a:buFont typeface="Arial" panose="020B0604020202020204" pitchFamily="34" charset="0"/>
              <a:buChar char="•"/>
            </a:pPr>
            <a:r>
              <a:rPr lang="ru-RU" sz="2200" b="1" spc="-1" dirty="0" smtClean="0">
                <a:solidFill>
                  <a:srgbClr val="000000"/>
                </a:solidFill>
                <a:uFill>
                  <a:solidFill>
                    <a:srgbClr val="FFFFFF"/>
                  </a:solidFill>
                </a:uFill>
              </a:rPr>
              <a:t>Упрощение интеграции.</a:t>
            </a:r>
          </a:p>
          <a:p>
            <a:pPr lvl="1" algn="just"/>
            <a:r>
              <a:rPr lang="ru-RU" sz="2000" spc="-1" dirty="0" smtClean="0">
                <a:solidFill>
                  <a:srgbClr val="000000"/>
                </a:solidFill>
                <a:uFill>
                  <a:solidFill>
                    <a:srgbClr val="FFFFFF"/>
                  </a:solidFill>
                </a:uFill>
              </a:rPr>
              <a:t>Нет сомнений по поводу корректности отдельных модулей, а значит можно тестировать «снизу вверх»: сначала отдельные модули, потом программу в целом.</a:t>
            </a:r>
          </a:p>
          <a:p>
            <a:pPr algn="just">
              <a:lnSpc>
                <a:spcPct val="100000"/>
              </a:lnSpc>
            </a:pPr>
            <a:endParaRPr lang="ru-RU" sz="2200" spc="-1" dirty="0" smtClean="0">
              <a:solidFill>
                <a:srgbClr val="000000"/>
              </a:solidFill>
              <a:uFill>
                <a:solidFill>
                  <a:srgbClr val="FFFFFF"/>
                </a:solidFill>
              </a:uFill>
            </a:endParaRPr>
          </a:p>
          <a:p>
            <a:pPr marL="342900" indent="-342900" algn="just">
              <a:lnSpc>
                <a:spcPct val="100000"/>
              </a:lnSpc>
              <a:buFont typeface="Arial" panose="020B0604020202020204" pitchFamily="34" charset="0"/>
              <a:buChar char="•"/>
            </a:pPr>
            <a:r>
              <a:rPr lang="ru-RU" sz="2200" b="1" spc="-1" dirty="0" smtClean="0">
                <a:solidFill>
                  <a:srgbClr val="000000"/>
                </a:solidFill>
                <a:uFill>
                  <a:solidFill>
                    <a:srgbClr val="FFFFFF"/>
                  </a:solidFill>
                </a:uFill>
              </a:rPr>
              <a:t>Документирование кода.</a:t>
            </a:r>
          </a:p>
          <a:p>
            <a:pPr lvl="1" algn="just"/>
            <a:r>
              <a:rPr lang="ru-RU" sz="2000" spc="-1" dirty="0" smtClean="0">
                <a:solidFill>
                  <a:srgbClr val="000000"/>
                </a:solidFill>
                <a:uFill>
                  <a:solidFill>
                    <a:srgbClr val="FFFFFF"/>
                  </a:solidFill>
                </a:uFill>
              </a:rPr>
              <a:t>Модульный тест – «живой документ» тестируемого модуля.</a:t>
            </a:r>
          </a:p>
          <a:p>
            <a:pPr lvl="1" algn="just"/>
            <a:endParaRPr lang="ru-RU" sz="2200" spc="-1" dirty="0" smtClean="0">
              <a:solidFill>
                <a:srgbClr val="000000"/>
              </a:solidFill>
              <a:uFill>
                <a:solidFill>
                  <a:srgbClr val="FFFFFF"/>
                </a:solidFill>
              </a:uFill>
            </a:endParaRPr>
          </a:p>
          <a:p>
            <a:pPr marL="342900" indent="-342900" algn="just">
              <a:lnSpc>
                <a:spcPct val="100000"/>
              </a:lnSpc>
              <a:buFont typeface="Arial" panose="020B0604020202020204" pitchFamily="34" charset="0"/>
              <a:buChar char="•"/>
            </a:pPr>
            <a:r>
              <a:rPr lang="ru-RU" sz="2200" b="1" spc="-1" dirty="0" smtClean="0">
                <a:solidFill>
                  <a:srgbClr val="000000"/>
                </a:solidFill>
                <a:uFill>
                  <a:solidFill>
                    <a:srgbClr val="FFFFFF"/>
                  </a:solidFill>
                </a:uFill>
              </a:rPr>
              <a:t>Отделение интерфейса от реализации.</a:t>
            </a:r>
          </a:p>
          <a:p>
            <a:pPr lvl="1" algn="just"/>
            <a:r>
              <a:rPr lang="ru-RU" sz="2000" spc="-1" dirty="0" smtClean="0">
                <a:solidFill>
                  <a:srgbClr val="000000"/>
                </a:solidFill>
                <a:uFill>
                  <a:solidFill>
                    <a:srgbClr val="FFFFFF"/>
                  </a:solidFill>
                </a:uFill>
              </a:rPr>
              <a:t>Тест не должен выходить за границу модуля. Это заставляет разработчика абстрагироваться от конкретных реализаций сторонних для теста классов. Результат - минимум зависимостей.</a:t>
            </a:r>
            <a:endParaRPr lang="ru-RU" sz="2000" spc="-1" dirty="0">
              <a:solidFill>
                <a:srgbClr val="000000"/>
              </a:solidFill>
              <a:uFill>
                <a:solidFill>
                  <a:srgbClr val="FFFFFF"/>
                </a:solidFill>
              </a:uFill>
            </a:endParaRPr>
          </a:p>
        </p:txBody>
      </p:sp>
      <p:sp>
        <p:nvSpPr>
          <p:cNvPr id="153" name="CustomShape 3"/>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E59E3F0-8156-48BA-A7D5-2F1DD3BCF7D5}" type="slidenum">
              <a:rPr lang="en-US" sz="1000" b="0" strike="noStrike" spc="-1">
                <a:solidFill>
                  <a:srgbClr val="BFBFBF"/>
                </a:solidFill>
                <a:uFill>
                  <a:solidFill>
                    <a:srgbClr val="FFFFFF"/>
                  </a:solidFill>
                </a:uFill>
                <a:latin typeface="Georgia"/>
                <a:ea typeface="DejaVu Sans"/>
              </a:rPr>
              <a:t>5</a:t>
            </a:fld>
            <a:endParaRPr lang="en-US" sz="1800" b="0" strike="noStrike" spc="-1">
              <a:solidFill>
                <a:srgbClr val="000000"/>
              </a:solidFill>
              <a:uFill>
                <a:solidFill>
                  <a:srgbClr val="FFFFFF"/>
                </a:solidFill>
              </a:uFill>
              <a:latin typeface="Arial"/>
            </a:endParaRPr>
          </a:p>
        </p:txBody>
      </p:sp>
      <p:sp>
        <p:nvSpPr>
          <p:cNvPr id="154" name="CustomShape 4"/>
          <p:cNvSpPr/>
          <p:nvPr/>
        </p:nvSpPr>
        <p:spPr>
          <a:xfrm>
            <a:off x="457200" y="346680"/>
            <a:ext cx="742644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ru-RU" sz="2800" b="1" cap="all" spc="296" dirty="0" smtClean="0">
                <a:solidFill>
                  <a:srgbClr val="008000"/>
                </a:solidFill>
                <a:uFill>
                  <a:solidFill>
                    <a:srgbClr val="FFFFFF"/>
                  </a:solidFill>
                </a:uFill>
                <a:latin typeface="Calibri"/>
              </a:rPr>
              <a:t>Преимущества</a:t>
            </a:r>
            <a:endParaRPr lang="en-US" sz="2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47271482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2"/>
          <p:cNvSpPr/>
          <p:nvPr/>
        </p:nvSpPr>
        <p:spPr>
          <a:xfrm>
            <a:off x="457200" y="869180"/>
            <a:ext cx="8291264" cy="576495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342900" indent="-342900" algn="just">
              <a:lnSpc>
                <a:spcPct val="100000"/>
              </a:lnSpc>
              <a:buFont typeface="Arial" panose="020B0604020202020204" pitchFamily="34" charset="0"/>
              <a:buChar char="•"/>
            </a:pPr>
            <a:r>
              <a:rPr lang="ru-RU" sz="2200" b="1" spc="-1" dirty="0" smtClean="0">
                <a:solidFill>
                  <a:srgbClr val="000000"/>
                </a:solidFill>
                <a:uFill>
                  <a:solidFill>
                    <a:srgbClr val="FFFFFF"/>
                  </a:solidFill>
                </a:uFill>
              </a:rPr>
              <a:t>Много дополнительной работы.</a:t>
            </a:r>
            <a:endParaRPr lang="ru-RU" sz="2200" b="1" spc="-1" dirty="0">
              <a:solidFill>
                <a:srgbClr val="000000"/>
              </a:solidFill>
              <a:uFill>
                <a:solidFill>
                  <a:srgbClr val="FFFFFF"/>
                </a:solidFill>
              </a:uFill>
            </a:endParaRPr>
          </a:p>
          <a:p>
            <a:pPr lvl="1" algn="just"/>
            <a:r>
              <a:rPr lang="ru-RU" sz="2000" spc="-1" dirty="0" smtClean="0">
                <a:solidFill>
                  <a:srgbClr val="000000"/>
                </a:solidFill>
                <a:uFill>
                  <a:solidFill>
                    <a:srgbClr val="FFFFFF"/>
                  </a:solidFill>
                </a:uFill>
              </a:rPr>
              <a:t>Да, это так. Но существует огромное количество </a:t>
            </a:r>
            <a:r>
              <a:rPr lang="ru-RU" sz="2000" spc="-1" dirty="0" err="1" smtClean="0">
                <a:solidFill>
                  <a:srgbClr val="000000"/>
                </a:solidFill>
                <a:uFill>
                  <a:solidFill>
                    <a:srgbClr val="FFFFFF"/>
                  </a:solidFill>
                </a:uFill>
              </a:rPr>
              <a:t>фрэймворков</a:t>
            </a:r>
            <a:r>
              <a:rPr lang="ru-RU" sz="2000" spc="-1" dirty="0" smtClean="0">
                <a:solidFill>
                  <a:srgbClr val="000000"/>
                </a:solidFill>
                <a:uFill>
                  <a:solidFill>
                    <a:srgbClr val="FFFFFF"/>
                  </a:solidFill>
                </a:uFill>
              </a:rPr>
              <a:t>, которые позволяют существенно упростить эту работу.</a:t>
            </a:r>
          </a:p>
          <a:p>
            <a:pPr lvl="1" algn="just"/>
            <a:endParaRPr lang="ru-RU" sz="2000" spc="-1" dirty="0" smtClean="0">
              <a:solidFill>
                <a:srgbClr val="000000"/>
              </a:solidFill>
              <a:uFill>
                <a:solidFill>
                  <a:srgbClr val="FFFFFF"/>
                </a:solidFill>
              </a:uFill>
            </a:endParaRPr>
          </a:p>
          <a:p>
            <a:pPr marL="342900" indent="-342900" algn="just">
              <a:buFont typeface="Arial" panose="020B0604020202020204" pitchFamily="34" charset="0"/>
              <a:buChar char="•"/>
            </a:pPr>
            <a:r>
              <a:rPr lang="ru-RU" sz="2200" b="1" spc="-1" dirty="0" smtClean="0">
                <a:solidFill>
                  <a:srgbClr val="000000"/>
                </a:solidFill>
                <a:uFill>
                  <a:solidFill>
                    <a:srgbClr val="FFFFFF"/>
                  </a:solidFill>
                </a:uFill>
              </a:rPr>
              <a:t>Лишняя трата времени на выполнение этой дополнительной работы.</a:t>
            </a:r>
          </a:p>
          <a:p>
            <a:pPr lvl="1" algn="just"/>
            <a:r>
              <a:rPr lang="ru-RU" sz="2000" spc="-1" dirty="0" smtClean="0">
                <a:solidFill>
                  <a:srgbClr val="000000"/>
                </a:solidFill>
                <a:uFill>
                  <a:solidFill>
                    <a:srgbClr val="FFFFFF"/>
                  </a:solidFill>
                </a:uFill>
              </a:rPr>
              <a:t>А вот это не так! Тесты сокращают (иногда сильно) длительность поиска ошибок и отладки кода на большее количество времени чем то, что было затрачено на их написание.</a:t>
            </a:r>
            <a:endParaRPr lang="ru-RU" sz="2200" spc="-1" dirty="0" smtClean="0">
              <a:solidFill>
                <a:srgbClr val="000000"/>
              </a:solidFill>
              <a:uFill>
                <a:solidFill>
                  <a:srgbClr val="FFFFFF"/>
                </a:solidFill>
              </a:uFill>
            </a:endParaRPr>
          </a:p>
        </p:txBody>
      </p:sp>
      <p:sp>
        <p:nvSpPr>
          <p:cNvPr id="154" name="CustomShape 4"/>
          <p:cNvSpPr/>
          <p:nvPr/>
        </p:nvSpPr>
        <p:spPr>
          <a:xfrm>
            <a:off x="457200" y="346680"/>
            <a:ext cx="742644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ru-RU" sz="2800" b="1" cap="all" spc="296" dirty="0" smtClean="0">
                <a:solidFill>
                  <a:srgbClr val="008000"/>
                </a:solidFill>
                <a:uFill>
                  <a:solidFill>
                    <a:srgbClr val="FFFFFF"/>
                  </a:solidFill>
                </a:uFill>
                <a:latin typeface="Calibri"/>
              </a:rPr>
              <a:t>Недостатки</a:t>
            </a:r>
            <a:endParaRPr lang="en-US" sz="2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88135945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2"/>
          <p:cNvSpPr/>
          <p:nvPr/>
        </p:nvSpPr>
        <p:spPr>
          <a:xfrm>
            <a:off x="457200" y="908720"/>
            <a:ext cx="8291264" cy="583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457200" indent="-456480" algn="just">
              <a:lnSpc>
                <a:spcPct val="100000"/>
              </a:lnSpc>
              <a:buClr>
                <a:srgbClr val="000000"/>
              </a:buClr>
              <a:buFont typeface="Arial" panose="020B0604020202020204" pitchFamily="34" charset="0"/>
              <a:buChar char="•"/>
            </a:pPr>
            <a:r>
              <a:rPr lang="en-US" sz="2200" b="1" strike="noStrike" spc="-1" dirty="0" smtClean="0">
                <a:solidFill>
                  <a:srgbClr val="000000"/>
                </a:solidFill>
                <a:uFill>
                  <a:solidFill>
                    <a:srgbClr val="FFFFFF"/>
                  </a:solidFill>
                </a:uFill>
                <a:ea typeface="DejaVu Sans"/>
              </a:rPr>
              <a:t>JUni</a:t>
            </a:r>
            <a:r>
              <a:rPr lang="en-US" sz="2200" b="1" spc="-1" dirty="0" smtClean="0">
                <a:solidFill>
                  <a:srgbClr val="000000"/>
                </a:solidFill>
                <a:uFill>
                  <a:solidFill>
                    <a:srgbClr val="FFFFFF"/>
                  </a:solidFill>
                </a:uFill>
                <a:ea typeface="DejaVu Sans"/>
              </a:rPr>
              <a:t>t</a:t>
            </a:r>
          </a:p>
          <a:p>
            <a:pPr marL="457920" lvl="1" algn="just">
              <a:buClr>
                <a:srgbClr val="000000"/>
              </a:buClr>
            </a:pPr>
            <a:r>
              <a:rPr lang="ru-RU" sz="2000" spc="-1" dirty="0" smtClean="0">
                <a:solidFill>
                  <a:srgbClr val="000000"/>
                </a:solidFill>
                <a:uFill>
                  <a:solidFill>
                    <a:srgbClr val="FFFFFF"/>
                  </a:solidFill>
                </a:uFill>
                <a:ea typeface="DejaVu Sans"/>
              </a:rPr>
              <a:t>	Самый популярный, является де факто стандартом написания модульных тестов.</a:t>
            </a:r>
          </a:p>
          <a:p>
            <a:pPr marL="457920" lvl="1" algn="just">
              <a:buClr>
                <a:srgbClr val="000000"/>
              </a:buClr>
            </a:pPr>
            <a:endParaRPr lang="en-US" sz="2200" b="0" strike="noStrike" spc="-1" dirty="0" smtClean="0">
              <a:solidFill>
                <a:srgbClr val="000000"/>
              </a:solidFill>
              <a:uFill>
                <a:solidFill>
                  <a:srgbClr val="FFFFFF"/>
                </a:solidFill>
              </a:uFill>
              <a:ea typeface="DejaVu Sans"/>
            </a:endParaRPr>
          </a:p>
          <a:p>
            <a:pPr marL="457200" indent="-456480" algn="just">
              <a:lnSpc>
                <a:spcPct val="100000"/>
              </a:lnSpc>
              <a:buClr>
                <a:srgbClr val="000000"/>
              </a:buClr>
              <a:buFont typeface="Arial" panose="020B0604020202020204" pitchFamily="34" charset="0"/>
              <a:buChar char="•"/>
            </a:pPr>
            <a:r>
              <a:rPr lang="en-US" sz="2200" b="1" spc="-1" dirty="0" err="1" smtClean="0">
                <a:solidFill>
                  <a:srgbClr val="000000"/>
                </a:solidFill>
                <a:uFill>
                  <a:solidFill>
                    <a:srgbClr val="FFFFFF"/>
                  </a:solidFill>
                </a:uFill>
              </a:rPr>
              <a:t>TestNG</a:t>
            </a:r>
            <a:endParaRPr lang="ru-RU" sz="2200" b="1" spc="-1" dirty="0" smtClean="0">
              <a:solidFill>
                <a:srgbClr val="000000"/>
              </a:solidFill>
              <a:uFill>
                <a:solidFill>
                  <a:srgbClr val="FFFFFF"/>
                </a:solidFill>
              </a:uFill>
            </a:endParaRPr>
          </a:p>
          <a:p>
            <a:pPr marL="457920" lvl="1" algn="just">
              <a:buClr>
                <a:srgbClr val="000000"/>
              </a:buClr>
            </a:pPr>
            <a:r>
              <a:rPr lang="ru-RU" sz="2000" spc="-1" dirty="0" smtClean="0">
                <a:solidFill>
                  <a:srgbClr val="000000"/>
                </a:solidFill>
                <a:uFill>
                  <a:solidFill>
                    <a:srgbClr val="FFFFFF"/>
                  </a:solidFill>
                </a:uFill>
              </a:rPr>
              <a:t>	Аналог </a:t>
            </a:r>
            <a:r>
              <a:rPr lang="en-US" sz="2000" spc="-1" dirty="0" smtClean="0">
                <a:solidFill>
                  <a:srgbClr val="000000"/>
                </a:solidFill>
                <a:uFill>
                  <a:solidFill>
                    <a:srgbClr val="FFFFFF"/>
                  </a:solidFill>
                </a:uFill>
              </a:rPr>
              <a:t>J</a:t>
            </a:r>
            <a:r>
              <a:rPr lang="en-US" sz="2000" spc="-1" dirty="0">
                <a:solidFill>
                  <a:srgbClr val="000000"/>
                </a:solidFill>
                <a:uFill>
                  <a:solidFill>
                    <a:srgbClr val="FFFFFF"/>
                  </a:solidFill>
                </a:uFill>
              </a:rPr>
              <a:t>U</a:t>
            </a:r>
            <a:r>
              <a:rPr lang="en-US" sz="2000" spc="-1" dirty="0" smtClean="0">
                <a:solidFill>
                  <a:srgbClr val="000000"/>
                </a:solidFill>
                <a:uFill>
                  <a:solidFill>
                    <a:srgbClr val="FFFFFF"/>
                  </a:solidFill>
                </a:uFill>
              </a:rPr>
              <a:t>nit</a:t>
            </a:r>
            <a:r>
              <a:rPr lang="ru-RU" sz="2000" spc="-1" dirty="0" smtClean="0">
                <a:solidFill>
                  <a:srgbClr val="000000"/>
                </a:solidFill>
                <a:uFill>
                  <a:solidFill>
                    <a:srgbClr val="FFFFFF"/>
                  </a:solidFill>
                </a:uFill>
              </a:rPr>
              <a:t>.</a:t>
            </a:r>
          </a:p>
          <a:p>
            <a:pPr marL="457920" lvl="1" algn="just">
              <a:buClr>
                <a:srgbClr val="000000"/>
              </a:buClr>
            </a:pPr>
            <a:endParaRPr lang="ru-RU" sz="2200" spc="-1" dirty="0" smtClean="0">
              <a:solidFill>
                <a:srgbClr val="000000"/>
              </a:solidFill>
              <a:uFill>
                <a:solidFill>
                  <a:srgbClr val="FFFFFF"/>
                </a:solidFill>
              </a:uFill>
            </a:endParaRPr>
          </a:p>
          <a:p>
            <a:pPr marL="457200" indent="-456480" algn="just">
              <a:lnSpc>
                <a:spcPct val="100000"/>
              </a:lnSpc>
              <a:buClr>
                <a:srgbClr val="000000"/>
              </a:buClr>
              <a:buFont typeface="Arial" panose="020B0604020202020204" pitchFamily="34" charset="0"/>
              <a:buChar char="•"/>
            </a:pPr>
            <a:r>
              <a:rPr lang="en-US" sz="2200" b="1" strike="noStrike" spc="-1" dirty="0" err="1" smtClean="0">
                <a:solidFill>
                  <a:srgbClr val="000000"/>
                </a:solidFill>
                <a:uFill>
                  <a:solidFill>
                    <a:srgbClr val="FFFFFF"/>
                  </a:solidFill>
                </a:uFill>
              </a:rPr>
              <a:t>Mockito</a:t>
            </a:r>
            <a:endParaRPr lang="ru-RU" sz="2200" b="1" strike="noStrike" spc="-1" dirty="0" smtClean="0">
              <a:solidFill>
                <a:srgbClr val="000000"/>
              </a:solidFill>
              <a:uFill>
                <a:solidFill>
                  <a:srgbClr val="FFFFFF"/>
                </a:solidFill>
              </a:uFill>
            </a:endParaRPr>
          </a:p>
          <a:p>
            <a:pPr marL="720" algn="just">
              <a:lnSpc>
                <a:spcPct val="100000"/>
              </a:lnSpc>
              <a:buClr>
                <a:srgbClr val="000000"/>
              </a:buClr>
            </a:pPr>
            <a:r>
              <a:rPr lang="ru-RU" sz="2200" b="0" strike="noStrike" spc="-1" dirty="0" smtClean="0">
                <a:solidFill>
                  <a:srgbClr val="000000"/>
                </a:solidFill>
                <a:uFill>
                  <a:solidFill>
                    <a:srgbClr val="FFFFFF"/>
                  </a:solidFill>
                </a:uFill>
              </a:rPr>
              <a:t>	</a:t>
            </a:r>
            <a:r>
              <a:rPr lang="ru-RU" sz="2000" b="0" strike="noStrike" spc="-1" dirty="0" smtClean="0">
                <a:solidFill>
                  <a:srgbClr val="000000"/>
                </a:solidFill>
                <a:uFill>
                  <a:solidFill>
                    <a:srgbClr val="FFFFFF"/>
                  </a:solidFill>
                </a:uFill>
              </a:rPr>
              <a:t>Простое написание фиктивных (</a:t>
            </a:r>
            <a:r>
              <a:rPr lang="en-US" sz="2000" b="0" strike="noStrike" spc="-1" dirty="0" smtClean="0">
                <a:solidFill>
                  <a:srgbClr val="000000"/>
                </a:solidFill>
                <a:uFill>
                  <a:solidFill>
                    <a:srgbClr val="FFFFFF"/>
                  </a:solidFill>
                </a:uFill>
              </a:rPr>
              <a:t>mock</a:t>
            </a:r>
            <a:r>
              <a:rPr lang="ru-RU" sz="2000" b="0" strike="noStrike" spc="-1" dirty="0" smtClean="0">
                <a:solidFill>
                  <a:srgbClr val="000000"/>
                </a:solidFill>
                <a:uFill>
                  <a:solidFill>
                    <a:srgbClr val="FFFFFF"/>
                  </a:solidFill>
                </a:uFill>
              </a:rPr>
              <a:t>) реализаций.</a:t>
            </a:r>
          </a:p>
          <a:p>
            <a:pPr marL="720" algn="just">
              <a:lnSpc>
                <a:spcPct val="100000"/>
              </a:lnSpc>
              <a:buClr>
                <a:srgbClr val="000000"/>
              </a:buClr>
            </a:pPr>
            <a:endParaRPr lang="en-US" sz="2200" b="0" strike="noStrike" spc="-1" dirty="0" smtClean="0">
              <a:solidFill>
                <a:srgbClr val="000000"/>
              </a:solidFill>
              <a:uFill>
                <a:solidFill>
                  <a:srgbClr val="FFFFFF"/>
                </a:solidFill>
              </a:uFill>
            </a:endParaRPr>
          </a:p>
          <a:p>
            <a:pPr marL="457200" indent="-456480" algn="just">
              <a:lnSpc>
                <a:spcPct val="100000"/>
              </a:lnSpc>
              <a:buClr>
                <a:srgbClr val="000000"/>
              </a:buClr>
              <a:buFont typeface="Arial" panose="020B0604020202020204" pitchFamily="34" charset="0"/>
              <a:buChar char="•"/>
            </a:pPr>
            <a:r>
              <a:rPr lang="en-US" sz="2200" b="1" spc="-1" dirty="0" err="1" smtClean="0">
                <a:solidFill>
                  <a:srgbClr val="000000"/>
                </a:solidFill>
                <a:uFill>
                  <a:solidFill>
                    <a:srgbClr val="FFFFFF"/>
                  </a:solidFill>
                </a:uFill>
              </a:rPr>
              <a:t>EasyMock</a:t>
            </a:r>
            <a:endParaRPr lang="ru-RU" sz="2200" b="1" spc="-1" dirty="0" smtClean="0">
              <a:solidFill>
                <a:srgbClr val="000000"/>
              </a:solidFill>
              <a:uFill>
                <a:solidFill>
                  <a:srgbClr val="FFFFFF"/>
                </a:solidFill>
              </a:uFill>
            </a:endParaRPr>
          </a:p>
          <a:p>
            <a:pPr marL="720" algn="just">
              <a:lnSpc>
                <a:spcPct val="100000"/>
              </a:lnSpc>
              <a:buClr>
                <a:srgbClr val="000000"/>
              </a:buClr>
            </a:pPr>
            <a:r>
              <a:rPr lang="ru-RU" sz="2200" spc="-1" dirty="0" smtClean="0">
                <a:solidFill>
                  <a:srgbClr val="000000"/>
                </a:solidFill>
                <a:uFill>
                  <a:solidFill>
                    <a:srgbClr val="FFFFFF"/>
                  </a:solidFill>
                </a:uFill>
              </a:rPr>
              <a:t>	</a:t>
            </a:r>
            <a:r>
              <a:rPr lang="ru-RU" sz="2000" spc="-1" dirty="0" smtClean="0">
                <a:solidFill>
                  <a:srgbClr val="000000"/>
                </a:solidFill>
                <a:uFill>
                  <a:solidFill>
                    <a:srgbClr val="FFFFFF"/>
                  </a:solidFill>
                </a:uFill>
              </a:rPr>
              <a:t>Аналог </a:t>
            </a:r>
            <a:r>
              <a:rPr lang="en-US" sz="2000" spc="-1" dirty="0" err="1" smtClean="0">
                <a:solidFill>
                  <a:srgbClr val="000000"/>
                </a:solidFill>
                <a:uFill>
                  <a:solidFill>
                    <a:srgbClr val="FFFFFF"/>
                  </a:solidFill>
                </a:uFill>
              </a:rPr>
              <a:t>Mockito</a:t>
            </a:r>
            <a:r>
              <a:rPr lang="ru-RU" sz="2000" spc="-1" dirty="0">
                <a:solidFill>
                  <a:srgbClr val="000000"/>
                </a:solidFill>
                <a:uFill>
                  <a:solidFill>
                    <a:srgbClr val="FFFFFF"/>
                  </a:solidFill>
                </a:uFill>
              </a:rPr>
              <a:t>.</a:t>
            </a:r>
            <a:endParaRPr lang="ru-RU" sz="2200" spc="-1" dirty="0" smtClean="0">
              <a:solidFill>
                <a:srgbClr val="000000"/>
              </a:solidFill>
              <a:uFill>
                <a:solidFill>
                  <a:srgbClr val="FFFFFF"/>
                </a:solidFill>
              </a:uFill>
            </a:endParaRPr>
          </a:p>
          <a:p>
            <a:pPr marL="457200" indent="-456480" algn="just">
              <a:lnSpc>
                <a:spcPct val="100000"/>
              </a:lnSpc>
              <a:buClr>
                <a:srgbClr val="000000"/>
              </a:buClr>
              <a:buFont typeface="Arial" panose="020B0604020202020204" pitchFamily="34" charset="0"/>
              <a:buChar char="•"/>
            </a:pPr>
            <a:endParaRPr lang="en-US" sz="2200" spc="-1" dirty="0" smtClean="0">
              <a:solidFill>
                <a:srgbClr val="000000"/>
              </a:solidFill>
              <a:uFill>
                <a:solidFill>
                  <a:srgbClr val="FFFFFF"/>
                </a:solidFill>
              </a:uFill>
            </a:endParaRPr>
          </a:p>
          <a:p>
            <a:pPr marL="457200" indent="-456480" algn="just">
              <a:lnSpc>
                <a:spcPct val="100000"/>
              </a:lnSpc>
              <a:buClr>
                <a:srgbClr val="000000"/>
              </a:buClr>
              <a:buFont typeface="Arial" panose="020B0604020202020204" pitchFamily="34" charset="0"/>
              <a:buChar char="•"/>
            </a:pPr>
            <a:r>
              <a:rPr lang="en-US" sz="2200" b="1" strike="noStrike" spc="-1" dirty="0" err="1" smtClean="0">
                <a:solidFill>
                  <a:srgbClr val="000000"/>
                </a:solidFill>
                <a:uFill>
                  <a:solidFill>
                    <a:srgbClr val="FFFFFF"/>
                  </a:solidFill>
                </a:uFill>
              </a:rPr>
              <a:t>PowerMock</a:t>
            </a:r>
            <a:endParaRPr lang="en-US" sz="2200" b="1" strike="noStrike" spc="-1" dirty="0" smtClean="0">
              <a:solidFill>
                <a:srgbClr val="000000"/>
              </a:solidFill>
              <a:uFill>
                <a:solidFill>
                  <a:srgbClr val="FFFFFF"/>
                </a:solidFill>
              </a:uFill>
            </a:endParaRPr>
          </a:p>
          <a:p>
            <a:pPr marL="720" algn="just">
              <a:lnSpc>
                <a:spcPct val="100000"/>
              </a:lnSpc>
              <a:buClr>
                <a:srgbClr val="000000"/>
              </a:buClr>
            </a:pPr>
            <a:r>
              <a:rPr lang="ru-RU" sz="2000" spc="-1" dirty="0" smtClean="0">
                <a:solidFill>
                  <a:srgbClr val="000000"/>
                </a:solidFill>
                <a:uFill>
                  <a:solidFill>
                    <a:srgbClr val="FFFFFF"/>
                  </a:solidFill>
                </a:uFill>
              </a:rPr>
              <a:t>	Добавляет </a:t>
            </a:r>
            <a:r>
              <a:rPr lang="en-US" sz="2000" spc="-1" dirty="0" smtClean="0">
                <a:solidFill>
                  <a:srgbClr val="000000"/>
                </a:solidFill>
                <a:uFill>
                  <a:solidFill>
                    <a:srgbClr val="FFFFFF"/>
                  </a:solidFill>
                </a:uFill>
              </a:rPr>
              <a:t>mock </a:t>
            </a:r>
            <a:r>
              <a:rPr lang="ru-RU" sz="2000" spc="-1" dirty="0" smtClean="0">
                <a:solidFill>
                  <a:srgbClr val="000000"/>
                </a:solidFill>
                <a:uFill>
                  <a:solidFill>
                    <a:srgbClr val="FFFFFF"/>
                  </a:solidFill>
                </a:uFill>
              </a:rPr>
              <a:t>библиотекам (</a:t>
            </a:r>
            <a:r>
              <a:rPr lang="en-US" sz="2000" spc="-1" dirty="0" err="1" smtClean="0">
                <a:solidFill>
                  <a:srgbClr val="000000"/>
                </a:solidFill>
                <a:uFill>
                  <a:solidFill>
                    <a:srgbClr val="FFFFFF"/>
                  </a:solidFill>
                </a:uFill>
              </a:rPr>
              <a:t>Mockito</a:t>
            </a:r>
            <a:r>
              <a:rPr lang="en-US" sz="2000" spc="-1" dirty="0" smtClean="0">
                <a:solidFill>
                  <a:srgbClr val="000000"/>
                </a:solidFill>
                <a:uFill>
                  <a:solidFill>
                    <a:srgbClr val="FFFFFF"/>
                  </a:solidFill>
                </a:uFill>
              </a:rPr>
              <a:t> </a:t>
            </a:r>
            <a:r>
              <a:rPr lang="ru-RU" sz="2000" spc="-1" dirty="0" smtClean="0">
                <a:solidFill>
                  <a:srgbClr val="000000"/>
                </a:solidFill>
                <a:uFill>
                  <a:solidFill>
                    <a:srgbClr val="FFFFFF"/>
                  </a:solidFill>
                </a:uFill>
              </a:rPr>
              <a:t>и </a:t>
            </a:r>
            <a:r>
              <a:rPr lang="en-US" sz="2000" spc="-1" dirty="0" err="1" smtClean="0">
                <a:solidFill>
                  <a:srgbClr val="000000"/>
                </a:solidFill>
                <a:uFill>
                  <a:solidFill>
                    <a:srgbClr val="FFFFFF"/>
                  </a:solidFill>
                </a:uFill>
              </a:rPr>
              <a:t>EasyMock</a:t>
            </a:r>
            <a:r>
              <a:rPr lang="ru-RU" sz="2000" spc="-1" dirty="0" smtClean="0">
                <a:solidFill>
                  <a:srgbClr val="000000"/>
                </a:solidFill>
                <a:uFill>
                  <a:solidFill>
                    <a:srgbClr val="FFFFFF"/>
                  </a:solidFill>
                </a:uFill>
              </a:rPr>
              <a:t>)</a:t>
            </a:r>
            <a:r>
              <a:rPr lang="en-US" sz="2000" spc="-1" dirty="0" smtClean="0">
                <a:solidFill>
                  <a:srgbClr val="000000"/>
                </a:solidFill>
                <a:uFill>
                  <a:solidFill>
                    <a:srgbClr val="FFFFFF"/>
                  </a:solidFill>
                </a:uFill>
              </a:rPr>
              <a:t> </a:t>
            </a:r>
            <a:r>
              <a:rPr lang="ru-RU" sz="2000" spc="-1" dirty="0" smtClean="0">
                <a:solidFill>
                  <a:srgbClr val="000000"/>
                </a:solidFill>
                <a:uFill>
                  <a:solidFill>
                    <a:srgbClr val="FFFFFF"/>
                  </a:solidFill>
                </a:uFill>
              </a:rPr>
              <a:t>новые возможности.</a:t>
            </a:r>
            <a:endParaRPr lang="en-US" sz="1800" b="0" strike="noStrike" spc="-1" dirty="0">
              <a:solidFill>
                <a:srgbClr val="000000"/>
              </a:solidFill>
              <a:uFill>
                <a:solidFill>
                  <a:srgbClr val="FFFFFF"/>
                </a:solidFill>
              </a:uFill>
              <a:latin typeface="Arial"/>
            </a:endParaRPr>
          </a:p>
        </p:txBody>
      </p:sp>
      <p:sp>
        <p:nvSpPr>
          <p:cNvPr id="153" name="CustomShape 3"/>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E59E3F0-8156-48BA-A7D5-2F1DD3BCF7D5}" type="slidenum">
              <a:rPr lang="en-US" sz="1000" b="0" strike="noStrike" spc="-1">
                <a:solidFill>
                  <a:srgbClr val="BFBFBF"/>
                </a:solidFill>
                <a:uFill>
                  <a:solidFill>
                    <a:srgbClr val="FFFFFF"/>
                  </a:solidFill>
                </a:uFill>
                <a:latin typeface="Georgia"/>
                <a:ea typeface="DejaVu Sans"/>
              </a:rPr>
              <a:t>7</a:t>
            </a:fld>
            <a:endParaRPr lang="en-US" sz="1800" b="0" strike="noStrike" spc="-1">
              <a:solidFill>
                <a:srgbClr val="000000"/>
              </a:solidFill>
              <a:uFill>
                <a:solidFill>
                  <a:srgbClr val="FFFFFF"/>
                </a:solidFill>
              </a:uFill>
              <a:latin typeface="Arial"/>
            </a:endParaRPr>
          </a:p>
        </p:txBody>
      </p:sp>
      <p:sp>
        <p:nvSpPr>
          <p:cNvPr id="154" name="CustomShape 4"/>
          <p:cNvSpPr/>
          <p:nvPr/>
        </p:nvSpPr>
        <p:spPr>
          <a:xfrm>
            <a:off x="457200" y="346680"/>
            <a:ext cx="742644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ru-RU" sz="2800" b="1" cap="all" spc="296" dirty="0" smtClean="0">
                <a:solidFill>
                  <a:srgbClr val="008000"/>
                </a:solidFill>
                <a:uFill>
                  <a:solidFill>
                    <a:srgbClr val="FFFFFF"/>
                  </a:solidFill>
                </a:uFill>
                <a:latin typeface="Calibri"/>
              </a:rPr>
              <a:t>Популярные </a:t>
            </a:r>
            <a:r>
              <a:rPr lang="ru-RU" sz="2800" b="1" cap="all" spc="296" dirty="0" err="1" smtClean="0">
                <a:solidFill>
                  <a:srgbClr val="008000"/>
                </a:solidFill>
                <a:uFill>
                  <a:solidFill>
                    <a:srgbClr val="FFFFFF"/>
                  </a:solidFill>
                </a:uFill>
                <a:latin typeface="Calibri"/>
              </a:rPr>
              <a:t>Фрэймворки</a:t>
            </a:r>
            <a:r>
              <a:rPr lang="ru-RU" sz="2800" b="1" cap="all" spc="296" dirty="0" smtClean="0">
                <a:solidFill>
                  <a:srgbClr val="008000"/>
                </a:solidFill>
                <a:uFill>
                  <a:solidFill>
                    <a:srgbClr val="FFFFFF"/>
                  </a:solidFill>
                </a:uFill>
                <a:latin typeface="Calibri"/>
              </a:rPr>
              <a:t> </a:t>
            </a:r>
            <a:endParaRPr lang="en-US" sz="2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20899046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2"/>
          <p:cNvSpPr/>
          <p:nvPr/>
        </p:nvSpPr>
        <p:spPr>
          <a:xfrm>
            <a:off x="457200" y="1268640"/>
            <a:ext cx="8291264" cy="5761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just">
              <a:lnSpc>
                <a:spcPct val="100000"/>
              </a:lnSpc>
            </a:pPr>
            <a:r>
              <a:rPr lang="ru-RU" sz="2200" spc="-1" dirty="0" smtClean="0">
                <a:solidFill>
                  <a:srgbClr val="000000"/>
                </a:solidFill>
                <a:uFill>
                  <a:solidFill>
                    <a:srgbClr val="FFFFFF"/>
                  </a:solidFill>
                </a:uFill>
                <a:latin typeface="Arial"/>
              </a:rPr>
              <a:t>Создайте класс, где будут размещены отдельные тесты.</a:t>
            </a:r>
          </a:p>
        </p:txBody>
      </p:sp>
      <p:sp>
        <p:nvSpPr>
          <p:cNvPr id="153" name="CustomShape 3"/>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E59E3F0-8156-48BA-A7D5-2F1DD3BCF7D5}" type="slidenum">
              <a:rPr lang="en-US" sz="1000" b="0" strike="noStrike" spc="-1">
                <a:solidFill>
                  <a:srgbClr val="BFBFBF"/>
                </a:solidFill>
                <a:uFill>
                  <a:solidFill>
                    <a:srgbClr val="FFFFFF"/>
                  </a:solidFill>
                </a:uFill>
                <a:latin typeface="Georgia"/>
                <a:ea typeface="DejaVu Sans"/>
              </a:rPr>
              <a:t>8</a:t>
            </a:fld>
            <a:endParaRPr lang="en-US" sz="1800" b="0" strike="noStrike" spc="-1">
              <a:solidFill>
                <a:srgbClr val="000000"/>
              </a:solidFill>
              <a:uFill>
                <a:solidFill>
                  <a:srgbClr val="FFFFFF"/>
                </a:solidFill>
              </a:uFill>
              <a:latin typeface="Arial"/>
            </a:endParaRPr>
          </a:p>
        </p:txBody>
      </p:sp>
      <p:sp>
        <p:nvSpPr>
          <p:cNvPr id="154" name="CustomShape 4"/>
          <p:cNvSpPr/>
          <p:nvPr/>
        </p:nvSpPr>
        <p:spPr>
          <a:xfrm>
            <a:off x="1850246" y="346680"/>
            <a:ext cx="6033394"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ru-RU" sz="2800" b="1" strike="noStrike" cap="all" spc="296" dirty="0" smtClean="0">
                <a:solidFill>
                  <a:srgbClr val="008000"/>
                </a:solidFill>
                <a:uFill>
                  <a:solidFill>
                    <a:srgbClr val="FFFFFF"/>
                  </a:solidFill>
                </a:uFill>
                <a:latin typeface="Calibri"/>
                <a:ea typeface="DejaVu Sans"/>
              </a:rPr>
              <a:t>шаг №1</a:t>
            </a:r>
            <a:endParaRPr lang="en-US" sz="2800" b="0" strike="noStrike" spc="-1" dirty="0">
              <a:solidFill>
                <a:srgbClr val="000000"/>
              </a:solidFill>
              <a:uFill>
                <a:solidFill>
                  <a:srgbClr val="FFFFFF"/>
                </a:solidFill>
              </a:uFill>
              <a:latin typeface="Arial"/>
            </a:endParaRPr>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722" y="177634"/>
            <a:ext cx="1409524" cy="514286"/>
          </a:xfrm>
          <a:prstGeom prst="rect">
            <a:avLst/>
          </a:prstGeom>
        </p:spPr>
      </p:pic>
      <p:pic>
        <p:nvPicPr>
          <p:cNvPr id="3" name="Рисунок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6333" y="2060848"/>
            <a:ext cx="5932998" cy="4058216"/>
          </a:xfrm>
          <a:prstGeom prst="rect">
            <a:avLst/>
          </a:prstGeom>
        </p:spPr>
      </p:pic>
    </p:spTree>
    <p:extLst>
      <p:ext uri="{BB962C8B-B14F-4D97-AF65-F5344CB8AC3E}">
        <p14:creationId xmlns:p14="http://schemas.microsoft.com/office/powerpoint/2010/main" val="290292580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2"/>
          <p:cNvSpPr/>
          <p:nvPr/>
        </p:nvSpPr>
        <p:spPr>
          <a:xfrm>
            <a:off x="457200" y="1268640"/>
            <a:ext cx="8363272" cy="511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just">
              <a:lnSpc>
                <a:spcPct val="100000"/>
              </a:lnSpc>
            </a:pPr>
            <a:r>
              <a:rPr lang="ru-RU" sz="2200" spc="-1" dirty="0" smtClean="0">
                <a:solidFill>
                  <a:srgbClr val="000000"/>
                </a:solidFill>
                <a:uFill>
                  <a:solidFill>
                    <a:srgbClr val="FFFFFF"/>
                  </a:solidFill>
                </a:uFill>
                <a:latin typeface="Arial"/>
              </a:rPr>
              <a:t>Определите отдельные тесты.</a:t>
            </a:r>
          </a:p>
          <a:p>
            <a:pPr algn="just">
              <a:lnSpc>
                <a:spcPct val="100000"/>
              </a:lnSpc>
            </a:pPr>
            <a:endParaRPr lang="ru-RU" sz="2200" spc="-1" dirty="0" smtClean="0">
              <a:solidFill>
                <a:srgbClr val="000000"/>
              </a:solidFill>
              <a:uFill>
                <a:solidFill>
                  <a:srgbClr val="FFFFFF"/>
                </a:solidFill>
              </a:uFill>
              <a:latin typeface="Arial"/>
            </a:endParaRPr>
          </a:p>
          <a:p>
            <a:pPr marL="342900" indent="-342900" algn="just">
              <a:lnSpc>
                <a:spcPct val="100000"/>
              </a:lnSpc>
              <a:buFont typeface="Arial" panose="020B0604020202020204" pitchFamily="34" charset="0"/>
              <a:buChar char="•"/>
            </a:pPr>
            <a:r>
              <a:rPr lang="ru-RU" sz="2200" spc="-1" dirty="0" smtClean="0">
                <a:solidFill>
                  <a:srgbClr val="000000"/>
                </a:solidFill>
                <a:uFill>
                  <a:solidFill>
                    <a:srgbClr val="FFFFFF"/>
                  </a:solidFill>
                </a:uFill>
                <a:latin typeface="Arial"/>
              </a:rPr>
              <a:t>Какой участок кода (метод) будет тестироваться?</a:t>
            </a:r>
          </a:p>
          <a:p>
            <a:pPr marL="342900" indent="-342900" algn="just">
              <a:lnSpc>
                <a:spcPct val="100000"/>
              </a:lnSpc>
              <a:buFont typeface="Arial" panose="020B0604020202020204" pitchFamily="34" charset="0"/>
              <a:buChar char="•"/>
            </a:pPr>
            <a:r>
              <a:rPr lang="ru-RU" sz="2200" spc="-1" dirty="0" smtClean="0">
                <a:solidFill>
                  <a:srgbClr val="000000"/>
                </a:solidFill>
                <a:uFill>
                  <a:solidFill>
                    <a:srgbClr val="FFFFFF"/>
                  </a:solidFill>
                </a:uFill>
                <a:latin typeface="Arial"/>
              </a:rPr>
              <a:t>Каковы предусловия?</a:t>
            </a:r>
          </a:p>
          <a:p>
            <a:pPr marL="342900" indent="-342900" algn="just">
              <a:lnSpc>
                <a:spcPct val="100000"/>
              </a:lnSpc>
              <a:buFont typeface="Arial" panose="020B0604020202020204" pitchFamily="34" charset="0"/>
              <a:buChar char="•"/>
            </a:pPr>
            <a:r>
              <a:rPr lang="ru-RU" sz="2200" spc="-1" dirty="0" smtClean="0">
                <a:solidFill>
                  <a:srgbClr val="000000"/>
                </a:solidFill>
                <a:uFill>
                  <a:solidFill>
                    <a:srgbClr val="FFFFFF"/>
                  </a:solidFill>
                </a:uFill>
                <a:latin typeface="Arial"/>
              </a:rPr>
              <a:t>Входные параметры.</a:t>
            </a:r>
          </a:p>
          <a:p>
            <a:pPr marL="342900" indent="-342900" algn="just">
              <a:lnSpc>
                <a:spcPct val="100000"/>
              </a:lnSpc>
              <a:buFont typeface="Arial" panose="020B0604020202020204" pitchFamily="34" charset="0"/>
              <a:buChar char="•"/>
            </a:pPr>
            <a:r>
              <a:rPr lang="ru-RU" sz="2200" spc="-1" dirty="0" smtClean="0">
                <a:solidFill>
                  <a:srgbClr val="000000"/>
                </a:solidFill>
                <a:uFill>
                  <a:solidFill>
                    <a:srgbClr val="FFFFFF"/>
                  </a:solidFill>
                </a:uFill>
                <a:latin typeface="Arial"/>
              </a:rPr>
              <a:t>Ожидаемые результаты.</a:t>
            </a:r>
            <a:endParaRPr lang="ru-RU" sz="1800" b="0" strike="noStrike" spc="-1" dirty="0" smtClean="0">
              <a:solidFill>
                <a:srgbClr val="000000"/>
              </a:solidFill>
              <a:uFill>
                <a:solidFill>
                  <a:srgbClr val="FFFFFF"/>
                </a:solidFill>
              </a:uFill>
              <a:latin typeface="Arial"/>
            </a:endParaRPr>
          </a:p>
          <a:p>
            <a:pPr marL="342900" indent="-342900">
              <a:lnSpc>
                <a:spcPct val="100000"/>
              </a:lnSpc>
              <a:buAutoNum type="arabicPeriod"/>
            </a:pPr>
            <a:endParaRPr lang="en-US" sz="1800" b="0" strike="noStrike" spc="-1" dirty="0">
              <a:solidFill>
                <a:srgbClr val="000000"/>
              </a:solidFill>
              <a:uFill>
                <a:solidFill>
                  <a:srgbClr val="FFFFFF"/>
                </a:solidFill>
              </a:uFill>
              <a:latin typeface="Arial"/>
            </a:endParaRPr>
          </a:p>
        </p:txBody>
      </p:sp>
      <p:sp>
        <p:nvSpPr>
          <p:cNvPr id="153" name="CustomShape 3"/>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E59E3F0-8156-48BA-A7D5-2F1DD3BCF7D5}" type="slidenum">
              <a:rPr lang="en-US" sz="1000" b="0" strike="noStrike" spc="-1">
                <a:solidFill>
                  <a:srgbClr val="BFBFBF"/>
                </a:solidFill>
                <a:uFill>
                  <a:solidFill>
                    <a:srgbClr val="FFFFFF"/>
                  </a:solidFill>
                </a:uFill>
                <a:latin typeface="Georgia"/>
                <a:ea typeface="DejaVu Sans"/>
              </a:rPr>
              <a:t>9</a:t>
            </a:fld>
            <a:endParaRPr lang="en-US" sz="1800" b="0" strike="noStrike" spc="-1">
              <a:solidFill>
                <a:srgbClr val="000000"/>
              </a:solidFill>
              <a:uFill>
                <a:solidFill>
                  <a:srgbClr val="FFFFFF"/>
                </a:solidFill>
              </a:uFill>
              <a:latin typeface="Arial"/>
            </a:endParaRPr>
          </a:p>
        </p:txBody>
      </p:sp>
      <p:sp>
        <p:nvSpPr>
          <p:cNvPr id="154" name="CustomShape 4"/>
          <p:cNvSpPr/>
          <p:nvPr/>
        </p:nvSpPr>
        <p:spPr>
          <a:xfrm>
            <a:off x="1850246" y="346680"/>
            <a:ext cx="6033394"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ru-RU" sz="2800" b="1" strike="noStrike" cap="all" spc="296" dirty="0" smtClean="0">
                <a:solidFill>
                  <a:srgbClr val="008000"/>
                </a:solidFill>
                <a:uFill>
                  <a:solidFill>
                    <a:srgbClr val="FFFFFF"/>
                  </a:solidFill>
                </a:uFill>
                <a:latin typeface="Calibri"/>
                <a:ea typeface="DejaVu Sans"/>
              </a:rPr>
              <a:t>шаг №2</a:t>
            </a:r>
            <a:endParaRPr lang="en-US" sz="2800" b="0" strike="noStrike" spc="-1" dirty="0">
              <a:solidFill>
                <a:srgbClr val="000000"/>
              </a:solidFill>
              <a:uFill>
                <a:solidFill>
                  <a:srgbClr val="FFFFFF"/>
                </a:solidFill>
              </a:uFill>
              <a:latin typeface="Arial"/>
            </a:endParaRPr>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722" y="177634"/>
            <a:ext cx="1409524" cy="514286"/>
          </a:xfrm>
          <a:prstGeom prst="rect">
            <a:avLst/>
          </a:prstGeom>
        </p:spPr>
      </p:pic>
    </p:spTree>
    <p:extLst>
      <p:ext uri="{BB962C8B-B14F-4D97-AF65-F5344CB8AC3E}">
        <p14:creationId xmlns:p14="http://schemas.microsoft.com/office/powerpoint/2010/main" val="80499753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6744</TotalTime>
  <Words>1764</Words>
  <Application>Microsoft Office PowerPoint</Application>
  <PresentationFormat>Экран (4:3)</PresentationFormat>
  <Paragraphs>404</Paragraphs>
  <Slides>42</Slides>
  <Notes>42</Notes>
  <HiddenSlides>0</HiddenSlides>
  <MMClips>0</MMClips>
  <ScaleCrop>false</ScaleCrop>
  <HeadingPairs>
    <vt:vector size="4" baseType="variant">
      <vt:variant>
        <vt:lpstr>Тема</vt:lpstr>
      </vt:variant>
      <vt:variant>
        <vt:i4>2</vt:i4>
      </vt:variant>
      <vt:variant>
        <vt:lpstr>Заголовки слайдов</vt:lpstr>
      </vt:variant>
      <vt:variant>
        <vt:i4>42</vt:i4>
      </vt:variant>
    </vt:vector>
  </HeadingPairs>
  <TitlesOfParts>
    <vt:vector size="44" baseType="lpstr">
      <vt:lpstr>Office Theme</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Ерусалимская Алина Витальевна</dc:creator>
  <cp:lastModifiedBy>User</cp:lastModifiedBy>
  <cp:revision>1004</cp:revision>
  <cp:lastPrinted>2014-02-05T08:48:13Z</cp:lastPrinted>
  <dcterms:created xsi:type="dcterms:W3CDTF">2014-01-14T11:27:58Z</dcterms:created>
  <dcterms:modified xsi:type="dcterms:W3CDTF">2016-08-04T09:46:32Z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18</vt:i4>
  </property>
  <property fmtid="{D5CDD505-2E9C-101B-9397-08002B2CF9AE}" pid="8" name="PresentationFormat">
    <vt:lpwstr>Экран (4:3)</vt:lpwstr>
  </property>
  <property fmtid="{D5CDD505-2E9C-101B-9397-08002B2CF9AE}" pid="9" name="ScaleCrop">
    <vt:bool>false</vt:bool>
  </property>
  <property fmtid="{D5CDD505-2E9C-101B-9397-08002B2CF9AE}" pid="10" name="ShareDoc">
    <vt:bool>false</vt:bool>
  </property>
  <property fmtid="{D5CDD505-2E9C-101B-9397-08002B2CF9AE}" pid="11" name="Slides">
    <vt:i4>19</vt:i4>
  </property>
</Properties>
</file>