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1" cy="495657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976063" y="1850160"/>
            <a:ext cx="5036098" cy="11017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none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1" cy="416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Текст 12"/>
          <p:cNvSpPr/>
          <p:nvPr>
            <p:ph type="body" sz="quarter" idx="13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1pPr>
            <a:lvl2pPr marL="0" indent="4572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2pPr>
            <a:lvl3pPr marL="0" indent="9144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3pPr>
            <a:lvl4pPr marL="0" indent="13716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4pPr>
            <a:lvl5pPr marL="0" indent="1828800">
              <a:spcBef>
                <a:spcPts val="400"/>
              </a:spcBef>
              <a:defRPr b="1" cap="all" spc="300" sz="1800">
                <a:solidFill>
                  <a:srgbClr val="0070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2"/>
          <p:cNvSpPr/>
          <p:nvPr/>
        </p:nvSpPr>
        <p:spPr>
          <a:xfrm>
            <a:off x="251519" y="627533"/>
            <a:ext cx="8640882" cy="1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0927" y="1122065"/>
            <a:ext cx="8641473" cy="35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9" y="80044"/>
            <a:ext cx="720001" cy="47509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457200" y="147141"/>
            <a:ext cx="8229600" cy="97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824426" y="481015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80975" marR="0" indent="-18097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1pPr>
      <a:lvl2pPr marL="180975" marR="0" indent="27622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2pPr>
      <a:lvl3pPr marL="180975" marR="0" indent="73342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3pPr>
      <a:lvl4pPr marL="180975" marR="0" indent="119062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4pPr>
      <a:lvl5pPr marL="180975" marR="0" indent="1647825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5pPr>
      <a:lvl6pPr marL="2446020" marR="0" indent="-16002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6pPr>
      <a:lvl7pPr marL="2903220" marR="0" indent="-16002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7pPr>
      <a:lvl8pPr marL="3360420" marR="0" indent="-16002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8pPr>
      <a:lvl9pPr marL="3817620" marR="0" indent="-160020" algn="l" defTabSz="91440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codeconventions-150003.pdf" TargetMode="External"/><Relationship Id="rId3" Type="http://schemas.openxmlformats.org/officeDocument/2006/relationships/hyperlink" Target="https://google.github.io/styleguide/javaguide.htm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NhtqMT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TKYjB2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Заголовок 4"/>
          <p:cNvSpPr txBox="1"/>
          <p:nvPr>
            <p:ph type="ctrTitle"/>
          </p:nvPr>
        </p:nvSpPr>
        <p:spPr>
          <a:xfrm>
            <a:off x="328363" y="2361105"/>
            <a:ext cx="5036098" cy="1101726"/>
          </a:xfrm>
          <a:prstGeom prst="rect">
            <a:avLst/>
          </a:prstGeom>
        </p:spPr>
        <p:txBody>
          <a:bodyPr/>
          <a:lstStyle>
            <a:lvl1pPr>
              <a:defRPr spc="385" sz="3600"/>
            </a:lvl1pPr>
          </a:lstStyle>
          <a:p>
            <a:pPr/>
            <a:r>
              <a:t>Чистый коД</a:t>
            </a:r>
          </a:p>
        </p:txBody>
      </p:sp>
      <p:pic>
        <p:nvPicPr>
          <p:cNvPr id="44" name="13623058363971.jpg" descr="1362305836397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4785" y="1043576"/>
            <a:ext cx="5036097" cy="373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Именно поэтому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15468">
              <a:lnSpc>
                <a:spcPts val="3600"/>
              </a:lnSpc>
              <a:spcBef>
                <a:spcPts val="0"/>
              </a:spcBef>
              <a:defRPr b="1"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Именно поэтому:</a:t>
            </a:r>
            <a:endParaRPr b="0"/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нужно использовать форматирование имен для передачи их смысла  </a:t>
            </a:r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(например, константы в Java - uppercase) </a:t>
            </a:r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нужно придерживаться одинаковых отступов и ставить скобки в if’ах </a:t>
            </a:r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нужно ставить дополнительные скобки и пробелы. </a:t>
            </a:r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поля класса объявляются в начале класса (потому что другие разработчики ожидают увидеть их именно там) </a:t>
            </a:r>
          </a:p>
          <a:p>
            <a:pPr marL="0" indent="0" defTabSz="315468">
              <a:lnSpc>
                <a:spcPts val="3600"/>
              </a:lnSpc>
              <a:spcBef>
                <a:spcPts val="0"/>
              </a:spcBef>
              <a:defRPr sz="220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Самое главное - это Единообразие и стандартность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2043">
              <a:lnSpc>
                <a:spcPts val="4000"/>
              </a:lnSpc>
              <a:spcBef>
                <a:spcPts val="0"/>
              </a:spcBef>
              <a:defRPr b="1"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Самое главное - это </a:t>
            </a:r>
            <a:r>
              <a:t>Единообразие и стандартность.</a:t>
            </a:r>
            <a:r>
              <a:rPr b="0"/>
              <a:t>  </a:t>
            </a:r>
            <a:endParaRPr b="0"/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&gt; Используйте единый Code Style Guide на проекте. 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Для Java это: </a:t>
            </a:r>
          </a:p>
          <a:p>
            <a:pPr marL="352043" indent="-352043" defTabSz="352043">
              <a:lnSpc>
                <a:spcPts val="4000"/>
              </a:lnSpc>
              <a:spcBef>
                <a:spcPts val="0"/>
              </a:spcBef>
              <a:tabLst>
                <a:tab pos="101600" algn="l"/>
                <a:tab pos="342900" algn="l"/>
              </a:tabLst>
              <a:defRPr sz="2464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>
                <a:solidFill>
                  <a:srgbClr val="000000"/>
                </a:solidFill>
              </a:rPr>
              <a:t>	•	Общепризнанный Java Code Conventions (1997 год)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 http://www.oracle.com/technetwork/java/codeconventions-150003.pdf</a:t>
            </a:r>
            <a:endParaRPr u="none">
              <a:solidFill>
                <a:srgbClr val="000000"/>
              </a:solidFill>
            </a:endParaRPr>
          </a:p>
          <a:p>
            <a:pPr marL="352043" indent="-352043" defTabSz="352043">
              <a:lnSpc>
                <a:spcPts val="4000"/>
              </a:lnSpc>
              <a:spcBef>
                <a:spcPts val="0"/>
              </a:spcBef>
              <a:tabLst>
                <a:tab pos="101600" algn="l"/>
                <a:tab pos="342900" algn="l"/>
              </a:tabLst>
              <a:defRPr sz="2464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>
                <a:solidFill>
                  <a:srgbClr val="000000"/>
                </a:solidFill>
              </a:rPr>
              <a:t>	•	Более современный и актуальный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 https://google.github.io/styleguide/javaguide.html</a:t>
            </a:r>
            <a:endParaRPr u="none">
              <a:solidFill>
                <a:srgbClr val="000000"/>
              </a:solidFill>
            </a:endParaRPr>
          </a:p>
        </p:txBody>
      </p:sp>
      <p:sp>
        <p:nvSpPr>
          <p:cNvPr id="76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1"/>
            </a:pPr>
            <a:r>
              <a:rPr b="0"/>
              <a:t>Самое главное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Горизонтальное форматирова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Горизонтальное форматирование</a:t>
            </a:r>
            <a:endParaRPr b="0"/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100 - 120 символов в ширину максимум  </a:t>
            </a: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7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Diff хорошего разработчика </a:t>
            </a:r>
          </a:p>
        </p:txBody>
      </p:sp>
      <p:pic>
        <p:nvPicPr>
          <p:cNvPr id="8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02" y="1069670"/>
            <a:ext cx="9049996" cy="2683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7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Diff курильщика </a:t>
            </a:r>
          </a:p>
        </p:txBody>
      </p:sp>
      <p:pic>
        <p:nvPicPr>
          <p:cNvPr id="87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28" y="813803"/>
            <a:ext cx="8855144" cy="3515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Вертикальный разделение концепци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ts val="4200"/>
              </a:lnSpc>
              <a:spcBef>
                <a:spcPts val="0"/>
              </a:spcBef>
              <a:defRPr b="1" sz="25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Вертикальный разделение концепций</a:t>
            </a:r>
            <a:endParaRPr b="0"/>
          </a:p>
          <a:p>
            <a:pPr marL="0" indent="0" defTabSz="370331">
              <a:lnSpc>
                <a:spcPts val="4200"/>
              </a:lnSpc>
              <a:spcBef>
                <a:spcPts val="0"/>
              </a:spcBef>
              <a:defRPr sz="25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</a:t>
            </a:r>
            <a:r>
              <a:t>Разбивайте код на абзацы.</a:t>
            </a:r>
          </a:p>
          <a:p>
            <a:pPr marL="0" indent="0" defTabSz="370331">
              <a:lnSpc>
                <a:spcPts val="4200"/>
              </a:lnSpc>
              <a:spcBef>
                <a:spcPts val="0"/>
              </a:spcBef>
              <a:defRPr sz="25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И наоборот удаление пустых строк для общих концепций, например, для полей класса. </a:t>
            </a:r>
          </a:p>
          <a:p>
            <a:pPr marL="0" indent="0" defTabSz="370331">
              <a:lnSpc>
                <a:spcPts val="4200"/>
              </a:lnSpc>
              <a:spcBef>
                <a:spcPts val="0"/>
              </a:spcBef>
              <a:defRPr sz="25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Похожие и зависимые функции также располагайте вблизи друг друга. </a:t>
            </a:r>
          </a:p>
          <a:p>
            <a:pPr marL="0" indent="0" defTabSz="370331">
              <a:lnSpc>
                <a:spcPts val="4200"/>
              </a:lnSpc>
              <a:spcBef>
                <a:spcPts val="0"/>
              </a:spcBef>
              <a:defRPr sz="25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Переменные необходимо объявлять как можно ближе к месту их использования. </a:t>
            </a:r>
          </a:p>
        </p:txBody>
      </p:sp>
      <p:sp>
        <p:nvSpPr>
          <p:cNvPr id="9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Без отступов</a:t>
            </a:r>
          </a:p>
        </p:txBody>
      </p:sp>
      <p:pic>
        <p:nvPicPr>
          <p:cNvPr id="9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1352550"/>
            <a:ext cx="8547100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С отступами</a:t>
            </a:r>
          </a:p>
        </p:txBody>
      </p:sp>
      <p:pic>
        <p:nvPicPr>
          <p:cNvPr id="9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450" y="1035050"/>
            <a:ext cx="8547100" cy="30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Что не так?</a:t>
            </a:r>
          </a:p>
        </p:txBody>
      </p:sp>
      <p:pic>
        <p:nvPicPr>
          <p:cNvPr id="99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42" y="1062550"/>
            <a:ext cx="8976715" cy="744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етривиальные изменения расстояний (группировка табами, например) теряются после переформатирования кода и таким образом плохо выдерживают процедуру изменения код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Нетривиальные изменения расстояний</a:t>
            </a:r>
            <a:r>
              <a:t> (группировка табами, например) теряются после переформатирования кода и таким образом плохо выдерживают процедуру изменения кода. </a:t>
            </a:r>
          </a:p>
        </p:txBody>
      </p:sp>
      <p:sp>
        <p:nvSpPr>
          <p:cNvPr id="102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Что такое чистый код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200"/>
            </a:lvl1pPr>
          </a:lstStyle>
          <a:p>
            <a:pPr/>
            <a:r>
              <a:t>Что такое чистый код?</a:t>
            </a:r>
          </a:p>
        </p:txBody>
      </p:sp>
      <p:sp>
        <p:nvSpPr>
          <p:cNvPr id="47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азвани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Названия</a:t>
            </a:r>
          </a:p>
        </p:txBody>
      </p:sp>
      <p:sp>
        <p:nvSpPr>
          <p:cNvPr id="105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офессионал предвосхищает ожидания своих клиентов, потому лучше клиента знает что ему нужно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6200"/>
              </a:lnSpc>
              <a:spcBef>
                <a:spcPts val="0"/>
              </a:spcBef>
              <a:defRPr sz="4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Профессионал</a:t>
            </a:r>
            <a:r>
              <a:t> предвосхищает ожидания своих клиентов, потому лучше клиента знает что ему нужно.</a:t>
            </a:r>
          </a:p>
        </p:txBody>
      </p:sp>
      <p:sp>
        <p:nvSpPr>
          <p:cNvPr id="108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  <p:pic>
        <p:nvPicPr>
          <p:cNvPr id="11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22" y="641471"/>
            <a:ext cx="6417314" cy="4214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Самое важное в коде - названи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92607">
              <a:lnSpc>
                <a:spcPts val="34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Самое важное в коде - </a:t>
            </a:r>
            <a:r>
              <a:rPr b="1"/>
              <a:t>названия</a:t>
            </a:r>
          </a:p>
          <a:p>
            <a:pPr marL="0" indent="0" defTabSz="292607">
              <a:lnSpc>
                <a:spcPts val="3300"/>
              </a:lnSpc>
              <a:spcBef>
                <a:spcPts val="0"/>
              </a:spcBef>
              <a:defRPr b="1"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 </a:t>
            </a:r>
            <a:r>
              <a:rPr b="0"/>
              <a:t>Названия</a:t>
            </a:r>
            <a:r>
              <a:rPr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должны нести смысл!</a:t>
            </a:r>
            <a:r>
              <a:rPr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4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arrayChar, а что за массив, что за символы?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3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Выбирайте конкретные слова, не size, tmp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4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Не обманывайте!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4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 Используйте удобно произносимые имена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3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Разработчики постоянно общаются и называют эти классы</a:t>
            </a:r>
          </a:p>
          <a:p>
            <a:pPr marL="0" indent="0" defTabSz="292607">
              <a:lnSpc>
                <a:spcPts val="33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Более короткие имена для небольших областей видимости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92607">
              <a:lnSpc>
                <a:spcPts val="3300"/>
              </a:lnSpc>
              <a:spcBef>
                <a:spcPts val="0"/>
              </a:spcBef>
              <a:defRPr sz="2048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</a:t>
            </a:r>
            <a:r>
              <a:t>Убираем ненужные слова, без наличия которых смысл останется тем же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- Не используйте цифры в названии, если это не часть названия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 Не используйте цифры в названии, если это не часть названия. </a:t>
            </a: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Выбирайте имена, удобные для поиска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 Используйте слова из предметной области!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 Лишний контекст убирайте, а необходимые добавляйте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Последовательность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Одна вещь - одно название.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Boolean - is, can, was, has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Для классов существительные, для методов глаголы.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Комментирование код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Комментирование кода</a:t>
            </a:r>
          </a:p>
        </p:txBody>
      </p:sp>
      <p:sp>
        <p:nvSpPr>
          <p:cNvPr id="121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Не комментируйте плохой код - перепишите его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Не комментируйте плохой код - перепишите его.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Брайан У. Керниган и П. Дж. Плауэр</a:t>
            </a:r>
          </a:p>
        </p:txBody>
      </p:sp>
      <p:sp>
        <p:nvSpPr>
          <p:cNvPr id="124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lvl1pPr>
          </a:lstStyle>
          <a:p>
            <a:pPr/>
            <a:r>
              <a:t>Самое главное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очему к комментариям такое отношение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Почему к комментариям такое отношение?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300"/>
              </a:lnSpc>
              <a:spcBef>
                <a:spcPts val="0"/>
              </a:spcBef>
              <a:defRPr b="1"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Проблема комментариев: они описывают очевидное, либо лгут.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Как писать комментарии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3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Как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писать комментарии?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</a:t>
            </a:r>
            <a:r>
              <a:t>Избегайте двусмысленных местоимений и указательных слов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</a:t>
            </a:r>
            <a:r>
              <a:t>Четкость формулировок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Сильный текст всегда краткий. Уильям Странк Мл.</a:t>
            </a:r>
          </a:p>
        </p:txBody>
      </p:sp>
      <p:sp>
        <p:nvSpPr>
          <p:cNvPr id="13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Хорошие комментарии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65760">
              <a:lnSpc>
                <a:spcPts val="42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Хорошие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комментарии: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Добавьте комментарий режиссера. 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Комментируйте ваши константы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Опережайте вопросы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Предупрждение о последствиях (надо это делать потому что иначе будет…)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TODO комментарии.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Усиление. (Этот вызов очень важен, т.к.... 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65760">
              <a:lnSpc>
                <a:spcPts val="4100"/>
              </a:lnSpc>
              <a:spcBef>
                <a:spcPts val="0"/>
              </a:spcBef>
              <a:defRPr sz="256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JavaDoc в общедоступных API. </a:t>
            </a:r>
          </a:p>
        </p:txBody>
      </p:sp>
      <p:sp>
        <p:nvSpPr>
          <p:cNvPr id="13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Чистый код выглядит так, словно его автор над ним тщательно потрудился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Чистый код выглядит так, словно его автор над ним тщательно потрудился.  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@ Майкл Физерс Автор книги Working effectively with legacy code. </a:t>
            </a:r>
          </a:p>
          <a:p>
            <a:pPr marL="0" indent="0" defTabSz="457200">
              <a:spcBef>
                <a:spcPts val="0"/>
              </a:spcBef>
              <a:defRPr sz="20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457200">
              <a:spcBef>
                <a:spcPts val="0"/>
              </a:spcBef>
              <a:defRPr sz="20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See: Что думают о красивом коде в Яндексе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https://goo.gl/NhtqMT</a:t>
            </a:r>
          </a:p>
        </p:txBody>
      </p:sp>
      <p:sp>
        <p:nvSpPr>
          <p:cNvPr id="5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- Отмечаем возможные ловушк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Отмечаем возможные ловушки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Комментарии “общей картины”, высокоуровневые комментарии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Итоговые комментарии (Находим все предметы, которые приобрели покупатели)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Юридические комментарии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Информативные комментарии (объяснить, что делает регулярка, что возвращает абстрактный класс)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Представление намерений (Отвечает на вопрос ЗАЧЕМ и почему, а не как!) (Мы пытаемся спровоцировать состояние гонки, создавая большое количество программных потоков.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Прояснение возвращаемый значений (-1 - значит a &lt; b)</a:t>
            </a: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Правдиво описать недостатки кода: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TODO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FIXME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HAXK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19455">
              <a:lnSpc>
                <a:spcPts val="2500"/>
              </a:lnSpc>
              <a:spcBef>
                <a:spcPts val="0"/>
              </a:spcBef>
              <a:defRPr sz="1536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XXX</a:t>
            </a:r>
          </a:p>
        </p:txBody>
      </p:sp>
      <p:sp>
        <p:nvSpPr>
          <p:cNvPr id="136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лохие комментар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0039">
              <a:lnSpc>
                <a:spcPts val="3700"/>
              </a:lnSpc>
              <a:spcBef>
                <a:spcPts val="0"/>
              </a:spcBef>
              <a:defRPr b="1"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Плохие комментарии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Любой комментарий смысл которого нужно искать еще в другом месте не стоит того, чтобы быть написанным. </a:t>
            </a: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Не комментируйте плохие названия, перепишете их.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Ни о чем ... загружаем настройки (какие? когда?)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Избыточные комментарии (говорит о то, что ясно видно в коде)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Неуместная информация в комментариях.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6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Избыточный комментарий. java doc, например, для сигнатуры функции. // Увеличение счетчика</a:t>
            </a:r>
          </a:p>
        </p:txBody>
      </p:sp>
      <p:sp>
        <p:nvSpPr>
          <p:cNvPr id="13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- Недостоверные комментарии (неправильны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Недостоверные комментарии (неправильные)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Обязательные к написанию или журнальные комментарии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Шум - очевидные.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Позиционные маркеры - 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Комментарии за закрывающей фигурной скобкой. - сократите свои функции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Не локальная информация, которая не используется в этмо код. Это информационный шум.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Ссылка на авторов, которая и так хранится в Git'e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Слишком много информации . Вместо написания текста RFC -&gt; Ссылку на RFC.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274320">
              <a:lnSpc>
                <a:spcPts val="3100"/>
              </a:lnSpc>
              <a:spcBef>
                <a:spcPts val="0"/>
              </a:spcBef>
              <a:defRPr sz="192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Заголовки JavaDoc во внутреннем коде. </a:t>
            </a:r>
          </a:p>
        </p:txBody>
      </p:sp>
      <p:sp>
        <p:nvSpPr>
          <p:cNvPr id="142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Небольшой набор лайфхаков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Небольшой набор лайфхаков</a:t>
            </a:r>
          </a:p>
        </p:txBody>
      </p:sp>
      <p:sp>
        <p:nvSpPr>
          <p:cNvPr id="145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авило бойскаут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Правило бойскаута</a:t>
            </a:r>
          </a:p>
          <a:p>
            <a:pPr marL="0" indent="0" algn="ctr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algn="ctr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Оставлять код чище, чем он был до вас.</a:t>
            </a:r>
          </a:p>
        </p:txBody>
      </p:sp>
      <p:sp>
        <p:nvSpPr>
          <p:cNvPr id="148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Разделение команд и запрос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Разделение команд и запросов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if (set(“name”, “vasya”)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Аргументы, используемые, как результат - Подумай дважды.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ИЛИ что-то делаешь ИЛИ возвращаешь </a:t>
            </a:r>
          </a:p>
        </p:txBody>
      </p:sp>
      <p:sp>
        <p:nvSpPr>
          <p:cNvPr id="151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авило ДеМорган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Правило ДеМоргана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(!(file_exists &amp;&amp; !is_protected))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эквивалентно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(!file_exists || is_protected)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- Отделяйте код, предназначенный для решения общих задач, от кода вашего проект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Отделяйте код, предназначенный для решения общих задач, от кода вашего проекта.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</a:t>
            </a:r>
            <a:r>
              <a:t>Сохраняйте базу кода максимально компактной.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Изучайте возможности доступных библиотек. </a:t>
            </a:r>
          </a:p>
        </p:txBody>
      </p:sp>
      <p:sp>
        <p:nvSpPr>
          <p:cNvPr id="157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uard Exp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4014" indent="-114014" defTabSz="576072">
              <a:spcBef>
                <a:spcPts val="200"/>
              </a:spcBef>
              <a:defRPr sz="2016"/>
            </a:pPr>
            <a:r>
              <a:t>Guard Expression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if (age &gt;= 18) {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	if (sex.equals("male")) {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		return "yes";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	} else if (sex.equals("female") {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		return “no";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	}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}</a:t>
            </a:r>
          </a:p>
          <a:p>
            <a:pPr marL="114014" indent="-114014" defTabSz="576072">
              <a:spcBef>
                <a:spcPts val="200"/>
              </a:spcBef>
              <a:defRPr sz="2016"/>
            </a:pPr>
          </a:p>
          <a:p>
            <a:pPr marL="114014" indent="-114014" defTabSz="576072">
              <a:spcBef>
                <a:spcPts val="200"/>
              </a:spcBef>
              <a:defRPr sz="2016"/>
            </a:pPr>
            <a:r>
              <a:t>return null;</a:t>
            </a:r>
          </a:p>
        </p:txBody>
      </p:sp>
      <p:sp>
        <p:nvSpPr>
          <p:cNvPr id="16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uard Exp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677" indent="-88677" defTabSz="448055">
              <a:spcBef>
                <a:spcPts val="100"/>
              </a:spcBef>
              <a:defRPr sz="1568"/>
            </a:pPr>
            <a:r>
              <a:t>Guard Expression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if (age &lt; 18) {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	return null;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}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if (sex.equals("male")) {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	return "yes";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} else (sex.equals("female") {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	return "no";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  <a:r>
              <a:t>}</a:t>
            </a:r>
          </a:p>
          <a:p>
            <a:pPr marL="88677" indent="-88677" defTabSz="448055">
              <a:spcBef>
                <a:spcPts val="100"/>
              </a:spcBef>
              <a:defRPr sz="1568"/>
            </a:pPr>
          </a:p>
          <a:p>
            <a:pPr marL="0" indent="0" defTabSz="224027">
              <a:spcBef>
                <a:spcPts val="0"/>
              </a:spcBef>
              <a:defRPr sz="1568">
                <a:solidFill>
                  <a:srgbClr val="44444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https://goo.gl/TKYjB2</a:t>
            </a:r>
          </a:p>
        </p:txBody>
      </p:sp>
      <p:sp>
        <p:nvSpPr>
          <p:cNvPr id="16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Используемая литература:…"/>
          <p:cNvSpPr txBox="1"/>
          <p:nvPr>
            <p:ph type="body" idx="1"/>
          </p:nvPr>
        </p:nvSpPr>
        <p:spPr>
          <a:xfrm>
            <a:off x="250927" y="699928"/>
            <a:ext cx="8641473" cy="402201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300"/>
              </a:lnSpc>
              <a:spcBef>
                <a:spcPts val="0"/>
              </a:spcBef>
              <a:defRPr b="1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Используемая литература:</a:t>
            </a:r>
            <a:endParaRPr b="0"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</a:t>
            </a:r>
            <a:r>
              <a:rPr sz="1400"/>
              <a:t> Роберт Мартин, Чистый код [Clean Code]</a:t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Джоэл Спольски, Джоэл и снова о программировании [More Joel On Software]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Стив Макконнэлл, Совершенный код [Code complete]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Тревор Фаучер, Читаемый код или программирование как искусство [The Art of Readable Code]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Питер Гудлиф, Ремесло программиста [Code Craft]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t>Катрин Пассиг, Программирование без дураков [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Weniger schlecht programmieren</a:t>
            </a:r>
            <a:r>
              <a:t>]</a:t>
            </a: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3000"/>
              </a:lnSpc>
              <a:spcBef>
                <a:spcPts val="0"/>
              </a:spcBef>
              <a:defRPr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- Рефакторинг. Мартин Фаулер. [Refactoring]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/>
          </a:p>
        </p:txBody>
      </p:sp>
      <p:sp>
        <p:nvSpPr>
          <p:cNvPr id="53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lvl1pPr>
          </a:lstStyle>
          <a:p>
            <a:pPr/>
            <a:r>
              <a:t>Книги</a:t>
            </a:r>
          </a:p>
        </p:txBody>
      </p:sp>
      <p:pic>
        <p:nvPicPr>
          <p:cNvPr id="5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63" y="2854327"/>
            <a:ext cx="8830874" cy="1540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Мето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Методы</a:t>
            </a:r>
          </a:p>
        </p:txBody>
      </p:sp>
      <p:sp>
        <p:nvSpPr>
          <p:cNvPr id="166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исать код нужно так, как будто читать этот код будет психически склонный к насилию маньяк, который знает, где вы живете."/>
          <p:cNvSpPr txBox="1"/>
          <p:nvPr>
            <p:ph type="body" sz="half" idx="1"/>
          </p:nvPr>
        </p:nvSpPr>
        <p:spPr>
          <a:xfrm>
            <a:off x="250927" y="1122065"/>
            <a:ext cx="3978688" cy="3599878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49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Писать код нужно так, как будто читать этот код будет психически склонный к насилию маньяк, который знает, где вы живете.</a:t>
            </a:r>
          </a:p>
        </p:txBody>
      </p:sp>
      <p:sp>
        <p:nvSpPr>
          <p:cNvPr id="16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  <p:pic>
        <p:nvPicPr>
          <p:cNvPr id="170" name="hannibal-400x293.jpg" descr="hannibal-400x29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910" y="1282997"/>
            <a:ext cx="4475102" cy="3278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- компактные, максимум - 1 кран, оптимально 20 стро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компактные, максимум - 1 кран, оптимально 20 строк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Функции должна выполнять только одну операцию, но должна выполнять ее хорошо, и 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ничего другого она делать не должна.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Писать на одном уровне абстракции.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Чтение кода сверху вниз: правило понижения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Свитч лучше не использовать, удаляем и заменяем на if, потому что нет возможности пропустить break, или заменить на другие конструкции.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Более 3х элементов - сильно подумать.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аргументы флаги лучше не передавать, а разбивать на отдельные методы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исключения вместо возвращения кодов ошибок </a:t>
            </a:r>
          </a:p>
          <a:p>
            <a:pPr marL="0" indent="0" defTabSz="256031">
              <a:lnSpc>
                <a:spcPts val="2900"/>
              </a:lnSpc>
              <a:spcBef>
                <a:spcPts val="0"/>
              </a:spcBef>
              <a:defRPr sz="17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Don’t Repeat yourself</a:t>
            </a:r>
          </a:p>
        </p:txBody>
      </p:sp>
      <p:sp>
        <p:nvSpPr>
          <p:cNvPr id="17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Как писать код лучше и понятнее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Как писать код лучше и понятнее?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Читайте свой код сами, читайте код других разработчиков. 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Изучите доменную модель (как реально называется тот бизнес процесс, который вы делаете? как заказчик называет это?) 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Последовательность 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Рефакторинг, не бойтесь менять, переименовывать. </a:t>
            </a:r>
          </a:p>
          <a:p>
            <a:pPr marL="0" indent="0" defTabSz="352043">
              <a:lnSpc>
                <a:spcPts val="4000"/>
              </a:lnSpc>
              <a:spcBef>
                <a:spcPts val="0"/>
              </a:spcBef>
              <a:defRPr sz="246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- Тесты, чтобы не бояться что-то сломать </a:t>
            </a:r>
          </a:p>
        </p:txBody>
      </p:sp>
      <p:sp>
        <p:nvSpPr>
          <p:cNvPr id="176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Дополнительные рекомендации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Класс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Классы</a:t>
            </a:r>
          </a:p>
        </p:txBody>
      </p:sp>
      <p:sp>
        <p:nvSpPr>
          <p:cNvPr id="17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- Компактные, до 500 строк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- Компактные, до 500 строк. </a:t>
            </a:r>
          </a:p>
          <a:p>
            <a:pPr>
              <a:defRPr sz="3200"/>
            </a:pPr>
            <a:r>
              <a:t>- Принцип единственной ответственности</a:t>
            </a:r>
          </a:p>
          <a:p>
            <a:pPr>
              <a:defRPr sz="3200"/>
            </a:pPr>
            <a:r>
              <a:t>- Закрыт к изменению, открыт к расширению</a:t>
            </a:r>
          </a:p>
        </p:txBody>
      </p:sp>
      <p:sp>
        <p:nvSpPr>
          <p:cNvPr id="182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 профессионализм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За профессионализм!</a:t>
            </a:r>
          </a:p>
        </p:txBody>
      </p:sp>
      <p:sp>
        <p:nvSpPr>
          <p:cNvPr id="185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В чем причина плохого кода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/>
            <a:r>
              <a:t>В чем причина плохого кода?</a:t>
            </a:r>
          </a:p>
        </p:txBody>
      </p:sp>
      <p:sp>
        <p:nvSpPr>
          <p:cNvPr id="188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Разве мы в этом виноваты? А как же требования? График? Глупое начальство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Разве мы в этом виноваты? А как же требования? График? Глупое начальство?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Нет</a:t>
            </a:r>
            <a:r>
              <a:t>. Начальство и маркетологи обращаются к нам за информацией, на основании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которой они выдвигают свое общения и требования, но даже, если они к нам не обращаются, 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мы не должны бояться говорить им то, что думаем. 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Мы принимаем самое деятельное участие в планировании проекта и несем значительную долю ответственности за любые провалы, особенно, если эти провалы обусловлены плохим кодом!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Все начальники и руководители проектов хотят видеть хороший код, даже если они помешаны на рабочем графике.  Они могут страстно защищать график и требования, но это их работа. А ваша работа также страстно защищать код.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Вы - врач, а ваш пациент требует прекратить дурацкое мытье рук, потому что это занимает слишком много времени! </a:t>
            </a:r>
          </a:p>
          <a:p>
            <a:pPr marL="0" indent="0" defTabSz="182880">
              <a:lnSpc>
                <a:spcPts val="24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Послушаете вы такого пациента? </a:t>
            </a:r>
          </a:p>
        </p:txBody>
      </p:sp>
      <p:sp>
        <p:nvSpPr>
          <p:cNvPr id="191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В основе хорошего разработчика лежит ваша позиция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 основе хорошего разработчика лежит </a:t>
            </a:r>
            <a:r>
              <a:rPr b="1"/>
              <a:t>ваша позиция.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Она состоит в умении профессионально решать задачи и в стремлении </a:t>
            </a:r>
            <a:r>
              <a:rPr b="1"/>
              <a:t>всегда</a:t>
            </a:r>
            <a:r>
              <a:t> как можно лучше писать код вопреки давлению, оказываемому на вас условиями работы. </a:t>
            </a: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320039">
              <a:lnSpc>
                <a:spcPts val="3800"/>
              </a:lnSpc>
              <a:spcBef>
                <a:spcPts val="0"/>
              </a:spcBef>
              <a:defRPr sz="224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Позиция - это очки, через которые мы смотрим на вещи. Через нее мы воспринимаем свою работу и свое поведение. Хороший код появляется в результате тщательного труда мастера.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Форматировани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000"/>
            </a:lvl1pPr>
          </a:lstStyle>
          <a:p>
            <a:pPr/>
            <a:r>
              <a:t>Форматирование</a:t>
            </a:r>
          </a:p>
        </p:txBody>
      </p:sp>
      <p:sp>
        <p:nvSpPr>
          <p:cNvPr id="57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Любой дурак может написать код, понятный компьютеру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Любой дурак может написать код, понятный компьютеру. 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defRPr sz="3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Только хороший программист способен написать код, понятный человеку.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algn="r" defTabSz="457200">
              <a:lnSpc>
                <a:spcPts val="4900"/>
              </a:lnSpc>
              <a:spcBef>
                <a:spcPts val="0"/>
              </a:spcBef>
              <a:defRPr sz="28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Мартин Фаулер. Рефакторинг.</a:t>
            </a:r>
          </a:p>
        </p:txBody>
      </p:sp>
      <p:sp>
        <p:nvSpPr>
          <p:cNvPr id="60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 count = countRecords(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ts val="6300"/>
              </a:lnSpc>
              <a:spcBef>
                <a:spcPts val="0"/>
              </a:spcBef>
              <a:defRPr sz="415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int count = countRecords(); </a:t>
            </a:r>
          </a:p>
          <a:p>
            <a:pPr marL="0" indent="0" defTabSz="452627">
              <a:lnSpc>
                <a:spcPts val="6300"/>
              </a:lnSpc>
              <a:spcBef>
                <a:spcPts val="0"/>
              </a:spcBef>
              <a:defRPr sz="415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if (count &gt; 0) </a:t>
            </a:r>
          </a:p>
          <a:p>
            <a:pPr marL="0" indent="0" defTabSz="452627">
              <a:lnSpc>
                <a:spcPts val="6300"/>
              </a:lnSpc>
              <a:spcBef>
                <a:spcPts val="0"/>
              </a:spcBef>
              <a:defRPr sz="415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   System.out.println(“It’s Ok!"); </a:t>
            </a:r>
          </a:p>
          <a:p>
            <a:pPr marL="0" indent="0" defTabSz="452627">
              <a:lnSpc>
                <a:spcPts val="6300"/>
              </a:lnSpc>
              <a:spcBef>
                <a:spcPts val="0"/>
              </a:spcBef>
              <a:defRPr sz="415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    System.exit(0); </a:t>
            </a:r>
          </a:p>
          <a:p>
            <a:pPr marL="0" indent="0" defTabSz="452627">
              <a:lnSpc>
                <a:spcPts val="28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0" indent="0" defTabSz="452627">
              <a:lnSpc>
                <a:spcPts val="5600"/>
              </a:lnSpc>
              <a:spcBef>
                <a:spcPts val="0"/>
              </a:spcBef>
              <a:defRPr sz="118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 sz="3564"/>
              <a:t>Что не так? </a:t>
            </a:r>
          </a:p>
        </p:txBody>
      </p:sp>
      <p:sp>
        <p:nvSpPr>
          <p:cNvPr id="63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Цель хорошего форматирования показать структуру кода и улучшить читаемость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7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Цель хорошего форматирования</a:t>
            </a:r>
            <a:r>
              <a:t> показать структуру кода и улучшить читаемость.</a:t>
            </a:r>
          </a:p>
        </p:txBody>
      </p:sp>
      <p:sp>
        <p:nvSpPr>
          <p:cNvPr id="66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Метафор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Метафора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газетной </a:t>
            </a:r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b="1"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статьи</a:t>
            </a:r>
            <a:endParaRPr b="0"/>
          </a:p>
          <a:p>
            <a:pPr marL="0" indent="0" defTabSz="457200">
              <a:lnSpc>
                <a:spcPts val="52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9" name="Текст 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</a:defRPr>
            </a:pPr>
          </a:p>
        </p:txBody>
      </p:sp>
      <p:pic>
        <p:nvPicPr>
          <p:cNvPr id="70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50065"/>
            <a:ext cx="5301394" cy="4843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