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ая соединительная линия 12"/>
          <p:cNvSpPr/>
          <p:nvPr/>
        </p:nvSpPr>
        <p:spPr>
          <a:xfrm>
            <a:off x="251519" y="627533"/>
            <a:ext cx="8640883" cy="3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2" cy="495657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976062" y="1850158"/>
            <a:ext cx="5036100" cy="110172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none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3" cy="41671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6289222" y="463264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Текст 12"/>
          <p:cNvSpPr/>
          <p:nvPr>
            <p:ph type="body" sz="quarter" idx="13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241472" y="80043"/>
            <a:ext cx="6552728" cy="5447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1pPr>
            <a:lvl2pPr marL="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2pPr>
            <a:lvl3pPr marL="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3pPr>
            <a:lvl4pPr marL="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4pPr>
            <a:lvl5pPr marL="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8422823" y="4769963"/>
            <a:ext cx="263978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12"/>
          <p:cNvSpPr/>
          <p:nvPr/>
        </p:nvSpPr>
        <p:spPr>
          <a:xfrm>
            <a:off x="251519" y="627533"/>
            <a:ext cx="8640883" cy="3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8" y="80043"/>
            <a:ext cx="720003" cy="47509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/>
          <p:nvPr>
            <p:ph type="body" idx="1"/>
          </p:nvPr>
        </p:nvSpPr>
        <p:spPr>
          <a:xfrm>
            <a:off x="250927" y="1122065"/>
            <a:ext cx="8641475" cy="35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370012" y="1028700"/>
            <a:ext cx="7315201" cy="34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824431" y="4810155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80975" marR="0" indent="-1809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1pPr>
      <a:lvl2pPr marL="180975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2pPr>
      <a:lvl3pPr marL="180975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3pPr>
      <a:lvl4pPr marL="180975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4pPr>
      <a:lvl5pPr marL="180975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5pPr>
      <a:lvl6pPr marL="24460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6pPr>
      <a:lvl7pPr marL="29032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7pPr>
      <a:lvl8pPr marL="33604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8pPr>
      <a:lvl9pPr marL="38176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factoring.guru/ru/refactoring/catalog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Заголовок 4"/>
          <p:cNvSpPr txBox="1"/>
          <p:nvPr>
            <p:ph type="ctrTitle"/>
          </p:nvPr>
        </p:nvSpPr>
        <p:spPr>
          <a:xfrm>
            <a:off x="976062" y="1850158"/>
            <a:ext cx="5036101" cy="1101728"/>
          </a:xfrm>
          <a:prstGeom prst="rect">
            <a:avLst/>
          </a:prstGeom>
        </p:spPr>
        <p:txBody>
          <a:bodyPr/>
          <a:lstStyle/>
          <a:p>
            <a:pPr/>
            <a:r>
              <a:t>Рефакторинг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Условная логика в тестах?…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 marL="123062" indent="-123062" algn="ctr" defTabSz="621791">
              <a:spcBef>
                <a:spcPts val="200"/>
              </a:spcBef>
              <a:defRPr sz="2100"/>
            </a:pPr>
            <a:r>
              <a:t>Условная логика в тестах?</a:t>
            </a:r>
          </a:p>
          <a:p>
            <a:pPr marL="123062" indent="-123062" algn="ctr" defTabSz="621791">
              <a:spcBef>
                <a:spcPts val="200"/>
              </a:spcBef>
              <a:defRPr sz="2100"/>
            </a:pPr>
          </a:p>
          <a:p>
            <a:pPr marL="123062" indent="-123062" defTabSz="621791">
              <a:spcBef>
                <a:spcPts val="200"/>
              </a:spcBef>
              <a:defRPr sz="2100"/>
            </a:pPr>
            <a:r>
              <a:t>if (code == SUCCESSFUL) {</a:t>
            </a:r>
          </a:p>
          <a:p>
            <a:pPr lvl="1" marL="0" indent="310894" defTabSz="621791">
              <a:spcBef>
                <a:spcPts val="200"/>
              </a:spcBef>
              <a:defRPr sz="2100"/>
            </a:pPr>
            <a:r>
              <a:t>assertTrue(entered);</a:t>
            </a:r>
          </a:p>
          <a:p>
            <a:pPr marL="123062" indent="-123062" defTabSz="621791">
              <a:spcBef>
                <a:spcPts val="200"/>
              </a:spcBef>
              <a:defRPr sz="2100"/>
            </a:pPr>
            <a:r>
              <a:t>} else {</a:t>
            </a:r>
          </a:p>
          <a:p>
            <a:pPr lvl="1" marL="0" indent="310894" defTabSz="621791">
              <a:spcBef>
                <a:spcPts val="200"/>
              </a:spcBef>
              <a:defRPr sz="2100"/>
            </a:pPr>
            <a:r>
              <a:t>fail();</a:t>
            </a:r>
          </a:p>
          <a:p>
            <a:pPr marL="123062" indent="-123062" defTabSz="621791">
              <a:spcBef>
                <a:spcPts val="200"/>
              </a:spcBef>
              <a:defRPr sz="2100"/>
            </a:pPr>
            <a:r>
              <a:t>}</a:t>
            </a:r>
          </a:p>
          <a:p>
            <a:pPr marL="123062" indent="-123062" defTabSz="621791">
              <a:spcBef>
                <a:spcPts val="200"/>
              </a:spcBef>
              <a:defRPr sz="2100"/>
            </a:pPr>
          </a:p>
          <a:p>
            <a:pPr marL="123062" indent="-123062" defTabSz="621791">
              <a:spcBef>
                <a:spcPts val="200"/>
              </a:spcBef>
              <a:defRPr sz="2100"/>
            </a:pPr>
            <a:r>
              <a:t>Решение: Выносить логику из тестов, минимизировать их количество.</a:t>
            </a:r>
          </a:p>
        </p:txBody>
      </p:sp>
      <p:sp>
        <p:nvSpPr>
          <p:cNvPr id="73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Жирный тест…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 marL="159256" indent="-159256" algn="ctr" defTabSz="804672">
              <a:spcBef>
                <a:spcPts val="200"/>
              </a:spcBef>
              <a:defRPr b="1" sz="2800"/>
            </a:pPr>
            <a:r>
              <a:t>Жирный тест</a:t>
            </a:r>
          </a:p>
          <a:p>
            <a:pPr marL="159256" indent="-159256" algn="ctr" defTabSz="804672">
              <a:spcBef>
                <a:spcPts val="200"/>
              </a:spcBef>
              <a:defRPr b="1" sz="2800"/>
            </a:pPr>
          </a:p>
          <a:p>
            <a:pPr marL="159256" indent="-159256" defTabSz="804672">
              <a:spcBef>
                <a:spcPts val="200"/>
              </a:spcBef>
              <a:defRPr sz="2800"/>
            </a:pPr>
            <a:r>
              <a:t>Раскроем все методы, пускай он будет досконально детальный!</a:t>
            </a:r>
          </a:p>
          <a:p>
            <a:pPr marL="159256" indent="-159256" defTabSz="804672">
              <a:spcBef>
                <a:spcPts val="200"/>
              </a:spcBef>
              <a:defRPr sz="2800"/>
            </a:pPr>
            <a:r>
              <a:t>p.s. + еще чуть-чуть логов :) </a:t>
            </a:r>
          </a:p>
          <a:p>
            <a:pPr marL="159256" indent="-159256" defTabSz="804672">
              <a:spcBef>
                <a:spcPts val="200"/>
              </a:spcBef>
              <a:defRPr sz="2800"/>
            </a:pPr>
          </a:p>
          <a:p>
            <a:pPr marL="159256" indent="-159256" defTabSz="804672">
              <a:spcBef>
                <a:spcPts val="200"/>
              </a:spcBef>
              <a:defRPr sz="2800"/>
            </a:pPr>
            <a:r>
              <a:t>Решение: Выносим в методы, инкапсулируем детали реализации.</a:t>
            </a:r>
          </a:p>
        </p:txBody>
      </p:sp>
      <p:sp>
        <p:nvSpPr>
          <p:cNvPr id="76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А еще:…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/>
            <a:r>
              <a:t>А еще:</a:t>
            </a:r>
          </a:p>
          <a:p>
            <a:pPr/>
            <a:r>
              <a:t>- Оптимизм тестовых данных (только 100% воспроизводимые ресурсы)</a:t>
            </a:r>
          </a:p>
          <a:p>
            <a:pPr/>
            <a:r>
              <a:t>- Названия тестов (зачем он нужен?)</a:t>
            </a:r>
          </a:p>
          <a:p>
            <a:pPr/>
            <a:r>
              <a:t>- Долгое выполнение тестов</a:t>
            </a:r>
          </a:p>
          <a:p>
            <a:pPr/>
            <a:r>
              <a:t>- Война тестов друг с другом. (думай о параллельном выполнении!)</a:t>
            </a:r>
          </a:p>
        </p:txBody>
      </p:sp>
      <p:sp>
        <p:nvSpPr>
          <p:cNvPr id="79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Мартин Фаулер"/>
          <p:cNvSpPr txBox="1"/>
          <p:nvPr>
            <p:ph type="body" idx="1"/>
          </p:nvPr>
        </p:nvSpPr>
        <p:spPr>
          <a:xfrm>
            <a:off x="250926" y="863165"/>
            <a:ext cx="8641475" cy="3858779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>
              <a:defRPr sz="3200"/>
            </a:pPr>
            <a:r>
              <a:t>Мартин Фаулер</a:t>
            </a:r>
          </a:p>
        </p:txBody>
      </p:sp>
      <p:sp>
        <p:nvSpPr>
          <p:cNvPr id="46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lvl1pPr>
          </a:lstStyle>
          <a:p>
            <a:pPr/>
            <a:r>
              <a:t>Книги</a:t>
            </a:r>
          </a:p>
        </p:txBody>
      </p:sp>
      <p:pic>
        <p:nvPicPr>
          <p:cNvPr id="47" name="640px-Webysther_20150414193208_-_Martin_Fowler.jpg" descr="640px-Webysther_20150414193208_-_Martin_Fowl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5264" y="1480735"/>
            <a:ext cx="2388251" cy="3183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1019869511.jpg" descr="101986951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3204" y="992614"/>
            <a:ext cx="2733302" cy="3858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Рефакторинг тестов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Рефакторинг тестов</a:t>
            </a:r>
          </a:p>
        </p:txBody>
      </p:sp>
      <p:sp>
        <p:nvSpPr>
          <p:cNvPr id="51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lvl1pPr>
          </a:lstStyle>
          <a:p>
            <a:pPr/>
            <a:r>
              <a:t>Книги</a:t>
            </a:r>
          </a:p>
        </p:txBody>
      </p:sp>
      <p:pic>
        <p:nvPicPr>
          <p:cNvPr id="52" name="517GxwaFMvL._SX347_BO1,204,203,200_.jpg" descr="517GxwaFMvL._SX347_BO1,204,203,200_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7887" y="814228"/>
            <a:ext cx="2659263" cy="3802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Рефакторинг - процесс изменения кода, при котором не меняется внешнее поведение кода, но улучшается его внутренняя структура.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Рефакторинг - процесс изменения кода, при котором </a:t>
            </a:r>
            <a:r>
              <a:rPr b="1"/>
              <a:t>не меняется</a:t>
            </a:r>
            <a:r>
              <a:t> внешнее </a:t>
            </a:r>
            <a:r>
              <a:rPr b="1"/>
              <a:t>поведение</a:t>
            </a:r>
            <a:r>
              <a:t> </a:t>
            </a:r>
            <a:r>
              <a:rPr b="1"/>
              <a:t>кода</a:t>
            </a:r>
            <a:r>
              <a:t>, но улучшается его внутренняя структура.</a:t>
            </a:r>
          </a:p>
        </p:txBody>
      </p:sp>
      <p:sp>
        <p:nvSpPr>
          <p:cNvPr id="55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чем заниматься рефакторингом кода?…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Зачем заниматься рефакторингом кода?</a:t>
            </a:r>
          </a:p>
          <a:p>
            <a:pPr>
              <a:defRPr sz="3200"/>
            </a:pPr>
            <a:r>
              <a:t>- Позволяет быстрее писать ПО в будущем</a:t>
            </a:r>
          </a:p>
          <a:p>
            <a:pPr>
              <a:defRPr sz="3200"/>
            </a:pPr>
            <a:r>
              <a:t>- Помогает уменьшить количество ошибок</a:t>
            </a:r>
          </a:p>
          <a:p>
            <a:pPr>
              <a:defRPr sz="3200"/>
            </a:pPr>
            <a:r>
              <a:t>- Облегчает понимание работы системы</a:t>
            </a:r>
          </a:p>
        </p:txBody>
      </p:sp>
      <p:sp>
        <p:nvSpPr>
          <p:cNvPr id="58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https://refactoring.guru/ru/refactoring/catalog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https://refactoring.guru/ru/refactoring/catalog</a:t>
            </a:r>
          </a:p>
        </p:txBody>
      </p:sp>
      <p:sp>
        <p:nvSpPr>
          <p:cNvPr id="61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lvl1pPr>
          </a:lstStyle>
          <a:p>
            <a:pPr/>
            <a:r>
              <a:t>ОБЗОР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лохой запутанный тест?…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 marL="119443" indent="-119443" algn="ctr" defTabSz="603504">
              <a:spcBef>
                <a:spcPts val="200"/>
              </a:spcBef>
              <a:defRPr sz="2100"/>
            </a:pPr>
            <a:r>
              <a:t>Плохой запутанный тест? </a:t>
            </a:r>
          </a:p>
          <a:p>
            <a:pPr marL="119443" indent="-119443" algn="ctr" defTabSz="603504">
              <a:spcBef>
                <a:spcPts val="200"/>
              </a:spcBef>
              <a:defRPr sz="2100"/>
            </a:pPr>
          </a:p>
          <a:p>
            <a:pPr marL="119443" indent="-119443" algn="ctr" defTabSz="603504">
              <a:spcBef>
                <a:spcPts val="200"/>
              </a:spcBef>
              <a:defRPr sz="2100"/>
            </a:pPr>
            <a:r>
              <a:t>Добавьте повсюду логи, строковые константы и магические числа.</a:t>
            </a:r>
          </a:p>
          <a:p>
            <a:pPr marL="119443" indent="-119443" algn="ctr" defTabSz="603504">
              <a:spcBef>
                <a:spcPts val="200"/>
              </a:spcBef>
              <a:defRPr sz="2100"/>
            </a:pPr>
          </a:p>
          <a:p>
            <a:pPr marL="119443" indent="-119443" defTabSz="603504">
              <a:spcBef>
                <a:spcPts val="200"/>
              </a:spcBef>
              <a:defRPr sz="2100"/>
            </a:pPr>
            <a:r>
              <a:t>LOG.info("it's a very hard test");</a:t>
            </a:r>
          </a:p>
          <a:p>
            <a:pPr marL="119443" indent="-119443" defTabSz="603504">
              <a:spcBef>
                <a:spcPts val="200"/>
              </a:spcBef>
              <a:defRPr sz="2100"/>
            </a:pPr>
            <a:r>
              <a:t>LOG.info("create folder, initialize recources”);</a:t>
            </a:r>
          </a:p>
          <a:p>
            <a:pPr marL="119443" indent="-119443" defTabSz="603504">
              <a:spcBef>
                <a:spcPts val="200"/>
              </a:spcBef>
              <a:defRPr sz="2100"/>
            </a:pPr>
            <a:r>
              <a:t>// Название важно? да, убираем в константу, нет - убираем</a:t>
            </a:r>
          </a:p>
          <a:p>
            <a:pPr marL="119443" indent="-119443" defTabSz="603504">
              <a:spcBef>
                <a:spcPts val="200"/>
              </a:spcBef>
              <a:defRPr sz="2100"/>
            </a:pPr>
            <a:r>
              <a:t>Folder folder = user.createFolder("/usr/234234/sdf");</a:t>
            </a:r>
          </a:p>
          <a:p>
            <a:pPr marL="119443" indent="-119443" defTabSz="603504">
              <a:spcBef>
                <a:spcPts val="200"/>
              </a:spcBef>
              <a:defRPr sz="2100"/>
            </a:pPr>
            <a:r>
              <a:t>LOG.info("initialize recources”); // логи в тестах?</a:t>
            </a:r>
          </a:p>
          <a:p>
            <a:pPr marL="119443" indent="-119443" defTabSz="603504">
              <a:spcBef>
                <a:spcPts val="200"/>
              </a:spcBef>
              <a:defRPr sz="2100"/>
            </a:pPr>
            <a:r>
              <a:t>folder.isExist();</a:t>
            </a:r>
          </a:p>
        </p:txBody>
      </p:sp>
      <p:sp>
        <p:nvSpPr>
          <p:cNvPr id="64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Копипаста…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 algn="ctr">
              <a:defRPr sz="3200"/>
            </a:pPr>
            <a:r>
              <a:t>Копипаста</a:t>
            </a:r>
          </a:p>
          <a:p>
            <a:pPr algn="ctr">
              <a:defRPr sz="3200"/>
            </a:pPr>
          </a:p>
          <a:p>
            <a:pPr algn="ctr">
              <a:defRPr sz="3200"/>
            </a:pPr>
            <a:r>
              <a:t>Скопируем решение, его ошибки и поддерживаем теперь оба решения!</a:t>
            </a:r>
          </a:p>
          <a:p>
            <a:pPr algn="ctr">
              <a:defRPr sz="3200"/>
            </a:pPr>
          </a:p>
          <a:p>
            <a:pPr algn="ctr">
              <a:defRPr sz="3200"/>
            </a:pPr>
            <a:r>
              <a:t>Решение: рефакторинг!</a:t>
            </a:r>
          </a:p>
        </p:txBody>
      </p:sp>
      <p:sp>
        <p:nvSpPr>
          <p:cNvPr id="67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Мистический гость…"/>
          <p:cNvSpPr txBox="1"/>
          <p:nvPr>
            <p:ph type="body" idx="1"/>
          </p:nvPr>
        </p:nvSpPr>
        <p:spPr>
          <a:xfrm>
            <a:off x="250926" y="1122064"/>
            <a:ext cx="8641475" cy="3599881"/>
          </a:xfrm>
          <a:prstGeom prst="rect">
            <a:avLst/>
          </a:prstGeom>
        </p:spPr>
        <p:txBody>
          <a:bodyPr/>
          <a:lstStyle/>
          <a:p>
            <a:pPr algn="ctr">
              <a:defRPr b="1" sz="3200"/>
            </a:pPr>
            <a:r>
              <a:t>Мистический гость</a:t>
            </a:r>
          </a:p>
          <a:p>
            <a:pPr algn="ctr">
              <a:defRPr sz="3200"/>
            </a:pPr>
          </a:p>
          <a:p>
            <a:pPr algn="ctr">
              <a:defRPr sz="3200"/>
            </a:pPr>
            <a:r>
              <a:t>Thread.sleep(2000); чтобы тест прошел? Легко!</a:t>
            </a:r>
          </a:p>
        </p:txBody>
      </p:sp>
      <p:sp>
        <p:nvSpPr>
          <p:cNvPr id="70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