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70" r:id="rId3"/>
    <p:sldId id="371" r:id="rId4"/>
    <p:sldId id="372" r:id="rId5"/>
    <p:sldId id="374" r:id="rId6"/>
    <p:sldId id="373" r:id="rId7"/>
    <p:sldId id="375" r:id="rId8"/>
    <p:sldId id="376" r:id="rId9"/>
    <p:sldId id="377" r:id="rId10"/>
    <p:sldId id="380" r:id="rId11"/>
    <p:sldId id="378" r:id="rId12"/>
    <p:sldId id="381" r:id="rId13"/>
    <p:sldId id="385" r:id="rId14"/>
    <p:sldId id="383" r:id="rId15"/>
    <p:sldId id="398" r:id="rId16"/>
    <p:sldId id="399" r:id="rId17"/>
    <p:sldId id="400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37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3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7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20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81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917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024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016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8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8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9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21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7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2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99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17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1A272-92B6-4B33-A083-7E3D21D1D443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1C0C6C-E60A-4D92-813C-2DAE21E2B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43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8" Type="http://schemas.openxmlformats.org/officeDocument/2006/relationships/image" Target="../media/image7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" Type="http://schemas.openxmlformats.org/officeDocument/2006/relationships/image" Target="../media/image7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272.png"/><Relationship Id="rId10" Type="http://schemas.openxmlformats.org/officeDocument/2006/relationships/image" Target="../media/image99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8.png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0.png"/><Relationship Id="rId7" Type="http://schemas.openxmlformats.org/officeDocument/2006/relationships/image" Target="../media/image13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3.png"/><Relationship Id="rId7" Type="http://schemas.openxmlformats.org/officeDocument/2006/relationships/image" Target="../media/image5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5.png"/><Relationship Id="rId7" Type="http://schemas.openxmlformats.org/officeDocument/2006/relationships/image" Target="../media/image139.png"/><Relationship Id="rId12" Type="http://schemas.openxmlformats.org/officeDocument/2006/relationships/image" Target="../media/image5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9.png"/><Relationship Id="rId7" Type="http://schemas.openxmlformats.org/officeDocument/2006/relationships/image" Target="../media/image15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28.png"/><Relationship Id="rId4" Type="http://schemas.openxmlformats.org/officeDocument/2006/relationships/image" Target="../media/image29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9.png"/><Relationship Id="rId4" Type="http://schemas.openxmlformats.org/officeDocument/2006/relationships/image" Target="../media/image2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9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34.png"/><Relationship Id="rId16" Type="http://schemas.openxmlformats.org/officeDocument/2006/relationships/image" Target="../media/image68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 Propagation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By Sam Wang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10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 (l-1)-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layer to l-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layer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295960" y="1291963"/>
            <a:ext cx="6607281" cy="4961767"/>
            <a:chOff x="2191950" y="1017703"/>
            <a:chExt cx="6607281" cy="4961767"/>
          </a:xfrm>
        </p:grpSpPr>
        <p:grpSp>
          <p:nvGrpSpPr>
            <p:cNvPr id="10" name="群組 9"/>
            <p:cNvGrpSpPr/>
            <p:nvPr/>
          </p:nvGrpSpPr>
          <p:grpSpPr>
            <a:xfrm>
              <a:off x="2191950" y="1733869"/>
              <a:ext cx="1686883" cy="4110549"/>
              <a:chOff x="1698156" y="1610777"/>
              <a:chExt cx="1686883" cy="4110549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2936631" y="1759840"/>
                <a:ext cx="448408" cy="3827586"/>
                <a:chOff x="2936631" y="1759840"/>
                <a:chExt cx="448408" cy="3827586"/>
              </a:xfrm>
            </p:grpSpPr>
            <p:sp>
              <p:nvSpPr>
                <p:cNvPr id="37" name="橢圓 36"/>
                <p:cNvSpPr/>
                <p:nvPr/>
              </p:nvSpPr>
              <p:spPr>
                <a:xfrm>
                  <a:off x="2936631" y="1759840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橢圓 37"/>
                <p:cNvSpPr/>
                <p:nvPr/>
              </p:nvSpPr>
              <p:spPr>
                <a:xfrm>
                  <a:off x="2936631" y="2545287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橢圓 38"/>
                <p:cNvSpPr/>
                <p:nvPr/>
              </p:nvSpPr>
              <p:spPr>
                <a:xfrm>
                  <a:off x="2936631" y="3330734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/>
                <p:cNvSpPr/>
                <p:nvPr/>
              </p:nvSpPr>
              <p:spPr>
                <a:xfrm>
                  <a:off x="2936631" y="5139018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1698156" y="1610777"/>
                    <a:ext cx="782225" cy="41105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28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8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TW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28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8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TW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28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8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TW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</m:e>
                                      <m:e/>
                                      <m:e/>
                                      <m:e/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28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TW" sz="2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altLang="zh-TW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lang="en-US" altLang="zh-TW" sz="28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TW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35" name="文字方塊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8156" y="1610777"/>
                    <a:ext cx="782225" cy="411054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3046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文字方塊 35"/>
              <p:cNvSpPr txBox="1"/>
              <p:nvPr/>
            </p:nvSpPr>
            <p:spPr>
              <a:xfrm>
                <a:off x="3026022" y="3953450"/>
                <a:ext cx="2696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·</a:t>
                </a:r>
              </a:p>
              <a:p>
                <a:r>
                  <a:rPr lang="en-US" altLang="zh-TW" dirty="0" smtClean="0"/>
                  <a:t>·</a:t>
                </a:r>
              </a:p>
              <a:p>
                <a:r>
                  <a:rPr lang="en-US" altLang="zh-TW" dirty="0"/>
                  <a:t>·</a:t>
                </a:r>
                <a:endParaRPr lang="zh-TW" altLang="en-US" dirty="0"/>
              </a:p>
            </p:txBody>
          </p:sp>
        </p:grpSp>
        <p:sp>
          <p:nvSpPr>
            <p:cNvPr id="11" name="橢圓 10"/>
            <p:cNvSpPr/>
            <p:nvPr/>
          </p:nvSpPr>
          <p:spPr>
            <a:xfrm>
              <a:off x="5591908" y="3116787"/>
              <a:ext cx="1148947" cy="11489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39" idx="6"/>
              <a:endCxn id="11" idx="2"/>
            </p:cNvCxnSpPr>
            <p:nvPr/>
          </p:nvCxnSpPr>
          <p:spPr>
            <a:xfrm>
              <a:off x="3878833" y="3678030"/>
              <a:ext cx="1713075" cy="1323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37" idx="6"/>
            </p:cNvCxnSpPr>
            <p:nvPr/>
          </p:nvCxnSpPr>
          <p:spPr>
            <a:xfrm>
              <a:off x="3878833" y="2107136"/>
              <a:ext cx="85653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endCxn id="11" idx="1"/>
            </p:cNvCxnSpPr>
            <p:nvPr/>
          </p:nvCxnSpPr>
          <p:spPr>
            <a:xfrm>
              <a:off x="4735370" y="2107136"/>
              <a:ext cx="1024797" cy="11779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38" idx="6"/>
            </p:cNvCxnSpPr>
            <p:nvPr/>
          </p:nvCxnSpPr>
          <p:spPr>
            <a:xfrm>
              <a:off x="3878833" y="2892583"/>
              <a:ext cx="85653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3878833" y="5477348"/>
              <a:ext cx="85653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11" idx="3"/>
            </p:cNvCxnSpPr>
            <p:nvPr/>
          </p:nvCxnSpPr>
          <p:spPr>
            <a:xfrm flipV="1">
              <a:off x="4735370" y="4097475"/>
              <a:ext cx="1024797" cy="13798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4735370" y="2892583"/>
              <a:ext cx="899339" cy="5744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橢圓 18"/>
            <p:cNvSpPr/>
            <p:nvPr/>
          </p:nvSpPr>
          <p:spPr>
            <a:xfrm>
              <a:off x="5955365" y="1902069"/>
              <a:ext cx="422031" cy="42203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單箭頭接點 19"/>
            <p:cNvCxnSpPr>
              <a:endCxn id="11" idx="0"/>
            </p:cNvCxnSpPr>
            <p:nvPr/>
          </p:nvCxnSpPr>
          <p:spPr>
            <a:xfrm>
              <a:off x="6166382" y="2331340"/>
              <a:ext cx="0" cy="785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5889830" y="1368974"/>
                  <a:ext cx="553100" cy="5330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830" y="1368974"/>
                  <a:ext cx="553100" cy="5330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3789442" y="1614666"/>
                  <a:ext cx="1032077" cy="5330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442" y="1614666"/>
                  <a:ext cx="1032077" cy="5330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3789441" y="2396232"/>
                  <a:ext cx="1039195" cy="5330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441" y="2396232"/>
                  <a:ext cx="1039195" cy="5330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3795266" y="3179820"/>
                  <a:ext cx="1039195" cy="5330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5266" y="3179820"/>
                  <a:ext cx="1039195" cy="5330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3789441" y="5441566"/>
                  <a:ext cx="1407565" cy="537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441" y="5441566"/>
                  <a:ext cx="1407565" cy="5379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單箭頭接點 26"/>
            <p:cNvCxnSpPr>
              <a:stCxn id="11" idx="6"/>
            </p:cNvCxnSpPr>
            <p:nvPr/>
          </p:nvCxnSpPr>
          <p:spPr>
            <a:xfrm>
              <a:off x="6740855" y="3691261"/>
              <a:ext cx="1260145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5816490" y="3374194"/>
                  <a:ext cx="617990" cy="6065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6490" y="3374194"/>
                  <a:ext cx="617990" cy="6065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6840637" y="3090324"/>
                  <a:ext cx="9423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637" y="3090324"/>
                  <a:ext cx="942374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649" b="-1973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8001000" y="3279902"/>
                  <a:ext cx="798231" cy="8270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4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4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4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zh-TW" altLang="en-US" sz="40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3279902"/>
                  <a:ext cx="798231" cy="8270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6572598" y="2338503"/>
                  <a:ext cx="1754455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𝑎𝑐𝑡𝑖𝑣𝑎𝑡𝑖𝑜𝑛</m:t>
                        </m:r>
                        <m:r>
                          <a:rPr lang="en-US" altLang="zh-TW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TW" sz="2400" b="0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𝑓𝑢𝑛𝑐𝑡𝑖𝑜𝑛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2598" y="2338503"/>
                  <a:ext cx="1754455" cy="830997"/>
                </a:xfrm>
                <a:prstGeom prst="rect">
                  <a:avLst/>
                </a:prstGeom>
                <a:blipFill>
                  <a:blip r:embed="rId12"/>
                  <a:stretch>
                    <a:fillRect b="-110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3941301" y="1262521"/>
                  <a:ext cx="12437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01" y="1262521"/>
                  <a:ext cx="1243738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5816490" y="1017703"/>
                  <a:ext cx="8626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𝑏𝑖𝑎𝑠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6490" y="1017703"/>
                  <a:ext cx="862608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48811" y="1552044"/>
                <a:ext cx="23918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TW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−1)−</m:t>
                      </m:r>
                      <m:r>
                        <a:rPr lang="en-US" altLang="zh-TW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altLang="zh-TW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zh-TW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1" y="1552044"/>
                <a:ext cx="2391872" cy="461665"/>
              </a:xfrm>
              <a:prstGeom prst="rect">
                <a:avLst/>
              </a:prstGeom>
              <a:blipFill>
                <a:blip r:embed="rId17"/>
                <a:stretch>
                  <a:fillRect l="-2036" r="-8142" b="-2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763107" y="4387922"/>
                <a:ext cx="15896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TW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altLang="zh-TW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zh-TW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107" y="4387922"/>
                <a:ext cx="1589666" cy="461665"/>
              </a:xfrm>
              <a:prstGeom prst="rect">
                <a:avLst/>
              </a:prstGeom>
              <a:blipFill>
                <a:blip r:embed="rId18"/>
                <a:stretch>
                  <a:fillRect l="-1149" r="-13410" b="-19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1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Define our notation</a:t>
            </a:r>
            <a:endParaRPr lang="zh-TW" altLang="en-US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0" y="2676525"/>
            <a:ext cx="4237148" cy="1973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77335" y="1189315"/>
                <a:ext cx="9874124" cy="5196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𝑙𝑎𝑦𝑒𝑟</m:t>
                    </m:r>
                  </m:oMath>
                </a14:m>
                <a:endParaRPr lang="en-US" altLang="zh-TW" sz="2400" b="0" dirty="0" smtClean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𝑜𝑢𝑡𝑝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𝑢𝑡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𝑙𝑎𝑦𝑒𝑟</m:t>
                    </m:r>
                  </m:oMath>
                </a14:m>
                <a:endParaRPr lang="en-US" altLang="zh-TW" sz="2400" b="0" dirty="0" smtClean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US" altLang="zh-TW" sz="2400" b="0" dirty="0" smtClean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zh-TW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b="0" dirty="0" smtClean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𝑙𝑎𝑦𝑒𝑟</m:t>
                    </m:r>
                  </m:oMath>
                </a14:m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𝑝𝑢𝑡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𝑠𝑖𝑛𝑔𝑙𝑒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𝑛𝑒𝑢𝑟𝑜𝑛</m:t>
                    </m:r>
                  </m:oMath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𝑙𝑎𝑦𝑒𝑟</m:t>
                    </m:r>
                  </m:oMath>
                </a14:m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𝑙𝑎𝑦𝑒𝑟</m:t>
                    </m:r>
                  </m:oMath>
                </a14:m>
                <a:endParaRPr lang="en-US" altLang="zh-TW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5" y="1189315"/>
                <a:ext cx="9874124" cy="5196615"/>
              </a:xfrm>
              <a:prstGeom prst="rect">
                <a:avLst/>
              </a:prstGeom>
              <a:blipFill>
                <a:blip r:embed="rId3"/>
                <a:stretch>
                  <a:fillRect l="-8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n-US" altLang="zh-TW" smtClean="0"/>
              <a:t>Vectorization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513511" y="1463250"/>
                <a:ext cx="8158666" cy="2350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TW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  <m:sup>
                        <m:r>
                          <a:rPr lang="en-US" altLang="zh-TW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511" y="1463250"/>
                <a:ext cx="8158666" cy="2350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1015470" y="4894678"/>
                <a:ext cx="8158666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h𝑎𝑣𝑒</m:t>
                    </m:r>
                  </m:oMath>
                </a14:m>
                <a:endParaRPr lang="en-US" altLang="zh-TW" sz="2400" dirty="0" smtClean="0"/>
              </a:p>
              <a:p>
                <a:endParaRPr lang="en-US" altLang="zh-TW" sz="2400" dirty="0" smtClean="0"/>
              </a:p>
              <a:p>
                <a:endParaRPr lang="zh-TW" altLang="en-US" sz="20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70" y="4894678"/>
                <a:ext cx="8158666" cy="1138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3415868" y="4806758"/>
                <a:ext cx="4413516" cy="645048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TW" sz="24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68" y="4806758"/>
                <a:ext cx="4413516" cy="64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513511" y="2760943"/>
                <a:ext cx="6096000" cy="13426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solidFill>
                      <a:schemeClr val="accent1">
                        <a:lumMod val="5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TW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511" y="2760943"/>
                <a:ext cx="6096000" cy="13426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35" y="1563214"/>
            <a:ext cx="4516877" cy="27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9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n-US" altLang="zh-TW" dirty="0" smtClean="0"/>
              <a:t>Our task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47640" y="1549002"/>
                <a:ext cx="8547372" cy="270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 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TW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altLang="zh-TW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altLang="zh-TW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 set :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{</m:t>
                    </m:r>
                    <m:sSup>
                      <m:sSup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  <m:sSubSup>
                      <m:sSubSup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US" altLang="zh-TW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  <m:sSubSup>
                      <m:sSubSup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(or perhaps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many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different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activation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function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{</m:t>
                    </m:r>
                    <m:sSup>
                      <m:sSupPr>
                        <m:ctrlPr>
                          <a:rPr lang="en-US" altLang="zh-TW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  <m:sSubSup>
                      <m:sSubSupPr>
                        <m:ctrlPr>
                          <a:rPr lang="en-US" altLang="zh-TW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TW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zh-TW" sz="24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0" y="1549002"/>
                <a:ext cx="8547372" cy="2707280"/>
              </a:xfrm>
              <a:prstGeom prst="rect">
                <a:avLst/>
              </a:prstGeom>
              <a:blipFill>
                <a:blip r:embed="rId2"/>
                <a:stretch>
                  <a:fillRect l="-927" t="-18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47640" y="3909574"/>
                <a:ext cx="4200958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</a:t>
                </a:r>
                <a:r>
                  <a:rPr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zh-TW" sz="2800" i="1" dirty="0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TW" sz="2800" dirty="0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altLang="zh-TW" sz="2800" i="1" dirty="0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zh-TW" sz="2800" dirty="0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l-GR" altLang="zh-TW" sz="2800" i="1" dirty="0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den>
                    </m:f>
                    <m:r>
                      <a:rPr lang="en-US" altLang="zh-TW" sz="2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?</m:t>
                    </m:r>
                  </m:oMath>
                </a14:m>
                <a:endParaRPr lang="en-US" altLang="zh-TW" sz="28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0" y="3909574"/>
                <a:ext cx="4200958" cy="794576"/>
              </a:xfrm>
              <a:prstGeom prst="rect">
                <a:avLst/>
              </a:prstGeom>
              <a:blipFill>
                <a:blip r:embed="rId3"/>
                <a:stretch>
                  <a:fillRect l="-2903" b="-7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47640" y="3093207"/>
                <a:ext cx="5760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to find a great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2400" i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altLang="zh-TW" sz="2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minimizes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i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altLang="zh-TW" sz="2400" i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0" y="3093207"/>
                <a:ext cx="5760936" cy="461665"/>
              </a:xfrm>
              <a:prstGeom prst="rect">
                <a:avLst/>
              </a:prstGeom>
              <a:blipFill>
                <a:blip r:embed="rId4"/>
                <a:stretch>
                  <a:fillRect l="-1587" t="-10526" r="-10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9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n-US" altLang="zh-TW" dirty="0" smtClean="0"/>
              <a:t>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47640" y="1549002"/>
                <a:ext cx="8547372" cy="3053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case: 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one parameter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2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with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initial (random)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TW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zh-TW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l-GR" altLang="zh-TW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zh-TW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TW" alt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l-GR" altLang="zh-TW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altLang="zh-TW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l-GR" altLang="zh-TW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den>
                      </m:f>
                    </m:oMath>
                  </m:oMathPara>
                </a14:m>
                <a:endParaRPr lang="en-US" altLang="zh-TW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TW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zh-TW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l-GR" altLang="zh-TW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zh-TW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TW" alt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altLang="zh-TW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TW" sz="2400" i="1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l-GR" altLang="zh-TW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den>
                      </m:f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0" y="1549002"/>
                <a:ext cx="8547372" cy="3053528"/>
              </a:xfrm>
              <a:prstGeom prst="rect">
                <a:avLst/>
              </a:prstGeom>
              <a:blipFill>
                <a:blip r:embed="rId2"/>
                <a:stretch>
                  <a:fillRect l="-927" t="-15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570196" y="4426436"/>
                <a:ext cx="3102260" cy="847668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TW" sz="240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altLang="zh-TW" sz="2400" b="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400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l-GR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altLang="zh-TW" sz="2400" b="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400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TW" altLang="en-US" sz="2400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l-GR" altLang="zh-TW" sz="24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altLang="zh-TW" sz="24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altLang="zh-TW" sz="2400" b="0" i="1" dirty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l-GR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196" y="4426436"/>
                <a:ext cx="3102260" cy="847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13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n-US" altLang="zh-TW" dirty="0" smtClean="0"/>
              <a:t>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47640" y="1549002"/>
                <a:ext cx="85473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case: 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 vector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2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with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initial (random)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/>
                <a:endParaRPr lang="en-US" altLang="zh-TW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0" y="1549002"/>
                <a:ext cx="8547372" cy="1200329"/>
              </a:xfrm>
              <a:prstGeom prst="rect">
                <a:avLst/>
              </a:prstGeom>
              <a:blipFill>
                <a:blip r:embed="rId2"/>
                <a:stretch>
                  <a:fillRect l="-927" t="-4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04304" y="2205519"/>
                <a:ext cx="4244313" cy="204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l-GR" altLang="zh-TW" sz="24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 sz="24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TW" sz="2400" b="0" i="1" dirty="0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4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l-GR" altLang="zh-TW" sz="24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altLang="zh-TW" sz="24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dirty="0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l-GR" altLang="zh-TW" sz="24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altLang="zh-TW" sz="24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dirty="0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TW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l-GR" altLang="zh-TW" sz="24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 sz="24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TW" sz="2400" b="0" i="1" dirty="0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TW" sz="24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04" y="2205519"/>
                <a:ext cx="4244313" cy="20438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15319" y="4839130"/>
                <a:ext cx="3182471" cy="895886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altLang="zh-TW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altLang="zh-TW" sz="2400" i="1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l-GR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altLang="zh-TW" sz="2400" i="1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TW" sz="24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TW" altLang="en-US" sz="24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4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altLang="zh-TW" sz="2400" i="1" dirty="0">
                                  <a:solidFill>
                                    <a:schemeClr val="tx2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altLang="zh-TW" sz="24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sz="2400" i="1" dirty="0">
                                  <a:solidFill>
                                    <a:schemeClr val="tx2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TW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319" y="4839130"/>
                <a:ext cx="3182471" cy="895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182873" y="4857591"/>
                <a:ext cx="3102260" cy="847668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TW" sz="240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altLang="zh-TW" sz="2400" b="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400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l-GR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altLang="zh-TW" sz="2400" b="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400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TW" altLang="en-US" sz="2400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l-GR" altLang="zh-TW" sz="24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altLang="zh-TW" sz="24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altLang="zh-TW" sz="2400" b="0" i="1" dirty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l-GR" altLang="zh-TW" sz="2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73" y="4857591"/>
                <a:ext cx="3102260" cy="8476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892726" y="2149166"/>
                <a:ext cx="2890587" cy="2475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0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0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l-GR" altLang="zh-TW" sz="2000" i="1" dirty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altLang="zh-TW" sz="20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altLang="zh-TW" sz="20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000" b="0" i="1" dirty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0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0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l-GR" altLang="zh-TW" sz="20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den>
                      </m:f>
                      <m:r>
                        <a:rPr lang="en-US" altLang="zh-TW" sz="200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0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0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</m:t>
                                    </m:r>
                                    <m:r>
                                      <a:rPr lang="en-US" altLang="zh-TW" sz="20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l-GR" altLang="zh-TW" sz="20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altLang="zh-TW" sz="20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a:rPr lang="en-US" altLang="zh-TW" sz="2000" b="0" i="1" dirty="0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  <m:r>
                                      <a:rPr lang="en-US" altLang="zh-TW" sz="20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TW" sz="20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altLang="zh-TW" sz="20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dirty="0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0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altLang="zh-TW" sz="20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20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L</m:t>
                                        </m:r>
                                        <m:r>
                                          <a:rPr lang="en-US" altLang="zh-TW" sz="20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l-GR" altLang="zh-TW" sz="2000" i="1" dirty="0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l-GR" altLang="zh-TW" sz="2000" i="1" dirty="0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000" i="1" dirty="0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20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000" i="1" dirty="0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l-GR" altLang="zh-TW" sz="2000" i="1" dirty="0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 dirty="0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zh-TW" sz="2000" i="1" dirty="0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0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0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</m:t>
                                    </m:r>
                                    <m:r>
                                      <a:rPr lang="en-US" altLang="zh-TW" sz="20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l-GR" altLang="zh-TW" sz="20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altLang="zh-TW" sz="20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a:rPr lang="en-US" altLang="zh-TW" sz="20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  <m:r>
                                      <a:rPr lang="en-US" altLang="zh-TW" sz="20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TW" sz="2000" i="1" dirty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altLang="zh-TW" sz="2000" i="1" dirty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dirty="0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726" y="2149166"/>
                <a:ext cx="2890587" cy="2475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4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6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n-US" altLang="zh-TW" dirty="0" smtClean="0"/>
              <a:t>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47640" y="1549002"/>
                <a:ext cx="8547372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Neuron networks: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2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altLang="zh-TW" sz="2400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TW" sz="2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  <m:r>
                      <m:rPr>
                        <m:nor/>
                      </m:rPr>
                      <a:rPr lang="en-US" altLang="zh-TW" sz="2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/>
                <a:endParaRPr lang="en-US" altLang="zh-TW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0" y="1549002"/>
                <a:ext cx="8547372" cy="1231940"/>
              </a:xfrm>
              <a:prstGeom prst="rect">
                <a:avLst/>
              </a:prstGeom>
              <a:blipFill>
                <a:blip r:embed="rId2"/>
                <a:stretch>
                  <a:fillRect l="-927" t="-39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02997" y="4729269"/>
                <a:ext cx="5729902" cy="890437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32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32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TW" sz="3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z="32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32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TW" sz="32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p>
                      <m:sSupPr>
                        <m:ctrlPr>
                          <a:rPr lang="el-GR" altLang="zh-TW" sz="32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32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TW" sz="3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z="32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TW" sz="32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TW" altLang="en-US" sz="32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TW" sz="32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32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zh-TW" sz="32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zh-TW" sz="32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l-GR" altLang="zh-TW" sz="32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altLang="zh-TW" sz="32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altLang="zh-TW" sz="32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TW" sz="32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32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2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l-GR" altLang="zh-TW" sz="32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den>
                    </m:f>
                  </m:oMath>
                </a14:m>
                <a:r>
                  <a:rPr lang="zh-TW" altLang="en-US" sz="3200" dirty="0" smtClean="0">
                    <a:solidFill>
                      <a:schemeClr val="tx2">
                        <a:lumMod val="50000"/>
                      </a:schemeClr>
                    </a:solidFill>
                  </a:rPr>
                  <a:t> ，</a:t>
                </a:r>
                <a:r>
                  <a:rPr lang="en-US" altLang="zh-TW" sz="3200" dirty="0" smtClean="0">
                    <a:solidFill>
                      <a:schemeClr val="tx2">
                        <a:lumMod val="50000"/>
                      </a:schemeClr>
                    </a:solidFill>
                  </a:rPr>
                  <a:t>then …</a:t>
                </a:r>
                <a:endParaRPr lang="zh-TW" altLang="en-US" sz="32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97" y="4729269"/>
                <a:ext cx="5729902" cy="890437"/>
              </a:xfrm>
              <a:prstGeom prst="rect">
                <a:avLst/>
              </a:prstGeom>
              <a:blipFill>
                <a:blip r:embed="rId3"/>
                <a:stretch>
                  <a:fillRect b="-5960"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77334" y="2569303"/>
                <a:ext cx="4805774" cy="1507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TW" sz="200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0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0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000" i="1">
                                              <a:solidFill>
                                                <a:schemeClr val="tx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000" i="1">
                                              <a:solidFill>
                                                <a:schemeClr val="tx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solidFill>
                                                <a:schemeClr val="tx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000" b="0" i="1" smtClean="0">
                                              <a:solidFill>
                                                <a:schemeClr val="tx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000" i="1">
                                              <a:solidFill>
                                                <a:schemeClr val="tx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0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altLang="zh-TW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TW" sz="20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altLang="zh-TW" sz="200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00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sz="200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TW" sz="20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TW" sz="200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569303"/>
                <a:ext cx="4805774" cy="1507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653414" y="2408843"/>
                <a:ext cx="1881553" cy="1828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2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TW" sz="220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2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20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2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2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2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2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altLang="zh-TW" sz="22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2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2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TW" sz="22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TW" sz="22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2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2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altLang="zh-TW" sz="22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TW" sz="22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2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14" y="2408843"/>
                <a:ext cx="1881553" cy="18280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36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n-US" altLang="zh-TW" dirty="0" smtClean="0"/>
              <a:t>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52845" y="1514443"/>
                <a:ext cx="4222823" cy="690895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24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2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TW" sz="24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p>
                      <m:sSupPr>
                        <m:ctrlPr>
                          <a:rPr lang="el-GR" altLang="zh-TW" sz="2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2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TW" sz="24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TW" altLang="en-US" sz="24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TW" sz="2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zh-TW" sz="2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l-GR" altLang="zh-TW" sz="2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altLang="zh-TW" sz="2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TW" sz="24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l-GR" altLang="zh-TW" sz="2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den>
                    </m:f>
                  </m:oMath>
                </a14:m>
                <a:r>
                  <a:rPr lang="zh-TW" alt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 ，</a:t>
                </a:r>
                <a:r>
                  <a:rPr lang="en-US" altLang="zh-TW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then …</a:t>
                </a:r>
                <a:endParaRPr lang="zh-TW" altLang="en-US" sz="24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45" y="1514443"/>
                <a:ext cx="4222823" cy="690895"/>
              </a:xfrm>
              <a:prstGeom prst="rect">
                <a:avLst/>
              </a:prstGeom>
              <a:blipFill>
                <a:blip r:embed="rId2"/>
                <a:stretch>
                  <a:fillRect r="-860" b="-3361"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67983" y="2481272"/>
                <a:ext cx="3992546" cy="3711401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l-GR" altLang="zh-TW" sz="28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altLang="zh-TW" sz="28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altLang="zh-TW" sz="28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zh-TW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l-GR" altLang="zh-TW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den>
                      </m:f>
                      <m:r>
                        <a:rPr lang="en-US" altLang="zh-TW" sz="28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800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altLang="zh-TW" sz="2800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800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2800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L</m:t>
                                        </m:r>
                                        <m:r>
                                          <a:rPr lang="en-US" altLang="zh-TW" sz="2800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sz="2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2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TW" sz="2800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zh-TW" sz="2800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sz="2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2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zh-TW" sz="2800" i="1" dirty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2800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800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altLang="zh-TW" sz="2800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800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2800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L</m:t>
                                        </m:r>
                                        <m:r>
                                          <a:rPr lang="en-US" altLang="zh-TW" sz="2800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sz="2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2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TW" sz="2800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zh-TW" sz="2800" i="1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sz="2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2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zh-TW" sz="2800" i="1" dirty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83" y="2481272"/>
                <a:ext cx="3992546" cy="3711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401249" y="1444391"/>
            <a:ext cx="3872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easy to calculate, and it might cost so much time.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401249" y="2418517"/>
            <a:ext cx="326315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Fortunately, there is a great method to calculate all of the values in a efficient way.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13529" y="4315899"/>
            <a:ext cx="3217548" cy="5847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TW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98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n-US" altLang="zh-TW" dirty="0" smtClean="0"/>
              <a:t>Recall some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469549" y="4195548"/>
                <a:ext cx="3648634" cy="830868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Compute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zh-TW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zh-TW" alt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TW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zh-TW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endParaRPr lang="zh-TW" alt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549" y="4195548"/>
                <a:ext cx="3648634" cy="830868"/>
              </a:xfrm>
              <a:prstGeom prst="rect">
                <a:avLst/>
              </a:prstGeom>
              <a:blipFill>
                <a:blip r:embed="rId2"/>
                <a:stretch>
                  <a:fillRect l="-2152"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37012" y="1207007"/>
                <a:ext cx="4972118" cy="3186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h𝑎𝑖𝑛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𝑟𝑢𝑙𝑒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b="0" dirty="0" smtClean="0">
                    <a:solidFill>
                      <a:schemeClr val="tx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𝑐𝑜𝑛𝑣𝑖𝑒𝑛𝑐𝑒</m:t>
                    </m:r>
                    <m:r>
                      <a:rPr lang="en-US" altLang="zh-TW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12" y="1207007"/>
                <a:ext cx="4972118" cy="3186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443173" y="1301262"/>
                <a:ext cx="8158666" cy="2350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TW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  <m:sup>
                        <m:r>
                          <a:rPr lang="en-US" altLang="zh-TW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173" y="1301262"/>
                <a:ext cx="8158666" cy="2350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443173" y="2598955"/>
                <a:ext cx="6096000" cy="13426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solidFill>
                      <a:schemeClr val="accent1">
                        <a:lumMod val="5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TW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173" y="2598955"/>
                <a:ext cx="6096000" cy="13426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12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99643" y="2966270"/>
                <a:ext cx="6653103" cy="30013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TW" sz="24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&gt;1</m:t>
                      </m:r>
                      <m:r>
                        <a:rPr lang="zh-TW" altLang="en-US" sz="24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f>
                        <m:fPr>
                          <m:ctrlPr>
                            <a:rPr lang="en-US" altLang="zh-TW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TW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TW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zh-TW" sz="2400" dirty="0" smtClean="0">
                  <a:solidFill>
                    <a:schemeClr val="tx2"/>
                  </a:solidFill>
                </a:endParaRPr>
              </a:p>
              <a:p>
                <a:endParaRPr lang="en-US" altLang="zh-TW" sz="1050" dirty="0" smtClean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TW" sz="24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4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zh-TW" altLang="en-US" sz="24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f>
                        <m:fPr>
                          <m:ctrlP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TW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TW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2"/>
                  </a:solidFill>
                </a:endParaRPr>
              </a:p>
              <a:p>
                <a:endParaRPr lang="zh-TW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643" y="2966270"/>
                <a:ext cx="6653103" cy="3001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691662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𝜕</m:t>
                      </m:r>
                      <m:r>
                        <m:rPr>
                          <m:nor/>
                        </m:rPr>
                        <a:rPr lang="en-US" altLang="zh-TW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zh-TW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𝜕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69166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77334" y="1095630"/>
                <a:ext cx="4972118" cy="133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zh-TW" sz="2800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zh-TW" sz="2800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800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zh-TW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num>
                      <m:den>
                        <m:r>
                          <a:rPr lang="en-US" altLang="zh-TW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TW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095630"/>
                <a:ext cx="4972118" cy="13365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034180" y="3604743"/>
                <a:ext cx="3830664" cy="1211422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zh-TW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TW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TW" sz="2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TW" sz="28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2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180" y="3604743"/>
                <a:ext cx="3830664" cy="1211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42" y="609600"/>
            <a:ext cx="2512969" cy="1873151"/>
          </a:xfrm>
          <a:prstGeom prst="rect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306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n-US" altLang="zh-TW" dirty="0" smtClean="0"/>
              <a:t>1-Layer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4938803" y="1519605"/>
                <a:ext cx="6475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803" y="1519605"/>
                <a:ext cx="64755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1407647" y="1732680"/>
            <a:ext cx="6180281" cy="3827586"/>
            <a:chOff x="1407647" y="1732680"/>
            <a:chExt cx="6180281" cy="3827586"/>
          </a:xfrm>
        </p:grpSpPr>
        <p:grpSp>
          <p:nvGrpSpPr>
            <p:cNvPr id="8" name="群組 7"/>
            <p:cNvGrpSpPr/>
            <p:nvPr/>
          </p:nvGrpSpPr>
          <p:grpSpPr>
            <a:xfrm>
              <a:off x="1407647" y="1732680"/>
              <a:ext cx="2884517" cy="3827586"/>
              <a:chOff x="994316" y="1882932"/>
              <a:chExt cx="2884517" cy="3827586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2349378" y="1882932"/>
                <a:ext cx="1529455" cy="3827586"/>
                <a:chOff x="1855584" y="1759840"/>
                <a:chExt cx="1529455" cy="3827586"/>
              </a:xfrm>
            </p:grpSpPr>
            <p:grpSp>
              <p:nvGrpSpPr>
                <p:cNvPr id="35" name="群組 34"/>
                <p:cNvGrpSpPr/>
                <p:nvPr/>
              </p:nvGrpSpPr>
              <p:grpSpPr>
                <a:xfrm>
                  <a:off x="2924960" y="1759840"/>
                  <a:ext cx="460079" cy="3827586"/>
                  <a:chOff x="2924960" y="1759840"/>
                  <a:chExt cx="460079" cy="3827586"/>
                </a:xfrm>
              </p:grpSpPr>
              <p:sp>
                <p:nvSpPr>
                  <p:cNvPr id="38" name="橢圓 37"/>
                  <p:cNvSpPr/>
                  <p:nvPr/>
                </p:nvSpPr>
                <p:spPr>
                  <a:xfrm>
                    <a:off x="2936631" y="1759840"/>
                    <a:ext cx="448408" cy="4484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9" name="橢圓 38"/>
                  <p:cNvSpPr/>
                  <p:nvPr/>
                </p:nvSpPr>
                <p:spPr>
                  <a:xfrm>
                    <a:off x="2936631" y="2545287"/>
                    <a:ext cx="448408" cy="4484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0" name="橢圓 39"/>
                  <p:cNvSpPr/>
                  <p:nvPr/>
                </p:nvSpPr>
                <p:spPr>
                  <a:xfrm>
                    <a:off x="2936631" y="3330734"/>
                    <a:ext cx="448408" cy="4484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橢圓 42"/>
                  <p:cNvSpPr/>
                  <p:nvPr/>
                </p:nvSpPr>
                <p:spPr>
                  <a:xfrm>
                    <a:off x="2936631" y="5139018"/>
                    <a:ext cx="448408" cy="4484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4" name="橢圓 43"/>
                  <p:cNvSpPr/>
                  <p:nvPr/>
                </p:nvSpPr>
                <p:spPr>
                  <a:xfrm>
                    <a:off x="2924960" y="1761446"/>
                    <a:ext cx="448408" cy="4484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5" name="橢圓 44"/>
                  <p:cNvSpPr/>
                  <p:nvPr/>
                </p:nvSpPr>
                <p:spPr>
                  <a:xfrm>
                    <a:off x="2924960" y="2546893"/>
                    <a:ext cx="448408" cy="4484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6" name="橢圓 45"/>
                  <p:cNvSpPr/>
                  <p:nvPr/>
                </p:nvSpPr>
                <p:spPr>
                  <a:xfrm>
                    <a:off x="2924960" y="3332340"/>
                    <a:ext cx="448408" cy="4484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文字方塊 35"/>
                    <p:cNvSpPr txBox="1"/>
                    <p:nvPr/>
                  </p:nvSpPr>
                  <p:spPr>
                    <a:xfrm>
                      <a:off x="1855584" y="1775771"/>
                      <a:ext cx="782225" cy="37521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3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TW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3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/>
                                      </m:eqAr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TW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3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/>
                                      </m:eqAr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TW" sz="3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3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/>
                                        <m:e/>
                                        <m:e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3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zh-TW" altLang="en-US" sz="3000" dirty="0"/>
                    </a:p>
                  </p:txBody>
                </p:sp>
              </mc:Choice>
              <mc:Fallback xmlns="">
                <p:sp>
                  <p:nvSpPr>
                    <p:cNvPr id="36" name="文字方塊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5584" y="1775771"/>
                      <a:ext cx="782225" cy="375211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7" name="文字方塊 36"/>
                <p:cNvSpPr txBox="1"/>
                <p:nvPr/>
              </p:nvSpPr>
              <p:spPr>
                <a:xfrm>
                  <a:off x="3026022" y="3953450"/>
                  <a:ext cx="26962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·</a:t>
                  </a:r>
                </a:p>
                <a:p>
                  <a:r>
                    <a:rPr lang="en-US" altLang="zh-TW" dirty="0" smtClean="0"/>
                    <a:t>·</a:t>
                  </a:r>
                </a:p>
                <a:p>
                  <a:r>
                    <a:rPr lang="en-US" altLang="zh-TW" dirty="0"/>
                    <a:t>·</a:t>
                  </a:r>
                  <a:endParaRPr lang="zh-TW" alt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994316" y="3290379"/>
                    <a:ext cx="1065035" cy="6771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TW" altLang="en-US" sz="4400" dirty="0"/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316" y="3290379"/>
                    <a:ext cx="1065035" cy="67710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群組 3"/>
            <p:cNvGrpSpPr/>
            <p:nvPr/>
          </p:nvGrpSpPr>
          <p:grpSpPr>
            <a:xfrm>
              <a:off x="6144567" y="1924858"/>
              <a:ext cx="451234" cy="3367760"/>
              <a:chOff x="5291713" y="2531293"/>
              <a:chExt cx="451234" cy="3367760"/>
            </a:xfrm>
          </p:grpSpPr>
          <p:sp>
            <p:nvSpPr>
              <p:cNvPr id="47" name="橢圓 46"/>
              <p:cNvSpPr/>
              <p:nvPr/>
            </p:nvSpPr>
            <p:spPr>
              <a:xfrm>
                <a:off x="5291713" y="5450645"/>
                <a:ext cx="448408" cy="44840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5294539" y="2531293"/>
                <a:ext cx="448408" cy="44840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5294539" y="3316740"/>
                <a:ext cx="448408" cy="44840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5294539" y="4102187"/>
                <a:ext cx="448408" cy="44840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1" name="直線單箭頭接點 50"/>
            <p:cNvCxnSpPr>
              <a:stCxn id="44" idx="6"/>
              <a:endCxn id="48" idx="2"/>
            </p:cNvCxnSpPr>
            <p:nvPr/>
          </p:nvCxnSpPr>
          <p:spPr>
            <a:xfrm>
              <a:off x="4280493" y="1958490"/>
              <a:ext cx="1866900" cy="19057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45" idx="6"/>
              <a:endCxn id="48" idx="2"/>
            </p:cNvCxnSpPr>
            <p:nvPr/>
          </p:nvCxnSpPr>
          <p:spPr>
            <a:xfrm flipV="1">
              <a:off x="4280493" y="2149062"/>
              <a:ext cx="1866900" cy="594875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40" idx="6"/>
              <a:endCxn id="48" idx="2"/>
            </p:cNvCxnSpPr>
            <p:nvPr/>
          </p:nvCxnSpPr>
          <p:spPr>
            <a:xfrm flipV="1">
              <a:off x="4292164" y="2149062"/>
              <a:ext cx="1855229" cy="137871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43" idx="6"/>
              <a:endCxn id="48" idx="2"/>
            </p:cNvCxnSpPr>
            <p:nvPr/>
          </p:nvCxnSpPr>
          <p:spPr>
            <a:xfrm flipV="1">
              <a:off x="4292164" y="2149062"/>
              <a:ext cx="1855229" cy="318700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>
              <a:stCxn id="44" idx="6"/>
              <a:endCxn id="49" idx="2"/>
            </p:cNvCxnSpPr>
            <p:nvPr/>
          </p:nvCxnSpPr>
          <p:spPr>
            <a:xfrm>
              <a:off x="4280493" y="1958490"/>
              <a:ext cx="1866900" cy="976019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stCxn id="45" idx="6"/>
              <a:endCxn id="49" idx="2"/>
            </p:cNvCxnSpPr>
            <p:nvPr/>
          </p:nvCxnSpPr>
          <p:spPr>
            <a:xfrm>
              <a:off x="4280493" y="2743937"/>
              <a:ext cx="1866900" cy="19057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46" idx="6"/>
              <a:endCxn id="49" idx="2"/>
            </p:cNvCxnSpPr>
            <p:nvPr/>
          </p:nvCxnSpPr>
          <p:spPr>
            <a:xfrm flipV="1">
              <a:off x="4280493" y="2934509"/>
              <a:ext cx="1866900" cy="594875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>
              <a:stCxn id="43" idx="6"/>
              <a:endCxn id="49" idx="2"/>
            </p:cNvCxnSpPr>
            <p:nvPr/>
          </p:nvCxnSpPr>
          <p:spPr>
            <a:xfrm flipV="1">
              <a:off x="4292164" y="2934509"/>
              <a:ext cx="1855229" cy="2401553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stCxn id="43" idx="6"/>
              <a:endCxn id="50" idx="2"/>
            </p:cNvCxnSpPr>
            <p:nvPr/>
          </p:nvCxnSpPr>
          <p:spPr>
            <a:xfrm flipV="1">
              <a:off x="4292164" y="3719956"/>
              <a:ext cx="1855229" cy="161610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>
              <a:stCxn id="46" idx="6"/>
              <a:endCxn id="50" idx="2"/>
            </p:cNvCxnSpPr>
            <p:nvPr/>
          </p:nvCxnSpPr>
          <p:spPr>
            <a:xfrm>
              <a:off x="4280493" y="3529384"/>
              <a:ext cx="1866900" cy="19057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>
              <a:stCxn id="44" idx="6"/>
              <a:endCxn id="50" idx="2"/>
            </p:cNvCxnSpPr>
            <p:nvPr/>
          </p:nvCxnSpPr>
          <p:spPr>
            <a:xfrm>
              <a:off x="4280493" y="1958490"/>
              <a:ext cx="1866900" cy="176146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>
              <a:stCxn id="45" idx="6"/>
              <a:endCxn id="50" idx="2"/>
            </p:cNvCxnSpPr>
            <p:nvPr/>
          </p:nvCxnSpPr>
          <p:spPr>
            <a:xfrm>
              <a:off x="4280493" y="2743937"/>
              <a:ext cx="1866900" cy="976019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43" idx="6"/>
              <a:endCxn id="47" idx="2"/>
            </p:cNvCxnSpPr>
            <p:nvPr/>
          </p:nvCxnSpPr>
          <p:spPr>
            <a:xfrm flipV="1">
              <a:off x="4292164" y="5068414"/>
              <a:ext cx="1852403" cy="267648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38" idx="6"/>
              <a:endCxn id="47" idx="2"/>
            </p:cNvCxnSpPr>
            <p:nvPr/>
          </p:nvCxnSpPr>
          <p:spPr>
            <a:xfrm>
              <a:off x="4292164" y="1956884"/>
              <a:ext cx="1852403" cy="311153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stCxn id="39" idx="6"/>
              <a:endCxn id="47" idx="2"/>
            </p:cNvCxnSpPr>
            <p:nvPr/>
          </p:nvCxnSpPr>
          <p:spPr>
            <a:xfrm>
              <a:off x="4292164" y="2742331"/>
              <a:ext cx="1852403" cy="2326083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46" idx="6"/>
              <a:endCxn id="47" idx="2"/>
            </p:cNvCxnSpPr>
            <p:nvPr/>
          </p:nvCxnSpPr>
          <p:spPr>
            <a:xfrm>
              <a:off x="4280493" y="3529384"/>
              <a:ext cx="1864074" cy="153903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6805703" y="1924858"/>
                  <a:ext cx="782225" cy="33448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3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3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altLang="zh-TW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/>
                                  </m:eqAr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altLang="zh-TW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/>
                                  </m:eqAr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altLang="zh-TW" sz="3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/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30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703" y="1924858"/>
                  <a:ext cx="782225" cy="33448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字方塊 40"/>
            <p:cNvSpPr txBox="1"/>
            <p:nvPr/>
          </p:nvSpPr>
          <p:spPr>
            <a:xfrm>
              <a:off x="6232545" y="3929345"/>
              <a:ext cx="2696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·</a:t>
              </a:r>
            </a:p>
            <a:p>
              <a:r>
                <a:rPr lang="en-US" altLang="zh-TW" dirty="0" smtClean="0"/>
                <a:t>·</a:t>
              </a:r>
            </a:p>
            <a:p>
              <a:r>
                <a:rPr lang="en-US" altLang="zh-TW" dirty="0"/>
                <a:t>·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98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6916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TW" dirty="0" smtClean="0">
                    <a:cs typeface="Times New Roman" panose="02020603050405020304" pitchFamily="18" charset="0"/>
                  </a:rPr>
                  <a:t>How about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TW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zh-TW" dirty="0" smtClean="0">
                    <a:solidFill>
                      <a:schemeClr val="accent1"/>
                    </a:solidFill>
                  </a:rPr>
                  <a:t> ?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691662"/>
              </a:xfrm>
              <a:blipFill>
                <a:blip r:embed="rId2"/>
                <a:stretch>
                  <a:fillRect l="-1773" t="-7080" b="-176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052436" y="1689367"/>
            <a:ext cx="341632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Define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There is a way to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748773" y="1645029"/>
                <a:ext cx="1783822" cy="956480"/>
              </a:xfrm>
              <a:prstGeom prst="rect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b="1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TW" sz="2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TW" sz="2400" b="1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</m:sup>
                      </m:sSubSup>
                      <m:r>
                        <a:rPr lang="en-US" altLang="zh-TW" sz="2400" b="1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1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m:rPr>
                              <m:nor/>
                            </m:rPr>
                            <a:rPr lang="en-US" altLang="zh-TW" sz="2400" b="1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400" b="1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TW" altLang="en-US" sz="24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TW" sz="2400" b="1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400" b="1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TW" sz="2400" b="1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73" y="1645029"/>
                <a:ext cx="1783822" cy="956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03210" y="2632098"/>
                <a:ext cx="2880340" cy="53309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tx2"/>
                    </a:solidFill>
                  </a:rPr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zh-TW" sz="2400" dirty="0">
                    <a:solidFill>
                      <a:schemeClr val="tx2"/>
                    </a:solidFill>
                  </a:rPr>
                  <a:t>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TW" sz="2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210" y="2632098"/>
                <a:ext cx="2880340" cy="533095"/>
              </a:xfrm>
              <a:prstGeom prst="rect">
                <a:avLst/>
              </a:prstGeom>
              <a:blipFill>
                <a:blip r:embed="rId4"/>
                <a:stretch>
                  <a:fillRect l="-2941" t="-4444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63" t="26588" r="36369"/>
          <a:stretch/>
        </p:blipFill>
        <p:spPr>
          <a:xfrm>
            <a:off x="6568750" y="609600"/>
            <a:ext cx="2276043" cy="7762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2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691662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TW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zh-TW" dirty="0" smtClean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zh-TW" dirty="0" smtClean="0">
                    <a:solidFill>
                      <a:schemeClr val="accent1"/>
                    </a:solidFill>
                  </a:rPr>
                  <a:t> 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691662"/>
              </a:xfrm>
              <a:blipFill>
                <a:blip r:embed="rId2"/>
                <a:stretch>
                  <a:fillRect t="-8850" b="-15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29344" y="1575067"/>
                <a:ext cx="3208442" cy="997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zh-TW" sz="28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zh-TW" sz="28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sz="28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8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altLang="zh-TW" sz="28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sz="28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num>
                      <m:den>
                        <m: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TW" sz="2800" dirty="0" smtClean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4" y="1575067"/>
                <a:ext cx="3208442" cy="997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29344" y="2646807"/>
                <a:ext cx="6096000" cy="215841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(Output layer) l = L</a:t>
                </a:r>
                <a:r>
                  <a:rPr lang="zh-TW" alt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altLang="zh-TW" sz="2000" b="0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TW" altLang="en-US" sz="2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en-US" altLang="zh-TW" sz="20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TW" altLang="en-US" sz="2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zh-TW" sz="20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TW" altLang="en-US" sz="2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0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zh-TW" altLang="en-US" sz="200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00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Sup>
                        <m:sSubSupPr>
                          <m:ctrlPr>
                            <a:rPr lang="en-US" altLang="zh-TW" sz="2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sz="2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altLang="zh-TW" sz="200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i="1" dirty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TW" alt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4" y="2646807"/>
                <a:ext cx="6096000" cy="2158411"/>
              </a:xfrm>
              <a:prstGeom prst="rect">
                <a:avLst/>
              </a:prstGeom>
              <a:blipFill>
                <a:blip r:embed="rId4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17267" y="4550778"/>
                <a:ext cx="5636864" cy="986617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sSup>
                        <m:sSupPr>
                          <m:ctrlPr>
                            <a:rPr lang="en-US" altLang="zh-TW" sz="28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TW" altLang="en-US" sz="28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altLang="zh-TW" sz="2800" b="0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8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8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TW" altLang="en-US" sz="2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8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 dirty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800" b="0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TW" altLang="en-US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⨀</m:t>
                      </m:r>
                      <m:r>
                        <a:rPr lang="zh-TW" altLang="en-US" sz="28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altLang="zh-TW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i="1" dirty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67" y="4550778"/>
                <a:ext cx="5636864" cy="9866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17267" y="5678134"/>
                <a:ext cx="3523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en-US" altLang="zh-TW" dirty="0" smtClean="0"/>
                  <a:t> : element-wise multiplication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67" y="5678134"/>
                <a:ext cx="3523722" cy="369332"/>
              </a:xfrm>
              <a:prstGeom prst="rect">
                <a:avLst/>
              </a:prstGeom>
              <a:blipFill>
                <a:blip r:embed="rId7"/>
                <a:stretch>
                  <a:fillRect t="-9836" r="-1038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42" y="609600"/>
            <a:ext cx="2512969" cy="1873151"/>
          </a:xfrm>
          <a:prstGeom prst="rect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12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691662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compute</m:t>
                      </m:r>
                      <m:r>
                        <a:rPr lang="en-US" altLang="zh-TW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TW" b="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𝑏𝑦</m:t>
                      </m:r>
                      <m:sSubSup>
                        <m:sSubSupPr>
                          <m:ctrlPr>
                            <a:rPr lang="en-US" altLang="zh-TW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6916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29344" y="1575067"/>
                <a:ext cx="7384650" cy="4365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altLang="zh-TW" sz="28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TW" sz="2800" dirty="0" smtClean="0">
                    <a:solidFill>
                      <a:schemeClr val="accent4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What is the relation between</a:t>
                </a:r>
                <a:r>
                  <a:rPr lang="zh-TW" altLang="en-US" sz="2800" dirty="0" smtClean="0">
                    <a:solidFill>
                      <a:schemeClr val="accent4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sz="28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zh-TW" altLang="en-US" sz="28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f>
                      <m:fPr>
                        <m:ctrlP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sz="28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sz="28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den>
                    </m:f>
                    <m:r>
                      <a:rPr lang="zh-TW" altLang="en-US" sz="28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TW" sz="2800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altLang="zh-TW" sz="28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altLang="zh-TW" sz="280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4" y="1575067"/>
                <a:ext cx="7384650" cy="4365234"/>
              </a:xfrm>
              <a:prstGeom prst="rect">
                <a:avLst/>
              </a:prstGeom>
              <a:blipFill>
                <a:blip r:embed="rId3"/>
                <a:stretch>
                  <a:fillRect l="-16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81090" y="1615875"/>
                <a:ext cx="5133072" cy="14148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en-US" altLang="zh-TW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TW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TW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altLang="zh-TW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90" y="1615875"/>
                <a:ext cx="5133072" cy="14148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76" y="289422"/>
            <a:ext cx="2517003" cy="1873151"/>
          </a:xfrm>
          <a:prstGeom prst="rect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16" y="2300905"/>
            <a:ext cx="2499832" cy="711119"/>
          </a:xfrm>
          <a:prstGeom prst="rect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2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691662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compute</m:t>
                      </m:r>
                      <m:r>
                        <a:rPr lang="en-US" altLang="zh-TW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TW" b="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𝑏𝑦</m:t>
                      </m:r>
                      <m:sSubSup>
                        <m:sSubSupPr>
                          <m:ctrlPr>
                            <a:rPr lang="en-US" altLang="zh-TW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6916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29344" y="1575067"/>
                <a:ext cx="2842830" cy="1606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zh-TW" sz="24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4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altLang="zh-TW" sz="24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zh-TW" sz="24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4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zh-TW" sz="24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num>
                      <m:den>
                        <m:r>
                          <a:rPr lang="en-US" altLang="zh-TW" sz="24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TW" sz="24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altLang="zh-TW" sz="240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4" y="1575067"/>
                <a:ext cx="2842830" cy="1606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54" y="389989"/>
            <a:ext cx="3768970" cy="1048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03881" y="2740407"/>
                <a:ext cx="1530484" cy="794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881" y="2740407"/>
                <a:ext cx="1530484" cy="794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03881" y="3892848"/>
                <a:ext cx="1566326" cy="69884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den>
                      </m:f>
                      <m:r>
                        <a:rPr lang="en-US" altLang="zh-TW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TW" altLang="en-US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TW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881" y="3892848"/>
                <a:ext cx="1566326" cy="698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303881" y="4999316"/>
                <a:ext cx="1645450" cy="77412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zh-TW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881" y="4999316"/>
                <a:ext cx="1645450" cy="7741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524501" y="2626009"/>
                <a:ext cx="3301608" cy="722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altLang="zh-TW" sz="2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TW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TW" altLang="en-US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TW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501" y="2626009"/>
                <a:ext cx="3301608" cy="7223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524501" y="1566810"/>
                <a:ext cx="3113994" cy="8721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zh-TW" sz="200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zh-TW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  <m:r>
                                <a:rPr lang="en-US" altLang="zh-TW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TW" sz="20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altLang="zh-TW" sz="20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TW" sz="20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501" y="1566810"/>
                <a:ext cx="3113994" cy="8721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圓角矩形 13"/>
          <p:cNvSpPr/>
          <p:nvPr/>
        </p:nvSpPr>
        <p:spPr>
          <a:xfrm>
            <a:off x="3903784" y="1604134"/>
            <a:ext cx="430823" cy="79969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5134707" y="1604134"/>
            <a:ext cx="703386" cy="79969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5855677" y="1612391"/>
            <a:ext cx="703386" cy="79143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585269" y="4138237"/>
                <a:ext cx="4585101" cy="795859"/>
              </a:xfrm>
              <a:prstGeom prst="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TW" altLang="en-US" sz="24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4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TW" sz="2400" i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sz="24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4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TW" altLang="en-US" sz="2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4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dirty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b="0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269" y="4138237"/>
                <a:ext cx="4585101" cy="7958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94" y="3599590"/>
            <a:ext cx="2512969" cy="1873151"/>
          </a:xfrm>
          <a:prstGeom prst="rect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57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6916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Summary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m:rPr>
                        <m:nor/>
                      </m:rP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691662"/>
              </a:xfrm>
              <a:blipFill>
                <a:blip r:embed="rId2"/>
                <a:stretch>
                  <a:fillRect l="-1773" t="-7080" b="-176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68119" y="2708017"/>
                <a:ext cx="4267258" cy="2802819"/>
              </a:xfrm>
              <a:prstGeom prst="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Algorithm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TW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altLang="zh-TW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⨀</m:t>
                      </m:r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zh-TW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/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altLang="zh-TW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zh-TW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TW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/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19" y="2708017"/>
                <a:ext cx="4267258" cy="2802819"/>
              </a:xfrm>
              <a:prstGeom prst="rect">
                <a:avLst/>
              </a:prstGeom>
              <a:blipFill>
                <a:blip r:embed="rId3"/>
                <a:stretch>
                  <a:fillRect l="-1844" t="-1290"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30291" y="2708017"/>
                <a:ext cx="3830664" cy="1211422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TW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TW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291" y="2708017"/>
                <a:ext cx="3830664" cy="1211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128065" y="978877"/>
                <a:ext cx="4972118" cy="1495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4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4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TW" alt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4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65" y="978877"/>
                <a:ext cx="4972118" cy="14957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圓角矩形 21"/>
          <p:cNvSpPr/>
          <p:nvPr/>
        </p:nvSpPr>
        <p:spPr>
          <a:xfrm>
            <a:off x="5280821" y="1491249"/>
            <a:ext cx="705958" cy="98342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4413316" y="1491249"/>
            <a:ext cx="797169" cy="98342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上箭號 3"/>
          <p:cNvSpPr/>
          <p:nvPr/>
        </p:nvSpPr>
        <p:spPr>
          <a:xfrm>
            <a:off x="7031955" y="4109426"/>
            <a:ext cx="533400" cy="5619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927927" y="4861388"/>
            <a:ext cx="2741456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it is pre-computed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269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  <p:bldP spid="22" grpId="0" animBg="1"/>
      <p:bldP spid="23" grpId="0" animBg="1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Back propagation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279701"/>
            <a:ext cx="2800350" cy="18408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15" y="1958674"/>
            <a:ext cx="7459960" cy="3473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997280" y="5485626"/>
                <a:ext cx="6868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TW" alt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280" y="5485626"/>
                <a:ext cx="6868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017075" y="5485625"/>
                <a:ext cx="9802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TW" alt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75" y="5485625"/>
                <a:ext cx="98020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618130" y="5485625"/>
                <a:ext cx="6872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TW" alt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30" y="5485625"/>
                <a:ext cx="68723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191108" y="5485625"/>
                <a:ext cx="6806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TW" alt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108" y="5485625"/>
                <a:ext cx="68063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29418" y="5485625"/>
                <a:ext cx="535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418" y="5485625"/>
                <a:ext cx="53572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791903" y="5485625"/>
                <a:ext cx="535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903" y="5485625"/>
                <a:ext cx="53572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002079" y="5485625"/>
                <a:ext cx="535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79" y="5485625"/>
                <a:ext cx="53572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295793" y="5485625"/>
                <a:ext cx="535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793" y="5485625"/>
                <a:ext cx="53572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416853" y="3314933"/>
            <a:ext cx="709668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  <a:cs typeface="Times New Roman" panose="02020603050405020304" pitchFamily="18" charset="0"/>
              </a:rPr>
              <a:t>We calculate </a:t>
            </a:r>
            <a:r>
              <a:rPr lang="en-US" altLang="zh-TW" sz="2400" dirty="0">
                <a:latin typeface="+mj-ea"/>
                <a:ea typeface="+mj-ea"/>
                <a:cs typeface="Times New Roman" panose="02020603050405020304" pitchFamily="18" charset="0"/>
              </a:rPr>
              <a:t>all of the </a:t>
            </a:r>
            <a:r>
              <a:rPr lang="en-US" altLang="zh-TW" sz="2400" dirty="0" smtClean="0">
                <a:latin typeface="+mj-ea"/>
                <a:ea typeface="+mj-ea"/>
                <a:cs typeface="Times New Roman" panose="02020603050405020304" pitchFamily="18" charset="0"/>
              </a:rPr>
              <a:t>values </a:t>
            </a:r>
            <a:r>
              <a:rPr lang="en-US" altLang="zh-TW" sz="2400" dirty="0">
                <a:latin typeface="+mj-ea"/>
                <a:ea typeface="+mj-ea"/>
                <a:cs typeface="Times New Roman" panose="02020603050405020304" pitchFamily="18" charset="0"/>
              </a:rPr>
              <a:t>in a efficient </a:t>
            </a:r>
            <a:r>
              <a:rPr lang="en-US" altLang="zh-TW" sz="2400" dirty="0" smtClean="0">
                <a:latin typeface="+mj-ea"/>
                <a:ea typeface="+mj-ea"/>
                <a:cs typeface="Times New Roman" panose="02020603050405020304" pitchFamily="18" charset="0"/>
              </a:rPr>
              <a:t>way</a:t>
            </a:r>
            <a:r>
              <a:rPr lang="zh-TW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！</a:t>
            </a:r>
            <a:endParaRPr lang="en-US" altLang="zh-TW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95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5" grpId="0"/>
      <p:bldP spid="15" grpId="0"/>
      <p:bldP spid="16" grpId="0"/>
      <p:bldP spid="17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Summary </a:t>
            </a:r>
            <a:r>
              <a:rPr lang="en-US" altLang="zh-TW" dirty="0" smtClean="0"/>
              <a:t>BP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61254" y="3430844"/>
                <a:ext cx="3310906" cy="1051570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254" y="3430844"/>
                <a:ext cx="3310906" cy="1051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128065" y="978877"/>
                <a:ext cx="4972118" cy="1495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zh-TW" sz="24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TW" sz="24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TW" alt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4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65" y="978877"/>
                <a:ext cx="4972118" cy="1495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圓角矩形 21"/>
          <p:cNvSpPr/>
          <p:nvPr/>
        </p:nvSpPr>
        <p:spPr>
          <a:xfrm>
            <a:off x="5280821" y="1441647"/>
            <a:ext cx="705958" cy="103302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4413316" y="1441647"/>
            <a:ext cx="797169" cy="103302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461254" y="2615056"/>
            <a:ext cx="3009157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forward </a:t>
            </a:r>
            <a:r>
              <a:rPr lang="en-US" altLang="zh-TW" sz="2400" dirty="0"/>
              <a:t>propagation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47" y="3367990"/>
            <a:ext cx="3390494" cy="222884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836624" y="2615056"/>
            <a:ext cx="3254417" cy="46166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Backward propagation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27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n-US" altLang="zh-TW" dirty="0" smtClean="0"/>
              <a:t>Weight Matrix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407647" y="1974751"/>
            <a:ext cx="2884517" cy="3827586"/>
            <a:chOff x="994316" y="1882932"/>
            <a:chExt cx="2884517" cy="3827586"/>
          </a:xfrm>
        </p:grpSpPr>
        <p:grpSp>
          <p:nvGrpSpPr>
            <p:cNvPr id="9" name="群組 8"/>
            <p:cNvGrpSpPr/>
            <p:nvPr/>
          </p:nvGrpSpPr>
          <p:grpSpPr>
            <a:xfrm>
              <a:off x="2349378" y="1882932"/>
              <a:ext cx="1529455" cy="3827586"/>
              <a:chOff x="1855584" y="1759840"/>
              <a:chExt cx="1529455" cy="3827586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2924960" y="1759840"/>
                <a:ext cx="460079" cy="3827586"/>
                <a:chOff x="2924960" y="1759840"/>
                <a:chExt cx="460079" cy="3827586"/>
              </a:xfrm>
            </p:grpSpPr>
            <p:sp>
              <p:nvSpPr>
                <p:cNvPr id="38" name="橢圓 37"/>
                <p:cNvSpPr/>
                <p:nvPr/>
              </p:nvSpPr>
              <p:spPr>
                <a:xfrm>
                  <a:off x="2936631" y="1759840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橢圓 38"/>
                <p:cNvSpPr/>
                <p:nvPr/>
              </p:nvSpPr>
              <p:spPr>
                <a:xfrm>
                  <a:off x="2936631" y="2545287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/>
                <p:cNvSpPr/>
                <p:nvPr/>
              </p:nvSpPr>
              <p:spPr>
                <a:xfrm>
                  <a:off x="2936631" y="3330734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/>
                <p:cNvSpPr/>
                <p:nvPr/>
              </p:nvSpPr>
              <p:spPr>
                <a:xfrm>
                  <a:off x="2936631" y="5139018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橢圓 43"/>
                <p:cNvSpPr/>
                <p:nvPr/>
              </p:nvSpPr>
              <p:spPr>
                <a:xfrm>
                  <a:off x="2924960" y="1761446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/>
                <p:cNvSpPr/>
                <p:nvPr/>
              </p:nvSpPr>
              <p:spPr>
                <a:xfrm>
                  <a:off x="2924960" y="2546893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橢圓 45"/>
                <p:cNvSpPr/>
                <p:nvPr/>
              </p:nvSpPr>
              <p:spPr>
                <a:xfrm>
                  <a:off x="2924960" y="3332340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1855584" y="1775771"/>
                    <a:ext cx="782225" cy="37521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  <m:e/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TW" altLang="en-US" sz="3000" dirty="0"/>
                  </a:p>
                </p:txBody>
              </p:sp>
            </mc:Choice>
            <mc:Fallback xmlns="">
              <p:sp>
                <p:nvSpPr>
                  <p:cNvPr id="36" name="文字方塊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5584" y="1775771"/>
                    <a:ext cx="782225" cy="375211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文字方塊 36"/>
              <p:cNvSpPr txBox="1"/>
              <p:nvPr/>
            </p:nvSpPr>
            <p:spPr>
              <a:xfrm>
                <a:off x="3026022" y="3953450"/>
                <a:ext cx="2696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·</a:t>
                </a:r>
              </a:p>
              <a:p>
                <a:r>
                  <a:rPr lang="en-US" altLang="zh-TW" dirty="0" smtClean="0"/>
                  <a:t>·</a:t>
                </a:r>
              </a:p>
              <a:p>
                <a:r>
                  <a:rPr lang="en-US" altLang="zh-TW" dirty="0"/>
                  <a:t>·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994316" y="3290379"/>
                  <a:ext cx="1065035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440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4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316" y="3290379"/>
                  <a:ext cx="1065035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橢圓 46"/>
          <p:cNvSpPr/>
          <p:nvPr/>
        </p:nvSpPr>
        <p:spPr>
          <a:xfrm>
            <a:off x="6144567" y="5086281"/>
            <a:ext cx="448408" cy="448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147393" y="2166929"/>
            <a:ext cx="448408" cy="448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6147393" y="2952376"/>
            <a:ext cx="448408" cy="448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6147393" y="3737823"/>
            <a:ext cx="448408" cy="448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>
            <a:stCxn id="44" idx="6"/>
            <a:endCxn id="48" idx="2"/>
          </p:cNvCxnSpPr>
          <p:nvPr/>
        </p:nvCxnSpPr>
        <p:spPr>
          <a:xfrm>
            <a:off x="4280493" y="2200561"/>
            <a:ext cx="1866900" cy="19057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5" idx="6"/>
            <a:endCxn id="48" idx="2"/>
          </p:cNvCxnSpPr>
          <p:nvPr/>
        </p:nvCxnSpPr>
        <p:spPr>
          <a:xfrm flipV="1">
            <a:off x="4280493" y="2391133"/>
            <a:ext cx="1866900" cy="59487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0" idx="6"/>
            <a:endCxn id="48" idx="2"/>
          </p:cNvCxnSpPr>
          <p:nvPr/>
        </p:nvCxnSpPr>
        <p:spPr>
          <a:xfrm flipV="1">
            <a:off x="4292164" y="2391133"/>
            <a:ext cx="1855229" cy="137871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3" idx="6"/>
            <a:endCxn id="48" idx="2"/>
          </p:cNvCxnSpPr>
          <p:nvPr/>
        </p:nvCxnSpPr>
        <p:spPr>
          <a:xfrm flipV="1">
            <a:off x="4292164" y="2391133"/>
            <a:ext cx="1855229" cy="31870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4" idx="6"/>
            <a:endCxn id="49" idx="2"/>
          </p:cNvCxnSpPr>
          <p:nvPr/>
        </p:nvCxnSpPr>
        <p:spPr>
          <a:xfrm>
            <a:off x="4280493" y="2200561"/>
            <a:ext cx="1866900" cy="97601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45" idx="6"/>
            <a:endCxn id="49" idx="2"/>
          </p:cNvCxnSpPr>
          <p:nvPr/>
        </p:nvCxnSpPr>
        <p:spPr>
          <a:xfrm>
            <a:off x="4280493" y="2986008"/>
            <a:ext cx="1866900" cy="190572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46" idx="6"/>
            <a:endCxn id="49" idx="2"/>
          </p:cNvCxnSpPr>
          <p:nvPr/>
        </p:nvCxnSpPr>
        <p:spPr>
          <a:xfrm flipV="1">
            <a:off x="4280493" y="3176580"/>
            <a:ext cx="1866900" cy="594875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43" idx="6"/>
            <a:endCxn id="49" idx="2"/>
          </p:cNvCxnSpPr>
          <p:nvPr/>
        </p:nvCxnSpPr>
        <p:spPr>
          <a:xfrm flipV="1">
            <a:off x="4292164" y="3176580"/>
            <a:ext cx="1855229" cy="2401553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43" idx="6"/>
            <a:endCxn id="50" idx="2"/>
          </p:cNvCxnSpPr>
          <p:nvPr/>
        </p:nvCxnSpPr>
        <p:spPr>
          <a:xfrm flipV="1">
            <a:off x="4292164" y="3962027"/>
            <a:ext cx="1855229" cy="1616106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46" idx="6"/>
            <a:endCxn id="50" idx="2"/>
          </p:cNvCxnSpPr>
          <p:nvPr/>
        </p:nvCxnSpPr>
        <p:spPr>
          <a:xfrm>
            <a:off x="4280493" y="3771455"/>
            <a:ext cx="1866900" cy="190572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44" idx="6"/>
            <a:endCxn id="50" idx="2"/>
          </p:cNvCxnSpPr>
          <p:nvPr/>
        </p:nvCxnSpPr>
        <p:spPr>
          <a:xfrm>
            <a:off x="4280493" y="2200561"/>
            <a:ext cx="1866900" cy="1761466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45" idx="6"/>
            <a:endCxn id="50" idx="2"/>
          </p:cNvCxnSpPr>
          <p:nvPr/>
        </p:nvCxnSpPr>
        <p:spPr>
          <a:xfrm>
            <a:off x="4280493" y="2986008"/>
            <a:ext cx="1866900" cy="97601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43" idx="6"/>
            <a:endCxn id="47" idx="2"/>
          </p:cNvCxnSpPr>
          <p:nvPr/>
        </p:nvCxnSpPr>
        <p:spPr>
          <a:xfrm flipV="1">
            <a:off x="4292164" y="5310485"/>
            <a:ext cx="1852403" cy="267648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38" idx="6"/>
            <a:endCxn id="47" idx="2"/>
          </p:cNvCxnSpPr>
          <p:nvPr/>
        </p:nvCxnSpPr>
        <p:spPr>
          <a:xfrm>
            <a:off x="4292164" y="2198955"/>
            <a:ext cx="1852403" cy="3111530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39" idx="6"/>
            <a:endCxn id="47" idx="2"/>
          </p:cNvCxnSpPr>
          <p:nvPr/>
        </p:nvCxnSpPr>
        <p:spPr>
          <a:xfrm>
            <a:off x="4292164" y="2984402"/>
            <a:ext cx="1852403" cy="2326083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46" idx="6"/>
            <a:endCxn id="47" idx="2"/>
          </p:cNvCxnSpPr>
          <p:nvPr/>
        </p:nvCxnSpPr>
        <p:spPr>
          <a:xfrm>
            <a:off x="4280493" y="3771455"/>
            <a:ext cx="1864074" cy="1539030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6805703" y="2166929"/>
                <a:ext cx="782225" cy="3344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03" y="2166929"/>
                <a:ext cx="782225" cy="3344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4214039" y="1798079"/>
                <a:ext cx="642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39" y="1798079"/>
                <a:ext cx="6423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6232545" y="4171416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·</a:t>
            </a:r>
          </a:p>
          <a:p>
            <a:r>
              <a:rPr lang="en-US" altLang="zh-TW" dirty="0" smtClean="0"/>
              <a:t>·</a:t>
            </a:r>
          </a:p>
          <a:p>
            <a:r>
              <a:rPr lang="en-US" altLang="zh-TW" dirty="0"/>
              <a:t>·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214039" y="2443950"/>
                <a:ext cx="647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39" y="2443950"/>
                <a:ext cx="64767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214039" y="3078265"/>
                <a:ext cx="647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39" y="3078265"/>
                <a:ext cx="6476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4214039" y="4493008"/>
                <a:ext cx="658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39" y="4493008"/>
                <a:ext cx="65889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5880335" y="1324611"/>
                <a:ext cx="2449966" cy="42479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335" y="1324611"/>
                <a:ext cx="2449966" cy="424796"/>
              </a:xfrm>
              <a:prstGeom prst="rect">
                <a:avLst/>
              </a:prstGeom>
              <a:blipFill>
                <a:blip r:embed="rId9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73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42" grpId="0"/>
      <p:bldP spid="52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n-US" altLang="zh-TW" dirty="0"/>
              <a:t>Weight Matrix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407647" y="1974751"/>
            <a:ext cx="2884517" cy="3827586"/>
            <a:chOff x="994316" y="1882932"/>
            <a:chExt cx="2884517" cy="3827586"/>
          </a:xfrm>
        </p:grpSpPr>
        <p:grpSp>
          <p:nvGrpSpPr>
            <p:cNvPr id="9" name="群組 8"/>
            <p:cNvGrpSpPr/>
            <p:nvPr/>
          </p:nvGrpSpPr>
          <p:grpSpPr>
            <a:xfrm>
              <a:off x="2349378" y="1882932"/>
              <a:ext cx="1529455" cy="3827586"/>
              <a:chOff x="1855584" y="1759840"/>
              <a:chExt cx="1529455" cy="3827586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2924960" y="1759840"/>
                <a:ext cx="460079" cy="3827586"/>
                <a:chOff x="2924960" y="1759840"/>
                <a:chExt cx="460079" cy="3827586"/>
              </a:xfrm>
            </p:grpSpPr>
            <p:sp>
              <p:nvSpPr>
                <p:cNvPr id="38" name="橢圓 37"/>
                <p:cNvSpPr/>
                <p:nvPr/>
              </p:nvSpPr>
              <p:spPr>
                <a:xfrm>
                  <a:off x="2936631" y="1759840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橢圓 38"/>
                <p:cNvSpPr/>
                <p:nvPr/>
              </p:nvSpPr>
              <p:spPr>
                <a:xfrm>
                  <a:off x="2936631" y="2545287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/>
                <p:cNvSpPr/>
                <p:nvPr/>
              </p:nvSpPr>
              <p:spPr>
                <a:xfrm>
                  <a:off x="2936631" y="3330734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/>
                <p:cNvSpPr/>
                <p:nvPr/>
              </p:nvSpPr>
              <p:spPr>
                <a:xfrm>
                  <a:off x="2936631" y="5139018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橢圓 43"/>
                <p:cNvSpPr/>
                <p:nvPr/>
              </p:nvSpPr>
              <p:spPr>
                <a:xfrm>
                  <a:off x="2924960" y="1761446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/>
                <p:cNvSpPr/>
                <p:nvPr/>
              </p:nvSpPr>
              <p:spPr>
                <a:xfrm>
                  <a:off x="2924960" y="2546893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橢圓 45"/>
                <p:cNvSpPr/>
                <p:nvPr/>
              </p:nvSpPr>
              <p:spPr>
                <a:xfrm>
                  <a:off x="2924960" y="3332340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1855584" y="1775771"/>
                    <a:ext cx="782225" cy="37521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  <m:e/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TW" altLang="en-US" sz="3000" dirty="0"/>
                  </a:p>
                </p:txBody>
              </p:sp>
            </mc:Choice>
            <mc:Fallback xmlns="">
              <p:sp>
                <p:nvSpPr>
                  <p:cNvPr id="36" name="文字方塊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5584" y="1775771"/>
                    <a:ext cx="782225" cy="375211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文字方塊 36"/>
              <p:cNvSpPr txBox="1"/>
              <p:nvPr/>
            </p:nvSpPr>
            <p:spPr>
              <a:xfrm>
                <a:off x="3026022" y="3953450"/>
                <a:ext cx="2696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·</a:t>
                </a:r>
              </a:p>
              <a:p>
                <a:r>
                  <a:rPr lang="en-US" altLang="zh-TW" dirty="0" smtClean="0"/>
                  <a:t>·</a:t>
                </a:r>
              </a:p>
              <a:p>
                <a:r>
                  <a:rPr lang="en-US" altLang="zh-TW" dirty="0"/>
                  <a:t>·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994316" y="3290379"/>
                  <a:ext cx="1065035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440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4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316" y="3290379"/>
                  <a:ext cx="1065035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橢圓 46"/>
          <p:cNvSpPr/>
          <p:nvPr/>
        </p:nvSpPr>
        <p:spPr>
          <a:xfrm>
            <a:off x="6144567" y="5086281"/>
            <a:ext cx="448408" cy="448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147393" y="2166929"/>
            <a:ext cx="448408" cy="448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6147393" y="2952376"/>
            <a:ext cx="448408" cy="44840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6147393" y="3737823"/>
            <a:ext cx="448408" cy="448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>
            <a:stCxn id="44" idx="6"/>
            <a:endCxn id="48" idx="2"/>
          </p:cNvCxnSpPr>
          <p:nvPr/>
        </p:nvCxnSpPr>
        <p:spPr>
          <a:xfrm>
            <a:off x="4280493" y="2200561"/>
            <a:ext cx="1866900" cy="190572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5" idx="6"/>
            <a:endCxn id="48" idx="2"/>
          </p:cNvCxnSpPr>
          <p:nvPr/>
        </p:nvCxnSpPr>
        <p:spPr>
          <a:xfrm flipV="1">
            <a:off x="4280493" y="2391133"/>
            <a:ext cx="1866900" cy="594875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0" idx="6"/>
            <a:endCxn id="48" idx="2"/>
          </p:cNvCxnSpPr>
          <p:nvPr/>
        </p:nvCxnSpPr>
        <p:spPr>
          <a:xfrm flipV="1">
            <a:off x="4292164" y="2391133"/>
            <a:ext cx="1855229" cy="1378716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3" idx="6"/>
            <a:endCxn id="48" idx="2"/>
          </p:cNvCxnSpPr>
          <p:nvPr/>
        </p:nvCxnSpPr>
        <p:spPr>
          <a:xfrm flipV="1">
            <a:off x="4292164" y="2391133"/>
            <a:ext cx="1855229" cy="3187000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4" idx="6"/>
            <a:endCxn id="49" idx="2"/>
          </p:cNvCxnSpPr>
          <p:nvPr/>
        </p:nvCxnSpPr>
        <p:spPr>
          <a:xfrm>
            <a:off x="4280493" y="2200561"/>
            <a:ext cx="1866900" cy="9760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45" idx="6"/>
            <a:endCxn id="49" idx="2"/>
          </p:cNvCxnSpPr>
          <p:nvPr/>
        </p:nvCxnSpPr>
        <p:spPr>
          <a:xfrm>
            <a:off x="4280493" y="2986008"/>
            <a:ext cx="1866900" cy="19057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46" idx="6"/>
            <a:endCxn id="49" idx="2"/>
          </p:cNvCxnSpPr>
          <p:nvPr/>
        </p:nvCxnSpPr>
        <p:spPr>
          <a:xfrm flipV="1">
            <a:off x="4280493" y="3176580"/>
            <a:ext cx="1866900" cy="59487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43" idx="6"/>
            <a:endCxn id="49" idx="2"/>
          </p:cNvCxnSpPr>
          <p:nvPr/>
        </p:nvCxnSpPr>
        <p:spPr>
          <a:xfrm flipV="1">
            <a:off x="4292164" y="3176580"/>
            <a:ext cx="1855229" cy="2401553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43" idx="6"/>
            <a:endCxn id="50" idx="2"/>
          </p:cNvCxnSpPr>
          <p:nvPr/>
        </p:nvCxnSpPr>
        <p:spPr>
          <a:xfrm flipV="1">
            <a:off x="4292164" y="3962027"/>
            <a:ext cx="1855229" cy="1616106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46" idx="6"/>
            <a:endCxn id="50" idx="2"/>
          </p:cNvCxnSpPr>
          <p:nvPr/>
        </p:nvCxnSpPr>
        <p:spPr>
          <a:xfrm>
            <a:off x="4280493" y="3771455"/>
            <a:ext cx="1866900" cy="190572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44" idx="6"/>
            <a:endCxn id="50" idx="2"/>
          </p:cNvCxnSpPr>
          <p:nvPr/>
        </p:nvCxnSpPr>
        <p:spPr>
          <a:xfrm>
            <a:off x="4280493" y="2200561"/>
            <a:ext cx="1866900" cy="1761466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45" idx="6"/>
            <a:endCxn id="50" idx="2"/>
          </p:cNvCxnSpPr>
          <p:nvPr/>
        </p:nvCxnSpPr>
        <p:spPr>
          <a:xfrm>
            <a:off x="4280493" y="2986008"/>
            <a:ext cx="1866900" cy="97601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43" idx="6"/>
            <a:endCxn id="47" idx="2"/>
          </p:cNvCxnSpPr>
          <p:nvPr/>
        </p:nvCxnSpPr>
        <p:spPr>
          <a:xfrm flipV="1">
            <a:off x="4292164" y="5310485"/>
            <a:ext cx="1852403" cy="267648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38" idx="6"/>
            <a:endCxn id="47" idx="2"/>
          </p:cNvCxnSpPr>
          <p:nvPr/>
        </p:nvCxnSpPr>
        <p:spPr>
          <a:xfrm>
            <a:off x="4292164" y="2198955"/>
            <a:ext cx="1852403" cy="3111530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39" idx="6"/>
            <a:endCxn id="47" idx="2"/>
          </p:cNvCxnSpPr>
          <p:nvPr/>
        </p:nvCxnSpPr>
        <p:spPr>
          <a:xfrm>
            <a:off x="4292164" y="2984402"/>
            <a:ext cx="1852403" cy="2326083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46" idx="6"/>
            <a:endCxn id="47" idx="2"/>
          </p:cNvCxnSpPr>
          <p:nvPr/>
        </p:nvCxnSpPr>
        <p:spPr>
          <a:xfrm>
            <a:off x="4280493" y="3771455"/>
            <a:ext cx="1864074" cy="1539030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6805703" y="2166929"/>
                <a:ext cx="782225" cy="3344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03" y="2166929"/>
                <a:ext cx="782225" cy="3344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6232545" y="4171416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·</a:t>
            </a:r>
          </a:p>
          <a:p>
            <a:r>
              <a:rPr lang="en-US" altLang="zh-TW" dirty="0" smtClean="0"/>
              <a:t>·</a:t>
            </a:r>
          </a:p>
          <a:p>
            <a:r>
              <a:rPr lang="en-US" altLang="zh-TW" dirty="0"/>
              <a:t>·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214039" y="2647134"/>
                <a:ext cx="647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39" y="2647134"/>
                <a:ext cx="6476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214039" y="3280200"/>
                <a:ext cx="647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39" y="3280200"/>
                <a:ext cx="6476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4221092" y="4638470"/>
                <a:ext cx="658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092" y="4638470"/>
                <a:ext cx="658898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4214039" y="1948320"/>
                <a:ext cx="642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39" y="1948320"/>
                <a:ext cx="642355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5880335" y="1324611"/>
                <a:ext cx="2449966" cy="42479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335" y="1324611"/>
                <a:ext cx="2449966" cy="424796"/>
              </a:xfrm>
              <a:prstGeom prst="rect">
                <a:avLst/>
              </a:prstGeom>
              <a:blipFill>
                <a:blip r:embed="rId9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33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2" grpId="0"/>
      <p:bldP spid="54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n-US" altLang="zh-TW" dirty="0"/>
              <a:t>Weight Matrix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407647" y="1974751"/>
            <a:ext cx="2884517" cy="3827586"/>
            <a:chOff x="994316" y="1882932"/>
            <a:chExt cx="2884517" cy="3827586"/>
          </a:xfrm>
        </p:grpSpPr>
        <p:grpSp>
          <p:nvGrpSpPr>
            <p:cNvPr id="9" name="群組 8"/>
            <p:cNvGrpSpPr/>
            <p:nvPr/>
          </p:nvGrpSpPr>
          <p:grpSpPr>
            <a:xfrm>
              <a:off x="2349378" y="1882932"/>
              <a:ext cx="1529455" cy="3827586"/>
              <a:chOff x="1855584" y="1759840"/>
              <a:chExt cx="1529455" cy="3827586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2924960" y="1759840"/>
                <a:ext cx="460079" cy="3827586"/>
                <a:chOff x="2924960" y="1759840"/>
                <a:chExt cx="460079" cy="3827586"/>
              </a:xfrm>
            </p:grpSpPr>
            <p:sp>
              <p:nvSpPr>
                <p:cNvPr id="38" name="橢圓 37"/>
                <p:cNvSpPr/>
                <p:nvPr/>
              </p:nvSpPr>
              <p:spPr>
                <a:xfrm>
                  <a:off x="2936631" y="1759840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橢圓 38"/>
                <p:cNvSpPr/>
                <p:nvPr/>
              </p:nvSpPr>
              <p:spPr>
                <a:xfrm>
                  <a:off x="2936631" y="2545287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/>
                <p:cNvSpPr/>
                <p:nvPr/>
              </p:nvSpPr>
              <p:spPr>
                <a:xfrm>
                  <a:off x="2936631" y="3330734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/>
                <p:cNvSpPr/>
                <p:nvPr/>
              </p:nvSpPr>
              <p:spPr>
                <a:xfrm>
                  <a:off x="2936631" y="5139018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橢圓 43"/>
                <p:cNvSpPr/>
                <p:nvPr/>
              </p:nvSpPr>
              <p:spPr>
                <a:xfrm>
                  <a:off x="2924960" y="1761446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/>
                <p:cNvSpPr/>
                <p:nvPr/>
              </p:nvSpPr>
              <p:spPr>
                <a:xfrm>
                  <a:off x="2924960" y="2546893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橢圓 45"/>
                <p:cNvSpPr/>
                <p:nvPr/>
              </p:nvSpPr>
              <p:spPr>
                <a:xfrm>
                  <a:off x="2924960" y="3332340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1855584" y="1775771"/>
                    <a:ext cx="782225" cy="37521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  <m:e/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TW" altLang="en-US" sz="3000" dirty="0"/>
                  </a:p>
                </p:txBody>
              </p:sp>
            </mc:Choice>
            <mc:Fallback xmlns="">
              <p:sp>
                <p:nvSpPr>
                  <p:cNvPr id="36" name="文字方塊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5584" y="1775771"/>
                    <a:ext cx="782225" cy="375211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文字方塊 36"/>
              <p:cNvSpPr txBox="1"/>
              <p:nvPr/>
            </p:nvSpPr>
            <p:spPr>
              <a:xfrm>
                <a:off x="3026022" y="3953450"/>
                <a:ext cx="2696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·</a:t>
                </a:r>
              </a:p>
              <a:p>
                <a:r>
                  <a:rPr lang="en-US" altLang="zh-TW" dirty="0" smtClean="0"/>
                  <a:t>·</a:t>
                </a:r>
              </a:p>
              <a:p>
                <a:r>
                  <a:rPr lang="en-US" altLang="zh-TW" dirty="0"/>
                  <a:t>·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994316" y="3290379"/>
                  <a:ext cx="1065035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440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4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316" y="3290379"/>
                  <a:ext cx="1065035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橢圓 46"/>
          <p:cNvSpPr/>
          <p:nvPr/>
        </p:nvSpPr>
        <p:spPr>
          <a:xfrm>
            <a:off x="6144567" y="5086281"/>
            <a:ext cx="448408" cy="448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147393" y="2166929"/>
            <a:ext cx="448408" cy="448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6147393" y="2952376"/>
            <a:ext cx="448408" cy="448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6147393" y="3737823"/>
            <a:ext cx="448408" cy="44840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>
            <a:stCxn id="44" idx="6"/>
            <a:endCxn id="48" idx="2"/>
          </p:cNvCxnSpPr>
          <p:nvPr/>
        </p:nvCxnSpPr>
        <p:spPr>
          <a:xfrm>
            <a:off x="4280493" y="2200561"/>
            <a:ext cx="1866900" cy="190572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5" idx="6"/>
            <a:endCxn id="48" idx="2"/>
          </p:cNvCxnSpPr>
          <p:nvPr/>
        </p:nvCxnSpPr>
        <p:spPr>
          <a:xfrm flipV="1">
            <a:off x="4280493" y="2391133"/>
            <a:ext cx="1866900" cy="594875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0" idx="6"/>
            <a:endCxn id="48" idx="2"/>
          </p:cNvCxnSpPr>
          <p:nvPr/>
        </p:nvCxnSpPr>
        <p:spPr>
          <a:xfrm flipV="1">
            <a:off x="4292164" y="2391133"/>
            <a:ext cx="1855229" cy="1378716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3" idx="6"/>
            <a:endCxn id="48" idx="2"/>
          </p:cNvCxnSpPr>
          <p:nvPr/>
        </p:nvCxnSpPr>
        <p:spPr>
          <a:xfrm flipV="1">
            <a:off x="4292164" y="2391133"/>
            <a:ext cx="1855229" cy="3187000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4" idx="6"/>
            <a:endCxn id="49" idx="2"/>
          </p:cNvCxnSpPr>
          <p:nvPr/>
        </p:nvCxnSpPr>
        <p:spPr>
          <a:xfrm>
            <a:off x="4280493" y="2200561"/>
            <a:ext cx="1866900" cy="97601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45" idx="6"/>
            <a:endCxn id="49" idx="2"/>
          </p:cNvCxnSpPr>
          <p:nvPr/>
        </p:nvCxnSpPr>
        <p:spPr>
          <a:xfrm>
            <a:off x="4280493" y="2986008"/>
            <a:ext cx="1866900" cy="190572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46" idx="6"/>
            <a:endCxn id="49" idx="2"/>
          </p:cNvCxnSpPr>
          <p:nvPr/>
        </p:nvCxnSpPr>
        <p:spPr>
          <a:xfrm flipV="1">
            <a:off x="4280493" y="3176580"/>
            <a:ext cx="1866900" cy="594875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43" idx="6"/>
            <a:endCxn id="49" idx="2"/>
          </p:cNvCxnSpPr>
          <p:nvPr/>
        </p:nvCxnSpPr>
        <p:spPr>
          <a:xfrm flipV="1">
            <a:off x="4292164" y="3176580"/>
            <a:ext cx="1855229" cy="2401553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43" idx="6"/>
            <a:endCxn id="50" idx="2"/>
          </p:cNvCxnSpPr>
          <p:nvPr/>
        </p:nvCxnSpPr>
        <p:spPr>
          <a:xfrm flipV="1">
            <a:off x="4292164" y="3962027"/>
            <a:ext cx="1855229" cy="161610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46" idx="6"/>
            <a:endCxn id="50" idx="2"/>
          </p:cNvCxnSpPr>
          <p:nvPr/>
        </p:nvCxnSpPr>
        <p:spPr>
          <a:xfrm>
            <a:off x="4280493" y="3771455"/>
            <a:ext cx="1866900" cy="19057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44" idx="6"/>
            <a:endCxn id="50" idx="2"/>
          </p:cNvCxnSpPr>
          <p:nvPr/>
        </p:nvCxnSpPr>
        <p:spPr>
          <a:xfrm>
            <a:off x="4280493" y="2200561"/>
            <a:ext cx="1866900" cy="176146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45" idx="6"/>
            <a:endCxn id="50" idx="2"/>
          </p:cNvCxnSpPr>
          <p:nvPr/>
        </p:nvCxnSpPr>
        <p:spPr>
          <a:xfrm>
            <a:off x="4280493" y="2986008"/>
            <a:ext cx="1866900" cy="9760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43" idx="6"/>
            <a:endCxn id="47" idx="2"/>
          </p:cNvCxnSpPr>
          <p:nvPr/>
        </p:nvCxnSpPr>
        <p:spPr>
          <a:xfrm flipV="1">
            <a:off x="4292164" y="5310485"/>
            <a:ext cx="1852403" cy="267648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38" idx="6"/>
            <a:endCxn id="47" idx="2"/>
          </p:cNvCxnSpPr>
          <p:nvPr/>
        </p:nvCxnSpPr>
        <p:spPr>
          <a:xfrm>
            <a:off x="4292164" y="2198955"/>
            <a:ext cx="1852403" cy="3111530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39" idx="6"/>
            <a:endCxn id="47" idx="2"/>
          </p:cNvCxnSpPr>
          <p:nvPr/>
        </p:nvCxnSpPr>
        <p:spPr>
          <a:xfrm>
            <a:off x="4292164" y="2984402"/>
            <a:ext cx="1852403" cy="2326083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46" idx="6"/>
            <a:endCxn id="47" idx="2"/>
          </p:cNvCxnSpPr>
          <p:nvPr/>
        </p:nvCxnSpPr>
        <p:spPr>
          <a:xfrm>
            <a:off x="4280493" y="3771455"/>
            <a:ext cx="1864074" cy="1539030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6805703" y="2166929"/>
                <a:ext cx="782225" cy="3344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03" y="2166929"/>
                <a:ext cx="782225" cy="3344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6232545" y="4171416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·</a:t>
            </a:r>
          </a:p>
          <a:p>
            <a:r>
              <a:rPr lang="en-US" altLang="zh-TW" dirty="0" smtClean="0"/>
              <a:t>·</a:t>
            </a:r>
          </a:p>
          <a:p>
            <a:r>
              <a:rPr lang="en-US" altLang="zh-TW" dirty="0"/>
              <a:t>·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214039" y="2735068"/>
                <a:ext cx="647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39" y="2735068"/>
                <a:ext cx="64767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214039" y="3456524"/>
                <a:ext cx="647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39" y="3456524"/>
                <a:ext cx="6476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4212976" y="4814794"/>
                <a:ext cx="658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976" y="4814794"/>
                <a:ext cx="658898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4214039" y="1964447"/>
                <a:ext cx="642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39" y="1964447"/>
                <a:ext cx="6423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5880335" y="1324611"/>
                <a:ext cx="2449966" cy="42479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335" y="1324611"/>
                <a:ext cx="2449966" cy="424796"/>
              </a:xfrm>
              <a:prstGeom prst="rect">
                <a:avLst/>
              </a:prstGeom>
              <a:blipFill>
                <a:blip r:embed="rId9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0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n-US" altLang="zh-TW" dirty="0"/>
              <a:t>Weight Matrix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407647" y="1974751"/>
            <a:ext cx="2884517" cy="3827586"/>
            <a:chOff x="994316" y="1882932"/>
            <a:chExt cx="2884517" cy="3827586"/>
          </a:xfrm>
        </p:grpSpPr>
        <p:grpSp>
          <p:nvGrpSpPr>
            <p:cNvPr id="9" name="群組 8"/>
            <p:cNvGrpSpPr/>
            <p:nvPr/>
          </p:nvGrpSpPr>
          <p:grpSpPr>
            <a:xfrm>
              <a:off x="2349378" y="1882932"/>
              <a:ext cx="1529455" cy="3827586"/>
              <a:chOff x="1855584" y="1759840"/>
              <a:chExt cx="1529455" cy="3827586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2924960" y="1759840"/>
                <a:ext cx="460079" cy="3827586"/>
                <a:chOff x="2924960" y="1759840"/>
                <a:chExt cx="460079" cy="3827586"/>
              </a:xfrm>
            </p:grpSpPr>
            <p:sp>
              <p:nvSpPr>
                <p:cNvPr id="38" name="橢圓 37"/>
                <p:cNvSpPr/>
                <p:nvPr/>
              </p:nvSpPr>
              <p:spPr>
                <a:xfrm>
                  <a:off x="2936631" y="1759840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橢圓 38"/>
                <p:cNvSpPr/>
                <p:nvPr/>
              </p:nvSpPr>
              <p:spPr>
                <a:xfrm>
                  <a:off x="2936631" y="2545287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/>
                <p:cNvSpPr/>
                <p:nvPr/>
              </p:nvSpPr>
              <p:spPr>
                <a:xfrm>
                  <a:off x="2936631" y="3330734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/>
                <p:cNvSpPr/>
                <p:nvPr/>
              </p:nvSpPr>
              <p:spPr>
                <a:xfrm>
                  <a:off x="2936631" y="5139018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橢圓 43"/>
                <p:cNvSpPr/>
                <p:nvPr/>
              </p:nvSpPr>
              <p:spPr>
                <a:xfrm>
                  <a:off x="2924960" y="1761446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/>
                <p:cNvSpPr/>
                <p:nvPr/>
              </p:nvSpPr>
              <p:spPr>
                <a:xfrm>
                  <a:off x="2924960" y="2546893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橢圓 45"/>
                <p:cNvSpPr/>
                <p:nvPr/>
              </p:nvSpPr>
              <p:spPr>
                <a:xfrm>
                  <a:off x="2924960" y="3332340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1855584" y="1775771"/>
                    <a:ext cx="782225" cy="37521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  <m:e/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TW" altLang="en-US" sz="3000" dirty="0"/>
                  </a:p>
                </p:txBody>
              </p:sp>
            </mc:Choice>
            <mc:Fallback xmlns="">
              <p:sp>
                <p:nvSpPr>
                  <p:cNvPr id="36" name="文字方塊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5584" y="1775771"/>
                    <a:ext cx="782225" cy="375211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文字方塊 36"/>
              <p:cNvSpPr txBox="1"/>
              <p:nvPr/>
            </p:nvSpPr>
            <p:spPr>
              <a:xfrm>
                <a:off x="3026022" y="3953450"/>
                <a:ext cx="2696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·</a:t>
                </a:r>
              </a:p>
              <a:p>
                <a:r>
                  <a:rPr lang="en-US" altLang="zh-TW" dirty="0" smtClean="0"/>
                  <a:t>·</a:t>
                </a:r>
              </a:p>
              <a:p>
                <a:r>
                  <a:rPr lang="en-US" altLang="zh-TW" dirty="0"/>
                  <a:t>·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994316" y="3290379"/>
                  <a:ext cx="1065035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440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4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316" y="3290379"/>
                  <a:ext cx="1065035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橢圓 46"/>
          <p:cNvSpPr/>
          <p:nvPr/>
        </p:nvSpPr>
        <p:spPr>
          <a:xfrm>
            <a:off x="6144567" y="5086281"/>
            <a:ext cx="448408" cy="44840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147393" y="2166929"/>
            <a:ext cx="448408" cy="448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6147393" y="2952376"/>
            <a:ext cx="448408" cy="448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6147393" y="3737823"/>
            <a:ext cx="448408" cy="448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>
            <a:stCxn id="44" idx="6"/>
            <a:endCxn id="48" idx="2"/>
          </p:cNvCxnSpPr>
          <p:nvPr/>
        </p:nvCxnSpPr>
        <p:spPr>
          <a:xfrm>
            <a:off x="4280493" y="2200561"/>
            <a:ext cx="1866900" cy="190572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5" idx="6"/>
            <a:endCxn id="48" idx="2"/>
          </p:cNvCxnSpPr>
          <p:nvPr/>
        </p:nvCxnSpPr>
        <p:spPr>
          <a:xfrm flipV="1">
            <a:off x="4280493" y="2391133"/>
            <a:ext cx="1866900" cy="594875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0" idx="6"/>
            <a:endCxn id="48" idx="2"/>
          </p:cNvCxnSpPr>
          <p:nvPr/>
        </p:nvCxnSpPr>
        <p:spPr>
          <a:xfrm flipV="1">
            <a:off x="4292164" y="2391133"/>
            <a:ext cx="1855229" cy="1378716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3" idx="6"/>
            <a:endCxn id="48" idx="2"/>
          </p:cNvCxnSpPr>
          <p:nvPr/>
        </p:nvCxnSpPr>
        <p:spPr>
          <a:xfrm flipV="1">
            <a:off x="4292164" y="2391133"/>
            <a:ext cx="1855229" cy="3187000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4" idx="6"/>
            <a:endCxn id="49" idx="2"/>
          </p:cNvCxnSpPr>
          <p:nvPr/>
        </p:nvCxnSpPr>
        <p:spPr>
          <a:xfrm>
            <a:off x="4280493" y="2200561"/>
            <a:ext cx="1866900" cy="97601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45" idx="6"/>
            <a:endCxn id="49" idx="2"/>
          </p:cNvCxnSpPr>
          <p:nvPr/>
        </p:nvCxnSpPr>
        <p:spPr>
          <a:xfrm>
            <a:off x="4280493" y="2986008"/>
            <a:ext cx="1866900" cy="190572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46" idx="6"/>
            <a:endCxn id="49" idx="2"/>
          </p:cNvCxnSpPr>
          <p:nvPr/>
        </p:nvCxnSpPr>
        <p:spPr>
          <a:xfrm flipV="1">
            <a:off x="4280493" y="3176580"/>
            <a:ext cx="1866900" cy="594875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43" idx="6"/>
            <a:endCxn id="49" idx="2"/>
          </p:cNvCxnSpPr>
          <p:nvPr/>
        </p:nvCxnSpPr>
        <p:spPr>
          <a:xfrm flipV="1">
            <a:off x="4292164" y="3176580"/>
            <a:ext cx="1855229" cy="2401553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43" idx="6"/>
            <a:endCxn id="50" idx="2"/>
          </p:cNvCxnSpPr>
          <p:nvPr/>
        </p:nvCxnSpPr>
        <p:spPr>
          <a:xfrm flipV="1">
            <a:off x="4292164" y="3962027"/>
            <a:ext cx="1855229" cy="1616106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46" idx="6"/>
            <a:endCxn id="50" idx="2"/>
          </p:cNvCxnSpPr>
          <p:nvPr/>
        </p:nvCxnSpPr>
        <p:spPr>
          <a:xfrm>
            <a:off x="4280493" y="3771455"/>
            <a:ext cx="1866900" cy="190572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44" idx="6"/>
            <a:endCxn id="50" idx="2"/>
          </p:cNvCxnSpPr>
          <p:nvPr/>
        </p:nvCxnSpPr>
        <p:spPr>
          <a:xfrm>
            <a:off x="4280493" y="2200561"/>
            <a:ext cx="1866900" cy="1761466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45" idx="6"/>
            <a:endCxn id="50" idx="2"/>
          </p:cNvCxnSpPr>
          <p:nvPr/>
        </p:nvCxnSpPr>
        <p:spPr>
          <a:xfrm>
            <a:off x="4280493" y="2986008"/>
            <a:ext cx="1866900" cy="97601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43" idx="6"/>
            <a:endCxn id="47" idx="2"/>
          </p:cNvCxnSpPr>
          <p:nvPr/>
        </p:nvCxnSpPr>
        <p:spPr>
          <a:xfrm flipV="1">
            <a:off x="4292164" y="5310485"/>
            <a:ext cx="1852403" cy="26764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38" idx="6"/>
            <a:endCxn id="47" idx="2"/>
          </p:cNvCxnSpPr>
          <p:nvPr/>
        </p:nvCxnSpPr>
        <p:spPr>
          <a:xfrm>
            <a:off x="4292164" y="2198955"/>
            <a:ext cx="1852403" cy="311153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39" idx="6"/>
            <a:endCxn id="47" idx="2"/>
          </p:cNvCxnSpPr>
          <p:nvPr/>
        </p:nvCxnSpPr>
        <p:spPr>
          <a:xfrm>
            <a:off x="4292164" y="2984402"/>
            <a:ext cx="1852403" cy="2326083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46" idx="6"/>
            <a:endCxn id="47" idx="2"/>
          </p:cNvCxnSpPr>
          <p:nvPr/>
        </p:nvCxnSpPr>
        <p:spPr>
          <a:xfrm>
            <a:off x="4280493" y="3771455"/>
            <a:ext cx="1864074" cy="153903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6805703" y="2166929"/>
                <a:ext cx="782225" cy="3344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03" y="2166929"/>
                <a:ext cx="782225" cy="3344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6232545" y="4171416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·</a:t>
            </a:r>
          </a:p>
          <a:p>
            <a:r>
              <a:rPr lang="en-US" altLang="zh-TW" dirty="0" smtClean="0"/>
              <a:t>·</a:t>
            </a:r>
          </a:p>
          <a:p>
            <a:r>
              <a:rPr lang="en-US" altLang="zh-TW" dirty="0"/>
              <a:t>·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202773" y="2761735"/>
                <a:ext cx="709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73" y="2761735"/>
                <a:ext cx="7098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202773" y="3534849"/>
                <a:ext cx="709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73" y="3534849"/>
                <a:ext cx="709874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4218847" y="5094746"/>
                <a:ext cx="702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847" y="5094746"/>
                <a:ext cx="7021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4214039" y="2010078"/>
                <a:ext cx="7045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39" y="2010078"/>
                <a:ext cx="704552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5880335" y="1324611"/>
                <a:ext cx="2449966" cy="42479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335" y="1324611"/>
                <a:ext cx="2449966" cy="424796"/>
              </a:xfrm>
              <a:prstGeom prst="rect">
                <a:avLst/>
              </a:prstGeom>
              <a:blipFill>
                <a:blip r:embed="rId9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9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/>
          <a:lstStyle/>
          <a:p>
            <a:r>
              <a:rPr lang="en-US" altLang="zh-TW" dirty="0" smtClean="0"/>
              <a:t>1-Layer (Vectorization)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8181" y="1486145"/>
                <a:ext cx="1881553" cy="1623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181" y="1486145"/>
                <a:ext cx="1881553" cy="16238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6253992" y="1487708"/>
                <a:ext cx="1881553" cy="1626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992" y="1487708"/>
                <a:ext cx="1881553" cy="1626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794831" y="3416443"/>
                <a:ext cx="4805774" cy="1230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00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0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solidFill>
                                                <a:schemeClr val="tx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solidFill>
                                                <a:schemeClr val="tx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solidFill>
                                                <a:schemeClr val="tx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000" b="0" i="1" smtClean="0">
                                              <a:solidFill>
                                                <a:schemeClr val="tx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0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0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0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altLang="zh-TW" sz="200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00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00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831" y="3416443"/>
                <a:ext cx="4805774" cy="1230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1503486" y="4713703"/>
                <a:ext cx="8158666" cy="1568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⸪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h𝑎𝑣𝑒</m:t>
                      </m:r>
                    </m:oMath>
                  </m:oMathPara>
                </a14:m>
                <a:endParaRPr lang="en-US" altLang="zh-TW" sz="2400" dirty="0" smtClean="0"/>
              </a:p>
              <a:p>
                <a:endParaRPr lang="en-US" altLang="zh-TW" sz="6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altLang="zh-TW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altLang="zh-TW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𝑑𝑒𝑓𝑖𝑛𝑒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𝑚𝑎𝑝𝑠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𝑒𝑙𝑒𝑚𝑒𝑛𝑡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𝑖𝑛𝑡𝑜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)</a:t>
                </a:r>
                <a:endParaRPr lang="zh-TW" altLang="en-US" sz="20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86" y="4713703"/>
                <a:ext cx="8158666" cy="1568635"/>
              </a:xfrm>
              <a:prstGeom prst="rect">
                <a:avLst/>
              </a:prstGeom>
              <a:blipFill>
                <a:blip r:embed="rId5"/>
                <a:stretch>
                  <a:fillRect l="-822" t="-37984" b="-5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44468" y="5405778"/>
                <a:ext cx="2477858" cy="461665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TW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468" y="5405778"/>
                <a:ext cx="2477858" cy="461665"/>
              </a:xfrm>
              <a:prstGeom prst="rect">
                <a:avLst/>
              </a:prstGeom>
              <a:blipFill>
                <a:blip r:embed="rId6"/>
                <a:stretch>
                  <a:fillRect l="-243" b="-7407"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579803" y="1383050"/>
                <a:ext cx="1881553" cy="1869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803" y="1383050"/>
                <a:ext cx="1881553" cy="1869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797244"/>
            <a:ext cx="3752850" cy="24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1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2" grpId="0"/>
      <p:bldP spid="54" grpId="0"/>
      <p:bldP spid="58" grpId="0"/>
      <p:bldP spid="6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Neuron Networks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4436942" y="1349908"/>
                <a:ext cx="2049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altLang="zh-TW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zh-TW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42" y="1349908"/>
                <a:ext cx="2049728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482465" y="1550897"/>
            <a:ext cx="9016442" cy="4311238"/>
            <a:chOff x="482465" y="1550897"/>
            <a:chExt cx="9016442" cy="4311238"/>
          </a:xfrm>
        </p:grpSpPr>
        <p:grpSp>
          <p:nvGrpSpPr>
            <p:cNvPr id="4" name="群組 3"/>
            <p:cNvGrpSpPr/>
            <p:nvPr/>
          </p:nvGrpSpPr>
          <p:grpSpPr>
            <a:xfrm>
              <a:off x="685527" y="1866647"/>
              <a:ext cx="8610475" cy="3995488"/>
              <a:chOff x="828402" y="1599947"/>
              <a:chExt cx="8610475" cy="3995488"/>
            </a:xfrm>
          </p:grpSpPr>
          <p:grpSp>
            <p:nvGrpSpPr>
              <p:cNvPr id="32" name="群組 31"/>
              <p:cNvGrpSpPr/>
              <p:nvPr/>
            </p:nvGrpSpPr>
            <p:grpSpPr>
              <a:xfrm>
                <a:off x="1897778" y="1767849"/>
                <a:ext cx="460079" cy="3827586"/>
                <a:chOff x="2924960" y="1759840"/>
                <a:chExt cx="460079" cy="3827586"/>
              </a:xfrm>
            </p:grpSpPr>
            <p:sp>
              <p:nvSpPr>
                <p:cNvPr id="35" name="橢圓 34"/>
                <p:cNvSpPr/>
                <p:nvPr/>
              </p:nvSpPr>
              <p:spPr>
                <a:xfrm>
                  <a:off x="2936631" y="1759840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橢圓 35"/>
                <p:cNvSpPr/>
                <p:nvPr/>
              </p:nvSpPr>
              <p:spPr>
                <a:xfrm>
                  <a:off x="2936631" y="2545287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橢圓 36"/>
                <p:cNvSpPr/>
                <p:nvPr/>
              </p:nvSpPr>
              <p:spPr>
                <a:xfrm>
                  <a:off x="2936631" y="3330734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橢圓 37"/>
                <p:cNvSpPr/>
                <p:nvPr/>
              </p:nvSpPr>
              <p:spPr>
                <a:xfrm>
                  <a:off x="2936631" y="5139018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橢圓 38"/>
                <p:cNvSpPr/>
                <p:nvPr/>
              </p:nvSpPr>
              <p:spPr>
                <a:xfrm>
                  <a:off x="2924960" y="1761446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/>
                <p:cNvSpPr/>
                <p:nvPr/>
              </p:nvSpPr>
              <p:spPr>
                <a:xfrm>
                  <a:off x="2924960" y="2546893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橢圓 40"/>
                <p:cNvSpPr/>
                <p:nvPr/>
              </p:nvSpPr>
              <p:spPr>
                <a:xfrm>
                  <a:off x="2924960" y="3332340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32"/>
                  <p:cNvSpPr txBox="1"/>
                  <p:nvPr/>
                </p:nvSpPr>
                <p:spPr>
                  <a:xfrm>
                    <a:off x="828402" y="1783780"/>
                    <a:ext cx="782225" cy="37521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  <m:e/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TW" altLang="en-US" sz="3000" dirty="0"/>
                  </a:p>
                </p:txBody>
              </p:sp>
            </mc:Choice>
            <mc:Fallback xmlns="">
              <p:sp>
                <p:nvSpPr>
                  <p:cNvPr id="33" name="文字方塊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402" y="1783780"/>
                    <a:ext cx="782225" cy="375211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文字方塊 33"/>
              <p:cNvSpPr txBox="1"/>
              <p:nvPr/>
            </p:nvSpPr>
            <p:spPr>
              <a:xfrm>
                <a:off x="1998840" y="3961459"/>
                <a:ext cx="2696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·</a:t>
                </a:r>
              </a:p>
              <a:p>
                <a:r>
                  <a:rPr lang="en-US" altLang="zh-TW" dirty="0" smtClean="0"/>
                  <a:t>·</a:t>
                </a:r>
              </a:p>
              <a:p>
                <a:r>
                  <a:rPr lang="en-US" altLang="zh-TW" dirty="0"/>
                  <a:t>·</a:t>
                </a:r>
                <a:endParaRPr lang="zh-TW" altLang="en-US" dirty="0"/>
              </a:p>
            </p:txBody>
          </p:sp>
          <p:grpSp>
            <p:nvGrpSpPr>
              <p:cNvPr id="6" name="群組 5"/>
              <p:cNvGrpSpPr/>
              <p:nvPr/>
            </p:nvGrpSpPr>
            <p:grpSpPr>
              <a:xfrm>
                <a:off x="3615552" y="1992053"/>
                <a:ext cx="451234" cy="3367760"/>
                <a:chOff x="5291713" y="2531293"/>
                <a:chExt cx="451234" cy="336776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橢圓 25"/>
                    <p:cNvSpPr/>
                    <p:nvPr/>
                  </p:nvSpPr>
                  <p:spPr>
                    <a:xfrm>
                      <a:off x="5291713" y="5450645"/>
                      <a:ext cx="448408" cy="44840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6" name="橢圓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91713" y="5450645"/>
                      <a:ext cx="448408" cy="448408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 l="-64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橢圓 26"/>
                    <p:cNvSpPr/>
                    <p:nvPr/>
                  </p:nvSpPr>
                  <p:spPr>
                    <a:xfrm>
                      <a:off x="5294539" y="2531293"/>
                      <a:ext cx="448408" cy="44840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7" name="橢圓 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94539" y="2531293"/>
                      <a:ext cx="448408" cy="448408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橢圓 27"/>
                    <p:cNvSpPr/>
                    <p:nvPr/>
                  </p:nvSpPr>
                  <p:spPr>
                    <a:xfrm>
                      <a:off x="5294539" y="3316740"/>
                      <a:ext cx="448408" cy="44840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8" name="橢圓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94539" y="3316740"/>
                      <a:ext cx="448408" cy="448408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橢圓 28"/>
                    <p:cNvSpPr/>
                    <p:nvPr/>
                  </p:nvSpPr>
                  <p:spPr>
                    <a:xfrm>
                      <a:off x="5294539" y="4102187"/>
                      <a:ext cx="448408" cy="44840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9" name="橢圓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94539" y="4102187"/>
                      <a:ext cx="448408" cy="448408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" name="直線單箭頭接點 6"/>
              <p:cNvCxnSpPr>
                <a:stCxn id="39" idx="6"/>
                <a:endCxn id="27" idx="2"/>
              </p:cNvCxnSpPr>
              <p:nvPr/>
            </p:nvCxnSpPr>
            <p:spPr>
              <a:xfrm>
                <a:off x="2346186" y="1993659"/>
                <a:ext cx="1272192" cy="222598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>
                <a:stCxn id="40" idx="6"/>
                <a:endCxn id="27" idx="2"/>
              </p:cNvCxnSpPr>
              <p:nvPr/>
            </p:nvCxnSpPr>
            <p:spPr>
              <a:xfrm flipV="1">
                <a:off x="2346186" y="2216257"/>
                <a:ext cx="1272192" cy="562849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/>
              <p:cNvCxnSpPr>
                <a:stCxn id="37" idx="6"/>
                <a:endCxn id="27" idx="2"/>
              </p:cNvCxnSpPr>
              <p:nvPr/>
            </p:nvCxnSpPr>
            <p:spPr>
              <a:xfrm flipV="1">
                <a:off x="2357857" y="2216257"/>
                <a:ext cx="1260521" cy="1346690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/>
              <p:cNvCxnSpPr>
                <a:stCxn id="38" idx="6"/>
                <a:endCxn id="27" idx="2"/>
              </p:cNvCxnSpPr>
              <p:nvPr/>
            </p:nvCxnSpPr>
            <p:spPr>
              <a:xfrm flipV="1">
                <a:off x="2357857" y="2216257"/>
                <a:ext cx="1260521" cy="3154974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>
                <a:stCxn id="39" idx="6"/>
                <a:endCxn id="28" idx="2"/>
              </p:cNvCxnSpPr>
              <p:nvPr/>
            </p:nvCxnSpPr>
            <p:spPr>
              <a:xfrm>
                <a:off x="2346186" y="1993659"/>
                <a:ext cx="1272192" cy="1008045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>
                <a:stCxn id="40" idx="6"/>
                <a:endCxn id="28" idx="2"/>
              </p:cNvCxnSpPr>
              <p:nvPr/>
            </p:nvCxnSpPr>
            <p:spPr>
              <a:xfrm>
                <a:off x="2346186" y="2779106"/>
                <a:ext cx="1272192" cy="222598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>
                <a:stCxn id="41" idx="6"/>
                <a:endCxn id="28" idx="2"/>
              </p:cNvCxnSpPr>
              <p:nvPr/>
            </p:nvCxnSpPr>
            <p:spPr>
              <a:xfrm flipV="1">
                <a:off x="2346186" y="3001704"/>
                <a:ext cx="1272192" cy="562849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>
                <a:stCxn id="38" idx="6"/>
                <a:endCxn id="28" idx="2"/>
              </p:cNvCxnSpPr>
              <p:nvPr/>
            </p:nvCxnSpPr>
            <p:spPr>
              <a:xfrm flipV="1">
                <a:off x="2357857" y="3001704"/>
                <a:ext cx="1260521" cy="2369527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/>
              <p:cNvCxnSpPr>
                <a:stCxn id="38" idx="6"/>
                <a:endCxn id="29" idx="2"/>
              </p:cNvCxnSpPr>
              <p:nvPr/>
            </p:nvCxnSpPr>
            <p:spPr>
              <a:xfrm flipV="1">
                <a:off x="2357857" y="3787151"/>
                <a:ext cx="1260521" cy="1584080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>
                <a:stCxn id="41" idx="6"/>
                <a:endCxn id="29" idx="2"/>
              </p:cNvCxnSpPr>
              <p:nvPr/>
            </p:nvCxnSpPr>
            <p:spPr>
              <a:xfrm>
                <a:off x="2346186" y="3564553"/>
                <a:ext cx="1272192" cy="222598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>
                <a:stCxn id="39" idx="6"/>
                <a:endCxn id="29" idx="2"/>
              </p:cNvCxnSpPr>
              <p:nvPr/>
            </p:nvCxnSpPr>
            <p:spPr>
              <a:xfrm>
                <a:off x="2346186" y="1993659"/>
                <a:ext cx="1272192" cy="1793492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>
                <a:stCxn id="40" idx="6"/>
                <a:endCxn id="29" idx="2"/>
              </p:cNvCxnSpPr>
              <p:nvPr/>
            </p:nvCxnSpPr>
            <p:spPr>
              <a:xfrm>
                <a:off x="2346186" y="2779106"/>
                <a:ext cx="1272192" cy="1008045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>
                <a:stCxn id="38" idx="6"/>
                <a:endCxn id="26" idx="2"/>
              </p:cNvCxnSpPr>
              <p:nvPr/>
            </p:nvCxnSpPr>
            <p:spPr>
              <a:xfrm flipV="1">
                <a:off x="2357857" y="5135609"/>
                <a:ext cx="1257695" cy="235622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>
                <a:stCxn id="35" idx="6"/>
                <a:endCxn id="26" idx="2"/>
              </p:cNvCxnSpPr>
              <p:nvPr/>
            </p:nvCxnSpPr>
            <p:spPr>
              <a:xfrm>
                <a:off x="2357857" y="1992053"/>
                <a:ext cx="1257695" cy="3143556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>
                <a:stCxn id="36" idx="6"/>
                <a:endCxn id="26" idx="2"/>
              </p:cNvCxnSpPr>
              <p:nvPr/>
            </p:nvCxnSpPr>
            <p:spPr>
              <a:xfrm>
                <a:off x="2357857" y="2777500"/>
                <a:ext cx="1257695" cy="2358109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stCxn id="41" idx="6"/>
                <a:endCxn id="26" idx="2"/>
              </p:cNvCxnSpPr>
              <p:nvPr/>
            </p:nvCxnSpPr>
            <p:spPr>
              <a:xfrm>
                <a:off x="2346186" y="3564553"/>
                <a:ext cx="1269366" cy="1571056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2647706" y="1599947"/>
                    <a:ext cx="815416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7706" y="1599947"/>
                    <a:ext cx="815416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文字方塊 24"/>
              <p:cNvSpPr txBox="1"/>
              <p:nvPr/>
            </p:nvSpPr>
            <p:spPr>
              <a:xfrm>
                <a:off x="3700704" y="3956049"/>
                <a:ext cx="2696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·</a:t>
                </a:r>
              </a:p>
              <a:p>
                <a:r>
                  <a:rPr lang="en-US" altLang="zh-TW" dirty="0" smtClean="0"/>
                  <a:t>·</a:t>
                </a:r>
              </a:p>
              <a:p>
                <a:r>
                  <a:rPr lang="en-US" altLang="zh-TW" dirty="0"/>
                  <a:t>·</a:t>
                </a:r>
                <a:endParaRPr lang="zh-TW" altLang="en-US" dirty="0"/>
              </a:p>
            </p:txBody>
          </p:sp>
          <p:grpSp>
            <p:nvGrpSpPr>
              <p:cNvPr id="109" name="群組 108"/>
              <p:cNvGrpSpPr/>
              <p:nvPr/>
            </p:nvGrpSpPr>
            <p:grpSpPr>
              <a:xfrm>
                <a:off x="5321655" y="1762059"/>
                <a:ext cx="460079" cy="3827586"/>
                <a:chOff x="2924960" y="1759840"/>
                <a:chExt cx="460079" cy="3827586"/>
              </a:xfrm>
            </p:grpSpPr>
            <p:sp>
              <p:nvSpPr>
                <p:cNvPr id="110" name="橢圓 109"/>
                <p:cNvSpPr/>
                <p:nvPr/>
              </p:nvSpPr>
              <p:spPr>
                <a:xfrm>
                  <a:off x="2936631" y="1759840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" name="橢圓 110"/>
                <p:cNvSpPr/>
                <p:nvPr/>
              </p:nvSpPr>
              <p:spPr>
                <a:xfrm>
                  <a:off x="2936631" y="2545287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" name="橢圓 111"/>
                <p:cNvSpPr/>
                <p:nvPr/>
              </p:nvSpPr>
              <p:spPr>
                <a:xfrm>
                  <a:off x="2936631" y="3330734"/>
                  <a:ext cx="448408" cy="4484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橢圓 112"/>
                    <p:cNvSpPr/>
                    <p:nvPr/>
                  </p:nvSpPr>
                  <p:spPr>
                    <a:xfrm>
                      <a:off x="2936631" y="5139018"/>
                      <a:ext cx="448408" cy="44840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113" name="橢圓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6631" y="5139018"/>
                      <a:ext cx="448408" cy="448408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 l="-65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橢圓 113"/>
                    <p:cNvSpPr/>
                    <p:nvPr/>
                  </p:nvSpPr>
                  <p:spPr>
                    <a:xfrm>
                      <a:off x="2924960" y="1761446"/>
                      <a:ext cx="448408" cy="44840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114" name="橢圓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4960" y="1761446"/>
                      <a:ext cx="448408" cy="448408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橢圓 114"/>
                    <p:cNvSpPr/>
                    <p:nvPr/>
                  </p:nvSpPr>
                  <p:spPr>
                    <a:xfrm>
                      <a:off x="2924960" y="2546893"/>
                      <a:ext cx="448408" cy="44840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115" name="橢圓 1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4960" y="2546893"/>
                      <a:ext cx="448408" cy="448408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橢圓 115"/>
                    <p:cNvSpPr/>
                    <p:nvPr/>
                  </p:nvSpPr>
                  <p:spPr>
                    <a:xfrm>
                      <a:off x="2924960" y="3332340"/>
                      <a:ext cx="448408" cy="44840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116" name="橢圓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4960" y="3332340"/>
                      <a:ext cx="448408" cy="448408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7" name="文字方塊 116"/>
              <p:cNvSpPr txBox="1"/>
              <p:nvPr/>
            </p:nvSpPr>
            <p:spPr>
              <a:xfrm>
                <a:off x="5452281" y="3961459"/>
                <a:ext cx="2696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·</a:t>
                </a:r>
              </a:p>
              <a:p>
                <a:r>
                  <a:rPr lang="en-US" altLang="zh-TW" dirty="0" smtClean="0"/>
                  <a:t>·</a:t>
                </a:r>
              </a:p>
              <a:p>
                <a:r>
                  <a:rPr lang="en-US" altLang="zh-TW" dirty="0"/>
                  <a:t>·</a:t>
                </a:r>
                <a:endParaRPr lang="zh-TW" altLang="en-US" dirty="0"/>
              </a:p>
            </p:txBody>
          </p:sp>
          <p:cxnSp>
            <p:nvCxnSpPr>
              <p:cNvPr id="123" name="直線單箭頭接點 122"/>
              <p:cNvCxnSpPr>
                <a:stCxn id="27" idx="6"/>
                <a:endCxn id="114" idx="2"/>
              </p:cNvCxnSpPr>
              <p:nvPr/>
            </p:nvCxnSpPr>
            <p:spPr>
              <a:xfrm flipV="1">
                <a:off x="4066786" y="1987869"/>
                <a:ext cx="1254869" cy="228388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單箭頭接點 123"/>
              <p:cNvCxnSpPr>
                <a:stCxn id="27" idx="6"/>
                <a:endCxn id="116" idx="2"/>
              </p:cNvCxnSpPr>
              <p:nvPr/>
            </p:nvCxnSpPr>
            <p:spPr>
              <a:xfrm>
                <a:off x="4066786" y="2216257"/>
                <a:ext cx="1254869" cy="1342506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單箭頭接點 124"/>
              <p:cNvCxnSpPr>
                <a:stCxn id="29" idx="6"/>
                <a:endCxn id="116" idx="2"/>
              </p:cNvCxnSpPr>
              <p:nvPr/>
            </p:nvCxnSpPr>
            <p:spPr>
              <a:xfrm flipV="1">
                <a:off x="4066786" y="3558763"/>
                <a:ext cx="1254869" cy="228388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單箭頭接點 125"/>
              <p:cNvCxnSpPr>
                <a:stCxn id="26" idx="6"/>
                <a:endCxn id="113" idx="2"/>
              </p:cNvCxnSpPr>
              <p:nvPr/>
            </p:nvCxnSpPr>
            <p:spPr>
              <a:xfrm>
                <a:off x="4063960" y="5135609"/>
                <a:ext cx="1269366" cy="229832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單箭頭接點 126"/>
              <p:cNvCxnSpPr>
                <a:stCxn id="28" idx="6"/>
                <a:endCxn id="114" idx="2"/>
              </p:cNvCxnSpPr>
              <p:nvPr/>
            </p:nvCxnSpPr>
            <p:spPr>
              <a:xfrm flipV="1">
                <a:off x="4066786" y="1987869"/>
                <a:ext cx="1254869" cy="1013835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單箭頭接點 127"/>
              <p:cNvCxnSpPr>
                <a:stCxn id="29" idx="6"/>
                <a:endCxn id="114" idx="2"/>
              </p:cNvCxnSpPr>
              <p:nvPr/>
            </p:nvCxnSpPr>
            <p:spPr>
              <a:xfrm flipV="1">
                <a:off x="4066786" y="1987869"/>
                <a:ext cx="1254869" cy="1799282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單箭頭接點 128"/>
              <p:cNvCxnSpPr>
                <a:stCxn id="26" idx="6"/>
                <a:endCxn id="116" idx="2"/>
              </p:cNvCxnSpPr>
              <p:nvPr/>
            </p:nvCxnSpPr>
            <p:spPr>
              <a:xfrm flipV="1">
                <a:off x="4063960" y="3558763"/>
                <a:ext cx="1257695" cy="1576846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單箭頭接點 129"/>
              <p:cNvCxnSpPr>
                <a:stCxn id="29" idx="6"/>
                <a:endCxn id="115" idx="2"/>
              </p:cNvCxnSpPr>
              <p:nvPr/>
            </p:nvCxnSpPr>
            <p:spPr>
              <a:xfrm flipV="1">
                <a:off x="4066786" y="2773316"/>
                <a:ext cx="1254869" cy="1013835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單箭頭接點 130"/>
              <p:cNvCxnSpPr>
                <a:stCxn id="26" idx="6"/>
                <a:endCxn id="114" idx="2"/>
              </p:cNvCxnSpPr>
              <p:nvPr/>
            </p:nvCxnSpPr>
            <p:spPr>
              <a:xfrm flipV="1">
                <a:off x="4063960" y="1987869"/>
                <a:ext cx="1257695" cy="3147740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單箭頭接點 131"/>
              <p:cNvCxnSpPr>
                <a:stCxn id="28" idx="6"/>
                <a:endCxn id="115" idx="2"/>
              </p:cNvCxnSpPr>
              <p:nvPr/>
            </p:nvCxnSpPr>
            <p:spPr>
              <a:xfrm flipV="1">
                <a:off x="4066786" y="2773316"/>
                <a:ext cx="1254869" cy="228388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單箭頭接點 132"/>
              <p:cNvCxnSpPr>
                <a:stCxn id="27" idx="6"/>
                <a:endCxn id="115" idx="2"/>
              </p:cNvCxnSpPr>
              <p:nvPr/>
            </p:nvCxnSpPr>
            <p:spPr>
              <a:xfrm>
                <a:off x="4066786" y="2216257"/>
                <a:ext cx="1254869" cy="557059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單箭頭接點 133"/>
              <p:cNvCxnSpPr>
                <a:stCxn id="27" idx="6"/>
                <a:endCxn id="113" idx="2"/>
              </p:cNvCxnSpPr>
              <p:nvPr/>
            </p:nvCxnSpPr>
            <p:spPr>
              <a:xfrm>
                <a:off x="4066786" y="2216257"/>
                <a:ext cx="1266540" cy="3149184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單箭頭接點 134"/>
              <p:cNvCxnSpPr>
                <a:stCxn id="26" idx="6"/>
                <a:endCxn id="115" idx="2"/>
              </p:cNvCxnSpPr>
              <p:nvPr/>
            </p:nvCxnSpPr>
            <p:spPr>
              <a:xfrm flipV="1">
                <a:off x="4063960" y="2773316"/>
                <a:ext cx="1257695" cy="2362293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單箭頭接點 135"/>
              <p:cNvCxnSpPr>
                <a:stCxn id="28" idx="6"/>
                <a:endCxn id="113" idx="2"/>
              </p:cNvCxnSpPr>
              <p:nvPr/>
            </p:nvCxnSpPr>
            <p:spPr>
              <a:xfrm>
                <a:off x="4066786" y="3001704"/>
                <a:ext cx="1266540" cy="2363737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單箭頭接點 136"/>
              <p:cNvCxnSpPr>
                <a:stCxn id="28" idx="6"/>
                <a:endCxn id="116" idx="2"/>
              </p:cNvCxnSpPr>
              <p:nvPr/>
            </p:nvCxnSpPr>
            <p:spPr>
              <a:xfrm>
                <a:off x="4066786" y="3001704"/>
                <a:ext cx="1254869" cy="557059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單箭頭接點 137"/>
              <p:cNvCxnSpPr>
                <a:stCxn id="29" idx="6"/>
                <a:endCxn id="113" idx="2"/>
              </p:cNvCxnSpPr>
              <p:nvPr/>
            </p:nvCxnSpPr>
            <p:spPr>
              <a:xfrm>
                <a:off x="4066786" y="3787151"/>
                <a:ext cx="1266540" cy="1578290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矩形 138"/>
                  <p:cNvSpPr/>
                  <p:nvPr/>
                </p:nvSpPr>
                <p:spPr>
                  <a:xfrm>
                    <a:off x="6467307" y="2252600"/>
                    <a:ext cx="772711" cy="5309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矩形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7307" y="2252600"/>
                    <a:ext cx="772711" cy="53091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矩形 177"/>
                  <p:cNvSpPr/>
                  <p:nvPr/>
                </p:nvSpPr>
                <p:spPr>
                  <a:xfrm>
                    <a:off x="4318158" y="1607011"/>
                    <a:ext cx="82311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8" name="矩形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8158" y="1607011"/>
                    <a:ext cx="823110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文字方塊 68"/>
              <p:cNvSpPr txBox="1"/>
              <p:nvPr/>
            </p:nvSpPr>
            <p:spPr>
              <a:xfrm>
                <a:off x="6421545" y="3095567"/>
                <a:ext cx="1297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·  ·  ·</a:t>
                </a:r>
                <a:endParaRPr lang="zh-TW" altLang="en-US" dirty="0"/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6421545" y="4975932"/>
                <a:ext cx="1297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·  ·  ·</a:t>
                </a:r>
                <a:endParaRPr lang="zh-TW" altLang="en-US" dirty="0"/>
              </a:p>
            </p:txBody>
          </p:sp>
          <p:grpSp>
            <p:nvGrpSpPr>
              <p:cNvPr id="3" name="群組 2"/>
              <p:cNvGrpSpPr/>
              <p:nvPr/>
            </p:nvGrpSpPr>
            <p:grpSpPr>
              <a:xfrm>
                <a:off x="7977767" y="1963697"/>
                <a:ext cx="451234" cy="3367760"/>
                <a:chOff x="7977767" y="1963697"/>
                <a:chExt cx="451234" cy="3367760"/>
              </a:xfrm>
            </p:grpSpPr>
            <p:grpSp>
              <p:nvGrpSpPr>
                <p:cNvPr id="173" name="群組 172"/>
                <p:cNvGrpSpPr/>
                <p:nvPr/>
              </p:nvGrpSpPr>
              <p:grpSpPr>
                <a:xfrm>
                  <a:off x="7977767" y="1963697"/>
                  <a:ext cx="451234" cy="3367760"/>
                  <a:chOff x="5291713" y="2531293"/>
                  <a:chExt cx="451234" cy="33677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4" name="橢圓 173"/>
                      <p:cNvSpPr/>
                      <p:nvPr/>
                    </p:nvSpPr>
                    <p:spPr>
                      <a:xfrm>
                        <a:off x="5291713" y="5450645"/>
                        <a:ext cx="448408" cy="44840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74" name="橢圓 17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91713" y="5450645"/>
                        <a:ext cx="448408" cy="448408"/>
                      </a:xfrm>
                      <a:prstGeom prst="ellipse">
                        <a:avLst/>
                      </a:prstGeom>
                      <a:blipFill>
                        <a:blip r:embed="rId15"/>
                        <a:stretch>
                          <a:fillRect l="-51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5" name="橢圓 174"/>
                      <p:cNvSpPr/>
                      <p:nvPr/>
                    </p:nvSpPr>
                    <p:spPr>
                      <a:xfrm>
                        <a:off x="5294539" y="2531293"/>
                        <a:ext cx="448408" cy="44840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75" name="橢圓 17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94539" y="2531293"/>
                        <a:ext cx="448408" cy="448408"/>
                      </a:xfrm>
                      <a:prstGeom prst="ellipse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6" name="橢圓 175"/>
                      <p:cNvSpPr/>
                      <p:nvPr/>
                    </p:nvSpPr>
                    <p:spPr>
                      <a:xfrm>
                        <a:off x="5294539" y="3316740"/>
                        <a:ext cx="448408" cy="44840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76" name="橢圓 17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94539" y="3316740"/>
                        <a:ext cx="448408" cy="448408"/>
                      </a:xfrm>
                      <a:prstGeom prst="ellipse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7" name="橢圓 176"/>
                      <p:cNvSpPr/>
                      <p:nvPr/>
                    </p:nvSpPr>
                    <p:spPr>
                      <a:xfrm>
                        <a:off x="5294539" y="4102187"/>
                        <a:ext cx="448408" cy="44840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77" name="橢圓 17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94539" y="4102187"/>
                        <a:ext cx="448408" cy="448408"/>
                      </a:xfrm>
                      <a:prstGeom prst="ellipse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1" name="文字方塊 70"/>
                <p:cNvSpPr txBox="1"/>
                <p:nvPr/>
              </p:nvSpPr>
              <p:spPr>
                <a:xfrm>
                  <a:off x="8067158" y="3939679"/>
                  <a:ext cx="26962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·</a:t>
                  </a:r>
                </a:p>
                <a:p>
                  <a:r>
                    <a:rPr lang="en-US" altLang="zh-TW" dirty="0" smtClean="0"/>
                    <a:t>·</a:t>
                  </a:r>
                </a:p>
                <a:p>
                  <a:r>
                    <a:rPr lang="en-US" altLang="zh-TW" dirty="0"/>
                    <a:t>·</a:t>
                  </a:r>
                  <a:endParaRPr lang="zh-TW" alt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字方塊 72"/>
                  <p:cNvSpPr txBox="1"/>
                  <p:nvPr/>
                </p:nvSpPr>
                <p:spPr>
                  <a:xfrm>
                    <a:off x="8656652" y="2026405"/>
                    <a:ext cx="782225" cy="334482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TW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TW" altLang="en-US" sz="3000" dirty="0"/>
                  </a:p>
                </p:txBody>
              </p:sp>
            </mc:Choice>
            <mc:Fallback xmlns="">
              <p:sp>
                <p:nvSpPr>
                  <p:cNvPr id="73" name="文字方塊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6652" y="2026405"/>
                    <a:ext cx="782225" cy="334482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/>
                <p:cNvSpPr/>
                <p:nvPr/>
              </p:nvSpPr>
              <p:spPr>
                <a:xfrm>
                  <a:off x="482465" y="1550897"/>
                  <a:ext cx="18419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𝑙𝑎𝑦𝑒𝑟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矩形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465" y="1550897"/>
                  <a:ext cx="1841979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/>
                <p:cNvSpPr/>
                <p:nvPr/>
              </p:nvSpPr>
              <p:spPr>
                <a:xfrm>
                  <a:off x="7469377" y="1720729"/>
                  <a:ext cx="20295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𝑙𝑎𝑦𝑒𝑟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9377" y="1720729"/>
                  <a:ext cx="2029530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4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Define our notation</a:t>
            </a:r>
            <a:endParaRPr lang="zh-TW" altLang="en-US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56" y="2443442"/>
            <a:ext cx="4237148" cy="1973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/>
              <p:cNvSpPr txBox="1"/>
              <p:nvPr/>
            </p:nvSpPr>
            <p:spPr>
              <a:xfrm>
                <a:off x="677335" y="1189315"/>
                <a:ext cx="5983442" cy="741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𝑙𝑎𝑦𝑒𝑟</m:t>
                    </m:r>
                  </m:oMath>
                </a14:m>
                <a:endParaRPr lang="en-US" altLang="zh-TW" sz="2400" b="0" dirty="0" smtClean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𝑜𝑢𝑡𝑝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𝑢𝑡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𝑙𝑎𝑦𝑒𝑟</m:t>
                    </m:r>
                  </m:oMath>
                </a14:m>
                <a:endParaRPr lang="en-US" altLang="zh-TW" sz="2400" b="0" dirty="0" smtClean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US" altLang="zh-TW" sz="2400" b="0" dirty="0" smtClean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zh-TW" sz="2400" i="1" dirty="0" smtClean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TW" sz="24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b="0" i="1" dirty="0" smtClean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b="0" dirty="0" smtClean="0">
                    <a:solidFill>
                      <a:schemeClr val="bg2">
                        <a:lumMod val="75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sz="24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𝑙𝑎𝑦𝑒𝑟</m:t>
                    </m:r>
                  </m:oMath>
                </a14:m>
                <a:endParaRPr lang="en-US" altLang="zh-TW" sz="2400" dirty="0" smtClean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𝑝𝑢𝑡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𝑠𝑖𝑛𝑔𝑙𝑒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𝑛𝑒𝑢𝑟𝑜𝑛</m:t>
                    </m:r>
                  </m:oMath>
                </a14:m>
                <a:endParaRPr lang="en-US" altLang="zh-TW" sz="24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sz="24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𝑙𝑎𝑦𝑒𝑟</m:t>
                    </m:r>
                  </m:oMath>
                </a14:m>
                <a:endParaRPr lang="en-US" altLang="zh-TW" sz="2400" dirty="0" smtClean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𝑓𝑟𝑜𝑚</m:t>
                    </m:r>
                  </m:oMath>
                </a14:m>
                <a:endParaRPr lang="en-US" altLang="zh-TW" sz="2400" b="0" i="1" dirty="0" smtClean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altLang="zh-TW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altLang="zh-TW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TW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altLang="zh-TW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US" altLang="zh-TW" sz="24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TW" sz="24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24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TW" sz="2400" b="0" dirty="0" smtClean="0"/>
              </a:p>
            </p:txBody>
          </p:sp>
        </mc:Choice>
        <mc:Fallback xmlns="">
          <p:sp>
            <p:nvSpPr>
              <p:cNvPr id="183" name="文字方塊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5" y="1189315"/>
                <a:ext cx="5983442" cy="7412607"/>
              </a:xfrm>
              <a:prstGeom prst="rect">
                <a:avLst/>
              </a:prstGeom>
              <a:blipFill>
                <a:blip r:embed="rId3"/>
                <a:stretch>
                  <a:fillRect l="-13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7787</TotalTime>
  <Words>416</Words>
  <Application>Microsoft Office PowerPoint</Application>
  <PresentationFormat>寬螢幕</PresentationFormat>
  <Paragraphs>269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微軟正黑體</vt:lpstr>
      <vt:lpstr>Arial</vt:lpstr>
      <vt:lpstr>Cambria Math</vt:lpstr>
      <vt:lpstr>Times New Roman</vt:lpstr>
      <vt:lpstr>Trebuchet MS</vt:lpstr>
      <vt:lpstr>Wingdings 3</vt:lpstr>
      <vt:lpstr>多面向</vt:lpstr>
      <vt:lpstr>Back Propagation</vt:lpstr>
      <vt:lpstr>1-Layer</vt:lpstr>
      <vt:lpstr>Weight Matrix</vt:lpstr>
      <vt:lpstr>Weight Matrix</vt:lpstr>
      <vt:lpstr>Weight Matrix</vt:lpstr>
      <vt:lpstr>Weight Matrix</vt:lpstr>
      <vt:lpstr>1-Layer (Vectorization)</vt:lpstr>
      <vt:lpstr>Deep Neuron Networks</vt:lpstr>
      <vt:lpstr>Define our notation</vt:lpstr>
      <vt:lpstr>From (l-1)-th layer to l-th layer</vt:lpstr>
      <vt:lpstr>Define our notation</vt:lpstr>
      <vt:lpstr>Vectorization</vt:lpstr>
      <vt:lpstr>Our task</vt:lpstr>
      <vt:lpstr>Gradient descent</vt:lpstr>
      <vt:lpstr>Gradient descent</vt:lpstr>
      <vt:lpstr>Gradient descent</vt:lpstr>
      <vt:lpstr>Gradient descent</vt:lpstr>
      <vt:lpstr>Recall some relations</vt:lpstr>
      <vt:lpstr>∂"L" (θ)/∂W_ij^l</vt:lpstr>
      <vt:lpstr>How about ∂"L" (θ)/∂a_j^l ?</vt:lpstr>
      <vt:lpstr>∂"L" (θ)/∂a_j^L = α_j^L </vt:lpstr>
      <vt:lpstr>compute α_j^l  by〖 α〗_j^(l+1)</vt:lpstr>
      <vt:lpstr>compute α_j^l  by〖 α〗_j^(l+1)</vt:lpstr>
      <vt:lpstr>Summary ∂"L" (θ)/∂W_ij^l</vt:lpstr>
      <vt:lpstr>Back propagation</vt:lpstr>
      <vt:lpstr>Summary BP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NLP及深度學習的介紹</dc:title>
  <dc:creator>vesper.mist@gmail.com</dc:creator>
  <cp:lastModifiedBy>vesper.mist@gmail.com</cp:lastModifiedBy>
  <cp:revision>615</cp:revision>
  <dcterms:created xsi:type="dcterms:W3CDTF">2018-06-30T08:59:54Z</dcterms:created>
  <dcterms:modified xsi:type="dcterms:W3CDTF">2019-05-03T13:23:54Z</dcterms:modified>
</cp:coreProperties>
</file>