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97" r:id="rId3"/>
    <p:sldId id="402" r:id="rId4"/>
    <p:sldId id="404" r:id="rId5"/>
    <p:sldId id="405" r:id="rId6"/>
    <p:sldId id="407" r:id="rId7"/>
    <p:sldId id="408" r:id="rId8"/>
    <p:sldId id="409" r:id="rId9"/>
    <p:sldId id="410" r:id="rId10"/>
    <p:sldId id="411" r:id="rId11"/>
    <p:sldId id="412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7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3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7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20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81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91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24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016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9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21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7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2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9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17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4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6.png"/><Relationship Id="rId4" Type="http://schemas.openxmlformats.org/officeDocument/2006/relationships/image" Target="../media/image18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1792" y="2404534"/>
            <a:ext cx="8122211" cy="1646302"/>
          </a:xfrm>
        </p:spPr>
        <p:txBody>
          <a:bodyPr/>
          <a:lstStyle/>
          <a:p>
            <a:r>
              <a:rPr lang="en-US" altLang="zh-TW" dirty="0"/>
              <a:t>The Difficulty of </a:t>
            </a:r>
            <a:r>
              <a:rPr lang="en-US" altLang="zh-TW" dirty="0" smtClean="0"/>
              <a:t>Training </a:t>
            </a:r>
            <a:r>
              <a:rPr lang="en-US" altLang="zh-TW" dirty="0"/>
              <a:t>Neural Networks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 Sam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10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32688"/>
            <a:ext cx="8596668" cy="69166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微软雅黑" panose="020B0503020204020204" charset="-122"/>
                <a:ea typeface="微软雅黑" panose="020B0503020204020204" charset="-122"/>
              </a:rPr>
              <a:t>Initial </a:t>
            </a:r>
            <a:r>
              <a:rPr lang="en-US" altLang="zh-TW" dirty="0">
                <a:latin typeface="微软雅黑" panose="020B0503020204020204" charset="-122"/>
                <a:ea typeface="微软雅黑" panose="020B0503020204020204" charset="-122"/>
              </a:rPr>
              <a:t>Scheme</a:t>
            </a:r>
            <a:br>
              <a:rPr lang="en-US" altLang="zh-TW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56139" y="1239716"/>
            <a:ext cx="82120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56139" y="1469313"/>
            <a:ext cx="66082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Main idea: stability of propagation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微软雅黑" panose="020B0503020204020204" charset="-122"/>
                <a:ea typeface="微软雅黑" panose="020B0503020204020204" charset="-122"/>
              </a:rPr>
              <a:t>Xavier normal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微软雅黑" panose="020B0503020204020204" charset="-122"/>
                <a:ea typeface="微软雅黑" panose="020B0503020204020204" charset="-122"/>
              </a:rPr>
              <a:t>He normal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1354" y="3619150"/>
                <a:ext cx="6632330" cy="1711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1,       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1/2,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ReLU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60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1,       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1/2,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ReLU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4" y="3619150"/>
                <a:ext cx="6632330" cy="17113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21" y="2072645"/>
            <a:ext cx="4008297" cy="13169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1308" y="3540523"/>
            <a:ext cx="65731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TW" sz="2000" dirty="0">
                <a:latin typeface="微软雅黑" panose="020B0503020204020204" charset="-122"/>
                <a:ea typeface="微软雅黑" panose="020B0503020204020204" charset="-122"/>
              </a:rPr>
              <a:t>Delta) orthogonal weight </a:t>
            </a:r>
            <a:r>
              <a:rPr lang="en-US" altLang="zh-TW" sz="2000" dirty="0">
                <a:solidFill>
                  <a:srgbClr val="C00000"/>
                </a:solidFill>
                <a:latin typeface="+mj-ea"/>
                <a:cs typeface="Times New Roman" panose="02020603050405020304" pitchFamily="18" charset="0"/>
              </a:rPr>
              <a:t>→ 10000-layer CNN!</a:t>
            </a:r>
            <a:endParaRPr lang="en-US" altLang="zh-TW" sz="20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10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56848"/>
            <a:ext cx="8596668" cy="6916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软雅黑" panose="020B0503020204020204" charset="-122"/>
                <a:ea typeface="微软雅黑" panose="020B0503020204020204" charset="-122"/>
              </a:rPr>
              <a:t>Batch </a:t>
            </a:r>
            <a:r>
              <a:rPr lang="en-US" altLang="zh-TW" dirty="0">
                <a:latin typeface="微软雅黑" panose="020B0503020204020204" charset="-122"/>
                <a:ea typeface="微软雅黑" panose="020B0503020204020204" charset="-122"/>
              </a:rPr>
              <a:t>Normalization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756139" y="1239716"/>
            <a:ext cx="82120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56139" y="1469313"/>
            <a:ext cx="66082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软雅黑" panose="020B0503020204020204" charset="-122"/>
                <a:ea typeface="微软雅黑" panose="020B0503020204020204" charset="-122"/>
              </a:rPr>
              <a:t>Internal covariate shift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Normalization for hidden layers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1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5872" y="3170610"/>
            <a:ext cx="4734832" cy="1320800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To be continued…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03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Recall </a:t>
            </a:r>
            <a:r>
              <a:rPr lang="en-US" altLang="zh-TW" dirty="0" smtClean="0"/>
              <a:t>Back Propagation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61254" y="3430844"/>
                <a:ext cx="3310906" cy="1051570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254" y="3430844"/>
                <a:ext cx="3310906" cy="1051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47" y="3367990"/>
            <a:ext cx="3390494" cy="2228848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1836624" y="978877"/>
            <a:ext cx="6633787" cy="2097844"/>
            <a:chOff x="1836624" y="978877"/>
            <a:chExt cx="6633787" cy="2097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2128065" y="978877"/>
                  <a:ext cx="4972118" cy="14957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i="1" dirty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en-US" altLang="zh-TW" sz="24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a:rPr lang="en-US" altLang="zh-TW" sz="24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TW" sz="24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sz="24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TW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TW" sz="24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TW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altLang="zh-TW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8065" y="978877"/>
                  <a:ext cx="4972118" cy="14957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圓角矩形 21"/>
            <p:cNvSpPr/>
            <p:nvPr/>
          </p:nvSpPr>
          <p:spPr>
            <a:xfrm>
              <a:off x="5280821" y="1441647"/>
              <a:ext cx="705958" cy="1033023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4413316" y="1441647"/>
              <a:ext cx="797169" cy="1033024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461254" y="2615056"/>
              <a:ext cx="3009157" cy="461665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forward </a:t>
              </a:r>
              <a:r>
                <a:rPr lang="en-US" altLang="zh-TW" sz="2400" dirty="0"/>
                <a:t>propagation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836624" y="2615056"/>
              <a:ext cx="3254417" cy="461665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Backward propagation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7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Necessary Conditions for NNs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1301262"/>
            <a:ext cx="88095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/>
              <a:t>神經網絡的訓練需要大量的數據</a:t>
            </a:r>
            <a:endParaRPr lang="en-US" altLang="zh-TW" sz="2000" b="1" dirty="0" smtClean="0"/>
          </a:p>
          <a:p>
            <a:pPr marL="742950" lvl="1" indent="-285750">
              <a:lnSpc>
                <a:spcPct val="200000"/>
              </a:lnSpc>
              <a:buFont typeface="微軟正黑體" panose="020B0604030504040204" pitchFamily="34" charset="-120"/>
              <a:buChar char="—"/>
            </a:pPr>
            <a:r>
              <a:rPr lang="zh-TW" altLang="en-US" dirty="0" smtClean="0">
                <a:latin typeface="+mj-ea"/>
              </a:rPr>
              <a:t> 當</a:t>
            </a:r>
            <a:r>
              <a:rPr lang="zh-TW" altLang="en-US" dirty="0">
                <a:latin typeface="+mj-ea"/>
              </a:rPr>
              <a:t>數據量很小時，難以體現其強大的擬合</a:t>
            </a:r>
            <a:r>
              <a:rPr lang="zh-TW" altLang="en-US" dirty="0" smtClean="0">
                <a:latin typeface="+mj-ea"/>
              </a:rPr>
              <a:t>能力</a:t>
            </a:r>
            <a:endParaRPr lang="en-US" altLang="zh-TW" dirty="0" smtClean="0"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微軟正黑體" panose="020B0604030504040204" pitchFamily="34" charset="-120"/>
              <a:buChar char="—"/>
            </a:pPr>
            <a:endParaRPr lang="en-US" altLang="zh-TW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+mj-ea"/>
              </a:rPr>
              <a:t>神經網絡需要深</a:t>
            </a:r>
            <a:endParaRPr lang="en-US" altLang="zh-TW" sz="2000" dirty="0"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微軟正黑體" panose="020B0604030504040204" pitchFamily="34" charset="-120"/>
              <a:buChar char="—"/>
            </a:pPr>
            <a:r>
              <a:rPr lang="zh-TW" altLang="en-US" dirty="0" smtClean="0">
                <a:latin typeface="+mj-ea"/>
              </a:rPr>
              <a:t> 好比</a:t>
            </a:r>
            <a:r>
              <a:rPr lang="zh-TW" altLang="zh-TW" dirty="0" smtClean="0">
                <a:latin typeface="+mj-ea"/>
              </a:rPr>
              <a:t>Fouerier </a:t>
            </a:r>
            <a:r>
              <a:rPr lang="en-US" altLang="zh-TW" dirty="0" smtClean="0">
                <a:latin typeface="+mj-ea"/>
              </a:rPr>
              <a:t>Transform</a:t>
            </a:r>
            <a:r>
              <a:rPr lang="zh-TW" altLang="zh-TW" dirty="0" smtClean="0">
                <a:latin typeface="+mj-ea"/>
              </a:rPr>
              <a:t>理論</a:t>
            </a:r>
            <a:r>
              <a:rPr lang="zh-TW" altLang="zh-TW" dirty="0">
                <a:latin typeface="+mj-ea"/>
              </a:rPr>
              <a:t>中，</a:t>
            </a:r>
            <a:r>
              <a:rPr lang="zh-TW" altLang="zh-TW" dirty="0" smtClean="0">
                <a:latin typeface="+mj-ea"/>
              </a:rPr>
              <a:t>任意</a:t>
            </a:r>
            <a:r>
              <a:rPr lang="zh-TW" altLang="en-US" dirty="0" smtClean="0">
                <a:latin typeface="+mj-ea"/>
              </a:rPr>
              <a:t>可積</a:t>
            </a:r>
            <a:r>
              <a:rPr lang="zh-TW" altLang="zh-TW" dirty="0" smtClean="0">
                <a:latin typeface="+mj-ea"/>
              </a:rPr>
              <a:t>函數</a:t>
            </a:r>
            <a:r>
              <a:rPr lang="zh-TW" altLang="zh-TW" dirty="0">
                <a:latin typeface="+mj-ea"/>
              </a:rPr>
              <a:t>都可以用三角級數來逼近，但是</a:t>
            </a:r>
            <a:r>
              <a:rPr lang="zh-TW" altLang="zh-TW" dirty="0" smtClean="0">
                <a:latin typeface="+mj-ea"/>
              </a:rPr>
              <a:t>面對</a:t>
            </a:r>
            <a:r>
              <a:rPr lang="zh-TW" altLang="en-US" dirty="0" smtClean="0">
                <a:latin typeface="+mj-ea"/>
              </a:rPr>
              <a:t>震盪</a:t>
            </a:r>
            <a:r>
              <a:rPr lang="zh-TW" altLang="zh-TW" dirty="0" smtClean="0">
                <a:latin typeface="+mj-ea"/>
              </a:rPr>
              <a:t>大</a:t>
            </a:r>
            <a:r>
              <a:rPr lang="zh-TW" altLang="en-US" dirty="0" smtClean="0">
                <a:latin typeface="+mj-ea"/>
              </a:rPr>
              <a:t>、形狀醜</a:t>
            </a:r>
            <a:r>
              <a:rPr lang="zh-TW" altLang="zh-TW" dirty="0" smtClean="0">
                <a:latin typeface="+mj-ea"/>
              </a:rPr>
              <a:t>的</a:t>
            </a:r>
            <a:r>
              <a:rPr lang="zh-TW" altLang="zh-TW" dirty="0">
                <a:latin typeface="+mj-ea"/>
              </a:rPr>
              <a:t>函數時</a:t>
            </a:r>
            <a:r>
              <a:rPr lang="zh-TW" altLang="zh-TW" dirty="0" smtClean="0">
                <a:latin typeface="+mj-ea"/>
              </a:rPr>
              <a:t>，</a:t>
            </a:r>
            <a:r>
              <a:rPr lang="zh-TW" altLang="en-US" dirty="0" smtClean="0">
                <a:latin typeface="+mj-ea"/>
              </a:rPr>
              <a:t>我們</a:t>
            </a:r>
            <a:r>
              <a:rPr lang="zh-TW" altLang="zh-TW" dirty="0" smtClean="0">
                <a:latin typeface="+mj-ea"/>
              </a:rPr>
              <a:t>需要</a:t>
            </a:r>
            <a:r>
              <a:rPr lang="zh-TW" altLang="zh-TW" dirty="0">
                <a:latin typeface="+mj-ea"/>
              </a:rPr>
              <a:t>大量的三角函數來進行擬</a:t>
            </a:r>
            <a:r>
              <a:rPr lang="zh-TW" altLang="zh-TW" dirty="0" smtClean="0">
                <a:latin typeface="+mj-ea"/>
              </a:rPr>
              <a:t>合</a:t>
            </a:r>
            <a:endParaRPr lang="en-US" altLang="zh-TW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+mj-ea"/>
            </a:endParaRPr>
          </a:p>
          <a:p>
            <a:pPr lvl="1">
              <a:lnSpc>
                <a:spcPct val="200000"/>
              </a:lnSpc>
            </a:pPr>
            <a:endParaRPr lang="en-US" altLang="zh-TW" dirty="0" smtClean="0"/>
          </a:p>
        </p:txBody>
      </p:sp>
      <p:cxnSp>
        <p:nvCxnSpPr>
          <p:cNvPr id="7" name="直線接點 6"/>
          <p:cNvCxnSpPr/>
          <p:nvPr/>
        </p:nvCxnSpPr>
        <p:spPr>
          <a:xfrm>
            <a:off x="756139" y="1239716"/>
            <a:ext cx="82120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78900" y="4997222"/>
            <a:ext cx="8569960" cy="607218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Candara" panose="020E0502030303020204" pitchFamily="34" charset="0"/>
                <a:ea typeface="微软雅黑" panose="020B0503020204020204" charset="-122"/>
              </a:rPr>
              <a:t>Can we construct a neural network as deep as we want?</a:t>
            </a:r>
            <a:endParaRPr lang="zh-CN" altLang="en-US" sz="2800" b="1" dirty="0" smtClean="0">
              <a:solidFill>
                <a:srgbClr val="C00000"/>
              </a:solidFill>
              <a:latin typeface="Candara" panose="020E0502030303020204" pitchFamily="34" charset="0"/>
              <a:ea typeface="微软雅黑" panose="020B0503020204020204" charset="-122"/>
            </a:endParaRPr>
          </a:p>
        </p:txBody>
      </p:sp>
      <p:pic>
        <p:nvPicPr>
          <p:cNvPr id="1026" name="Picture 2" descr="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96" y="1559252"/>
            <a:ext cx="8863306" cy="30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677334" y="609600"/>
            <a:ext cx="8596668" cy="6916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DEEP!DEEP!DEEP!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756139" y="1239716"/>
            <a:ext cx="82120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829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The Problems We Are Faced with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56139" y="1239716"/>
            <a:ext cx="82120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56139" y="1550337"/>
            <a:ext cx="6608277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Training Problem</a:t>
            </a:r>
          </a:p>
          <a:p>
            <a:pPr marL="914400" lvl="1" indent="-457200">
              <a:lnSpc>
                <a:spcPct val="130000"/>
              </a:lnSpc>
              <a:buBlip>
                <a:blip r:embed="rId2"/>
              </a:buBlip>
            </a:pP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Gradient vanishing</a:t>
            </a:r>
          </a:p>
          <a:p>
            <a:pPr marL="914400" lvl="1" indent="-457200">
              <a:lnSpc>
                <a:spcPct val="130000"/>
              </a:lnSpc>
              <a:buBlip>
                <a:blip r:embed="rId2"/>
              </a:buBlip>
            </a:pPr>
            <a:r>
              <a:rPr lang="en-US" altLang="zh-TW" sz="2800" dirty="0">
                <a:latin typeface="微软雅黑" panose="020B0503020204020204" charset="-122"/>
                <a:ea typeface="微软雅黑" panose="020B0503020204020204" charset="-122"/>
              </a:rPr>
              <a:t>Gradient </a:t>
            </a:r>
            <a:r>
              <a:rPr lang="en-US" altLang="zh-TW" sz="2800" dirty="0" smtClean="0">
                <a:latin typeface="微软雅黑" panose="020B0503020204020204" charset="-122"/>
                <a:ea typeface="微软雅黑" panose="020B0503020204020204" charset="-122"/>
              </a:rPr>
              <a:t>exploding</a:t>
            </a:r>
            <a:endParaRPr lang="en-US" altLang="zh-TW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756139" y="4069688"/>
            <a:ext cx="8596668" cy="691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en-US" altLang="zh-TW" sz="2800" dirty="0" smtClean="0">
                <a:solidFill>
                  <a:srgbClr val="C00000"/>
                </a:solidFill>
              </a:rPr>
              <a:t>Gradient descent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42135" y="3923814"/>
                <a:ext cx="3102260" cy="847668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24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zh-TW" sz="24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400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zh-TW" sz="24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sz="2400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l-GR" altLang="zh-TW" sz="24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altLang="zh-TW" sz="24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35" y="3923814"/>
                <a:ext cx="3102260" cy="847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88" b="94792" l="2652" r="98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22" y="3391578"/>
            <a:ext cx="2514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6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Gradient Vanishing - Activation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-1126102" y="1435177"/>
                <a:ext cx="9742654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𝑑𝑒𝑓𝑖𝑛𝑒𝑑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6102" y="1435177"/>
                <a:ext cx="9742654" cy="675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-1319098" y="2439421"/>
                <a:ext cx="78083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  <a:p>
                <a:endParaRPr lang="zh-TW" altLang="en-US" sz="16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9098" y="2439421"/>
                <a:ext cx="780834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-876781" y="3603778"/>
                <a:ext cx="8115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𝑖𝑛𝑐𝑟𝑒𝑎𝑠𝑒𝑠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𝑡𝑒𝑛𝑑𝑠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en-US" altLang="zh-TW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6781" y="3603778"/>
                <a:ext cx="811578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「sigmoid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04" y="2104165"/>
            <a:ext cx="2553490" cy="169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-1032141" y="4263944"/>
                <a:ext cx="78083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𝐿𝑒𝑎𝑑𝑠</m:t>
                      </m:r>
                      <m:r>
                        <a:rPr lang="en-US" altLang="zh-TW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𝑟𝑎𝑑𝑖𝑒𝑛𝑡</m:t>
                      </m:r>
                      <m:r>
                        <a:rPr lang="en-US" altLang="zh-TW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𝑣𝑎𝑛𝑠h𝑖𝑛𝑔</m:t>
                      </m:r>
                    </m:oMath>
                  </m:oMathPara>
                </a14:m>
                <a:endParaRPr lang="zh-TW" altLang="en-US" sz="2000" dirty="0">
                  <a:solidFill>
                    <a:schemeClr val="tx2"/>
                  </a:solidFill>
                </a:endParaRPr>
              </a:p>
              <a:p>
                <a:endParaRPr lang="zh-TW" altLang="en-US" sz="16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2141" y="4263944"/>
                <a:ext cx="780834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776204" y="3990299"/>
                <a:ext cx="24977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𝑎𝑡𝑢𝑟𝑎𝑡𝑖𝑜𝑛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𝑟𝑒𝑔𝑖𝑜𝑛</m:t>
                      </m:r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04" y="3990299"/>
                <a:ext cx="2497798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/>
          <p:cNvSpPr/>
          <p:nvPr/>
        </p:nvSpPr>
        <p:spPr>
          <a:xfrm>
            <a:off x="8528632" y="2082828"/>
            <a:ext cx="749753" cy="323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776204" y="3343722"/>
            <a:ext cx="749753" cy="323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2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7" grpId="0"/>
      <p:bldP spid="9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71144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Some solutions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56139" y="1239716"/>
            <a:ext cx="82120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56138" y="1469313"/>
            <a:ext cx="862525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软雅黑" panose="020B0503020204020204" charset="-122"/>
                <a:ea typeface="微软雅黑" panose="020B0503020204020204" charset="-122"/>
              </a:rPr>
              <a:t>Weight Clipping &amp; Gradient </a:t>
            </a:r>
            <a:r>
              <a:rPr lang="en-US" altLang="zh-TW" sz="2800" dirty="0" smtClean="0">
                <a:latin typeface="微软雅黑" panose="020B0503020204020204" charset="-122"/>
                <a:ea typeface="微软雅黑" panose="020B0503020204020204" charset="-122"/>
              </a:rPr>
              <a:t>Penalty </a:t>
            </a:r>
            <a:endParaRPr lang="en-US" altLang="zh-TW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软雅黑" panose="020B0503020204020204" charset="-122"/>
                <a:ea typeface="微软雅黑" panose="020B0503020204020204" charset="-122"/>
              </a:rPr>
              <a:t>Optimization Algorithm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软雅黑" panose="020B0503020204020204" charset="-122"/>
                <a:ea typeface="微软雅黑" panose="020B0503020204020204" charset="-122"/>
              </a:rPr>
              <a:t>Initial </a:t>
            </a:r>
            <a:r>
              <a:rPr lang="en-US" altLang="zh-TW" sz="2800" dirty="0" smtClean="0">
                <a:latin typeface="微软雅黑" panose="020B0503020204020204" charset="-122"/>
                <a:ea typeface="微软雅黑" panose="020B0503020204020204" charset="-122"/>
              </a:rPr>
              <a:t>Scheme</a:t>
            </a:r>
            <a:endParaRPr lang="en-US" altLang="zh-TW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Batch Normalization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Residual Connection</a:t>
            </a:r>
            <a:r>
              <a:rPr lang="zh-TW" altLang="en-US" sz="2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2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(e.g. </a:t>
            </a:r>
            <a:r>
              <a:rPr lang="en-US" altLang="zh-TW" sz="2800" dirty="0" err="1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ResNet</a:t>
            </a:r>
            <a:r>
              <a:rPr lang="en-US" altLang="zh-TW" sz="2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TW" sz="2800" dirty="0" err="1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DenseNet</a:t>
            </a:r>
            <a:r>
              <a:rPr lang="zh-TW" altLang="en-US" sz="2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2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2800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6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15104"/>
            <a:ext cx="8596668" cy="69166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微软雅黑" panose="020B0503020204020204" charset="-122"/>
                <a:ea typeface="微软雅黑" panose="020B0503020204020204" charset="-122"/>
              </a:rPr>
              <a:t>Weight clipping </a:t>
            </a:r>
            <a:r>
              <a:rPr lang="en-US" altLang="zh-TW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TW" dirty="0" smtClean="0">
                <a:latin typeface="微软雅黑" panose="020B0503020204020204" charset="-122"/>
                <a:ea typeface="微软雅黑" panose="020B0503020204020204" charset="-122"/>
              </a:rPr>
              <a:t> Gradient penalty</a:t>
            </a:r>
            <a:r>
              <a:rPr lang="en-US" altLang="zh-TW" dirty="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TW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56139" y="1239716"/>
            <a:ext cx="82120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84572"/>
            <a:ext cx="3608856" cy="3069796"/>
          </a:xfrm>
          <a:prstGeom prst="rect">
            <a:avLst/>
          </a:prstGeom>
        </p:spPr>
      </p:pic>
      <p:pic>
        <p:nvPicPr>
          <p:cNvPr id="1028" name="Picture 4" descr="https://pic2.zhimg.com/80/v2-34114a10c56518d606c1b5dd77f64585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971944"/>
            <a:ext cx="3816835" cy="288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56139" y="1469313"/>
            <a:ext cx="6608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直接限制</a:t>
            </a:r>
            <a:r>
              <a:rPr lang="en-US" altLang="zh-TW" sz="2000" dirty="0" smtClean="0">
                <a:latin typeface="微软雅黑" panose="020B0503020204020204" charset="-122"/>
                <a:ea typeface="微软雅黑" panose="020B0503020204020204" charset="-122"/>
              </a:rPr>
              <a:t>weight</a:t>
            </a: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的大小</a:t>
            </a:r>
            <a:endParaRPr lang="en-US" altLang="zh-TW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软雅黑" panose="020B0503020204020204" charset="-122"/>
                <a:ea typeface="微软雅黑" panose="020B0503020204020204" charset="-122"/>
              </a:rPr>
              <a:t>Gradient penalty: </a:t>
            </a: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TW" sz="2000" dirty="0" smtClean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的方式限制</a:t>
            </a:r>
            <a:r>
              <a:rPr lang="en-US" altLang="zh-TW" sz="2000" dirty="0" smtClean="0">
                <a:latin typeface="微软雅黑" panose="020B0503020204020204" charset="-122"/>
                <a:ea typeface="微软雅黑" panose="020B0503020204020204" charset="-122"/>
              </a:rPr>
              <a:t>gradient</a:t>
            </a: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的大小</a:t>
            </a:r>
            <a:endParaRPr lang="en-US" altLang="zh-TW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0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6126" y="723896"/>
            <a:ext cx="8596668" cy="691662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软雅黑" panose="020B0503020204020204" charset="-122"/>
                <a:ea typeface="微软雅黑" panose="020B0503020204020204" charset="-122"/>
              </a:rPr>
              <a:t>Optimization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56139" y="1239716"/>
            <a:ext cx="82120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相關圖片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19" y="1931378"/>
            <a:ext cx="47815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3" y="1931378"/>
            <a:ext cx="3556246" cy="345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7813</TotalTime>
  <Words>232</Words>
  <Application>Microsoft Office PowerPoint</Application>
  <PresentationFormat>寬螢幕</PresentationFormat>
  <Paragraphs>51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微软雅黑</vt:lpstr>
      <vt:lpstr>微軟正黑體</vt:lpstr>
      <vt:lpstr>Arial</vt:lpstr>
      <vt:lpstr>Cambria Math</vt:lpstr>
      <vt:lpstr>Candara</vt:lpstr>
      <vt:lpstr>Times New Roman</vt:lpstr>
      <vt:lpstr>Trebuchet MS</vt:lpstr>
      <vt:lpstr>Wingdings 3</vt:lpstr>
      <vt:lpstr>多面向</vt:lpstr>
      <vt:lpstr>The Difficulty of Training Neural Networks</vt:lpstr>
      <vt:lpstr>Recall Back Propagation</vt:lpstr>
      <vt:lpstr>Necessary Conditions for NNs</vt:lpstr>
      <vt:lpstr>PowerPoint 簡報</vt:lpstr>
      <vt:lpstr>The Problems We Are Faced with</vt:lpstr>
      <vt:lpstr>Gradient Vanishing - Activation Function</vt:lpstr>
      <vt:lpstr>Some solutions</vt:lpstr>
      <vt:lpstr>Weight clipping &amp; Gradient penalty </vt:lpstr>
      <vt:lpstr>Optimization</vt:lpstr>
      <vt:lpstr>Initial Scheme </vt:lpstr>
      <vt:lpstr>Batch Normalization</vt:lpstr>
      <vt:lpstr>To be 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NLP及深度學習的介紹</dc:title>
  <dc:creator>vesper.mist@gmail.com</dc:creator>
  <cp:lastModifiedBy>vesper.mist@gmail.com</cp:lastModifiedBy>
  <cp:revision>625</cp:revision>
  <dcterms:created xsi:type="dcterms:W3CDTF">2018-06-30T08:59:54Z</dcterms:created>
  <dcterms:modified xsi:type="dcterms:W3CDTF">2019-05-03T13:24:38Z</dcterms:modified>
</cp:coreProperties>
</file>