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0"/>
        <p:guide pos="382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64.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tags" Target="../tags/tag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占位符 56" descr="D:\大三上\软件工程\软件工程PPT\素材\屏幕截图 2022-10-23 160028.jpg屏幕截图 2022-10-23 160028"/>
          <p:cNvPicPr>
            <a:picLocks noGrp="1" noChangeAspect="1"/>
          </p:cNvPicPr>
          <p:nvPr>
            <p:ph type="pic" sz="quarter" idx="10"/>
          </p:nvPr>
        </p:nvPicPr>
        <p:blipFill rotWithShape="1">
          <a:blip r:embed="rId1"/>
          <a:srcRect/>
          <a:stretch>
            <a:fillRect/>
          </a:stretch>
        </p:blipFill>
        <p:spPr>
          <a:xfrm>
            <a:off x="-635" y="635"/>
            <a:ext cx="12192635" cy="6857365"/>
          </a:xfrm>
        </p:spPr>
      </p:pic>
      <p:grpSp>
        <p:nvGrpSpPr>
          <p:cNvPr id="41" name="Group 37"/>
          <p:cNvGrpSpPr>
            <a:grpSpLocks noChangeAspect="1"/>
          </p:cNvGrpSpPr>
          <p:nvPr/>
        </p:nvGrpSpPr>
        <p:grpSpPr bwMode="auto">
          <a:xfrm>
            <a:off x="-167640" y="2577097"/>
            <a:ext cx="12474358" cy="4143743"/>
            <a:chOff x="3368" y="1922"/>
            <a:chExt cx="920" cy="280"/>
          </a:xfrm>
        </p:grpSpPr>
        <p:sp>
          <p:nvSpPr>
            <p:cNvPr id="42" name="AutoShape 36"/>
            <p:cNvSpPr>
              <a:spLocks noChangeAspect="1" noChangeArrowheads="1" noTextEdit="1"/>
            </p:cNvSpPr>
            <p:nvPr/>
          </p:nvSpPr>
          <p:spPr bwMode="auto">
            <a:xfrm>
              <a:off x="3368" y="1922"/>
              <a:ext cx="92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3" name="Freeform 38"/>
            <p:cNvSpPr/>
            <p:nvPr/>
          </p:nvSpPr>
          <p:spPr bwMode="auto">
            <a:xfrm>
              <a:off x="3761" y="1941"/>
              <a:ext cx="508" cy="258"/>
            </a:xfrm>
            <a:custGeom>
              <a:avLst/>
              <a:gdLst>
                <a:gd name="T0" fmla="*/ 0 w 189"/>
                <a:gd name="T1" fmla="*/ 94 h 94"/>
                <a:gd name="T2" fmla="*/ 95 w 189"/>
                <a:gd name="T3" fmla="*/ 0 h 94"/>
                <a:gd name="T4" fmla="*/ 189 w 189"/>
                <a:gd name="T5" fmla="*/ 94 h 94"/>
              </a:gdLst>
              <a:ahLst/>
              <a:cxnLst>
                <a:cxn ang="0">
                  <a:pos x="T0" y="T1"/>
                </a:cxn>
                <a:cxn ang="0">
                  <a:pos x="T2" y="T3"/>
                </a:cxn>
                <a:cxn ang="0">
                  <a:pos x="T4" y="T5"/>
                </a:cxn>
              </a:cxnLst>
              <a:rect l="0" t="0" r="r" b="b"/>
              <a:pathLst>
                <a:path w="189" h="94">
                  <a:moveTo>
                    <a:pt x="0" y="94"/>
                  </a:moveTo>
                  <a:cubicBezTo>
                    <a:pt x="0" y="42"/>
                    <a:pt x="42" y="0"/>
                    <a:pt x="95" y="0"/>
                  </a:cubicBezTo>
                  <a:cubicBezTo>
                    <a:pt x="147" y="0"/>
                    <a:pt x="189" y="42"/>
                    <a:pt x="189" y="9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4" name="Freeform 39"/>
            <p:cNvSpPr/>
            <p:nvPr/>
          </p:nvSpPr>
          <p:spPr bwMode="auto">
            <a:xfrm>
              <a:off x="3828" y="2007"/>
              <a:ext cx="377" cy="192"/>
            </a:xfrm>
            <a:custGeom>
              <a:avLst/>
              <a:gdLst>
                <a:gd name="T0" fmla="*/ 0 w 140"/>
                <a:gd name="T1" fmla="*/ 70 h 70"/>
                <a:gd name="T2" fmla="*/ 70 w 140"/>
                <a:gd name="T3" fmla="*/ 0 h 70"/>
                <a:gd name="T4" fmla="*/ 140 w 140"/>
                <a:gd name="T5" fmla="*/ 70 h 70"/>
              </a:gdLst>
              <a:ahLst/>
              <a:cxnLst>
                <a:cxn ang="0">
                  <a:pos x="T0" y="T1"/>
                </a:cxn>
                <a:cxn ang="0">
                  <a:pos x="T2" y="T3"/>
                </a:cxn>
                <a:cxn ang="0">
                  <a:pos x="T4" y="T5"/>
                </a:cxn>
              </a:cxnLst>
              <a:rect l="0" t="0" r="r" b="b"/>
              <a:pathLst>
                <a:path w="140" h="70">
                  <a:moveTo>
                    <a:pt x="0" y="70"/>
                  </a:moveTo>
                  <a:cubicBezTo>
                    <a:pt x="0" y="32"/>
                    <a:pt x="31" y="0"/>
                    <a:pt x="70" y="0"/>
                  </a:cubicBezTo>
                  <a:cubicBezTo>
                    <a:pt x="108" y="0"/>
                    <a:pt x="140" y="32"/>
                    <a:pt x="140" y="70"/>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5" name="Freeform 40"/>
            <p:cNvSpPr/>
            <p:nvPr/>
          </p:nvSpPr>
          <p:spPr bwMode="auto">
            <a:xfrm>
              <a:off x="3895" y="2078"/>
              <a:ext cx="240" cy="121"/>
            </a:xfrm>
            <a:custGeom>
              <a:avLst/>
              <a:gdLst>
                <a:gd name="T0" fmla="*/ 0 w 89"/>
                <a:gd name="T1" fmla="*/ 44 h 44"/>
                <a:gd name="T2" fmla="*/ 45 w 89"/>
                <a:gd name="T3" fmla="*/ 0 h 44"/>
                <a:gd name="T4" fmla="*/ 89 w 89"/>
                <a:gd name="T5" fmla="*/ 44 h 44"/>
              </a:gdLst>
              <a:ahLst/>
              <a:cxnLst>
                <a:cxn ang="0">
                  <a:pos x="T0" y="T1"/>
                </a:cxn>
                <a:cxn ang="0">
                  <a:pos x="T2" y="T3"/>
                </a:cxn>
                <a:cxn ang="0">
                  <a:pos x="T4" y="T5"/>
                </a:cxn>
              </a:cxnLst>
              <a:rect l="0" t="0" r="r" b="b"/>
              <a:pathLst>
                <a:path w="89" h="44">
                  <a:moveTo>
                    <a:pt x="0" y="44"/>
                  </a:moveTo>
                  <a:cubicBezTo>
                    <a:pt x="0" y="20"/>
                    <a:pt x="20" y="0"/>
                    <a:pt x="45" y="0"/>
                  </a:cubicBezTo>
                  <a:cubicBezTo>
                    <a:pt x="69" y="0"/>
                    <a:pt x="89" y="20"/>
                    <a:pt x="89" y="4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6" name="Freeform 41"/>
            <p:cNvSpPr/>
            <p:nvPr/>
          </p:nvSpPr>
          <p:spPr bwMode="auto">
            <a:xfrm>
              <a:off x="3387" y="1941"/>
              <a:ext cx="508" cy="258"/>
            </a:xfrm>
            <a:custGeom>
              <a:avLst/>
              <a:gdLst>
                <a:gd name="T0" fmla="*/ 0 w 189"/>
                <a:gd name="T1" fmla="*/ 94 h 94"/>
                <a:gd name="T2" fmla="*/ 94 w 189"/>
                <a:gd name="T3" fmla="*/ 0 h 94"/>
                <a:gd name="T4" fmla="*/ 189 w 189"/>
                <a:gd name="T5" fmla="*/ 94 h 94"/>
              </a:gdLst>
              <a:ahLst/>
              <a:cxnLst>
                <a:cxn ang="0">
                  <a:pos x="T0" y="T1"/>
                </a:cxn>
                <a:cxn ang="0">
                  <a:pos x="T2" y="T3"/>
                </a:cxn>
                <a:cxn ang="0">
                  <a:pos x="T4" y="T5"/>
                </a:cxn>
              </a:cxnLst>
              <a:rect l="0" t="0" r="r" b="b"/>
              <a:pathLst>
                <a:path w="189" h="94">
                  <a:moveTo>
                    <a:pt x="0" y="94"/>
                  </a:moveTo>
                  <a:cubicBezTo>
                    <a:pt x="0" y="42"/>
                    <a:pt x="42" y="0"/>
                    <a:pt x="94" y="0"/>
                  </a:cubicBezTo>
                  <a:cubicBezTo>
                    <a:pt x="147" y="0"/>
                    <a:pt x="189" y="42"/>
                    <a:pt x="189" y="9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7" name="Freeform 42"/>
            <p:cNvSpPr/>
            <p:nvPr/>
          </p:nvSpPr>
          <p:spPr bwMode="auto">
            <a:xfrm>
              <a:off x="3451" y="2007"/>
              <a:ext cx="377" cy="192"/>
            </a:xfrm>
            <a:custGeom>
              <a:avLst/>
              <a:gdLst>
                <a:gd name="T0" fmla="*/ 0 w 140"/>
                <a:gd name="T1" fmla="*/ 70 h 70"/>
                <a:gd name="T2" fmla="*/ 70 w 140"/>
                <a:gd name="T3" fmla="*/ 0 h 70"/>
                <a:gd name="T4" fmla="*/ 140 w 140"/>
                <a:gd name="T5" fmla="*/ 70 h 70"/>
              </a:gdLst>
              <a:ahLst/>
              <a:cxnLst>
                <a:cxn ang="0">
                  <a:pos x="T0" y="T1"/>
                </a:cxn>
                <a:cxn ang="0">
                  <a:pos x="T2" y="T3"/>
                </a:cxn>
                <a:cxn ang="0">
                  <a:pos x="T4" y="T5"/>
                </a:cxn>
              </a:cxnLst>
              <a:rect l="0" t="0" r="r" b="b"/>
              <a:pathLst>
                <a:path w="140" h="70">
                  <a:moveTo>
                    <a:pt x="0" y="70"/>
                  </a:moveTo>
                  <a:cubicBezTo>
                    <a:pt x="0" y="32"/>
                    <a:pt x="32" y="0"/>
                    <a:pt x="70" y="0"/>
                  </a:cubicBezTo>
                  <a:cubicBezTo>
                    <a:pt x="109" y="0"/>
                    <a:pt x="140" y="32"/>
                    <a:pt x="140" y="70"/>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8" name="Freeform 43"/>
            <p:cNvSpPr/>
            <p:nvPr/>
          </p:nvSpPr>
          <p:spPr bwMode="auto">
            <a:xfrm>
              <a:off x="3521" y="2078"/>
              <a:ext cx="240" cy="121"/>
            </a:xfrm>
            <a:custGeom>
              <a:avLst/>
              <a:gdLst>
                <a:gd name="T0" fmla="*/ 0 w 89"/>
                <a:gd name="T1" fmla="*/ 44 h 44"/>
                <a:gd name="T2" fmla="*/ 44 w 89"/>
                <a:gd name="T3" fmla="*/ 0 h 44"/>
                <a:gd name="T4" fmla="*/ 89 w 89"/>
                <a:gd name="T5" fmla="*/ 44 h 44"/>
              </a:gdLst>
              <a:ahLst/>
              <a:cxnLst>
                <a:cxn ang="0">
                  <a:pos x="T0" y="T1"/>
                </a:cxn>
                <a:cxn ang="0">
                  <a:pos x="T2" y="T3"/>
                </a:cxn>
                <a:cxn ang="0">
                  <a:pos x="T4" y="T5"/>
                </a:cxn>
              </a:cxnLst>
              <a:rect l="0" t="0" r="r" b="b"/>
              <a:pathLst>
                <a:path w="89" h="44">
                  <a:moveTo>
                    <a:pt x="0" y="44"/>
                  </a:moveTo>
                  <a:cubicBezTo>
                    <a:pt x="0" y="20"/>
                    <a:pt x="20" y="0"/>
                    <a:pt x="44" y="0"/>
                  </a:cubicBezTo>
                  <a:cubicBezTo>
                    <a:pt x="69" y="0"/>
                    <a:pt x="89" y="20"/>
                    <a:pt x="89" y="4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sp>
        <p:nvSpPr>
          <p:cNvPr id="10" name="TextBox 9"/>
          <p:cNvSpPr txBox="1"/>
          <p:nvPr/>
        </p:nvSpPr>
        <p:spPr>
          <a:xfrm>
            <a:off x="1826260" y="2336165"/>
            <a:ext cx="8540115" cy="1198880"/>
          </a:xfrm>
          <a:prstGeom prst="rect">
            <a:avLst/>
          </a:prstGeom>
          <a:noFill/>
        </p:spPr>
        <p:txBody>
          <a:bodyPr wrap="square" rtlCol="0">
            <a:spAutoFit/>
          </a:bodyPr>
          <a:lstStyle/>
          <a:p>
            <a:pPr algn="ctr" defTabSz="914400"/>
            <a:r>
              <a:rPr lang="zh-CN" altLang="en-US" sz="7200" b="1" spc="300" dirty="0">
                <a:solidFill>
                  <a:schemeClr val="tx1"/>
                </a:solidFill>
                <a:latin typeface="华文仿宋" panose="02010600040101010101" charset="-122"/>
                <a:ea typeface="华文仿宋" panose="02010600040101010101" charset="-122"/>
                <a:cs typeface="Montserrat" charset="0"/>
              </a:rPr>
              <a:t>可行性分析报告</a:t>
            </a:r>
            <a:endParaRPr lang="zh-CN" altLang="en-US" sz="7200" b="1" spc="300" dirty="0">
              <a:solidFill>
                <a:schemeClr val="tx1"/>
              </a:solidFill>
              <a:latin typeface="华文仿宋" panose="02010600040101010101" charset="-122"/>
              <a:ea typeface="华文仿宋" panose="02010600040101010101" charset="-122"/>
              <a:cs typeface="Montserrat" charset="0"/>
            </a:endParaRPr>
          </a:p>
        </p:txBody>
      </p:sp>
      <p:sp>
        <p:nvSpPr>
          <p:cNvPr id="2" name="TextBox 9"/>
          <p:cNvSpPr txBox="1"/>
          <p:nvPr/>
        </p:nvSpPr>
        <p:spPr>
          <a:xfrm>
            <a:off x="1799590" y="3686810"/>
            <a:ext cx="8540115" cy="1198880"/>
          </a:xfrm>
          <a:prstGeom prst="rect">
            <a:avLst/>
          </a:prstGeom>
          <a:noFill/>
        </p:spPr>
        <p:txBody>
          <a:bodyPr wrap="square" rtlCol="0">
            <a:spAutoFit/>
          </a:bodyPr>
          <a:p>
            <a:pPr algn="ctr" defTabSz="914400"/>
            <a:r>
              <a:rPr lang="zh-CN" altLang="en-US" sz="2400" b="1" spc="300" dirty="0">
                <a:solidFill>
                  <a:schemeClr val="tx1"/>
                </a:solidFill>
                <a:latin typeface="华文仿宋" panose="02010600040101010101" charset="-122"/>
                <a:ea typeface="华文仿宋" panose="02010600040101010101" charset="-122"/>
                <a:cs typeface="Montserrat" charset="0"/>
              </a:rPr>
              <a:t>小组编号：</a:t>
            </a:r>
            <a:r>
              <a:rPr lang="en-US" altLang="zh-CN" sz="2400" b="1" spc="300" dirty="0">
                <a:solidFill>
                  <a:schemeClr val="tx1"/>
                </a:solidFill>
                <a:latin typeface="华文仿宋" panose="02010600040101010101" charset="-122"/>
                <a:ea typeface="华文仿宋" panose="02010600040101010101" charset="-122"/>
                <a:cs typeface="Montserrat" charset="0"/>
              </a:rPr>
              <a:t>G06</a:t>
            </a:r>
            <a:endParaRPr lang="en-US" altLang="zh-CN" sz="2400" b="1" spc="300" dirty="0">
              <a:solidFill>
                <a:schemeClr val="tx1"/>
              </a:solidFill>
              <a:latin typeface="华文仿宋" panose="02010600040101010101" charset="-122"/>
              <a:ea typeface="华文仿宋" panose="02010600040101010101" charset="-122"/>
              <a:cs typeface="Montserrat" charset="0"/>
            </a:endParaRPr>
          </a:p>
          <a:p>
            <a:pPr algn="ctr" defTabSz="914400"/>
            <a:r>
              <a:rPr lang="zh-CN" altLang="en-US" sz="2400" b="1" spc="300" dirty="0">
                <a:solidFill>
                  <a:schemeClr val="tx1"/>
                </a:solidFill>
                <a:latin typeface="华文仿宋" panose="02010600040101010101" charset="-122"/>
                <a:ea typeface="华文仿宋" panose="02010600040101010101" charset="-122"/>
                <a:cs typeface="Montserrat" charset="0"/>
              </a:rPr>
              <a:t>组长：胡晨炘</a:t>
            </a:r>
            <a:endParaRPr lang="zh-CN" altLang="en-US" sz="2400" b="1" spc="300" dirty="0">
              <a:solidFill>
                <a:schemeClr val="tx1"/>
              </a:solidFill>
              <a:latin typeface="华文仿宋" panose="02010600040101010101" charset="-122"/>
              <a:ea typeface="华文仿宋" panose="02010600040101010101" charset="-122"/>
              <a:cs typeface="Montserrat" charset="0"/>
            </a:endParaRPr>
          </a:p>
          <a:p>
            <a:pPr algn="ctr" defTabSz="914400"/>
            <a:r>
              <a:rPr lang="zh-CN" altLang="en-US" sz="2400" b="1" spc="300" dirty="0">
                <a:solidFill>
                  <a:schemeClr val="tx1"/>
                </a:solidFill>
                <a:latin typeface="华文仿宋" panose="02010600040101010101" charset="-122"/>
                <a:ea typeface="华文仿宋" panose="02010600040101010101" charset="-122"/>
                <a:cs typeface="Montserrat" charset="0"/>
              </a:rPr>
              <a:t>组员：邹雨哲、姚杰昇</a:t>
            </a:r>
            <a:endParaRPr lang="zh-CN" altLang="en-US" sz="2400" b="1" spc="300" dirty="0">
              <a:solidFill>
                <a:schemeClr val="tx1"/>
              </a:solidFill>
              <a:latin typeface="华文仿宋" panose="02010600040101010101" charset="-122"/>
              <a:ea typeface="华文仿宋" panose="02010600040101010101" charset="-122"/>
              <a:cs typeface="Montserrat"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352290" y="2584450"/>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6 经济可行性</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4404360" y="3214370"/>
            <a:ext cx="3139440" cy="398780"/>
          </a:xfrm>
          <a:prstGeom prst="rect">
            <a:avLst/>
          </a:prstGeom>
          <a:noFill/>
        </p:spPr>
        <p:txBody>
          <a:bodyPr wrap="square" rtlCol="0">
            <a:spAutoFit/>
          </a:bodyPr>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有较好的市场</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404360" y="2693035"/>
            <a:ext cx="3435985" cy="657860"/>
          </a:xfrm>
          <a:prstGeom prst="rect">
            <a:avLst/>
          </a:prstGeom>
          <a:noFill/>
        </p:spPr>
        <p:txBody>
          <a:bodyPr wrap="square" rtlCol="0">
            <a:noAutofit/>
          </a:bodyPr>
          <a:p>
            <a:pPr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6.3 市场预测</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352290" y="2584450"/>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7 技术可行性</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403725" y="2889250"/>
            <a:ext cx="3435985" cy="135636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互联网发达，网上资料较多，各方面的技术都可以及时的解决，暂无技术风险</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352290" y="2584450"/>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8 法律可行性</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403725" y="2889250"/>
            <a:ext cx="3435985" cy="135636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目前没有违反法律，各软件都为正版，并没有盗用，数据为自己所建，无侵权。</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352290" y="2584450"/>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46270"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9 用户使用可行性</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403725" y="2889250"/>
            <a:ext cx="3435985" cy="135636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询问几位同学，认为可行性不错，较有创意，只需要微信小程序即可进行操作</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103120" y="2584450"/>
            <a:ext cx="7926070" cy="36385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119888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10 其他与项目有关的问题</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198370" y="2672080"/>
            <a:ext cx="7674610" cy="340804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鹰眼反应力是一款因运而生的功能类小程序，在未来，随着检测水平的提高，检测方法的增加，可能会对具体方式，统计方式进行改善。</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由于设计可能会出现不完善，功能设计可能有疏漏，该项目可能会在后续的流程中出现各类问题。本小组会根据各类问题、可能出现的问题进行讨论、分析、解决。</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声明:关于该项目的相关文档PPT内容、格式，项目开发流程、方式、目前的开发成果等等，出现问题，一律是该团队整体的失误，我们立刻整改。如有疑问，请找本次项目主要负责人，负责人会在力所能及的范围内作出解释和回复，超出能力范围的请找具体项目分工负责人。</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3425825" y="2584450"/>
            <a:ext cx="5659755"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46270"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11 注解</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3709035" y="2889250"/>
            <a:ext cx="5118735" cy="135636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1、Human Benchmark （Measure your abilities with brain games and cognitive tests.）</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人类基准（通过大脑游戏和认知测试来衡量你的能力）</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TextBox 5"/>
          <p:cNvSpPr txBox="1"/>
          <p:nvPr/>
        </p:nvSpPr>
        <p:spPr>
          <a:xfrm>
            <a:off x="615913" y="696317"/>
            <a:ext cx="5487200" cy="1153160"/>
          </a:xfrm>
          <a:prstGeom prst="rect">
            <a:avLst/>
          </a:prstGeom>
          <a:noFill/>
        </p:spPr>
        <p:txBody>
          <a:bodyPr wrap="square" rtlCol="0">
            <a:spAutoFit/>
          </a:bodyPr>
          <a:lstStyle/>
          <a:p>
            <a:pPr defTabSz="914400"/>
            <a:r>
              <a:rPr lang="zh-CN" altLang="en-US" sz="6900" b="1" spc="300" dirty="0">
                <a:solidFill>
                  <a:srgbClr val="000000"/>
                </a:solidFill>
                <a:latin typeface="Montserrat" charset="0"/>
                <a:ea typeface="宋体" panose="02010600030101010101" pitchFamily="2" charset="-122"/>
                <a:cs typeface="Montserrat" charset="0"/>
              </a:rPr>
              <a:t>目录</a:t>
            </a:r>
            <a:endParaRPr lang="zh-CN" altLang="en-US" sz="6900" b="1" spc="300" dirty="0">
              <a:solidFill>
                <a:srgbClr val="000000"/>
              </a:solidFill>
              <a:latin typeface="Montserrat" charset="0"/>
              <a:ea typeface="宋体" panose="02010600030101010101" pitchFamily="2" charset="-122"/>
              <a:cs typeface="Montserrat" charset="0"/>
            </a:endParaRPr>
          </a:p>
        </p:txBody>
      </p:sp>
      <p:sp>
        <p:nvSpPr>
          <p:cNvPr id="11"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rPr>
              <a:t>G06 </a:t>
            </a:r>
            <a:r>
              <a:rPr lang="zh-CN" altLang="en-US" sz="2000" spc="300" dirty="0">
                <a:solidFill>
                  <a:srgbClr val="000000"/>
                </a:solidFill>
                <a:latin typeface="华文仿宋" panose="02010600040101010101" charset="-122"/>
                <a:ea typeface="华文仿宋" panose="02010600040101010101" charset="-122"/>
                <a:cs typeface="Montserrat" charset="0"/>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3" name="Rectangle 2"/>
          <p:cNvSpPr/>
          <p:nvPr/>
        </p:nvSpPr>
        <p:spPr>
          <a:xfrm>
            <a:off x="615913" y="2011059"/>
            <a:ext cx="1709521" cy="54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38" name="TextBox 37"/>
          <p:cNvSpPr txBox="1"/>
          <p:nvPr/>
        </p:nvSpPr>
        <p:spPr>
          <a:xfrm>
            <a:off x="3446388" y="2256672"/>
            <a:ext cx="1375410" cy="460375"/>
          </a:xfrm>
          <a:prstGeom prst="rect">
            <a:avLst/>
          </a:prstGeom>
          <a:noFill/>
        </p:spPr>
        <p:txBody>
          <a:bodyPr wrap="none" rtlCol="0">
            <a:spAutoFit/>
          </a:bodyPr>
          <a:p>
            <a:pPr defTabSz="914400"/>
            <a:r>
              <a:rPr lang="zh-CN" altLang="en-US" sz="2400" b="1" spc="300" dirty="0">
                <a:solidFill>
                  <a:srgbClr val="000000"/>
                </a:solidFill>
                <a:latin typeface="Montserrat Semi" charset="0"/>
                <a:ea typeface="宋体" panose="02010600030101010101" pitchFamily="2" charset="-122"/>
                <a:cs typeface="Montserrat Semi" charset="0"/>
              </a:rPr>
              <a:t>①</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引言</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2" name="TextBox 37"/>
          <p:cNvSpPr txBox="1"/>
          <p:nvPr/>
        </p:nvSpPr>
        <p:spPr>
          <a:xfrm>
            <a:off x="3446145" y="2837815"/>
            <a:ext cx="2063750" cy="468630"/>
          </a:xfrm>
          <a:prstGeom prst="rect">
            <a:avLst/>
          </a:prstGeom>
          <a:noFill/>
        </p:spPr>
        <p:txBody>
          <a:bodyPr wrap="none" rtlCol="0">
            <a:noAutofit/>
          </a:bodyPr>
          <a:p>
            <a:pPr defTabSz="914400"/>
            <a:r>
              <a:rPr lang="zh-CN" altLang="en-US" sz="2400" b="1" spc="300" dirty="0">
                <a:solidFill>
                  <a:srgbClr val="000000"/>
                </a:solidFill>
                <a:latin typeface="Montserrat Semi" charset="0"/>
                <a:ea typeface="宋体" panose="02010600030101010101" pitchFamily="2" charset="-122"/>
                <a:cs typeface="Montserrat Semi" charset="0"/>
              </a:rPr>
              <a:t>②</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引用文件</a:t>
            </a:r>
            <a:endParaRPr lang="zh-CN" altLang="en-US" sz="2400" b="1" spc="300" dirty="0">
              <a:solidFill>
                <a:srgbClr val="000000"/>
              </a:solidFill>
              <a:latin typeface="Montserrat Semi" charset="0"/>
              <a:ea typeface="宋体" panose="02010600030101010101" pitchFamily="2" charset="-122"/>
              <a:cs typeface="Montserrat Semi" charset="0"/>
            </a:endParaRPr>
          </a:p>
          <a:p>
            <a:pPr defTabSz="914400"/>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4" name="TextBox 37"/>
          <p:cNvSpPr txBox="1"/>
          <p:nvPr/>
        </p:nvSpPr>
        <p:spPr>
          <a:xfrm>
            <a:off x="3446145" y="3427095"/>
            <a:ext cx="3440430" cy="490220"/>
          </a:xfrm>
          <a:prstGeom prst="rect">
            <a:avLst/>
          </a:prstGeom>
          <a:noFill/>
        </p:spPr>
        <p:txBody>
          <a:bodyPr wrap="none" rtlCol="0">
            <a:noAutofit/>
          </a:bodyPr>
          <a:p>
            <a:pPr defTabSz="914400"/>
            <a:r>
              <a:rPr lang="zh-CN" altLang="en-US" sz="2400" b="1" spc="300" dirty="0">
                <a:solidFill>
                  <a:srgbClr val="000000"/>
                </a:solidFill>
                <a:latin typeface="Montserrat Semi" charset="0"/>
                <a:ea typeface="宋体" panose="02010600030101010101" pitchFamily="2" charset="-122"/>
                <a:cs typeface="Montserrat Semi" charset="0"/>
              </a:rPr>
              <a:t>③</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可行性分析的前提</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5" name="TextBox 37"/>
          <p:cNvSpPr txBox="1"/>
          <p:nvPr/>
        </p:nvSpPr>
        <p:spPr>
          <a:xfrm>
            <a:off x="3446145" y="4037965"/>
            <a:ext cx="2063750" cy="488950"/>
          </a:xfrm>
          <a:prstGeom prst="rect">
            <a:avLst/>
          </a:prstGeom>
          <a:noFill/>
        </p:spPr>
        <p:txBody>
          <a:bodyPr wrap="none" rtlCol="0">
            <a:noAutofit/>
          </a:bodyPr>
          <a:p>
            <a:pPr defTabSz="914400"/>
            <a:r>
              <a:rPr lang="zh-CN" altLang="en-US" sz="2400" b="1" spc="300" dirty="0">
                <a:solidFill>
                  <a:srgbClr val="000000"/>
                </a:solidFill>
                <a:latin typeface="Montserrat Semi" charset="0"/>
                <a:ea typeface="宋体" panose="02010600030101010101" pitchFamily="2" charset="-122"/>
                <a:cs typeface="Montserrat Semi" charset="0"/>
              </a:rPr>
              <a:t>④</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可选方案</a:t>
            </a:r>
            <a:endParaRPr lang="zh-CN" altLang="en-US" sz="2400" b="1" spc="300" dirty="0">
              <a:solidFill>
                <a:srgbClr val="000000"/>
              </a:solidFill>
              <a:latin typeface="Montserrat Semi" charset="0"/>
              <a:ea typeface="宋体" panose="02010600030101010101" pitchFamily="2" charset="-122"/>
              <a:cs typeface="Montserrat Semi" charset="0"/>
            </a:endParaRPr>
          </a:p>
          <a:p>
            <a:pPr defTabSz="914400"/>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7" name="TextBox 37"/>
          <p:cNvSpPr txBox="1"/>
          <p:nvPr/>
        </p:nvSpPr>
        <p:spPr>
          <a:xfrm>
            <a:off x="3446388" y="4647447"/>
            <a:ext cx="2752090" cy="460375"/>
          </a:xfrm>
          <a:prstGeom prst="rect">
            <a:avLst/>
          </a:prstGeom>
          <a:noFill/>
        </p:spPr>
        <p:txBody>
          <a:bodyPr wrap="none" rtlCol="0">
            <a:sp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⑤</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所建议的系统</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8" name="TextBox 37"/>
          <p:cNvSpPr txBox="1"/>
          <p:nvPr/>
        </p:nvSpPr>
        <p:spPr>
          <a:xfrm>
            <a:off x="3446145" y="5258435"/>
            <a:ext cx="2063750" cy="46863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⑥</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经济可行性</a:t>
            </a:r>
            <a:endParaRPr lang="zh-CN" altLang="en-US" sz="2400" b="1" spc="300" dirty="0">
              <a:solidFill>
                <a:srgbClr val="000000"/>
              </a:solidFill>
              <a:latin typeface="Montserrat Semi" charset="0"/>
              <a:ea typeface="宋体" panose="02010600030101010101" pitchFamily="2" charset="-122"/>
              <a:cs typeface="Montserrat Semi" charset="0"/>
            </a:endParaRPr>
          </a:p>
          <a:p>
            <a:pPr defTabSz="914400"/>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10" name="TextBox 37"/>
          <p:cNvSpPr txBox="1"/>
          <p:nvPr/>
        </p:nvSpPr>
        <p:spPr>
          <a:xfrm>
            <a:off x="7503795" y="2248535"/>
            <a:ext cx="3440430" cy="49022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⑦</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技术可行性</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12" name="TextBox 37"/>
          <p:cNvSpPr txBox="1"/>
          <p:nvPr/>
        </p:nvSpPr>
        <p:spPr>
          <a:xfrm>
            <a:off x="7503795" y="2838450"/>
            <a:ext cx="2063750" cy="48895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⑧</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法律可行性</a:t>
            </a:r>
            <a:endParaRPr lang="zh-CN" altLang="en-US" sz="2400" b="1" spc="300" dirty="0">
              <a:solidFill>
                <a:srgbClr val="000000"/>
              </a:solidFill>
              <a:latin typeface="Montserrat Semi" charset="0"/>
              <a:ea typeface="宋体" panose="02010600030101010101" pitchFamily="2" charset="-122"/>
              <a:cs typeface="Montserrat Semi" charset="0"/>
            </a:endParaRPr>
          </a:p>
          <a:p>
            <a:pPr defTabSz="914400"/>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13" name="TextBox 37"/>
          <p:cNvSpPr txBox="1"/>
          <p:nvPr/>
        </p:nvSpPr>
        <p:spPr>
          <a:xfrm>
            <a:off x="7503795" y="3427095"/>
            <a:ext cx="3440430" cy="49022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⑨</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用户使用可行性</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14" name="TextBox 37"/>
          <p:cNvSpPr txBox="1"/>
          <p:nvPr/>
        </p:nvSpPr>
        <p:spPr>
          <a:xfrm>
            <a:off x="7503795" y="4037965"/>
            <a:ext cx="2063750" cy="48895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⑩</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其他与项目有关的问题</a:t>
            </a:r>
            <a:endParaRPr lang="zh-CN" altLang="en-US" sz="2400" b="1" spc="300" dirty="0">
              <a:solidFill>
                <a:srgbClr val="000000"/>
              </a:solidFill>
              <a:latin typeface="Montserrat Semi" charset="0"/>
              <a:ea typeface="宋体" panose="02010600030101010101" pitchFamily="2" charset="-122"/>
              <a:cs typeface="Montserrat Semi" charset="0"/>
            </a:endParaRPr>
          </a:p>
          <a:p>
            <a:pPr defTabSz="914400"/>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15" name="TextBox 37"/>
          <p:cNvSpPr txBox="1"/>
          <p:nvPr/>
        </p:nvSpPr>
        <p:spPr>
          <a:xfrm>
            <a:off x="7504038" y="4647447"/>
            <a:ext cx="1375410" cy="460375"/>
          </a:xfrm>
          <a:prstGeom prst="rect">
            <a:avLst/>
          </a:prstGeom>
          <a:noFill/>
        </p:spPr>
        <p:txBody>
          <a:bodyPr wrap="none" rtlCol="0">
            <a:sp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⑪</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注解</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352290" y="2584450"/>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1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引言</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4404360" y="2630805"/>
            <a:ext cx="1376680" cy="398780"/>
          </a:xfrm>
          <a:prstGeom prst="rect">
            <a:avLst/>
          </a:prstGeom>
          <a:noFill/>
        </p:spPr>
        <p:txBody>
          <a:bodyPr wrap="square" rtlCol="0">
            <a:spAutoFit/>
          </a:bodyPr>
          <a:p>
            <a:pPr defTabSz="914400"/>
            <a:r>
              <a:rPr lang="en-US" sz="2000" spc="300" dirty="0">
                <a:solidFill>
                  <a:srgbClr val="000000"/>
                </a:solidFill>
                <a:latin typeface="华文仿宋" panose="02010600040101010101" charset="-122"/>
                <a:ea typeface="华文仿宋" panose="02010600040101010101" charset="-122"/>
                <a:cs typeface="Montserrat" charset="0"/>
                <a:sym typeface="+mn-ea"/>
              </a:rPr>
              <a:t>1.1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标识</a:t>
            </a:r>
            <a:endParaRPr lang="zh-CN" altLang="en-US" sz="20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404360" y="3074035"/>
            <a:ext cx="3435985" cy="1042035"/>
          </a:xfrm>
          <a:prstGeom prst="rect">
            <a:avLst/>
          </a:prstGeom>
          <a:noFill/>
        </p:spPr>
        <p:txBody>
          <a:bodyPr wrap="square" rtlCol="0">
            <a:no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微信开发者工具 Stablt 1.06.22066090</a:t>
            </a:r>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Axure RP 9 版本号3606</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1797685"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1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引言</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21" name="Rectangle 1"/>
          <p:cNvSpPr/>
          <p:nvPr/>
        </p:nvSpPr>
        <p:spPr>
          <a:xfrm>
            <a:off x="1771015" y="1821815"/>
            <a:ext cx="8649335" cy="450786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23" name="TextBox 10"/>
          <p:cNvSpPr txBox="1"/>
          <p:nvPr/>
        </p:nvSpPr>
        <p:spPr>
          <a:xfrm>
            <a:off x="1823085" y="1868170"/>
            <a:ext cx="1376680" cy="398780"/>
          </a:xfrm>
          <a:prstGeom prst="rect">
            <a:avLst/>
          </a:prstGeom>
          <a:noFill/>
        </p:spPr>
        <p:txBody>
          <a:bodyPr wrap="square" rtlCol="0">
            <a:spAutoFit/>
          </a:bodyPr>
          <a:p>
            <a:pPr defTabSz="914400"/>
            <a:r>
              <a:rPr lang="en-US" sz="2000" spc="300" dirty="0">
                <a:solidFill>
                  <a:srgbClr val="000000"/>
                </a:solidFill>
                <a:latin typeface="华文仿宋" panose="02010600040101010101" charset="-122"/>
                <a:ea typeface="华文仿宋" panose="02010600040101010101" charset="-122"/>
                <a:cs typeface="Montserrat" charset="0"/>
                <a:sym typeface="+mn-ea"/>
              </a:rPr>
              <a:t>1.2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背景</a:t>
            </a:r>
            <a:endParaRPr lang="zh-CN" altLang="en-US" sz="20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24" name="TextBox 10"/>
          <p:cNvSpPr txBox="1"/>
          <p:nvPr/>
        </p:nvSpPr>
        <p:spPr>
          <a:xfrm>
            <a:off x="1823085" y="2311400"/>
            <a:ext cx="8517255" cy="1042035"/>
          </a:xfrm>
          <a:prstGeom prst="rect">
            <a:avLst/>
          </a:prstGeom>
          <a:noFill/>
        </p:spPr>
        <p:txBody>
          <a:bodyPr wrap="square" rtlCol="0">
            <a:noAutofit/>
          </a:bodyPr>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电子游戏一直是年轻人最喜欢的娱乐方式之一，许多网络对战游戏每年也都会举办属于自己的全球性赛事，久而久之电子竞技也逐渐作为一项新兴运动被人们所认可。fps即第一人称视角射击游戏是当下最为火热的多人在线对战游戏的类型，想要玩好这种类型的游戏不单单需要游戏的熟练度，同时也需要我们有着较高的反应力。较快的反应力不单单能用在电子游戏中，也能用在我们日产生活中的方方面面，比如面对突发事件时你的应激处理速度。但是我们在日常生活中却往往没有一个有效的反应力训练的途径，因此我们小组就像做一个能够帮助人们训练反应力的软件项目。选择小程序是因为微信用户基数大，并且使用方便无需安装，能够做到随开随用，符合“日常训练”这一开发目标，同时也具备开发便捷的优点，比较容易顺利的开发出来。</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009140" y="266573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1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引言</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2061210" y="2712085"/>
            <a:ext cx="2004695" cy="398780"/>
          </a:xfrm>
          <a:prstGeom prst="rect">
            <a:avLst/>
          </a:prstGeom>
          <a:noFill/>
        </p:spPr>
        <p:txBody>
          <a:bodyPr wrap="square" rtlCol="0">
            <a:spAutoFit/>
          </a:bodyPr>
          <a:p>
            <a:pPr defTabSz="914400"/>
            <a:r>
              <a:rPr lang="en-US" sz="2000" spc="300" dirty="0">
                <a:solidFill>
                  <a:srgbClr val="000000"/>
                </a:solidFill>
                <a:latin typeface="华文仿宋" panose="02010600040101010101" charset="-122"/>
                <a:ea typeface="华文仿宋" panose="02010600040101010101" charset="-122"/>
                <a:cs typeface="Montserrat" charset="0"/>
                <a:sym typeface="+mn-ea"/>
              </a:rPr>
              <a:t>1.3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项目概述</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061210" y="3155315"/>
            <a:ext cx="3435985" cy="1042035"/>
          </a:xfrm>
          <a:prstGeom prst="rect">
            <a:avLst/>
          </a:prstGeom>
          <a:noFill/>
        </p:spPr>
        <p:txBody>
          <a:bodyPr wrap="square" rtlCol="0">
            <a:noAutofit/>
          </a:bodyPr>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用于检测和提升反应力，用户是对电子竞技玩家。</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Rectangle 1"/>
          <p:cNvSpPr/>
          <p:nvPr/>
        </p:nvSpPr>
        <p:spPr>
          <a:xfrm>
            <a:off x="6368415" y="266573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4" name="TextBox 10"/>
          <p:cNvSpPr txBox="1"/>
          <p:nvPr/>
        </p:nvSpPr>
        <p:spPr>
          <a:xfrm>
            <a:off x="6420485" y="2712085"/>
            <a:ext cx="2004695" cy="398780"/>
          </a:xfrm>
          <a:prstGeom prst="rect">
            <a:avLst/>
          </a:prstGeom>
          <a:noFill/>
        </p:spPr>
        <p:txBody>
          <a:bodyPr wrap="square" rtlCol="0">
            <a:spAutoFit/>
          </a:bodyPr>
          <a:p>
            <a:pPr defTabSz="914400"/>
            <a:r>
              <a:rPr lang="en-US" sz="2000" spc="300" dirty="0">
                <a:solidFill>
                  <a:srgbClr val="000000"/>
                </a:solidFill>
                <a:latin typeface="华文仿宋" panose="02010600040101010101" charset="-122"/>
                <a:ea typeface="华文仿宋" panose="02010600040101010101" charset="-122"/>
                <a:cs typeface="Montserrat" charset="0"/>
                <a:sym typeface="+mn-ea"/>
              </a:rPr>
              <a:t>1.4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文档概述</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5" name="TextBox 10"/>
          <p:cNvSpPr txBox="1"/>
          <p:nvPr/>
        </p:nvSpPr>
        <p:spPr>
          <a:xfrm>
            <a:off x="6420485" y="3155315"/>
            <a:ext cx="3435985" cy="1042035"/>
          </a:xfrm>
          <a:prstGeom prst="rect">
            <a:avLst/>
          </a:prstGeom>
          <a:noFill/>
        </p:spPr>
        <p:txBody>
          <a:bodyPr wrap="square" rtlCol="0">
            <a:noAutofit/>
          </a:bodyPr>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本文档用于分析该项目的可行性。</a:t>
            </a:r>
            <a:r>
              <a:rPr lang="zh-CN" sz="2000" spc="300" dirty="0">
                <a:solidFill>
                  <a:srgbClr val="000000"/>
                </a:solidFill>
                <a:latin typeface="华文仿宋" panose="02010600040101010101" charset="-122"/>
                <a:ea typeface="华文仿宋" panose="02010600040101010101" charset="-122"/>
                <a:cs typeface="Montserrat" charset="0"/>
                <a:sym typeface="+mn-ea"/>
              </a:rPr>
              <a:t>根据</a:t>
            </a:r>
            <a:r>
              <a:rPr lang="en-US" altLang="zh-CN" sz="2000" spc="300" dirty="0">
                <a:solidFill>
                  <a:srgbClr val="000000"/>
                </a:solidFill>
                <a:latin typeface="华文仿宋" panose="02010600040101010101" charset="-122"/>
                <a:ea typeface="华文仿宋" panose="02010600040101010101" charset="-122"/>
                <a:cs typeface="Montserrat" charset="0"/>
                <a:sym typeface="+mn-ea"/>
              </a:rPr>
              <a:t>GB-T8567-2006</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标准编写</a:t>
            </a:r>
            <a:r>
              <a:rPr sz="2000" spc="300" dirty="0">
                <a:solidFill>
                  <a:srgbClr val="000000"/>
                </a:solidFill>
                <a:latin typeface="华文仿宋" panose="02010600040101010101" charset="-122"/>
                <a:ea typeface="华文仿宋" panose="02010600040101010101" charset="-122"/>
                <a:cs typeface="Montserrat" charset="0"/>
                <a:sym typeface="+mn-ea"/>
              </a:rPr>
              <a:t>。</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352290" y="2584450"/>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2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引用文件</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4404360" y="2630805"/>
            <a:ext cx="1376680" cy="398780"/>
          </a:xfrm>
          <a:prstGeom prst="rect">
            <a:avLst/>
          </a:prstGeom>
          <a:noFill/>
        </p:spPr>
        <p:txBody>
          <a:bodyPr wrap="square" rtlCol="0">
            <a:spAutoFit/>
          </a:bodyPr>
          <a:p>
            <a:pPr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引用文件：</a:t>
            </a:r>
            <a:endParaRPr lang="zh-CN" sz="20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404360" y="3074035"/>
            <a:ext cx="3435985" cy="1386205"/>
          </a:xfrm>
          <a:prstGeom prst="rect">
            <a:avLst/>
          </a:prstGeom>
          <a:noFill/>
        </p:spPr>
        <p:txBody>
          <a:bodyPr wrap="square" rtlCol="0">
            <a:no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GB8567－88计算机软件产品开发文件编制指南</a:t>
            </a:r>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lang="en-US" sz="2000" spc="300" dirty="0">
                <a:solidFill>
                  <a:srgbClr val="000000"/>
                </a:solidFill>
                <a:latin typeface="华文仿宋" panose="02010600040101010101" charset="-122"/>
                <a:ea typeface="华文仿宋" panose="02010600040101010101" charset="-122"/>
                <a:cs typeface="Montserrat" charset="0"/>
                <a:sym typeface="+mn-ea"/>
              </a:rPr>
              <a:t>HumanBench</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网站</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171065" y="2087245"/>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25577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可行性分析前提</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2223135" y="2133600"/>
            <a:ext cx="2289810" cy="398780"/>
          </a:xfrm>
          <a:prstGeom prst="rect">
            <a:avLst/>
          </a:prstGeom>
          <a:noFill/>
        </p:spPr>
        <p:txBody>
          <a:bodyPr wrap="square" rtlCol="0">
            <a:spAutoFit/>
          </a:bodyPr>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3.1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项目的要求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223135" y="2576830"/>
            <a:ext cx="3304540" cy="1193165"/>
          </a:xfrm>
          <a:prstGeom prst="rect">
            <a:avLst/>
          </a:prstGeom>
          <a:noFill/>
        </p:spPr>
        <p:txBody>
          <a:bodyPr wrap="square" rtlCol="0">
            <a:noAutofit/>
          </a:bodyPr>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通过对个人反应力的时间来排名进行一系列的判断。</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Rectangle 1"/>
          <p:cNvSpPr/>
          <p:nvPr/>
        </p:nvSpPr>
        <p:spPr>
          <a:xfrm>
            <a:off x="6690360" y="2087245"/>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7" name="TextBox 10"/>
          <p:cNvSpPr txBox="1"/>
          <p:nvPr/>
        </p:nvSpPr>
        <p:spPr>
          <a:xfrm>
            <a:off x="6742430" y="2133600"/>
            <a:ext cx="2289810" cy="398780"/>
          </a:xfrm>
          <a:prstGeom prst="rect">
            <a:avLst/>
          </a:prstGeom>
          <a:noFill/>
        </p:spPr>
        <p:txBody>
          <a:bodyPr wrap="square" rtlCol="0">
            <a:spAutoFit/>
          </a:bodyPr>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3.2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项目的目标</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8" name="TextBox 10"/>
          <p:cNvSpPr txBox="1"/>
          <p:nvPr/>
        </p:nvSpPr>
        <p:spPr>
          <a:xfrm>
            <a:off x="6742430" y="2576830"/>
            <a:ext cx="3304540" cy="1193165"/>
          </a:xfrm>
          <a:prstGeom prst="rect">
            <a:avLst/>
          </a:prstGeom>
          <a:noFill/>
        </p:spPr>
        <p:txBody>
          <a:bodyPr wrap="square" rtlCol="0">
            <a:noAutofit/>
          </a:bodyPr>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即时准确的将项目做出来，可以准确的分析测试的反应力</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0" name="Rectangle 1"/>
          <p:cNvSpPr/>
          <p:nvPr/>
        </p:nvSpPr>
        <p:spPr>
          <a:xfrm>
            <a:off x="2171065" y="4404995"/>
            <a:ext cx="3487420" cy="216852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1" name="TextBox 10"/>
          <p:cNvSpPr txBox="1"/>
          <p:nvPr/>
        </p:nvSpPr>
        <p:spPr>
          <a:xfrm>
            <a:off x="2223135" y="4451350"/>
            <a:ext cx="3435350" cy="706755"/>
          </a:xfrm>
          <a:prstGeom prst="rect">
            <a:avLst/>
          </a:prstGeom>
          <a:noFill/>
        </p:spPr>
        <p:txBody>
          <a:bodyPr wrap="square" rtlCol="0">
            <a:spAutoFit/>
          </a:bodyPr>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3.3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项目运行环境、条件、假定和限制</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2" name="TextBox 10"/>
          <p:cNvSpPr txBox="1"/>
          <p:nvPr/>
        </p:nvSpPr>
        <p:spPr>
          <a:xfrm>
            <a:off x="2223135" y="4894580"/>
            <a:ext cx="3040380" cy="1193165"/>
          </a:xfrm>
          <a:prstGeom prst="rect">
            <a:avLst/>
          </a:prstGeom>
          <a:noFill/>
        </p:spPr>
        <p:txBody>
          <a:bodyPr wrap="square" rtlCol="0">
            <a:noAutofit/>
          </a:bodyPr>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运行环境微信的小程序</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Rectangle 1"/>
          <p:cNvSpPr/>
          <p:nvPr/>
        </p:nvSpPr>
        <p:spPr>
          <a:xfrm>
            <a:off x="6690360" y="4404995"/>
            <a:ext cx="3487420" cy="216852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4" name="TextBox 10"/>
          <p:cNvSpPr txBox="1"/>
          <p:nvPr/>
        </p:nvSpPr>
        <p:spPr>
          <a:xfrm>
            <a:off x="6742430" y="4451350"/>
            <a:ext cx="2787650" cy="706755"/>
          </a:xfrm>
          <a:prstGeom prst="rect">
            <a:avLst/>
          </a:prstGeom>
          <a:noFill/>
        </p:spPr>
        <p:txBody>
          <a:bodyPr wrap="square" rtlCol="0">
            <a:spAutoFit/>
          </a:bodyPr>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3.2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进行可行性分析的方法</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5" name="TextBox 10"/>
          <p:cNvSpPr txBox="1"/>
          <p:nvPr/>
        </p:nvSpPr>
        <p:spPr>
          <a:xfrm>
            <a:off x="6742430" y="4894580"/>
            <a:ext cx="3304540" cy="1193165"/>
          </a:xfrm>
          <a:prstGeom prst="rect">
            <a:avLst/>
          </a:prstGeom>
          <a:noFill/>
        </p:spPr>
        <p:txBody>
          <a:bodyPr wrap="square" rtlCol="0">
            <a:noAutofit/>
          </a:bodyPr>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需求是否明确，需要投入多少成本，会产生什么收益，团队是否有能力实现，</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4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可选的方案</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Rectangle 1"/>
          <p:cNvSpPr/>
          <p:nvPr/>
        </p:nvSpPr>
        <p:spPr>
          <a:xfrm>
            <a:off x="2009140" y="266573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7" name="TextBox 10"/>
          <p:cNvSpPr txBox="1"/>
          <p:nvPr/>
        </p:nvSpPr>
        <p:spPr>
          <a:xfrm>
            <a:off x="2061210" y="2712085"/>
            <a:ext cx="3342640" cy="706755"/>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4.1 原有的方案的优缺点、局限性及存在问题</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8" name="TextBox 10"/>
          <p:cNvSpPr txBox="1"/>
          <p:nvPr/>
        </p:nvSpPr>
        <p:spPr>
          <a:xfrm>
            <a:off x="2061210" y="3418840"/>
            <a:ext cx="3435985" cy="1042035"/>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该版本为第一版本。</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Rectangle 1"/>
          <p:cNvSpPr/>
          <p:nvPr/>
        </p:nvSpPr>
        <p:spPr>
          <a:xfrm>
            <a:off x="6368415" y="266573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4" name="TextBox 10"/>
          <p:cNvSpPr txBox="1"/>
          <p:nvPr/>
        </p:nvSpPr>
        <p:spPr>
          <a:xfrm>
            <a:off x="6420485" y="2712085"/>
            <a:ext cx="3312160" cy="706755"/>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4.2 可重用的系统，与要求之间的差距</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5" name="TextBox 10"/>
          <p:cNvSpPr txBox="1"/>
          <p:nvPr/>
        </p:nvSpPr>
        <p:spPr>
          <a:xfrm>
            <a:off x="6394450" y="3438525"/>
            <a:ext cx="3435985" cy="1042035"/>
          </a:xfrm>
          <a:prstGeom prst="rect">
            <a:avLst/>
          </a:prstGeom>
          <a:noFill/>
        </p:spPr>
        <p:txBody>
          <a:bodyPr wrap="square" rtlCol="0">
            <a:noAutofit/>
          </a:bodyPr>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（初步方案）暂无差距。</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615950" y="1839595"/>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可行性分析报告</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5 所建议的系统</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668020" y="2469515"/>
            <a:ext cx="3139440" cy="706755"/>
          </a:xfrm>
          <a:prstGeom prst="rect">
            <a:avLst/>
          </a:prstGeom>
          <a:noFill/>
        </p:spPr>
        <p:txBody>
          <a:bodyPr wrap="square" rtlCol="0">
            <a:spAutoFit/>
          </a:bodyPr>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该部分与项目开发同步跟进</a:t>
            </a:r>
            <a:endParaRPr lang="zh-CN" sz="20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668020" y="2329180"/>
            <a:ext cx="3435985" cy="1386205"/>
          </a:xfrm>
          <a:prstGeom prst="rect">
            <a:avLst/>
          </a:prstGeom>
          <a:noFill/>
        </p:spPr>
        <p:txBody>
          <a:bodyPr wrap="square" rtlCol="0">
            <a:noAutofit/>
          </a:bodyPr>
          <a:p>
            <a:pPr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pic>
        <p:nvPicPr>
          <p:cNvPr id="3" name="图片 1"/>
          <p:cNvPicPr>
            <a:picLocks noChangeAspect="1"/>
          </p:cNvPicPr>
          <p:nvPr>
            <p:custDataLst>
              <p:tags r:id="rId1"/>
            </p:custDataLst>
          </p:nvPr>
        </p:nvPicPr>
        <p:blipFill>
          <a:blip r:embed="rId2"/>
          <a:stretch>
            <a:fillRect/>
          </a:stretch>
        </p:blipFill>
        <p:spPr>
          <a:xfrm>
            <a:off x="5603240" y="1599883"/>
            <a:ext cx="5271770" cy="4599305"/>
          </a:xfrm>
          <a:prstGeom prst="rect">
            <a:avLst/>
          </a:prstGeom>
          <a:noFill/>
          <a:ln>
            <a:noFill/>
          </a:ln>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7243,&quot;width&quot;:8302}"/>
</p:tagLst>
</file>

<file path=ppt/tags/tag64.xml><?xml version="1.0" encoding="utf-8"?>
<p:tagLst xmlns:p="http://schemas.openxmlformats.org/presentationml/2006/main">
  <p:tag name="COMMONDATA" val="eyJoZGlkIjoiODlkZGY5M2NjNTg0MDFlY2EwNDFhNjZlNmQ4ZGY2MmQifQ=="/>
  <p:tag name="KSO_WPP_MARK_KEY" val="f97293ce-c521-426b-af3c-6f5350f6c13f"/>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1561</Words>
  <Application>WPS 演示</Application>
  <PresentationFormat>宽屏</PresentationFormat>
  <Paragraphs>157</Paragraphs>
  <Slides>15</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Wingdings</vt:lpstr>
      <vt:lpstr>华文仿宋</vt:lpstr>
      <vt:lpstr>Montserrat</vt:lpstr>
      <vt:lpstr>Segoe Print</vt:lpstr>
      <vt:lpstr>Calibri Light</vt:lpstr>
      <vt:lpstr>Lato Light</vt:lpstr>
      <vt:lpstr>Montserrat Semi</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赴远</cp:lastModifiedBy>
  <cp:revision>168</cp:revision>
  <dcterms:created xsi:type="dcterms:W3CDTF">2019-06-19T02:08:00Z</dcterms:created>
  <dcterms:modified xsi:type="dcterms:W3CDTF">2022-10-23T11:14:24Z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D0E7B8454A7449719895F0320464B4A8</vt:lpwstr>
  </property>
</Properties>
</file>