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1047" r:id="rId3"/>
    <p:sldId id="1048" r:id="rId4"/>
    <p:sldId id="1049" r:id="rId5"/>
    <p:sldId id="1050" r:id="rId6"/>
    <p:sldId id="1051" r:id="rId7"/>
    <p:sldId id="1052" r:id="rId8"/>
    <p:sldId id="1053" r:id="rId9"/>
    <p:sldId id="1054" r:id="rId10"/>
    <p:sldId id="1055" r:id="rId11"/>
    <p:sldId id="1056" r:id="rId12"/>
    <p:sldId id="1057" r:id="rId13"/>
    <p:sldId id="1058" r:id="rId14"/>
    <p:sldId id="1059" r:id="rId15"/>
    <p:sldId id="1060" r:id="rId16"/>
    <p:sldId id="1061" r:id="rId17"/>
    <p:sldId id="1062" r:id="rId18"/>
    <p:sldId id="1063" r:id="rId19"/>
    <p:sldId id="1064" r:id="rId20"/>
    <p:sldId id="1065" r:id="rId21"/>
    <p:sldId id="1066" r:id="rId22"/>
    <p:sldId id="1067" r:id="rId23"/>
    <p:sldId id="1068" r:id="rId24"/>
    <p:sldId id="1069" r:id="rId25"/>
    <p:sldId id="1070" r:id="rId26"/>
    <p:sldId id="1071" r:id="rId27"/>
    <p:sldId id="1072" r:id="rId28"/>
    <p:sldId id="1073" r:id="rId29"/>
    <p:sldId id="1074" r:id="rId30"/>
    <p:sldId id="107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F095231B-883D-400C-97FB-CA73337683C7}" type="presOf" srcId="{53B87CC0-35DA-4B6C-9A66-EED73E7A2B4E}" destId="{39C12F7F-0C70-45FD-9E06-85177A18AA15}"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6ED4EE04-C8F4-4143-BE9D-0D4A7B9E62CF}" type="presOf" srcId="{EDF171D7-545F-4CE6-8ACB-4A6A598B7A55}" destId="{3FF46B0E-4F35-4A08-88C3-E0CE21336AF4}" srcOrd="1"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19A2A71F-98CE-4135-BF87-A2CD01C5E382}" type="presOf" srcId="{EDF171D7-545F-4CE6-8ACB-4A6A598B7A55}" destId="{5A344A2B-9937-46B2-88D8-56C8D9A7236A}" srcOrd="0"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D2486BB4-A89F-4E95-A0F0-066FAE231970}" type="presOf" srcId="{4B54AF0B-C027-495B-86A1-B5505693FC70}" destId="{82A43EC3-F612-4D60-99E4-B23C92A9AB25}" srcOrd="1" destOrd="0" presId="urn:microsoft.com/office/officeart/2008/layout/HorizontalMultiLevelHierarchy"/>
    <dgm:cxn modelId="{EB9B9EC0-D866-4C6A-8BBA-786C08799F13}" type="presOf" srcId="{4B54AF0B-C027-495B-86A1-B5505693FC70}" destId="{2172A1CE-371E-4853-93D6-3A1B5B0B7BB9}" srcOrd="0" destOrd="0" presId="urn:microsoft.com/office/officeart/2008/layout/HorizontalMultiLevelHierarchy"/>
    <dgm:cxn modelId="{086CA2D0-E75A-46BC-A4CF-3ECCAF792864}" type="presOf" srcId="{3E7FF75C-7A63-4C39-B317-6B3D96307543}" destId="{0A07C1A2-4A79-4B57-AE16-290E656142CE}"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8A3083DA-8619-4F3D-84BE-705E8567EC32}" type="presOf" srcId="{BACE1264-CD59-446D-BDF7-1D8B6396E2DC}" destId="{DB0500EC-2328-4CA6-BB6A-824FB9F92690}" srcOrd="0" destOrd="0" presId="urn:microsoft.com/office/officeart/2008/layout/HorizontalMultiLevelHierarchy"/>
    <dgm:cxn modelId="{673A95DE-5D63-4C5A-A535-1A8457216F05}" type="presOf" srcId="{2B72F6B7-E121-4E04-9370-048715A76D6E}" destId="{04A6545A-32A3-405C-8753-ABBC1D2C3B96}" srcOrd="0" destOrd="0" presId="urn:microsoft.com/office/officeart/2008/layout/HorizontalMultiLevelHierarchy"/>
    <dgm:cxn modelId="{FC6EDEE3-94C9-4353-ADD8-4EF5CDBEDCFF}" type="presOf" srcId="{E4D469B9-EB9D-4FA5-BE56-47AA41E9BE48}" destId="{BC116D3D-0E38-45BD-9B47-A8A53F36B858}" srcOrd="0" destOrd="0" presId="urn:microsoft.com/office/officeart/2008/layout/HorizontalMultiLevelHierarchy"/>
    <dgm:cxn modelId="{550A8F39-63C7-4A15-923D-49146FF33EDC}" type="presParOf" srcId="{BC116D3D-0E38-45BD-9B47-A8A53F36B858}" destId="{00144B44-3C8A-429B-A187-4584829ED1D5}" srcOrd="0" destOrd="0" presId="urn:microsoft.com/office/officeart/2008/layout/HorizontalMultiLevelHierarchy"/>
    <dgm:cxn modelId="{4F050690-6B44-4C0D-97BA-14B8480B22B3}" type="presParOf" srcId="{00144B44-3C8A-429B-A187-4584829ED1D5}" destId="{0A07C1A2-4A79-4B57-AE16-290E656142CE}" srcOrd="0" destOrd="0" presId="urn:microsoft.com/office/officeart/2008/layout/HorizontalMultiLevelHierarchy"/>
    <dgm:cxn modelId="{BFD4B405-B777-4D40-B30F-F1C414899CB0}" type="presParOf" srcId="{00144B44-3C8A-429B-A187-4584829ED1D5}" destId="{C77EEF1A-AC53-4F6C-A69E-FD07DD3B80AD}" srcOrd="1" destOrd="0" presId="urn:microsoft.com/office/officeart/2008/layout/HorizontalMultiLevelHierarchy"/>
    <dgm:cxn modelId="{412DB694-4364-4F7D-97C6-B042F91CE898}" type="presParOf" srcId="{C77EEF1A-AC53-4F6C-A69E-FD07DD3B80AD}" destId="{2172A1CE-371E-4853-93D6-3A1B5B0B7BB9}" srcOrd="0" destOrd="0" presId="urn:microsoft.com/office/officeart/2008/layout/HorizontalMultiLevelHierarchy"/>
    <dgm:cxn modelId="{87CA7350-105E-41B1-9066-4A69221428E8}" type="presParOf" srcId="{2172A1CE-371E-4853-93D6-3A1B5B0B7BB9}" destId="{82A43EC3-F612-4D60-99E4-B23C92A9AB25}" srcOrd="0" destOrd="0" presId="urn:microsoft.com/office/officeart/2008/layout/HorizontalMultiLevelHierarchy"/>
    <dgm:cxn modelId="{7CD3F599-7AAF-4544-BBBD-923EE1247D7F}" type="presParOf" srcId="{C77EEF1A-AC53-4F6C-A69E-FD07DD3B80AD}" destId="{CBB387EE-8121-4B29-B603-15C045DC433F}" srcOrd="1" destOrd="0" presId="urn:microsoft.com/office/officeart/2008/layout/HorizontalMultiLevelHierarchy"/>
    <dgm:cxn modelId="{70ACED6D-8715-4687-8B54-D6EA5EBB6122}" type="presParOf" srcId="{CBB387EE-8121-4B29-B603-15C045DC433F}" destId="{DB0500EC-2328-4CA6-BB6A-824FB9F92690}" srcOrd="0" destOrd="0" presId="urn:microsoft.com/office/officeart/2008/layout/HorizontalMultiLevelHierarchy"/>
    <dgm:cxn modelId="{3B164EF9-25D4-487B-9CD8-C9252A3B7E84}" type="presParOf" srcId="{CBB387EE-8121-4B29-B603-15C045DC433F}" destId="{76D231B0-23E2-4B7B-833A-95FBF4D9E443}" srcOrd="1" destOrd="0" presId="urn:microsoft.com/office/officeart/2008/layout/HorizontalMultiLevelHierarchy"/>
    <dgm:cxn modelId="{DD2DF29D-299C-448D-8AA3-8AF592ADCEDF}" type="presParOf" srcId="{C77EEF1A-AC53-4F6C-A69E-FD07DD3B80AD}" destId="{5A344A2B-9937-46B2-88D8-56C8D9A7236A}" srcOrd="2" destOrd="0" presId="urn:microsoft.com/office/officeart/2008/layout/HorizontalMultiLevelHierarchy"/>
    <dgm:cxn modelId="{F2AF69BB-7006-4D3F-B512-D278FE1CEED9}" type="presParOf" srcId="{5A344A2B-9937-46B2-88D8-56C8D9A7236A}" destId="{3FF46B0E-4F35-4A08-88C3-E0CE21336AF4}" srcOrd="0" destOrd="0" presId="urn:microsoft.com/office/officeart/2008/layout/HorizontalMultiLevelHierarchy"/>
    <dgm:cxn modelId="{4FF12239-0BFE-44A1-81E9-1063DE892FF7}" type="presParOf" srcId="{C77EEF1A-AC53-4F6C-A69E-FD07DD3B80AD}" destId="{8253C515-A9DD-42EA-B8D5-28429945E874}" srcOrd="3" destOrd="0" presId="urn:microsoft.com/office/officeart/2008/layout/HorizontalMultiLevelHierarchy"/>
    <dgm:cxn modelId="{D0B29426-0437-4CCF-9AEC-AEBB69ACD219}" type="presParOf" srcId="{8253C515-A9DD-42EA-B8D5-28429945E874}" destId="{04A6545A-32A3-405C-8753-ABBC1D2C3B96}" srcOrd="0" destOrd="0" presId="urn:microsoft.com/office/officeart/2008/layout/HorizontalMultiLevelHierarchy"/>
    <dgm:cxn modelId="{3968803E-2991-4747-8EB2-909B887E5376}"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699" y="1880926"/>
        <a:ext cx="57604" cy="57604"/>
      </dsp:txXfrm>
    </dsp:sp>
    <dsp:sp modelId="{0A07C1A2-4A79-4B57-AE16-290E656142CE}">
      <dsp:nvSpPr>
        <dsp:cNvPr id="0" name=""/>
        <dsp:cNvSpPr/>
      </dsp:nvSpPr>
      <dsp:spPr>
        <a:xfrm>
          <a:off x="226365" y="2011258"/>
          <a:ext cx="1272114"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4D301-55D0-463F-9D7F-475CF2FA56F5}"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17F17-06F8-4660-9597-8EF5FDE182DA}" type="slidenum">
              <a:rPr lang="zh-CN" altLang="en-US" smtClean="0"/>
              <a:t>‹#›</a:t>
            </a:fld>
            <a:endParaRPr lang="zh-CN" altLang="en-US"/>
          </a:p>
        </p:txBody>
      </p:sp>
    </p:spTree>
    <p:extLst>
      <p:ext uri="{BB962C8B-B14F-4D97-AF65-F5344CB8AC3E}">
        <p14:creationId xmlns:p14="http://schemas.microsoft.com/office/powerpoint/2010/main" val="152566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幻灯片图像占位符 1">
            <a:extLst>
              <a:ext uri="{FF2B5EF4-FFF2-40B4-BE49-F238E27FC236}">
                <a16:creationId xmlns:a16="http://schemas.microsoft.com/office/drawing/2014/main" id="{AB765086-3E6E-E57D-19D8-5C8B109A1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0355" name="备注占位符 2">
            <a:extLst>
              <a:ext uri="{FF2B5EF4-FFF2-40B4-BE49-F238E27FC236}">
                <a16:creationId xmlns:a16="http://schemas.microsoft.com/office/drawing/2014/main" id="{32254F62-29A2-4E04-9B83-3049DD53CF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80356" name="灯片编号占位符 3">
            <a:extLst>
              <a:ext uri="{FF2B5EF4-FFF2-40B4-BE49-F238E27FC236}">
                <a16:creationId xmlns:a16="http://schemas.microsoft.com/office/drawing/2014/main" id="{0467F1B8-2012-7314-D0C1-F6C840A48C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FF711D-25A7-49CB-A7E8-ED56B664638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幻灯片图像占位符 1">
            <a:extLst>
              <a:ext uri="{FF2B5EF4-FFF2-40B4-BE49-F238E27FC236}">
                <a16:creationId xmlns:a16="http://schemas.microsoft.com/office/drawing/2014/main" id="{F41526CA-632C-9BC5-ADE2-388F2A9A67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9571" name="备注占位符 2">
            <a:extLst>
              <a:ext uri="{FF2B5EF4-FFF2-40B4-BE49-F238E27FC236}">
                <a16:creationId xmlns:a16="http://schemas.microsoft.com/office/drawing/2014/main" id="{87AEA04F-A7C1-2613-B4B0-1476F1D27C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89572" name="灯片编号占位符 3">
            <a:extLst>
              <a:ext uri="{FF2B5EF4-FFF2-40B4-BE49-F238E27FC236}">
                <a16:creationId xmlns:a16="http://schemas.microsoft.com/office/drawing/2014/main" id="{D9363D38-B6D2-9F3C-7C81-02B40FBC5D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EA7644-1DEF-49D0-9DA1-0BA8BF0A064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幻灯片图像占位符 1">
            <a:extLst>
              <a:ext uri="{FF2B5EF4-FFF2-40B4-BE49-F238E27FC236}">
                <a16:creationId xmlns:a16="http://schemas.microsoft.com/office/drawing/2014/main" id="{6806783C-EB04-6945-274C-84139B659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0595" name="备注占位符 2">
            <a:extLst>
              <a:ext uri="{FF2B5EF4-FFF2-40B4-BE49-F238E27FC236}">
                <a16:creationId xmlns:a16="http://schemas.microsoft.com/office/drawing/2014/main" id="{FAF284D2-B6EC-633E-7362-EAFC280E4A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0596" name="灯片编号占位符 3">
            <a:extLst>
              <a:ext uri="{FF2B5EF4-FFF2-40B4-BE49-F238E27FC236}">
                <a16:creationId xmlns:a16="http://schemas.microsoft.com/office/drawing/2014/main" id="{B08F1F7D-9F92-3298-6562-80A467A8E8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5A17003-7084-4635-8A6D-08D66115242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幻灯片图像占位符 1">
            <a:extLst>
              <a:ext uri="{FF2B5EF4-FFF2-40B4-BE49-F238E27FC236}">
                <a16:creationId xmlns:a16="http://schemas.microsoft.com/office/drawing/2014/main" id="{1FD65028-3C97-1054-C6FF-8128022EF4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1619" name="备注占位符 2">
            <a:extLst>
              <a:ext uri="{FF2B5EF4-FFF2-40B4-BE49-F238E27FC236}">
                <a16:creationId xmlns:a16="http://schemas.microsoft.com/office/drawing/2014/main" id="{9593E63F-6EFB-12EA-21A2-D97C6F0637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1620" name="灯片编号占位符 3">
            <a:extLst>
              <a:ext uri="{FF2B5EF4-FFF2-40B4-BE49-F238E27FC236}">
                <a16:creationId xmlns:a16="http://schemas.microsoft.com/office/drawing/2014/main" id="{4612319A-5A28-9BD0-0D7D-1E683B3501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854990B-5FCE-4A36-B9F0-AD3EEF0CCD8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幻灯片图像占位符 1">
            <a:extLst>
              <a:ext uri="{FF2B5EF4-FFF2-40B4-BE49-F238E27FC236}">
                <a16:creationId xmlns:a16="http://schemas.microsoft.com/office/drawing/2014/main" id="{19EE6C13-9395-16B4-EBF9-E4C8999076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43" name="备注占位符 2">
            <a:extLst>
              <a:ext uri="{FF2B5EF4-FFF2-40B4-BE49-F238E27FC236}">
                <a16:creationId xmlns:a16="http://schemas.microsoft.com/office/drawing/2014/main" id="{FF0B3D76-4A61-1F0D-9077-5D367798D2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2644" name="灯片编号占位符 3">
            <a:extLst>
              <a:ext uri="{FF2B5EF4-FFF2-40B4-BE49-F238E27FC236}">
                <a16:creationId xmlns:a16="http://schemas.microsoft.com/office/drawing/2014/main" id="{6CDB700D-A788-F580-3A9B-798CBF2CB6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EDBD4B-EDA4-4624-8921-2FDDD4DE2D8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幻灯片图像占位符 1">
            <a:extLst>
              <a:ext uri="{FF2B5EF4-FFF2-40B4-BE49-F238E27FC236}">
                <a16:creationId xmlns:a16="http://schemas.microsoft.com/office/drawing/2014/main" id="{C6A85181-C6C5-C0C4-3AFD-3CA097AE0B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3667" name="备注占位符 2">
            <a:extLst>
              <a:ext uri="{FF2B5EF4-FFF2-40B4-BE49-F238E27FC236}">
                <a16:creationId xmlns:a16="http://schemas.microsoft.com/office/drawing/2014/main" id="{B19E0B88-160E-C54A-EDEF-F44847B30D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3668" name="灯片编号占位符 3">
            <a:extLst>
              <a:ext uri="{FF2B5EF4-FFF2-40B4-BE49-F238E27FC236}">
                <a16:creationId xmlns:a16="http://schemas.microsoft.com/office/drawing/2014/main" id="{F0A563E7-E2F2-6BE3-0F03-EB09AA1FDA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BB8290-AB28-43F3-AA82-6DDD7D0E64E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幻灯片图像占位符 1">
            <a:extLst>
              <a:ext uri="{FF2B5EF4-FFF2-40B4-BE49-F238E27FC236}">
                <a16:creationId xmlns:a16="http://schemas.microsoft.com/office/drawing/2014/main" id="{6F08AD00-8EEA-F9D1-AF82-8BCEF72F3B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4691" name="备注占位符 2">
            <a:extLst>
              <a:ext uri="{FF2B5EF4-FFF2-40B4-BE49-F238E27FC236}">
                <a16:creationId xmlns:a16="http://schemas.microsoft.com/office/drawing/2014/main" id="{AAE37AE9-50DC-2777-D990-79BCDA95C1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94692" name="灯片编号占位符 3">
            <a:extLst>
              <a:ext uri="{FF2B5EF4-FFF2-40B4-BE49-F238E27FC236}">
                <a16:creationId xmlns:a16="http://schemas.microsoft.com/office/drawing/2014/main" id="{29243035-2CBA-9D84-9D72-1BA050ED7B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0B12208-47DF-4A00-AC7C-7942B2B0A51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幻灯片图像占位符 1">
            <a:extLst>
              <a:ext uri="{FF2B5EF4-FFF2-40B4-BE49-F238E27FC236}">
                <a16:creationId xmlns:a16="http://schemas.microsoft.com/office/drawing/2014/main" id="{DBF74A37-7F60-17A7-6A36-8B03D15A70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5715" name="备注占位符 2">
            <a:extLst>
              <a:ext uri="{FF2B5EF4-FFF2-40B4-BE49-F238E27FC236}">
                <a16:creationId xmlns:a16="http://schemas.microsoft.com/office/drawing/2014/main" id="{D93A0BCE-2F62-EEAC-8AE5-E58CA268FE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5716" name="灯片编号占位符 3">
            <a:extLst>
              <a:ext uri="{FF2B5EF4-FFF2-40B4-BE49-F238E27FC236}">
                <a16:creationId xmlns:a16="http://schemas.microsoft.com/office/drawing/2014/main" id="{A916ED2C-3774-C95A-1146-16EB3DADEF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036F80-1369-43D9-BEE0-1674860FBFB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幻灯片图像占位符 1">
            <a:extLst>
              <a:ext uri="{FF2B5EF4-FFF2-40B4-BE49-F238E27FC236}">
                <a16:creationId xmlns:a16="http://schemas.microsoft.com/office/drawing/2014/main" id="{1B4C5793-9813-D9BC-E52C-D12BCCC691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6739" name="备注占位符 2">
            <a:extLst>
              <a:ext uri="{FF2B5EF4-FFF2-40B4-BE49-F238E27FC236}">
                <a16:creationId xmlns:a16="http://schemas.microsoft.com/office/drawing/2014/main" id="{3A82B402-5B97-E971-151B-87AF2927A7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为了能设计出有效的测试方案，软件工程师必须深入理解并正确运用指导软件测试的基本准则。</a:t>
            </a:r>
            <a:endParaRPr lang="en-US" altLang="zh-CN"/>
          </a:p>
          <a:p>
            <a:r>
              <a:rPr lang="en-US" altLang="zh-CN"/>
              <a:t>2</a:t>
            </a:r>
            <a:r>
              <a:rPr lang="zh-CN" altLang="en-US"/>
              <a:t>、</a:t>
            </a:r>
            <a:r>
              <a:rPr lang="en-US" altLang="zh-CN"/>
              <a:t>Pareto</a:t>
            </a:r>
            <a:r>
              <a:rPr lang="zh-CN" altLang="zh-CN"/>
              <a:t>原理说明，测试发现的错误中的</a:t>
            </a:r>
            <a:r>
              <a:rPr lang="en-US" altLang="zh-CN"/>
              <a:t>80%</a:t>
            </a:r>
            <a:r>
              <a:rPr lang="zh-CN" altLang="zh-CN"/>
              <a:t>很可能是由程序中</a:t>
            </a:r>
            <a:r>
              <a:rPr lang="en-US" altLang="zh-CN"/>
              <a:t>20%</a:t>
            </a:r>
            <a:r>
              <a:rPr lang="zh-CN" altLang="zh-CN"/>
              <a:t>的模块造成的。</a:t>
            </a:r>
            <a:endParaRPr lang="en-US" altLang="zh-CN"/>
          </a:p>
          <a:p>
            <a:r>
              <a:rPr lang="en-US" altLang="zh-CN"/>
              <a:t>3</a:t>
            </a:r>
            <a:r>
              <a:rPr lang="zh-CN" altLang="en-US"/>
              <a:t>、</a:t>
            </a:r>
            <a:r>
              <a:rPr lang="zh-CN" altLang="zh-CN"/>
              <a:t>所谓穷举测试就是把程序所有可能的执行路径都检查一遍的测试。</a:t>
            </a:r>
            <a:endParaRPr lang="en-US" altLang="zh-CN"/>
          </a:p>
          <a:p>
            <a:r>
              <a:rPr lang="en-US" altLang="zh-CN"/>
              <a:t>4</a:t>
            </a:r>
            <a:r>
              <a:rPr lang="zh-CN" altLang="en-US"/>
              <a:t>、</a:t>
            </a:r>
            <a:r>
              <a:rPr lang="zh-CN" altLang="zh-CN"/>
              <a:t>所谓“最佳效果”是指有最大可能性发现错误的测试。</a:t>
            </a:r>
            <a:endParaRPr lang="zh-CN" altLang="en-US"/>
          </a:p>
        </p:txBody>
      </p:sp>
      <p:sp>
        <p:nvSpPr>
          <p:cNvPr id="1396740" name="灯片编号占位符 3">
            <a:extLst>
              <a:ext uri="{FF2B5EF4-FFF2-40B4-BE49-F238E27FC236}">
                <a16:creationId xmlns:a16="http://schemas.microsoft.com/office/drawing/2014/main" id="{A8668BFE-2EFA-377C-FEDA-3DB59EE9C7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459875E-D3A6-4731-8234-DAF1DBF8B2E9}"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幻灯片图像占位符 1">
            <a:extLst>
              <a:ext uri="{FF2B5EF4-FFF2-40B4-BE49-F238E27FC236}">
                <a16:creationId xmlns:a16="http://schemas.microsoft.com/office/drawing/2014/main" id="{C451A7CC-6E5B-572A-D0D2-85814864DF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7763" name="备注占位符 2">
            <a:extLst>
              <a:ext uri="{FF2B5EF4-FFF2-40B4-BE49-F238E27FC236}">
                <a16:creationId xmlns:a16="http://schemas.microsoft.com/office/drawing/2014/main" id="{11CB83D2-B00A-455A-E613-A818E9C9B6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a:t>测试任何产品都有两种方法：</a:t>
            </a:r>
            <a:endParaRPr lang="en-US" altLang="zh-CN"/>
          </a:p>
          <a:p>
            <a:r>
              <a:rPr lang="en-US" altLang="zh-CN"/>
              <a:t>1</a:t>
            </a:r>
            <a:r>
              <a:rPr lang="zh-CN" altLang="en-US"/>
              <a:t>、</a:t>
            </a:r>
            <a:r>
              <a:rPr lang="zh-CN" altLang="zh-CN"/>
              <a:t>如果已经知道了产品应该具有的功能，可以通过测试来检验是否每个功能都能正常使用；</a:t>
            </a:r>
            <a:endParaRPr lang="en-US" altLang="zh-CN"/>
          </a:p>
          <a:p>
            <a:r>
              <a:rPr lang="en-US" altLang="zh-CN"/>
              <a:t>2</a:t>
            </a:r>
            <a:r>
              <a:rPr lang="zh-CN" altLang="en-US"/>
              <a:t>、</a:t>
            </a:r>
            <a:r>
              <a:rPr lang="zh-CN" altLang="zh-CN"/>
              <a:t>如果知道产品的内部工作过程，可以通过测试来检验产品内部动作是否按照规格说明书的规定正常进行。</a:t>
            </a:r>
            <a:endParaRPr lang="en-US" altLang="zh-CN"/>
          </a:p>
          <a:p>
            <a:r>
              <a:rPr lang="zh-CN" altLang="zh-CN"/>
              <a:t>前一种方法称为黑盒测试，后一种方法称为白盒测试。</a:t>
            </a:r>
            <a:endParaRPr lang="zh-CN" altLang="en-US"/>
          </a:p>
        </p:txBody>
      </p:sp>
      <p:sp>
        <p:nvSpPr>
          <p:cNvPr id="1397764" name="灯片编号占位符 3">
            <a:extLst>
              <a:ext uri="{FF2B5EF4-FFF2-40B4-BE49-F238E27FC236}">
                <a16:creationId xmlns:a16="http://schemas.microsoft.com/office/drawing/2014/main" id="{DD6D9AF7-12D9-37BD-4EBB-E292E64AAE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FBAB944-9ABA-4C75-AB7A-833811E9A0F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幻灯片图像占位符 1">
            <a:extLst>
              <a:ext uri="{FF2B5EF4-FFF2-40B4-BE49-F238E27FC236}">
                <a16:creationId xmlns:a16="http://schemas.microsoft.com/office/drawing/2014/main" id="{AC66DA51-A7A4-B463-7031-30360DF137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8787" name="备注占位符 2">
            <a:extLst>
              <a:ext uri="{FF2B5EF4-FFF2-40B4-BE49-F238E27FC236}">
                <a16:creationId xmlns:a16="http://schemas.microsoft.com/office/drawing/2014/main" id="{A9BB21F5-8DFA-EE93-3521-A59B85E6E0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8788" name="灯片编号占位符 3">
            <a:extLst>
              <a:ext uri="{FF2B5EF4-FFF2-40B4-BE49-F238E27FC236}">
                <a16:creationId xmlns:a16="http://schemas.microsoft.com/office/drawing/2014/main" id="{FD84057D-A258-609E-5FE5-D48D03D458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8D8352-E246-4480-A10A-22300872BF2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幻灯片图像占位符 1">
            <a:extLst>
              <a:ext uri="{FF2B5EF4-FFF2-40B4-BE49-F238E27FC236}">
                <a16:creationId xmlns:a16="http://schemas.microsoft.com/office/drawing/2014/main" id="{5ADA376F-9219-CB2F-D43E-7726AC09A6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1379" name="备注占位符 2">
            <a:extLst>
              <a:ext uri="{FF2B5EF4-FFF2-40B4-BE49-F238E27FC236}">
                <a16:creationId xmlns:a16="http://schemas.microsoft.com/office/drawing/2014/main" id="{8C8DFE34-A4D7-D8C6-8E76-28D9DC208B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通常把编码和测试统称为实现。</a:t>
            </a:r>
          </a:p>
        </p:txBody>
      </p:sp>
      <p:sp>
        <p:nvSpPr>
          <p:cNvPr id="1381380" name="灯片编号占位符 3">
            <a:extLst>
              <a:ext uri="{FF2B5EF4-FFF2-40B4-BE49-F238E27FC236}">
                <a16:creationId xmlns:a16="http://schemas.microsoft.com/office/drawing/2014/main" id="{D28BDC6B-B13B-C236-0FDC-7A879E51D1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10CB371-F1C3-455E-BE56-577710A1A41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幻灯片图像占位符 1">
            <a:extLst>
              <a:ext uri="{FF2B5EF4-FFF2-40B4-BE49-F238E27FC236}">
                <a16:creationId xmlns:a16="http://schemas.microsoft.com/office/drawing/2014/main" id="{761CE096-763C-FB18-1883-C2A93AFDF8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9811" name="备注占位符 2">
            <a:extLst>
              <a:ext uri="{FF2B5EF4-FFF2-40B4-BE49-F238E27FC236}">
                <a16:creationId xmlns:a16="http://schemas.microsoft.com/office/drawing/2014/main" id="{227F195C-3638-5FE5-3E34-77D44E7B8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、第</a:t>
            </a:r>
            <a:r>
              <a:rPr lang="en-US" altLang="zh-CN"/>
              <a:t>4</a:t>
            </a:r>
            <a:r>
              <a:rPr lang="zh-CN" altLang="en-US"/>
              <a:t>条测试准则是：</a:t>
            </a:r>
            <a:r>
              <a:rPr lang="zh-CN" altLang="zh-CN"/>
              <a:t>应该从“小规模”测试开始，并逐步进行“大规模”测试</a:t>
            </a:r>
            <a:r>
              <a:rPr lang="zh-CN" altLang="en-US"/>
              <a:t>。</a:t>
            </a:r>
          </a:p>
        </p:txBody>
      </p:sp>
      <p:sp>
        <p:nvSpPr>
          <p:cNvPr id="1399812" name="灯片编号占位符 3">
            <a:extLst>
              <a:ext uri="{FF2B5EF4-FFF2-40B4-BE49-F238E27FC236}">
                <a16:creationId xmlns:a16="http://schemas.microsoft.com/office/drawing/2014/main" id="{6025516A-3053-1250-7D25-2417CAA340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04F0A78-4840-45E0-B22C-A8CDE74F32E5}"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幻灯片图像占位符 1">
            <a:extLst>
              <a:ext uri="{FF2B5EF4-FFF2-40B4-BE49-F238E27FC236}">
                <a16:creationId xmlns:a16="http://schemas.microsoft.com/office/drawing/2014/main" id="{78FB5BA7-C63D-975F-47B0-DC5B8F75AF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0835" name="备注占位符 2">
            <a:extLst>
              <a:ext uri="{FF2B5EF4-FFF2-40B4-BE49-F238E27FC236}">
                <a16:creationId xmlns:a16="http://schemas.microsoft.com/office/drawing/2014/main" id="{8491263F-E116-1C5B-DD84-5433A80064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0836" name="灯片编号占位符 3">
            <a:extLst>
              <a:ext uri="{FF2B5EF4-FFF2-40B4-BE49-F238E27FC236}">
                <a16:creationId xmlns:a16="http://schemas.microsoft.com/office/drawing/2014/main" id="{C741068D-31D1-9A4E-0F27-836418AE75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5400E62-2FC5-4804-99F8-0D576C7A7CB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幻灯片图像占位符 1">
            <a:extLst>
              <a:ext uri="{FF2B5EF4-FFF2-40B4-BE49-F238E27FC236}">
                <a16:creationId xmlns:a16="http://schemas.microsoft.com/office/drawing/2014/main" id="{A588FDCC-8807-52DD-8A78-77F7FEA822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1859" name="备注占位符 2">
            <a:extLst>
              <a:ext uri="{FF2B5EF4-FFF2-40B4-BE49-F238E27FC236}">
                <a16:creationId xmlns:a16="http://schemas.microsoft.com/office/drawing/2014/main" id="{A582B269-39C5-6CF2-4485-56070175A8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1860" name="灯片编号占位符 3">
            <a:extLst>
              <a:ext uri="{FF2B5EF4-FFF2-40B4-BE49-F238E27FC236}">
                <a16:creationId xmlns:a16="http://schemas.microsoft.com/office/drawing/2014/main" id="{4B166554-3E30-975A-A02E-86FEE43DF8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C19C16-95C1-46AD-A02F-9A5E4B7CB7D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幻灯片图像占位符 1">
            <a:extLst>
              <a:ext uri="{FF2B5EF4-FFF2-40B4-BE49-F238E27FC236}">
                <a16:creationId xmlns:a16="http://schemas.microsoft.com/office/drawing/2014/main" id="{4B06E85C-B9FB-AFF1-2474-3F8F76F33C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883" name="备注占位符 2">
            <a:extLst>
              <a:ext uri="{FF2B5EF4-FFF2-40B4-BE49-F238E27FC236}">
                <a16:creationId xmlns:a16="http://schemas.microsoft.com/office/drawing/2014/main" id="{1BEBFB69-8C2F-2023-E138-B629364364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2884" name="灯片编号占位符 3">
            <a:extLst>
              <a:ext uri="{FF2B5EF4-FFF2-40B4-BE49-F238E27FC236}">
                <a16:creationId xmlns:a16="http://schemas.microsoft.com/office/drawing/2014/main" id="{D1E70BC4-1A99-F777-8521-ABACE7B42A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2C40DD9-B10A-45D0-B95B-85AB5555B5A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幻灯片图像占位符 1">
            <a:extLst>
              <a:ext uri="{FF2B5EF4-FFF2-40B4-BE49-F238E27FC236}">
                <a16:creationId xmlns:a16="http://schemas.microsoft.com/office/drawing/2014/main" id="{3A6FEA1A-FDFF-A7BB-8CBC-85942DB98B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3907" name="备注占位符 2">
            <a:extLst>
              <a:ext uri="{FF2B5EF4-FFF2-40B4-BE49-F238E27FC236}">
                <a16:creationId xmlns:a16="http://schemas.microsoft.com/office/drawing/2014/main" id="{CE8B56C9-C845-DC26-0268-32372DDC40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关系重大的软件产品在验收之后往往并不立即投入生产性运行，而是要再经过一段平行运行时间的考验。</a:t>
            </a:r>
            <a:endParaRPr lang="zh-CN" altLang="en-US"/>
          </a:p>
          <a:p>
            <a:endParaRPr lang="zh-CN" altLang="en-US"/>
          </a:p>
        </p:txBody>
      </p:sp>
      <p:sp>
        <p:nvSpPr>
          <p:cNvPr id="1403908" name="灯片编号占位符 3">
            <a:extLst>
              <a:ext uri="{FF2B5EF4-FFF2-40B4-BE49-F238E27FC236}">
                <a16:creationId xmlns:a16="http://schemas.microsoft.com/office/drawing/2014/main" id="{864CAF79-65C5-1BD0-7C92-055750F010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650EE6-A5C3-4382-94A3-5FEDA97BA77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幻灯片图像占位符 1">
            <a:extLst>
              <a:ext uri="{FF2B5EF4-FFF2-40B4-BE49-F238E27FC236}">
                <a16:creationId xmlns:a16="http://schemas.microsoft.com/office/drawing/2014/main" id="{193A8FE3-9DAF-B575-B25F-F4D9490570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4931" name="备注占位符 2">
            <a:extLst>
              <a:ext uri="{FF2B5EF4-FFF2-40B4-BE49-F238E27FC236}">
                <a16:creationId xmlns:a16="http://schemas.microsoft.com/office/drawing/2014/main" id="{5481A9B8-E512-B53D-BF22-5F0003C382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4932" name="灯片编号占位符 3">
            <a:extLst>
              <a:ext uri="{FF2B5EF4-FFF2-40B4-BE49-F238E27FC236}">
                <a16:creationId xmlns:a16="http://schemas.microsoft.com/office/drawing/2014/main" id="{AE7A75E5-D57F-9DA9-8758-EFC5C1F35E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C099BA-7634-4A6A-AF9C-251CC65404C9}"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幻灯片图像占位符 1">
            <a:extLst>
              <a:ext uri="{FF2B5EF4-FFF2-40B4-BE49-F238E27FC236}">
                <a16:creationId xmlns:a16="http://schemas.microsoft.com/office/drawing/2014/main" id="{7C4AAC22-D151-5D07-C51E-7CF55DF006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5955" name="备注占位符 2">
            <a:extLst>
              <a:ext uri="{FF2B5EF4-FFF2-40B4-BE49-F238E27FC236}">
                <a16:creationId xmlns:a16="http://schemas.microsoft.com/office/drawing/2014/main" id="{318897D9-89B1-65D1-4CEC-B74A9AC3A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5956" name="灯片编号占位符 3">
            <a:extLst>
              <a:ext uri="{FF2B5EF4-FFF2-40B4-BE49-F238E27FC236}">
                <a16:creationId xmlns:a16="http://schemas.microsoft.com/office/drawing/2014/main" id="{4169A2FB-FD39-199A-3640-CEBD9DDDB7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EF6A7B6-6AE2-4E84-83C0-056B8A818019}"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幻灯片图像占位符 1">
            <a:extLst>
              <a:ext uri="{FF2B5EF4-FFF2-40B4-BE49-F238E27FC236}">
                <a16:creationId xmlns:a16="http://schemas.microsoft.com/office/drawing/2014/main" id="{229A438B-ACB2-729F-434C-475753E335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6979" name="备注占位符 2">
            <a:extLst>
              <a:ext uri="{FF2B5EF4-FFF2-40B4-BE49-F238E27FC236}">
                <a16:creationId xmlns:a16="http://schemas.microsoft.com/office/drawing/2014/main" id="{2E7215B3-D49C-38AB-AF10-F57DF3FA21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6980" name="灯片编号占位符 3">
            <a:extLst>
              <a:ext uri="{FF2B5EF4-FFF2-40B4-BE49-F238E27FC236}">
                <a16:creationId xmlns:a16="http://schemas.microsoft.com/office/drawing/2014/main" id="{98CB150C-5A7E-3A36-C85B-CCAF26B336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8B8F6A-68AD-485F-ABBF-A8C690C2BF9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幻灯片图像占位符 1">
            <a:extLst>
              <a:ext uri="{FF2B5EF4-FFF2-40B4-BE49-F238E27FC236}">
                <a16:creationId xmlns:a16="http://schemas.microsoft.com/office/drawing/2014/main" id="{9119B662-0538-6D2E-FB10-915DDC1CE7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8003" name="备注占位符 2">
            <a:extLst>
              <a:ext uri="{FF2B5EF4-FFF2-40B4-BE49-F238E27FC236}">
                <a16:creationId xmlns:a16="http://schemas.microsoft.com/office/drawing/2014/main" id="{CCBC31EA-4B72-C81B-2598-B58A120CE0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08004" name="灯片编号占位符 3">
            <a:extLst>
              <a:ext uri="{FF2B5EF4-FFF2-40B4-BE49-F238E27FC236}">
                <a16:creationId xmlns:a16="http://schemas.microsoft.com/office/drawing/2014/main" id="{6DDAB64C-4EC8-5471-0B6B-757C8354A1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7C1E29-3DEE-44A5-BE0B-B7319316ABA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幻灯片图像占位符 1">
            <a:extLst>
              <a:ext uri="{FF2B5EF4-FFF2-40B4-BE49-F238E27FC236}">
                <a16:creationId xmlns:a16="http://schemas.microsoft.com/office/drawing/2014/main" id="{A8B0C12A-1C75-C627-5115-D706853250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03" name="备注占位符 2">
            <a:extLst>
              <a:ext uri="{FF2B5EF4-FFF2-40B4-BE49-F238E27FC236}">
                <a16:creationId xmlns:a16="http://schemas.microsoft.com/office/drawing/2014/main" id="{4FBF82A6-9F74-B11B-E1C5-CB99535AB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82404" name="灯片编号占位符 3">
            <a:extLst>
              <a:ext uri="{FF2B5EF4-FFF2-40B4-BE49-F238E27FC236}">
                <a16:creationId xmlns:a16="http://schemas.microsoft.com/office/drawing/2014/main" id="{83B007AC-620F-43D2-339F-F8F6A1EF04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6C785C-7ED4-4A95-BE91-3C1B289A1CA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幻灯片图像占位符 1">
            <a:extLst>
              <a:ext uri="{FF2B5EF4-FFF2-40B4-BE49-F238E27FC236}">
                <a16:creationId xmlns:a16="http://schemas.microsoft.com/office/drawing/2014/main" id="{9ED82398-6414-9195-EAB4-3539BA0EB3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3427" name="备注占位符 2">
            <a:extLst>
              <a:ext uri="{FF2B5EF4-FFF2-40B4-BE49-F238E27FC236}">
                <a16:creationId xmlns:a16="http://schemas.microsoft.com/office/drawing/2014/main" id="{A387B3E5-B318-8A6C-71EB-822D7AEEB7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83428" name="灯片编号占位符 3">
            <a:extLst>
              <a:ext uri="{FF2B5EF4-FFF2-40B4-BE49-F238E27FC236}">
                <a16:creationId xmlns:a16="http://schemas.microsoft.com/office/drawing/2014/main" id="{40A27BB4-EE36-08CB-4BFD-B75FD4BD1A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C43E452-EB6F-47F1-A5FE-03D8A52829D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幻灯片图像占位符 1">
            <a:extLst>
              <a:ext uri="{FF2B5EF4-FFF2-40B4-BE49-F238E27FC236}">
                <a16:creationId xmlns:a16="http://schemas.microsoft.com/office/drawing/2014/main" id="{3FAF518A-704A-824C-E071-B281A3490D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4451" name="备注占位符 2">
            <a:extLst>
              <a:ext uri="{FF2B5EF4-FFF2-40B4-BE49-F238E27FC236}">
                <a16:creationId xmlns:a16="http://schemas.microsoft.com/office/drawing/2014/main" id="{11C5E31A-78B9-41E8-332C-89B37AFB89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p>
        </p:txBody>
      </p:sp>
      <p:sp>
        <p:nvSpPr>
          <p:cNvPr id="1384452" name="灯片编号占位符 3">
            <a:extLst>
              <a:ext uri="{FF2B5EF4-FFF2-40B4-BE49-F238E27FC236}">
                <a16:creationId xmlns:a16="http://schemas.microsoft.com/office/drawing/2014/main" id="{1C093DDD-F3C7-3977-B783-E06F480C50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C48D90-281B-4066-BD41-E0882437965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幻灯片图像占位符 1">
            <a:extLst>
              <a:ext uri="{FF2B5EF4-FFF2-40B4-BE49-F238E27FC236}">
                <a16:creationId xmlns:a16="http://schemas.microsoft.com/office/drawing/2014/main" id="{C83C5D8B-A109-25E2-F8E6-89EB01D347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5475" name="备注占位符 2">
            <a:extLst>
              <a:ext uri="{FF2B5EF4-FFF2-40B4-BE49-F238E27FC236}">
                <a16:creationId xmlns:a16="http://schemas.microsoft.com/office/drawing/2014/main" id="{7AE877F0-FFB0-6790-4C4D-DC73B06B2E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85476" name="灯片编号占位符 3">
            <a:extLst>
              <a:ext uri="{FF2B5EF4-FFF2-40B4-BE49-F238E27FC236}">
                <a16:creationId xmlns:a16="http://schemas.microsoft.com/office/drawing/2014/main" id="{F93C3BB7-427B-CECE-66E9-24FFAE6C45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2E9AB5-FEDB-4166-BE94-297FCC9D3B4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幻灯片图像占位符 1">
            <a:extLst>
              <a:ext uri="{FF2B5EF4-FFF2-40B4-BE49-F238E27FC236}">
                <a16:creationId xmlns:a16="http://schemas.microsoft.com/office/drawing/2014/main" id="{061E3256-8DA5-EF5A-015C-EC43B2F678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6499" name="备注占位符 2">
            <a:extLst>
              <a:ext uri="{FF2B5EF4-FFF2-40B4-BE49-F238E27FC236}">
                <a16:creationId xmlns:a16="http://schemas.microsoft.com/office/drawing/2014/main" id="{58D7A776-F013-79FF-FDF1-3DD0A6C73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86500" name="灯片编号占位符 3">
            <a:extLst>
              <a:ext uri="{FF2B5EF4-FFF2-40B4-BE49-F238E27FC236}">
                <a16:creationId xmlns:a16="http://schemas.microsoft.com/office/drawing/2014/main" id="{82B6C62B-DCA3-2825-D61E-48F71770DA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977C04-E3DC-49FC-9547-FCA2EE1C1D5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幻灯片图像占位符 1">
            <a:extLst>
              <a:ext uri="{FF2B5EF4-FFF2-40B4-BE49-F238E27FC236}">
                <a16:creationId xmlns:a16="http://schemas.microsoft.com/office/drawing/2014/main" id="{0619A22D-5667-7FC1-1917-076C5E549C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7523" name="备注占位符 2">
            <a:extLst>
              <a:ext uri="{FF2B5EF4-FFF2-40B4-BE49-F238E27FC236}">
                <a16:creationId xmlns:a16="http://schemas.microsoft.com/office/drawing/2014/main" id="{42561203-294A-AA76-3035-1C403F43E4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1387524" name="灯片编号占位符 3">
            <a:extLst>
              <a:ext uri="{FF2B5EF4-FFF2-40B4-BE49-F238E27FC236}">
                <a16:creationId xmlns:a16="http://schemas.microsoft.com/office/drawing/2014/main" id="{C32CCAC5-01DE-5021-E5A2-392BDF6B48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075ABB-1340-41F4-9C00-866522207D4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幻灯片图像占位符 1">
            <a:extLst>
              <a:ext uri="{FF2B5EF4-FFF2-40B4-BE49-F238E27FC236}">
                <a16:creationId xmlns:a16="http://schemas.microsoft.com/office/drawing/2014/main" id="{C0541D24-2C0A-D0B3-328A-3DFF0D77F3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8547" name="备注占位符 2">
            <a:extLst>
              <a:ext uri="{FF2B5EF4-FFF2-40B4-BE49-F238E27FC236}">
                <a16:creationId xmlns:a16="http://schemas.microsoft.com/office/drawing/2014/main" id="{0A35D99F-9D34-B7E7-44B7-FEFE66CD76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88548" name="灯片编号占位符 3">
            <a:extLst>
              <a:ext uri="{FF2B5EF4-FFF2-40B4-BE49-F238E27FC236}">
                <a16:creationId xmlns:a16="http://schemas.microsoft.com/office/drawing/2014/main" id="{B9007EE0-79FD-477D-BE43-CA2CC640C1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CF3290-7AE5-4831-B193-710A881CFAA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FCDBB-0471-2266-3A9D-0006C7E556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FD676D-E71A-3F76-A031-416826FD7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E77C76-F8C3-1D8E-FE92-342E0FB233F5}"/>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8ED72D2A-CA17-3103-00BA-972475360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C55032-9A57-1A23-C5F8-368B85CAE7E9}"/>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1968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4FA4B-F307-3442-55CB-89E59BFFE1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64231B-072C-7012-0A68-B810F7CD52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2873B9-E22B-EF72-00FF-C4B922E0C933}"/>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144BC789-FEED-3EC3-3FC8-AED8A292A5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E0B6BC-3C44-CC2A-9C17-8CA997F4672F}"/>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188740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BBD1A3-2D78-F191-A6F7-A1A30BAD9F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A84DBA-142B-2E42-17CE-E61B297883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F735F8-980D-A870-D707-22638757E339}"/>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2487A8A9-A814-508E-11AA-B770B75926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6D7B77-E721-57E1-27C6-3C561AD545DC}"/>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3661024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a:extLst>
              <a:ext uri="{FF2B5EF4-FFF2-40B4-BE49-F238E27FC236}">
                <a16:creationId xmlns:a16="http://schemas.microsoft.com/office/drawing/2014/main" id="{B18376C8-A574-2C92-FC68-B05272F09E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27123807-4B17-A860-486A-0B05059DBFD0}"/>
              </a:ext>
            </a:extLst>
          </p:cNvPr>
          <p:cNvSpPr>
            <a:spLocks noGrp="1"/>
          </p:cNvSpPr>
          <p:nvPr>
            <p:ph type="dt" sz="half" idx="10"/>
          </p:nvPr>
        </p:nvSpPr>
        <p:spPr/>
        <p:txBody>
          <a:bodyPr/>
          <a:lstStyle>
            <a:lvl1pPr>
              <a:defRPr/>
            </a:lvl1pPr>
          </a:lstStyle>
          <a:p>
            <a:pPr>
              <a:defRPr/>
            </a:pPr>
            <a:fld id="{106BCDB8-9142-4506-A80A-C871C418821F}" type="datetime1">
              <a:rPr lang="es-ES" altLang="zh-CN"/>
              <a:pPr>
                <a:defRPr/>
              </a:pPr>
              <a:t>27/11/2022</a:t>
            </a:fld>
            <a:endParaRPr lang="es-ES" altLang="zh-CN"/>
          </a:p>
        </p:txBody>
      </p:sp>
      <p:sp>
        <p:nvSpPr>
          <p:cNvPr id="6" name="4 Marcador de pie de página">
            <a:extLst>
              <a:ext uri="{FF2B5EF4-FFF2-40B4-BE49-F238E27FC236}">
                <a16:creationId xmlns:a16="http://schemas.microsoft.com/office/drawing/2014/main" id="{4DE7737C-FA7F-3BDE-0153-7ECC4972AD79}"/>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8C5CC807-78F3-93E7-62CF-A8ABE7BD8B09}"/>
              </a:ext>
            </a:extLst>
          </p:cNvPr>
          <p:cNvSpPr>
            <a:spLocks noGrp="1"/>
          </p:cNvSpPr>
          <p:nvPr>
            <p:ph type="sldNum" sz="quarter" idx="12"/>
          </p:nvPr>
        </p:nvSpPr>
        <p:spPr/>
        <p:txBody>
          <a:bodyPr/>
          <a:lstStyle>
            <a:lvl1pPr>
              <a:defRPr/>
            </a:lvl1pPr>
          </a:lstStyle>
          <a:p>
            <a:fld id="{4E877D83-4DF0-42A8-94EA-B7C75A531805}" type="slidenum">
              <a:rPr lang="es-ES" altLang="zh-CN"/>
              <a:pPr/>
              <a:t>‹#›</a:t>
            </a:fld>
            <a:endParaRPr lang="es-ES" altLang="zh-CN"/>
          </a:p>
        </p:txBody>
      </p:sp>
    </p:spTree>
    <p:extLst>
      <p:ext uri="{BB962C8B-B14F-4D97-AF65-F5344CB8AC3E}">
        <p14:creationId xmlns:p14="http://schemas.microsoft.com/office/powerpoint/2010/main" val="1124604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C4ACAC8D-1CBC-EB8A-F235-EBDB83333697}"/>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5" name="5 Marcador de número de diapositiva">
            <a:extLst>
              <a:ext uri="{FF2B5EF4-FFF2-40B4-BE49-F238E27FC236}">
                <a16:creationId xmlns:a16="http://schemas.microsoft.com/office/drawing/2014/main" id="{A19B7F10-5AE7-E419-9410-AF252F04730E}"/>
              </a:ext>
            </a:extLst>
          </p:cNvPr>
          <p:cNvSpPr txBox="1">
            <a:spLocks/>
          </p:cNvSpPr>
          <p:nvPr userDrawn="1"/>
        </p:nvSpPr>
        <p:spPr>
          <a:xfrm>
            <a:off x="10938934" y="68264"/>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FA2FB80-D91A-4B51-B763-55F4516B0ED7}"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a:extLst>
              <a:ext uri="{FF2B5EF4-FFF2-40B4-BE49-F238E27FC236}">
                <a16:creationId xmlns:a16="http://schemas.microsoft.com/office/drawing/2014/main" id="{E65DD099-C53F-3704-79FB-F0F209BF85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538DEDB8-C3E9-2F47-D17D-1ABD42D2F207}"/>
              </a:ext>
            </a:extLst>
          </p:cNvPr>
          <p:cNvSpPr>
            <a:spLocks noGrp="1"/>
          </p:cNvSpPr>
          <p:nvPr>
            <p:ph type="dt" sz="half" idx="10"/>
          </p:nvPr>
        </p:nvSpPr>
        <p:spPr/>
        <p:txBody>
          <a:bodyPr/>
          <a:lstStyle>
            <a:lvl1pPr>
              <a:defRPr/>
            </a:lvl1pPr>
          </a:lstStyle>
          <a:p>
            <a:pPr>
              <a:defRPr/>
            </a:pPr>
            <a:fld id="{AA00D542-9083-4839-837A-CFC33FD4206B}" type="datetime1">
              <a:rPr lang="es-ES" altLang="zh-CN"/>
              <a:pPr>
                <a:defRPr/>
              </a:pPr>
              <a:t>27/11/2022</a:t>
            </a:fld>
            <a:endParaRPr lang="es-ES" altLang="zh-CN" dirty="0"/>
          </a:p>
        </p:txBody>
      </p:sp>
      <p:sp>
        <p:nvSpPr>
          <p:cNvPr id="8" name="4 Marcador de pie de página">
            <a:extLst>
              <a:ext uri="{FF2B5EF4-FFF2-40B4-BE49-F238E27FC236}">
                <a16:creationId xmlns:a16="http://schemas.microsoft.com/office/drawing/2014/main" id="{FB554297-643B-40FA-1226-211C90D21C2C}"/>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45850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99017DAC-2D98-8110-96DC-1A1EA98B7686}"/>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93C02FD2-000D-24F3-5651-844FADE56643}"/>
              </a:ext>
            </a:extLst>
          </p:cNvPr>
          <p:cNvSpPr txBox="1">
            <a:spLocks/>
          </p:cNvSpPr>
          <p:nvPr userDrawn="1"/>
        </p:nvSpPr>
        <p:spPr>
          <a:xfrm>
            <a:off x="10938934" y="66676"/>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CD370CE-A9CA-469F-83B7-D336375BD9BE}"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240460EB-8BBE-109A-1638-539FC7FAAB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690E575C-338B-9DE4-D98A-FD4782AB977F}"/>
              </a:ext>
            </a:extLst>
          </p:cNvPr>
          <p:cNvSpPr txBox="1">
            <a:spLocks/>
          </p:cNvSpPr>
          <p:nvPr userDrawn="1"/>
        </p:nvSpPr>
        <p:spPr bwMode="auto">
          <a:xfrm>
            <a:off x="1" y="6261100"/>
            <a:ext cx="34078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软件工程学概述</a:t>
            </a:r>
          </a:p>
        </p:txBody>
      </p:sp>
      <p:sp>
        <p:nvSpPr>
          <p:cNvPr id="6" name="4 Marcador de pie de página">
            <a:extLst>
              <a:ext uri="{FF2B5EF4-FFF2-40B4-BE49-F238E27FC236}">
                <a16:creationId xmlns:a16="http://schemas.microsoft.com/office/drawing/2014/main" id="{1197C2B7-5507-B48A-CDA2-4771E2169133}"/>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69729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4A00FD99-2E80-D07E-4AE2-4810FBC58AD3}"/>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8E1DB22E-18F7-2CA1-4589-06CE523D48E4}"/>
              </a:ext>
            </a:extLst>
          </p:cNvPr>
          <p:cNvSpPr txBox="1">
            <a:spLocks/>
          </p:cNvSpPr>
          <p:nvPr userDrawn="1"/>
        </p:nvSpPr>
        <p:spPr>
          <a:xfrm>
            <a:off x="10938934" y="66676"/>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2674EC7-777A-476F-9B13-B296368FE407}"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BD2031EF-84C4-B59A-755C-606D763012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8D67560A-C9F5-558B-DE9C-D95892372FB2}"/>
              </a:ext>
            </a:extLst>
          </p:cNvPr>
          <p:cNvSpPr>
            <a:spLocks noGrp="1"/>
          </p:cNvSpPr>
          <p:nvPr>
            <p:ph type="dt" sz="half" idx="10"/>
          </p:nvPr>
        </p:nvSpPr>
        <p:spPr/>
        <p:txBody>
          <a:bodyPr/>
          <a:lstStyle>
            <a:lvl1pPr>
              <a:defRPr/>
            </a:lvl1pPr>
          </a:lstStyle>
          <a:p>
            <a:pPr>
              <a:defRPr/>
            </a:pPr>
            <a:fld id="{F61D7103-C5E8-47FA-8363-9FD7FD8E5C28}" type="datetime1">
              <a:rPr lang="es-ES" altLang="zh-CN"/>
              <a:pPr>
                <a:defRPr/>
              </a:pPr>
              <a:t>27/11/2022</a:t>
            </a:fld>
            <a:endParaRPr lang="es-ES" altLang="zh-CN"/>
          </a:p>
        </p:txBody>
      </p:sp>
      <p:sp>
        <p:nvSpPr>
          <p:cNvPr id="6" name="4 Marcador de pie de página">
            <a:extLst>
              <a:ext uri="{FF2B5EF4-FFF2-40B4-BE49-F238E27FC236}">
                <a16:creationId xmlns:a16="http://schemas.microsoft.com/office/drawing/2014/main" id="{C9DB5F5F-E4A9-0670-C7E3-16E701D692B9}"/>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682883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章节">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9A8B42D0-497C-2018-A1BC-5F7CCFD534FD}"/>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solidFill>
                <a:prstClr val="white"/>
              </a:solidFill>
            </a:endParaRPr>
          </a:p>
        </p:txBody>
      </p:sp>
      <p:sp>
        <p:nvSpPr>
          <p:cNvPr id="3" name="5 Marcador de número de diapositiva">
            <a:extLst>
              <a:ext uri="{FF2B5EF4-FFF2-40B4-BE49-F238E27FC236}">
                <a16:creationId xmlns:a16="http://schemas.microsoft.com/office/drawing/2014/main" id="{83B418A4-5CF7-2773-682C-4249E9E1E4BB}"/>
              </a:ext>
            </a:extLst>
          </p:cNvPr>
          <p:cNvSpPr txBox="1">
            <a:spLocks/>
          </p:cNvSpPr>
          <p:nvPr userDrawn="1"/>
        </p:nvSpPr>
        <p:spPr>
          <a:xfrm>
            <a:off x="10938934" y="66676"/>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D8C1058-636C-4DBD-9FFA-BCB5D7458B56}" type="slidenum">
              <a:rPr lang="es-ES" altLang="zh-CN" sz="2000" b="1">
                <a:solidFill>
                  <a:srgbClr val="FFFFFF"/>
                </a:solidFill>
                <a:latin typeface="Calibri" panose="020F0502020204030204" pitchFamily="34" charset="0"/>
              </a:rPr>
              <a:pPr algn="r" eaLnBrk="1" hangingPunct="1"/>
              <a:t>‹#›</a:t>
            </a:fld>
            <a:endParaRPr lang="es-ES" altLang="zh-CN" sz="2000" b="1">
              <a:solidFill>
                <a:srgbClr val="FFFFFF"/>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749224DB-B7B1-E4F0-8CD4-C506939B93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5AEE4A7-C001-153A-874C-011BEC975D11}"/>
              </a:ext>
            </a:extLst>
          </p:cNvPr>
          <p:cNvSpPr txBox="1">
            <a:spLocks noChangeArrowheads="1"/>
          </p:cNvSpPr>
          <p:nvPr userDrawn="1"/>
        </p:nvSpPr>
        <p:spPr bwMode="auto">
          <a:xfrm>
            <a:off x="334433" y="6308726"/>
            <a:ext cx="1739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a:solidFill>
                  <a:schemeClr val="bg1"/>
                </a:solidFill>
              </a:rPr>
              <a:t>第</a:t>
            </a:r>
            <a:r>
              <a:rPr lang="en-US" altLang="zh-CN" sz="2400">
                <a:solidFill>
                  <a:schemeClr val="bg1"/>
                </a:solidFill>
                <a:latin typeface="宋体" pitchFamily="2" charset="-122"/>
              </a:rPr>
              <a:t>8</a:t>
            </a:r>
            <a:r>
              <a:rPr lang="zh-CN" altLang="en-US" sz="2400">
                <a:solidFill>
                  <a:schemeClr val="bg1"/>
                </a:solidFill>
              </a:rPr>
              <a:t>章  维护</a:t>
            </a:r>
          </a:p>
        </p:txBody>
      </p:sp>
      <p:sp>
        <p:nvSpPr>
          <p:cNvPr id="6" name="4 Marcador de pie de página">
            <a:extLst>
              <a:ext uri="{FF2B5EF4-FFF2-40B4-BE49-F238E27FC236}">
                <a16:creationId xmlns:a16="http://schemas.microsoft.com/office/drawing/2014/main" id="{3C02B379-D5CF-43CD-62FE-316FD742640B}"/>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569371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zhangjie">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D3C5218E-648E-4F2C-A2B6-0660D2C348B7}"/>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7D5C1028-1F2D-D1B3-A4EE-C3CEAED1DF24}"/>
              </a:ext>
            </a:extLst>
          </p:cNvPr>
          <p:cNvSpPr txBox="1">
            <a:spLocks/>
          </p:cNvSpPr>
          <p:nvPr userDrawn="1"/>
        </p:nvSpPr>
        <p:spPr>
          <a:xfrm>
            <a:off x="10938934" y="66676"/>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B0013A7-0BEB-404E-930A-99F6E06BF120}"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B4C5F212-25CA-0069-E824-3719CB5991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1">
            <a:extLst>
              <a:ext uri="{FF2B5EF4-FFF2-40B4-BE49-F238E27FC236}">
                <a16:creationId xmlns:a16="http://schemas.microsoft.com/office/drawing/2014/main" id="{D86F10DD-049C-7697-4ACB-1B9BC3DEDF47}"/>
              </a:ext>
            </a:extLst>
          </p:cNvPr>
          <p:cNvSpPr>
            <a:spLocks noChangeArrowheads="1"/>
          </p:cNvSpPr>
          <p:nvPr userDrawn="1"/>
        </p:nvSpPr>
        <p:spPr bwMode="auto">
          <a:xfrm>
            <a:off x="467890" y="6059488"/>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D9D9D9"/>
                </a:solidFill>
                <a:latin typeface="宋体" panose="02010600030101010101" pitchFamily="2" charset="-122"/>
              </a:rPr>
              <a:t> 第</a:t>
            </a:r>
            <a:r>
              <a:rPr lang="en-US" altLang="zh-CN" sz="2400">
                <a:solidFill>
                  <a:srgbClr val="D9D9D9"/>
                </a:solidFill>
                <a:latin typeface="宋体" panose="02010600030101010101" pitchFamily="2" charset="-122"/>
              </a:rPr>
              <a:t>9</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r>
              <a:rPr lang="zh-CN" altLang="en-US" sz="2400">
                <a:solidFill>
                  <a:srgbClr val="D9D9D9"/>
                </a:solidFill>
                <a:latin typeface="宋体" panose="02010600030101010101" pitchFamily="2" charset="-122"/>
              </a:rPr>
              <a:t>面向对象方法学引论</a:t>
            </a:r>
          </a:p>
        </p:txBody>
      </p:sp>
      <p:sp>
        <p:nvSpPr>
          <p:cNvPr id="6" name="4 Marcador de pie de página">
            <a:extLst>
              <a:ext uri="{FF2B5EF4-FFF2-40B4-BE49-F238E27FC236}">
                <a16:creationId xmlns:a16="http://schemas.microsoft.com/office/drawing/2014/main" id="{A87D9740-6340-93AA-30D7-FD99BD95E3E4}"/>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244337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0CF610A4-350A-887D-C22E-2554A7663D2E}"/>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5D233974-0FDC-FFA1-D9CB-5EB42AE6B3E3}"/>
              </a:ext>
            </a:extLst>
          </p:cNvPr>
          <p:cNvSpPr txBox="1">
            <a:spLocks/>
          </p:cNvSpPr>
          <p:nvPr userDrawn="1"/>
        </p:nvSpPr>
        <p:spPr>
          <a:xfrm>
            <a:off x="10938934" y="66676"/>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7FDF5D0-D0CD-473B-9F7D-2F20FD6FCA1F}"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9BC7B44B-E952-C837-E65C-F588E8505A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5BA1AE91-F026-D50D-449A-754DDF07A7BB}"/>
              </a:ext>
            </a:extLst>
          </p:cNvPr>
          <p:cNvSpPr txBox="1">
            <a:spLocks/>
          </p:cNvSpPr>
          <p:nvPr userDrawn="1"/>
        </p:nvSpPr>
        <p:spPr bwMode="auto">
          <a:xfrm>
            <a:off x="1" y="6251575"/>
            <a:ext cx="308821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10</a:t>
            </a:r>
            <a:r>
              <a:rPr lang="zh-CN" altLang="en-US" sz="2400" dirty="0">
                <a:solidFill>
                  <a:srgbClr val="D9D9D9"/>
                </a:solidFill>
                <a:latin typeface="宋体" panose="02010600030101010101" pitchFamily="2" charset="-122"/>
              </a:rPr>
              <a:t>章　</a:t>
            </a:r>
            <a:endParaRPr lang="en-US" altLang="zh-CN" sz="2400" dirty="0">
              <a:solidFill>
                <a:srgbClr val="D9D9D9"/>
              </a:solidFill>
              <a:latin typeface="宋体" panose="02010600030101010101" pitchFamily="2" charset="-122"/>
            </a:endParaRPr>
          </a:p>
          <a:p>
            <a:pPr algn="ctr" eaLnBrk="1" hangingPunct="1">
              <a:defRPr/>
            </a:pPr>
            <a:r>
              <a:rPr lang="zh-CN" altLang="en-US" sz="2400" dirty="0">
                <a:solidFill>
                  <a:srgbClr val="D9D9D9"/>
                </a:solidFill>
                <a:latin typeface="宋体" panose="02010600030101010101" pitchFamily="2" charset="-122"/>
              </a:rPr>
              <a:t>面向对象分析</a:t>
            </a:r>
          </a:p>
        </p:txBody>
      </p:sp>
      <p:sp>
        <p:nvSpPr>
          <p:cNvPr id="6" name="4 Marcador de pie de página">
            <a:extLst>
              <a:ext uri="{FF2B5EF4-FFF2-40B4-BE49-F238E27FC236}">
                <a16:creationId xmlns:a16="http://schemas.microsoft.com/office/drawing/2014/main" id="{AF9012AE-FFF5-F0E1-D867-929F6F11DB29}"/>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72937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rt">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407CBEFA-11D3-EA5A-8223-4B9E9942D5AC}"/>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86824918-FADB-0ABA-1600-35FDF5FAD52C}"/>
              </a:ext>
            </a:extLst>
          </p:cNvPr>
          <p:cNvSpPr txBox="1">
            <a:spLocks/>
          </p:cNvSpPr>
          <p:nvPr userDrawn="1"/>
        </p:nvSpPr>
        <p:spPr>
          <a:xfrm>
            <a:off x="10938934" y="66676"/>
            <a:ext cx="768351"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B30CA4E-CB6C-4C48-B100-504DEAD5C9A8}"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61793FD8-94C2-1516-4DCF-BF6A6C7429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D8223E3C-1569-DEDD-20CF-7E6D27AF39DC}"/>
              </a:ext>
            </a:extLst>
          </p:cNvPr>
          <p:cNvSpPr txBox="1">
            <a:spLocks/>
          </p:cNvSpPr>
          <p:nvPr userDrawn="1"/>
        </p:nvSpPr>
        <p:spPr bwMode="auto">
          <a:xfrm>
            <a:off x="1" y="6245225"/>
            <a:ext cx="308821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12</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面向对象实现</a:t>
            </a:r>
          </a:p>
        </p:txBody>
      </p:sp>
      <p:sp>
        <p:nvSpPr>
          <p:cNvPr id="6" name="4 Marcador de pie de página">
            <a:extLst>
              <a:ext uri="{FF2B5EF4-FFF2-40B4-BE49-F238E27FC236}">
                <a16:creationId xmlns:a16="http://schemas.microsoft.com/office/drawing/2014/main" id="{D0381DB4-EFAF-CA4B-3B61-4D14531DF49A}"/>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05745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7355E-A98E-8BDF-41A0-BC09A2535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ABF3FA-BCAC-1E47-D919-4D093D6CBE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77CA1C-FDD1-0BA0-986C-57CC3EE099BF}"/>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B80ABD67-6E96-212A-715B-0406426CB1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57D861-BC54-9B49-E760-576497FD9B05}"/>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17676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87CF2-C133-E3BD-E289-8D5AFA19CC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554B37-27A4-0C4E-B44A-212A73C32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A94DDE-496A-C21F-9F8F-4E7506A90D0A}"/>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579DDAF7-EFB9-7991-135D-45587FB3B2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3075A5-8484-46D5-4594-4007C9CAD675}"/>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61279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58DD7-0DC6-E491-D990-410B4D55E5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A94D36-2A0D-F23B-14B5-4668198A79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5B71C3-B746-8E96-5F33-B37348232C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2C2038-0B83-38F0-A330-413316A7DB58}"/>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6" name="页脚占位符 5">
            <a:extLst>
              <a:ext uri="{FF2B5EF4-FFF2-40B4-BE49-F238E27FC236}">
                <a16:creationId xmlns:a16="http://schemas.microsoft.com/office/drawing/2014/main" id="{61334C9A-CCBE-BAAC-9A34-2F01C241A3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FC575-C071-61F9-51EA-F47C922B75DD}"/>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76092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3F391-BDA9-AFFB-47D6-E8E1E6A063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8ABDBA-E70F-4AA5-9F65-2F0BEF7F4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46E2DA-40D8-B985-F87F-BEC452557B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ABD8CF-C164-748E-5B7C-186B163BF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948F80-2007-D049-ACE5-FBC4D72B7B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3AF88E-928A-FDE6-3B9A-1DDC1FB32DCD}"/>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8" name="页脚占位符 7">
            <a:extLst>
              <a:ext uri="{FF2B5EF4-FFF2-40B4-BE49-F238E27FC236}">
                <a16:creationId xmlns:a16="http://schemas.microsoft.com/office/drawing/2014/main" id="{83197DB7-D903-774B-5275-2928428253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1E62C-EAD7-B8B7-4B27-D8268B15A533}"/>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390926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AB786-881E-8490-0211-88D9D2EC38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970092-0EF1-506C-7D1F-70FB4BA2313E}"/>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4" name="页脚占位符 3">
            <a:extLst>
              <a:ext uri="{FF2B5EF4-FFF2-40B4-BE49-F238E27FC236}">
                <a16:creationId xmlns:a16="http://schemas.microsoft.com/office/drawing/2014/main" id="{9E4B3B76-8CED-C8DB-3793-DA985AFF84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9EF549-0DB4-6D55-4835-6019A51DB784}"/>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355527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EC1FAE-9027-6279-3409-419D6DE69009}"/>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3" name="页脚占位符 2">
            <a:extLst>
              <a:ext uri="{FF2B5EF4-FFF2-40B4-BE49-F238E27FC236}">
                <a16:creationId xmlns:a16="http://schemas.microsoft.com/office/drawing/2014/main" id="{8182DCEB-E2C7-BB5C-1CBD-C1A87E97B1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055AD5-3771-A932-6E01-8A625FD1C10B}"/>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360706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EEF64-9118-2838-B3E0-0F68889CF6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898B77-2D9C-7D27-6EF1-CEB3C4DF0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CBBD3B-E1DC-E873-D3C5-19B266757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4A0F30-C3C8-7155-8EE0-BF300CAD4FCC}"/>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6" name="页脚占位符 5">
            <a:extLst>
              <a:ext uri="{FF2B5EF4-FFF2-40B4-BE49-F238E27FC236}">
                <a16:creationId xmlns:a16="http://schemas.microsoft.com/office/drawing/2014/main" id="{E833DC8E-CE1D-D1B8-759F-E703614202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509F67-F7D8-EA65-3CB6-9DA3A06A1377}"/>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146433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EF35E-F059-F50A-2126-2C6CC42079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EEE79E-CF6B-93C5-7603-5620F4FBB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A08E47-072A-D243-7FBE-87DD0145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5418C1-50B3-5089-B95A-5993FA945729}"/>
              </a:ext>
            </a:extLst>
          </p:cNvPr>
          <p:cNvSpPr>
            <a:spLocks noGrp="1"/>
          </p:cNvSpPr>
          <p:nvPr>
            <p:ph type="dt" sz="half" idx="10"/>
          </p:nvPr>
        </p:nvSpPr>
        <p:spPr/>
        <p:txBody>
          <a:bodyPr/>
          <a:lstStyle/>
          <a:p>
            <a:fld id="{F02B0338-7F16-4A6F-A7AF-271F61849863}" type="datetimeFigureOut">
              <a:rPr lang="zh-CN" altLang="en-US" smtClean="0"/>
              <a:t>2022/11/27</a:t>
            </a:fld>
            <a:endParaRPr lang="zh-CN" altLang="en-US"/>
          </a:p>
        </p:txBody>
      </p:sp>
      <p:sp>
        <p:nvSpPr>
          <p:cNvPr id="6" name="页脚占位符 5">
            <a:extLst>
              <a:ext uri="{FF2B5EF4-FFF2-40B4-BE49-F238E27FC236}">
                <a16:creationId xmlns:a16="http://schemas.microsoft.com/office/drawing/2014/main" id="{F3102211-DC39-A448-187E-0AC02BE87C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87BFF8-8940-2269-651B-60CB18D45570}"/>
              </a:ext>
            </a:extLst>
          </p:cNvPr>
          <p:cNvSpPr>
            <a:spLocks noGrp="1"/>
          </p:cNvSpPr>
          <p:nvPr>
            <p:ph type="sldNum" sz="quarter" idx="12"/>
          </p:nvPr>
        </p:nvSpPr>
        <p:spPr/>
        <p:txBody>
          <a:body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246423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302F17-763D-4ECA-C1E3-0D8A7A371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A88748-0957-5601-A500-928E0551D3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E218DE-0995-DC88-C540-A0128C811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B0338-7F16-4A6F-A7AF-271F61849863}" type="datetimeFigureOut">
              <a:rPr lang="zh-CN" altLang="en-US" smtClean="0"/>
              <a:t>2022/11/27</a:t>
            </a:fld>
            <a:endParaRPr lang="zh-CN" altLang="en-US"/>
          </a:p>
        </p:txBody>
      </p:sp>
      <p:sp>
        <p:nvSpPr>
          <p:cNvPr id="5" name="页脚占位符 4">
            <a:extLst>
              <a:ext uri="{FF2B5EF4-FFF2-40B4-BE49-F238E27FC236}">
                <a16:creationId xmlns:a16="http://schemas.microsoft.com/office/drawing/2014/main" id="{7212DD07-E4F5-F30F-913F-9D54490EA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010F06-E230-E2AF-F4D8-07AFF0E48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6D1C2-D24A-40DA-93F7-458C8A54DE0F}" type="slidenum">
              <a:rPr lang="zh-CN" altLang="en-US" smtClean="0"/>
              <a:t>‹#›</a:t>
            </a:fld>
            <a:endParaRPr lang="zh-CN" altLang="en-US"/>
          </a:p>
        </p:txBody>
      </p:sp>
    </p:spTree>
    <p:extLst>
      <p:ext uri="{BB962C8B-B14F-4D97-AF65-F5344CB8AC3E}">
        <p14:creationId xmlns:p14="http://schemas.microsoft.com/office/powerpoint/2010/main" val="144403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D256A8A0-0EC8-E790-076B-3C51C497454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F17818C5-D543-F154-2964-52BA952FB01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7604FB8E-974A-8F5E-F21C-CEFCB9099CFE}"/>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FE74AFA-717C-4C32-AFCB-7A3574F9F1C4}" type="datetime1">
              <a:rPr lang="es-ES" altLang="zh-CN"/>
              <a:pPr>
                <a:defRPr/>
              </a:pPr>
              <a:t>27/11/2022</a:t>
            </a:fld>
            <a:endParaRPr lang="es-ES" altLang="zh-CN" dirty="0"/>
          </a:p>
        </p:txBody>
      </p:sp>
      <p:sp>
        <p:nvSpPr>
          <p:cNvPr id="5" name="4 Marcador de pie de página">
            <a:extLst>
              <a:ext uri="{FF2B5EF4-FFF2-40B4-BE49-F238E27FC236}">
                <a16:creationId xmlns:a16="http://schemas.microsoft.com/office/drawing/2014/main" id="{9FEEF826-B719-DCC4-466F-D3BC876B4015}"/>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784A140E-5AD9-F17B-4955-42919B6309A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FD742E52-C7CF-45D5-9F9D-62A310659B19}" type="slidenum">
              <a:rPr lang="es-ES" altLang="zh-CN"/>
              <a:pPr/>
              <a:t>‹#›</a:t>
            </a:fld>
            <a:endParaRPr lang="es-ES" altLang="zh-CN"/>
          </a:p>
        </p:txBody>
      </p:sp>
      <p:pic>
        <p:nvPicPr>
          <p:cNvPr id="1031" name="Imagen 5" descr="C:\Users\Design\Documents\Edu\Product Launch\shadown.png">
            <a:extLst>
              <a:ext uri="{FF2B5EF4-FFF2-40B4-BE49-F238E27FC236}">
                <a16:creationId xmlns:a16="http://schemas.microsoft.com/office/drawing/2014/main" id="{DF849864-208C-30D9-1759-DE28BA81DF25}"/>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215217" y="5875338"/>
            <a:ext cx="1016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a:extLst>
              <a:ext uri="{FF2B5EF4-FFF2-40B4-BE49-F238E27FC236}">
                <a16:creationId xmlns:a16="http://schemas.microsoft.com/office/drawing/2014/main" id="{C642C326-1647-36CB-B6C1-7FF6D7BCB56A}"/>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401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slide" Target="slide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slide" Target="slide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slide" Target="sl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slide" Target="sl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a:extLst>
              <a:ext uri="{FF2B5EF4-FFF2-40B4-BE49-F238E27FC236}">
                <a16:creationId xmlns:a16="http://schemas.microsoft.com/office/drawing/2014/main" id="{68417960-A776-E987-F558-91113D37BA24}"/>
              </a:ext>
            </a:extLst>
          </p:cNvPr>
          <p:cNvSpPr>
            <a:spLocks noGrp="1"/>
          </p:cNvSpPr>
          <p:nvPr>
            <p:ph type="subTitle" idx="1"/>
          </p:nvPr>
        </p:nvSpPr>
        <p:spPr>
          <a:xfrm>
            <a:off x="2711450" y="1916113"/>
            <a:ext cx="7488238" cy="792162"/>
          </a:xfrm>
        </p:spPr>
        <p:txBody>
          <a:bodyPr/>
          <a:lstStyle/>
          <a:p>
            <a:pPr eaLnBrk="1" hangingPunct="1">
              <a:buFont typeface="Arial" charset="0"/>
              <a:buNone/>
              <a:defRPr/>
            </a:pPr>
            <a:r>
              <a:rPr lang="zh-CN" altLang="en-US" sz="5400" b="1" dirty="0">
                <a:solidFill>
                  <a:schemeClr val="tx1"/>
                </a:solidFill>
                <a:latin typeface="+mn-ea"/>
              </a:rPr>
              <a:t>软件工程导论（第</a:t>
            </a:r>
            <a:r>
              <a:rPr lang="en-US" altLang="zh-CN" sz="5400" b="1" dirty="0">
                <a:solidFill>
                  <a:schemeClr val="tx1"/>
                </a:solidFill>
                <a:latin typeface="+mn-ea"/>
              </a:rPr>
              <a:t>6</a:t>
            </a:r>
            <a:r>
              <a:rPr lang="zh-CN" altLang="en-US" sz="5400" b="1" dirty="0">
                <a:solidFill>
                  <a:schemeClr val="tx1"/>
                </a:solidFill>
                <a:latin typeface="+mn-ea"/>
              </a:rPr>
              <a:t>版）</a:t>
            </a:r>
            <a:endParaRPr lang="es-ES" altLang="zh-CN" sz="5400" dirty="0">
              <a:solidFill>
                <a:schemeClr val="tx1"/>
              </a:solidFill>
              <a:latin typeface="+mn-ea"/>
            </a:endParaRPr>
          </a:p>
        </p:txBody>
      </p:sp>
      <p:sp>
        <p:nvSpPr>
          <p:cNvPr id="5125" name="5 CuadroTexto">
            <a:extLst>
              <a:ext uri="{FF2B5EF4-FFF2-40B4-BE49-F238E27FC236}">
                <a16:creationId xmlns:a16="http://schemas.microsoft.com/office/drawing/2014/main" id="{5995D353-310A-789F-D844-FF9B74F94716}"/>
              </a:ext>
            </a:extLst>
          </p:cNvPr>
          <p:cNvSpPr txBox="1">
            <a:spLocks noChangeArrowheads="1"/>
          </p:cNvSpPr>
          <p:nvPr/>
        </p:nvSpPr>
        <p:spPr bwMode="auto">
          <a:xfrm>
            <a:off x="3503614" y="3629026"/>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4000" b="1" dirty="0">
                <a:solidFill>
                  <a:prstClr val="black"/>
                </a:solidFill>
                <a:latin typeface="宋体" panose="02010600030101010101" pitchFamily="2" charset="-122"/>
              </a:rPr>
              <a:t>第</a:t>
            </a:r>
            <a:r>
              <a:rPr lang="en-US" altLang="zh-CN" sz="4000" b="1" dirty="0">
                <a:solidFill>
                  <a:prstClr val="black"/>
                </a:solidFill>
                <a:latin typeface="宋体" panose="02010600030101010101" pitchFamily="2" charset="-122"/>
              </a:rPr>
              <a:t>7</a:t>
            </a:r>
            <a:r>
              <a:rPr lang="zh-CN" altLang="en-US" sz="4000" b="1" dirty="0">
                <a:solidFill>
                  <a:prstClr val="black"/>
                </a:solidFill>
                <a:latin typeface="宋体" panose="02010600030101010101" pitchFamily="2" charset="-122"/>
              </a:rPr>
              <a:t>章  实现</a:t>
            </a:r>
            <a:endParaRPr lang="en-US" altLang="zh-CN" sz="4000" b="1" dirty="0">
              <a:solidFill>
                <a:prstClr val="black"/>
              </a:solidFill>
              <a:latin typeface="宋体" panose="02010600030101010101" pitchFamily="2" charset="-122"/>
            </a:endParaRPr>
          </a:p>
        </p:txBody>
      </p:sp>
      <p:sp>
        <p:nvSpPr>
          <p:cNvPr id="4" name="等腰三角形 3">
            <a:extLst>
              <a:ext uri="{FF2B5EF4-FFF2-40B4-BE49-F238E27FC236}">
                <a16:creationId xmlns:a16="http://schemas.microsoft.com/office/drawing/2014/main" id="{92009B59-961B-8ADC-4040-098529B077F3}"/>
              </a:ext>
            </a:extLst>
          </p:cNvPr>
          <p:cNvSpPr/>
          <p:nvPr/>
        </p:nvSpPr>
        <p:spPr>
          <a:xfrm rot="5400000">
            <a:off x="2874963"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33621A5-C730-0D22-A65C-A51645198702}"/>
              </a:ext>
            </a:extLst>
          </p:cNvPr>
          <p:cNvSpPr>
            <a:spLocks noGrp="1"/>
          </p:cNvSpPr>
          <p:nvPr>
            <p:ph type="title"/>
          </p:nvPr>
        </p:nvSpPr>
        <p:spPr>
          <a:xfrm>
            <a:off x="1981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8B608B61-1427-A6E1-BF16-E580038A1F33}"/>
              </a:ext>
            </a:extLst>
          </p:cNvPr>
          <p:cNvSpPr txBox="1">
            <a:spLocks noChangeArrowheads="1"/>
          </p:cNvSpPr>
          <p:nvPr/>
        </p:nvSpPr>
        <p:spPr bwMode="auto">
          <a:xfrm>
            <a:off x="2017714"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600"/>
              </a:lnSpc>
              <a:spcBef>
                <a:spcPts val="600"/>
              </a:spcBef>
              <a:spcAft>
                <a:spcPct val="0"/>
              </a:spcAft>
              <a:defRPr/>
            </a:pPr>
            <a:r>
              <a:rPr lang="en-US" altLang="zh-CN" sz="2400" b="1" dirty="0">
                <a:solidFill>
                  <a:prstClr val="black"/>
                </a:solidFill>
                <a:latin typeface="宋体" panose="02010600030101010101" pitchFamily="2" charset="-122"/>
              </a:rPr>
              <a:t>3.</a:t>
            </a:r>
            <a:r>
              <a:rPr lang="zh-CN" altLang="en-US" sz="2400" b="1" dirty="0">
                <a:solidFill>
                  <a:prstClr val="black"/>
                </a:solidFill>
                <a:latin typeface="宋体" panose="02010600030101010101" pitchFamily="2" charset="-122"/>
              </a:rPr>
              <a:t>语句构造</a:t>
            </a:r>
            <a:endParaRPr lang="en-US" altLang="zh-CN" sz="2400" b="1" dirty="0">
              <a:solidFill>
                <a:prstClr val="black"/>
              </a:solidFill>
              <a:latin typeface="宋体" panose="02010600030101010101" pitchFamily="2" charset="-122"/>
            </a:endParaRPr>
          </a:p>
          <a:p>
            <a:pPr marL="0" indent="0" eaLnBrk="1" fontAlgn="base" hangingPunct="1">
              <a:lnSpc>
                <a:spcPts val="3600"/>
              </a:lnSpc>
              <a:spcBef>
                <a:spcPts val="600"/>
              </a:spcBef>
              <a:spcAft>
                <a:spcPct val="0"/>
              </a:spcAft>
              <a:defRPr/>
            </a:pPr>
            <a:r>
              <a:rPr lang="zh-CN" altLang="en-US" sz="2400" dirty="0">
                <a:solidFill>
                  <a:prstClr val="black"/>
                </a:solidFill>
                <a:latin typeface="宋体" panose="02010600030101010101" pitchFamily="2" charset="-122"/>
              </a:rPr>
              <a:t> 下述语句构造的原则有助于</a:t>
            </a:r>
            <a:r>
              <a:rPr lang="zh-CN" altLang="zh-CN" sz="2400" dirty="0">
                <a:solidFill>
                  <a:prstClr val="black"/>
                </a:solidFill>
                <a:latin typeface="宋体" panose="02010600030101010101" pitchFamily="2" charset="-122"/>
              </a:rPr>
              <a:t>使语句简单明了</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fontAlgn="base">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不要为了节省空间而把多个语句写在同一行</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尽量避免复杂的条件测试</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尽量减少对“非”条件的测试</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避免大量使用循环嵌套和条件嵌套</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利用括号使逻辑表达式或算术表达式的运算次序清晰直观。</a:t>
            </a:r>
          </a:p>
        </p:txBody>
      </p:sp>
      <p:sp>
        <p:nvSpPr>
          <p:cNvPr id="9" name="1 Título">
            <a:extLst>
              <a:ext uri="{FF2B5EF4-FFF2-40B4-BE49-F238E27FC236}">
                <a16:creationId xmlns:a16="http://schemas.microsoft.com/office/drawing/2014/main" id="{940C9253-6101-7BD7-FD3D-6AE7854DDBB6}"/>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204092F-B2F5-1076-9E60-9719842A63D1}"/>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FC51AD8-6600-74CA-1922-60196B48FD62}"/>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B23ACF3D-9C3D-1287-DBF6-0EA89AF1DAAB}"/>
              </a:ext>
            </a:extLst>
          </p:cNvPr>
          <p:cNvSpPr txBox="1">
            <a:spLocks noChangeArrowheads="1"/>
          </p:cNvSpPr>
          <p:nvPr/>
        </p:nvSpPr>
        <p:spPr bwMode="auto">
          <a:xfrm>
            <a:off x="2100263" y="1185864"/>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000"/>
              </a:lnSpc>
              <a:spcBef>
                <a:spcPts val="600"/>
              </a:spcBef>
              <a:spcAft>
                <a:spcPct val="0"/>
              </a:spcAft>
              <a:defRPr/>
            </a:pPr>
            <a:r>
              <a:rPr lang="en-US" altLang="zh-CN" sz="2400" b="1" dirty="0">
                <a:solidFill>
                  <a:prstClr val="black"/>
                </a:solidFill>
                <a:latin typeface="宋体" panose="02010600030101010101" pitchFamily="2" charset="-122"/>
              </a:rPr>
              <a:t>4.</a:t>
            </a:r>
            <a:r>
              <a:rPr lang="zh-CN" altLang="en-US" sz="2400" b="1" dirty="0">
                <a:solidFill>
                  <a:prstClr val="black"/>
                </a:solidFill>
                <a:latin typeface="宋体" panose="02010600030101010101" pitchFamily="2" charset="-122"/>
              </a:rPr>
              <a:t>输入输出</a:t>
            </a:r>
            <a:endParaRPr lang="en-US" altLang="zh-CN" sz="2400" b="1" dirty="0">
              <a:solidFill>
                <a:prstClr val="black"/>
              </a:solidFill>
              <a:latin typeface="宋体" panose="02010600030101010101" pitchFamily="2" charset="-122"/>
            </a:endParaRPr>
          </a:p>
          <a:p>
            <a:pPr marL="0" indent="0" eaLnBrk="1" fontAlgn="base" hangingPunct="1">
              <a:lnSpc>
                <a:spcPts val="30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在设计和编写程序时</a:t>
            </a:r>
            <a:r>
              <a:rPr lang="zh-CN" altLang="en-US" sz="2400" dirty="0">
                <a:solidFill>
                  <a:prstClr val="black"/>
                </a:solidFill>
                <a:latin typeface="宋体" panose="02010600030101010101" pitchFamily="2" charset="-122"/>
              </a:rPr>
              <a:t>需</a:t>
            </a:r>
            <a:r>
              <a:rPr lang="zh-CN" altLang="zh-CN" sz="2400" dirty="0">
                <a:solidFill>
                  <a:prstClr val="black"/>
                </a:solidFill>
                <a:latin typeface="宋体" panose="02010600030101010101" pitchFamily="2" charset="-122"/>
              </a:rPr>
              <a:t>考虑有关输入输出风格的规则</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对所有输入数据都进行检验</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检查输入项重要组合的合法性</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保持输入格式简单</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使用数据结束标记，不要要求用户指定数据的数目</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明确提示交互式输入的请求，详细说明可用的选择或边界数值</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程序设计语言对格式有严格要求时，应保持输入格式一致</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设计良好的输出报表</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612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给所有输出数据加标志</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250C9503-E793-46BC-1DF9-AEC77F5445C4}"/>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E04F2143-5519-2CA6-8574-694601CF79F1}"/>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091BADB-99D8-E236-1222-705D848243A3}"/>
              </a:ext>
            </a:extLst>
          </p:cNvPr>
          <p:cNvSpPr>
            <a:spLocks noGrp="1"/>
          </p:cNvSpPr>
          <p:nvPr>
            <p:ph type="title"/>
          </p:nvPr>
        </p:nvSpPr>
        <p:spPr>
          <a:xfrm>
            <a:off x="1981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1590F0CD-6B45-50B5-6948-3DDF60D4434C}"/>
              </a:ext>
            </a:extLst>
          </p:cNvPr>
          <p:cNvSpPr txBox="1">
            <a:spLocks noChangeArrowheads="1"/>
          </p:cNvSpPr>
          <p:nvPr/>
        </p:nvSpPr>
        <p:spPr bwMode="auto">
          <a:xfrm>
            <a:off x="2114550" y="1739901"/>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200"/>
              </a:lnSpc>
              <a:spcBef>
                <a:spcPts val="600"/>
              </a:spcBef>
              <a:spcAft>
                <a:spcPct val="0"/>
              </a:spcAft>
              <a:defRPr/>
            </a:pPr>
            <a:r>
              <a:rPr lang="en-US" altLang="zh-CN" sz="2400" b="1" dirty="0">
                <a:solidFill>
                  <a:prstClr val="black"/>
                </a:solidFill>
                <a:latin typeface="宋体" panose="02010600030101010101" pitchFamily="2" charset="-122"/>
              </a:rPr>
              <a:t>5.</a:t>
            </a:r>
            <a:r>
              <a:rPr lang="zh-CN" altLang="en-US" sz="2400" b="1" dirty="0">
                <a:solidFill>
                  <a:prstClr val="black"/>
                </a:solidFill>
                <a:latin typeface="宋体" panose="02010600030101010101" pitchFamily="2" charset="-122"/>
              </a:rPr>
              <a:t>效率</a:t>
            </a:r>
            <a:endParaRPr lang="en-US" altLang="zh-CN" sz="2400" b="1" dirty="0">
              <a:solidFill>
                <a:prstClr val="black"/>
              </a:solidFill>
              <a:latin typeface="宋体" panose="02010600030101010101" pitchFamily="2" charset="-122"/>
            </a:endParaRPr>
          </a:p>
          <a:p>
            <a:pPr marL="0" indent="0" eaLnBrk="1" fontAlgn="base" hangingPunct="1">
              <a:lnSpc>
                <a:spcPts val="32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b="1" dirty="0">
                <a:solidFill>
                  <a:srgbClr val="C0504D"/>
                </a:solidFill>
                <a:latin typeface="宋体" panose="02010600030101010101" pitchFamily="2" charset="-122"/>
              </a:rPr>
              <a:t>效率</a:t>
            </a:r>
            <a:r>
              <a:rPr lang="zh-CN" altLang="zh-CN" sz="2400" dirty="0">
                <a:solidFill>
                  <a:prstClr val="black"/>
                </a:solidFill>
                <a:latin typeface="宋体" panose="02010600030101010101" pitchFamily="2" charset="-122"/>
              </a:rPr>
              <a:t>主要指处理机时间和存储器容量两个方面。</a:t>
            </a:r>
            <a:endParaRPr lang="en-US" altLang="zh-CN" sz="2400" dirty="0">
              <a:solidFill>
                <a:prstClr val="black"/>
              </a:solidFill>
              <a:latin typeface="宋体" panose="02010600030101010101" pitchFamily="2" charset="-122"/>
            </a:endParaRPr>
          </a:p>
          <a:p>
            <a:pPr marL="612000" eaLnBrk="1" fontAlgn="base" hangingPunct="1">
              <a:lnSpc>
                <a:spcPts val="32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效率是性能要求，因此应该在需求分析阶段确定效率方面的要求</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2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效率是靠好设计来提高的</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2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程序的效率和程序的简单程度是一致的，不要牺牲程序的清晰性和可读性来不必要地提高效率。</a:t>
            </a:r>
            <a:endParaRPr lang="en-US" altLang="zh-CN" sz="24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24EB970F-9F94-2767-54EE-DD436264D481}"/>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244C40A7-23F0-E096-D054-45997C12E7BC}"/>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4CFB902-B40D-18CE-684A-75805E50CA7C}"/>
              </a:ext>
            </a:extLst>
          </p:cNvPr>
          <p:cNvSpPr>
            <a:spLocks noGrp="1"/>
          </p:cNvSpPr>
          <p:nvPr>
            <p:ph type="title"/>
          </p:nvPr>
        </p:nvSpPr>
        <p:spPr>
          <a:xfrm>
            <a:off x="1981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DCEE5124-C37E-197C-9491-9B6F556832F6}"/>
              </a:ext>
            </a:extLst>
          </p:cNvPr>
          <p:cNvSpPr txBox="1">
            <a:spLocks noChangeArrowheads="1"/>
          </p:cNvSpPr>
          <p:nvPr/>
        </p:nvSpPr>
        <p:spPr bwMode="auto">
          <a:xfrm>
            <a:off x="2063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000"/>
              </a:lnSpc>
              <a:spcBef>
                <a:spcPts val="600"/>
              </a:spcBef>
              <a:spcAft>
                <a:spcPct val="0"/>
              </a:spcAft>
              <a:defRPr/>
            </a:pPr>
            <a:r>
              <a:rPr lang="en-US" altLang="zh-CN" sz="2400" b="1" dirty="0">
                <a:solidFill>
                  <a:prstClr val="black"/>
                </a:solidFill>
                <a:latin typeface="宋体" panose="02010600030101010101" pitchFamily="2" charset="-122"/>
              </a:rPr>
              <a:t>5.</a:t>
            </a:r>
            <a:r>
              <a:rPr lang="zh-CN" altLang="en-US" sz="2400" b="1" dirty="0">
                <a:solidFill>
                  <a:prstClr val="black"/>
                </a:solidFill>
                <a:latin typeface="宋体" panose="02010600030101010101" pitchFamily="2" charset="-122"/>
              </a:rPr>
              <a:t>效率</a:t>
            </a:r>
            <a:endParaRPr lang="en-US" altLang="zh-CN" sz="2400" b="1" dirty="0">
              <a:solidFill>
                <a:prstClr val="black"/>
              </a:solidFill>
              <a:latin typeface="宋体" panose="02010600030101010101" pitchFamily="2" charset="-122"/>
            </a:endParaRPr>
          </a:p>
          <a:p>
            <a:pPr marL="0" indent="0" eaLnBrk="1" fontAlgn="base" hangingPunct="1">
              <a:lnSpc>
                <a:spcPts val="3000"/>
              </a:lnSpc>
              <a:spcBef>
                <a:spcPts val="600"/>
              </a:spcBef>
              <a:spcAft>
                <a:spcPct val="0"/>
              </a:spcAft>
              <a:defRPr/>
            </a:pPr>
            <a:r>
              <a:rPr lang="en-US" altLang="zh-CN" sz="2400" b="1" dirty="0">
                <a:solidFill>
                  <a:prstClr val="black"/>
                </a:solidFill>
                <a:latin typeface="宋体" panose="02010600030101010101" pitchFamily="2" charset="-122"/>
              </a:rPr>
              <a:t>(1) </a:t>
            </a:r>
            <a:r>
              <a:rPr lang="zh-CN" altLang="en-US" sz="2400" b="1" dirty="0">
                <a:solidFill>
                  <a:prstClr val="black"/>
                </a:solidFill>
                <a:latin typeface="宋体" panose="02010600030101010101" pitchFamily="2" charset="-122"/>
              </a:rPr>
              <a:t>程序运行时间</a:t>
            </a:r>
            <a:endParaRPr lang="en-US" altLang="zh-CN" sz="2400" b="1" dirty="0">
              <a:solidFill>
                <a:prstClr val="black"/>
              </a:solidFill>
              <a:latin typeface="宋体" panose="02010600030101010101" pitchFamily="2" charset="-122"/>
            </a:endParaRPr>
          </a:p>
          <a:p>
            <a:pPr marL="0" indent="0" eaLnBrk="1" fontAlgn="base" hangingPunct="1">
              <a:lnSpc>
                <a:spcPts val="30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写程序的风格</a:t>
            </a:r>
            <a:r>
              <a:rPr lang="zh-CN" altLang="en-US" sz="2400" dirty="0">
                <a:solidFill>
                  <a:prstClr val="black"/>
                </a:solidFill>
                <a:latin typeface="宋体" panose="02010600030101010101" pitchFamily="2" charset="-122"/>
              </a:rPr>
              <a:t>会</a:t>
            </a:r>
            <a:r>
              <a:rPr lang="zh-CN" altLang="zh-CN" sz="2400" dirty="0">
                <a:solidFill>
                  <a:prstClr val="black"/>
                </a:solidFill>
                <a:latin typeface="宋体" panose="02010600030101010101" pitchFamily="2" charset="-122"/>
              </a:rPr>
              <a:t>对程序的执行速度和存储器要求产生影响</a:t>
            </a:r>
            <a:r>
              <a:rPr lang="zh-CN" altLang="en-US" sz="2400" dirty="0">
                <a:solidFill>
                  <a:prstClr val="black"/>
                </a:solidFill>
                <a:latin typeface="宋体" panose="02010600030101010101" pitchFamily="2" charset="-122"/>
              </a:rPr>
              <a:t>，应遵循的规则如下：</a:t>
            </a:r>
            <a:endParaRPr lang="en-US"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写程序之前先简化算术的和逻辑的表达式</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仔细研究嵌套的循环，以确定是否有语句可以从内层往外移</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尽量避免使用多维数组</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尽量避免使用指针和复杂的表</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使用执行时间短的算术运算</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不要混合使用不同的数据类型</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720000" fontAlgn="base">
              <a:lnSpc>
                <a:spcPts val="30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尽量使用整数运算和布尔表达式。</a:t>
            </a:r>
            <a:endParaRPr lang="en-US" altLang="zh-CN" sz="24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8372F702-4B03-DBD5-6D5E-D64833ABF96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BD44CE71-C72B-5A1E-57D9-8DF31EA1AA04}"/>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B34843E-1751-E9D7-6FF1-2E72469EF3F7}"/>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DA6B0277-7372-DEDE-1EB3-EC78BDEC4BE5}"/>
              </a:ext>
            </a:extLst>
          </p:cNvPr>
          <p:cNvSpPr txBox="1">
            <a:spLocks noChangeArrowheads="1"/>
          </p:cNvSpPr>
          <p:nvPr/>
        </p:nvSpPr>
        <p:spPr bwMode="auto">
          <a:xfrm>
            <a:off x="2043114" y="1260475"/>
            <a:ext cx="815657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400"/>
              </a:lnSpc>
              <a:spcBef>
                <a:spcPts val="600"/>
              </a:spcBef>
              <a:spcAft>
                <a:spcPct val="0"/>
              </a:spcAft>
              <a:defRPr/>
            </a:pPr>
            <a:r>
              <a:rPr lang="en-US" altLang="zh-CN" sz="2400" b="1" dirty="0">
                <a:solidFill>
                  <a:prstClr val="black"/>
                </a:solidFill>
                <a:latin typeface="宋体" panose="02010600030101010101" pitchFamily="2" charset="-122"/>
              </a:rPr>
              <a:t>5.</a:t>
            </a:r>
            <a:r>
              <a:rPr lang="zh-CN" altLang="en-US" sz="2400" b="1" dirty="0">
                <a:solidFill>
                  <a:prstClr val="black"/>
                </a:solidFill>
                <a:latin typeface="宋体" panose="02010600030101010101" pitchFamily="2" charset="-122"/>
              </a:rPr>
              <a:t>效率</a:t>
            </a:r>
            <a:endParaRPr lang="en-US" altLang="zh-CN" sz="2400" b="1" dirty="0">
              <a:solidFill>
                <a:prstClr val="black"/>
              </a:solidFill>
              <a:latin typeface="宋体" panose="02010600030101010101" pitchFamily="2" charset="-122"/>
            </a:endParaRPr>
          </a:p>
          <a:p>
            <a:pPr marL="0" indent="0" eaLnBrk="1" fontAlgn="base" hangingPunct="1">
              <a:lnSpc>
                <a:spcPts val="3400"/>
              </a:lnSpc>
              <a:spcBef>
                <a:spcPts val="600"/>
              </a:spcBef>
              <a:spcAft>
                <a:spcPct val="0"/>
              </a:spcAft>
              <a:defRPr/>
            </a:pPr>
            <a:r>
              <a:rPr lang="en-US" altLang="zh-CN" sz="2400" b="1" dirty="0">
                <a:solidFill>
                  <a:prstClr val="black"/>
                </a:solidFill>
                <a:latin typeface="宋体" panose="02010600030101010101" pitchFamily="2" charset="-122"/>
              </a:rPr>
              <a:t>(2) </a:t>
            </a:r>
            <a:r>
              <a:rPr lang="zh-CN" altLang="en-US" sz="2400" b="1" dirty="0">
                <a:solidFill>
                  <a:prstClr val="black"/>
                </a:solidFill>
                <a:latin typeface="宋体" panose="02010600030101010101" pitchFamily="2" charset="-122"/>
              </a:rPr>
              <a:t>存储器效率</a:t>
            </a:r>
            <a:endParaRPr lang="en-US" altLang="zh-CN" sz="2400" b="1" dirty="0">
              <a:solidFill>
                <a:prstClr val="black"/>
              </a:solidFill>
              <a:latin typeface="宋体" panose="02010600030101010101" pitchFamily="2" charset="-122"/>
            </a:endParaRPr>
          </a:p>
          <a:p>
            <a:pPr marL="612000" indent="-457200" fontAlgn="base">
              <a:lnSpc>
                <a:spcPts val="34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在大型计算机中必须考虑操作系统页式调度的特点，一般说来，使用能保持功能域的结构化控制结构，是提高效率的好方法。</a:t>
            </a:r>
          </a:p>
          <a:p>
            <a:pPr marL="612000" indent="-457200" fontAlgn="base">
              <a:lnSpc>
                <a:spcPts val="34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在微处理机中如果要求使用最少的存储单元，则应选用有紧缩存储器特性的编译程序，在非常必要时可以使用汇编语言。</a:t>
            </a:r>
          </a:p>
          <a:p>
            <a:pPr marL="612000" indent="-457200" fontAlgn="base">
              <a:lnSpc>
                <a:spcPts val="34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提高执行效率的技术通常也能提高存储器效率。提高存储器效率的关键同样是“简单”。</a:t>
            </a:r>
            <a:endParaRPr lang="en-US" altLang="zh-CN" sz="2400" b="1"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31956280-55BB-8233-41E3-D83882B74CFA}"/>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32D3E6F0-0194-FEFB-DD71-3BB251652493}"/>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CE2F7B4-F953-61CA-85DD-0C1E7758CE2C}"/>
              </a:ext>
            </a:extLst>
          </p:cNvPr>
          <p:cNvSpPr>
            <a:spLocks noGrp="1"/>
          </p:cNvSpPr>
          <p:nvPr>
            <p:ph type="title"/>
          </p:nvPr>
        </p:nvSpPr>
        <p:spPr>
          <a:xfrm>
            <a:off x="1981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239E0FE0-95EC-ED48-184F-7A0D5186BC42}"/>
              </a:ext>
            </a:extLst>
          </p:cNvPr>
          <p:cNvSpPr txBox="1">
            <a:spLocks noChangeArrowheads="1"/>
          </p:cNvSpPr>
          <p:nvPr/>
        </p:nvSpPr>
        <p:spPr bwMode="auto">
          <a:xfrm>
            <a:off x="2043114" y="1257301"/>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100"/>
              </a:lnSpc>
              <a:spcBef>
                <a:spcPts val="600"/>
              </a:spcBef>
              <a:spcAft>
                <a:spcPct val="0"/>
              </a:spcAft>
              <a:defRPr/>
            </a:pPr>
            <a:r>
              <a:rPr lang="en-US" altLang="zh-CN" sz="2400" b="1" dirty="0">
                <a:solidFill>
                  <a:prstClr val="black"/>
                </a:solidFill>
                <a:latin typeface="宋体" panose="02010600030101010101" pitchFamily="2" charset="-122"/>
              </a:rPr>
              <a:t>5.</a:t>
            </a:r>
            <a:r>
              <a:rPr lang="zh-CN" altLang="en-US" sz="2400" b="1" dirty="0">
                <a:solidFill>
                  <a:prstClr val="black"/>
                </a:solidFill>
                <a:latin typeface="宋体" panose="02010600030101010101" pitchFamily="2" charset="-122"/>
              </a:rPr>
              <a:t>效率</a:t>
            </a:r>
            <a:endParaRPr lang="en-US" altLang="zh-CN" sz="2400" b="1" dirty="0">
              <a:solidFill>
                <a:prstClr val="black"/>
              </a:solidFill>
              <a:latin typeface="宋体" panose="02010600030101010101" pitchFamily="2" charset="-122"/>
            </a:endParaRPr>
          </a:p>
          <a:p>
            <a:pPr marL="0" indent="0" eaLnBrk="1" fontAlgn="base" hangingPunct="1">
              <a:lnSpc>
                <a:spcPts val="3100"/>
              </a:lnSpc>
              <a:spcBef>
                <a:spcPts val="600"/>
              </a:spcBef>
              <a:spcAft>
                <a:spcPct val="0"/>
              </a:spcAft>
              <a:defRPr/>
            </a:pPr>
            <a:r>
              <a:rPr lang="en-US" altLang="zh-CN" sz="2400" b="1" dirty="0">
                <a:solidFill>
                  <a:prstClr val="black"/>
                </a:solidFill>
                <a:latin typeface="宋体" panose="02010600030101010101" pitchFamily="2" charset="-122"/>
              </a:rPr>
              <a:t>(3) </a:t>
            </a:r>
            <a:r>
              <a:rPr lang="zh-CN" altLang="en-US" sz="2400" b="1" dirty="0">
                <a:solidFill>
                  <a:prstClr val="black"/>
                </a:solidFill>
                <a:latin typeface="宋体" panose="02010600030101010101" pitchFamily="2" charset="-122"/>
              </a:rPr>
              <a:t>输入输出的效率</a:t>
            </a:r>
            <a:endParaRPr lang="en-US" altLang="zh-CN" sz="2400" b="1" dirty="0">
              <a:solidFill>
                <a:prstClr val="black"/>
              </a:solidFill>
              <a:latin typeface="宋体" panose="02010600030101010101" pitchFamily="2" charset="-122"/>
            </a:endParaRPr>
          </a:p>
          <a:p>
            <a:pPr marL="0" indent="0" eaLnBrk="1" fontAlgn="base" hangingPunct="1">
              <a:lnSpc>
                <a:spcPts val="31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简单清晰是提高人机通信效率的关键。从写程序的角度看，却有些简单的原则可以提高输入输出的效率。</a:t>
            </a:r>
            <a:endParaRPr lang="en-US" altLang="zh-CN" sz="2400" dirty="0">
              <a:solidFill>
                <a:prstClr val="black"/>
              </a:solidFill>
              <a:latin typeface="宋体" panose="02010600030101010101" pitchFamily="2" charset="-122"/>
            </a:endParaRPr>
          </a:p>
          <a:p>
            <a:pPr marL="972000" fontAlgn="base">
              <a:lnSpc>
                <a:spcPts val="31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所有输入输出都应该有缓冲，以减少用于通信的额外开销</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972000" fontAlgn="base">
              <a:lnSpc>
                <a:spcPts val="31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对二级存储器</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如磁盘</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应选用最简单的访问方法</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972000" fontAlgn="base">
              <a:lnSpc>
                <a:spcPts val="31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二级存储器的输入输出应该以信息组为单位进行</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972000" fontAlgn="base">
              <a:lnSpc>
                <a:spcPts val="31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如果“超高效的”输入输出很难被人理解，则不应采用这种方法。</a:t>
            </a:r>
          </a:p>
          <a:p>
            <a:pPr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这些原则对于软件工程的设计和编码两个阶段都适用。</a:t>
            </a:r>
            <a:endParaRPr lang="en-US" altLang="zh-CN" sz="2400" b="1"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6EB1A1BD-DBF4-30BF-8BC6-EF408CB83414}"/>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14A48F25-A040-1A4F-C0A6-FEE7FB718D0D}"/>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AFAC300-5512-0DEA-AF4F-79B69E157B11}"/>
              </a:ext>
            </a:extLst>
          </p:cNvPr>
          <p:cNvSpPr txBox="1">
            <a:spLocks/>
          </p:cNvSpPr>
          <p:nvPr/>
        </p:nvSpPr>
        <p:spPr>
          <a:xfrm>
            <a:off x="2208214"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760"/>
              </a:lnSpc>
              <a:spcBef>
                <a:spcPts val="0"/>
              </a:spcBef>
              <a:defRPr/>
            </a:pPr>
            <a:r>
              <a:rPr lang="zh-CN" altLang="en-US" b="1" dirty="0">
                <a:solidFill>
                  <a:prstClr val="black"/>
                </a:solidFill>
                <a:latin typeface="宋体" panose="02010600030101010101" pitchFamily="2" charset="-122"/>
                <a:ea typeface="宋体" panose="02010600030101010101" pitchFamily="2" charset="-122"/>
              </a:rPr>
              <a:t>主要内容</a:t>
            </a:r>
            <a:endParaRPr lang="es-HN" b="1" dirty="0">
              <a:solidFill>
                <a:prstClr val="black"/>
              </a:solidFill>
            </a:endParaRPr>
          </a:p>
        </p:txBody>
      </p:sp>
      <p:sp>
        <p:nvSpPr>
          <p:cNvPr id="412675" name="2 Subtítulo">
            <a:extLst>
              <a:ext uri="{FF2B5EF4-FFF2-40B4-BE49-F238E27FC236}">
                <a16:creationId xmlns:a16="http://schemas.microsoft.com/office/drawing/2014/main" id="{A1E06245-27C0-9E4B-1060-198866C11715}"/>
              </a:ext>
            </a:extLst>
          </p:cNvPr>
          <p:cNvSpPr txBox="1">
            <a:spLocks/>
          </p:cNvSpPr>
          <p:nvPr/>
        </p:nvSpPr>
        <p:spPr bwMode="auto">
          <a:xfrm>
            <a:off x="1774826"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pPr>
            <a:endParaRPr lang="es-ES" altLang="zh-CN" sz="2000">
              <a:solidFill>
                <a:srgbClr val="BFBFBF"/>
              </a:solidFill>
              <a:latin typeface="Calibri" panose="020F0502020204030204" pitchFamily="34" charset="0"/>
            </a:endParaRPr>
          </a:p>
        </p:txBody>
      </p:sp>
      <p:sp>
        <p:nvSpPr>
          <p:cNvPr id="412676" name="1 Título">
            <a:extLst>
              <a:ext uri="{FF2B5EF4-FFF2-40B4-BE49-F238E27FC236}">
                <a16:creationId xmlns:a16="http://schemas.microsoft.com/office/drawing/2014/main" id="{80B85765-A2E6-C70C-D356-03526FED73B0}"/>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2400">
                <a:solidFill>
                  <a:srgbClr val="D9D9D9"/>
                </a:solidFill>
                <a:latin typeface="宋体" panose="02010600030101010101" pitchFamily="2" charset="-122"/>
              </a:rPr>
              <a:t>7.2 </a:t>
            </a:r>
            <a:r>
              <a:rPr lang="zh-CN" altLang="en-US" sz="2400">
                <a:solidFill>
                  <a:srgbClr val="D9D9D9"/>
                </a:solidFill>
                <a:latin typeface="宋体" panose="02010600030101010101" pitchFamily="2" charset="-122"/>
              </a:rPr>
              <a:t>软件测试基础</a:t>
            </a:r>
          </a:p>
        </p:txBody>
      </p:sp>
      <p:pic>
        <p:nvPicPr>
          <p:cNvPr id="412677" name="Imagen 5" descr="C:\Users\Design\Documents\Edu\Product Launch\shadown.png">
            <a:extLst>
              <a:ext uri="{FF2B5EF4-FFF2-40B4-BE49-F238E27FC236}">
                <a16:creationId xmlns:a16="http://schemas.microsoft.com/office/drawing/2014/main" id="{DAC172B5-844A-CE0B-6BA2-D5E008FFB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678" name="Imagen 5" descr="C:\Users\Design\Documents\Edu\Product Launch\shadown.png">
            <a:extLst>
              <a:ext uri="{FF2B5EF4-FFF2-40B4-BE49-F238E27FC236}">
                <a16:creationId xmlns:a16="http://schemas.microsoft.com/office/drawing/2014/main" id="{03C4DC4B-AD6E-38B4-9DC6-24B281AFB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79" name="TextBox 3">
            <a:hlinkClick r:id="rId5" action="ppaction://hlinksldjump"/>
            <a:extLst>
              <a:ext uri="{FF2B5EF4-FFF2-40B4-BE49-F238E27FC236}">
                <a16:creationId xmlns:a16="http://schemas.microsoft.com/office/drawing/2014/main" id="{536BC598-13ED-60A4-EB09-6193BCE46990}"/>
              </a:ext>
            </a:extLst>
          </p:cNvPr>
          <p:cNvSpPr txBox="1">
            <a:spLocks noChangeArrowheads="1"/>
          </p:cNvSpPr>
          <p:nvPr/>
        </p:nvSpPr>
        <p:spPr bwMode="auto">
          <a:xfrm>
            <a:off x="2595563" y="2071689"/>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12680" name="TextBox 4">
            <a:extLst>
              <a:ext uri="{FF2B5EF4-FFF2-40B4-BE49-F238E27FC236}">
                <a16:creationId xmlns:a16="http://schemas.microsoft.com/office/drawing/2014/main" id="{70A3C573-12A5-7FF5-E8B6-C821C18AEB27}"/>
              </a:ext>
            </a:extLst>
          </p:cNvPr>
          <p:cNvSpPr txBox="1">
            <a:spLocks noChangeArrowheads="1"/>
          </p:cNvSpPr>
          <p:nvPr/>
        </p:nvSpPr>
        <p:spPr bwMode="auto">
          <a:xfrm>
            <a:off x="2524126"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12681" name="TextBox 5">
            <a:extLst>
              <a:ext uri="{FF2B5EF4-FFF2-40B4-BE49-F238E27FC236}">
                <a16:creationId xmlns:a16="http://schemas.microsoft.com/office/drawing/2014/main" id="{BEB0FC00-C1AF-898D-7789-CD485BB7CF23}"/>
              </a:ext>
            </a:extLst>
          </p:cNvPr>
          <p:cNvSpPr txBox="1">
            <a:spLocks noChangeArrowheads="1"/>
          </p:cNvSpPr>
          <p:nvPr/>
        </p:nvSpPr>
        <p:spPr bwMode="auto">
          <a:xfrm>
            <a:off x="2524126"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12682" name="TextBox 6">
            <a:extLst>
              <a:ext uri="{FF2B5EF4-FFF2-40B4-BE49-F238E27FC236}">
                <a16:creationId xmlns:a16="http://schemas.microsoft.com/office/drawing/2014/main" id="{BEB82D10-C95F-9AF6-5B1D-9E03A6649565}"/>
              </a:ext>
            </a:extLst>
          </p:cNvPr>
          <p:cNvSpPr txBox="1">
            <a:spLocks noChangeArrowheads="1"/>
          </p:cNvSpPr>
          <p:nvPr/>
        </p:nvSpPr>
        <p:spPr bwMode="auto">
          <a:xfrm>
            <a:off x="2524126"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4" name="Rectangle 3">
            <a:extLst>
              <a:ext uri="{FF2B5EF4-FFF2-40B4-BE49-F238E27FC236}">
                <a16:creationId xmlns:a16="http://schemas.microsoft.com/office/drawing/2014/main" id="{BA30CA85-FE40-71D8-F193-9348F320986E}"/>
              </a:ext>
            </a:extLst>
          </p:cNvPr>
          <p:cNvSpPr txBox="1">
            <a:spLocks noChangeArrowheads="1"/>
          </p:cNvSpPr>
          <p:nvPr/>
        </p:nvSpPr>
        <p:spPr bwMode="auto">
          <a:xfrm>
            <a:off x="2063750" y="1292226"/>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ts val="2600"/>
              </a:lnSpc>
              <a:spcBef>
                <a:spcPct val="50000"/>
              </a:spcBef>
              <a:buClrTx/>
              <a:buSzTx/>
              <a:buNone/>
              <a:defRPr/>
            </a:pPr>
            <a:r>
              <a:rPr kumimoji="1" lang="en-US" altLang="zh-CN" sz="2400" dirty="0">
                <a:solidFill>
                  <a:srgbClr val="9999CC">
                    <a:lumMod val="50000"/>
                  </a:srgbClr>
                </a:solidFill>
                <a:latin typeface="黑体" pitchFamily="2" charset="-122"/>
                <a:ea typeface="黑体" pitchFamily="2" charset="-122"/>
              </a:rPr>
              <a:t>   </a:t>
            </a:r>
            <a:r>
              <a:rPr kumimoji="1" lang="en-US" altLang="zh-CN" sz="2400" b="1" dirty="0">
                <a:solidFill>
                  <a:prstClr val="black"/>
                </a:solidFill>
                <a:latin typeface="宋体" panose="02010600030101010101" pitchFamily="2" charset="-122"/>
                <a:ea typeface="宋体" panose="02010600030101010101" pitchFamily="2" charset="-122"/>
              </a:rPr>
              <a:t>7.1   </a:t>
            </a:r>
            <a:r>
              <a:rPr kumimoji="1" lang="zh-CN" altLang="en-US" sz="2400" b="1" dirty="0">
                <a:solidFill>
                  <a:prstClr val="black"/>
                </a:solidFill>
                <a:latin typeface="宋体" panose="02010600030101010101" pitchFamily="2" charset="-122"/>
                <a:ea typeface="宋体" panose="02010600030101010101" pitchFamily="2" charset="-122"/>
              </a:rPr>
              <a:t>编码</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7.2   </a:t>
            </a:r>
            <a:r>
              <a:rPr kumimoji="1" lang="zh-CN" altLang="en-US" sz="2400" b="1" dirty="0">
                <a:solidFill>
                  <a:prstClr val="black"/>
                </a:solidFill>
                <a:latin typeface="宋体" panose="02010600030101010101" pitchFamily="2" charset="-122"/>
                <a:ea typeface="宋体" panose="02010600030101010101" pitchFamily="2" charset="-122"/>
              </a:rPr>
              <a:t>软件测试基础</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7.3   </a:t>
            </a:r>
            <a:r>
              <a:rPr kumimoji="1" lang="zh-CN" altLang="en-US" sz="2400" b="1" dirty="0">
                <a:solidFill>
                  <a:prstClr val="black"/>
                </a:solidFill>
                <a:latin typeface="宋体" panose="02010600030101010101" pitchFamily="2" charset="-122"/>
                <a:ea typeface="宋体" panose="02010600030101010101" pitchFamily="2" charset="-122"/>
              </a:rPr>
              <a:t>单元测试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7.4   </a:t>
            </a:r>
            <a:r>
              <a:rPr kumimoji="1" lang="zh-CN" altLang="en-US" sz="2400" b="1" dirty="0">
                <a:solidFill>
                  <a:prstClr val="black"/>
                </a:solidFill>
                <a:latin typeface="宋体" panose="02010600030101010101" pitchFamily="2" charset="-122"/>
                <a:ea typeface="宋体" panose="02010600030101010101" pitchFamily="2" charset="-122"/>
              </a:rPr>
              <a:t>集成测试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7.5   </a:t>
            </a:r>
            <a:r>
              <a:rPr kumimoji="1" lang="zh-CN" altLang="en-US" sz="2400" b="1" dirty="0">
                <a:solidFill>
                  <a:prstClr val="black"/>
                </a:solidFill>
                <a:latin typeface="宋体" panose="02010600030101010101" pitchFamily="2" charset="-122"/>
                <a:ea typeface="宋体" panose="02010600030101010101" pitchFamily="2" charset="-122"/>
              </a:rPr>
              <a:t>确认测试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7.6   </a:t>
            </a:r>
            <a:r>
              <a:rPr kumimoji="1" lang="zh-CN" altLang="en-US" sz="2400" b="1" dirty="0">
                <a:solidFill>
                  <a:prstClr val="black"/>
                </a:solidFill>
                <a:latin typeface="宋体" panose="02010600030101010101" pitchFamily="2" charset="-122"/>
                <a:ea typeface="宋体" panose="02010600030101010101" pitchFamily="2" charset="-122"/>
              </a:rPr>
              <a:t>白盒测试技术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7.7   </a:t>
            </a:r>
            <a:r>
              <a:rPr kumimoji="1" lang="zh-CN" altLang="en-US" sz="2400" b="1" dirty="0">
                <a:solidFill>
                  <a:prstClr val="black"/>
                </a:solidFill>
                <a:latin typeface="宋体" panose="02010600030101010101" pitchFamily="2" charset="-122"/>
                <a:ea typeface="宋体" panose="02010600030101010101" pitchFamily="2" charset="-122"/>
              </a:rPr>
              <a:t>黑盒测试技术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7.8   </a:t>
            </a:r>
            <a:r>
              <a:rPr kumimoji="1" lang="zh-CN" altLang="en-US" sz="2400" b="1" dirty="0">
                <a:solidFill>
                  <a:prstClr val="black"/>
                </a:solidFill>
                <a:latin typeface="宋体" panose="02010600030101010101" pitchFamily="2" charset="-122"/>
                <a:ea typeface="宋体" panose="02010600030101010101" pitchFamily="2" charset="-122"/>
              </a:rPr>
              <a:t>调试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7.9   </a:t>
            </a:r>
            <a:r>
              <a:rPr kumimoji="1" lang="zh-CN" altLang="en-US" sz="2400" b="1" dirty="0">
                <a:solidFill>
                  <a:prstClr val="black"/>
                </a:solidFill>
                <a:latin typeface="宋体" panose="02010600030101010101" pitchFamily="2" charset="-122"/>
                <a:ea typeface="宋体" panose="02010600030101010101" pitchFamily="2" charset="-122"/>
              </a:rPr>
              <a:t>软件可靠性</a:t>
            </a:r>
          </a:p>
        </p:txBody>
      </p:sp>
      <p:sp>
        <p:nvSpPr>
          <p:cNvPr id="412684" name="1 Título">
            <a:extLst>
              <a:ext uri="{FF2B5EF4-FFF2-40B4-BE49-F238E27FC236}">
                <a16:creationId xmlns:a16="http://schemas.microsoft.com/office/drawing/2014/main" id="{95A35397-9A17-52EE-7CA5-E960EBDD1C5F}"/>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D8D9317F-F3AB-8F0E-B95E-33B6A09B71A1}"/>
              </a:ext>
            </a:extLst>
          </p:cNvPr>
          <p:cNvSpPr/>
          <p:nvPr/>
        </p:nvSpPr>
        <p:spPr>
          <a:xfrm>
            <a:off x="2386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
        <p:nvSpPr>
          <p:cNvPr id="14" name="等腰三角形 13">
            <a:extLst>
              <a:ext uri="{FF2B5EF4-FFF2-40B4-BE49-F238E27FC236}">
                <a16:creationId xmlns:a16="http://schemas.microsoft.com/office/drawing/2014/main" id="{AADFE14B-9222-692F-76F4-A58BE6A080C2}"/>
              </a:ext>
            </a:extLst>
          </p:cNvPr>
          <p:cNvSpPr/>
          <p:nvPr/>
        </p:nvSpPr>
        <p:spPr>
          <a:xfrm rot="5400000">
            <a:off x="1793876" y="1785939"/>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B03EB72-D94B-5162-4C08-488DD38BC6F5}"/>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26629" name="内容占位符 4">
            <a:extLst>
              <a:ext uri="{FF2B5EF4-FFF2-40B4-BE49-F238E27FC236}">
                <a16:creationId xmlns:a16="http://schemas.microsoft.com/office/drawing/2014/main" id="{F2A98B2D-29A9-F662-FB47-2401D94CF934}"/>
              </a:ext>
            </a:extLst>
          </p:cNvPr>
          <p:cNvSpPr>
            <a:spLocks noGrp="1"/>
          </p:cNvSpPr>
          <p:nvPr>
            <p:ph idx="1"/>
          </p:nvPr>
        </p:nvSpPr>
        <p:spPr>
          <a:xfrm>
            <a:off x="1919288" y="1168400"/>
            <a:ext cx="8229600" cy="604838"/>
          </a:xfrm>
        </p:spPr>
        <p:txBody>
          <a:bodyPr/>
          <a:lstStyle/>
          <a:p>
            <a:pPr marL="0" indent="0">
              <a:buNone/>
              <a:defRPr/>
            </a:pPr>
            <a:r>
              <a:rPr lang="en-US" altLang="zh-CN" b="1" dirty="0">
                <a:latin typeface="+mn-ea"/>
              </a:rPr>
              <a:t>7.2.1.</a:t>
            </a:r>
            <a:r>
              <a:rPr lang="zh-CN" altLang="en-US" b="1" dirty="0"/>
              <a:t>软件测试的目标</a:t>
            </a:r>
          </a:p>
        </p:txBody>
      </p:sp>
      <p:sp>
        <p:nvSpPr>
          <p:cNvPr id="32775" name="TextBox 7">
            <a:extLst>
              <a:ext uri="{FF2B5EF4-FFF2-40B4-BE49-F238E27FC236}">
                <a16:creationId xmlns:a16="http://schemas.microsoft.com/office/drawing/2014/main" id="{48A62A1F-132A-0E1B-C930-42D59B05565D}"/>
              </a:ext>
            </a:extLst>
          </p:cNvPr>
          <p:cNvSpPr txBox="1">
            <a:spLocks noChangeArrowheads="1"/>
          </p:cNvSpPr>
          <p:nvPr/>
        </p:nvSpPr>
        <p:spPr bwMode="auto">
          <a:xfrm>
            <a:off x="1847850" y="1773238"/>
            <a:ext cx="8516938"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200"/>
              </a:lnSpc>
              <a:spcBef>
                <a:spcPts val="600"/>
              </a:spcBef>
              <a:spcAft>
                <a:spcPct val="0"/>
              </a:spcAft>
              <a:defRPr/>
            </a:pPr>
            <a:r>
              <a:rPr lang="en-US" altLang="zh-CN" sz="2400" dirty="0">
                <a:solidFill>
                  <a:prstClr val="black"/>
                </a:solidFill>
                <a:latin typeface="宋体" panose="02010600030101010101" pitchFamily="2" charset="-122"/>
              </a:rPr>
              <a:t>    </a:t>
            </a:r>
            <a:r>
              <a:rPr lang="en-US" altLang="zh-CN" sz="2400" dirty="0" err="1">
                <a:solidFill>
                  <a:prstClr val="black"/>
                </a:solidFill>
                <a:latin typeface="宋体" panose="02010600030101010101" pitchFamily="2" charset="-122"/>
              </a:rPr>
              <a:t>G.Myers</a:t>
            </a:r>
            <a:r>
              <a:rPr lang="zh-CN" altLang="zh-CN" sz="2400" dirty="0">
                <a:solidFill>
                  <a:prstClr val="black"/>
                </a:solidFill>
                <a:latin typeface="宋体" panose="02010600030101010101" pitchFamily="2" charset="-122"/>
              </a:rPr>
              <a:t>给出</a:t>
            </a:r>
            <a:r>
              <a:rPr lang="zh-CN" altLang="en-US" sz="2400" dirty="0">
                <a:solidFill>
                  <a:prstClr val="black"/>
                </a:solidFill>
                <a:latin typeface="宋体" panose="02010600030101010101" pitchFamily="2" charset="-122"/>
              </a:rPr>
              <a:t>的</a:t>
            </a:r>
            <a:r>
              <a:rPr lang="zh-CN" altLang="zh-CN" sz="2400" dirty="0">
                <a:solidFill>
                  <a:prstClr val="black"/>
                </a:solidFill>
                <a:latin typeface="宋体" panose="02010600030101010101" pitchFamily="2" charset="-122"/>
              </a:rPr>
              <a:t>关于测试的一些规则</a:t>
            </a:r>
            <a:r>
              <a:rPr lang="zh-CN" altLang="en-US" sz="2400" dirty="0">
                <a:solidFill>
                  <a:prstClr val="black"/>
                </a:solidFill>
                <a:latin typeface="宋体" panose="02010600030101010101" pitchFamily="2" charset="-122"/>
              </a:rPr>
              <a:t>如下：</a:t>
            </a:r>
            <a:endParaRPr lang="en-US" altLang="zh-CN" sz="2400" dirty="0">
              <a:solidFill>
                <a:prstClr val="black"/>
              </a:solidFill>
              <a:latin typeface="宋体" panose="02010600030101010101" pitchFamily="2" charset="-122"/>
            </a:endParaRPr>
          </a:p>
          <a:p>
            <a:pPr marL="972000" fontAlgn="base">
              <a:lnSpc>
                <a:spcPts val="32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测试是为了发现程序中的错误而执行程序的过程。</a:t>
            </a:r>
          </a:p>
          <a:p>
            <a:pPr marL="972000" fontAlgn="base">
              <a:lnSpc>
                <a:spcPts val="32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好的测试方案是极可能发现迄今为止尚未发现的错误的测试方案。</a:t>
            </a:r>
          </a:p>
          <a:p>
            <a:pPr marL="972000" fontAlgn="base">
              <a:lnSpc>
                <a:spcPts val="32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成功的测试是发现了至今为止尚未发现的错误的测试。</a:t>
            </a:r>
          </a:p>
          <a:p>
            <a:pPr marL="0" indent="0" eaLnBrk="1" fontAlgn="base" hangingPunct="1">
              <a:lnSpc>
                <a:spcPts val="32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b="1" dirty="0">
                <a:solidFill>
                  <a:srgbClr val="C0504D"/>
                </a:solidFill>
                <a:latin typeface="宋体" panose="02010600030101010101" pitchFamily="2" charset="-122"/>
              </a:rPr>
              <a:t>测试</a:t>
            </a:r>
            <a:r>
              <a:rPr lang="zh-CN" altLang="zh-CN" sz="2400" dirty="0">
                <a:solidFill>
                  <a:prstClr val="black"/>
                </a:solidFill>
                <a:latin typeface="宋体" panose="02010600030101010101" pitchFamily="2" charset="-122"/>
              </a:rPr>
              <a:t>的正确定义是“为了发现程序中的错误而执行程序的过程”。应该认识到测试决不能证明程序是正确的。即使经过了最严格的测试之后，仍然可能还有没被发现的错误潜藏在程序中。</a:t>
            </a:r>
            <a:r>
              <a:rPr lang="zh-CN" altLang="en-US" sz="2400" dirty="0">
                <a:solidFill>
                  <a:prstClr val="black"/>
                </a:solidFill>
                <a:latin typeface="宋体" panose="02010600030101010101" pitchFamily="2" charset="-122"/>
              </a:rPr>
              <a:t>另外，</a:t>
            </a:r>
            <a:r>
              <a:rPr lang="zh-CN" altLang="zh-CN" sz="2400" dirty="0">
                <a:solidFill>
                  <a:prstClr val="black"/>
                </a:solidFill>
                <a:latin typeface="宋体" panose="02010600030101010101" pitchFamily="2" charset="-122"/>
              </a:rPr>
              <a:t>在综合测试阶段通常由其他人员组成测试小组来完成测试工作。</a:t>
            </a:r>
            <a:endParaRPr lang="en-US" altLang="zh-CN" sz="2400" b="1" dirty="0">
              <a:solidFill>
                <a:prstClr val="black"/>
              </a:solidFill>
              <a:latin typeface="宋体" panose="02010600030101010101" pitchFamily="2" charset="-122"/>
            </a:endParaRPr>
          </a:p>
        </p:txBody>
      </p:sp>
      <p:sp>
        <p:nvSpPr>
          <p:cNvPr id="7" name="1 Título">
            <a:extLst>
              <a:ext uri="{FF2B5EF4-FFF2-40B4-BE49-F238E27FC236}">
                <a16:creationId xmlns:a16="http://schemas.microsoft.com/office/drawing/2014/main" id="{BA8B0F5E-7C4E-4429-1048-F848CAB78B88}"/>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9B381CF5-A4A2-62CD-A6BF-D851FAB19EBE}"/>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7.2.1 </a:t>
            </a:r>
            <a:r>
              <a:rPr lang="zh-CN" altLang="en-US" sz="2400" dirty="0">
                <a:solidFill>
                  <a:srgbClr val="D9D9D9"/>
                </a:solidFill>
                <a:latin typeface="宋体" panose="02010600030101010101" pitchFamily="2" charset="-122"/>
              </a:rPr>
              <a:t>软件测试的目标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744172B-E959-4B16-0372-54097283DF2D}"/>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26629" name="内容占位符 4">
            <a:extLst>
              <a:ext uri="{FF2B5EF4-FFF2-40B4-BE49-F238E27FC236}">
                <a16:creationId xmlns:a16="http://schemas.microsoft.com/office/drawing/2014/main" id="{6BB5EFA4-8C50-8BD7-487B-BBDB83DEA857}"/>
              </a:ext>
            </a:extLst>
          </p:cNvPr>
          <p:cNvSpPr>
            <a:spLocks noGrp="1"/>
          </p:cNvSpPr>
          <p:nvPr>
            <p:ph idx="1"/>
          </p:nvPr>
        </p:nvSpPr>
        <p:spPr>
          <a:xfrm>
            <a:off x="1919288" y="1125538"/>
            <a:ext cx="8229600" cy="603250"/>
          </a:xfrm>
        </p:spPr>
        <p:txBody>
          <a:bodyPr/>
          <a:lstStyle/>
          <a:p>
            <a:pPr marL="0" indent="0">
              <a:buNone/>
              <a:defRPr/>
            </a:pPr>
            <a:r>
              <a:rPr lang="en-US" altLang="zh-CN" b="1" dirty="0">
                <a:latin typeface="+mn-ea"/>
              </a:rPr>
              <a:t>7.2.2.</a:t>
            </a:r>
            <a:r>
              <a:rPr lang="zh-CN" altLang="en-US" b="1" dirty="0"/>
              <a:t>软件测试准则</a:t>
            </a:r>
          </a:p>
        </p:txBody>
      </p:sp>
      <p:sp>
        <p:nvSpPr>
          <p:cNvPr id="32775" name="TextBox 7">
            <a:extLst>
              <a:ext uri="{FF2B5EF4-FFF2-40B4-BE49-F238E27FC236}">
                <a16:creationId xmlns:a16="http://schemas.microsoft.com/office/drawing/2014/main" id="{F55C41C3-62C1-12D0-864F-B109CDCE0819}"/>
              </a:ext>
            </a:extLst>
          </p:cNvPr>
          <p:cNvSpPr txBox="1">
            <a:spLocks noChangeArrowheads="1"/>
          </p:cNvSpPr>
          <p:nvPr/>
        </p:nvSpPr>
        <p:spPr bwMode="auto">
          <a:xfrm>
            <a:off x="1847851" y="1989138"/>
            <a:ext cx="8424863"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200"/>
              </a:lnSpc>
              <a:spcBef>
                <a:spcPts val="600"/>
              </a:spcBef>
              <a:spcAft>
                <a:spcPct val="0"/>
              </a:spcAft>
              <a:defRPr/>
            </a:pPr>
            <a:r>
              <a:rPr lang="zh-CN" altLang="en-US" sz="2400" dirty="0">
                <a:solidFill>
                  <a:prstClr val="black"/>
                </a:solidFill>
                <a:latin typeface="宋体" panose="02010600030101010101" pitchFamily="2" charset="-122"/>
              </a:rPr>
              <a:t>  主要的软件测试准则如下：</a:t>
            </a:r>
            <a:endParaRPr lang="en-US" altLang="zh-CN" sz="2400" dirty="0">
              <a:solidFill>
                <a:prstClr val="black"/>
              </a:solidFill>
              <a:latin typeface="宋体" panose="02010600030101010101" pitchFamily="2" charset="-122"/>
            </a:endParaRPr>
          </a:p>
          <a:p>
            <a:pPr marL="612000" eaLnBrk="1" fontAlgn="base" hangingPunct="1">
              <a:lnSpc>
                <a:spcPts val="31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所有测试都应该能追溯到用户需求</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1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应该远在测试开始之前就制定出测试计划</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1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把</a:t>
            </a:r>
            <a:r>
              <a:rPr lang="en-US" altLang="zh-CN" sz="2400" dirty="0">
                <a:solidFill>
                  <a:prstClr val="black"/>
                </a:solidFill>
                <a:latin typeface="宋体" panose="02010600030101010101" pitchFamily="2" charset="-122"/>
              </a:rPr>
              <a:t>Pareto</a:t>
            </a:r>
            <a:r>
              <a:rPr lang="zh-CN" altLang="zh-CN" sz="2400" dirty="0">
                <a:solidFill>
                  <a:prstClr val="black"/>
                </a:solidFill>
                <a:latin typeface="宋体" panose="02010600030101010101" pitchFamily="2" charset="-122"/>
              </a:rPr>
              <a:t>原理应用到软件测试中</a:t>
            </a:r>
            <a:r>
              <a:rPr lang="zh-CN" altLang="en-US" sz="2400" b="1" dirty="0">
                <a:solidFill>
                  <a:prstClr val="black"/>
                </a:solidFill>
                <a:latin typeface="宋体" panose="02010600030101010101" pitchFamily="2" charset="-122"/>
              </a:rPr>
              <a:t>；</a:t>
            </a:r>
            <a:endParaRPr lang="en-US" altLang="zh-CN" sz="2400" b="1" dirty="0">
              <a:solidFill>
                <a:prstClr val="black"/>
              </a:solidFill>
              <a:latin typeface="宋体" panose="02010600030101010101" pitchFamily="2" charset="-122"/>
            </a:endParaRPr>
          </a:p>
          <a:p>
            <a:pPr marL="612000" eaLnBrk="1" fontAlgn="base" hangingPunct="1">
              <a:lnSpc>
                <a:spcPts val="31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应该从“小规模”测试开始，并逐步进行“大规模”测试</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1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穷举测试是不可能的</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1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为了达到最佳的测试效果，应该由独立的第三方从事测试工作</a:t>
            </a:r>
            <a:r>
              <a:rPr lang="zh-CN" altLang="en-US" sz="2400" dirty="0">
                <a:solidFill>
                  <a:prstClr val="black"/>
                </a:solidFill>
                <a:latin typeface="宋体" panose="02010600030101010101" pitchFamily="2" charset="-122"/>
              </a:rPr>
              <a:t>。  </a:t>
            </a:r>
            <a:endParaRPr lang="en-US" altLang="zh-CN" sz="2400" dirty="0">
              <a:solidFill>
                <a:prstClr val="black"/>
              </a:solidFill>
              <a:latin typeface="宋体" panose="02010600030101010101" pitchFamily="2" charset="-122"/>
            </a:endParaRPr>
          </a:p>
        </p:txBody>
      </p:sp>
      <p:sp>
        <p:nvSpPr>
          <p:cNvPr id="7" name="1 Título">
            <a:extLst>
              <a:ext uri="{FF2B5EF4-FFF2-40B4-BE49-F238E27FC236}">
                <a16:creationId xmlns:a16="http://schemas.microsoft.com/office/drawing/2014/main" id="{BF98DBF5-3C90-93CA-56F8-47139B9B3C1A}"/>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EADB37A2-3B5B-19E6-A9B6-297D39DA6A4E}"/>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7.2.2 </a:t>
            </a:r>
            <a:r>
              <a:rPr lang="zh-CN" altLang="en-US" sz="2400" dirty="0">
                <a:solidFill>
                  <a:srgbClr val="D9D9D9"/>
                </a:solidFill>
                <a:latin typeface="宋体" panose="02010600030101010101" pitchFamily="2" charset="-122"/>
              </a:rPr>
              <a:t>软件测试准则</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B5967A7-79F6-80D3-ABB5-9FD6202295A6}"/>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26629" name="内容占位符 4">
            <a:extLst>
              <a:ext uri="{FF2B5EF4-FFF2-40B4-BE49-F238E27FC236}">
                <a16:creationId xmlns:a16="http://schemas.microsoft.com/office/drawing/2014/main" id="{9C4B1453-4BE3-B695-50BD-66ADD06E593F}"/>
              </a:ext>
            </a:extLst>
          </p:cNvPr>
          <p:cNvSpPr>
            <a:spLocks noGrp="1"/>
          </p:cNvSpPr>
          <p:nvPr>
            <p:ph idx="1"/>
          </p:nvPr>
        </p:nvSpPr>
        <p:spPr>
          <a:xfrm>
            <a:off x="1919288" y="1196975"/>
            <a:ext cx="8229600" cy="604838"/>
          </a:xfrm>
        </p:spPr>
        <p:txBody>
          <a:bodyPr/>
          <a:lstStyle/>
          <a:p>
            <a:pPr marL="0" indent="0">
              <a:buNone/>
              <a:defRPr/>
            </a:pPr>
            <a:r>
              <a:rPr lang="en-US" altLang="zh-CN" b="1" dirty="0">
                <a:latin typeface="+mn-ea"/>
              </a:rPr>
              <a:t>7.2.3.</a:t>
            </a:r>
            <a:r>
              <a:rPr lang="zh-CN" altLang="en-US" b="1" dirty="0"/>
              <a:t>测试方法</a:t>
            </a:r>
          </a:p>
        </p:txBody>
      </p:sp>
      <p:sp>
        <p:nvSpPr>
          <p:cNvPr id="32775" name="TextBox 7">
            <a:extLst>
              <a:ext uri="{FF2B5EF4-FFF2-40B4-BE49-F238E27FC236}">
                <a16:creationId xmlns:a16="http://schemas.microsoft.com/office/drawing/2014/main" id="{669299A0-2E17-FE78-D5E4-2F9FEA187B63}"/>
              </a:ext>
            </a:extLst>
          </p:cNvPr>
          <p:cNvSpPr txBox="1">
            <a:spLocks noChangeArrowheads="1"/>
          </p:cNvSpPr>
          <p:nvPr/>
        </p:nvSpPr>
        <p:spPr bwMode="auto">
          <a:xfrm>
            <a:off x="1989139" y="2060575"/>
            <a:ext cx="5267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100"/>
              </a:lnSpc>
              <a:spcBef>
                <a:spcPts val="600"/>
              </a:spcBef>
              <a:spcAft>
                <a:spcPct val="0"/>
              </a:spcAft>
              <a:defRPr/>
            </a:pPr>
            <a:r>
              <a:rPr lang="en-US" altLang="zh-CN" sz="2400" b="1" dirty="0">
                <a:solidFill>
                  <a:prstClr val="black"/>
                </a:solidFill>
                <a:latin typeface="宋体" panose="02010600030101010101" pitchFamily="2" charset="-122"/>
              </a:rPr>
              <a:t>    </a:t>
            </a:r>
            <a:r>
              <a:rPr lang="zh-CN" altLang="zh-CN" sz="2400" b="1" dirty="0">
                <a:solidFill>
                  <a:srgbClr val="C0504D"/>
                </a:solidFill>
                <a:latin typeface="宋体" panose="02010600030101010101" pitchFamily="2" charset="-122"/>
              </a:rPr>
              <a:t>黑盒测试</a:t>
            </a:r>
            <a:r>
              <a:rPr lang="zh-CN" altLang="en-US" sz="2400" dirty="0">
                <a:solidFill>
                  <a:prstClr val="black"/>
                </a:solidFill>
                <a:latin typeface="宋体" panose="02010600030101010101" pitchFamily="2" charset="-122"/>
              </a:rPr>
              <a:t>（又称功能测试）</a:t>
            </a:r>
            <a:r>
              <a:rPr lang="zh-CN" altLang="zh-CN" sz="2400" dirty="0">
                <a:solidFill>
                  <a:prstClr val="black"/>
                </a:solidFill>
                <a:latin typeface="宋体" panose="02010600030101010101" pitchFamily="2" charset="-122"/>
              </a:rPr>
              <a:t>把程序看作一个黑盒子，完全不考虑程序的内部结构和处理过程</a:t>
            </a:r>
            <a:r>
              <a:rPr lang="zh-CN" altLang="en-US" sz="2400" dirty="0">
                <a:solidFill>
                  <a:prstClr val="black"/>
                </a:solidFill>
                <a:latin typeface="宋体" panose="02010600030101010101" pitchFamily="2" charset="-122"/>
              </a:rPr>
              <a:t>。黑盒测试</a:t>
            </a:r>
            <a:r>
              <a:rPr lang="zh-CN" altLang="zh-CN" sz="2400" dirty="0">
                <a:solidFill>
                  <a:prstClr val="black"/>
                </a:solidFill>
                <a:latin typeface="宋体"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2400" dirty="0">
              <a:solidFill>
                <a:prstClr val="black"/>
              </a:solidFill>
              <a:latin typeface="宋体" panose="02010600030101010101" pitchFamily="2" charset="-122"/>
            </a:endParaRPr>
          </a:p>
        </p:txBody>
      </p:sp>
      <p:sp>
        <p:nvSpPr>
          <p:cNvPr id="7" name="1 Título">
            <a:extLst>
              <a:ext uri="{FF2B5EF4-FFF2-40B4-BE49-F238E27FC236}">
                <a16:creationId xmlns:a16="http://schemas.microsoft.com/office/drawing/2014/main" id="{1BDA7E18-8F23-4027-A4BA-2616C53EFFC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17D128E1-3BCE-A487-44C6-635170A73709}"/>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7.2.3 </a:t>
            </a:r>
            <a:r>
              <a:rPr lang="zh-CN" altLang="en-US" sz="2400" dirty="0">
                <a:solidFill>
                  <a:srgbClr val="D9D9D9"/>
                </a:solidFill>
                <a:latin typeface="宋体" panose="02010600030101010101" pitchFamily="2" charset="-122"/>
              </a:rPr>
              <a:t>测试方法</a:t>
            </a:r>
          </a:p>
        </p:txBody>
      </p:sp>
      <p:sp>
        <p:nvSpPr>
          <p:cNvPr id="2" name="立方体 1">
            <a:extLst>
              <a:ext uri="{FF2B5EF4-FFF2-40B4-BE49-F238E27FC236}">
                <a16:creationId xmlns:a16="http://schemas.microsoft.com/office/drawing/2014/main" id="{3C330003-4347-1FA5-EEBF-AD232D373F92}"/>
              </a:ext>
            </a:extLst>
          </p:cNvPr>
          <p:cNvSpPr/>
          <p:nvPr/>
        </p:nvSpPr>
        <p:spPr>
          <a:xfrm>
            <a:off x="7464425" y="2884489"/>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
        <p:nvSpPr>
          <p:cNvPr id="415752" name="文本框 2">
            <a:extLst>
              <a:ext uri="{FF2B5EF4-FFF2-40B4-BE49-F238E27FC236}">
                <a16:creationId xmlns:a16="http://schemas.microsoft.com/office/drawing/2014/main" id="{A3FCAF3F-BF39-2532-4B0B-D0574389817D}"/>
              </a:ext>
            </a:extLst>
          </p:cNvPr>
          <p:cNvSpPr txBox="1">
            <a:spLocks noChangeArrowheads="1"/>
          </p:cNvSpPr>
          <p:nvPr/>
        </p:nvSpPr>
        <p:spPr bwMode="auto">
          <a:xfrm>
            <a:off x="7824788" y="3956051"/>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prstClr val="white"/>
                </a:solidFill>
              </a:rPr>
              <a:t>程序接口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0EE0B887-7112-C630-08D0-2B5FB1350AF4}"/>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398339" name="1 Título">
            <a:extLst>
              <a:ext uri="{FF2B5EF4-FFF2-40B4-BE49-F238E27FC236}">
                <a16:creationId xmlns:a16="http://schemas.microsoft.com/office/drawing/2014/main" id="{03A2B710-7ADF-290B-01D8-718AB0DA1C78}"/>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引言</a:t>
            </a:r>
          </a:p>
        </p:txBody>
      </p:sp>
      <p:sp>
        <p:nvSpPr>
          <p:cNvPr id="26628" name="标题 3">
            <a:extLst>
              <a:ext uri="{FF2B5EF4-FFF2-40B4-BE49-F238E27FC236}">
                <a16:creationId xmlns:a16="http://schemas.microsoft.com/office/drawing/2014/main" id="{DF36D638-D3AE-E4E0-C845-95DF99750CC3}"/>
              </a:ext>
            </a:extLst>
          </p:cNvPr>
          <p:cNvSpPr>
            <a:spLocks noGrp="1"/>
          </p:cNvSpPr>
          <p:nvPr>
            <p:ph type="title"/>
          </p:nvPr>
        </p:nvSpPr>
        <p:spPr>
          <a:xfrm>
            <a:off x="1847850" y="12700"/>
            <a:ext cx="8229600" cy="1143000"/>
          </a:xfrm>
        </p:spPr>
        <p:txBody>
          <a:bodyPr/>
          <a:lstStyle/>
          <a:p>
            <a:pPr>
              <a:defRPr/>
            </a:pPr>
            <a:r>
              <a:rPr lang="zh-CN" altLang="en-US" b="1" dirty="0">
                <a:latin typeface="+mn-ea"/>
                <a:ea typeface="+mn-ea"/>
              </a:rPr>
              <a:t>第</a:t>
            </a:r>
            <a:r>
              <a:rPr lang="en-US" altLang="zh-CN" b="1" dirty="0">
                <a:latin typeface="+mn-ea"/>
                <a:ea typeface="+mn-ea"/>
              </a:rPr>
              <a:t>7</a:t>
            </a:r>
            <a:r>
              <a:rPr lang="zh-CN" altLang="en-US" b="1" dirty="0">
                <a:latin typeface="+mn-ea"/>
                <a:ea typeface="+mn-ea"/>
              </a:rPr>
              <a:t>章</a:t>
            </a:r>
            <a:r>
              <a:rPr lang="en-US" altLang="zh-CN" b="1" dirty="0">
                <a:latin typeface="+mn-ea"/>
                <a:ea typeface="+mn-ea"/>
              </a:rPr>
              <a:t> </a:t>
            </a:r>
            <a:r>
              <a:rPr lang="zh-CN" altLang="en-US" b="1" dirty="0">
                <a:latin typeface="+mn-ea"/>
                <a:ea typeface="+mn-ea"/>
              </a:rPr>
              <a:t>实现</a:t>
            </a:r>
          </a:p>
        </p:txBody>
      </p:sp>
      <p:graphicFrame>
        <p:nvGraphicFramePr>
          <p:cNvPr id="6" name="内容占位符 5">
            <a:extLst>
              <a:ext uri="{FF2B5EF4-FFF2-40B4-BE49-F238E27FC236}">
                <a16:creationId xmlns:a16="http://schemas.microsoft.com/office/drawing/2014/main" id="{56423416-A0AF-C718-EF6F-6254FAFBF49A}"/>
              </a:ext>
            </a:extLst>
          </p:cNvPr>
          <p:cNvGraphicFramePr>
            <a:graphicFrameLocks noGrp="1"/>
          </p:cNvGraphicFramePr>
          <p:nvPr>
            <p:ph idx="1"/>
          </p:nvPr>
        </p:nvGraphicFramePr>
        <p:xfrm>
          <a:off x="4316413" y="2492897"/>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DC2DCBC9-F6F5-2EC0-4665-D88E9E15DF97}"/>
              </a:ext>
            </a:extLst>
          </p:cNvPr>
          <p:cNvGraphicFramePr/>
          <p:nvPr/>
        </p:nvGraphicFramePr>
        <p:xfrm>
          <a:off x="1981200" y="1201616"/>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文本框 8">
            <a:extLst>
              <a:ext uri="{FF2B5EF4-FFF2-40B4-BE49-F238E27FC236}">
                <a16:creationId xmlns:a16="http://schemas.microsoft.com/office/drawing/2014/main" id="{76366414-5A5B-DE88-7784-938A32F23A92}"/>
              </a:ext>
            </a:extLst>
          </p:cNvPr>
          <p:cNvSpPr txBox="1"/>
          <p:nvPr/>
        </p:nvSpPr>
        <p:spPr>
          <a:xfrm>
            <a:off x="5375276" y="2060575"/>
            <a:ext cx="4475163" cy="1200150"/>
          </a:xfrm>
          <a:prstGeom prst="rect">
            <a:avLst/>
          </a:prstGeom>
          <a:noFill/>
          <a:ln w="25400">
            <a:solidFill>
              <a:schemeClr val="tx2">
                <a:alpha val="99000"/>
              </a:schemeClr>
            </a:solidFill>
          </a:ln>
        </p:spPr>
        <p:txBody>
          <a:bodyPr>
            <a:spAutoFit/>
          </a:bodyPr>
          <a:lstStyle/>
          <a:p>
            <a:pPr fontAlgn="base">
              <a:spcBef>
                <a:spcPct val="0"/>
              </a:spcBef>
              <a:spcAft>
                <a:spcPct val="0"/>
              </a:spcAft>
              <a:defRPr/>
            </a:pPr>
            <a:r>
              <a:rPr lang="zh-CN" altLang="en-US" sz="2400" b="1" dirty="0">
                <a:solidFill>
                  <a:srgbClr val="C0504D"/>
                </a:solidFill>
                <a:latin typeface="宋体" panose="02010600030101010101" pitchFamily="2" charset="-122"/>
                <a:ea typeface="宋体" panose="02010600030101010101" pitchFamily="2" charset="-122"/>
              </a:rPr>
              <a:t>编码</a:t>
            </a:r>
            <a:r>
              <a:rPr lang="zh-CN" altLang="en-US" sz="2400" dirty="0">
                <a:solidFill>
                  <a:prstClr val="black"/>
                </a:solidFill>
                <a:latin typeface="宋体" panose="02010600030101010101" pitchFamily="2" charset="-122"/>
                <a:ea typeface="宋体" panose="02010600030101010101" pitchFamily="2" charset="-122"/>
              </a:rPr>
              <a:t>就是把软件设计结果翻译成用某种程序设计语言书写的程序，是对设计的进一步具体化。</a:t>
            </a:r>
            <a:endParaRPr lang="zh-CN" altLang="en-US" sz="2400" dirty="0">
              <a:solidFill>
                <a:prstClr val="black"/>
              </a:solidFill>
              <a:latin typeface="Arial" charset="0"/>
              <a:ea typeface="宋体" panose="02010600030101010101" pitchFamily="2" charset="-122"/>
            </a:endParaRPr>
          </a:p>
        </p:txBody>
      </p:sp>
      <p:sp>
        <p:nvSpPr>
          <p:cNvPr id="13" name="文本框 12">
            <a:extLst>
              <a:ext uri="{FF2B5EF4-FFF2-40B4-BE49-F238E27FC236}">
                <a16:creationId xmlns:a16="http://schemas.microsoft.com/office/drawing/2014/main" id="{04585206-C28A-84BD-C7D6-56F5AFFC406B}"/>
              </a:ext>
            </a:extLst>
          </p:cNvPr>
          <p:cNvSpPr txBox="1"/>
          <p:nvPr/>
        </p:nvSpPr>
        <p:spPr>
          <a:xfrm>
            <a:off x="5375276" y="3644900"/>
            <a:ext cx="4475163" cy="1570038"/>
          </a:xfrm>
          <a:prstGeom prst="rect">
            <a:avLst/>
          </a:prstGeom>
          <a:noFill/>
          <a:ln w="25400">
            <a:solidFill>
              <a:schemeClr val="tx2">
                <a:alpha val="99000"/>
              </a:schemeClr>
            </a:solidFill>
          </a:ln>
        </p:spPr>
        <p:txBody>
          <a:bodyPr>
            <a:spAutoFit/>
          </a:bodyPr>
          <a:lstStyle/>
          <a:p>
            <a:pPr fontAlgn="base">
              <a:spcBef>
                <a:spcPct val="0"/>
              </a:spcBef>
              <a:spcAft>
                <a:spcPct val="0"/>
              </a:spcAft>
              <a:defRPr/>
            </a:pPr>
            <a:r>
              <a:rPr lang="zh-CN" altLang="en-US" sz="2400" dirty="0">
                <a:solidFill>
                  <a:prstClr val="black"/>
                </a:solidFill>
                <a:latin typeface="宋体" panose="02010600030101010101" pitchFamily="2" charset="-122"/>
                <a:ea typeface="宋体" panose="02010600030101010101" pitchFamily="2" charset="-122"/>
              </a:rPr>
              <a:t>程序的质量主要取决于软件设计的质量。软件</a:t>
            </a:r>
            <a:r>
              <a:rPr lang="zh-CN" altLang="en-US" sz="2400" b="1" dirty="0">
                <a:solidFill>
                  <a:srgbClr val="C0504D"/>
                </a:solidFill>
                <a:latin typeface="宋体" panose="02010600030101010101" pitchFamily="2" charset="-122"/>
                <a:ea typeface="宋体" panose="02010600030101010101" pitchFamily="2" charset="-122"/>
              </a:rPr>
              <a:t>测试</a:t>
            </a:r>
            <a:r>
              <a:rPr lang="zh-CN" altLang="en-US" sz="2400" dirty="0">
                <a:solidFill>
                  <a:prstClr val="black"/>
                </a:solidFill>
                <a:latin typeface="宋体" panose="02010600030101010101" pitchFamily="2" charset="-122"/>
                <a:ea typeface="宋体" panose="02010600030101010101" pitchFamily="2" charset="-122"/>
              </a:rPr>
              <a:t>是保证软件质量的关键步骤，是对软件规格说明、设计和编码的最后复审。</a:t>
            </a:r>
            <a:endParaRPr lang="en-US" altLang="zh-CN" sz="2400" dirty="0">
              <a:solidFill>
                <a:prstClr val="black"/>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518EFD0-9119-78AE-7C16-F843416923D0}"/>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DE0984A5-FED6-447F-B7C3-15FA21499ABC}"/>
              </a:ext>
            </a:extLst>
          </p:cNvPr>
          <p:cNvSpPr txBox="1">
            <a:spLocks noChangeArrowheads="1"/>
          </p:cNvSpPr>
          <p:nvPr/>
        </p:nvSpPr>
        <p:spPr bwMode="auto">
          <a:xfrm>
            <a:off x="2135189" y="1989139"/>
            <a:ext cx="432117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200"/>
              </a:lnSpc>
              <a:spcBef>
                <a:spcPts val="600"/>
              </a:spcBef>
              <a:spcAft>
                <a:spcPct val="0"/>
              </a:spcAft>
              <a:defRPr/>
            </a:pPr>
            <a:r>
              <a:rPr lang="en-US" altLang="zh-CN" sz="2400" b="1" dirty="0">
                <a:solidFill>
                  <a:srgbClr val="C0504D"/>
                </a:solidFill>
                <a:latin typeface="宋体" panose="02010600030101010101" pitchFamily="2" charset="-122"/>
              </a:rPr>
              <a:t>    </a:t>
            </a:r>
            <a:r>
              <a:rPr lang="zh-CN" altLang="zh-CN" sz="2400" b="1" dirty="0">
                <a:solidFill>
                  <a:srgbClr val="C0504D"/>
                </a:solidFill>
                <a:latin typeface="宋体" panose="02010600030101010101" pitchFamily="2" charset="-122"/>
              </a:rPr>
              <a:t>白盒测试</a:t>
            </a:r>
            <a:r>
              <a:rPr lang="zh-CN" altLang="en-US" sz="2400" dirty="0">
                <a:solidFill>
                  <a:prstClr val="black"/>
                </a:solidFill>
                <a:latin typeface="宋体" panose="02010600030101010101" pitchFamily="2" charset="-122"/>
              </a:rPr>
              <a:t>（又称结构测试）</a:t>
            </a:r>
            <a:r>
              <a:rPr lang="zh-CN" altLang="zh-CN" sz="2400" dirty="0">
                <a:solidFill>
                  <a:prstClr val="black"/>
                </a:solidFill>
                <a:latin typeface="宋体" panose="02010600030101010101" pitchFamily="2" charset="-122"/>
              </a:rPr>
              <a:t>是把程序看成装在一个透明的白盒子里，测试者完全知道程序的结构和处理算法。这种方法按照程序内部的逻辑测试程序，检测程序中的主要执行通路是否都能按预定要求正确工作。</a:t>
            </a:r>
            <a:endParaRPr lang="en-US" altLang="zh-CN" sz="2400" dirty="0">
              <a:solidFill>
                <a:prstClr val="black"/>
              </a:solidFill>
              <a:latin typeface="宋体" panose="02010600030101010101" pitchFamily="2" charset="-122"/>
            </a:endParaRPr>
          </a:p>
        </p:txBody>
      </p:sp>
      <p:sp>
        <p:nvSpPr>
          <p:cNvPr id="2" name="立方体 1">
            <a:extLst>
              <a:ext uri="{FF2B5EF4-FFF2-40B4-BE49-F238E27FC236}">
                <a16:creationId xmlns:a16="http://schemas.microsoft.com/office/drawing/2014/main" id="{52EE49F7-F1E3-1E74-5A58-73248D601488}"/>
              </a:ext>
            </a:extLst>
          </p:cNvPr>
          <p:cNvSpPr/>
          <p:nvPr/>
        </p:nvSpPr>
        <p:spPr>
          <a:xfrm>
            <a:off x="7032625" y="2636839"/>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endParaRPr lang="zh-CN" altLang="en-US">
              <a:solidFill>
                <a:prstClr val="black"/>
              </a:solidFill>
              <a:latin typeface="Calibri"/>
              <a:ea typeface="宋体" panose="02010600030101010101" pitchFamily="2" charset="-122"/>
            </a:endParaRPr>
          </a:p>
        </p:txBody>
      </p:sp>
      <p:sp>
        <p:nvSpPr>
          <p:cNvPr id="416773" name="文本框 2">
            <a:extLst>
              <a:ext uri="{FF2B5EF4-FFF2-40B4-BE49-F238E27FC236}">
                <a16:creationId xmlns:a16="http://schemas.microsoft.com/office/drawing/2014/main" id="{018838E1-E1C2-AFEF-361B-E454B7651108}"/>
              </a:ext>
            </a:extLst>
          </p:cNvPr>
          <p:cNvSpPr txBox="1">
            <a:spLocks noChangeArrowheads="1"/>
          </p:cNvSpPr>
          <p:nvPr/>
        </p:nvSpPr>
        <p:spPr bwMode="auto">
          <a:xfrm>
            <a:off x="7175500" y="3533775"/>
            <a:ext cx="1728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prstClr val="black"/>
                </a:solidFill>
              </a:rPr>
              <a:t>程序结构和处理算法</a:t>
            </a:r>
          </a:p>
        </p:txBody>
      </p:sp>
      <p:sp>
        <p:nvSpPr>
          <p:cNvPr id="10" name="1 Título">
            <a:extLst>
              <a:ext uri="{FF2B5EF4-FFF2-40B4-BE49-F238E27FC236}">
                <a16:creationId xmlns:a16="http://schemas.microsoft.com/office/drawing/2014/main" id="{3C011A53-AFD0-0652-DCFE-A2AD634C827C}"/>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545B2194-794C-9948-39BF-B85F71F5AB8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7.2.3 </a:t>
            </a:r>
            <a:r>
              <a:rPr lang="zh-CN" altLang="en-US" sz="2400" dirty="0">
                <a:solidFill>
                  <a:srgbClr val="D9D9D9"/>
                </a:solidFill>
                <a:latin typeface="宋体" panose="02010600030101010101" pitchFamily="2" charset="-122"/>
              </a:rPr>
              <a:t>测试方法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C5FBC67-8019-E54C-AE9D-991FAE5E0345}"/>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26629" name="内容占位符 4">
            <a:extLst>
              <a:ext uri="{FF2B5EF4-FFF2-40B4-BE49-F238E27FC236}">
                <a16:creationId xmlns:a16="http://schemas.microsoft.com/office/drawing/2014/main" id="{3706AB35-E0BF-7D7F-252A-A39CF8B17CE1}"/>
              </a:ext>
            </a:extLst>
          </p:cNvPr>
          <p:cNvSpPr>
            <a:spLocks noGrp="1"/>
          </p:cNvSpPr>
          <p:nvPr>
            <p:ph idx="1"/>
          </p:nvPr>
        </p:nvSpPr>
        <p:spPr>
          <a:xfrm>
            <a:off x="1919288" y="1268414"/>
            <a:ext cx="8229600" cy="604837"/>
          </a:xfrm>
        </p:spPr>
        <p:txBody>
          <a:bodyPr/>
          <a:lstStyle/>
          <a:p>
            <a:pPr marL="0" indent="0">
              <a:buNone/>
              <a:defRPr/>
            </a:pPr>
            <a:r>
              <a:rPr lang="en-US" altLang="zh-CN" b="1" dirty="0">
                <a:latin typeface="+mn-ea"/>
              </a:rPr>
              <a:t>7.2.4.</a:t>
            </a:r>
            <a:r>
              <a:rPr lang="zh-CN" altLang="en-US" b="1" dirty="0"/>
              <a:t>测试步骤</a:t>
            </a:r>
          </a:p>
        </p:txBody>
      </p:sp>
      <p:sp>
        <p:nvSpPr>
          <p:cNvPr id="32775" name="TextBox 7">
            <a:extLst>
              <a:ext uri="{FF2B5EF4-FFF2-40B4-BE49-F238E27FC236}">
                <a16:creationId xmlns:a16="http://schemas.microsoft.com/office/drawing/2014/main" id="{7502C95B-33AA-5FFD-5BB5-3C4CBE7FA097}"/>
              </a:ext>
            </a:extLst>
          </p:cNvPr>
          <p:cNvSpPr txBox="1">
            <a:spLocks noChangeArrowheads="1"/>
          </p:cNvSpPr>
          <p:nvPr/>
        </p:nvSpPr>
        <p:spPr bwMode="auto">
          <a:xfrm>
            <a:off x="1992314" y="2300289"/>
            <a:ext cx="81565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fontAlgn="base" hangingPunct="1">
              <a:lnSpc>
                <a:spcPts val="34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根据第</a:t>
            </a:r>
            <a:r>
              <a:rPr lang="en-US"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条测试准则，测试过程也必须分步骤进行，后一个步骤在逻辑上是前一个步骤的继续。</a:t>
            </a:r>
            <a:endParaRPr lang="en-US" altLang="zh-CN" sz="2400" dirty="0">
              <a:solidFill>
                <a:prstClr val="black"/>
              </a:solidFill>
              <a:latin typeface="宋体" panose="02010600030101010101" pitchFamily="2" charset="-122"/>
            </a:endParaRPr>
          </a:p>
          <a:p>
            <a:pPr marL="0" indent="457200" eaLnBrk="1" fontAlgn="base" hangingPunct="1">
              <a:lnSpc>
                <a:spcPts val="34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大型软件系统通常由若干个子系统组成，每个子系统又由许多模块组成，因此，大型软件系统的测试过程基本上由</a:t>
            </a:r>
            <a:r>
              <a:rPr lang="zh-CN" altLang="en-US" sz="2400" b="1" dirty="0">
                <a:solidFill>
                  <a:srgbClr val="C0504D"/>
                </a:solidFill>
                <a:latin typeface="宋体" panose="02010600030101010101" pitchFamily="2" charset="-122"/>
              </a:rPr>
              <a:t>模块测试</a:t>
            </a:r>
            <a:r>
              <a:rPr lang="zh-CN" altLang="en-US" sz="2400" b="1" dirty="0">
                <a:solidFill>
                  <a:prstClr val="black"/>
                </a:solidFill>
                <a:latin typeface="宋体" panose="02010600030101010101" pitchFamily="2" charset="-122"/>
              </a:rPr>
              <a:t>、</a:t>
            </a:r>
            <a:r>
              <a:rPr lang="zh-CN" altLang="en-US" sz="2400" b="1" dirty="0">
                <a:solidFill>
                  <a:srgbClr val="C0504D"/>
                </a:solidFill>
                <a:latin typeface="宋体" panose="02010600030101010101" pitchFamily="2" charset="-122"/>
              </a:rPr>
              <a:t>子系统测试</a:t>
            </a:r>
            <a:r>
              <a:rPr lang="zh-CN" altLang="en-US" sz="2400" b="1" dirty="0">
                <a:solidFill>
                  <a:prstClr val="black"/>
                </a:solidFill>
                <a:latin typeface="宋体" panose="02010600030101010101" pitchFamily="2" charset="-122"/>
              </a:rPr>
              <a:t>、</a:t>
            </a:r>
            <a:r>
              <a:rPr lang="zh-CN" altLang="en-US" sz="2400" b="1" dirty="0">
                <a:solidFill>
                  <a:srgbClr val="C0504D"/>
                </a:solidFill>
                <a:latin typeface="宋体" panose="02010600030101010101" pitchFamily="2" charset="-122"/>
              </a:rPr>
              <a:t>系统测试</a:t>
            </a:r>
            <a:r>
              <a:rPr lang="zh-CN" altLang="en-US" sz="2400" b="1" dirty="0">
                <a:solidFill>
                  <a:prstClr val="black"/>
                </a:solidFill>
                <a:latin typeface="宋体" panose="02010600030101010101" pitchFamily="2" charset="-122"/>
              </a:rPr>
              <a:t>、</a:t>
            </a:r>
            <a:r>
              <a:rPr lang="zh-CN" altLang="en-US" sz="2400" b="1" dirty="0">
                <a:solidFill>
                  <a:srgbClr val="C0504D"/>
                </a:solidFill>
                <a:latin typeface="宋体" panose="02010600030101010101" pitchFamily="2" charset="-122"/>
              </a:rPr>
              <a:t>验收测试</a:t>
            </a:r>
            <a:r>
              <a:rPr lang="zh-CN" altLang="en-US" sz="2400" dirty="0">
                <a:solidFill>
                  <a:prstClr val="black"/>
                </a:solidFill>
                <a:latin typeface="宋体" panose="02010600030101010101" pitchFamily="2" charset="-122"/>
              </a:rPr>
              <a:t>和</a:t>
            </a:r>
            <a:r>
              <a:rPr lang="zh-CN" altLang="en-US" sz="2400" b="1" dirty="0">
                <a:solidFill>
                  <a:srgbClr val="C0504D"/>
                </a:solidFill>
                <a:latin typeface="宋体" panose="02010600030101010101" pitchFamily="2" charset="-122"/>
              </a:rPr>
              <a:t>平行运行</a:t>
            </a:r>
            <a:r>
              <a:rPr lang="zh-CN" altLang="en-US" sz="2400" dirty="0">
                <a:solidFill>
                  <a:prstClr val="black"/>
                </a:solidFill>
                <a:latin typeface="宋体" panose="02010600030101010101" pitchFamily="2" charset="-122"/>
              </a:rPr>
              <a:t>等五</a:t>
            </a:r>
            <a:r>
              <a:rPr lang="zh-CN" altLang="zh-CN" sz="2400" dirty="0">
                <a:solidFill>
                  <a:prstClr val="black"/>
                </a:solidFill>
                <a:latin typeface="宋体" panose="02010600030101010101" pitchFamily="2" charset="-122"/>
              </a:rPr>
              <a:t>个步骤组成。</a:t>
            </a:r>
            <a:endParaRPr lang="en-US" altLang="zh-CN" sz="2400" dirty="0">
              <a:solidFill>
                <a:prstClr val="black"/>
              </a:solidFill>
              <a:latin typeface="宋体" panose="02010600030101010101" pitchFamily="2" charset="-122"/>
            </a:endParaRPr>
          </a:p>
        </p:txBody>
      </p:sp>
      <p:sp>
        <p:nvSpPr>
          <p:cNvPr id="7" name="1 Título">
            <a:extLst>
              <a:ext uri="{FF2B5EF4-FFF2-40B4-BE49-F238E27FC236}">
                <a16:creationId xmlns:a16="http://schemas.microsoft.com/office/drawing/2014/main" id="{807E15B8-D647-9766-E773-2337251DF4D8}"/>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69A8CE51-A6F5-4A8F-2F5E-1A5E5063A60B}"/>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7.2.4 </a:t>
            </a:r>
            <a:r>
              <a:rPr lang="zh-CN" altLang="en-US" sz="2400" dirty="0">
                <a:solidFill>
                  <a:srgbClr val="D9D9D9"/>
                </a:solidFill>
                <a:latin typeface="宋体" panose="02010600030101010101" pitchFamily="2" charset="-122"/>
              </a:rPr>
              <a:t>测试步骤</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688E8AB-430F-BD14-E8F3-2823E3D80921}"/>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3684ABF2-9115-0E39-D984-BE83B7C07119}"/>
              </a:ext>
            </a:extLst>
          </p:cNvPr>
          <p:cNvSpPr txBox="1">
            <a:spLocks noChangeArrowheads="1"/>
          </p:cNvSpPr>
          <p:nvPr/>
        </p:nvSpPr>
        <p:spPr bwMode="auto">
          <a:xfrm>
            <a:off x="2011364" y="1557339"/>
            <a:ext cx="83534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400"/>
              </a:lnSpc>
              <a:spcBef>
                <a:spcPts val="600"/>
              </a:spcBef>
              <a:spcAft>
                <a:spcPct val="0"/>
              </a:spcAft>
              <a:defRPr/>
            </a:pPr>
            <a:r>
              <a:rPr lang="en-US" altLang="zh-CN" sz="2600" b="1" dirty="0">
                <a:solidFill>
                  <a:prstClr val="black"/>
                </a:solidFill>
                <a:latin typeface="宋体" panose="02010600030101010101" pitchFamily="2" charset="-122"/>
              </a:rPr>
              <a:t>1.</a:t>
            </a:r>
            <a:r>
              <a:rPr lang="zh-CN" altLang="en-US" sz="2600" b="1" dirty="0">
                <a:solidFill>
                  <a:prstClr val="black"/>
                </a:solidFill>
                <a:latin typeface="宋体" panose="02010600030101010101" pitchFamily="2" charset="-122"/>
              </a:rPr>
              <a:t>模块测试</a:t>
            </a:r>
            <a:endParaRPr lang="en-US" altLang="zh-CN" sz="2600" b="1"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zh-CN" altLang="zh-CN" sz="2400" dirty="0">
                <a:solidFill>
                  <a:prstClr val="black"/>
                </a:solidFill>
                <a:latin typeface="宋体" panose="02010600030101010101" pitchFamily="2" charset="-122"/>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endParaRPr lang="en-US" altLang="zh-CN" sz="2400"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zh-CN" altLang="zh-CN" sz="2400" dirty="0">
                <a:solidFill>
                  <a:prstClr val="black"/>
                </a:solidFill>
                <a:latin typeface="宋体" panose="02010600030101010101" pitchFamily="2" charset="-122"/>
              </a:rPr>
              <a:t>模块测试的目的是保证每个模块作为一个单元能正确运行，所以模块测试通常又称为</a:t>
            </a:r>
            <a:r>
              <a:rPr lang="zh-CN" altLang="zh-CN" sz="2400" b="1" dirty="0">
                <a:solidFill>
                  <a:srgbClr val="C0504D"/>
                </a:solidFill>
                <a:latin typeface="宋体" panose="02010600030101010101" pitchFamily="2" charset="-122"/>
              </a:rPr>
              <a:t>单元测试</a:t>
            </a:r>
            <a:r>
              <a:rPr lang="zh-CN" altLang="zh-CN" sz="2400" dirty="0">
                <a:solidFill>
                  <a:prstClr val="black"/>
                </a:solidFill>
                <a:latin typeface="宋体" panose="02010600030101010101" pitchFamily="2" charset="-122"/>
              </a:rPr>
              <a:t>。在这个测试步骤中所发现的往往是编码和详细设计的错误。</a:t>
            </a:r>
            <a:endParaRPr lang="en-US" altLang="zh-CN" sz="24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2021F00A-15FB-6668-E4A4-48905A168D44}"/>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985FE044-57A5-47A8-A508-A2092EB67D8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7.2.4 </a:t>
            </a:r>
            <a:r>
              <a:rPr lang="zh-CN" altLang="en-US" sz="2400" dirty="0">
                <a:solidFill>
                  <a:srgbClr val="D9D9D9"/>
                </a:solidFill>
                <a:latin typeface="宋体" panose="02010600030101010101" pitchFamily="2" charset="-122"/>
              </a:rPr>
              <a:t>测试步骤</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1B116CA-2880-4C2D-1B25-26E5A9A77916}"/>
              </a:ext>
            </a:extLst>
          </p:cNvPr>
          <p:cNvSpPr>
            <a:spLocks noGrp="1"/>
          </p:cNvSpPr>
          <p:nvPr>
            <p:ph type="title"/>
          </p:nvPr>
        </p:nvSpPr>
        <p:spPr>
          <a:xfrm>
            <a:off x="1981200" y="53975"/>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AF01D64A-BAC2-9F7C-6AB6-1E6E2EF98CC6}"/>
              </a:ext>
            </a:extLst>
          </p:cNvPr>
          <p:cNvSpPr txBox="1">
            <a:spLocks noChangeArrowheads="1"/>
          </p:cNvSpPr>
          <p:nvPr/>
        </p:nvSpPr>
        <p:spPr bwMode="auto">
          <a:xfrm>
            <a:off x="1919289" y="1227139"/>
            <a:ext cx="84978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2800"/>
              </a:lnSpc>
              <a:spcBef>
                <a:spcPts val="600"/>
              </a:spcBef>
              <a:spcAft>
                <a:spcPct val="0"/>
              </a:spcAft>
              <a:defRPr/>
            </a:pPr>
            <a:r>
              <a:rPr lang="en-US" altLang="zh-CN" sz="2400" b="1" dirty="0">
                <a:solidFill>
                  <a:prstClr val="black"/>
                </a:solidFill>
                <a:latin typeface="宋体" panose="02010600030101010101" pitchFamily="2" charset="-122"/>
              </a:rPr>
              <a:t>2.</a:t>
            </a:r>
            <a:r>
              <a:rPr lang="zh-CN" altLang="en-US" sz="2400" b="1" dirty="0">
                <a:solidFill>
                  <a:prstClr val="black"/>
                </a:solidFill>
                <a:latin typeface="宋体" panose="02010600030101010101" pitchFamily="2" charset="-122"/>
              </a:rPr>
              <a:t>子系统测试</a:t>
            </a:r>
            <a:endParaRPr lang="en-US" altLang="zh-CN" sz="2400" b="1" dirty="0">
              <a:solidFill>
                <a:prstClr val="black"/>
              </a:solidFill>
              <a:latin typeface="宋体" panose="02010600030101010101" pitchFamily="2" charset="-122"/>
            </a:endParaRPr>
          </a:p>
          <a:p>
            <a:pPr marL="0" indent="0" eaLnBrk="1" fontAlgn="base" hangingPunct="1">
              <a:lnSpc>
                <a:spcPts val="28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子系统测试是把经过单元测试的模块放在一起形成一个子系统来测试。模块相互间的协调和通信是这个测试过程中的主要问题，因此，</a:t>
            </a:r>
            <a:r>
              <a:rPr lang="zh-CN" altLang="zh-CN" sz="2400" b="1" dirty="0">
                <a:solidFill>
                  <a:prstClr val="black"/>
                </a:solidFill>
                <a:latin typeface="宋体" panose="02010600030101010101" pitchFamily="2" charset="-122"/>
              </a:rPr>
              <a:t>这个步骤着重测试模块的接口</a:t>
            </a:r>
            <a:r>
              <a:rPr lang="zh-CN" altLang="zh-CN"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0" indent="0" eaLnBrk="1" fontAlgn="base" hangingPunct="1">
              <a:lnSpc>
                <a:spcPts val="2800"/>
              </a:lnSpc>
              <a:spcBef>
                <a:spcPts val="600"/>
              </a:spcBef>
              <a:spcAft>
                <a:spcPct val="0"/>
              </a:spcAft>
              <a:defRPr/>
            </a:pPr>
            <a:r>
              <a:rPr lang="en-US" altLang="zh-CN" sz="2400" b="1" dirty="0">
                <a:solidFill>
                  <a:prstClr val="black"/>
                </a:solidFill>
                <a:latin typeface="宋体" panose="02010600030101010101" pitchFamily="2" charset="-122"/>
              </a:rPr>
              <a:t>3.</a:t>
            </a:r>
            <a:r>
              <a:rPr lang="zh-CN" altLang="en-US" sz="2400" b="1" dirty="0">
                <a:solidFill>
                  <a:prstClr val="black"/>
                </a:solidFill>
                <a:latin typeface="宋体" panose="02010600030101010101" pitchFamily="2" charset="-122"/>
              </a:rPr>
              <a:t>系统测试</a:t>
            </a:r>
            <a:endParaRPr lang="en-US" altLang="zh-CN" sz="2400" b="1" dirty="0">
              <a:solidFill>
                <a:prstClr val="black"/>
              </a:solidFill>
              <a:latin typeface="宋体" panose="02010600030101010101" pitchFamily="2" charset="-122"/>
            </a:endParaRPr>
          </a:p>
          <a:p>
            <a:pPr marL="0" indent="0" eaLnBrk="1" fontAlgn="base" hangingPunct="1">
              <a:lnSpc>
                <a:spcPts val="28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b="1" dirty="0">
                <a:solidFill>
                  <a:prstClr val="black"/>
                </a:solidFill>
                <a:latin typeface="宋体" panose="02010600030101010101" pitchFamily="2" charset="-122"/>
              </a:rPr>
              <a:t>在这个测试步骤中发现的往往是软件设计中的错误，也可能发现需求说明中的错误</a:t>
            </a:r>
            <a:r>
              <a:rPr lang="zh-CN" altLang="zh-CN"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p:txBody>
      </p:sp>
      <p:sp>
        <p:nvSpPr>
          <p:cNvPr id="2" name="文本框 1">
            <a:extLst>
              <a:ext uri="{FF2B5EF4-FFF2-40B4-BE49-F238E27FC236}">
                <a16:creationId xmlns:a16="http://schemas.microsoft.com/office/drawing/2014/main" id="{22E5561C-D5C4-056F-3A56-8C5FCE2A08C6}"/>
              </a:ext>
            </a:extLst>
          </p:cNvPr>
          <p:cNvSpPr txBox="1"/>
          <p:nvPr/>
        </p:nvSpPr>
        <p:spPr>
          <a:xfrm>
            <a:off x="2063750" y="5157788"/>
            <a:ext cx="8147050" cy="830262"/>
          </a:xfrm>
          <a:prstGeom prst="rect">
            <a:avLst/>
          </a:prstGeom>
          <a:noFill/>
          <a:ln w="25400">
            <a:solidFill>
              <a:srgbClr val="C00000"/>
            </a:solidFill>
          </a:ln>
        </p:spPr>
        <p:txBody>
          <a:bodyPr>
            <a:spAutoFit/>
          </a:bodyPr>
          <a:lstStyle/>
          <a:p>
            <a:pPr fontAlgn="base">
              <a:spcBef>
                <a:spcPct val="0"/>
              </a:spcBef>
              <a:spcAft>
                <a:spcPct val="0"/>
              </a:spcAft>
              <a:defRPr/>
            </a:pPr>
            <a:r>
              <a:rPr lang="en-US" altLang="zh-CN" sz="2400" dirty="0">
                <a:solidFill>
                  <a:prstClr val="black"/>
                </a:solidFill>
                <a:latin typeface="Arial" charset="0"/>
                <a:ea typeface="宋体" panose="02010600030101010101" pitchFamily="2" charset="-122"/>
              </a:rPr>
              <a:t>       </a:t>
            </a:r>
            <a:r>
              <a:rPr lang="zh-CN" altLang="zh-CN" sz="2400" dirty="0">
                <a:solidFill>
                  <a:prstClr val="black"/>
                </a:solidFill>
                <a:latin typeface="Arial" charset="0"/>
                <a:ea typeface="宋体" panose="02010600030101010101" pitchFamily="2" charset="-122"/>
              </a:rPr>
              <a:t>子系统测试</a:t>
            </a:r>
            <a:r>
              <a:rPr lang="zh-CN" altLang="en-US" sz="2400" dirty="0">
                <a:solidFill>
                  <a:prstClr val="black"/>
                </a:solidFill>
                <a:latin typeface="Arial" charset="0"/>
                <a:ea typeface="宋体" panose="02010600030101010101" pitchFamily="2" charset="-122"/>
              </a:rPr>
              <a:t>和</a:t>
            </a:r>
            <a:r>
              <a:rPr lang="zh-CN" altLang="zh-CN" sz="2400" dirty="0">
                <a:solidFill>
                  <a:prstClr val="black"/>
                </a:solidFill>
                <a:latin typeface="Arial" charset="0"/>
                <a:ea typeface="宋体" panose="02010600030101010101" pitchFamily="2" charset="-122"/>
              </a:rPr>
              <a:t>系统测试，都兼有检测和组装两重含义，通常称为</a:t>
            </a:r>
            <a:r>
              <a:rPr lang="zh-CN" altLang="zh-CN" sz="2400" b="1" dirty="0">
                <a:solidFill>
                  <a:srgbClr val="C0504D"/>
                </a:solidFill>
                <a:latin typeface="Arial" charset="0"/>
                <a:ea typeface="宋体" panose="02010600030101010101" pitchFamily="2" charset="-122"/>
              </a:rPr>
              <a:t>集成测试</a:t>
            </a:r>
            <a:r>
              <a:rPr lang="zh-CN" altLang="en-US" sz="2400" dirty="0">
                <a:solidFill>
                  <a:prstClr val="black"/>
                </a:solidFill>
                <a:latin typeface="Arial" charset="0"/>
                <a:ea typeface="宋体" panose="02010600030101010101" pitchFamily="2" charset="-122"/>
              </a:rPr>
              <a:t>。</a:t>
            </a:r>
            <a:endParaRPr lang="en-US" altLang="zh-CN" sz="2400" dirty="0">
              <a:solidFill>
                <a:prstClr val="black"/>
              </a:solidFill>
              <a:latin typeface="宋体" panose="02010600030101010101" pitchFamily="2" charset="-122"/>
              <a:ea typeface="宋体" panose="02010600030101010101" pitchFamily="2" charset="-122"/>
            </a:endParaRPr>
          </a:p>
        </p:txBody>
      </p:sp>
      <p:sp>
        <p:nvSpPr>
          <p:cNvPr id="9" name="1 Título">
            <a:extLst>
              <a:ext uri="{FF2B5EF4-FFF2-40B4-BE49-F238E27FC236}">
                <a16:creationId xmlns:a16="http://schemas.microsoft.com/office/drawing/2014/main" id="{0AA3EF46-BA33-8AE0-E76B-5A7BD8C346F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4DBEBD32-4C65-9445-099E-2934CCA6D8E3}"/>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7.2.4 </a:t>
            </a:r>
            <a:r>
              <a:rPr lang="zh-CN" altLang="en-US" sz="2400" dirty="0">
                <a:solidFill>
                  <a:srgbClr val="D9D9D9"/>
                </a:solidFill>
                <a:latin typeface="宋体" panose="02010600030101010101" pitchFamily="2" charset="-122"/>
              </a:rPr>
              <a:t>测试步骤</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1483263-2867-8F83-5867-D812D8447783}"/>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84504272-0E81-CD99-6133-4A5DED02A1D2}"/>
              </a:ext>
            </a:extLst>
          </p:cNvPr>
          <p:cNvSpPr txBox="1">
            <a:spLocks noChangeArrowheads="1"/>
          </p:cNvSpPr>
          <p:nvPr/>
        </p:nvSpPr>
        <p:spPr bwMode="auto">
          <a:xfrm>
            <a:off x="2063751" y="1566864"/>
            <a:ext cx="8353425"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500"/>
              </a:lnSpc>
              <a:spcBef>
                <a:spcPts val="600"/>
              </a:spcBef>
              <a:spcAft>
                <a:spcPct val="0"/>
              </a:spcAft>
              <a:defRPr/>
            </a:pPr>
            <a:r>
              <a:rPr lang="en-US" altLang="zh-CN" sz="2400" b="1" dirty="0">
                <a:solidFill>
                  <a:prstClr val="black"/>
                </a:solidFill>
                <a:latin typeface="宋体" panose="02010600030101010101" pitchFamily="2" charset="-122"/>
              </a:rPr>
              <a:t>4.</a:t>
            </a:r>
            <a:r>
              <a:rPr lang="zh-CN" altLang="en-US" sz="2400" b="1" dirty="0">
                <a:solidFill>
                  <a:prstClr val="black"/>
                </a:solidFill>
                <a:latin typeface="宋体" panose="02010600030101010101" pitchFamily="2" charset="-122"/>
              </a:rPr>
              <a:t>验收测试</a:t>
            </a:r>
            <a:endParaRPr lang="en-US" altLang="zh-CN" sz="2400" b="1"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验收测试把软件系统作为单一的实体进行测试，测试内容与系统测试基本类似，但是它是在</a:t>
            </a:r>
            <a:r>
              <a:rPr lang="zh-CN" altLang="zh-CN" sz="2400" b="1" dirty="0">
                <a:solidFill>
                  <a:srgbClr val="C0504D"/>
                </a:solidFill>
                <a:latin typeface="宋体" panose="02010600030101010101" pitchFamily="2" charset="-122"/>
              </a:rPr>
              <a:t>用户</a:t>
            </a:r>
            <a:r>
              <a:rPr lang="zh-CN" altLang="zh-CN" sz="2400" dirty="0">
                <a:solidFill>
                  <a:prstClr val="black"/>
                </a:solidFill>
                <a:latin typeface="宋体" panose="02010600030101010101" pitchFamily="2" charset="-122"/>
              </a:rPr>
              <a:t>积极参与下进行的，而且可能主要使用实际数据</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系统将来要处理的信息</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进行测试。</a:t>
            </a:r>
            <a:endParaRPr lang="en-US" altLang="zh-CN" sz="2400"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验收测试的目的是验证系统确实能够满足用户的需要，</a:t>
            </a:r>
            <a:r>
              <a:rPr lang="zh-CN" altLang="zh-CN" sz="2400" b="1" dirty="0">
                <a:solidFill>
                  <a:prstClr val="black"/>
                </a:solidFill>
                <a:latin typeface="宋体" panose="02010600030101010101" pitchFamily="2" charset="-122"/>
              </a:rPr>
              <a:t>在这个测试步骤中发现的往往是系统需求说明书中的错误</a:t>
            </a:r>
            <a:r>
              <a:rPr lang="zh-CN" altLang="zh-CN" sz="2400" dirty="0">
                <a:solidFill>
                  <a:prstClr val="black"/>
                </a:solidFill>
                <a:latin typeface="宋体" panose="02010600030101010101" pitchFamily="2" charset="-122"/>
              </a:rPr>
              <a:t>。验收测试也称为</a:t>
            </a:r>
            <a:r>
              <a:rPr lang="zh-CN" altLang="zh-CN" sz="2400" b="1" dirty="0">
                <a:solidFill>
                  <a:prstClr val="black"/>
                </a:solidFill>
                <a:latin typeface="宋体" panose="02010600030101010101" pitchFamily="2" charset="-122"/>
              </a:rPr>
              <a:t>确认测试</a:t>
            </a:r>
            <a:r>
              <a:rPr lang="zh-CN" altLang="zh-CN"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C17A3615-2060-9F79-1D5B-D231BD61BFDE}"/>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226AE704-1BBA-47BF-4560-703C40D982DF}"/>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7.2.4 </a:t>
            </a:r>
            <a:r>
              <a:rPr lang="zh-CN" altLang="en-US" sz="2400" dirty="0">
                <a:solidFill>
                  <a:srgbClr val="D9D9D9"/>
                </a:solidFill>
                <a:latin typeface="宋体" panose="02010600030101010101" pitchFamily="2" charset="-122"/>
              </a:rPr>
              <a:t>测试步骤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AD06004-CD3A-D739-BA47-10B013AB8EE5}"/>
              </a:ext>
            </a:extLst>
          </p:cNvPr>
          <p:cNvSpPr>
            <a:spLocks noGrp="1"/>
          </p:cNvSpPr>
          <p:nvPr>
            <p:ph type="title"/>
          </p:nvPr>
        </p:nvSpPr>
        <p:spPr>
          <a:xfrm>
            <a:off x="1981200" y="53975"/>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6FEDF5A3-4932-B5FF-C9BC-34140C0ED7F1}"/>
              </a:ext>
            </a:extLst>
          </p:cNvPr>
          <p:cNvSpPr txBox="1">
            <a:spLocks noChangeArrowheads="1"/>
          </p:cNvSpPr>
          <p:nvPr/>
        </p:nvSpPr>
        <p:spPr bwMode="auto">
          <a:xfrm>
            <a:off x="1992314" y="1412876"/>
            <a:ext cx="8351837"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500"/>
              </a:lnSpc>
              <a:spcBef>
                <a:spcPts val="600"/>
              </a:spcBef>
              <a:spcAft>
                <a:spcPct val="0"/>
              </a:spcAft>
              <a:defRPr/>
            </a:pPr>
            <a:r>
              <a:rPr lang="en-US" altLang="zh-CN" sz="2600" b="1" dirty="0">
                <a:solidFill>
                  <a:prstClr val="black"/>
                </a:solidFill>
                <a:latin typeface="宋体" panose="02010600030101010101" pitchFamily="2" charset="-122"/>
              </a:rPr>
              <a:t>5.</a:t>
            </a:r>
            <a:r>
              <a:rPr lang="zh-CN" altLang="en-US" sz="2600" b="1" dirty="0">
                <a:solidFill>
                  <a:prstClr val="black"/>
                </a:solidFill>
                <a:latin typeface="宋体" panose="02010600030101010101" pitchFamily="2" charset="-122"/>
              </a:rPr>
              <a:t>平行运行</a:t>
            </a:r>
            <a:endParaRPr lang="en-US" altLang="zh-CN" sz="2600" b="1" dirty="0">
              <a:solidFill>
                <a:prstClr val="black"/>
              </a:solidFill>
              <a:latin typeface="宋体" panose="02010600030101010101" pitchFamily="2" charset="-122"/>
            </a:endParaRPr>
          </a:p>
          <a:p>
            <a:pPr marL="0" indent="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所谓</a:t>
            </a:r>
            <a:r>
              <a:rPr lang="zh-CN" altLang="zh-CN" sz="2400" b="1" dirty="0">
                <a:solidFill>
                  <a:srgbClr val="C0504D"/>
                </a:solidFill>
                <a:latin typeface="宋体" panose="02010600030101010101" pitchFamily="2" charset="-122"/>
              </a:rPr>
              <a:t>平行运行</a:t>
            </a:r>
            <a:r>
              <a:rPr lang="zh-CN" altLang="zh-CN" sz="2400" dirty="0">
                <a:solidFill>
                  <a:prstClr val="black"/>
                </a:solidFill>
                <a:latin typeface="宋体" panose="02010600030101010101" pitchFamily="2" charset="-122"/>
              </a:rPr>
              <a:t>就是同时运行新开发出来的系统和将被它取代的旧系统，以便比较新旧两个系统的处理结果。这样做的具体目的有如下几点。</a:t>
            </a:r>
            <a:endParaRPr lang="en-US" altLang="zh-CN" sz="2400" dirty="0">
              <a:solidFill>
                <a:prstClr val="black"/>
              </a:solidFill>
              <a:latin typeface="宋体" panose="02010600030101010101" pitchFamily="2" charset="-122"/>
            </a:endParaRPr>
          </a:p>
          <a:p>
            <a:pPr marL="0" indent="612000" fontAlgn="base">
              <a:lnSpc>
                <a:spcPts val="3500"/>
              </a:lnSpc>
              <a:spcBef>
                <a:spcPct val="0"/>
              </a:spcBef>
              <a:spcAft>
                <a:spcPct val="0"/>
              </a:spcAft>
              <a:buSzPct val="70000"/>
              <a:defRPr/>
            </a:pPr>
            <a:r>
              <a:rPr lang="en-US"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可以在准生产环境中运行新系统而又不冒风险。</a:t>
            </a:r>
          </a:p>
          <a:p>
            <a:pPr marL="0" indent="612000" fontAlgn="base">
              <a:lnSpc>
                <a:spcPts val="3500"/>
              </a:lnSpc>
              <a:spcBef>
                <a:spcPct val="0"/>
              </a:spcBef>
              <a:spcAft>
                <a:spcPct val="0"/>
              </a:spcAft>
              <a:buSzPct val="70000"/>
              <a:defRPr/>
            </a:pPr>
            <a:r>
              <a:rPr lang="en-US" altLang="zh-CN" sz="2400" dirty="0">
                <a:solidFill>
                  <a:prstClr val="black"/>
                </a:solidFill>
                <a:latin typeface="宋体" panose="02010600030101010101" pitchFamily="2" charset="-122"/>
              </a:rPr>
              <a:t>(2)</a:t>
            </a:r>
            <a:r>
              <a:rPr lang="zh-CN" altLang="zh-CN" sz="2400" dirty="0">
                <a:solidFill>
                  <a:prstClr val="black"/>
                </a:solidFill>
                <a:latin typeface="宋体" panose="02010600030101010101" pitchFamily="2" charset="-122"/>
              </a:rPr>
              <a:t>用户能有一段熟悉新系统的时间。</a:t>
            </a:r>
          </a:p>
          <a:p>
            <a:pPr marL="0" indent="612000" fontAlgn="base">
              <a:lnSpc>
                <a:spcPts val="3500"/>
              </a:lnSpc>
              <a:spcBef>
                <a:spcPct val="0"/>
              </a:spcBef>
              <a:spcAft>
                <a:spcPct val="0"/>
              </a:spcAft>
              <a:buSzPct val="70000"/>
              <a:defRPr/>
            </a:pPr>
            <a:r>
              <a:rPr lang="en-US" altLang="zh-CN" sz="2400" dirty="0">
                <a:solidFill>
                  <a:prstClr val="black"/>
                </a:solidFill>
                <a:latin typeface="宋体" panose="02010600030101010101" pitchFamily="2" charset="-122"/>
              </a:rPr>
              <a:t>(3)</a:t>
            </a:r>
            <a:r>
              <a:rPr lang="zh-CN" altLang="zh-CN" sz="2400" dirty="0">
                <a:solidFill>
                  <a:prstClr val="black"/>
                </a:solidFill>
                <a:latin typeface="宋体" panose="02010600030101010101" pitchFamily="2" charset="-122"/>
              </a:rPr>
              <a:t>可以验证用户指南和使用手册之类的文档。</a:t>
            </a:r>
          </a:p>
          <a:p>
            <a:pPr marL="0" indent="612000" fontAlgn="base">
              <a:lnSpc>
                <a:spcPts val="3500"/>
              </a:lnSpc>
              <a:spcBef>
                <a:spcPct val="0"/>
              </a:spcBef>
              <a:spcAft>
                <a:spcPct val="0"/>
              </a:spcAft>
              <a:buSzPct val="70000"/>
              <a:defRPr/>
            </a:pPr>
            <a:r>
              <a:rPr lang="en-US"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能够以准生产模式对新系统进行全负荷测试，可以用测试结果验证性能指标。</a:t>
            </a:r>
            <a:endParaRPr lang="en-US" altLang="zh-CN" sz="24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67A9966F-E5D6-DD44-B655-BF3D293F4C45}"/>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27E482D4-CD7C-221A-A3E1-4D2AB68FCC4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7.2.4 </a:t>
            </a:r>
            <a:r>
              <a:rPr lang="zh-CN" altLang="en-US" sz="2400" dirty="0">
                <a:solidFill>
                  <a:srgbClr val="D9D9D9"/>
                </a:solidFill>
                <a:latin typeface="宋体" panose="02010600030101010101" pitchFamily="2" charset="-122"/>
              </a:rPr>
              <a:t>测试步骤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7F67DE5-B7BC-F896-961F-34693F72E1FD}"/>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26629" name="内容占位符 4">
            <a:extLst>
              <a:ext uri="{FF2B5EF4-FFF2-40B4-BE49-F238E27FC236}">
                <a16:creationId xmlns:a16="http://schemas.microsoft.com/office/drawing/2014/main" id="{5A9AB049-EA7B-5262-7948-BF32F25EEC2D}"/>
              </a:ext>
            </a:extLst>
          </p:cNvPr>
          <p:cNvSpPr>
            <a:spLocks noGrp="1"/>
          </p:cNvSpPr>
          <p:nvPr>
            <p:ph idx="1"/>
          </p:nvPr>
        </p:nvSpPr>
        <p:spPr>
          <a:xfrm>
            <a:off x="1919288" y="1095375"/>
            <a:ext cx="8229600" cy="604838"/>
          </a:xfrm>
        </p:spPr>
        <p:txBody>
          <a:bodyPr/>
          <a:lstStyle/>
          <a:p>
            <a:pPr marL="0" indent="0">
              <a:buNone/>
              <a:defRPr/>
            </a:pPr>
            <a:r>
              <a:rPr lang="en-US" altLang="zh-CN" b="1" dirty="0">
                <a:latin typeface="+mn-ea"/>
              </a:rPr>
              <a:t>7.2.5.</a:t>
            </a:r>
            <a:r>
              <a:rPr lang="zh-CN" altLang="en-US" b="1" dirty="0"/>
              <a:t>测试阶段的信息流</a:t>
            </a:r>
          </a:p>
        </p:txBody>
      </p:sp>
      <p:sp>
        <p:nvSpPr>
          <p:cNvPr id="32775" name="TextBox 7">
            <a:extLst>
              <a:ext uri="{FF2B5EF4-FFF2-40B4-BE49-F238E27FC236}">
                <a16:creationId xmlns:a16="http://schemas.microsoft.com/office/drawing/2014/main" id="{EBC15B7C-7327-034F-51C1-4064651FCAEA}"/>
              </a:ext>
            </a:extLst>
          </p:cNvPr>
          <p:cNvSpPr txBox="1">
            <a:spLocks noChangeArrowheads="1"/>
          </p:cNvSpPr>
          <p:nvPr/>
        </p:nvSpPr>
        <p:spPr bwMode="auto">
          <a:xfrm>
            <a:off x="1919289" y="4548188"/>
            <a:ext cx="8353425" cy="134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400"/>
              </a:lnSpc>
              <a:spcBef>
                <a:spcPts val="600"/>
              </a:spcBef>
              <a:spcAft>
                <a:spcPct val="0"/>
              </a:spcAft>
              <a:defRPr/>
            </a:pPr>
            <a:r>
              <a:rPr lang="zh-CN" altLang="en-US" sz="2400" dirty="0">
                <a:solidFill>
                  <a:prstClr val="black"/>
                </a:solidFill>
                <a:latin typeface="宋体" panose="02010600030101010101" pitchFamily="2" charset="-122"/>
              </a:rPr>
              <a:t>上图</a:t>
            </a:r>
            <a:r>
              <a:rPr lang="zh-CN" altLang="zh-CN" sz="2400" dirty="0">
                <a:solidFill>
                  <a:prstClr val="black"/>
                </a:solidFill>
                <a:latin typeface="宋体" panose="02010600030101010101" pitchFamily="2" charset="-122"/>
              </a:rPr>
              <a:t>描绘了测试阶段的信息流，这个阶段的输入信息有两类：</a:t>
            </a:r>
            <a:r>
              <a:rPr lang="en-US" altLang="zh-CN" sz="2400" dirty="0">
                <a:solidFill>
                  <a:prstClr val="black"/>
                </a:solidFill>
                <a:latin typeface="宋体" panose="02010600030101010101" pitchFamily="2" charset="-122"/>
              </a:rPr>
              <a:t> (1)</a:t>
            </a:r>
            <a:r>
              <a:rPr lang="zh-CN" altLang="zh-CN" sz="2400" dirty="0">
                <a:solidFill>
                  <a:prstClr val="black"/>
                </a:solidFill>
                <a:latin typeface="宋体" panose="02010600030101010101" pitchFamily="2" charset="-122"/>
              </a:rPr>
              <a:t>软件配置，包括需求说明书、设计说明书和源程序清单等；</a:t>
            </a:r>
            <a:r>
              <a:rPr lang="en-US" altLang="zh-CN" sz="2400" dirty="0">
                <a:solidFill>
                  <a:prstClr val="black"/>
                </a:solidFill>
                <a:latin typeface="宋体" panose="02010600030101010101" pitchFamily="2" charset="-122"/>
              </a:rPr>
              <a:t> (2)</a:t>
            </a:r>
            <a:r>
              <a:rPr lang="zh-CN" altLang="zh-CN" sz="2400" dirty="0">
                <a:solidFill>
                  <a:prstClr val="black"/>
                </a:solidFill>
                <a:latin typeface="宋体" panose="02010600030101010101" pitchFamily="2" charset="-122"/>
              </a:rPr>
              <a:t>测试配置，包括测试计划和测试方案。</a:t>
            </a:r>
            <a:endParaRPr lang="en-US" altLang="zh-CN" sz="2400" dirty="0">
              <a:solidFill>
                <a:prstClr val="black"/>
              </a:solidFill>
              <a:latin typeface="宋体" panose="02010600030101010101" pitchFamily="2" charset="-122"/>
            </a:endParaRPr>
          </a:p>
        </p:txBody>
      </p:sp>
      <p:sp>
        <p:nvSpPr>
          <p:cNvPr id="7" name="1 Título">
            <a:extLst>
              <a:ext uri="{FF2B5EF4-FFF2-40B4-BE49-F238E27FC236}">
                <a16:creationId xmlns:a16="http://schemas.microsoft.com/office/drawing/2014/main" id="{F0111B61-868F-62E9-D80F-D1017B9CB1C1}"/>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A5AE929D-3F1C-A1F6-5F58-CB4A466C254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7.2.5 </a:t>
            </a:r>
            <a:r>
              <a:rPr lang="zh-CN" altLang="en-US" sz="2400" dirty="0">
                <a:solidFill>
                  <a:srgbClr val="D9D9D9"/>
                </a:solidFill>
                <a:latin typeface="宋体" panose="02010600030101010101" pitchFamily="2" charset="-122"/>
              </a:rPr>
              <a:t>测试阶段的信息流</a:t>
            </a:r>
          </a:p>
        </p:txBody>
      </p:sp>
      <p:pic>
        <p:nvPicPr>
          <p:cNvPr id="422919" name="图片 1">
            <a:extLst>
              <a:ext uri="{FF2B5EF4-FFF2-40B4-BE49-F238E27FC236}">
                <a16:creationId xmlns:a16="http://schemas.microsoft.com/office/drawing/2014/main" id="{F03D14FE-27A1-DE85-1439-53AAC890C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8551" y="1782764"/>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F4EA16E-7633-12D6-3C68-B372784D88B7}"/>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E32B619D-0AEC-34D2-CA00-E0B840611A37}"/>
              </a:ext>
            </a:extLst>
          </p:cNvPr>
          <p:cNvSpPr txBox="1">
            <a:spLocks noChangeArrowheads="1"/>
          </p:cNvSpPr>
          <p:nvPr/>
        </p:nvSpPr>
        <p:spPr bwMode="auto">
          <a:xfrm>
            <a:off x="2155826" y="1655763"/>
            <a:ext cx="80438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fontAlgn="base" hangingPunct="1">
              <a:lnSpc>
                <a:spcPts val="3500"/>
              </a:lnSpc>
              <a:spcBef>
                <a:spcPts val="600"/>
              </a:spcBef>
              <a:spcAft>
                <a:spcPct val="0"/>
              </a:spcAft>
              <a:defRPr/>
            </a:pPr>
            <a:r>
              <a:rPr lang="en-US" altLang="zh-CN" sz="2400" b="1" dirty="0">
                <a:solidFill>
                  <a:prstClr val="black"/>
                </a:solidFill>
                <a:latin typeface="宋体" panose="02010600030101010101" pitchFamily="2" charset="-122"/>
              </a:rPr>
              <a:t> </a:t>
            </a:r>
            <a:r>
              <a:rPr lang="zh-CN" altLang="zh-CN" sz="2400" b="1" dirty="0">
                <a:solidFill>
                  <a:srgbClr val="C0504D"/>
                </a:solidFill>
                <a:latin typeface="宋体" panose="02010600030101010101" pitchFamily="2" charset="-122"/>
              </a:rPr>
              <a:t>测试方案</a:t>
            </a:r>
            <a:r>
              <a:rPr lang="zh-CN" altLang="zh-CN" sz="2400" dirty="0">
                <a:solidFill>
                  <a:prstClr val="black"/>
                </a:solidFill>
                <a:latin typeface="宋体" panose="02010600030101010101" pitchFamily="2" charset="-122"/>
              </a:rPr>
              <a:t>不仅仅是测试时使用的输入数据</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称为测试用例</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，还应该包括每组输入数据预定要检验的功能，以及每组输入数据预期应该得到的正确输出。</a:t>
            </a:r>
            <a:endParaRPr lang="en-US" altLang="zh-CN" sz="2400"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测试配置是软件配置的一个子集，最终交出的软件配置应该包括上述测试配置以及测试的实际结果和调试的记录。</a:t>
            </a:r>
            <a:endParaRPr lang="en-US" altLang="zh-CN" sz="2400" dirty="0">
              <a:solidFill>
                <a:prstClr val="black"/>
              </a:solidFill>
              <a:latin typeface="宋体" panose="02010600030101010101" pitchFamily="2" charset="-122"/>
            </a:endParaRPr>
          </a:p>
        </p:txBody>
      </p:sp>
      <p:sp>
        <p:nvSpPr>
          <p:cNvPr id="423940" name="TextBox 7">
            <a:extLst>
              <a:ext uri="{FF2B5EF4-FFF2-40B4-BE49-F238E27FC236}">
                <a16:creationId xmlns:a16="http://schemas.microsoft.com/office/drawing/2014/main" id="{95DA4CA6-2DF5-414B-1FAE-C78DCC84AFC3}"/>
              </a:ext>
            </a:extLst>
          </p:cNvPr>
          <p:cNvSpPr txBox="1">
            <a:spLocks noChangeArrowheads="1"/>
          </p:cNvSpPr>
          <p:nvPr/>
        </p:nvSpPr>
        <p:spPr bwMode="auto">
          <a:xfrm>
            <a:off x="2227263" y="4437063"/>
            <a:ext cx="8045450" cy="92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ts val="3400"/>
              </a:lnSpc>
              <a:spcBef>
                <a:spcPts val="600"/>
              </a:spcBef>
              <a:spcAft>
                <a:spcPct val="0"/>
              </a:spcAft>
            </a:pPr>
            <a:r>
              <a:rPr lang="en-US" altLang="zh-CN" sz="2400">
                <a:solidFill>
                  <a:prstClr val="black"/>
                </a:solidFill>
              </a:rPr>
              <a:t>  </a:t>
            </a:r>
            <a:r>
              <a:rPr lang="zh-CN" altLang="zh-CN" sz="2400">
                <a:solidFill>
                  <a:prstClr val="black"/>
                </a:solidFill>
              </a:rPr>
              <a:t>比较测试得出的实际结果和预期的结果，如果两者不一致则很可能是程序中有错误。</a:t>
            </a:r>
            <a:endParaRPr lang="en-US" altLang="zh-CN" sz="2400">
              <a:solidFill>
                <a:prstClr val="black"/>
              </a:solidFill>
            </a:endParaRPr>
          </a:p>
        </p:txBody>
      </p:sp>
      <p:sp>
        <p:nvSpPr>
          <p:cNvPr id="10" name="1 Título">
            <a:extLst>
              <a:ext uri="{FF2B5EF4-FFF2-40B4-BE49-F238E27FC236}">
                <a16:creationId xmlns:a16="http://schemas.microsoft.com/office/drawing/2014/main" id="{24B1B28D-731E-E69D-FDD8-BC07B2EDB976}"/>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A34CA95A-466C-EE7D-34AD-AD18F39CF9A0}"/>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7.2.5 </a:t>
            </a:r>
            <a:r>
              <a:rPr lang="zh-CN" altLang="en-US" sz="2400" dirty="0">
                <a:solidFill>
                  <a:srgbClr val="D9D9D9"/>
                </a:solidFill>
                <a:latin typeface="宋体" panose="02010600030101010101" pitchFamily="2" charset="-122"/>
              </a:rPr>
              <a:t>测试阶段的信息流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32E6982-F62E-6B8A-7A2A-595CB7C5FB22}"/>
              </a:ext>
            </a:extLst>
          </p:cNvPr>
          <p:cNvSpPr>
            <a:spLocks noGrp="1"/>
          </p:cNvSpPr>
          <p:nvPr>
            <p:ph type="title"/>
          </p:nvPr>
        </p:nvSpPr>
        <p:spPr>
          <a:xfrm>
            <a:off x="1981200" y="44450"/>
            <a:ext cx="8229600" cy="1143000"/>
          </a:xfrm>
        </p:spPr>
        <p:txBody>
          <a:bodyPr/>
          <a:lstStyle/>
          <a:p>
            <a:pPr>
              <a:defRPr/>
            </a:pPr>
            <a:r>
              <a:rPr lang="en-US" altLang="zh-CN" b="1" dirty="0">
                <a:latin typeface="+mn-ea"/>
                <a:ea typeface="+mn-ea"/>
              </a:rPr>
              <a:t>7.2 </a:t>
            </a:r>
            <a:r>
              <a:rPr lang="zh-CN" altLang="en-US" b="1" dirty="0">
                <a:latin typeface="+mn-ea"/>
                <a:ea typeface="+mn-ea"/>
              </a:rPr>
              <a:t>软件测试基础</a:t>
            </a:r>
          </a:p>
        </p:txBody>
      </p:sp>
      <p:sp>
        <p:nvSpPr>
          <p:cNvPr id="32775" name="TextBox 7">
            <a:extLst>
              <a:ext uri="{FF2B5EF4-FFF2-40B4-BE49-F238E27FC236}">
                <a16:creationId xmlns:a16="http://schemas.microsoft.com/office/drawing/2014/main" id="{52EE2F0E-49BF-499D-47B9-212656D713BC}"/>
              </a:ext>
            </a:extLst>
          </p:cNvPr>
          <p:cNvSpPr txBox="1">
            <a:spLocks noChangeArrowheads="1"/>
          </p:cNvSpPr>
          <p:nvPr/>
        </p:nvSpPr>
        <p:spPr bwMode="auto">
          <a:xfrm>
            <a:off x="2011364"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如果经常出现要求修改设计的严重错误，那么软件的质量和可靠性是值得怀疑的，应该进一步仔细测试。</a:t>
            </a:r>
            <a:endParaRPr lang="en-US" altLang="zh-CN" sz="2400"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如果看起来软件功能完成得很正常，遇到的错误也很容易改正，则仍然应该考虑两种可能：</a:t>
            </a:r>
            <a:r>
              <a:rPr lang="en-US"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软件的可靠性是可以接受的；</a:t>
            </a:r>
            <a:r>
              <a:rPr lang="en-US" altLang="zh-CN" sz="2400" dirty="0">
                <a:solidFill>
                  <a:prstClr val="black"/>
                </a:solidFill>
                <a:latin typeface="宋体" panose="02010600030101010101" pitchFamily="2" charset="-122"/>
              </a:rPr>
              <a:t>(2)</a:t>
            </a:r>
            <a:r>
              <a:rPr lang="zh-CN" altLang="zh-CN" sz="2400" dirty="0">
                <a:solidFill>
                  <a:prstClr val="black"/>
                </a:solidFill>
                <a:latin typeface="宋体" panose="02010600030101010101" pitchFamily="2" charset="-122"/>
              </a:rPr>
              <a:t>所进行的测试尚不足以发现严重的错误。</a:t>
            </a:r>
            <a:endParaRPr lang="en-US" altLang="zh-CN" sz="2400" dirty="0">
              <a:solidFill>
                <a:prstClr val="black"/>
              </a:solidFill>
              <a:latin typeface="宋体" panose="02010600030101010101" pitchFamily="2" charset="-122"/>
            </a:endParaRPr>
          </a:p>
          <a:p>
            <a:pPr marL="0" indent="457200" eaLnBrk="1" fontAlgn="base" hangingPunct="1">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如果经过测试，一个错误也没有被发现，则很可能是因为对测试配置思考不充分，以致不能暴露软件中潜藏的错误。</a:t>
            </a:r>
            <a:endParaRPr lang="en-US" altLang="zh-CN" sz="2400" dirty="0">
              <a:solidFill>
                <a:prstClr val="black"/>
              </a:solidFill>
              <a:latin typeface="宋体" panose="02010600030101010101" pitchFamily="2" charset="-122"/>
            </a:endParaRPr>
          </a:p>
        </p:txBody>
      </p:sp>
      <p:sp>
        <p:nvSpPr>
          <p:cNvPr id="424964" name="TextBox 7">
            <a:extLst>
              <a:ext uri="{FF2B5EF4-FFF2-40B4-BE49-F238E27FC236}">
                <a16:creationId xmlns:a16="http://schemas.microsoft.com/office/drawing/2014/main" id="{8851FA52-4094-D9B9-446A-A531DF14E1C3}"/>
              </a:ext>
            </a:extLst>
          </p:cNvPr>
          <p:cNvSpPr txBox="1">
            <a:spLocks noChangeArrowheads="1"/>
          </p:cNvSpPr>
          <p:nvPr/>
        </p:nvSpPr>
        <p:spPr bwMode="auto">
          <a:xfrm>
            <a:off x="2011364" y="4738689"/>
            <a:ext cx="8199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ts val="3400"/>
              </a:lnSpc>
              <a:spcBef>
                <a:spcPts val="600"/>
              </a:spcBef>
              <a:spcAft>
                <a:spcPct val="0"/>
              </a:spcAft>
            </a:pPr>
            <a:r>
              <a:rPr lang="en-US" altLang="zh-CN" sz="2400" b="1">
                <a:solidFill>
                  <a:prstClr val="black"/>
                </a:solidFill>
              </a:rPr>
              <a:t> </a:t>
            </a:r>
            <a:r>
              <a:rPr lang="zh-CN" altLang="zh-CN" sz="2400" b="1">
                <a:solidFill>
                  <a:srgbClr val="C0504D"/>
                </a:solidFill>
              </a:rPr>
              <a:t>软件可靠性模型</a:t>
            </a:r>
            <a:r>
              <a:rPr lang="zh-CN" altLang="zh-CN" sz="2400">
                <a:solidFill>
                  <a:prstClr val="black"/>
                </a:solidFill>
              </a:rPr>
              <a:t>使用错误率数据估计将来出现错误的情况，并进而对软件可靠性进行预测。</a:t>
            </a:r>
            <a:endParaRPr lang="en-US" altLang="zh-CN" sz="2400">
              <a:solidFill>
                <a:prstClr val="black"/>
              </a:solidFill>
            </a:endParaRPr>
          </a:p>
        </p:txBody>
      </p:sp>
      <p:sp>
        <p:nvSpPr>
          <p:cNvPr id="10" name="1 Título">
            <a:extLst>
              <a:ext uri="{FF2B5EF4-FFF2-40B4-BE49-F238E27FC236}">
                <a16:creationId xmlns:a16="http://schemas.microsoft.com/office/drawing/2014/main" id="{996E1587-AB92-6FC0-7557-F3267CED0E7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A504C7BB-A9C3-71E7-D5CB-D163CBD3CB1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7.2.5 </a:t>
            </a:r>
            <a:r>
              <a:rPr lang="zh-CN" altLang="en-US" sz="2400" dirty="0">
                <a:solidFill>
                  <a:srgbClr val="D9D9D9"/>
                </a:solidFill>
                <a:latin typeface="宋体" panose="02010600030101010101" pitchFamily="2" charset="-122"/>
              </a:rPr>
              <a:t>测试阶段的信息流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EE0FC521-4D10-4E33-E448-1F54B98ED270}"/>
              </a:ext>
            </a:extLst>
          </p:cNvPr>
          <p:cNvSpPr txBox="1">
            <a:spLocks/>
          </p:cNvSpPr>
          <p:nvPr/>
        </p:nvSpPr>
        <p:spPr>
          <a:xfrm>
            <a:off x="2208214"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760"/>
              </a:lnSpc>
              <a:spcBef>
                <a:spcPts val="0"/>
              </a:spcBef>
              <a:defRPr/>
            </a:pPr>
            <a:r>
              <a:rPr lang="zh-CN" altLang="en-US" b="1" dirty="0">
                <a:solidFill>
                  <a:prstClr val="black"/>
                </a:solidFill>
                <a:latin typeface="宋体" panose="02010600030101010101" pitchFamily="2" charset="-122"/>
                <a:ea typeface="宋体" panose="02010600030101010101" pitchFamily="2" charset="-122"/>
              </a:rPr>
              <a:t>主要内容</a:t>
            </a:r>
            <a:endParaRPr lang="es-HN" b="1" dirty="0">
              <a:solidFill>
                <a:prstClr val="black"/>
              </a:solidFill>
            </a:endParaRPr>
          </a:p>
        </p:txBody>
      </p:sp>
      <p:sp>
        <p:nvSpPr>
          <p:cNvPr id="425987" name="2 Subtítulo">
            <a:extLst>
              <a:ext uri="{FF2B5EF4-FFF2-40B4-BE49-F238E27FC236}">
                <a16:creationId xmlns:a16="http://schemas.microsoft.com/office/drawing/2014/main" id="{4426BC43-E2E3-08E3-3DF3-B51434C5242A}"/>
              </a:ext>
            </a:extLst>
          </p:cNvPr>
          <p:cNvSpPr txBox="1">
            <a:spLocks/>
          </p:cNvSpPr>
          <p:nvPr/>
        </p:nvSpPr>
        <p:spPr bwMode="auto">
          <a:xfrm>
            <a:off x="1774826"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pPr>
            <a:endParaRPr lang="es-ES" altLang="zh-CN" sz="2000">
              <a:solidFill>
                <a:srgbClr val="BFBFBF"/>
              </a:solidFill>
              <a:latin typeface="Calibri" panose="020F0502020204030204" pitchFamily="34" charset="0"/>
            </a:endParaRPr>
          </a:p>
        </p:txBody>
      </p:sp>
      <p:sp>
        <p:nvSpPr>
          <p:cNvPr id="425988" name="1 Título">
            <a:extLst>
              <a:ext uri="{FF2B5EF4-FFF2-40B4-BE49-F238E27FC236}">
                <a16:creationId xmlns:a16="http://schemas.microsoft.com/office/drawing/2014/main" id="{32072E4E-845D-CB0B-C296-815856A111BE}"/>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pic>
        <p:nvPicPr>
          <p:cNvPr id="425989" name="Imagen 5" descr="C:\Users\Design\Documents\Edu\Product Launch\shadown.png">
            <a:extLst>
              <a:ext uri="{FF2B5EF4-FFF2-40B4-BE49-F238E27FC236}">
                <a16:creationId xmlns:a16="http://schemas.microsoft.com/office/drawing/2014/main" id="{7610104E-A7F6-F4EF-5B20-DB70E9725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5990" name="Imagen 5" descr="C:\Users\Design\Documents\Edu\Product Launch\shadown.png">
            <a:extLst>
              <a:ext uri="{FF2B5EF4-FFF2-40B4-BE49-F238E27FC236}">
                <a16:creationId xmlns:a16="http://schemas.microsoft.com/office/drawing/2014/main" id="{F22D54BE-5CEC-5C0C-99FB-5D08A4DFC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991" name="TextBox 3">
            <a:hlinkClick r:id="rId5" action="ppaction://hlinksldjump"/>
            <a:extLst>
              <a:ext uri="{FF2B5EF4-FFF2-40B4-BE49-F238E27FC236}">
                <a16:creationId xmlns:a16="http://schemas.microsoft.com/office/drawing/2014/main" id="{EFB1CE2F-C5C5-79D5-27DF-9FF6D474E6C2}"/>
              </a:ext>
            </a:extLst>
          </p:cNvPr>
          <p:cNvSpPr txBox="1">
            <a:spLocks noChangeArrowheads="1"/>
          </p:cNvSpPr>
          <p:nvPr/>
        </p:nvSpPr>
        <p:spPr bwMode="auto">
          <a:xfrm>
            <a:off x="2595563" y="2071689"/>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25992" name="TextBox 4">
            <a:extLst>
              <a:ext uri="{FF2B5EF4-FFF2-40B4-BE49-F238E27FC236}">
                <a16:creationId xmlns:a16="http://schemas.microsoft.com/office/drawing/2014/main" id="{7C02A001-BB7D-AEF8-18F0-72388F28EFA1}"/>
              </a:ext>
            </a:extLst>
          </p:cNvPr>
          <p:cNvSpPr txBox="1">
            <a:spLocks noChangeArrowheads="1"/>
          </p:cNvSpPr>
          <p:nvPr/>
        </p:nvSpPr>
        <p:spPr bwMode="auto">
          <a:xfrm>
            <a:off x="2524126"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25993" name="TextBox 5">
            <a:extLst>
              <a:ext uri="{FF2B5EF4-FFF2-40B4-BE49-F238E27FC236}">
                <a16:creationId xmlns:a16="http://schemas.microsoft.com/office/drawing/2014/main" id="{CFF05AF1-07A8-33A2-6850-1EB50BC2F49C}"/>
              </a:ext>
            </a:extLst>
          </p:cNvPr>
          <p:cNvSpPr txBox="1">
            <a:spLocks noChangeArrowheads="1"/>
          </p:cNvSpPr>
          <p:nvPr/>
        </p:nvSpPr>
        <p:spPr bwMode="auto">
          <a:xfrm>
            <a:off x="2524126"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25994" name="TextBox 6">
            <a:extLst>
              <a:ext uri="{FF2B5EF4-FFF2-40B4-BE49-F238E27FC236}">
                <a16:creationId xmlns:a16="http://schemas.microsoft.com/office/drawing/2014/main" id="{2BF46655-247B-0DF1-6B72-FD0A9A593EC2}"/>
              </a:ext>
            </a:extLst>
          </p:cNvPr>
          <p:cNvSpPr txBox="1">
            <a:spLocks noChangeArrowheads="1"/>
          </p:cNvSpPr>
          <p:nvPr/>
        </p:nvSpPr>
        <p:spPr bwMode="auto">
          <a:xfrm>
            <a:off x="2524126"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4" name="Rectangle 3">
            <a:extLst>
              <a:ext uri="{FF2B5EF4-FFF2-40B4-BE49-F238E27FC236}">
                <a16:creationId xmlns:a16="http://schemas.microsoft.com/office/drawing/2014/main" id="{04E88BCE-3E89-F197-F6C4-E52FEE434D4A}"/>
              </a:ext>
            </a:extLst>
          </p:cNvPr>
          <p:cNvSpPr txBox="1">
            <a:spLocks noChangeArrowheads="1"/>
          </p:cNvSpPr>
          <p:nvPr/>
        </p:nvSpPr>
        <p:spPr bwMode="auto">
          <a:xfrm>
            <a:off x="2063750" y="1292226"/>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ts val="2600"/>
              </a:lnSpc>
              <a:spcBef>
                <a:spcPct val="50000"/>
              </a:spcBef>
              <a:buClrTx/>
              <a:buSzTx/>
              <a:buNone/>
              <a:defRPr/>
            </a:pPr>
            <a:r>
              <a:rPr kumimoji="1" lang="en-US" altLang="zh-CN" sz="2400" dirty="0">
                <a:solidFill>
                  <a:srgbClr val="9999CC">
                    <a:lumMod val="50000"/>
                  </a:srgbClr>
                </a:solidFill>
                <a:latin typeface="黑体" pitchFamily="2" charset="-122"/>
                <a:ea typeface="黑体" pitchFamily="2" charset="-122"/>
              </a:rPr>
              <a:t>   </a:t>
            </a:r>
            <a:r>
              <a:rPr kumimoji="1" lang="en-US" altLang="zh-CN" sz="2400" b="1" dirty="0">
                <a:solidFill>
                  <a:prstClr val="black"/>
                </a:solidFill>
                <a:latin typeface="宋体" panose="02010600030101010101" pitchFamily="2" charset="-122"/>
                <a:ea typeface="宋体" panose="02010600030101010101" pitchFamily="2" charset="-122"/>
              </a:rPr>
              <a:t>7.1   </a:t>
            </a:r>
            <a:r>
              <a:rPr kumimoji="1" lang="zh-CN" altLang="en-US" sz="2400" b="1" dirty="0">
                <a:solidFill>
                  <a:prstClr val="black"/>
                </a:solidFill>
                <a:latin typeface="宋体" panose="02010600030101010101" pitchFamily="2" charset="-122"/>
                <a:ea typeface="宋体" panose="02010600030101010101" pitchFamily="2" charset="-122"/>
              </a:rPr>
              <a:t>编码</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7.2   </a:t>
            </a:r>
            <a:r>
              <a:rPr kumimoji="1" lang="zh-CN" altLang="en-US" sz="2400" b="1" dirty="0">
                <a:solidFill>
                  <a:prstClr val="black"/>
                </a:solidFill>
                <a:latin typeface="宋体" panose="02010600030101010101" pitchFamily="2" charset="-122"/>
                <a:ea typeface="宋体" panose="02010600030101010101" pitchFamily="2" charset="-122"/>
              </a:rPr>
              <a:t>软件测试基础</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7.3   </a:t>
            </a:r>
            <a:r>
              <a:rPr kumimoji="1" lang="zh-CN" altLang="en-US" sz="2400" b="1" dirty="0">
                <a:solidFill>
                  <a:prstClr val="black"/>
                </a:solidFill>
                <a:latin typeface="宋体" panose="02010600030101010101" pitchFamily="2" charset="-122"/>
                <a:ea typeface="宋体" panose="02010600030101010101" pitchFamily="2" charset="-122"/>
              </a:rPr>
              <a:t>单元测试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7.4   </a:t>
            </a:r>
            <a:r>
              <a:rPr kumimoji="1" lang="zh-CN" altLang="en-US" sz="2400" b="1" dirty="0">
                <a:solidFill>
                  <a:prstClr val="black"/>
                </a:solidFill>
                <a:latin typeface="宋体" panose="02010600030101010101" pitchFamily="2" charset="-122"/>
                <a:ea typeface="宋体" panose="02010600030101010101" pitchFamily="2" charset="-122"/>
              </a:rPr>
              <a:t>集成测试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7.5   </a:t>
            </a:r>
            <a:r>
              <a:rPr kumimoji="1" lang="zh-CN" altLang="en-US" sz="2400" b="1" dirty="0">
                <a:solidFill>
                  <a:prstClr val="black"/>
                </a:solidFill>
                <a:latin typeface="宋体" panose="02010600030101010101" pitchFamily="2" charset="-122"/>
                <a:ea typeface="宋体" panose="02010600030101010101" pitchFamily="2" charset="-122"/>
              </a:rPr>
              <a:t>确认测试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7.6   </a:t>
            </a:r>
            <a:r>
              <a:rPr kumimoji="1" lang="zh-CN" altLang="en-US" sz="2400" b="1" dirty="0">
                <a:solidFill>
                  <a:prstClr val="black"/>
                </a:solidFill>
                <a:latin typeface="宋体" panose="02010600030101010101" pitchFamily="2" charset="-122"/>
                <a:ea typeface="宋体" panose="02010600030101010101" pitchFamily="2" charset="-122"/>
              </a:rPr>
              <a:t>白盒测试技术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7.7   </a:t>
            </a:r>
            <a:r>
              <a:rPr kumimoji="1" lang="zh-CN" altLang="en-US" sz="2400" b="1" dirty="0">
                <a:solidFill>
                  <a:prstClr val="black"/>
                </a:solidFill>
                <a:latin typeface="宋体" panose="02010600030101010101" pitchFamily="2" charset="-122"/>
                <a:ea typeface="宋体" panose="02010600030101010101" pitchFamily="2" charset="-122"/>
              </a:rPr>
              <a:t>黑盒测试技术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7.8   </a:t>
            </a:r>
            <a:r>
              <a:rPr kumimoji="1" lang="zh-CN" altLang="en-US" sz="2400" b="1" dirty="0">
                <a:solidFill>
                  <a:prstClr val="black"/>
                </a:solidFill>
                <a:latin typeface="宋体" panose="02010600030101010101" pitchFamily="2" charset="-122"/>
                <a:ea typeface="宋体" panose="02010600030101010101" pitchFamily="2" charset="-122"/>
              </a:rPr>
              <a:t>调试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7.9   </a:t>
            </a:r>
            <a:r>
              <a:rPr kumimoji="1" lang="zh-CN" altLang="en-US" sz="2400" b="1" dirty="0">
                <a:solidFill>
                  <a:prstClr val="black"/>
                </a:solidFill>
                <a:latin typeface="宋体" panose="02010600030101010101" pitchFamily="2" charset="-122"/>
                <a:ea typeface="宋体" panose="02010600030101010101" pitchFamily="2" charset="-122"/>
              </a:rPr>
              <a:t>软件可靠性</a:t>
            </a:r>
          </a:p>
        </p:txBody>
      </p:sp>
      <p:sp>
        <p:nvSpPr>
          <p:cNvPr id="425996" name="1 Título">
            <a:extLst>
              <a:ext uri="{FF2B5EF4-FFF2-40B4-BE49-F238E27FC236}">
                <a16:creationId xmlns:a16="http://schemas.microsoft.com/office/drawing/2014/main" id="{C1EDC20F-D925-644E-FE3B-A004291E2337}"/>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10AEE1F3-B26E-CE7A-3D11-334EA6D8A24E}"/>
              </a:ext>
            </a:extLst>
          </p:cNvPr>
          <p:cNvSpPr/>
          <p:nvPr/>
        </p:nvSpPr>
        <p:spPr>
          <a:xfrm>
            <a:off x="2451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
        <p:nvSpPr>
          <p:cNvPr id="14" name="等腰三角形 13">
            <a:extLst>
              <a:ext uri="{FF2B5EF4-FFF2-40B4-BE49-F238E27FC236}">
                <a16:creationId xmlns:a16="http://schemas.microsoft.com/office/drawing/2014/main" id="{1407B79D-C6DA-5EAA-F89B-FD15982D758A}"/>
              </a:ext>
            </a:extLst>
          </p:cNvPr>
          <p:cNvSpPr/>
          <p:nvPr/>
        </p:nvSpPr>
        <p:spPr>
          <a:xfrm rot="5400000">
            <a:off x="1858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A6240F43-E05F-04C0-1257-66829B59A523}"/>
              </a:ext>
            </a:extLst>
          </p:cNvPr>
          <p:cNvSpPr txBox="1">
            <a:spLocks/>
          </p:cNvSpPr>
          <p:nvPr/>
        </p:nvSpPr>
        <p:spPr>
          <a:xfrm>
            <a:off x="2359026"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760"/>
              </a:lnSpc>
              <a:spcBef>
                <a:spcPts val="0"/>
              </a:spcBef>
              <a:defRPr/>
            </a:pPr>
            <a:r>
              <a:rPr lang="zh-CN" altLang="en-US" b="1" dirty="0">
                <a:solidFill>
                  <a:prstClr val="black"/>
                </a:solidFill>
                <a:latin typeface="宋体" panose="02010600030101010101" pitchFamily="2" charset="-122"/>
                <a:ea typeface="宋体" panose="02010600030101010101" pitchFamily="2" charset="-122"/>
              </a:rPr>
              <a:t>主要内容</a:t>
            </a:r>
            <a:endParaRPr lang="es-HN" b="1" dirty="0">
              <a:solidFill>
                <a:prstClr val="black"/>
              </a:solidFill>
            </a:endParaRPr>
          </a:p>
        </p:txBody>
      </p:sp>
      <p:sp>
        <p:nvSpPr>
          <p:cNvPr id="399363" name="2 Subtítulo">
            <a:extLst>
              <a:ext uri="{FF2B5EF4-FFF2-40B4-BE49-F238E27FC236}">
                <a16:creationId xmlns:a16="http://schemas.microsoft.com/office/drawing/2014/main" id="{BF59A914-D72F-A113-EE6C-34687A7DA696}"/>
              </a:ext>
            </a:extLst>
          </p:cNvPr>
          <p:cNvSpPr txBox="1">
            <a:spLocks/>
          </p:cNvSpPr>
          <p:nvPr/>
        </p:nvSpPr>
        <p:spPr bwMode="auto">
          <a:xfrm>
            <a:off x="1774826"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pPr>
            <a:endParaRPr lang="es-ES" altLang="zh-CN" sz="2000">
              <a:solidFill>
                <a:srgbClr val="BFBFBF"/>
              </a:solidFill>
              <a:latin typeface="Calibri" panose="020F0502020204030204" pitchFamily="34" charset="0"/>
            </a:endParaRPr>
          </a:p>
        </p:txBody>
      </p:sp>
      <p:sp>
        <p:nvSpPr>
          <p:cNvPr id="399364" name="1 Título">
            <a:extLst>
              <a:ext uri="{FF2B5EF4-FFF2-40B4-BE49-F238E27FC236}">
                <a16:creationId xmlns:a16="http://schemas.microsoft.com/office/drawing/2014/main" id="{31AD45C5-9FB2-FE35-8F29-FA05195D907C}"/>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主要内容</a:t>
            </a:r>
          </a:p>
        </p:txBody>
      </p:sp>
      <p:pic>
        <p:nvPicPr>
          <p:cNvPr id="399365" name="Imagen 5" descr="C:\Users\Design\Documents\Edu\Product Launch\shadown.png">
            <a:extLst>
              <a:ext uri="{FF2B5EF4-FFF2-40B4-BE49-F238E27FC236}">
                <a16:creationId xmlns:a16="http://schemas.microsoft.com/office/drawing/2014/main" id="{CCECA1F3-CD7E-80CA-F648-4BA194E28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66" name="Imagen 5" descr="C:\Users\Design\Documents\Edu\Product Launch\shadown.png">
            <a:extLst>
              <a:ext uri="{FF2B5EF4-FFF2-40B4-BE49-F238E27FC236}">
                <a16:creationId xmlns:a16="http://schemas.microsoft.com/office/drawing/2014/main" id="{E7DB3480-1290-491C-432D-6033135F1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67" name="TextBox 3">
            <a:hlinkClick r:id="rId5" action="ppaction://hlinksldjump"/>
            <a:extLst>
              <a:ext uri="{FF2B5EF4-FFF2-40B4-BE49-F238E27FC236}">
                <a16:creationId xmlns:a16="http://schemas.microsoft.com/office/drawing/2014/main" id="{9BAA9DC0-0A42-FC4E-3A4F-8920A1A7ED5E}"/>
              </a:ext>
            </a:extLst>
          </p:cNvPr>
          <p:cNvSpPr txBox="1">
            <a:spLocks noChangeArrowheads="1"/>
          </p:cNvSpPr>
          <p:nvPr/>
        </p:nvSpPr>
        <p:spPr bwMode="auto">
          <a:xfrm>
            <a:off x="2595563" y="2071689"/>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99368" name="TextBox 4">
            <a:extLst>
              <a:ext uri="{FF2B5EF4-FFF2-40B4-BE49-F238E27FC236}">
                <a16:creationId xmlns:a16="http://schemas.microsoft.com/office/drawing/2014/main" id="{20317C62-B24B-8CE3-AE02-825D28A0B66D}"/>
              </a:ext>
            </a:extLst>
          </p:cNvPr>
          <p:cNvSpPr txBox="1">
            <a:spLocks noChangeArrowheads="1"/>
          </p:cNvSpPr>
          <p:nvPr/>
        </p:nvSpPr>
        <p:spPr bwMode="auto">
          <a:xfrm>
            <a:off x="2524126"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99369" name="TextBox 5">
            <a:extLst>
              <a:ext uri="{FF2B5EF4-FFF2-40B4-BE49-F238E27FC236}">
                <a16:creationId xmlns:a16="http://schemas.microsoft.com/office/drawing/2014/main" id="{CE54C5BB-5BD5-D9A0-86CD-D0C4A2460FA3}"/>
              </a:ext>
            </a:extLst>
          </p:cNvPr>
          <p:cNvSpPr txBox="1">
            <a:spLocks noChangeArrowheads="1"/>
          </p:cNvSpPr>
          <p:nvPr/>
        </p:nvSpPr>
        <p:spPr bwMode="auto">
          <a:xfrm>
            <a:off x="2524126"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99370" name="TextBox 6">
            <a:extLst>
              <a:ext uri="{FF2B5EF4-FFF2-40B4-BE49-F238E27FC236}">
                <a16:creationId xmlns:a16="http://schemas.microsoft.com/office/drawing/2014/main" id="{B5FDC18D-298E-DB80-4FE6-D2AF754122CC}"/>
              </a:ext>
            </a:extLst>
          </p:cNvPr>
          <p:cNvSpPr txBox="1">
            <a:spLocks noChangeArrowheads="1"/>
          </p:cNvSpPr>
          <p:nvPr/>
        </p:nvSpPr>
        <p:spPr bwMode="auto">
          <a:xfrm>
            <a:off x="2524126"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4" name="Rectangle 3">
            <a:extLst>
              <a:ext uri="{FF2B5EF4-FFF2-40B4-BE49-F238E27FC236}">
                <a16:creationId xmlns:a16="http://schemas.microsoft.com/office/drawing/2014/main" id="{7AEDDF90-1D74-1474-8B55-BD2E5DE27C86}"/>
              </a:ext>
            </a:extLst>
          </p:cNvPr>
          <p:cNvSpPr txBox="1">
            <a:spLocks noChangeArrowheads="1"/>
          </p:cNvSpPr>
          <p:nvPr/>
        </p:nvSpPr>
        <p:spPr bwMode="auto">
          <a:xfrm>
            <a:off x="2166938" y="1412876"/>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ts val="2600"/>
              </a:lnSpc>
              <a:spcBef>
                <a:spcPct val="50000"/>
              </a:spcBef>
              <a:buClrTx/>
              <a:buSzTx/>
              <a:buNone/>
              <a:defRPr/>
            </a:pPr>
            <a:r>
              <a:rPr kumimoji="1" lang="en-US" altLang="zh-CN" sz="2400" dirty="0">
                <a:solidFill>
                  <a:srgbClr val="9999CC">
                    <a:lumMod val="50000"/>
                  </a:srgbClr>
                </a:solidFill>
                <a:latin typeface="宋体" panose="02010600030101010101" pitchFamily="2" charset="-122"/>
                <a:ea typeface="宋体" panose="02010600030101010101" pitchFamily="2" charset="-122"/>
              </a:rPr>
              <a:t>   </a:t>
            </a:r>
            <a:r>
              <a:rPr kumimoji="1" lang="en-US" altLang="zh-CN" sz="2400" b="1" dirty="0">
                <a:solidFill>
                  <a:prstClr val="black"/>
                </a:solidFill>
                <a:latin typeface="宋体" panose="02010600030101010101" pitchFamily="2" charset="-122"/>
                <a:ea typeface="宋体" panose="02010600030101010101" pitchFamily="2" charset="-122"/>
              </a:rPr>
              <a:t>7.1   </a:t>
            </a:r>
            <a:r>
              <a:rPr kumimoji="1" lang="zh-CN" altLang="en-US" sz="2400" b="1" dirty="0">
                <a:solidFill>
                  <a:prstClr val="black"/>
                </a:solidFill>
                <a:latin typeface="宋体" panose="02010600030101010101" pitchFamily="2" charset="-122"/>
                <a:ea typeface="宋体" panose="02010600030101010101" pitchFamily="2" charset="-122"/>
              </a:rPr>
              <a:t>编码</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7.2   </a:t>
            </a:r>
            <a:r>
              <a:rPr kumimoji="1" lang="zh-CN" altLang="en-US" sz="2400" b="1" dirty="0">
                <a:solidFill>
                  <a:prstClr val="black"/>
                </a:solidFill>
                <a:latin typeface="宋体" panose="02010600030101010101" pitchFamily="2" charset="-122"/>
                <a:ea typeface="宋体" panose="02010600030101010101" pitchFamily="2" charset="-122"/>
              </a:rPr>
              <a:t>软件测试基础</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7.3   </a:t>
            </a:r>
            <a:r>
              <a:rPr kumimoji="1" lang="zh-CN" altLang="en-US" sz="2400" b="1" dirty="0">
                <a:solidFill>
                  <a:prstClr val="black"/>
                </a:solidFill>
                <a:latin typeface="宋体" panose="02010600030101010101" pitchFamily="2" charset="-122"/>
                <a:ea typeface="宋体" panose="02010600030101010101" pitchFamily="2" charset="-122"/>
              </a:rPr>
              <a:t>单元测试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7.4   </a:t>
            </a:r>
            <a:r>
              <a:rPr kumimoji="1" lang="zh-CN" altLang="en-US" sz="2400" b="1" dirty="0">
                <a:solidFill>
                  <a:prstClr val="black"/>
                </a:solidFill>
                <a:latin typeface="宋体" panose="02010600030101010101" pitchFamily="2" charset="-122"/>
                <a:ea typeface="宋体" panose="02010600030101010101" pitchFamily="2" charset="-122"/>
              </a:rPr>
              <a:t>集成测试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7.5   </a:t>
            </a:r>
            <a:r>
              <a:rPr kumimoji="1" lang="zh-CN" altLang="en-US" sz="2400" b="1" dirty="0">
                <a:solidFill>
                  <a:prstClr val="black"/>
                </a:solidFill>
                <a:latin typeface="宋体" panose="02010600030101010101" pitchFamily="2" charset="-122"/>
                <a:ea typeface="宋体" panose="02010600030101010101" pitchFamily="2" charset="-122"/>
              </a:rPr>
              <a:t>确认测试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7.6   </a:t>
            </a:r>
            <a:r>
              <a:rPr kumimoji="1" lang="zh-CN" altLang="en-US" sz="2400" b="1" dirty="0">
                <a:solidFill>
                  <a:prstClr val="black"/>
                </a:solidFill>
                <a:latin typeface="宋体" panose="02010600030101010101" pitchFamily="2" charset="-122"/>
                <a:ea typeface="宋体" panose="02010600030101010101" pitchFamily="2" charset="-122"/>
              </a:rPr>
              <a:t>白盒测试技术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7.7   </a:t>
            </a:r>
            <a:r>
              <a:rPr kumimoji="1" lang="zh-CN" altLang="en-US" sz="2400" b="1" dirty="0">
                <a:solidFill>
                  <a:prstClr val="black"/>
                </a:solidFill>
                <a:latin typeface="宋体" panose="02010600030101010101" pitchFamily="2" charset="-122"/>
                <a:ea typeface="宋体" panose="02010600030101010101" pitchFamily="2" charset="-122"/>
              </a:rPr>
              <a:t>黑盒测试技术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7.8   </a:t>
            </a:r>
            <a:r>
              <a:rPr kumimoji="1" lang="zh-CN" altLang="en-US" sz="2400" b="1" dirty="0">
                <a:solidFill>
                  <a:prstClr val="black"/>
                </a:solidFill>
                <a:latin typeface="宋体" panose="02010600030101010101" pitchFamily="2" charset="-122"/>
                <a:ea typeface="宋体" panose="02010600030101010101" pitchFamily="2" charset="-122"/>
              </a:rPr>
              <a:t>调试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7.9   </a:t>
            </a:r>
            <a:r>
              <a:rPr kumimoji="1" lang="zh-CN" altLang="en-US" sz="2400" b="1" dirty="0">
                <a:solidFill>
                  <a:prstClr val="black"/>
                </a:solidFill>
                <a:latin typeface="宋体" panose="02010600030101010101" pitchFamily="2" charset="-122"/>
                <a:ea typeface="宋体" panose="02010600030101010101" pitchFamily="2" charset="-122"/>
              </a:rPr>
              <a:t>软件可靠性</a:t>
            </a:r>
          </a:p>
        </p:txBody>
      </p:sp>
      <p:sp>
        <p:nvSpPr>
          <p:cNvPr id="399372" name="1 Título">
            <a:extLst>
              <a:ext uri="{FF2B5EF4-FFF2-40B4-BE49-F238E27FC236}">
                <a16:creationId xmlns:a16="http://schemas.microsoft.com/office/drawing/2014/main" id="{28964ABE-4109-34E3-6C96-CA733E14F2AC}"/>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1D42B32-FDCE-C73B-CCD7-DC1762D0842E}"/>
              </a:ext>
            </a:extLst>
          </p:cNvPr>
          <p:cNvSpPr txBox="1">
            <a:spLocks/>
          </p:cNvSpPr>
          <p:nvPr/>
        </p:nvSpPr>
        <p:spPr>
          <a:xfrm>
            <a:off x="2208214"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760"/>
              </a:lnSpc>
              <a:spcBef>
                <a:spcPts val="0"/>
              </a:spcBef>
              <a:defRPr/>
            </a:pPr>
            <a:r>
              <a:rPr lang="zh-CN" altLang="en-US" b="1" dirty="0">
                <a:solidFill>
                  <a:prstClr val="black"/>
                </a:solidFill>
                <a:latin typeface="宋体" panose="02010600030101010101" pitchFamily="2" charset="-122"/>
                <a:ea typeface="宋体" panose="02010600030101010101" pitchFamily="2" charset="-122"/>
              </a:rPr>
              <a:t>主要内容</a:t>
            </a:r>
            <a:endParaRPr lang="es-HN" b="1" dirty="0">
              <a:solidFill>
                <a:prstClr val="black"/>
              </a:solidFill>
            </a:endParaRPr>
          </a:p>
        </p:txBody>
      </p:sp>
      <p:sp>
        <p:nvSpPr>
          <p:cNvPr id="400387" name="2 Subtítulo">
            <a:extLst>
              <a:ext uri="{FF2B5EF4-FFF2-40B4-BE49-F238E27FC236}">
                <a16:creationId xmlns:a16="http://schemas.microsoft.com/office/drawing/2014/main" id="{E4FF6247-0664-0D7F-6687-CF513F723FB4}"/>
              </a:ext>
            </a:extLst>
          </p:cNvPr>
          <p:cNvSpPr txBox="1">
            <a:spLocks/>
          </p:cNvSpPr>
          <p:nvPr/>
        </p:nvSpPr>
        <p:spPr bwMode="auto">
          <a:xfrm>
            <a:off x="1774826"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pPr>
            <a:endParaRPr lang="es-ES" altLang="zh-CN" sz="2000">
              <a:solidFill>
                <a:srgbClr val="BFBFBF"/>
              </a:solidFill>
              <a:latin typeface="Calibri" panose="020F0502020204030204" pitchFamily="34" charset="0"/>
            </a:endParaRPr>
          </a:p>
        </p:txBody>
      </p:sp>
      <p:sp>
        <p:nvSpPr>
          <p:cNvPr id="400388" name="1 Título">
            <a:extLst>
              <a:ext uri="{FF2B5EF4-FFF2-40B4-BE49-F238E27FC236}">
                <a16:creationId xmlns:a16="http://schemas.microsoft.com/office/drawing/2014/main" id="{215303A1-D8F6-9101-48A1-D0D0807BECFF}"/>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2400">
                <a:solidFill>
                  <a:srgbClr val="D9D9D9"/>
                </a:solidFill>
                <a:latin typeface="宋体" panose="02010600030101010101" pitchFamily="2" charset="-122"/>
              </a:rPr>
              <a:t>7.1 </a:t>
            </a:r>
            <a:r>
              <a:rPr lang="zh-CN" altLang="en-US" sz="2400">
                <a:solidFill>
                  <a:srgbClr val="D9D9D9"/>
                </a:solidFill>
                <a:latin typeface="宋体" panose="02010600030101010101" pitchFamily="2" charset="-122"/>
              </a:rPr>
              <a:t>编码</a:t>
            </a:r>
          </a:p>
        </p:txBody>
      </p:sp>
      <p:pic>
        <p:nvPicPr>
          <p:cNvPr id="400389" name="Imagen 5" descr="C:\Users\Design\Documents\Edu\Product Launch\shadown.png">
            <a:extLst>
              <a:ext uri="{FF2B5EF4-FFF2-40B4-BE49-F238E27FC236}">
                <a16:creationId xmlns:a16="http://schemas.microsoft.com/office/drawing/2014/main" id="{D2F0EC48-769C-218F-A939-F08594DDF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390" name="Imagen 5" descr="C:\Users\Design\Documents\Edu\Product Launch\shadown.png">
            <a:extLst>
              <a:ext uri="{FF2B5EF4-FFF2-40B4-BE49-F238E27FC236}">
                <a16:creationId xmlns:a16="http://schemas.microsoft.com/office/drawing/2014/main" id="{40950F7E-8163-9F63-A21E-0CE6F8D9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91" name="TextBox 3">
            <a:hlinkClick r:id="rId5" action="ppaction://hlinksldjump"/>
            <a:extLst>
              <a:ext uri="{FF2B5EF4-FFF2-40B4-BE49-F238E27FC236}">
                <a16:creationId xmlns:a16="http://schemas.microsoft.com/office/drawing/2014/main" id="{B9D0B83B-C249-54E5-4A16-687151CC245F}"/>
              </a:ext>
            </a:extLst>
          </p:cNvPr>
          <p:cNvSpPr txBox="1">
            <a:spLocks noChangeArrowheads="1"/>
          </p:cNvSpPr>
          <p:nvPr/>
        </p:nvSpPr>
        <p:spPr bwMode="auto">
          <a:xfrm>
            <a:off x="2595563" y="2071689"/>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00392" name="TextBox 4">
            <a:extLst>
              <a:ext uri="{FF2B5EF4-FFF2-40B4-BE49-F238E27FC236}">
                <a16:creationId xmlns:a16="http://schemas.microsoft.com/office/drawing/2014/main" id="{2055EBE1-FCF5-02AE-FEF9-A357CD83B5AE}"/>
              </a:ext>
            </a:extLst>
          </p:cNvPr>
          <p:cNvSpPr txBox="1">
            <a:spLocks noChangeArrowheads="1"/>
          </p:cNvSpPr>
          <p:nvPr/>
        </p:nvSpPr>
        <p:spPr bwMode="auto">
          <a:xfrm>
            <a:off x="2524126"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00393" name="TextBox 5">
            <a:extLst>
              <a:ext uri="{FF2B5EF4-FFF2-40B4-BE49-F238E27FC236}">
                <a16:creationId xmlns:a16="http://schemas.microsoft.com/office/drawing/2014/main" id="{B2E67B28-06A9-AEAA-8BC4-4060C0BFE440}"/>
              </a:ext>
            </a:extLst>
          </p:cNvPr>
          <p:cNvSpPr txBox="1">
            <a:spLocks noChangeArrowheads="1"/>
          </p:cNvSpPr>
          <p:nvPr/>
        </p:nvSpPr>
        <p:spPr bwMode="auto">
          <a:xfrm>
            <a:off x="2524126"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00394" name="TextBox 6">
            <a:extLst>
              <a:ext uri="{FF2B5EF4-FFF2-40B4-BE49-F238E27FC236}">
                <a16:creationId xmlns:a16="http://schemas.microsoft.com/office/drawing/2014/main" id="{D83DAE0F-4F07-86B9-E50E-4C2C6B6B09C3}"/>
              </a:ext>
            </a:extLst>
          </p:cNvPr>
          <p:cNvSpPr txBox="1">
            <a:spLocks noChangeArrowheads="1"/>
          </p:cNvSpPr>
          <p:nvPr/>
        </p:nvSpPr>
        <p:spPr bwMode="auto">
          <a:xfrm>
            <a:off x="2524126"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4" name="Rectangle 3">
            <a:extLst>
              <a:ext uri="{FF2B5EF4-FFF2-40B4-BE49-F238E27FC236}">
                <a16:creationId xmlns:a16="http://schemas.microsoft.com/office/drawing/2014/main" id="{13EB7616-48FF-9B5D-B66B-D09666D5C0B1}"/>
              </a:ext>
            </a:extLst>
          </p:cNvPr>
          <p:cNvSpPr txBox="1">
            <a:spLocks noChangeArrowheads="1"/>
          </p:cNvSpPr>
          <p:nvPr/>
        </p:nvSpPr>
        <p:spPr bwMode="auto">
          <a:xfrm>
            <a:off x="2063750" y="1292226"/>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ts val="2600"/>
              </a:lnSpc>
              <a:spcBef>
                <a:spcPct val="50000"/>
              </a:spcBef>
              <a:buClrTx/>
              <a:buSzTx/>
              <a:buNone/>
              <a:defRPr/>
            </a:pPr>
            <a:r>
              <a:rPr kumimoji="1" lang="en-US" altLang="zh-CN" sz="2400" dirty="0">
                <a:solidFill>
                  <a:srgbClr val="9999CC">
                    <a:lumMod val="50000"/>
                  </a:srgbClr>
                </a:solidFill>
                <a:latin typeface="黑体" pitchFamily="2" charset="-122"/>
                <a:ea typeface="黑体" pitchFamily="2" charset="-122"/>
              </a:rPr>
              <a:t>   </a:t>
            </a:r>
            <a:r>
              <a:rPr kumimoji="1" lang="en-US" altLang="zh-CN" sz="2400" b="1" dirty="0">
                <a:solidFill>
                  <a:prstClr val="black"/>
                </a:solidFill>
                <a:latin typeface="宋体" panose="02010600030101010101" pitchFamily="2" charset="-122"/>
                <a:ea typeface="宋体" panose="02010600030101010101" pitchFamily="2" charset="-122"/>
              </a:rPr>
              <a:t>7.1   </a:t>
            </a:r>
            <a:r>
              <a:rPr kumimoji="1" lang="zh-CN" altLang="en-US" sz="2400" b="1" dirty="0">
                <a:solidFill>
                  <a:prstClr val="black"/>
                </a:solidFill>
                <a:latin typeface="宋体" panose="02010600030101010101" pitchFamily="2" charset="-122"/>
                <a:ea typeface="宋体" panose="02010600030101010101" pitchFamily="2" charset="-122"/>
              </a:rPr>
              <a:t>编码</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7.2   </a:t>
            </a:r>
            <a:r>
              <a:rPr kumimoji="1" lang="zh-CN" altLang="en-US" sz="2400" b="1" dirty="0">
                <a:solidFill>
                  <a:prstClr val="black"/>
                </a:solidFill>
                <a:latin typeface="宋体" panose="02010600030101010101" pitchFamily="2" charset="-122"/>
                <a:ea typeface="宋体" panose="02010600030101010101" pitchFamily="2" charset="-122"/>
              </a:rPr>
              <a:t>软件测试基础</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7.3   </a:t>
            </a:r>
            <a:r>
              <a:rPr kumimoji="1" lang="zh-CN" altLang="en-US" sz="2400" b="1" dirty="0">
                <a:solidFill>
                  <a:prstClr val="black"/>
                </a:solidFill>
                <a:latin typeface="宋体" panose="02010600030101010101" pitchFamily="2" charset="-122"/>
                <a:ea typeface="宋体" panose="02010600030101010101" pitchFamily="2" charset="-122"/>
              </a:rPr>
              <a:t>单元测试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7.4   </a:t>
            </a:r>
            <a:r>
              <a:rPr kumimoji="1" lang="zh-CN" altLang="en-US" sz="2400" b="1" dirty="0">
                <a:solidFill>
                  <a:prstClr val="black"/>
                </a:solidFill>
                <a:latin typeface="宋体" panose="02010600030101010101" pitchFamily="2" charset="-122"/>
                <a:ea typeface="宋体" panose="02010600030101010101" pitchFamily="2" charset="-122"/>
              </a:rPr>
              <a:t>集成测试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7.5   </a:t>
            </a:r>
            <a:r>
              <a:rPr kumimoji="1" lang="zh-CN" altLang="en-US" sz="2400" b="1" dirty="0">
                <a:solidFill>
                  <a:prstClr val="black"/>
                </a:solidFill>
                <a:latin typeface="宋体" panose="02010600030101010101" pitchFamily="2" charset="-122"/>
                <a:ea typeface="宋体" panose="02010600030101010101" pitchFamily="2" charset="-122"/>
              </a:rPr>
              <a:t>确认测试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7.6   </a:t>
            </a:r>
            <a:r>
              <a:rPr kumimoji="1" lang="zh-CN" altLang="en-US" sz="2400" b="1" dirty="0">
                <a:solidFill>
                  <a:prstClr val="black"/>
                </a:solidFill>
                <a:latin typeface="宋体" panose="02010600030101010101" pitchFamily="2" charset="-122"/>
                <a:ea typeface="宋体" panose="02010600030101010101" pitchFamily="2" charset="-122"/>
              </a:rPr>
              <a:t>白盒测试技术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7.7   </a:t>
            </a:r>
            <a:r>
              <a:rPr kumimoji="1" lang="zh-CN" altLang="en-US" sz="2400" b="1" dirty="0">
                <a:solidFill>
                  <a:prstClr val="black"/>
                </a:solidFill>
                <a:latin typeface="宋体" panose="02010600030101010101" pitchFamily="2" charset="-122"/>
                <a:ea typeface="宋体" panose="02010600030101010101" pitchFamily="2" charset="-122"/>
              </a:rPr>
              <a:t>黑盒测试技术</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7.8   </a:t>
            </a:r>
            <a:r>
              <a:rPr kumimoji="1" lang="zh-CN" altLang="en-US" sz="2400" b="1" dirty="0">
                <a:solidFill>
                  <a:prstClr val="black"/>
                </a:solidFill>
                <a:latin typeface="宋体" panose="02010600030101010101" pitchFamily="2" charset="-122"/>
                <a:ea typeface="宋体" panose="02010600030101010101" pitchFamily="2" charset="-122"/>
              </a:rPr>
              <a:t>调试</a:t>
            </a:r>
            <a:endParaRPr kumimoji="1" lang="en-US" altLang="zh-CN" sz="2400" b="1" dirty="0">
              <a:solidFill>
                <a:prstClr val="black"/>
              </a:solidFill>
              <a:latin typeface="宋体" panose="02010600030101010101" pitchFamily="2" charset="-122"/>
              <a:ea typeface="宋体" panose="02010600030101010101" pitchFamily="2" charset="-122"/>
            </a:endParaRPr>
          </a:p>
          <a:p>
            <a:pPr marL="0" indent="0">
              <a:lnSpc>
                <a:spcPts val="2600"/>
              </a:lnSpc>
              <a:spcBef>
                <a:spcPct val="50000"/>
              </a:spcBef>
              <a:buClrTx/>
              <a:buSzTx/>
              <a:buNone/>
              <a:defRPr/>
            </a:pPr>
            <a:r>
              <a:rPr kumimoji="1" lang="en-US" altLang="zh-CN" sz="2400" b="1" dirty="0">
                <a:solidFill>
                  <a:prstClr val="black"/>
                </a:solidFill>
                <a:latin typeface="宋体" panose="02010600030101010101" pitchFamily="2" charset="-122"/>
                <a:ea typeface="宋体" panose="02010600030101010101" pitchFamily="2" charset="-122"/>
              </a:rPr>
              <a:t>   7.9   </a:t>
            </a:r>
            <a:r>
              <a:rPr kumimoji="1" lang="zh-CN" altLang="en-US" sz="2400" b="1" dirty="0">
                <a:solidFill>
                  <a:prstClr val="black"/>
                </a:solidFill>
                <a:latin typeface="宋体" panose="02010600030101010101" pitchFamily="2" charset="-122"/>
                <a:ea typeface="宋体" panose="02010600030101010101" pitchFamily="2" charset="-122"/>
              </a:rPr>
              <a:t>软件可靠性</a:t>
            </a:r>
          </a:p>
        </p:txBody>
      </p:sp>
      <p:sp>
        <p:nvSpPr>
          <p:cNvPr id="400396" name="1 Título">
            <a:extLst>
              <a:ext uri="{FF2B5EF4-FFF2-40B4-BE49-F238E27FC236}">
                <a16:creationId xmlns:a16="http://schemas.microsoft.com/office/drawing/2014/main" id="{0B1522F9-EB5E-5B86-68AD-7339E3767573}"/>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18F81459-B6CB-B111-1653-15B1CBE8BD45}"/>
              </a:ext>
            </a:extLst>
          </p:cNvPr>
          <p:cNvSpPr/>
          <p:nvPr/>
        </p:nvSpPr>
        <p:spPr>
          <a:xfrm>
            <a:off x="2386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
        <p:nvSpPr>
          <p:cNvPr id="14" name="等腰三角形 13">
            <a:extLst>
              <a:ext uri="{FF2B5EF4-FFF2-40B4-BE49-F238E27FC236}">
                <a16:creationId xmlns:a16="http://schemas.microsoft.com/office/drawing/2014/main" id="{459E0A6B-0835-4A60-59EF-6C2962606D34}"/>
              </a:ext>
            </a:extLst>
          </p:cNvPr>
          <p:cNvSpPr/>
          <p:nvPr/>
        </p:nvSpPr>
        <p:spPr>
          <a:xfrm rot="5400000">
            <a:off x="1793876" y="1282701"/>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a:ea typeface="宋体" panose="02010600030101010101"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1 Título">
            <a:extLst>
              <a:ext uri="{FF2B5EF4-FFF2-40B4-BE49-F238E27FC236}">
                <a16:creationId xmlns:a16="http://schemas.microsoft.com/office/drawing/2014/main" id="{CA410477-DFCD-C32A-3442-64E7D991C482}"/>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6628" name="标题 3">
            <a:extLst>
              <a:ext uri="{FF2B5EF4-FFF2-40B4-BE49-F238E27FC236}">
                <a16:creationId xmlns:a16="http://schemas.microsoft.com/office/drawing/2014/main" id="{241A5F9D-5332-FF9F-CE71-2FB01AE230CB}"/>
              </a:ext>
            </a:extLst>
          </p:cNvPr>
          <p:cNvSpPr>
            <a:spLocks noGrp="1"/>
          </p:cNvSpPr>
          <p:nvPr>
            <p:ph type="title"/>
          </p:nvPr>
        </p:nvSpPr>
        <p:spPr>
          <a:xfrm>
            <a:off x="1919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6629" name="内容占位符 4">
            <a:extLst>
              <a:ext uri="{FF2B5EF4-FFF2-40B4-BE49-F238E27FC236}">
                <a16:creationId xmlns:a16="http://schemas.microsoft.com/office/drawing/2014/main" id="{4F0A8694-F9A6-1814-9D2E-FF138B5B40D7}"/>
              </a:ext>
            </a:extLst>
          </p:cNvPr>
          <p:cNvSpPr>
            <a:spLocks noGrp="1"/>
          </p:cNvSpPr>
          <p:nvPr>
            <p:ph idx="1"/>
          </p:nvPr>
        </p:nvSpPr>
        <p:spPr>
          <a:xfrm>
            <a:off x="1919288" y="1268414"/>
            <a:ext cx="8229600" cy="604837"/>
          </a:xfrm>
        </p:spPr>
        <p:txBody>
          <a:bodyPr/>
          <a:lstStyle/>
          <a:p>
            <a:pPr marL="0" indent="0">
              <a:buNone/>
              <a:defRPr/>
            </a:pPr>
            <a:r>
              <a:rPr lang="en-US" altLang="zh-CN" b="1" dirty="0">
                <a:latin typeface="+mn-ea"/>
              </a:rPr>
              <a:t>7.1.1.</a:t>
            </a:r>
            <a:r>
              <a:rPr lang="zh-CN" altLang="en-US" b="1" dirty="0"/>
              <a:t>选择程序设计语言</a:t>
            </a:r>
          </a:p>
        </p:txBody>
      </p:sp>
      <p:sp>
        <p:nvSpPr>
          <p:cNvPr id="32775" name="TextBox 7">
            <a:extLst>
              <a:ext uri="{FF2B5EF4-FFF2-40B4-BE49-F238E27FC236}">
                <a16:creationId xmlns:a16="http://schemas.microsoft.com/office/drawing/2014/main" id="{AC6C03F7-F277-379B-D790-46EA1D60816D}"/>
              </a:ext>
            </a:extLst>
          </p:cNvPr>
          <p:cNvSpPr txBox="1">
            <a:spLocks noChangeArrowheads="1"/>
          </p:cNvSpPr>
          <p:nvPr/>
        </p:nvSpPr>
        <p:spPr bwMode="auto">
          <a:xfrm>
            <a:off x="2063751"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4200"/>
              </a:lnSpc>
              <a:spcBef>
                <a:spcPct val="0"/>
              </a:spcBef>
              <a:spcAft>
                <a:spcPct val="0"/>
              </a:spcAft>
              <a:defRPr/>
            </a:pPr>
            <a:r>
              <a:rPr lang="zh-CN" altLang="en-US" sz="2400" dirty="0">
                <a:solidFill>
                  <a:prstClr val="black"/>
                </a:solidFill>
                <a:latin typeface="宋体" panose="02010600030101010101" pitchFamily="2" charset="-122"/>
              </a:rPr>
              <a:t>    程序设计语言是人和计算机通信的最基本的工具，会影响人的思维和解题方式，影响人和计算机通信的方式和质量，影响其他人阅读和理解程序的难易程度。</a:t>
            </a:r>
            <a:endParaRPr lang="en-US" altLang="zh-CN" sz="2400" dirty="0">
              <a:solidFill>
                <a:prstClr val="black"/>
              </a:solidFill>
              <a:latin typeface="宋体" panose="02010600030101010101" pitchFamily="2" charset="-122"/>
            </a:endParaRPr>
          </a:p>
          <a:p>
            <a:pPr marL="0" indent="0" eaLnBrk="1" fontAlgn="base" hangingPunct="1">
              <a:lnSpc>
                <a:spcPts val="4200"/>
              </a:lnSpc>
              <a:spcBef>
                <a:spcPts val="600"/>
              </a:spcBef>
              <a:spcAft>
                <a:spcPct val="0"/>
              </a:spcAft>
              <a:defRPr/>
            </a:pPr>
            <a:r>
              <a:rPr lang="zh-CN" altLang="en-US" sz="2400" b="1" dirty="0">
                <a:solidFill>
                  <a:prstClr val="black"/>
                </a:solidFill>
                <a:latin typeface="宋体" panose="02010600030101010101" pitchFamily="2" charset="-122"/>
              </a:rPr>
              <a:t>    选择适宜的程序设计语言的原因：</a:t>
            </a:r>
            <a:endParaRPr lang="en-US" altLang="zh-CN" sz="2400" b="1" dirty="0">
              <a:solidFill>
                <a:prstClr val="black"/>
              </a:solidFill>
              <a:latin typeface="宋体" panose="02010600030101010101" pitchFamily="2" charset="-122"/>
            </a:endParaRPr>
          </a:p>
          <a:p>
            <a:pPr marL="972000" eaLnBrk="1" fontAlgn="base" hangingPunct="1">
              <a:lnSpc>
                <a:spcPts val="4200"/>
              </a:lnSpc>
              <a:spcBef>
                <a:spcPct val="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根据设计去完成编码时，困难最少；</a:t>
            </a:r>
            <a:endParaRPr lang="en-US" altLang="zh-CN" sz="2400" dirty="0">
              <a:solidFill>
                <a:prstClr val="black"/>
              </a:solidFill>
              <a:latin typeface="宋体" panose="02010600030101010101" pitchFamily="2" charset="-122"/>
            </a:endParaRPr>
          </a:p>
          <a:p>
            <a:pPr marL="972000" eaLnBrk="1" fontAlgn="base" hangingPunct="1">
              <a:lnSpc>
                <a:spcPts val="4200"/>
              </a:lnSpc>
              <a:spcBef>
                <a:spcPct val="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可以减少需要的程序测试量；</a:t>
            </a:r>
            <a:endParaRPr lang="en-US" altLang="zh-CN" sz="2400" dirty="0">
              <a:solidFill>
                <a:prstClr val="black"/>
              </a:solidFill>
              <a:latin typeface="宋体" panose="02010600030101010101" pitchFamily="2" charset="-122"/>
            </a:endParaRPr>
          </a:p>
          <a:p>
            <a:pPr marL="972000" eaLnBrk="1" fontAlgn="base" hangingPunct="1">
              <a:lnSpc>
                <a:spcPts val="4200"/>
              </a:lnSpc>
              <a:spcBef>
                <a:spcPct val="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可以得到更容易阅读和更容易维护的程序。</a:t>
            </a:r>
          </a:p>
        </p:txBody>
      </p:sp>
      <p:sp>
        <p:nvSpPr>
          <p:cNvPr id="401414" name="1 Título">
            <a:extLst>
              <a:ext uri="{FF2B5EF4-FFF2-40B4-BE49-F238E27FC236}">
                <a16:creationId xmlns:a16="http://schemas.microsoft.com/office/drawing/2014/main" id="{CF342E29-C9A6-AED9-16A5-70EB5896392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9B520B3-594E-9405-E27E-39A4754C71E2}"/>
              </a:ext>
            </a:extLst>
          </p:cNvPr>
          <p:cNvSpPr>
            <a:spLocks noGrp="1"/>
          </p:cNvSpPr>
          <p:nvPr>
            <p:ph type="title"/>
          </p:nvPr>
        </p:nvSpPr>
        <p:spPr>
          <a:xfrm>
            <a:off x="1981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E596A338-E8BE-7F20-C69D-8FD1D5587357}"/>
              </a:ext>
            </a:extLst>
          </p:cNvPr>
          <p:cNvSpPr txBox="1">
            <a:spLocks noChangeArrowheads="1"/>
          </p:cNvSpPr>
          <p:nvPr/>
        </p:nvSpPr>
        <p:spPr bwMode="auto">
          <a:xfrm>
            <a:off x="2112964"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4200"/>
              </a:lnSpc>
              <a:spcBef>
                <a:spcPts val="600"/>
              </a:spcBef>
              <a:spcAft>
                <a:spcPct val="0"/>
              </a:spcAft>
              <a:defRPr/>
            </a:pPr>
            <a:r>
              <a:rPr lang="zh-CN" altLang="en-US" sz="2400" dirty="0">
                <a:solidFill>
                  <a:prstClr val="black"/>
                </a:solidFill>
                <a:latin typeface="宋体" panose="02010600030101010101" pitchFamily="2" charset="-122"/>
              </a:rPr>
              <a:t>高级语言优于汇编语言：</a:t>
            </a:r>
            <a:endParaRPr lang="en-US" altLang="zh-CN" sz="2400" dirty="0">
              <a:solidFill>
                <a:prstClr val="black"/>
              </a:solidFill>
              <a:latin typeface="宋体" panose="02010600030101010101" pitchFamily="2" charset="-122"/>
            </a:endParaRPr>
          </a:p>
          <a:p>
            <a:pPr eaLnBrk="1" fontAlgn="base" hangingPunct="1">
              <a:lnSpc>
                <a:spcPts val="4200"/>
              </a:lnSpc>
              <a:spcBef>
                <a:spcPct val="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汇编语言编码需要把软件设计翻译成机器操作的序列，既困难又容易出差错；</a:t>
            </a:r>
            <a:endParaRPr lang="en-US" altLang="zh-CN" sz="2400" dirty="0">
              <a:solidFill>
                <a:prstClr val="black"/>
              </a:solidFill>
              <a:latin typeface="宋体" panose="02010600030101010101" pitchFamily="2" charset="-122"/>
            </a:endParaRPr>
          </a:p>
          <a:p>
            <a:pPr eaLnBrk="1" fontAlgn="base" hangingPunct="1">
              <a:lnSpc>
                <a:spcPts val="4200"/>
              </a:lnSpc>
              <a:spcBef>
                <a:spcPct val="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高级语言写程序比用汇编语言写程序生产率可以提高好几倍；</a:t>
            </a:r>
            <a:endParaRPr lang="en-US" altLang="zh-CN" sz="2400" dirty="0">
              <a:solidFill>
                <a:prstClr val="black"/>
              </a:solidFill>
              <a:latin typeface="宋体" panose="02010600030101010101" pitchFamily="2" charset="-122"/>
            </a:endParaRPr>
          </a:p>
          <a:p>
            <a:pPr eaLnBrk="1" fontAlgn="base" hangingPunct="1">
              <a:lnSpc>
                <a:spcPts val="4200"/>
              </a:lnSpc>
              <a:spcBef>
                <a:spcPct val="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用高级语言写的程序容易阅读、容易测试、容易调试、容易维护。</a:t>
            </a:r>
          </a:p>
        </p:txBody>
      </p:sp>
      <p:sp>
        <p:nvSpPr>
          <p:cNvPr id="402436" name="1 Título">
            <a:extLst>
              <a:ext uri="{FF2B5EF4-FFF2-40B4-BE49-F238E27FC236}">
                <a16:creationId xmlns:a16="http://schemas.microsoft.com/office/drawing/2014/main" id="{6AC0D8F3-CFCC-BD53-0861-34C24090166D}"/>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402437" name="1 Título">
            <a:extLst>
              <a:ext uri="{FF2B5EF4-FFF2-40B4-BE49-F238E27FC236}">
                <a16:creationId xmlns:a16="http://schemas.microsoft.com/office/drawing/2014/main" id="{A4C36720-CFA8-6620-D8C9-F8625E030E21}"/>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479A9973-D449-8F7C-363C-141CC223EDEB}"/>
              </a:ext>
            </a:extLst>
          </p:cNvPr>
          <p:cNvSpPr>
            <a:spLocks noGrp="1"/>
          </p:cNvSpPr>
          <p:nvPr>
            <p:ph type="title"/>
          </p:nvPr>
        </p:nvSpPr>
        <p:spPr>
          <a:xfrm>
            <a:off x="1981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6D6C9637-5463-7998-54C4-0668697A206C}"/>
              </a:ext>
            </a:extLst>
          </p:cNvPr>
          <p:cNvSpPr txBox="1">
            <a:spLocks noChangeArrowheads="1"/>
          </p:cNvSpPr>
          <p:nvPr/>
        </p:nvSpPr>
        <p:spPr bwMode="auto">
          <a:xfrm>
            <a:off x="2122489" y="1582739"/>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4200"/>
              </a:lnSpc>
              <a:spcBef>
                <a:spcPts val="600"/>
              </a:spcBef>
              <a:spcAft>
                <a:spcPct val="0"/>
              </a:spcAft>
              <a:defRPr/>
            </a:pPr>
            <a:r>
              <a:rPr lang="zh-CN" altLang="en-US" sz="2400" b="1" dirty="0">
                <a:solidFill>
                  <a:prstClr val="black"/>
                </a:solidFill>
              </a:rPr>
              <a:t>理想标准：</a:t>
            </a:r>
            <a:endParaRPr lang="en-US" altLang="zh-CN" sz="2400" b="1" dirty="0">
              <a:solidFill>
                <a:prstClr val="black"/>
              </a:solidFill>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应该有理想的模块化机制，以及可读性好的控制结构和数据结构</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使编译程序能够尽可能多地发现程序中的错误</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应该有良好的独立编译机制</a:t>
            </a:r>
            <a:r>
              <a:rPr lang="zh-CN" altLang="en-US" sz="2400" dirty="0">
                <a:solidFill>
                  <a:prstClr val="black"/>
                </a:solidFill>
                <a:latin typeface="宋体" panose="02010600030101010101" pitchFamily="2" charset="-122"/>
              </a:rPr>
              <a:t>。</a:t>
            </a:r>
          </a:p>
        </p:txBody>
      </p:sp>
      <p:sp>
        <p:nvSpPr>
          <p:cNvPr id="9" name="TextBox 7">
            <a:extLst>
              <a:ext uri="{FF2B5EF4-FFF2-40B4-BE49-F238E27FC236}">
                <a16:creationId xmlns:a16="http://schemas.microsoft.com/office/drawing/2014/main" id="{14DEEF15-F5F2-2A91-3163-DFDF7EF049B9}"/>
              </a:ext>
            </a:extLst>
          </p:cNvPr>
          <p:cNvSpPr txBox="1">
            <a:spLocks noChangeArrowheads="1"/>
          </p:cNvSpPr>
          <p:nvPr/>
        </p:nvSpPr>
        <p:spPr bwMode="auto">
          <a:xfrm>
            <a:off x="6515100" y="1582739"/>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4200"/>
              </a:lnSpc>
              <a:spcBef>
                <a:spcPts val="600"/>
              </a:spcBef>
              <a:spcAft>
                <a:spcPct val="0"/>
              </a:spcAft>
              <a:defRPr/>
            </a:pPr>
            <a:r>
              <a:rPr lang="zh-CN" altLang="en-US" sz="2400" b="1" dirty="0">
                <a:solidFill>
                  <a:prstClr val="black"/>
                </a:solidFill>
              </a:rPr>
              <a:t>实用标准：</a:t>
            </a:r>
            <a:endParaRPr lang="en-US" altLang="zh-CN" sz="2400" b="1" dirty="0">
              <a:solidFill>
                <a:prstClr val="black"/>
              </a:solidFill>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系统用户的要求</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可以使用的编译程序</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可以得到的软件工具</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工程规模</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程序员的知识</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软件可移植性要求</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eaLnBrk="1" fontAlgn="base" hangingPunct="1">
              <a:lnSpc>
                <a:spcPts val="3600"/>
              </a:lnSpc>
              <a:spcBef>
                <a:spcPct val="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软件的应用领域</a:t>
            </a:r>
            <a:r>
              <a:rPr lang="zh-CN" altLang="en-US" sz="2400" dirty="0">
                <a:solidFill>
                  <a:prstClr val="black"/>
                </a:solidFill>
                <a:latin typeface="宋体" panose="02010600030101010101" pitchFamily="2" charset="-122"/>
              </a:rPr>
              <a:t>。</a:t>
            </a:r>
          </a:p>
        </p:txBody>
      </p:sp>
      <p:cxnSp>
        <p:nvCxnSpPr>
          <p:cNvPr id="3" name="直接连接符 2">
            <a:extLst>
              <a:ext uri="{FF2B5EF4-FFF2-40B4-BE49-F238E27FC236}">
                <a16:creationId xmlns:a16="http://schemas.microsoft.com/office/drawing/2014/main" id="{418D4B21-D7B1-7B8A-6105-4383DB861266}"/>
              </a:ext>
            </a:extLst>
          </p:cNvPr>
          <p:cNvCxnSpPr/>
          <p:nvPr/>
        </p:nvCxnSpPr>
        <p:spPr>
          <a:xfrm>
            <a:off x="6296819"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403462" name="1 Título">
            <a:extLst>
              <a:ext uri="{FF2B5EF4-FFF2-40B4-BE49-F238E27FC236}">
                <a16:creationId xmlns:a16="http://schemas.microsoft.com/office/drawing/2014/main" id="{AB5E91D0-3F84-C248-CF04-7406D65E912B}"/>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403463" name="1 Título">
            <a:extLst>
              <a:ext uri="{FF2B5EF4-FFF2-40B4-BE49-F238E27FC236}">
                <a16:creationId xmlns:a16="http://schemas.microsoft.com/office/drawing/2014/main" id="{782BAB35-8CFD-F9E0-FFA9-B8856689C72A}"/>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3AB608B-698F-0270-F8BF-807187931706}"/>
              </a:ext>
            </a:extLst>
          </p:cNvPr>
          <p:cNvSpPr>
            <a:spLocks noGrp="1"/>
          </p:cNvSpPr>
          <p:nvPr>
            <p:ph type="title"/>
          </p:nvPr>
        </p:nvSpPr>
        <p:spPr>
          <a:xfrm>
            <a:off x="1981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6629" name="内容占位符 4">
            <a:extLst>
              <a:ext uri="{FF2B5EF4-FFF2-40B4-BE49-F238E27FC236}">
                <a16:creationId xmlns:a16="http://schemas.microsoft.com/office/drawing/2014/main" id="{A39E473E-22CA-B3F6-BC4B-03D873A53EBA}"/>
              </a:ext>
            </a:extLst>
          </p:cNvPr>
          <p:cNvSpPr>
            <a:spLocks noGrp="1"/>
          </p:cNvSpPr>
          <p:nvPr>
            <p:ph idx="1"/>
          </p:nvPr>
        </p:nvSpPr>
        <p:spPr>
          <a:xfrm>
            <a:off x="1919288" y="981075"/>
            <a:ext cx="8229600" cy="604838"/>
          </a:xfrm>
        </p:spPr>
        <p:txBody>
          <a:bodyPr/>
          <a:lstStyle/>
          <a:p>
            <a:pPr marL="0" indent="0">
              <a:buNone/>
              <a:defRPr/>
            </a:pPr>
            <a:r>
              <a:rPr lang="en-US" altLang="zh-CN" b="1" dirty="0">
                <a:latin typeface="+mn-ea"/>
              </a:rPr>
              <a:t>7.1.2.</a:t>
            </a:r>
            <a:r>
              <a:rPr lang="zh-CN" altLang="en-US" b="1" dirty="0"/>
              <a:t>编码风格</a:t>
            </a:r>
          </a:p>
        </p:txBody>
      </p:sp>
      <p:sp>
        <p:nvSpPr>
          <p:cNvPr id="32775" name="TextBox 7">
            <a:extLst>
              <a:ext uri="{FF2B5EF4-FFF2-40B4-BE49-F238E27FC236}">
                <a16:creationId xmlns:a16="http://schemas.microsoft.com/office/drawing/2014/main" id="{1A2C1124-9597-7157-EFE5-8B6BB9A6C289}"/>
              </a:ext>
            </a:extLst>
          </p:cNvPr>
          <p:cNvSpPr txBox="1">
            <a:spLocks noChangeArrowheads="1"/>
          </p:cNvSpPr>
          <p:nvPr/>
        </p:nvSpPr>
        <p:spPr bwMode="auto">
          <a:xfrm>
            <a:off x="1847850" y="1557339"/>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29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源程序代码的逻辑简明清晰、易读易懂是好程序的一个重要标准，为了做到这一点，应该遵循下述规则。</a:t>
            </a:r>
            <a:endParaRPr lang="en-US" altLang="zh-CN" sz="2400" dirty="0">
              <a:solidFill>
                <a:prstClr val="black"/>
              </a:solidFill>
              <a:latin typeface="宋体" panose="02010600030101010101" pitchFamily="2" charset="-122"/>
            </a:endParaRPr>
          </a:p>
          <a:p>
            <a:pPr marL="0" indent="0" eaLnBrk="1" fontAlgn="base" hangingPunct="1">
              <a:lnSpc>
                <a:spcPts val="2900"/>
              </a:lnSpc>
              <a:spcBef>
                <a:spcPts val="600"/>
              </a:spcBef>
              <a:spcAft>
                <a:spcPct val="0"/>
              </a:spcAft>
              <a:defRPr/>
            </a:pPr>
            <a:r>
              <a:rPr lang="en-US" altLang="zh-CN" sz="2400" b="1" dirty="0">
                <a:solidFill>
                  <a:prstClr val="black"/>
                </a:solidFill>
                <a:latin typeface="宋体" panose="02010600030101010101" pitchFamily="2" charset="-122"/>
              </a:rPr>
              <a:t>    1.</a:t>
            </a:r>
            <a:r>
              <a:rPr lang="zh-CN" altLang="en-US" sz="2400" b="1" dirty="0">
                <a:solidFill>
                  <a:prstClr val="black"/>
                </a:solidFill>
                <a:latin typeface="宋体" panose="02010600030101010101" pitchFamily="2" charset="-122"/>
              </a:rPr>
              <a:t>程序内部的文档</a:t>
            </a:r>
            <a:endParaRPr lang="en-US" altLang="zh-CN" sz="2400" b="1" dirty="0">
              <a:solidFill>
                <a:prstClr val="black"/>
              </a:solidFill>
              <a:latin typeface="宋体" panose="02010600030101010101" pitchFamily="2" charset="-122"/>
            </a:endParaRPr>
          </a:p>
          <a:p>
            <a:pPr marL="0" indent="0" eaLnBrk="1" fontAlgn="base" hangingPunct="1">
              <a:lnSpc>
                <a:spcPts val="29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所谓程序内部的文档包括恰当的标识符、适当的注解和程序的视觉组织等。</a:t>
            </a:r>
            <a:endParaRPr lang="en-US" altLang="zh-CN" sz="2400" dirty="0">
              <a:solidFill>
                <a:prstClr val="black"/>
              </a:solidFill>
              <a:latin typeface="宋体" panose="02010600030101010101" pitchFamily="2" charset="-122"/>
            </a:endParaRPr>
          </a:p>
          <a:p>
            <a:pPr marL="972000" eaLnBrk="1" fontAlgn="base" hangingPunct="1">
              <a:lnSpc>
                <a:spcPts val="2900"/>
              </a:lnSpc>
              <a:spcBef>
                <a:spcPts val="60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标识符：含义鲜明的名字、缩写规则一致、为名字加注解；</a:t>
            </a:r>
            <a:endParaRPr lang="en-US" altLang="zh-CN" sz="2400" dirty="0">
              <a:solidFill>
                <a:prstClr val="black"/>
              </a:solidFill>
              <a:latin typeface="宋体" panose="02010600030101010101" pitchFamily="2" charset="-122"/>
            </a:endParaRPr>
          </a:p>
          <a:p>
            <a:pPr marL="972000" eaLnBrk="1" fontAlgn="base" hangingPunct="1">
              <a:lnSpc>
                <a:spcPts val="2900"/>
              </a:lnSpc>
              <a:spcBef>
                <a:spcPts val="60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注解：正确性，</a:t>
            </a:r>
            <a:r>
              <a:rPr lang="zh-CN" altLang="zh-CN" sz="2400" dirty="0">
                <a:solidFill>
                  <a:prstClr val="black"/>
                </a:solidFill>
                <a:latin typeface="宋体" panose="02010600030101010101" pitchFamily="2" charset="-122"/>
              </a:rPr>
              <a:t>简要描述模块的功能、主要算法、接口特点、重要数据以及开发简史</a:t>
            </a:r>
            <a:r>
              <a:rPr lang="zh-CN" altLang="en-US" sz="2400" dirty="0">
                <a:solidFill>
                  <a:prstClr val="black"/>
                </a:solidFill>
                <a:latin typeface="宋体" panose="02010600030101010101" pitchFamily="2" charset="-122"/>
              </a:rPr>
              <a:t>或</a:t>
            </a:r>
            <a:r>
              <a:rPr lang="zh-CN" altLang="zh-CN" sz="2400" dirty="0">
                <a:solidFill>
                  <a:prstClr val="black"/>
                </a:solidFill>
                <a:latin typeface="宋体" panose="02010600030101010101" pitchFamily="2" charset="-122"/>
              </a:rPr>
              <a:t>解释包含这段代码的必要性</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972000" eaLnBrk="1" fontAlgn="base" hangingPunct="1">
              <a:lnSpc>
                <a:spcPts val="2900"/>
              </a:lnSpc>
              <a:spcBef>
                <a:spcPts val="600"/>
              </a:spcBef>
              <a:spcAft>
                <a:spcPct val="0"/>
              </a:spcAft>
              <a:buSzPct val="70000"/>
              <a:buFont typeface="Wingdings" panose="05000000000000000000" pitchFamily="2" charset="2"/>
              <a:buChar char="l"/>
              <a:defRPr/>
            </a:pPr>
            <a:r>
              <a:rPr lang="zh-CN" altLang="en-US" sz="2400" dirty="0">
                <a:solidFill>
                  <a:prstClr val="black"/>
                </a:solidFill>
                <a:latin typeface="宋体" panose="02010600030101010101" pitchFamily="2" charset="-122"/>
              </a:rPr>
              <a:t>视觉组织：</a:t>
            </a:r>
            <a:r>
              <a:rPr lang="zh-CN" altLang="zh-CN" sz="2400" dirty="0">
                <a:solidFill>
                  <a:prstClr val="black"/>
                </a:solidFill>
                <a:latin typeface="宋体" panose="02010600030101010101" pitchFamily="2" charset="-122"/>
              </a:rPr>
              <a:t>适当的阶梯形式使程序的层次结构清晰明显。</a:t>
            </a:r>
            <a:endParaRPr lang="zh-CN" altLang="en-US" sz="2400" dirty="0">
              <a:solidFill>
                <a:prstClr val="black"/>
              </a:solidFill>
              <a:latin typeface="宋体" panose="02010600030101010101" pitchFamily="2" charset="-122"/>
            </a:endParaRPr>
          </a:p>
        </p:txBody>
      </p:sp>
      <p:sp>
        <p:nvSpPr>
          <p:cNvPr id="7" name="1 Título">
            <a:extLst>
              <a:ext uri="{FF2B5EF4-FFF2-40B4-BE49-F238E27FC236}">
                <a16:creationId xmlns:a16="http://schemas.microsoft.com/office/drawing/2014/main" id="{7B7250B6-5649-99CE-8D1B-3427E2188BA6}"/>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51D64328-EA6A-0763-8C0C-707ED46D6861}"/>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5858945-34EF-CC2E-22B6-123C4E829BC0}"/>
              </a:ext>
            </a:extLst>
          </p:cNvPr>
          <p:cNvSpPr>
            <a:spLocks noGrp="1"/>
          </p:cNvSpPr>
          <p:nvPr>
            <p:ph type="title"/>
          </p:nvPr>
        </p:nvSpPr>
        <p:spPr>
          <a:xfrm>
            <a:off x="1981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5" name="TextBox 7">
            <a:extLst>
              <a:ext uri="{FF2B5EF4-FFF2-40B4-BE49-F238E27FC236}">
                <a16:creationId xmlns:a16="http://schemas.microsoft.com/office/drawing/2014/main" id="{44602083-0D5D-5F8E-BA20-ECBC7D0FAB93}"/>
              </a:ext>
            </a:extLst>
          </p:cNvPr>
          <p:cNvSpPr txBox="1">
            <a:spLocks noChangeArrowheads="1"/>
          </p:cNvSpPr>
          <p:nvPr/>
        </p:nvSpPr>
        <p:spPr bwMode="auto">
          <a:xfrm>
            <a:off x="1981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ts val="3500"/>
              </a:lnSpc>
              <a:spcBef>
                <a:spcPts val="600"/>
              </a:spcBef>
              <a:spcAft>
                <a:spcPct val="0"/>
              </a:spcAft>
              <a:defRPr/>
            </a:pPr>
            <a:r>
              <a:rPr lang="en-US" altLang="zh-CN" sz="2400" b="1" dirty="0">
                <a:solidFill>
                  <a:prstClr val="black"/>
                </a:solidFill>
                <a:latin typeface="宋体" panose="02010600030101010101" pitchFamily="2" charset="-122"/>
              </a:rPr>
              <a:t>2.</a:t>
            </a:r>
            <a:r>
              <a:rPr lang="zh-CN" altLang="en-US" sz="2400" b="1" dirty="0">
                <a:solidFill>
                  <a:prstClr val="black"/>
                </a:solidFill>
                <a:latin typeface="宋体" panose="02010600030101010101" pitchFamily="2" charset="-122"/>
              </a:rPr>
              <a:t>数据说明</a:t>
            </a:r>
            <a:endParaRPr lang="en-US" altLang="zh-CN" sz="2400" b="1" dirty="0">
              <a:solidFill>
                <a:prstClr val="black"/>
              </a:solidFill>
              <a:latin typeface="宋体" panose="02010600030101010101" pitchFamily="2" charset="-122"/>
            </a:endParaRPr>
          </a:p>
          <a:p>
            <a:pPr marL="0" indent="0" eaLnBrk="1" fontAlgn="base" hangingPunct="1">
              <a:lnSpc>
                <a:spcPts val="3500"/>
              </a:lnSpc>
              <a:spcBef>
                <a:spcPts val="600"/>
              </a:spcBef>
              <a:spcAft>
                <a:spcPct val="0"/>
              </a:spcAft>
              <a:defRPr/>
            </a:pPr>
            <a:r>
              <a:rPr lang="zh-CN" altLang="en-US" sz="2400" dirty="0">
                <a:solidFill>
                  <a:prstClr val="black"/>
                </a:solidFill>
                <a:latin typeface="宋体" panose="02010600030101010101" pitchFamily="2" charset="-122"/>
              </a:rPr>
              <a:t> 数据说明的原则：</a:t>
            </a:r>
            <a:endParaRPr lang="en-US" altLang="zh-CN" sz="2400" dirty="0">
              <a:solidFill>
                <a:prstClr val="black"/>
              </a:solidFill>
              <a:latin typeface="宋体" panose="02010600030101010101" pitchFamily="2" charset="-122"/>
            </a:endParaRPr>
          </a:p>
          <a:p>
            <a:pPr marL="612000" eaLnBrk="1" fontAlgn="base" hangingPunct="1">
              <a:lnSpc>
                <a:spcPts val="35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数据说明的次序应该标准化</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5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当多个变量名在一个语句中说明时，应该按字母顺序排列这些变量</a:t>
            </a:r>
            <a:r>
              <a:rPr lang="zh-CN" altLang="en-US" sz="2400" dirty="0">
                <a:solidFill>
                  <a:prstClr val="black"/>
                </a:solidFill>
                <a:latin typeface="宋体" panose="02010600030101010101" pitchFamily="2" charset="-122"/>
              </a:rPr>
              <a:t>；</a:t>
            </a:r>
            <a:endParaRPr lang="en-US" altLang="zh-CN" sz="2400" dirty="0">
              <a:solidFill>
                <a:prstClr val="black"/>
              </a:solidFill>
              <a:latin typeface="宋体" panose="02010600030101010101" pitchFamily="2" charset="-122"/>
            </a:endParaRPr>
          </a:p>
          <a:p>
            <a:pPr marL="612000" eaLnBrk="1" fontAlgn="base" hangingPunct="1">
              <a:lnSpc>
                <a:spcPts val="3500"/>
              </a:lnSpc>
              <a:spcBef>
                <a:spcPts val="600"/>
              </a:spcBef>
              <a:spcAft>
                <a:spcPct val="0"/>
              </a:spcAft>
              <a:buSzPct val="70000"/>
              <a:buFont typeface="Wingdings" panose="05000000000000000000" pitchFamily="2" charset="2"/>
              <a:buChar char="l"/>
              <a:defRPr/>
            </a:pPr>
            <a:r>
              <a:rPr lang="zh-CN" altLang="zh-CN" sz="2400" dirty="0">
                <a:solidFill>
                  <a:prstClr val="black"/>
                </a:solidFill>
                <a:latin typeface="宋体" panose="02010600030101010101" pitchFamily="2" charset="-122"/>
              </a:rPr>
              <a:t>如果设计时使用了一个复杂的数据结构，则应该用注解说明用程序设计语言实现这个数据结构的方法和特点。</a:t>
            </a:r>
          </a:p>
        </p:txBody>
      </p:sp>
      <p:sp>
        <p:nvSpPr>
          <p:cNvPr id="9" name="1 Título">
            <a:extLst>
              <a:ext uri="{FF2B5EF4-FFF2-40B4-BE49-F238E27FC236}">
                <a16:creationId xmlns:a16="http://schemas.microsoft.com/office/drawing/2014/main" id="{06F14085-BA94-1489-1150-166E398321A7}"/>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D796EA89-B06C-5BE0-C815-AA8C8F9DF1E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7.1.2 </a:t>
            </a:r>
            <a:r>
              <a:rPr lang="zh-CN" altLang="en-US" sz="2400" dirty="0">
                <a:solidFill>
                  <a:srgbClr val="D9D9D9"/>
                </a:solidFill>
                <a:latin typeface="宋体" panose="02010600030101010101" pitchFamily="2" charset="-122"/>
              </a:rPr>
              <a:t>编码风格</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2947</Words>
  <Application>Microsoft Office PowerPoint</Application>
  <PresentationFormat>宽屏</PresentationFormat>
  <Paragraphs>300</Paragraphs>
  <Slides>29</Slides>
  <Notes>28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等线</vt:lpstr>
      <vt:lpstr>等线 Light</vt:lpstr>
      <vt:lpstr>黑体</vt:lpstr>
      <vt:lpstr>宋体</vt:lpstr>
      <vt:lpstr>Arial</vt:lpstr>
      <vt:lpstr>Calibri</vt:lpstr>
      <vt:lpstr>Wingdings</vt:lpstr>
      <vt:lpstr>Office 主题​​</vt:lpstr>
      <vt:lpstr>Tema de Office</vt:lpstr>
      <vt:lpstr>PowerPoint 演示文稿</vt:lpstr>
      <vt:lpstr>第7章 实现</vt:lpstr>
      <vt:lpstr>PowerPoint 演示文稿</vt:lpstr>
      <vt:lpstr>PowerPoint 演示文稿</vt:lpstr>
      <vt:lpstr>7.1 编码</vt:lpstr>
      <vt:lpstr>7.1 编码</vt:lpstr>
      <vt:lpstr>7.1 编码</vt:lpstr>
      <vt:lpstr>7.1 编码</vt:lpstr>
      <vt:lpstr>7.1 编码</vt:lpstr>
      <vt:lpstr>7.1 编码</vt:lpstr>
      <vt:lpstr>7.1 编码</vt:lpstr>
      <vt:lpstr>7.1 编码</vt:lpstr>
      <vt:lpstr>7.1 编码</vt:lpstr>
      <vt:lpstr>7.1 编码</vt:lpstr>
      <vt:lpstr>7.1 编码</vt:lpstr>
      <vt:lpstr>PowerPoint 演示文稿</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 雨哲</dc:creator>
  <cp:lastModifiedBy>邹 雨哲</cp:lastModifiedBy>
  <cp:revision>1</cp:revision>
  <dcterms:created xsi:type="dcterms:W3CDTF">2022-11-27T11:45:24Z</dcterms:created>
  <dcterms:modified xsi:type="dcterms:W3CDTF">2022-11-27T11:45:30Z</dcterms:modified>
</cp:coreProperties>
</file>