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597" r:id="rId3"/>
    <p:sldId id="601" r:id="rId4"/>
    <p:sldId id="598" r:id="rId5"/>
    <p:sldId id="608" r:id="rId7"/>
    <p:sldId id="617" r:id="rId8"/>
    <p:sldId id="618" r:id="rId9"/>
    <p:sldId id="620" r:id="rId10"/>
    <p:sldId id="621" r:id="rId11"/>
    <p:sldId id="622" r:id="rId12"/>
    <p:sldId id="624" r:id="rId13"/>
    <p:sldId id="631" r:id="rId14"/>
    <p:sldId id="625" r:id="rId15"/>
    <p:sldId id="632" r:id="rId16"/>
    <p:sldId id="626" r:id="rId17"/>
    <p:sldId id="615" r:id="rId18"/>
    <p:sldId id="627" r:id="rId19"/>
    <p:sldId id="619" r:id="rId20"/>
    <p:sldId id="616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3FFA2-8F43-4FB8-A97B-98BB1EEB6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AA27-6DB5-42C1-8BA8-FBE1524FC9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050" baseline="0"/>
            </a:lvl1pPr>
          </a:lstStyle>
          <a:p>
            <a:r>
              <a:rPr lang="en-US" dirty="0"/>
              <a:t>Drag / Drop /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892239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4455999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8079573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892239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4455999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8079573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892239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455999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8079573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6816366" y="1757551"/>
            <a:ext cx="45532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400">
              <a:buNone/>
            </a:pPr>
            <a:r>
              <a:rPr lang="zh-CN" altLang="en-US" sz="36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鹰眼反应力</a:t>
            </a:r>
            <a:endParaRPr lang="zh-CN" altLang="en-US" sz="3600" b="1" cap="al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92800" y="4359011"/>
            <a:ext cx="6096000" cy="75105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  <a:endParaRPr lang="en-US" altLang="zh-CN" sz="1100" spc="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  <a:endParaRPr lang="zh-CN" altLang="en-US" sz="1100" spc="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6913185" y="3014869"/>
            <a:ext cx="4807759" cy="8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zh-CN" altLang="en-US" sz="5335" b="1" cap="all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软件实现及测试</a:t>
            </a:r>
            <a:endParaRPr lang="zh-CN" altLang="en-US" sz="5335" b="1" cap="all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用户手册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0" y="2213610"/>
            <a:ext cx="7264400" cy="3554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用户手册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723"/>
          <a:stretch>
            <a:fillRect/>
          </a:stretch>
        </p:blipFill>
        <p:spPr>
          <a:xfrm>
            <a:off x="4077970" y="1236345"/>
            <a:ext cx="6248400" cy="5582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2285" y="3428365"/>
            <a:ext cx="20491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cs typeface="+mn-ea"/>
                <a:sym typeface="+mn-lt"/>
              </a:rPr>
              <a:t>代码规范</a:t>
            </a:r>
            <a:endParaRPr lang="zh-CN" altLang="en-US" sz="3600" b="1" dirty="0">
              <a:solidFill>
                <a:srgbClr val="44546A"/>
              </a:solidFill>
              <a:cs typeface="+mn-ea"/>
              <a:sym typeface="+mn-lt"/>
            </a:endParaRPr>
          </a:p>
          <a:p>
            <a:pPr indent="457200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cs typeface="+mn-ea"/>
                <a:sym typeface="+mn-lt"/>
              </a:rPr>
              <a:t>目录：</a:t>
            </a:r>
            <a:endParaRPr lang="zh-CN" altLang="en-US" sz="36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2285" y="6347460"/>
            <a:ext cx="2049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  <a:sym typeface="+mn-lt"/>
              </a:rPr>
              <a:t>具体内容见文档</a:t>
            </a:r>
            <a:endParaRPr lang="zh-CN" altLang="en-US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用户反馈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9470" y="1563370"/>
            <a:ext cx="5433060" cy="4785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用户反馈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96235" y="2381250"/>
            <a:ext cx="64001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1.使用本软件的过程顺畅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2.本软件的界面友好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3.本软件的功能丰富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4.满意本软件的效果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5.会推荐本软件给其他人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（测试群体大多数低于30岁，且大部分为男性）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8.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t="1990" b="1803"/>
          <a:stretch>
            <a:fillRect/>
          </a:stretch>
        </p:blipFill>
        <p:spPr>
          <a:xfrm>
            <a:off x="809054" y="2242478"/>
            <a:ext cx="4858428" cy="2373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985" y="1328159"/>
            <a:ext cx="4877481" cy="4201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101599" y="158193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评价</a:t>
            </a: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说明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13252" y="4703564"/>
            <a:ext cx="36576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spAutoFit/>
          </a:bodyPr>
          <a:lstStyle>
            <a:lvl1pPr indent="400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sz="2400" b="1" dirty="0"/>
              <a:t>提交说明：</a:t>
            </a:r>
            <a:endParaRPr lang="en-US" altLang="zh-CN" sz="2400" b="1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小组已将全部阶段成果提交了到版本控制服务器并且记录了历史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58165" y="1924050"/>
            <a:ext cx="11075035" cy="27793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2022-12-14本次项目分工及评分：</a:t>
            </a:r>
            <a:endParaRPr lang="zh-CN" altLang="en-US"/>
          </a:p>
          <a:p>
            <a:pPr indent="457200"/>
            <a:r>
              <a:rPr lang="zh-CN" altLang="en-US"/>
              <a:t>胡晨炘（组长）：召开会议撰写会议纪要，程序清单修改，小组代码规范，代码单元测试准备，小组评价，小程序代码编写（主页、名称修改界面、排名界面）</a:t>
            </a:r>
            <a:endParaRPr lang="zh-CN" altLang="en-US"/>
          </a:p>
          <a:p>
            <a:pPr indent="457200"/>
            <a:r>
              <a:rPr lang="zh-CN" altLang="en-US"/>
              <a:t>完成程度：基本完成。	评分：8</a:t>
            </a:r>
            <a:r>
              <a:rPr lang="en-US" altLang="zh-CN"/>
              <a:t>5</a:t>
            </a:r>
            <a:r>
              <a:rPr lang="zh-CN" altLang="en-US"/>
              <a:t>分。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r>
              <a:rPr lang="zh-CN" altLang="en-US"/>
              <a:t>邹雨哲：完成相关PPT制作，小程序代码编写（测试界面），修改详细设计文件，更新相关文件、测试报告、</a:t>
            </a:r>
            <a:r>
              <a:rPr lang="zh-CN" altLang="en-US" dirty="0">
                <a:sym typeface="+mn-ea"/>
              </a:rPr>
              <a:t>提交到版本控制服务器</a:t>
            </a:r>
            <a:endParaRPr lang="zh-CN" altLang="en-US" dirty="0">
              <a:sym typeface="+mn-ea"/>
            </a:endParaRPr>
          </a:p>
          <a:p>
            <a:pPr indent="457200"/>
            <a:r>
              <a:rPr lang="zh-CN" altLang="en-US"/>
              <a:t>完成程度：基本完成。	评分：83分。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r>
              <a:rPr lang="zh-CN" altLang="en-US"/>
              <a:t>姚杰昇：小程序代码编写（个人信息界面、</a:t>
            </a:r>
            <a:r>
              <a:rPr lang="zh-CN" altLang="en-US">
                <a:sym typeface="+mn-ea"/>
              </a:rPr>
              <a:t>头像修改界面</a:t>
            </a:r>
            <a:r>
              <a:rPr lang="zh-CN" altLang="en-US"/>
              <a:t>）、修改测试计划、以白盒测试原则设计测试用例、测试报告</a:t>
            </a:r>
            <a:endParaRPr lang="zh-CN" altLang="en-US"/>
          </a:p>
          <a:p>
            <a:pPr indent="457200"/>
            <a:r>
              <a:rPr lang="zh-CN" altLang="en-US"/>
              <a:t>完成程度：基本完成。 	评分：8</a:t>
            </a:r>
            <a:r>
              <a:rPr lang="en-US" altLang="zh-CN"/>
              <a:t>6</a:t>
            </a:r>
            <a:r>
              <a:rPr lang="zh-CN" altLang="en-US"/>
              <a:t>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353800" y="184666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附录：代码清单（部分）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8425" y="1803400"/>
            <a:ext cx="1965960" cy="4206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942965" y="1706880"/>
            <a:ext cx="40970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Pages：页面目录文件夹</a:t>
            </a:r>
            <a:endParaRPr lang="zh-CN" altLang="en-US"/>
          </a:p>
          <a:p>
            <a:r>
              <a:rPr lang="zh-CN" altLang="en-US"/>
              <a:t>changeimg：头像修改页面文件夹</a:t>
            </a:r>
            <a:endParaRPr lang="zh-CN" altLang="en-US"/>
          </a:p>
          <a:p>
            <a:r>
              <a:rPr lang="zh-CN" altLang="en-US"/>
              <a:t>changename：名称修改页面文件夹</a:t>
            </a:r>
            <a:endParaRPr lang="zh-CN" altLang="en-US"/>
          </a:p>
          <a:p>
            <a:r>
              <a:rPr lang="zh-CN" altLang="en-US"/>
              <a:t>login：登录页面文件夹</a:t>
            </a:r>
            <a:endParaRPr lang="zh-CN" altLang="en-US"/>
          </a:p>
          <a:p>
            <a:r>
              <a:rPr lang="zh-CN" altLang="en-US"/>
              <a:t>myinfo：个人信息页面文件夹</a:t>
            </a:r>
            <a:endParaRPr lang="zh-CN" altLang="en-US"/>
          </a:p>
          <a:p>
            <a:r>
              <a:rPr lang="zh-CN" altLang="en-US"/>
              <a:t>rank：排名页面文件夹</a:t>
            </a:r>
            <a:endParaRPr lang="zh-CN" altLang="en-US"/>
          </a:p>
          <a:p>
            <a:r>
              <a:rPr lang="zh-CN" altLang="en-US"/>
              <a:t>runtest：测试页面文件夹</a:t>
            </a:r>
            <a:endParaRPr lang="zh-CN" altLang="en-US"/>
          </a:p>
          <a:p>
            <a:r>
              <a:rPr lang="zh-CN" altLang="en-US"/>
              <a:t>image：图片素材文件夹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其他：各种配置文件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353800" y="184666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附录：参考文献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785" y="2818136"/>
            <a:ext cx="7114310" cy="122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[1] 软件项目管理（原书第8版）[M]北京：机械工业出版社</a:t>
            </a:r>
            <a:endParaRPr lang="zh-CN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[2]</a:t>
            </a:r>
            <a:r>
              <a:rPr lang="zh-CN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https://blog.csdn.net/weixin_45756488/article/details/121772958</a:t>
            </a:r>
            <a:endParaRPr lang="zh-CN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[3]https://blog.csdn.net/m0_61504888/article/details/123368011</a:t>
            </a:r>
            <a:endParaRPr lang="en-US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…….</a:t>
            </a:r>
            <a:endParaRPr lang="en-US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占位符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892800" y="4359011"/>
            <a:ext cx="6096000" cy="75105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  <a:endParaRPr lang="en-US" altLang="zh-CN" sz="1100" spc="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  <a:endParaRPr lang="zh-CN" altLang="en-US" sz="1100" spc="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6606193" y="1995522"/>
            <a:ext cx="466921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8000" b="1" cap="all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Thanks</a:t>
            </a:r>
            <a:endParaRPr lang="zh-CN" altLang="en-US" sz="8000" b="1" cap="all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Placeholder 33"/>
          <p:cNvSpPr txBox="1"/>
          <p:nvPr/>
        </p:nvSpPr>
        <p:spPr>
          <a:xfrm>
            <a:off x="2342190" y="5338765"/>
            <a:ext cx="1932257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小组代码规范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3"/>
          <p:cNvSpPr txBox="1"/>
          <p:nvPr/>
        </p:nvSpPr>
        <p:spPr>
          <a:xfrm>
            <a:off x="2353345" y="2142724"/>
            <a:ext cx="1427303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软件概述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Text Placeholder 33"/>
          <p:cNvSpPr txBox="1"/>
          <p:nvPr/>
        </p:nvSpPr>
        <p:spPr>
          <a:xfrm>
            <a:off x="5970595" y="5342124"/>
            <a:ext cx="187222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用户手册</a:t>
            </a:r>
            <a:endParaRPr lang="en-AU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 Placeholder 33"/>
          <p:cNvSpPr txBox="1"/>
          <p:nvPr/>
        </p:nvSpPr>
        <p:spPr>
          <a:xfrm>
            <a:off x="9588138" y="3686058"/>
            <a:ext cx="1983161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会议纪要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Text Placeholder 33"/>
          <p:cNvSpPr txBox="1"/>
          <p:nvPr/>
        </p:nvSpPr>
        <p:spPr>
          <a:xfrm>
            <a:off x="9573623" y="2081656"/>
            <a:ext cx="1427303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用户反馈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61094" y="1037596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  <a:endParaRPr lang="en-US" altLang="zh-CN" sz="8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251200" y="462718"/>
            <a:ext cx="5673664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3600" b="1" dirty="0">
              <a:solidFill>
                <a:srgbClr val="4454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6" name="Group 276"/>
          <p:cNvGrpSpPr/>
          <p:nvPr/>
        </p:nvGrpSpPr>
        <p:grpSpPr>
          <a:xfrm>
            <a:off x="5653137" y="1290259"/>
            <a:ext cx="885731" cy="41133"/>
            <a:chOff x="5071484" y="4559432"/>
            <a:chExt cx="1599308" cy="74272"/>
          </a:xfrm>
        </p:grpSpPr>
        <p:sp>
          <p:nvSpPr>
            <p:cNvPr id="47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id-ID" sz="135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0" name="Straight Connector 265"/>
              <p:cNvCxnSpPr>
                <a:endCxn id="47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pic>
        <p:nvPicPr>
          <p:cNvPr id="12" name="图片占位符 11"/>
          <p:cNvPicPr>
            <a:picLocks noGrp="1" noChangeAspect="1"/>
          </p:cNvPicPr>
          <p:nvPr>
            <p:ph type="pic" sz="quarter" idx="3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2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3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3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2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8" name="图片占位符 17"/>
          <p:cNvPicPr>
            <a:picLocks noGrp="1" noChangeAspect="1"/>
          </p:cNvPicPr>
          <p:nvPr>
            <p:ph type="pic" sz="quarter" idx="3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35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2" name="图片占位符 28"/>
          <p:cNvPicPr>
            <a:picLocks noGrp="1" noChangeAspect="1"/>
          </p:cNvPicPr>
          <p:nvPr>
            <p:ph type="pic" sz="quarter" idx="28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>
          <a:xfrm>
            <a:off x="8079573" y="4953001"/>
            <a:ext cx="1333044" cy="1125129"/>
          </a:xfrm>
        </p:spPr>
      </p:pic>
      <p:sp>
        <p:nvSpPr>
          <p:cNvPr id="3" name="Text Placeholder 33"/>
          <p:cNvSpPr txBox="1"/>
          <p:nvPr/>
        </p:nvSpPr>
        <p:spPr>
          <a:xfrm>
            <a:off x="2342191" y="3696943"/>
            <a:ext cx="1787535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界面实现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Placeholder 33"/>
          <p:cNvSpPr txBox="1"/>
          <p:nvPr/>
        </p:nvSpPr>
        <p:spPr>
          <a:xfrm>
            <a:off x="5964790" y="2095760"/>
            <a:ext cx="1953777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软件测试计划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9585236" y="5290459"/>
            <a:ext cx="220960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评价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5970595" y="3735772"/>
            <a:ext cx="187222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软件用户测试</a:t>
            </a:r>
            <a:endParaRPr lang="en-AU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软件概述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905000"/>
            <a:ext cx="11887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algn="just"/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鹰眼反应力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是由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G06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组自主研发的一款反应力测试小程序。这个程序可以用来进行日常的反应力训练，通过快速点击变化的屏幕，一共三次取平均值来达到反应力训练的目的。用户还可以查看自己的历史训练记录以及在所有用户中的水平排名。全部功能大致如下图所示。</a:t>
            </a:r>
            <a:endParaRPr lang="en-US" altLang="zh-CN" sz="2400" kern="100" dirty="0"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用户登录：用户可以通过“微信账号授权”的方式登录到小程序，经过登陆验证的用户可以使用小程序的所有功能</a:t>
            </a:r>
            <a:endParaRPr lang="en-US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用户信息修改：用户可以修改自己的头像和昵称</a:t>
            </a:r>
            <a:endParaRPr lang="en-US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用户测试：用户可以进行反应力的测试，并且可以选择是否将本次测试的成绩提交至服务器保存，提交至服务器的成绩会计入全部用户以及个人用户的统计</a:t>
            </a:r>
            <a:endParaRPr lang="en-US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数据统计：统计服务器内保存的所有成绩记录，用户可以查看自己在全体用户中的排名，并且查看自己相较于历史记录的提升</a:t>
            </a:r>
            <a:endParaRPr lang="zh-CN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界面实现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排名界面"/>
          <p:cNvPicPr>
            <a:picLocks noChangeAspect="1"/>
          </p:cNvPicPr>
          <p:nvPr/>
        </p:nvPicPr>
        <p:blipFill rotWithShape="1">
          <a:blip r:embed="rId1"/>
          <a:srcRect r="4916" b="1536"/>
          <a:stretch>
            <a:fillRect/>
          </a:stretch>
        </p:blipFill>
        <p:spPr bwMode="auto">
          <a:xfrm>
            <a:off x="8529322" y="1803402"/>
            <a:ext cx="2880000" cy="5037122"/>
          </a:xfrm>
          <a:prstGeom prst="rect">
            <a:avLst/>
          </a:prstGeom>
          <a:ln>
            <a:noFill/>
          </a:ln>
        </p:spPr>
      </p:pic>
      <p:pic>
        <p:nvPicPr>
          <p:cNvPr id="4" name="图片 3" descr="测试界面"/>
          <p:cNvPicPr>
            <a:picLocks noChangeAspect="1"/>
          </p:cNvPicPr>
          <p:nvPr/>
        </p:nvPicPr>
        <p:blipFill rotWithShape="1">
          <a:blip r:embed="rId2"/>
          <a:srcRect r="5562" b="1918"/>
          <a:stretch>
            <a:fillRect/>
          </a:stretch>
        </p:blipFill>
        <p:spPr bwMode="auto">
          <a:xfrm>
            <a:off x="4501001" y="1817373"/>
            <a:ext cx="2880000" cy="5051955"/>
          </a:xfrm>
          <a:prstGeom prst="rect">
            <a:avLst/>
          </a:prstGeom>
          <a:ln>
            <a:noFill/>
          </a:ln>
        </p:spPr>
      </p:pic>
      <p:pic>
        <p:nvPicPr>
          <p:cNvPr id="5" name="图片 4" descr="登陆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1817370"/>
            <a:ext cx="2880000" cy="5040528"/>
          </a:xfrm>
          <a:prstGeom prst="rect">
            <a:avLst/>
          </a:prstGeom>
        </p:spPr>
      </p:pic>
      <p:sp>
        <p:nvSpPr>
          <p:cNvPr id="6" name="Text Placeholder 33"/>
          <p:cNvSpPr txBox="1"/>
          <p:nvPr/>
        </p:nvSpPr>
        <p:spPr>
          <a:xfrm>
            <a:off x="8529320" y="618490"/>
            <a:ext cx="36474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en-AU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UI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设计工具：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Axure RP 9</a:t>
            </a:r>
            <a:endParaRPr lang="en-US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8544560" y="1151255"/>
            <a:ext cx="36474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工具：微信开发者工具</a:t>
            </a:r>
            <a:endParaRPr lang="zh-CN" altLang="en-US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界面实现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个人界面"/>
          <p:cNvPicPr>
            <a:picLocks noChangeAspect="1"/>
          </p:cNvPicPr>
          <p:nvPr/>
        </p:nvPicPr>
        <p:blipFill rotWithShape="1">
          <a:blip r:embed="rId1"/>
          <a:srcRect r="4916" b="1664"/>
          <a:stretch>
            <a:fillRect/>
          </a:stretch>
        </p:blipFill>
        <p:spPr bwMode="auto">
          <a:xfrm>
            <a:off x="457200" y="1827530"/>
            <a:ext cx="2880000" cy="5030406"/>
          </a:xfrm>
          <a:prstGeom prst="rect">
            <a:avLst/>
          </a:prstGeom>
          <a:ln>
            <a:noFill/>
          </a:ln>
        </p:spPr>
      </p:pic>
      <p:pic>
        <p:nvPicPr>
          <p:cNvPr id="4" name="图片 3" descr="头像修改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298" y="1803424"/>
            <a:ext cx="2880000" cy="5039999"/>
          </a:xfrm>
          <a:prstGeom prst="rect">
            <a:avLst/>
          </a:prstGeom>
        </p:spPr>
      </p:pic>
      <p:pic>
        <p:nvPicPr>
          <p:cNvPr id="5" name="图片 4" descr="昵称修改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515" y="1803420"/>
            <a:ext cx="2880000" cy="5040001"/>
          </a:xfrm>
          <a:prstGeom prst="rect">
            <a:avLst/>
          </a:prstGeom>
        </p:spPr>
      </p:pic>
      <p:sp>
        <p:nvSpPr>
          <p:cNvPr id="6" name="Text Placeholder 33"/>
          <p:cNvSpPr txBox="1"/>
          <p:nvPr/>
        </p:nvSpPr>
        <p:spPr>
          <a:xfrm>
            <a:off x="8529320" y="618490"/>
            <a:ext cx="36474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en-AU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UI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设计工具：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Axure RP 9</a:t>
            </a:r>
            <a:endParaRPr lang="en-US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8544560" y="1151255"/>
            <a:ext cx="36474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工具：微信开发者工具</a:t>
            </a:r>
            <a:endParaRPr lang="zh-CN" altLang="en-US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小组代码规范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6455" y="1531620"/>
            <a:ext cx="83172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微信小程序中代码规范有利于程序员更有效的开发小程序，对于用户而言，使用起来可能没有太大差别，而对于开发者，有两点好处：</a:t>
            </a:r>
            <a:endParaRPr lang="zh-CN" altLang="en-US"/>
          </a:p>
          <a:p>
            <a:pPr indent="457200"/>
            <a:r>
              <a:rPr lang="zh-CN" altLang="en-US"/>
              <a:t>1、便于程序员开发与后期维护；</a:t>
            </a:r>
            <a:endParaRPr lang="zh-CN" altLang="en-US"/>
          </a:p>
          <a:p>
            <a:pPr indent="457200"/>
            <a:r>
              <a:rPr lang="zh-CN" altLang="en-US"/>
              <a:t>2、以及便于程序员读取并理解代码含义。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2285" y="3428365"/>
            <a:ext cx="20491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cs typeface="+mn-ea"/>
                <a:sym typeface="+mn-lt"/>
              </a:rPr>
              <a:t>代码规范</a:t>
            </a:r>
            <a:endParaRPr lang="zh-CN" altLang="en-US" sz="3600" b="1" dirty="0">
              <a:solidFill>
                <a:srgbClr val="44546A"/>
              </a:solidFill>
              <a:cs typeface="+mn-ea"/>
              <a:sym typeface="+mn-lt"/>
            </a:endParaRPr>
          </a:p>
          <a:p>
            <a:pPr indent="457200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cs typeface="+mn-ea"/>
                <a:sym typeface="+mn-lt"/>
              </a:rPr>
              <a:t>目录：</a:t>
            </a:r>
            <a:endParaRPr lang="zh-CN" altLang="en-US" sz="36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198" r="1072" b="5667"/>
          <a:stretch>
            <a:fillRect/>
          </a:stretch>
        </p:blipFill>
        <p:spPr>
          <a:xfrm>
            <a:off x="3023870" y="2910840"/>
            <a:ext cx="7409815" cy="3213100"/>
          </a:xfrm>
          <a:prstGeom prst="rect">
            <a:avLst/>
          </a:prstGeom>
          <a:ln w="28575" cmpd="dbl">
            <a:solidFill>
              <a:schemeClr val="tx1"/>
            </a:solidFill>
            <a:prstDash val="sysDash"/>
          </a:ln>
        </p:spPr>
      </p:pic>
      <p:sp>
        <p:nvSpPr>
          <p:cNvPr id="7" name="文本框 6"/>
          <p:cNvSpPr txBox="1"/>
          <p:nvPr/>
        </p:nvSpPr>
        <p:spPr>
          <a:xfrm>
            <a:off x="5071110" y="6367780"/>
            <a:ext cx="2049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  <a:sym typeface="+mn-lt"/>
              </a:rPr>
              <a:t>具体内容见文档</a:t>
            </a:r>
            <a:endParaRPr lang="zh-CN" altLang="en-US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1820" y="2183130"/>
            <a:ext cx="76682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单元测试</a:t>
            </a:r>
            <a:endParaRPr lang="zh-CN" altLang="en-US"/>
          </a:p>
          <a:p>
            <a:r>
              <a:rPr lang="zh-CN" altLang="en-US"/>
              <a:t>自顶向下的单元测试策略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先对登录模块测试是否</a:t>
            </a:r>
            <a:r>
              <a:rPr lang="zh-CN" altLang="en-US"/>
              <a:t>能正常登录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在登陆成功的情况下然后对测试模块进行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在测试完成以后进入排名模块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在登录成功以后对我的模块进行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到我的模块以后对修改头像和昵称进行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6140" y="2142490"/>
            <a:ext cx="68465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集成测试</a:t>
            </a:r>
            <a:endParaRPr lang="zh-CN" altLang="en-US"/>
          </a:p>
          <a:p>
            <a:r>
              <a:rPr lang="zh-CN" altLang="en-US"/>
              <a:t>自顶向下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登录模块接口跳转到测试界面接口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测试界面，排名界面和我的界面三个接口相互连接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我的界面接口与修改头像和修改昵称接口</a:t>
            </a:r>
            <a:r>
              <a:rPr lang="zh-CN" altLang="en-US"/>
              <a:t>连接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9570" y="2396490"/>
            <a:ext cx="50920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</a:t>
            </a:r>
            <a:r>
              <a:rPr lang="zh-CN" altLang="en-US"/>
              <a:t>测试：</a:t>
            </a:r>
            <a:endParaRPr lang="zh-CN" altLang="en-US"/>
          </a:p>
          <a:p>
            <a:r>
              <a:rPr lang="zh-CN" altLang="en-US"/>
              <a:t>黑盒测试方法</a:t>
            </a:r>
            <a:r>
              <a:rPr lang="zh-CN" altLang="en-US"/>
              <a:t>的等价划分</a:t>
            </a:r>
            <a:r>
              <a:rPr lang="zh-CN" altLang="en-US"/>
              <a:t>法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划分点击次数为</a:t>
            </a:r>
            <a:r>
              <a:rPr lang="zh-CN" altLang="en-US"/>
              <a:t>等价类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考虑各个等价类的</a:t>
            </a:r>
            <a:r>
              <a:rPr lang="zh-CN" altLang="en-US"/>
              <a:t>点击方案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在测试中完成</a:t>
            </a:r>
            <a:r>
              <a:rPr lang="zh-CN" altLang="en-US"/>
              <a:t>各种情况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5364,&quot;width&quot;:11940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eb9ece9b-bfac-42ff-8c95-042b94f89c37"/>
  <p:tag name="COMMONDATA" val="eyJoZGlkIjoiN2IzNDgwZGEyMmQzMzUwYjA4NjA4NGVjNmY5ZWQwMG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1627</Words>
  <Application>WPS 演示</Application>
  <PresentationFormat>宽屏</PresentationFormat>
  <Paragraphs>156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Arial</vt:lpstr>
      <vt:lpstr>等线</vt:lpstr>
      <vt:lpstr>Times New Roman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雨哲</dc:creator>
  <cp:lastModifiedBy>Taurus</cp:lastModifiedBy>
  <cp:revision>16</cp:revision>
  <dcterms:created xsi:type="dcterms:W3CDTF">2022-12-17T23:27:00Z</dcterms:created>
  <dcterms:modified xsi:type="dcterms:W3CDTF">2022-12-18T05:45:33Z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1975BCA9C28A4EF687239C42D75BAC37</vt:lpwstr>
  </property>
  <property fmtid="{D5CDD505-2E9C-101B-9397-08002B2CF9AE}" pid="3" name="KSOProductBuildVer">
    <vt:lpwstr>2052-11.1.0.12980</vt:lpwstr>
  </property>
</Properties>
</file>