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2" r:id="rId8"/>
    <p:sldId id="263" r:id="rId9"/>
    <p:sldId id="264" r:id="rId10"/>
    <p:sldId id="265" r:id="rId11"/>
    <p:sldId id="266" r:id="rId12"/>
    <p:sldId id="267" r:id="rId13"/>
    <p:sldId id="268" r:id="rId14"/>
    <p:sldId id="269" r:id="rId15"/>
    <p:sldId id="275" r:id="rId16"/>
    <p:sldId id="276" r:id="rId17"/>
    <p:sldId id="270" r:id="rId18"/>
    <p:sldId id="274" r:id="rId19"/>
    <p:sldId id="277" r:id="rId20"/>
    <p:sldId id="278" r:id="rId21"/>
    <p:sldId id="271"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8"/>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6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占位符 56" descr="D:\大三上\软件工程\软件工程PPT\素材\屏幕截图 2022-10-23 160028.jpg屏幕截图 2022-10-23 160028"/>
          <p:cNvPicPr>
            <a:picLocks noGrp="1" noChangeAspect="1"/>
          </p:cNvPicPr>
          <p:nvPr>
            <p:ph type="pic" sz="quarter" idx="10"/>
          </p:nvPr>
        </p:nvPicPr>
        <p:blipFill rotWithShape="1">
          <a:blip r:embed="rId1"/>
          <a:srcRect/>
          <a:stretch>
            <a:fillRect/>
          </a:stretch>
        </p:blipFill>
        <p:spPr>
          <a:xfrm>
            <a:off x="-635" y="635"/>
            <a:ext cx="12192635" cy="6857365"/>
          </a:xfrm>
        </p:spPr>
      </p:pic>
      <p:grpSp>
        <p:nvGrpSpPr>
          <p:cNvPr id="41" name="Group 37"/>
          <p:cNvGrpSpPr>
            <a:grpSpLocks noChangeAspect="1"/>
          </p:cNvGrpSpPr>
          <p:nvPr/>
        </p:nvGrpSpPr>
        <p:grpSpPr bwMode="auto">
          <a:xfrm>
            <a:off x="-167640" y="2577097"/>
            <a:ext cx="12474358" cy="4143743"/>
            <a:chOff x="3368" y="1922"/>
            <a:chExt cx="920" cy="280"/>
          </a:xfrm>
        </p:grpSpPr>
        <p:sp>
          <p:nvSpPr>
            <p:cNvPr id="42" name="AutoShape 36"/>
            <p:cNvSpPr>
              <a:spLocks noChangeAspect="1" noChangeArrowheads="1" noTextEdit="1"/>
            </p:cNvSpPr>
            <p:nvPr/>
          </p:nvSpPr>
          <p:spPr bwMode="auto">
            <a:xfrm>
              <a:off x="3368" y="1922"/>
              <a:ext cx="92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43" name="Freeform 38"/>
            <p:cNvSpPr/>
            <p:nvPr/>
          </p:nvSpPr>
          <p:spPr bwMode="auto">
            <a:xfrm>
              <a:off x="3761" y="1941"/>
              <a:ext cx="508" cy="258"/>
            </a:xfrm>
            <a:custGeom>
              <a:avLst/>
              <a:gdLst>
                <a:gd name="T0" fmla="*/ 0 w 189"/>
                <a:gd name="T1" fmla="*/ 94 h 94"/>
                <a:gd name="T2" fmla="*/ 95 w 189"/>
                <a:gd name="T3" fmla="*/ 0 h 94"/>
                <a:gd name="T4" fmla="*/ 189 w 189"/>
                <a:gd name="T5" fmla="*/ 94 h 94"/>
              </a:gdLst>
              <a:ahLst/>
              <a:cxnLst>
                <a:cxn ang="0">
                  <a:pos x="T0" y="T1"/>
                </a:cxn>
                <a:cxn ang="0">
                  <a:pos x="T2" y="T3"/>
                </a:cxn>
                <a:cxn ang="0">
                  <a:pos x="T4" y="T5"/>
                </a:cxn>
              </a:cxnLst>
              <a:rect l="0" t="0" r="r" b="b"/>
              <a:pathLst>
                <a:path w="189" h="94">
                  <a:moveTo>
                    <a:pt x="0" y="94"/>
                  </a:moveTo>
                  <a:cubicBezTo>
                    <a:pt x="0" y="42"/>
                    <a:pt x="42" y="0"/>
                    <a:pt x="95" y="0"/>
                  </a:cubicBezTo>
                  <a:cubicBezTo>
                    <a:pt x="147" y="0"/>
                    <a:pt x="189" y="42"/>
                    <a:pt x="189" y="9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4" name="Freeform 39"/>
            <p:cNvSpPr/>
            <p:nvPr/>
          </p:nvSpPr>
          <p:spPr bwMode="auto">
            <a:xfrm>
              <a:off x="3828" y="2007"/>
              <a:ext cx="377" cy="192"/>
            </a:xfrm>
            <a:custGeom>
              <a:avLst/>
              <a:gdLst>
                <a:gd name="T0" fmla="*/ 0 w 140"/>
                <a:gd name="T1" fmla="*/ 70 h 70"/>
                <a:gd name="T2" fmla="*/ 70 w 140"/>
                <a:gd name="T3" fmla="*/ 0 h 70"/>
                <a:gd name="T4" fmla="*/ 140 w 140"/>
                <a:gd name="T5" fmla="*/ 70 h 70"/>
              </a:gdLst>
              <a:ahLst/>
              <a:cxnLst>
                <a:cxn ang="0">
                  <a:pos x="T0" y="T1"/>
                </a:cxn>
                <a:cxn ang="0">
                  <a:pos x="T2" y="T3"/>
                </a:cxn>
                <a:cxn ang="0">
                  <a:pos x="T4" y="T5"/>
                </a:cxn>
              </a:cxnLst>
              <a:rect l="0" t="0" r="r" b="b"/>
              <a:pathLst>
                <a:path w="140" h="70">
                  <a:moveTo>
                    <a:pt x="0" y="70"/>
                  </a:moveTo>
                  <a:cubicBezTo>
                    <a:pt x="0" y="32"/>
                    <a:pt x="31" y="0"/>
                    <a:pt x="70" y="0"/>
                  </a:cubicBezTo>
                  <a:cubicBezTo>
                    <a:pt x="108" y="0"/>
                    <a:pt x="140" y="32"/>
                    <a:pt x="140" y="70"/>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5" name="Freeform 40"/>
            <p:cNvSpPr/>
            <p:nvPr/>
          </p:nvSpPr>
          <p:spPr bwMode="auto">
            <a:xfrm>
              <a:off x="3895" y="2078"/>
              <a:ext cx="240" cy="121"/>
            </a:xfrm>
            <a:custGeom>
              <a:avLst/>
              <a:gdLst>
                <a:gd name="T0" fmla="*/ 0 w 89"/>
                <a:gd name="T1" fmla="*/ 44 h 44"/>
                <a:gd name="T2" fmla="*/ 45 w 89"/>
                <a:gd name="T3" fmla="*/ 0 h 44"/>
                <a:gd name="T4" fmla="*/ 89 w 89"/>
                <a:gd name="T5" fmla="*/ 44 h 44"/>
              </a:gdLst>
              <a:ahLst/>
              <a:cxnLst>
                <a:cxn ang="0">
                  <a:pos x="T0" y="T1"/>
                </a:cxn>
                <a:cxn ang="0">
                  <a:pos x="T2" y="T3"/>
                </a:cxn>
                <a:cxn ang="0">
                  <a:pos x="T4" y="T5"/>
                </a:cxn>
              </a:cxnLst>
              <a:rect l="0" t="0" r="r" b="b"/>
              <a:pathLst>
                <a:path w="89" h="44">
                  <a:moveTo>
                    <a:pt x="0" y="44"/>
                  </a:moveTo>
                  <a:cubicBezTo>
                    <a:pt x="0" y="20"/>
                    <a:pt x="20" y="0"/>
                    <a:pt x="45" y="0"/>
                  </a:cubicBezTo>
                  <a:cubicBezTo>
                    <a:pt x="69" y="0"/>
                    <a:pt x="89" y="20"/>
                    <a:pt x="89" y="4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6" name="Freeform 41"/>
            <p:cNvSpPr/>
            <p:nvPr/>
          </p:nvSpPr>
          <p:spPr bwMode="auto">
            <a:xfrm>
              <a:off x="3387" y="1941"/>
              <a:ext cx="508" cy="258"/>
            </a:xfrm>
            <a:custGeom>
              <a:avLst/>
              <a:gdLst>
                <a:gd name="T0" fmla="*/ 0 w 189"/>
                <a:gd name="T1" fmla="*/ 94 h 94"/>
                <a:gd name="T2" fmla="*/ 94 w 189"/>
                <a:gd name="T3" fmla="*/ 0 h 94"/>
                <a:gd name="T4" fmla="*/ 189 w 189"/>
                <a:gd name="T5" fmla="*/ 94 h 94"/>
              </a:gdLst>
              <a:ahLst/>
              <a:cxnLst>
                <a:cxn ang="0">
                  <a:pos x="T0" y="T1"/>
                </a:cxn>
                <a:cxn ang="0">
                  <a:pos x="T2" y="T3"/>
                </a:cxn>
                <a:cxn ang="0">
                  <a:pos x="T4" y="T5"/>
                </a:cxn>
              </a:cxnLst>
              <a:rect l="0" t="0" r="r" b="b"/>
              <a:pathLst>
                <a:path w="189" h="94">
                  <a:moveTo>
                    <a:pt x="0" y="94"/>
                  </a:moveTo>
                  <a:cubicBezTo>
                    <a:pt x="0" y="42"/>
                    <a:pt x="42" y="0"/>
                    <a:pt x="94" y="0"/>
                  </a:cubicBezTo>
                  <a:cubicBezTo>
                    <a:pt x="147" y="0"/>
                    <a:pt x="189" y="42"/>
                    <a:pt x="189" y="9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7" name="Freeform 42"/>
            <p:cNvSpPr/>
            <p:nvPr/>
          </p:nvSpPr>
          <p:spPr bwMode="auto">
            <a:xfrm>
              <a:off x="3451" y="2007"/>
              <a:ext cx="377" cy="192"/>
            </a:xfrm>
            <a:custGeom>
              <a:avLst/>
              <a:gdLst>
                <a:gd name="T0" fmla="*/ 0 w 140"/>
                <a:gd name="T1" fmla="*/ 70 h 70"/>
                <a:gd name="T2" fmla="*/ 70 w 140"/>
                <a:gd name="T3" fmla="*/ 0 h 70"/>
                <a:gd name="T4" fmla="*/ 140 w 140"/>
                <a:gd name="T5" fmla="*/ 70 h 70"/>
              </a:gdLst>
              <a:ahLst/>
              <a:cxnLst>
                <a:cxn ang="0">
                  <a:pos x="T0" y="T1"/>
                </a:cxn>
                <a:cxn ang="0">
                  <a:pos x="T2" y="T3"/>
                </a:cxn>
                <a:cxn ang="0">
                  <a:pos x="T4" y="T5"/>
                </a:cxn>
              </a:cxnLst>
              <a:rect l="0" t="0" r="r" b="b"/>
              <a:pathLst>
                <a:path w="140" h="70">
                  <a:moveTo>
                    <a:pt x="0" y="70"/>
                  </a:moveTo>
                  <a:cubicBezTo>
                    <a:pt x="0" y="32"/>
                    <a:pt x="32" y="0"/>
                    <a:pt x="70" y="0"/>
                  </a:cubicBezTo>
                  <a:cubicBezTo>
                    <a:pt x="109" y="0"/>
                    <a:pt x="140" y="32"/>
                    <a:pt x="140" y="70"/>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48" name="Freeform 43"/>
            <p:cNvSpPr/>
            <p:nvPr/>
          </p:nvSpPr>
          <p:spPr bwMode="auto">
            <a:xfrm>
              <a:off x="3521" y="2078"/>
              <a:ext cx="240" cy="121"/>
            </a:xfrm>
            <a:custGeom>
              <a:avLst/>
              <a:gdLst>
                <a:gd name="T0" fmla="*/ 0 w 89"/>
                <a:gd name="T1" fmla="*/ 44 h 44"/>
                <a:gd name="T2" fmla="*/ 44 w 89"/>
                <a:gd name="T3" fmla="*/ 0 h 44"/>
                <a:gd name="T4" fmla="*/ 89 w 89"/>
                <a:gd name="T5" fmla="*/ 44 h 44"/>
              </a:gdLst>
              <a:ahLst/>
              <a:cxnLst>
                <a:cxn ang="0">
                  <a:pos x="T0" y="T1"/>
                </a:cxn>
                <a:cxn ang="0">
                  <a:pos x="T2" y="T3"/>
                </a:cxn>
                <a:cxn ang="0">
                  <a:pos x="T4" y="T5"/>
                </a:cxn>
              </a:cxnLst>
              <a:rect l="0" t="0" r="r" b="b"/>
              <a:pathLst>
                <a:path w="89" h="44">
                  <a:moveTo>
                    <a:pt x="0" y="44"/>
                  </a:moveTo>
                  <a:cubicBezTo>
                    <a:pt x="0" y="20"/>
                    <a:pt x="20" y="0"/>
                    <a:pt x="44" y="0"/>
                  </a:cubicBezTo>
                  <a:cubicBezTo>
                    <a:pt x="69" y="0"/>
                    <a:pt x="89" y="20"/>
                    <a:pt x="89" y="44"/>
                  </a:cubicBezTo>
                </a:path>
              </a:pathLst>
            </a:custGeom>
            <a:noFill/>
            <a:ln w="52388" cap="flat">
              <a:solidFill>
                <a:srgbClr val="000000">
                  <a:alpha val="5000"/>
                </a:srgb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sp>
        <p:nvSpPr>
          <p:cNvPr id="10" name="TextBox 9"/>
          <p:cNvSpPr txBox="1"/>
          <p:nvPr/>
        </p:nvSpPr>
        <p:spPr>
          <a:xfrm>
            <a:off x="1826260" y="2336165"/>
            <a:ext cx="8540115" cy="1198880"/>
          </a:xfrm>
          <a:prstGeom prst="rect">
            <a:avLst/>
          </a:prstGeom>
          <a:noFill/>
        </p:spPr>
        <p:txBody>
          <a:bodyPr wrap="square" rtlCol="0">
            <a:spAutoFit/>
          </a:bodyPr>
          <a:lstStyle/>
          <a:p>
            <a:pPr algn="ctr" defTabSz="914400"/>
            <a:r>
              <a:rPr lang="zh-CN" altLang="en-US" sz="7200" b="1" spc="300" dirty="0">
                <a:solidFill>
                  <a:schemeClr val="tx1"/>
                </a:solidFill>
                <a:latin typeface="华文仿宋" panose="02010600040101010101" charset="-122"/>
                <a:ea typeface="华文仿宋" panose="02010600040101010101" charset="-122"/>
                <a:cs typeface="Montserrat" charset="0"/>
              </a:rPr>
              <a:t>软件需求规格说明</a:t>
            </a:r>
            <a:endParaRPr lang="zh-CN" altLang="en-US" sz="7200" b="1" spc="300" dirty="0">
              <a:solidFill>
                <a:schemeClr val="tx1"/>
              </a:solidFill>
              <a:latin typeface="华文仿宋" panose="02010600040101010101" charset="-122"/>
              <a:ea typeface="华文仿宋" panose="02010600040101010101" charset="-122"/>
              <a:cs typeface="Montserrat" charset="0"/>
            </a:endParaRPr>
          </a:p>
        </p:txBody>
      </p:sp>
      <p:sp>
        <p:nvSpPr>
          <p:cNvPr id="2" name="TextBox 9"/>
          <p:cNvSpPr txBox="1"/>
          <p:nvPr/>
        </p:nvSpPr>
        <p:spPr>
          <a:xfrm>
            <a:off x="1799590" y="3686810"/>
            <a:ext cx="8540115" cy="1198880"/>
          </a:xfrm>
          <a:prstGeom prst="rect">
            <a:avLst/>
          </a:prstGeom>
          <a:noFill/>
        </p:spPr>
        <p:txBody>
          <a:bodyPr wrap="square" rtlCol="0">
            <a:spAutoFit/>
          </a:bodyPr>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小组编号：</a:t>
            </a:r>
            <a:r>
              <a:rPr lang="en-US" altLang="zh-CN" sz="2400" b="1" spc="300" dirty="0">
                <a:solidFill>
                  <a:schemeClr val="tx1"/>
                </a:solidFill>
                <a:latin typeface="华文仿宋" panose="02010600040101010101" charset="-122"/>
                <a:ea typeface="华文仿宋" panose="02010600040101010101" charset="-122"/>
                <a:cs typeface="Montserrat" charset="0"/>
              </a:rPr>
              <a:t>G06</a:t>
            </a:r>
            <a:endParaRPr lang="en-US" altLang="zh-CN" sz="2400" b="1" spc="300" dirty="0">
              <a:solidFill>
                <a:schemeClr val="tx1"/>
              </a:solidFill>
              <a:latin typeface="华文仿宋" panose="02010600040101010101" charset="-122"/>
              <a:ea typeface="华文仿宋" panose="02010600040101010101" charset="-122"/>
              <a:cs typeface="Montserrat" charset="0"/>
            </a:endParaRPr>
          </a:p>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组长：胡晨炘</a:t>
            </a:r>
            <a:endParaRPr lang="zh-CN" altLang="en-US" sz="2400" b="1" spc="300" dirty="0">
              <a:solidFill>
                <a:schemeClr val="tx1"/>
              </a:solidFill>
              <a:latin typeface="华文仿宋" panose="02010600040101010101" charset="-122"/>
              <a:ea typeface="华文仿宋" panose="02010600040101010101" charset="-122"/>
              <a:cs typeface="Montserrat" charset="0"/>
            </a:endParaRPr>
          </a:p>
          <a:p>
            <a:pPr algn="ctr" defTabSz="914400"/>
            <a:r>
              <a:rPr lang="zh-CN" altLang="en-US" sz="2400" b="1" spc="300" dirty="0">
                <a:solidFill>
                  <a:schemeClr val="tx1"/>
                </a:solidFill>
                <a:latin typeface="华文仿宋" panose="02010600040101010101" charset="-122"/>
                <a:ea typeface="华文仿宋" panose="02010600040101010101" charset="-122"/>
                <a:cs typeface="Montserrat" charset="0"/>
              </a:rPr>
              <a:t>组员：邹雨哲、姚杰昇</a:t>
            </a:r>
            <a:endParaRPr lang="zh-CN" altLang="en-US" sz="2400" b="1" spc="300" dirty="0">
              <a:solidFill>
                <a:schemeClr val="tx1"/>
              </a:solidFill>
              <a:latin typeface="华文仿宋" panose="02010600040101010101" charset="-122"/>
              <a:ea typeface="华文仿宋" panose="02010600040101010101" charset="-122"/>
              <a:cs typeface="Montserrat"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3709670" y="1315720"/>
            <a:ext cx="4312920" cy="38849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3815080" y="1315720"/>
            <a:ext cx="343598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3.12 计算机资源需求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开发端硬件配置最低要求：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CPU： i5-10210U</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GPU：无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内存：16GB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硬盘：5GB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运行硬件配置最低要求：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处理器：骁龙660</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内存：4GB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硬盘：1GB</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615950" y="1721485"/>
            <a:ext cx="11049635" cy="41389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616585" y="1793875"/>
            <a:ext cx="10471150" cy="245173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3.13 软件质量因素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功能实现：能够正常登录；能够正常进行反应力测试并将测试结果正确地记录到数据库中；能够正常从数据库中读取账号和测试记录数据；能够对全部用户的历史平均成绩进行降序排序；能够正确分别计算出指定用户的历史平均成绩和上次成绩在全体用户的平均成绩中的排名并将结果进行可视化呈现；能够正常阅读小程序使用说明和开发者相关信息</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·性能需求；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每次成绩记录读取排序得到排名应该控制在一分钟之内，每次用户登录应该在30秒之内</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·可靠性：运行过程中应该减少bug发生，系统闪退率应该控制在1%之内</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·易用性：应当使得智力正常的人类都能够理解并使用该小程序</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83870" y="1802765"/>
            <a:ext cx="5273675" cy="28397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483870" y="833755"/>
            <a:ext cx="444627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6260465" y="259715"/>
            <a:ext cx="4907915" cy="261493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3.15 数据</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数据包括两个数据库</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·用户数据库：账号(微信号), 密码, 用户名, 手机号, 创建日期, 历史平均成绩, 上一次成绩</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·测试记录保存：账号, 测试时间, 第一回合成绩, 第二回合成绩, 第三回合成绩, 本次平均成绩</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6077585" y="259715"/>
            <a:ext cx="5273675" cy="28397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6" name="TextBox 10"/>
          <p:cNvSpPr txBox="1"/>
          <p:nvPr/>
        </p:nvSpPr>
        <p:spPr>
          <a:xfrm>
            <a:off x="662305" y="2234565"/>
            <a:ext cx="4907915" cy="261493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3.14 设计和实现约束</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·工具：微信开发者工具</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·语言：HTML， CSS， JS， java， python</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·平台约束：开发平台windows10运行平台Android5.0及以上iOS7.0及以上</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7" name="TextBox 10"/>
          <p:cNvSpPr txBox="1"/>
          <p:nvPr/>
        </p:nvSpPr>
        <p:spPr>
          <a:xfrm>
            <a:off x="6443345" y="3401695"/>
            <a:ext cx="4907915" cy="261493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3.16 操作</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登录，修改密码，注销账号，运行测试主程序，查看成绩，查看排名</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管理员：添加用户，删除用户，修改用户信息，删除测试记录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Rectangle 1"/>
          <p:cNvSpPr/>
          <p:nvPr/>
        </p:nvSpPr>
        <p:spPr>
          <a:xfrm>
            <a:off x="6194425" y="3401695"/>
            <a:ext cx="5233035" cy="18338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615950" y="1518285"/>
            <a:ext cx="8230235" cy="16586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711200" y="1809115"/>
            <a:ext cx="7830820" cy="136842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3.17 故障处理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提交错误类型至服务器，或人工邮件联系开发者进行维护纠正</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文本框 2"/>
          <p:cNvSpPr txBox="1"/>
          <p:nvPr/>
        </p:nvSpPr>
        <p:spPr>
          <a:xfrm>
            <a:off x="1130300" y="3769995"/>
            <a:ext cx="9007475" cy="2047875"/>
          </a:xfrm>
          <a:prstGeom prst="rect">
            <a:avLst/>
          </a:prstGeom>
          <a:noFill/>
          <a:ln w="9525">
            <a:noFill/>
          </a:ln>
        </p:spPr>
        <p:txBody>
          <a:bodyPr wrap="square">
            <a:noAutofit/>
          </a:bodyPr>
          <a:p>
            <a:pPr indent="0"/>
            <a:r>
              <a:rPr>
                <a:latin typeface="Arial" panose="020B0604020202020204" pitchFamily="34" charset="0"/>
              </a:rPr>
              <a:t>3.18 算法说明</a:t>
            </a:r>
            <a:endParaRPr>
              <a:latin typeface="Arial" panose="020B0604020202020204" pitchFamily="34" charset="0"/>
            </a:endParaRPr>
          </a:p>
          <a:p>
            <a:pPr indent="0"/>
            <a:r>
              <a:rPr>
                <a:latin typeface="Arial" panose="020B0604020202020204" pitchFamily="34" charset="0"/>
              </a:rPr>
              <a:t>排序由SQL语句中的降序排序实现</a:t>
            </a:r>
            <a:endParaRPr>
              <a:latin typeface="Arial" panose="020B0604020202020204" pitchFamily="34" charset="0"/>
            </a:endParaRPr>
          </a:p>
          <a:p>
            <a:pPr indent="0"/>
            <a:r>
              <a:rPr>
                <a:latin typeface="Arial" panose="020B0604020202020204" pitchFamily="34" charset="0"/>
              </a:rPr>
              <a:t>查找排名由遍历全部数据实现查找到特定位置，通过COUNT确定数据总数得出百分比排名</a:t>
            </a:r>
            <a:endParaRPr>
              <a:latin typeface="Arial" panose="020B0604020202020204" pitchFamily="34" charset="0"/>
            </a:endParaRPr>
          </a:p>
          <a:p>
            <a:pPr indent="0"/>
            <a:r>
              <a:rPr>
                <a:latin typeface="Arial" panose="020B0604020202020204" pitchFamily="34" charset="0"/>
              </a:rPr>
              <a:t>测试通过计时器实现</a:t>
            </a:r>
            <a:endParaRPr>
              <a:latin typeface="Arial" panose="020B0604020202020204" pitchFamily="34" charset="0"/>
            </a:endParaRPr>
          </a:p>
          <a:p>
            <a:pPr indent="0"/>
            <a:r>
              <a:rPr>
                <a:latin typeface="Arial" panose="020B0604020202020204" pitchFamily="34" charset="0"/>
              </a:rPr>
              <a:t>每次测试红绿闪烁通过获取系统当前时间作为随机数种子的随机数算法实现</a:t>
            </a:r>
            <a:endParaRPr>
              <a:latin typeface="Arial" panose="020B0604020202020204" pitchFamily="34" charset="0"/>
            </a:endParaRPr>
          </a:p>
        </p:txBody>
      </p:sp>
      <p:sp>
        <p:nvSpPr>
          <p:cNvPr id="10" name="Rectangle 1"/>
          <p:cNvSpPr/>
          <p:nvPr/>
        </p:nvSpPr>
        <p:spPr>
          <a:xfrm>
            <a:off x="615950" y="3386455"/>
            <a:ext cx="10929620" cy="2368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753110" y="1600200"/>
            <a:ext cx="7764145" cy="2197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8703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878205" y="1600200"/>
            <a:ext cx="7370445" cy="210947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3.19 有关人员需求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人员数量：3人</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技能等级：基本掌握各项完成该软件所需求的功能</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责任期：本学期课程时间内</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培训需求：组内实现自主学习、交流学习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824865" y="4082415"/>
            <a:ext cx="7692390" cy="147701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6" name="TextBox 10"/>
          <p:cNvSpPr txBox="1"/>
          <p:nvPr/>
        </p:nvSpPr>
        <p:spPr>
          <a:xfrm>
            <a:off x="949960" y="4082415"/>
            <a:ext cx="7370445" cy="210947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3.20 有关培训需求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培训需求：组内实现自主学习、交流学习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组内成员利用网络资源和课程资源，学习、完成各项功能</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03120" y="2584450"/>
            <a:ext cx="7926070" cy="36385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674610" cy="340804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3.21 有关后勤需求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该项目后勤需求按照项目计划进行安排，详细内容见该项目计划</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3.22 其他需求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暂无，根据项目进度更新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3.23 包装需求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各项文档参照GB-T8567-2006标准</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3.24 需求的优先次序和关键程度</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文需求按优先次序和关键程度为：有关人员需求、有关培训需求、有关后勤需求、包装需求、其他需求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32965" y="2533650"/>
            <a:ext cx="7986395" cy="29895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4 合格性规定</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441565" cy="249555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对于有关人员需求，采用特殊的合格性方法：自觉完成责任期内分配的各项任务，并为项目完成、维护做出贡献。</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有关培训需求，采用测试、演示的合格性方法：检验各成员自身技术水平是否提升，是否完成各项任务。</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有关后勤需求，采用审查的合格性方法。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包装需求，采用审查的合格性方法。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其他需求，采用审查的合格性方法。</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1683385" y="1897380"/>
            <a:ext cx="7986395" cy="29895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5 需求可追踪性</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471410" cy="143954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该说明中每个CSCI的需求对应系统需求（子系统）的各项内容，但每一层的系统细化可能会导致对更高层次的需求不能进行追踪</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32965" y="2533650"/>
            <a:ext cx="7986395" cy="29895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76115"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6 尚未解决的问题</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198370" y="2672080"/>
            <a:ext cx="7441565" cy="249555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有关实现该小程序的各项技术问题、用户反馈问题、软件维护问题等。由于设计可能会出现不完善，功能设计可能有疏漏，该项目可能会在后续的流程中出现各类问题。本小组会根据各类问题、可能出现的问题进行讨论、分析、解决。</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3425825" y="2584450"/>
            <a:ext cx="5659755"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446270" cy="645160"/>
          </a:xfrm>
          <a:prstGeom prst="rect">
            <a:avLst/>
          </a:prstGeom>
          <a:noFill/>
        </p:spPr>
        <p:txBody>
          <a:bodyPr wrap="square" rtlCol="0">
            <a:spAutoFit/>
          </a:bodyPr>
          <a:p>
            <a:pPr defTabSz="914400"/>
            <a:r>
              <a:rPr sz="3600" b="1" spc="300" dirty="0">
                <a:solidFill>
                  <a:srgbClr val="000000"/>
                </a:solidFill>
                <a:latin typeface="华文仿宋" panose="02010600040101010101" charset="-122"/>
                <a:ea typeface="华文仿宋" panose="02010600040101010101" charset="-122"/>
                <a:cs typeface="Montserrat" charset="0"/>
                <a:sym typeface="+mn-ea"/>
              </a:rPr>
              <a:t>7 注解</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3709035" y="2889250"/>
            <a:ext cx="5118735" cy="1356360"/>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1、Human Benchmark （Measure your abilities with brain games and cognitive tests.）</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人类基准（通过大脑游戏和认知测试来衡量你的能力）</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Box 5"/>
          <p:cNvSpPr txBox="1"/>
          <p:nvPr/>
        </p:nvSpPr>
        <p:spPr>
          <a:xfrm>
            <a:off x="615913" y="696317"/>
            <a:ext cx="5487200" cy="1153160"/>
          </a:xfrm>
          <a:prstGeom prst="rect">
            <a:avLst/>
          </a:prstGeom>
          <a:noFill/>
        </p:spPr>
        <p:txBody>
          <a:bodyPr wrap="square" rtlCol="0">
            <a:spAutoFit/>
          </a:bodyPr>
          <a:lstStyle/>
          <a:p>
            <a:pPr defTabSz="914400"/>
            <a:r>
              <a:rPr lang="zh-CN" altLang="en-US" sz="6900" b="1" spc="300" dirty="0">
                <a:solidFill>
                  <a:srgbClr val="000000"/>
                </a:solidFill>
                <a:latin typeface="Montserrat" charset="0"/>
                <a:ea typeface="宋体" panose="02010600030101010101" pitchFamily="2" charset="-122"/>
                <a:cs typeface="Montserrat" charset="0"/>
              </a:rPr>
              <a:t>目录</a:t>
            </a:r>
            <a:endParaRPr lang="zh-CN" altLang="en-US" sz="6900" b="1" spc="300" dirty="0">
              <a:solidFill>
                <a:srgbClr val="000000"/>
              </a:solidFill>
              <a:latin typeface="Montserrat" charset="0"/>
              <a:ea typeface="宋体" panose="02010600030101010101" pitchFamily="2" charset="-122"/>
              <a:cs typeface="Montserrat" charset="0"/>
            </a:endParaRPr>
          </a:p>
        </p:txBody>
      </p:sp>
      <p:sp>
        <p:nvSpPr>
          <p:cNvPr id="11" name="TextBox 10"/>
          <p:cNvSpPr txBox="1"/>
          <p:nvPr/>
        </p:nvSpPr>
        <p:spPr>
          <a:xfrm>
            <a:off x="615950" y="434975"/>
            <a:ext cx="4205605" cy="398780"/>
          </a:xfrm>
          <a:prstGeom prst="rect">
            <a:avLst/>
          </a:prstGeom>
          <a:noFill/>
        </p:spPr>
        <p:txBody>
          <a:bodyPr wrap="square" rtlCol="0">
            <a:spAutoFit/>
          </a:bodyPr>
          <a:lstStyle/>
          <a:p>
            <a:pPr algn="ctr" defTabSz="914400"/>
            <a:r>
              <a:rPr lang="en-US" altLang="zh-CN" sz="2000" spc="300" dirty="0">
                <a:solidFill>
                  <a:srgbClr val="000000"/>
                </a:solidFill>
                <a:latin typeface="华文仿宋" panose="02010600040101010101" charset="-122"/>
                <a:ea typeface="华文仿宋" panose="02010600040101010101" charset="-122"/>
                <a:cs typeface="Montserrat" charset="0"/>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3" name="Rectangle 2"/>
          <p:cNvSpPr/>
          <p:nvPr/>
        </p:nvSpPr>
        <p:spPr>
          <a:xfrm>
            <a:off x="615913" y="2011059"/>
            <a:ext cx="1709521" cy="5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38" name="TextBox 37"/>
          <p:cNvSpPr txBox="1"/>
          <p:nvPr/>
        </p:nvSpPr>
        <p:spPr>
          <a:xfrm>
            <a:off x="3446388" y="2256672"/>
            <a:ext cx="1375410" cy="460375"/>
          </a:xfrm>
          <a:prstGeom prst="rect">
            <a:avLst/>
          </a:prstGeom>
          <a:noFill/>
        </p:spPr>
        <p:txBody>
          <a:bodyPr wrap="none" rtlCol="0">
            <a:sp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①</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范围</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2" name="TextBox 37"/>
          <p:cNvSpPr txBox="1"/>
          <p:nvPr/>
        </p:nvSpPr>
        <p:spPr>
          <a:xfrm>
            <a:off x="3446145" y="2837815"/>
            <a:ext cx="2063750" cy="46863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②</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引用文件</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4" name="TextBox 37"/>
          <p:cNvSpPr txBox="1"/>
          <p:nvPr/>
        </p:nvSpPr>
        <p:spPr>
          <a:xfrm>
            <a:off x="3446145" y="3427095"/>
            <a:ext cx="3440430" cy="49022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③</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需求</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5" name="TextBox 37"/>
          <p:cNvSpPr txBox="1"/>
          <p:nvPr/>
        </p:nvSpPr>
        <p:spPr>
          <a:xfrm>
            <a:off x="3446145" y="4037965"/>
            <a:ext cx="2063750" cy="48895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④</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合格性规定</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7" name="TextBox 37"/>
          <p:cNvSpPr txBox="1"/>
          <p:nvPr/>
        </p:nvSpPr>
        <p:spPr>
          <a:xfrm>
            <a:off x="3446388" y="4647447"/>
            <a:ext cx="2752090" cy="460375"/>
          </a:xfrm>
          <a:prstGeom prst="rect">
            <a:avLst/>
          </a:prstGeom>
          <a:noFill/>
        </p:spPr>
        <p:txBody>
          <a:bodyPr wrap="none" rtlCol="0">
            <a:sp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⑤</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需求可追踪性</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8" name="TextBox 37"/>
          <p:cNvSpPr txBox="1"/>
          <p:nvPr/>
        </p:nvSpPr>
        <p:spPr>
          <a:xfrm>
            <a:off x="3446145" y="5258435"/>
            <a:ext cx="2063750" cy="46863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⑥</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尚未解决的问题</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0" name="TextBox 37"/>
          <p:cNvSpPr txBox="1"/>
          <p:nvPr/>
        </p:nvSpPr>
        <p:spPr>
          <a:xfrm>
            <a:off x="7503795" y="2248535"/>
            <a:ext cx="3440430" cy="49022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⑦</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注解</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
        <p:nvSpPr>
          <p:cNvPr id="12" name="TextBox 37"/>
          <p:cNvSpPr txBox="1"/>
          <p:nvPr/>
        </p:nvSpPr>
        <p:spPr>
          <a:xfrm>
            <a:off x="7503795" y="2838450"/>
            <a:ext cx="2063750" cy="488950"/>
          </a:xfrm>
          <a:prstGeom prst="rect">
            <a:avLst/>
          </a:prstGeom>
          <a:noFill/>
        </p:spPr>
        <p:txBody>
          <a:bodyPr wrap="none" rtlCol="0">
            <a:noAutofit/>
          </a:bodyPr>
          <a:p>
            <a:pPr algn="l" defTabSz="914400"/>
            <a:r>
              <a:rPr lang="zh-CN" altLang="en-US" sz="2400" b="1" spc="300" dirty="0">
                <a:solidFill>
                  <a:srgbClr val="000000"/>
                </a:solidFill>
                <a:latin typeface="Montserrat Semi" charset="0"/>
                <a:ea typeface="宋体" panose="02010600030101010101" pitchFamily="2" charset="-122"/>
                <a:cs typeface="Montserrat Semi" charset="0"/>
              </a:rPr>
              <a:t>⑧</a:t>
            </a:r>
            <a:r>
              <a:rPr lang="en-US" altLang="zh-CN" sz="2400" b="1" spc="300" dirty="0">
                <a:solidFill>
                  <a:srgbClr val="000000"/>
                </a:solidFill>
                <a:latin typeface="Montserrat Semi" charset="0"/>
                <a:ea typeface="宋体" panose="02010600030101010101" pitchFamily="2" charset="-122"/>
                <a:cs typeface="Montserrat Semi" charset="0"/>
              </a:rPr>
              <a:t> </a:t>
            </a:r>
            <a:r>
              <a:rPr lang="zh-CN" altLang="en-US" sz="2400" b="1" spc="300" dirty="0">
                <a:solidFill>
                  <a:srgbClr val="000000"/>
                </a:solidFill>
                <a:latin typeface="Montserrat Semi" charset="0"/>
                <a:ea typeface="宋体" panose="02010600030101010101" pitchFamily="2" charset="-122"/>
                <a:cs typeface="Montserrat Semi" charset="0"/>
              </a:rPr>
              <a:t>附录</a:t>
            </a:r>
            <a:endParaRPr lang="zh-CN" altLang="en-US" sz="2400" b="1" spc="300" dirty="0">
              <a:solidFill>
                <a:srgbClr val="000000"/>
              </a:solidFill>
              <a:latin typeface="Montserrat Semi" charset="0"/>
              <a:ea typeface="宋体" panose="02010600030101010101" pitchFamily="2" charset="-122"/>
              <a:cs typeface="Montserrat Sem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范围</a:t>
            </a:r>
            <a:endParaRPr 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2630805"/>
            <a:ext cx="1376680"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1.1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标识</a:t>
            </a:r>
            <a:endParaRPr lang="zh-CN" altLang="en-US"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3074035"/>
            <a:ext cx="3435985" cy="104203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SE-2022-G06-软件需求规格说明</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5125720" y="51117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1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引言</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5199380" y="556260"/>
            <a:ext cx="2004695" cy="398780"/>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1.2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项目概述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5199380" y="955040"/>
            <a:ext cx="3340100" cy="10674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用简单的方法来检测自身的反应力，也可以提升反应力</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368415" y="2665730"/>
            <a:ext cx="4451350" cy="27793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420485" y="2712085"/>
            <a:ext cx="2004695" cy="398780"/>
          </a:xfrm>
          <a:prstGeom prst="rect">
            <a:avLst/>
          </a:prstGeom>
          <a:noFill/>
        </p:spPr>
        <p:txBody>
          <a:bodyPr wrap="square" rtlCol="0">
            <a:sp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1.4基线</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603365" y="3418840"/>
            <a:ext cx="3780155" cy="181165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本次《需求规格说明书》中描述的所有需求均为本次的需求基线</a:t>
            </a:r>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本次《需求规格说明书》发布版本为1.0.0</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2009140"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11" name="TextBox 10"/>
          <p:cNvSpPr txBox="1"/>
          <p:nvPr/>
        </p:nvSpPr>
        <p:spPr>
          <a:xfrm>
            <a:off x="2061210" y="2712085"/>
            <a:ext cx="2004695" cy="706755"/>
          </a:xfrm>
          <a:prstGeom prst="rect">
            <a:avLst/>
          </a:prstGeom>
          <a:noFill/>
        </p:spPr>
        <p:txBody>
          <a:bodyPr wrap="square" rtlCol="0">
            <a:spAutoFit/>
          </a:bodyPr>
          <a:p>
            <a:pPr defTabSz="914400"/>
            <a:r>
              <a:rPr lang="en-US" sz="2000" spc="300" dirty="0">
                <a:solidFill>
                  <a:srgbClr val="000000"/>
                </a:solidFill>
                <a:latin typeface="华文仿宋" panose="02010600040101010101" charset="-122"/>
                <a:ea typeface="华文仿宋" panose="02010600040101010101" charset="-122"/>
                <a:cs typeface="Montserrat" charset="0"/>
                <a:sym typeface="+mn-ea"/>
              </a:rPr>
              <a:t>1.3 </a:t>
            </a:r>
            <a:r>
              <a:rPr lang="zh-CN" altLang="en-US" sz="2000" spc="300" dirty="0">
                <a:solidFill>
                  <a:srgbClr val="000000"/>
                </a:solidFill>
                <a:latin typeface="华文仿宋" panose="02010600040101010101" charset="-122"/>
                <a:ea typeface="华文仿宋" panose="02010600040101010101" charset="-122"/>
                <a:cs typeface="Montserrat" charset="0"/>
                <a:sym typeface="+mn-ea"/>
              </a:rPr>
              <a:t>文档概述</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2061210" y="3155315"/>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该文档用于介绍软件需求规格分析的报告，分析系统的需求性</a:t>
            </a:r>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4352290" y="2584450"/>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2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引用文件</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4404360" y="2630805"/>
            <a:ext cx="1376680" cy="398780"/>
          </a:xfrm>
          <a:prstGeom prst="rect">
            <a:avLst/>
          </a:prstGeom>
          <a:noFill/>
        </p:spPr>
        <p:txBody>
          <a:bodyPr wrap="square" rtlCol="0">
            <a:spAutoFit/>
          </a:bodyPr>
          <a:p>
            <a:pPr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引用文件：</a:t>
            </a:r>
            <a:endParaRPr lang="zh-CN" sz="20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404360" y="3074035"/>
            <a:ext cx="3435985" cy="1386205"/>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GB-T8567-2006计算机软件文档编制规范</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2171065" y="172148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425577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2223135" y="2133600"/>
            <a:ext cx="3223895"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3.1所需的状态和方式</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2223135" y="2576830"/>
            <a:ext cx="3304540" cy="119316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空闲、准备就绪、活动、事后分析。</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6690360" y="697230"/>
            <a:ext cx="3487420" cy="25952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7" name="TextBox 10"/>
          <p:cNvSpPr txBox="1"/>
          <p:nvPr/>
        </p:nvSpPr>
        <p:spPr>
          <a:xfrm>
            <a:off x="6690360" y="697230"/>
            <a:ext cx="228981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3.2.1 目标</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TextBox 10"/>
          <p:cNvSpPr txBox="1"/>
          <p:nvPr/>
        </p:nvSpPr>
        <p:spPr>
          <a:xfrm>
            <a:off x="6690360" y="1176020"/>
            <a:ext cx="3304540" cy="119316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即使准确的将项目做出来，可以准确的分析测试的反应力，吸引电子竞技玩家成为用户，增加流量，用户使用量增加。</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2171065" y="4404995"/>
            <a:ext cx="2700020" cy="138747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2223135" y="4451350"/>
            <a:ext cx="343535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3.2.2 运行环境</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2223135" y="5248275"/>
            <a:ext cx="2868295" cy="40322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微信小程序</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6690360" y="4404995"/>
            <a:ext cx="3487420" cy="21685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6742430" y="4451350"/>
            <a:ext cx="2787650" cy="398780"/>
          </a:xfrm>
          <a:prstGeom prst="rect">
            <a:avLst/>
          </a:prstGeom>
          <a:noFill/>
        </p:spPr>
        <p:txBody>
          <a:bodyPr wrap="square" rtlCol="0">
            <a:sp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3.2.3 用户的特点</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6742430" y="4894580"/>
            <a:ext cx="3304540" cy="1193165"/>
          </a:xfrm>
          <a:prstGeom prst="rect">
            <a:avLst/>
          </a:prstGeom>
          <a:noFill/>
        </p:spPr>
        <p:txBody>
          <a:bodyPr wrap="square" rtlCol="0">
            <a:noAutofit/>
          </a:bodyPr>
          <a:p>
            <a:pPr indent="457200"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喜欢电子竞技，用户年龄跨度大</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13" y="954772"/>
            <a:ext cx="3093531"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lang="zh-CN" altLang="en-US"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3" name="Rectangle 1"/>
          <p:cNvSpPr/>
          <p:nvPr/>
        </p:nvSpPr>
        <p:spPr>
          <a:xfrm>
            <a:off x="2009140" y="266573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7" name="TextBox 10"/>
          <p:cNvSpPr txBox="1"/>
          <p:nvPr/>
        </p:nvSpPr>
        <p:spPr>
          <a:xfrm>
            <a:off x="2009140" y="275844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3.2.5 约束条件</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8" name="TextBox 10"/>
          <p:cNvSpPr txBox="1"/>
          <p:nvPr/>
        </p:nvSpPr>
        <p:spPr>
          <a:xfrm>
            <a:off x="2061210" y="341884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经费限制，开发时间较短</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1414145" y="467550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1476375" y="4722495"/>
            <a:ext cx="331216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3.3.1 软件系统总体功能/对象结构</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1414145" y="5429250"/>
            <a:ext cx="3435985" cy="1042035"/>
          </a:xfrm>
          <a:prstGeom prst="rect">
            <a:avLst/>
          </a:prstGeom>
          <a:noFill/>
        </p:spPr>
        <p:txBody>
          <a:bodyPr wrap="square" rtlCol="0">
            <a:noAutofit/>
          </a:bodyPr>
          <a:p>
            <a:pPr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下一页</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 name="Rectangle 1"/>
          <p:cNvSpPr/>
          <p:nvPr/>
        </p:nvSpPr>
        <p:spPr>
          <a:xfrm>
            <a:off x="4044315" y="38862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6" name="TextBox 10"/>
          <p:cNvSpPr txBox="1"/>
          <p:nvPr/>
        </p:nvSpPr>
        <p:spPr>
          <a:xfrm>
            <a:off x="4096385" y="434975"/>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3.2.4 关键点</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4096385" y="114173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小程序开发，ui设计，服务器连接</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8305800" y="64325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8357870" y="689610"/>
            <a:ext cx="334264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3.3.2 软件子系统功能/对象结构</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8357870" y="1396365"/>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无子系统</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6" name="Rectangle 1"/>
          <p:cNvSpPr/>
          <p:nvPr/>
        </p:nvSpPr>
        <p:spPr>
          <a:xfrm>
            <a:off x="7549515" y="2882265"/>
            <a:ext cx="3487420" cy="14503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7" name="TextBox 10"/>
          <p:cNvSpPr txBox="1"/>
          <p:nvPr/>
        </p:nvSpPr>
        <p:spPr>
          <a:xfrm>
            <a:off x="7601585" y="292862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3.3.3 描述约定</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8" name="TextBox 10"/>
          <p:cNvSpPr txBox="1"/>
          <p:nvPr/>
        </p:nvSpPr>
        <p:spPr>
          <a:xfrm>
            <a:off x="7601585" y="3418840"/>
            <a:ext cx="2959100" cy="544830"/>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暂无</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9" name="Rectangle 1"/>
          <p:cNvSpPr/>
          <p:nvPr/>
        </p:nvSpPr>
        <p:spPr>
          <a:xfrm>
            <a:off x="6808470" y="472948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20" name="TextBox 10"/>
          <p:cNvSpPr txBox="1"/>
          <p:nvPr/>
        </p:nvSpPr>
        <p:spPr>
          <a:xfrm>
            <a:off x="6860540" y="4775835"/>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3.4.x （CSCI能力）</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1" name="TextBox 10"/>
          <p:cNvSpPr txBox="1"/>
          <p:nvPr/>
        </p:nvSpPr>
        <p:spPr>
          <a:xfrm>
            <a:off x="6860540" y="548259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无</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7" name="Rectangle 1"/>
          <p:cNvSpPr/>
          <p:nvPr/>
        </p:nvSpPr>
        <p:spPr>
          <a:xfrm>
            <a:off x="419100" y="215392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8" name="TextBox 10"/>
          <p:cNvSpPr txBox="1"/>
          <p:nvPr/>
        </p:nvSpPr>
        <p:spPr>
          <a:xfrm>
            <a:off x="419100" y="224663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3.5.1 接口标识和接口图</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TextBox 10"/>
          <p:cNvSpPr txBox="1"/>
          <p:nvPr/>
        </p:nvSpPr>
        <p:spPr>
          <a:xfrm>
            <a:off x="584835" y="2738120"/>
            <a:ext cx="3010535" cy="656590"/>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程序界面测试的结果与测试者个人导入个人的信息接口</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1" name="Rectangle 1"/>
          <p:cNvSpPr/>
          <p:nvPr/>
        </p:nvSpPr>
        <p:spPr>
          <a:xfrm>
            <a:off x="471170" y="441325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2" name="TextBox 10"/>
          <p:cNvSpPr txBox="1"/>
          <p:nvPr/>
        </p:nvSpPr>
        <p:spPr>
          <a:xfrm>
            <a:off x="471170" y="4505960"/>
            <a:ext cx="3342640" cy="706755"/>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3.5.2 （接口的项目唯一标识符）</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TextBox 10"/>
          <p:cNvSpPr txBox="1"/>
          <p:nvPr/>
        </p:nvSpPr>
        <p:spPr>
          <a:xfrm>
            <a:off x="523240" y="5166360"/>
            <a:ext cx="3435985" cy="1042035"/>
          </a:xfrm>
          <a:prstGeom prst="rect">
            <a:avLst/>
          </a:prstGeom>
          <a:noFill/>
        </p:spPr>
        <p:txBody>
          <a:bodyPr wrap="square" rtlCol="0">
            <a:noAutofit/>
          </a:bodyPr>
          <a:p>
            <a:pPr indent="457200" defTabSz="914400"/>
            <a:endParaRPr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在测试后自动导入个人数据</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4" name="Rectangle 1"/>
          <p:cNvSpPr/>
          <p:nvPr/>
        </p:nvSpPr>
        <p:spPr>
          <a:xfrm>
            <a:off x="5205730" y="463550"/>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5" name="TextBox 10"/>
          <p:cNvSpPr txBox="1"/>
          <p:nvPr/>
        </p:nvSpPr>
        <p:spPr>
          <a:xfrm>
            <a:off x="5205730" y="556260"/>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3.6 CSCI内部接口需求</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6" name="TextBox 10"/>
          <p:cNvSpPr txBox="1"/>
          <p:nvPr/>
        </p:nvSpPr>
        <p:spPr>
          <a:xfrm>
            <a:off x="5257800" y="1216660"/>
            <a:ext cx="343598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测试者所得出的数据要被程序员所进行管理</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7" name="Rectangle 1"/>
          <p:cNvSpPr/>
          <p:nvPr/>
        </p:nvSpPr>
        <p:spPr>
          <a:xfrm>
            <a:off x="5135245" y="2399665"/>
            <a:ext cx="3557905" cy="23221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8" name="TextBox 10"/>
          <p:cNvSpPr txBox="1"/>
          <p:nvPr/>
        </p:nvSpPr>
        <p:spPr>
          <a:xfrm>
            <a:off x="5132705" y="2399665"/>
            <a:ext cx="3415665" cy="469900"/>
          </a:xfrm>
          <a:prstGeom prst="rect">
            <a:avLst/>
          </a:prstGeom>
          <a:noFill/>
        </p:spPr>
        <p:txBody>
          <a:bodyPr wrap="square" rtlCol="0">
            <a:no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3.7 CSCI内部数据需求</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9" name="TextBox 10"/>
          <p:cNvSpPr txBox="1"/>
          <p:nvPr/>
        </p:nvSpPr>
        <p:spPr>
          <a:xfrm>
            <a:off x="5205730" y="2990850"/>
            <a:ext cx="343598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内部数据需要较多人做实验提供依据性，越多人测验排名分析更准确，管理员对测试玩的人数据进行管理。</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0" name="Rectangle 1"/>
          <p:cNvSpPr/>
          <p:nvPr/>
        </p:nvSpPr>
        <p:spPr>
          <a:xfrm>
            <a:off x="7155180" y="4963795"/>
            <a:ext cx="3487420" cy="181483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21" name="TextBox 10"/>
          <p:cNvSpPr txBox="1"/>
          <p:nvPr/>
        </p:nvSpPr>
        <p:spPr>
          <a:xfrm>
            <a:off x="7155180" y="5056505"/>
            <a:ext cx="3342640" cy="398780"/>
          </a:xfrm>
          <a:prstGeom prst="rect">
            <a:avLst/>
          </a:prstGeom>
          <a:noFill/>
        </p:spPr>
        <p:txBody>
          <a:bodyPr wrap="square" rtlCol="0">
            <a:spAutoFit/>
          </a:bodyPr>
          <a:p>
            <a:pPr defTabSz="914400"/>
            <a:r>
              <a:rPr sz="2000" spc="300" dirty="0">
                <a:solidFill>
                  <a:srgbClr val="000000"/>
                </a:solidFill>
                <a:latin typeface="华文仿宋" panose="02010600040101010101" charset="-122"/>
                <a:ea typeface="华文仿宋" panose="02010600040101010101" charset="-122"/>
                <a:cs typeface="Montserrat" charset="0"/>
                <a:sym typeface="+mn-ea"/>
              </a:rPr>
              <a:t>3.8 适应性需求</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22" name="TextBox 10"/>
          <p:cNvSpPr txBox="1"/>
          <p:nvPr/>
        </p:nvSpPr>
        <p:spPr>
          <a:xfrm>
            <a:off x="7207250" y="5716905"/>
            <a:ext cx="3435985" cy="1042035"/>
          </a:xfrm>
          <a:prstGeom prst="rect">
            <a:avLst/>
          </a:prstGeom>
          <a:noFill/>
        </p:spPr>
        <p:txBody>
          <a:bodyPr wrap="square" rtlCol="0">
            <a:noAutofit/>
          </a:bodyPr>
          <a:p>
            <a:pPr indent="457200" defTabSz="914400"/>
            <a:r>
              <a:rPr sz="2000" spc="300" dirty="0">
                <a:solidFill>
                  <a:srgbClr val="000000"/>
                </a:solidFill>
                <a:latin typeface="华文仿宋" panose="02010600040101010101" charset="-122"/>
                <a:ea typeface="华文仿宋" panose="02010600040101010101" charset="-122"/>
                <a:cs typeface="Montserrat" charset="0"/>
                <a:sym typeface="+mn-ea"/>
              </a:rPr>
              <a:t>当数据过大过小将不对数据进行判断，在软件方面无需安装</a:t>
            </a:r>
            <a:endParaRPr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5864860" y="587375"/>
            <a:ext cx="3487420" cy="19665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
        <p:nvSpPr>
          <p:cNvPr id="4" name="TextBox 10"/>
          <p:cNvSpPr txBox="1"/>
          <p:nvPr/>
        </p:nvSpPr>
        <p:spPr>
          <a:xfrm>
            <a:off x="615913" y="434707"/>
            <a:ext cx="3093531" cy="398780"/>
          </a:xfrm>
          <a:prstGeom prst="rect">
            <a:avLst/>
          </a:prstGeom>
          <a:noFill/>
        </p:spPr>
        <p:txBody>
          <a:bodyPr wrap="square" rtlCol="0">
            <a:spAutoFit/>
          </a:bodyPr>
          <a:lstStyle/>
          <a:p>
            <a:pPr defTabSz="914400"/>
            <a:r>
              <a:rPr lang="en-US" altLang="zh-CN" sz="2000" spc="300" dirty="0">
                <a:solidFill>
                  <a:srgbClr val="000000"/>
                </a:solidFill>
                <a:latin typeface="华文仿宋" panose="02010600040101010101" charset="-122"/>
                <a:ea typeface="华文仿宋" panose="02010600040101010101" charset="-122"/>
                <a:cs typeface="Montserrat" charset="0"/>
                <a:sym typeface="+mn-ea"/>
              </a:rPr>
              <a:t>G06</a:t>
            </a:r>
            <a:r>
              <a:rPr lang="zh-CN" altLang="en-US" sz="2000" b="1" spc="300" dirty="0">
                <a:latin typeface="华文仿宋" panose="02010600040101010101" charset="-122"/>
                <a:ea typeface="华文仿宋" panose="02010600040101010101" charset="-122"/>
                <a:cs typeface="Montserrat" charset="0"/>
                <a:sym typeface="+mn-ea"/>
              </a:rPr>
              <a:t>软件需求规格说明</a:t>
            </a:r>
            <a:endParaRPr lang="zh-CN" altLang="en-US" sz="2000" b="1" spc="300" dirty="0">
              <a:solidFill>
                <a:srgbClr val="000000"/>
              </a:solidFill>
              <a:latin typeface="华文仿宋" panose="02010600040101010101" charset="-122"/>
              <a:ea typeface="华文仿宋" panose="02010600040101010101" charset="-122"/>
              <a:cs typeface="Montserrat" charset="0"/>
            </a:endParaRPr>
          </a:p>
        </p:txBody>
      </p:sp>
      <p:sp>
        <p:nvSpPr>
          <p:cNvPr id="5" name="TextBox 10"/>
          <p:cNvSpPr txBox="1"/>
          <p:nvPr/>
        </p:nvSpPr>
        <p:spPr>
          <a:xfrm>
            <a:off x="615950" y="955040"/>
            <a:ext cx="3944620" cy="645160"/>
          </a:xfrm>
          <a:prstGeom prst="rect">
            <a:avLst/>
          </a:prstGeom>
          <a:noFill/>
        </p:spPr>
        <p:txBody>
          <a:bodyPr wrap="square" rtlCol="0">
            <a:spAutoFit/>
          </a:bodyPr>
          <a:p>
            <a:pPr defTabSz="914400"/>
            <a:r>
              <a:rPr lang="en-US" sz="3600" b="1" spc="300" dirty="0">
                <a:solidFill>
                  <a:srgbClr val="000000"/>
                </a:solidFill>
                <a:latin typeface="华文仿宋" panose="02010600040101010101" charset="-122"/>
                <a:ea typeface="华文仿宋" panose="02010600040101010101" charset="-122"/>
                <a:cs typeface="Montserrat" charset="0"/>
                <a:sym typeface="+mn-ea"/>
              </a:rPr>
              <a:t>3 </a:t>
            </a:r>
            <a:r>
              <a:rPr lang="zh-CN" altLang="en-US" sz="3600" b="1" spc="300" dirty="0">
                <a:solidFill>
                  <a:srgbClr val="000000"/>
                </a:solidFill>
                <a:latin typeface="华文仿宋" panose="02010600040101010101" charset="-122"/>
                <a:ea typeface="华文仿宋" panose="02010600040101010101" charset="-122"/>
                <a:cs typeface="Montserrat" charset="0"/>
                <a:sym typeface="+mn-ea"/>
              </a:rPr>
              <a:t>需求</a:t>
            </a:r>
            <a:endParaRPr sz="3600" b="1"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6" name="TextBox 10"/>
          <p:cNvSpPr txBox="1"/>
          <p:nvPr/>
        </p:nvSpPr>
        <p:spPr>
          <a:xfrm>
            <a:off x="5916930" y="1217295"/>
            <a:ext cx="3139440" cy="101473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每个用户自身测试结果保密，不被他人所知。</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9" name="TextBox 10"/>
          <p:cNvSpPr txBox="1"/>
          <p:nvPr/>
        </p:nvSpPr>
        <p:spPr>
          <a:xfrm>
            <a:off x="5916930" y="695960"/>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3.10 保密性和私密性需求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0" name="Rectangle 1"/>
          <p:cNvSpPr/>
          <p:nvPr/>
        </p:nvSpPr>
        <p:spPr>
          <a:xfrm>
            <a:off x="615950" y="1787525"/>
            <a:ext cx="3488055" cy="273812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1" name="TextBox 10"/>
          <p:cNvSpPr txBox="1"/>
          <p:nvPr/>
        </p:nvSpPr>
        <p:spPr>
          <a:xfrm>
            <a:off x="668020" y="2417445"/>
            <a:ext cx="3139440" cy="193802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在软件使用中无特殊需要保密的东西，程序测试所得的数据需要保密，保证所设计出来的软件保持原有的价值性。</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2" name="TextBox 10"/>
          <p:cNvSpPr txBox="1"/>
          <p:nvPr/>
        </p:nvSpPr>
        <p:spPr>
          <a:xfrm>
            <a:off x="668020" y="1896110"/>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3.9 保密性需求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3" name="Rectangle 1"/>
          <p:cNvSpPr/>
          <p:nvPr/>
        </p:nvSpPr>
        <p:spPr>
          <a:xfrm>
            <a:off x="5504180" y="2978150"/>
            <a:ext cx="6299835" cy="284988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en-US">
              <a:solidFill>
                <a:srgbClr val="FFFFFF"/>
              </a:solidFill>
              <a:latin typeface="Lato Light"/>
            </a:endParaRPr>
          </a:p>
        </p:txBody>
      </p:sp>
      <p:sp>
        <p:nvSpPr>
          <p:cNvPr id="14" name="TextBox 10"/>
          <p:cNvSpPr txBox="1"/>
          <p:nvPr/>
        </p:nvSpPr>
        <p:spPr>
          <a:xfrm>
            <a:off x="5556250" y="3608070"/>
            <a:ext cx="5960745" cy="1938020"/>
          </a:xfrm>
          <a:prstGeom prst="rect">
            <a:avLst/>
          </a:prstGeom>
          <a:noFill/>
        </p:spPr>
        <p:txBody>
          <a:bodyPr wrap="square" rtlCol="0">
            <a:spAutoFit/>
          </a:bodyPr>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开发计算机系统环境：windows10</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开发环境配置：下载安装微信开发者工具Stable 1.05.2204250及以上版本</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a:p>
            <a:pPr indent="457200" defTabSz="914400"/>
            <a:r>
              <a:rPr lang="zh-CN" sz="2000" spc="300" dirty="0">
                <a:solidFill>
                  <a:srgbClr val="000000"/>
                </a:solidFill>
                <a:latin typeface="华文仿宋" panose="02010600040101010101" charset="-122"/>
                <a:ea typeface="华文仿宋" panose="02010600040101010101" charset="-122"/>
                <a:cs typeface="Montserrat" charset="0"/>
                <a:sym typeface="+mn-ea"/>
              </a:rPr>
              <a:t>软件应用环境配置：搭载Android 5.0/iOS7及以上的移动设备，可连接互联网的个人计算机</a:t>
            </a:r>
            <a:endParaRPr lang="zh-CN" sz="2000" spc="300" dirty="0">
              <a:solidFill>
                <a:srgbClr val="000000"/>
              </a:solidFill>
              <a:latin typeface="华文仿宋" panose="02010600040101010101" charset="-122"/>
              <a:ea typeface="华文仿宋" panose="02010600040101010101" charset="-122"/>
              <a:cs typeface="Montserrat" charset="0"/>
              <a:sym typeface="+mn-ea"/>
            </a:endParaRPr>
          </a:p>
        </p:txBody>
      </p:sp>
      <p:sp>
        <p:nvSpPr>
          <p:cNvPr id="15" name="TextBox 10"/>
          <p:cNvSpPr txBox="1"/>
          <p:nvPr/>
        </p:nvSpPr>
        <p:spPr>
          <a:xfrm>
            <a:off x="5556250" y="3086735"/>
            <a:ext cx="3435985" cy="657860"/>
          </a:xfrm>
          <a:prstGeom prst="rect">
            <a:avLst/>
          </a:prstGeom>
          <a:noFill/>
        </p:spPr>
        <p:txBody>
          <a:bodyPr wrap="square" rtlCol="0">
            <a:noAutofit/>
          </a:bodyPr>
          <a:p>
            <a:pPr defTabSz="914400"/>
            <a:r>
              <a:rPr lang="zh-CN" altLang="en-US" sz="2000" spc="300" dirty="0">
                <a:solidFill>
                  <a:srgbClr val="000000"/>
                </a:solidFill>
                <a:latin typeface="华文仿宋" panose="02010600040101010101" charset="-122"/>
                <a:ea typeface="华文仿宋" panose="02010600040101010101" charset="-122"/>
                <a:cs typeface="Montserrat" charset="0"/>
                <a:sym typeface="+mn-ea"/>
              </a:rPr>
              <a:t>3.11 CSCI环境需求</a:t>
            </a:r>
            <a:endParaRPr lang="zh-CN" altLang="en-US" sz="2000" spc="300" dirty="0">
              <a:solidFill>
                <a:srgbClr val="000000"/>
              </a:solidFill>
              <a:latin typeface="华文仿宋" panose="02010600040101010101" charset="-122"/>
              <a:ea typeface="华文仿宋" panose="02010600040101010101" charset="-122"/>
              <a:cs typeface="Montserrat" charset="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N2IzNDgwZGEyMmQzMzUwYjA4NjA4NGVjNmY5ZWQwMGEifQ=="/>
  <p:tag name="KSO_WPP_MARK_KEY" val="f97293ce-c521-426b-af3c-6f5350f6c13f"/>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2668</Words>
  <Application>WPS 演示</Application>
  <PresentationFormat>宽屏</PresentationFormat>
  <Paragraphs>268</Paragraphs>
  <Slides>19</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Wingdings</vt:lpstr>
      <vt:lpstr>华文仿宋</vt:lpstr>
      <vt:lpstr>Montserrat</vt:lpstr>
      <vt:lpstr>Segoe Print</vt:lpstr>
      <vt:lpstr>Calibri Light</vt:lpstr>
      <vt:lpstr>Lato Light</vt:lpstr>
      <vt:lpstr>Montserrat Semi</vt:lpstr>
      <vt:lpstr>微软雅黑</vt:lpstr>
      <vt:lpstr>Arial Unicode MS</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Taurus</cp:lastModifiedBy>
  <cp:revision>169</cp:revision>
  <dcterms:created xsi:type="dcterms:W3CDTF">2019-06-19T02:08:00Z</dcterms:created>
  <dcterms:modified xsi:type="dcterms:W3CDTF">2022-10-30T13:54:42Z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D0E7B8454A7449719895F0320464B4A8</vt:lpwstr>
  </property>
</Properties>
</file>