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  <p:sldId id="266" r:id="rId7"/>
    <p:sldId id="261" r:id="rId8"/>
    <p:sldId id="262" r:id="rId9"/>
    <p:sldId id="263" r:id="rId10"/>
    <p:sldId id="274" r:id="rId11"/>
    <p:sldId id="275" r:id="rId12"/>
    <p:sldId id="276" r:id="rId13"/>
    <p:sldId id="264" r:id="rId14"/>
    <p:sldId id="277" r:id="rId15"/>
    <p:sldId id="280" r:id="rId16"/>
    <p:sldId id="278" r:id="rId17"/>
    <p:sldId id="265" r:id="rId18"/>
    <p:sldId id="279" r:id="rId19"/>
    <p:sldId id="273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488"/>
        <p:guide pos="3840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39015F53-754E-4859-9E49-FC42B6F7B5EF}"/>
    <pc:docChg chg="undo custSel modSld">
      <pc:chgData name="邹 雨哲" userId="e28be67ac78edb3b" providerId="LiveId" clId="{39015F53-754E-4859-9E49-FC42B6F7B5EF}" dt="2022-10-15T06:19:56.504" v="327" actId="20577"/>
      <pc:docMkLst>
        <pc:docMk/>
      </pc:docMkLst>
      <pc:sldChg chg="addSp delSp modSp mod">
        <pc:chgData name="邹 雨哲" userId="e28be67ac78edb3b" providerId="LiveId" clId="{39015F53-754E-4859-9E49-FC42B6F7B5EF}" dt="2022-10-15T06:08:37.146" v="113" actId="20577"/>
        <pc:sldMkLst>
          <pc:docMk/>
          <pc:sldMk cId="0" sldId="278"/>
        </pc:sldMkLst>
        <pc:spChg chg="mod">
          <ac:chgData name="邹 雨哲" userId="e28be67ac78edb3b" providerId="LiveId" clId="{39015F53-754E-4859-9E49-FC42B6F7B5EF}" dt="2022-10-15T06:08:37.146" v="113" actId="20577"/>
          <ac:spMkLst>
            <pc:docMk/>
            <pc:sldMk cId="0" sldId="278"/>
            <ac:spMk id="7" creationId="{00000000-0000-0000-0000-000000000000}"/>
          </ac:spMkLst>
        </pc:spChg>
        <pc:graphicFrameChg chg="del modGraphic">
          <ac:chgData name="邹 雨哲" userId="e28be67ac78edb3b" providerId="LiveId" clId="{39015F53-754E-4859-9E49-FC42B6F7B5EF}" dt="2022-10-15T06:06:38.341" v="3" actId="478"/>
          <ac:graphicFrameMkLst>
            <pc:docMk/>
            <pc:sldMk cId="0" sldId="278"/>
            <ac:graphicFrameMk id="2" creationId="{00000000-0000-0000-0000-000000000000}"/>
          </ac:graphicFrameMkLst>
        </pc:graphicFrameChg>
        <pc:graphicFrameChg chg="add del mod modGraphic">
          <ac:chgData name="邹 雨哲" userId="e28be67ac78edb3b" providerId="LiveId" clId="{39015F53-754E-4859-9E49-FC42B6F7B5EF}" dt="2022-10-15T06:08:02.043" v="109" actId="478"/>
          <ac:graphicFrameMkLst>
            <pc:docMk/>
            <pc:sldMk cId="0" sldId="278"/>
            <ac:graphicFrameMk id="5" creationId="{95435C53-6965-3965-895B-48BFD7709E98}"/>
          </ac:graphicFrameMkLst>
        </pc:graphicFrameChg>
        <pc:graphicFrameChg chg="add mod">
          <ac:chgData name="邹 雨哲" userId="e28be67ac78edb3b" providerId="LiveId" clId="{39015F53-754E-4859-9E49-FC42B6F7B5EF}" dt="2022-10-15T06:08:34.783" v="112" actId="1076"/>
          <ac:graphicFrameMkLst>
            <pc:docMk/>
            <pc:sldMk cId="0" sldId="278"/>
            <ac:graphicFrameMk id="8" creationId="{6232A473-1CBD-873F-368C-A9113918A6A3}"/>
          </ac:graphicFrameMkLst>
        </pc:graphicFrameChg>
      </pc:sldChg>
      <pc:sldChg chg="addSp delSp modSp mod">
        <pc:chgData name="邹 雨哲" userId="e28be67ac78edb3b" providerId="LiveId" clId="{39015F53-754E-4859-9E49-FC42B6F7B5EF}" dt="2022-10-15T06:16:25.579" v="252" actId="1076"/>
        <pc:sldMkLst>
          <pc:docMk/>
          <pc:sldMk cId="4152394665" sldId="279"/>
        </pc:sldMkLst>
        <pc:spChg chg="add mod">
          <ac:chgData name="邹 雨哲" userId="e28be67ac78edb3b" providerId="LiveId" clId="{39015F53-754E-4859-9E49-FC42B6F7B5EF}" dt="2022-10-15T06:12:23.006" v="242" actId="1076"/>
          <ac:spMkLst>
            <pc:docMk/>
            <pc:sldMk cId="4152394665" sldId="279"/>
            <ac:spMk id="2" creationId="{E5B93F85-28AD-5D33-5D98-247518241B6A}"/>
          </ac:spMkLst>
        </pc:spChg>
        <pc:spChg chg="mod">
          <ac:chgData name="邹 雨哲" userId="e28be67ac78edb3b" providerId="LiveId" clId="{39015F53-754E-4859-9E49-FC42B6F7B5EF}" dt="2022-10-15T06:07:15.254" v="18" actId="20577"/>
          <ac:spMkLst>
            <pc:docMk/>
            <pc:sldMk cId="4152394665" sldId="279"/>
            <ac:spMk id="6" creationId="{00000000-0000-0000-0000-000000000000}"/>
          </ac:spMkLst>
        </pc:spChg>
        <pc:spChg chg="mod">
          <ac:chgData name="邹 雨哲" userId="e28be67ac78edb3b" providerId="LiveId" clId="{39015F53-754E-4859-9E49-FC42B6F7B5EF}" dt="2022-10-15T06:07:38.757" v="69" actId="20577"/>
          <ac:spMkLst>
            <pc:docMk/>
            <pc:sldMk cId="4152394665" sldId="279"/>
            <ac:spMk id="7" creationId="{00000000-0000-0000-0000-000000000000}"/>
          </ac:spMkLst>
        </pc:spChg>
        <pc:graphicFrameChg chg="del mod">
          <ac:chgData name="邹 雨哲" userId="e28be67ac78edb3b" providerId="LiveId" clId="{39015F53-754E-4859-9E49-FC42B6F7B5EF}" dt="2022-10-15T06:08:55.577" v="115" actId="478"/>
          <ac:graphicFrameMkLst>
            <pc:docMk/>
            <pc:sldMk cId="4152394665" sldId="279"/>
            <ac:graphicFrameMk id="5" creationId="{95435C53-6965-3965-895B-48BFD7709E98}"/>
          </ac:graphicFrameMkLst>
        </pc:graphicFrameChg>
        <pc:picChg chg="add mod">
          <ac:chgData name="邹 雨哲" userId="e28be67ac78edb3b" providerId="LiveId" clId="{39015F53-754E-4859-9E49-FC42B6F7B5EF}" dt="2022-10-15T06:16:20.089" v="251" actId="1076"/>
          <ac:picMkLst>
            <pc:docMk/>
            <pc:sldMk cId="4152394665" sldId="279"/>
            <ac:picMk id="9" creationId="{27EEF8C5-F634-F436-4EED-9E287CE7BE65}"/>
          </ac:picMkLst>
        </pc:picChg>
        <pc:picChg chg="add mod">
          <ac:chgData name="邹 雨哲" userId="e28be67ac78edb3b" providerId="LiveId" clId="{39015F53-754E-4859-9E49-FC42B6F7B5EF}" dt="2022-10-15T06:16:25.579" v="252" actId="1076"/>
          <ac:picMkLst>
            <pc:docMk/>
            <pc:sldMk cId="4152394665" sldId="279"/>
            <ac:picMk id="10" creationId="{A88955D1-0D84-163C-B58F-C34342D485E5}"/>
          </ac:picMkLst>
        </pc:picChg>
      </pc:sldChg>
      <pc:sldChg chg="addSp delSp modSp mod">
        <pc:chgData name="邹 雨哲" userId="e28be67ac78edb3b" providerId="LiveId" clId="{39015F53-754E-4859-9E49-FC42B6F7B5EF}" dt="2022-10-15T06:19:56.504" v="327" actId="20577"/>
        <pc:sldMkLst>
          <pc:docMk/>
          <pc:sldMk cId="2427124694" sldId="280"/>
        </pc:sldMkLst>
        <pc:spChg chg="add mod">
          <ac:chgData name="邹 雨哲" userId="e28be67ac78edb3b" providerId="LiveId" clId="{39015F53-754E-4859-9E49-FC42B6F7B5EF}" dt="2022-10-15T06:19:48.500" v="307" actId="1076"/>
          <ac:spMkLst>
            <pc:docMk/>
            <pc:sldMk cId="2427124694" sldId="280"/>
            <ac:spMk id="2" creationId="{8E4E2D0F-5EE5-573A-2C9F-35FECFD0B526}"/>
          </ac:spMkLst>
        </pc:spChg>
        <pc:spChg chg="add mod">
          <ac:chgData name="邹 雨哲" userId="e28be67ac78edb3b" providerId="LiveId" clId="{39015F53-754E-4859-9E49-FC42B6F7B5EF}" dt="2022-10-15T06:19:44.575" v="306" actId="1076"/>
          <ac:spMkLst>
            <pc:docMk/>
            <pc:sldMk cId="2427124694" sldId="280"/>
            <ac:spMk id="5" creationId="{B52DDDA0-3B30-0160-AEC7-43433AE0C22F}"/>
          </ac:spMkLst>
        </pc:spChg>
        <pc:spChg chg="mod">
          <ac:chgData name="邹 雨哲" userId="e28be67ac78edb3b" providerId="LiveId" clId="{39015F53-754E-4859-9E49-FC42B6F7B5EF}" dt="2022-10-15T06:17:48.920" v="269" actId="20577"/>
          <ac:spMkLst>
            <pc:docMk/>
            <pc:sldMk cId="2427124694" sldId="280"/>
            <ac:spMk id="6" creationId="{00000000-0000-0000-0000-000000000000}"/>
          </ac:spMkLst>
        </pc:spChg>
        <pc:spChg chg="mod">
          <ac:chgData name="邹 雨哲" userId="e28be67ac78edb3b" providerId="LiveId" clId="{39015F53-754E-4859-9E49-FC42B6F7B5EF}" dt="2022-10-15T06:19:56.504" v="327" actId="20577"/>
          <ac:spMkLst>
            <pc:docMk/>
            <pc:sldMk cId="2427124694" sldId="280"/>
            <ac:spMk id="7" creationId="{00000000-0000-0000-0000-000000000000}"/>
          </ac:spMkLst>
        </pc:spChg>
        <pc:graphicFrameChg chg="del">
          <ac:chgData name="邹 雨哲" userId="e28be67ac78edb3b" providerId="LiveId" clId="{39015F53-754E-4859-9E49-FC42B6F7B5EF}" dt="2022-10-15T06:18:07.563" v="270" actId="478"/>
          <ac:graphicFrameMkLst>
            <pc:docMk/>
            <pc:sldMk cId="2427124694" sldId="280"/>
            <ac:graphicFrameMk id="8" creationId="{6232A473-1CBD-873F-368C-A9113918A6A3}"/>
          </ac:graphicFrameMkLst>
        </pc:graphicFrameChg>
        <pc:picChg chg="add mod">
          <ac:chgData name="邹 雨哲" userId="e28be67ac78edb3b" providerId="LiveId" clId="{39015F53-754E-4859-9E49-FC42B6F7B5EF}" dt="2022-10-15T06:19:38.436" v="305" actId="1076"/>
          <ac:picMkLst>
            <pc:docMk/>
            <pc:sldMk cId="2427124694" sldId="280"/>
            <ac:picMk id="3073" creationId="{4AD15CEC-D798-36D8-C687-EF5EC83081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5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4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7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0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3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3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02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99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D76F-1FD2-45C4-9798-77914EB6828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cgi-bin/wx?token=&amp;lang=zh_CN" TargetMode="External"/><Relationship Id="rId2" Type="http://schemas.openxmlformats.org/officeDocument/2006/relationships/hyperlink" Target="https://humanbenchmark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confont-11117-5233448"/>
          <p:cNvSpPr>
            <a:spLocks noChangeAspect="1"/>
          </p:cNvSpPr>
          <p:nvPr/>
        </p:nvSpPr>
        <p:spPr bwMode="auto">
          <a:xfrm rot="19670397">
            <a:off x="2264093" y="383564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4" name="矩形 3"/>
          <p:cNvSpPr/>
          <p:nvPr/>
        </p:nvSpPr>
        <p:spPr>
          <a:xfrm>
            <a:off x="-10298" y="2406042"/>
            <a:ext cx="12201832" cy="4451958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24" y="747252"/>
            <a:ext cx="2943307" cy="552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6" t="-217" r="23239" b="217"/>
          <a:stretch>
            <a:fillRect/>
          </a:stretch>
        </p:blipFill>
        <p:spPr>
          <a:xfrm>
            <a:off x="1579920" y="864128"/>
            <a:ext cx="2390877" cy="4876799"/>
          </a:xfrm>
          <a:custGeom>
            <a:avLst/>
            <a:gdLst>
              <a:gd name="connsiteX0" fmla="*/ 398487 w 2390877"/>
              <a:gd name="connsiteY0" fmla="*/ 0 h 4876799"/>
              <a:gd name="connsiteX1" fmla="*/ 1992390 w 2390877"/>
              <a:gd name="connsiteY1" fmla="*/ 0 h 4876799"/>
              <a:gd name="connsiteX2" fmla="*/ 2390877 w 2390877"/>
              <a:gd name="connsiteY2" fmla="*/ 398487 h 4876799"/>
              <a:gd name="connsiteX3" fmla="*/ 2390877 w 2390877"/>
              <a:gd name="connsiteY3" fmla="*/ 4478312 h 4876799"/>
              <a:gd name="connsiteX4" fmla="*/ 1992390 w 2390877"/>
              <a:gd name="connsiteY4" fmla="*/ 4876799 h 4876799"/>
              <a:gd name="connsiteX5" fmla="*/ 398487 w 2390877"/>
              <a:gd name="connsiteY5" fmla="*/ 4876799 h 4876799"/>
              <a:gd name="connsiteX6" fmla="*/ 0 w 2390877"/>
              <a:gd name="connsiteY6" fmla="*/ 4478312 h 4876799"/>
              <a:gd name="connsiteX7" fmla="*/ 0 w 2390877"/>
              <a:gd name="connsiteY7" fmla="*/ 398487 h 4876799"/>
              <a:gd name="connsiteX8" fmla="*/ 398487 w 2390877"/>
              <a:gd name="connsiteY8" fmla="*/ 0 h 487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877" h="4876799">
                <a:moveTo>
                  <a:pt x="398487" y="0"/>
                </a:moveTo>
                <a:lnTo>
                  <a:pt x="1992390" y="0"/>
                </a:lnTo>
                <a:cubicBezTo>
                  <a:pt x="2212468" y="0"/>
                  <a:pt x="2390877" y="178409"/>
                  <a:pt x="2390877" y="398487"/>
                </a:cubicBezTo>
                <a:lnTo>
                  <a:pt x="2390877" y="4478312"/>
                </a:lnTo>
                <a:cubicBezTo>
                  <a:pt x="2390877" y="4698390"/>
                  <a:pt x="2212468" y="4876799"/>
                  <a:pt x="1992390" y="4876799"/>
                </a:cubicBezTo>
                <a:lnTo>
                  <a:pt x="398487" y="4876799"/>
                </a:lnTo>
                <a:cubicBezTo>
                  <a:pt x="178409" y="4876799"/>
                  <a:pt x="0" y="4698390"/>
                  <a:pt x="0" y="4478312"/>
                </a:cubicBezTo>
                <a:lnTo>
                  <a:pt x="0" y="398487"/>
                </a:lnTo>
                <a:cubicBezTo>
                  <a:pt x="0" y="178409"/>
                  <a:pt x="178409" y="0"/>
                  <a:pt x="398487" y="0"/>
                </a:cubicBez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4395893" y="1961932"/>
            <a:ext cx="772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</a:t>
            </a:r>
            <a:r>
              <a:rPr lang="en-US" altLang="zh-CN" sz="60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</a:t>
            </a:r>
            <a:r>
              <a:rPr lang="zh-CN" altLang="en-US" sz="60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鹰眼反应力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34340" y="3910387"/>
            <a:ext cx="53846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队伍编号：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G06	</a:t>
            </a:r>
          </a:p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组长：胡晨炘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组员：邹雨哲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姚杰昇</a:t>
            </a:r>
          </a:p>
        </p:txBody>
      </p:sp>
      <p:sp>
        <p:nvSpPr>
          <p:cNvPr id="16" name="medical-tech-symbol_36361"/>
          <p:cNvSpPr>
            <a:spLocks noChangeAspect="1"/>
          </p:cNvSpPr>
          <p:nvPr/>
        </p:nvSpPr>
        <p:spPr bwMode="auto">
          <a:xfrm>
            <a:off x="10769970" y="737348"/>
            <a:ext cx="399475" cy="446945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8" name="iconfont-11117-5233411"/>
          <p:cNvSpPr>
            <a:spLocks noChangeAspect="1"/>
          </p:cNvSpPr>
          <p:nvPr/>
        </p:nvSpPr>
        <p:spPr bwMode="auto">
          <a:xfrm>
            <a:off x="4449644" y="560143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iconfont-11117-5233411"/>
          <p:cNvSpPr>
            <a:spLocks noChangeAspect="1"/>
          </p:cNvSpPr>
          <p:nvPr/>
        </p:nvSpPr>
        <p:spPr bwMode="auto">
          <a:xfrm rot="21099597">
            <a:off x="789865" y="632161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2" name="iconfont-11117-5233411"/>
          <p:cNvSpPr>
            <a:spLocks noChangeAspect="1"/>
          </p:cNvSpPr>
          <p:nvPr/>
        </p:nvSpPr>
        <p:spPr bwMode="auto">
          <a:xfrm rot="21099597">
            <a:off x="11159688" y="2396373"/>
            <a:ext cx="351306" cy="346747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0" name="iconfont-11117-5233448"/>
          <p:cNvSpPr>
            <a:spLocks noChangeAspect="1"/>
          </p:cNvSpPr>
          <p:nvPr/>
        </p:nvSpPr>
        <p:spPr bwMode="auto">
          <a:xfrm rot="19670397">
            <a:off x="8701548" y="1475042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1" name="medical-tech-symbol_36361"/>
          <p:cNvSpPr>
            <a:spLocks noChangeAspect="1"/>
          </p:cNvSpPr>
          <p:nvPr/>
        </p:nvSpPr>
        <p:spPr bwMode="auto">
          <a:xfrm>
            <a:off x="803311" y="2854841"/>
            <a:ext cx="252385" cy="282376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3" name="iconfont-11117-5233411"/>
          <p:cNvSpPr>
            <a:spLocks noChangeAspect="1"/>
          </p:cNvSpPr>
          <p:nvPr/>
        </p:nvSpPr>
        <p:spPr bwMode="auto">
          <a:xfrm>
            <a:off x="411857" y="1876058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iconfont-11117-5233411"/>
          <p:cNvSpPr>
            <a:spLocks noChangeAspect="1"/>
          </p:cNvSpPr>
          <p:nvPr/>
        </p:nvSpPr>
        <p:spPr bwMode="auto">
          <a:xfrm rot="21099597">
            <a:off x="6113309" y="1229610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6" name="medical-tech-symbol_36361"/>
          <p:cNvSpPr>
            <a:spLocks noChangeAspect="1"/>
          </p:cNvSpPr>
          <p:nvPr/>
        </p:nvSpPr>
        <p:spPr bwMode="auto">
          <a:xfrm>
            <a:off x="7217105" y="470219"/>
            <a:ext cx="609557" cy="615197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2" name="文本框 11"/>
          <p:cNvSpPr txBox="1"/>
          <p:nvPr/>
        </p:nvSpPr>
        <p:spPr>
          <a:xfrm>
            <a:off x="4449644" y="2009955"/>
            <a:ext cx="7605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</a:t>
            </a:r>
            <a:r>
              <a:rPr lang="en-US" altLang="zh-CN" sz="6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</a:t>
            </a:r>
            <a:r>
              <a:rPr lang="zh-CN" altLang="en-US" sz="6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鹰眼反应力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界面设计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63750" y="5057775"/>
            <a:ext cx="806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数据显示区，位于测试区下方，主要用于数据显示（该次成绩、历史成绩、统计结果）。并且，以图表的形式，更加清晰地显示用户的测试结果。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数据显示区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4798" b="24488"/>
          <a:stretch>
            <a:fillRect/>
          </a:stretch>
        </p:blipFill>
        <p:spPr>
          <a:xfrm>
            <a:off x="3699510" y="1237615"/>
            <a:ext cx="4791710" cy="3593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界面设计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3750" y="5057775"/>
            <a:ext cx="806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项目介绍区，位于界面顶端，主要用于用户测试。并且，附有测试名称，测试的基本方法，即教程，方便用户理解和使用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项目介绍区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42204"/>
          <a:stretch>
            <a:fillRect/>
          </a:stretch>
        </p:blipFill>
        <p:spPr>
          <a:xfrm>
            <a:off x="3670935" y="1360170"/>
            <a:ext cx="4860290" cy="3342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27009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253316"/>
              <a:gd name="connsiteY0-2" fmla="*/ 0 h 6858000"/>
              <a:gd name="connsiteX1-3" fmla="*/ 6253316 w 6253316"/>
              <a:gd name="connsiteY1-4" fmla="*/ 19665 h 6858000"/>
              <a:gd name="connsiteX2-5" fmla="*/ 6096000 w 6253316"/>
              <a:gd name="connsiteY2-6" fmla="*/ 6858000 h 6858000"/>
              <a:gd name="connsiteX3-7" fmla="*/ 0 w 6253316"/>
              <a:gd name="connsiteY3-8" fmla="*/ 6858000 h 6858000"/>
              <a:gd name="connsiteX4-9" fmla="*/ 0 w 6253316"/>
              <a:gd name="connsiteY4-10" fmla="*/ 0 h 6858000"/>
              <a:gd name="connsiteX0-11" fmla="*/ 0 w 8421193"/>
              <a:gd name="connsiteY0-12" fmla="*/ 0 h 6858000"/>
              <a:gd name="connsiteX1-13" fmla="*/ 6253316 w 8421193"/>
              <a:gd name="connsiteY1-14" fmla="*/ 19665 h 6858000"/>
              <a:gd name="connsiteX2-15" fmla="*/ 6096000 w 8421193"/>
              <a:gd name="connsiteY2-16" fmla="*/ 6858000 h 6858000"/>
              <a:gd name="connsiteX3-17" fmla="*/ 0 w 8421193"/>
              <a:gd name="connsiteY3-18" fmla="*/ 6858000 h 6858000"/>
              <a:gd name="connsiteX4-19" fmla="*/ 0 w 8421193"/>
              <a:gd name="connsiteY4-20" fmla="*/ 0 h 6858000"/>
              <a:gd name="connsiteX0-21" fmla="*/ 0 w 8451371"/>
              <a:gd name="connsiteY0-22" fmla="*/ 0 h 6858000"/>
              <a:gd name="connsiteX1-23" fmla="*/ 6253316 w 8451371"/>
              <a:gd name="connsiteY1-24" fmla="*/ 19665 h 6858000"/>
              <a:gd name="connsiteX2-25" fmla="*/ 6213987 w 8451371"/>
              <a:gd name="connsiteY2-26" fmla="*/ 6858000 h 6858000"/>
              <a:gd name="connsiteX3-27" fmla="*/ 0 w 8451371"/>
              <a:gd name="connsiteY3-28" fmla="*/ 6858000 h 6858000"/>
              <a:gd name="connsiteX4-29" fmla="*/ 0 w 8451371"/>
              <a:gd name="connsiteY4-30" fmla="*/ 0 h 6858000"/>
              <a:gd name="connsiteX0-31" fmla="*/ 0 w 8803621"/>
              <a:gd name="connsiteY0-32" fmla="*/ 0 h 6858000"/>
              <a:gd name="connsiteX1-33" fmla="*/ 6253316 w 8803621"/>
              <a:gd name="connsiteY1-34" fmla="*/ 19665 h 6858000"/>
              <a:gd name="connsiteX2-35" fmla="*/ 6213987 w 8803621"/>
              <a:gd name="connsiteY2-36" fmla="*/ 6858000 h 6858000"/>
              <a:gd name="connsiteX3-37" fmla="*/ 0 w 8803621"/>
              <a:gd name="connsiteY3-38" fmla="*/ 6858000 h 6858000"/>
              <a:gd name="connsiteX4-39" fmla="*/ 0 w 8803621"/>
              <a:gd name="connsiteY4-40" fmla="*/ 0 h 6858000"/>
              <a:gd name="connsiteX0-41" fmla="*/ 0 w 8985062"/>
              <a:gd name="connsiteY0-42" fmla="*/ 0 h 6858000"/>
              <a:gd name="connsiteX1-43" fmla="*/ 6253316 w 8985062"/>
              <a:gd name="connsiteY1-44" fmla="*/ 19665 h 6858000"/>
              <a:gd name="connsiteX2-45" fmla="*/ 6213987 w 8985062"/>
              <a:gd name="connsiteY2-46" fmla="*/ 6858000 h 6858000"/>
              <a:gd name="connsiteX3-47" fmla="*/ 0 w 8985062"/>
              <a:gd name="connsiteY3-48" fmla="*/ 6858000 h 6858000"/>
              <a:gd name="connsiteX4-49" fmla="*/ 0 w 8985062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85062" h="6858000">
                <a:moveTo>
                  <a:pt x="0" y="0"/>
                </a:moveTo>
                <a:lnTo>
                  <a:pt x="6253316" y="19665"/>
                </a:lnTo>
                <a:cubicBezTo>
                  <a:pt x="11195664" y="1306052"/>
                  <a:pt x="8331200" y="6338530"/>
                  <a:pt x="621398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7844" y="1897626"/>
            <a:ext cx="380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03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5999" y="3172190"/>
            <a:ext cx="3696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3899" y="735955"/>
            <a:ext cx="68702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</a:t>
            </a:r>
            <a:endParaRPr lang="zh-CN" altLang="en-US" sz="344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项目分析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分模块流程</a:t>
            </a:r>
          </a:p>
        </p:txBody>
      </p:sp>
      <p:pic>
        <p:nvPicPr>
          <p:cNvPr id="2" name="图片 1" descr="登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070735"/>
            <a:ext cx="457200" cy="457200"/>
          </a:xfrm>
          <a:prstGeom prst="rect">
            <a:avLst/>
          </a:prstGeom>
        </p:spPr>
      </p:pic>
      <p:pic>
        <p:nvPicPr>
          <p:cNvPr id="8" name="图片 7" descr="闪电，闪电发货／退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2070735"/>
            <a:ext cx="457200" cy="457200"/>
          </a:xfrm>
          <a:prstGeom prst="rect">
            <a:avLst/>
          </a:prstGeom>
        </p:spPr>
      </p:pic>
      <p:pic>
        <p:nvPicPr>
          <p:cNvPr id="9" name="图片 8" descr="折线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510" y="2070735"/>
            <a:ext cx="457200" cy="45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59610" y="280606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进入模块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96560" y="280606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测试模块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33510" y="280606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统计模块</a:t>
            </a:r>
          </a:p>
        </p:txBody>
      </p:sp>
      <p:pic>
        <p:nvPicPr>
          <p:cNvPr id="16" name="图片 15" descr="343435383138323b333633373633323bbcfdcdb7"/>
          <p:cNvPicPr>
            <a:picLocks noChangeAspect="1"/>
          </p:cNvPicPr>
          <p:nvPr/>
        </p:nvPicPr>
        <p:blipFill>
          <a:blip r:embed="rId5">
            <a:alphaModFix amt="58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7165" y="1956435"/>
            <a:ext cx="685800" cy="685800"/>
          </a:xfrm>
          <a:prstGeom prst="rect">
            <a:avLst/>
          </a:prstGeom>
        </p:spPr>
      </p:pic>
      <p:pic>
        <p:nvPicPr>
          <p:cNvPr id="17" name="图片 16" descr="343435383138323b333633373633323bbcfdcdb7"/>
          <p:cNvPicPr>
            <a:picLocks noChangeAspect="1"/>
          </p:cNvPicPr>
          <p:nvPr/>
        </p:nvPicPr>
        <p:blipFill>
          <a:blip r:embed="rId5">
            <a:alphaModFix amt="58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9195" y="1956435"/>
            <a:ext cx="685800" cy="6858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77290" y="3540760"/>
            <a:ext cx="2763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用户可以通过微信客户端通过点击该小程序进入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14240" y="3540760"/>
            <a:ext cx="27635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用户可以按照要求，在反应事件（变色等）发生后点击屏幕，完成单次测试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251190" y="3540760"/>
            <a:ext cx="27635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在完成多次测试（一定次数）后，根据历史数据，平均成绩等，生成对应的图标，以及成绩分析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+mn-cs"/>
                <a:sym typeface="+mn-ea"/>
              </a:rPr>
              <a:t>项目预算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1549" y="710861"/>
            <a:ext cx="66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项目预算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E4E2D0F-5EE5-573A-2C9F-35FECFD0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40" y="1528271"/>
            <a:ext cx="59554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总计工作时间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个工作日，每个工作日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小时工作时长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根据习近平共同致富原则，程序员薪资标准照阿里的标准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组员薪资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元人民币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小时，组长薪资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3" name="图片 1">
            <a:extLst>
              <a:ext uri="{FF2B5EF4-FFF2-40B4-BE49-F238E27FC236}">
                <a16:creationId xmlns:a16="http://schemas.microsoft.com/office/drawing/2014/main" id="{4AD15CEC-D798-36D8-C687-EF5EC8308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62" y="1528271"/>
            <a:ext cx="5151698" cy="21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52DDDA0-3B30-0160-AEC7-43433AE0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27" y="2921318"/>
            <a:ext cx="73404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人力成本计算：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189280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元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服务器硬件成本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ThinkSystemSR868 64599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服务器安装指导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10000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百万粉丝画师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Logo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设计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8000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其他资金包括差旅费、电费、水费、通讯费、资料费暂定上限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20000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元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预算总计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319879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元人民币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预算资金来源由杨枨老师每个月按时发放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12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项目分工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1549" y="710861"/>
            <a:ext cx="66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项目总体分工以及项目流程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32A473-1CBD-873F-368C-A9113918A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40866"/>
              </p:ext>
            </p:extLst>
          </p:nvPr>
        </p:nvGraphicFramePr>
        <p:xfrm>
          <a:off x="1986116" y="1469518"/>
          <a:ext cx="8420215" cy="4351346"/>
        </p:xfrm>
        <a:graphic>
          <a:graphicData uri="http://schemas.openxmlformats.org/drawingml/2006/table">
            <a:tbl>
              <a:tblPr/>
              <a:tblGrid>
                <a:gridCol w="1153087">
                  <a:extLst>
                    <a:ext uri="{9D8B030D-6E8A-4147-A177-3AD203B41FA5}">
                      <a16:colId xmlns:a16="http://schemas.microsoft.com/office/drawing/2014/main" val="1819516030"/>
                    </a:ext>
                  </a:extLst>
                </a:gridCol>
                <a:gridCol w="1957566">
                  <a:extLst>
                    <a:ext uri="{9D8B030D-6E8A-4147-A177-3AD203B41FA5}">
                      <a16:colId xmlns:a16="http://schemas.microsoft.com/office/drawing/2014/main" val="2188769276"/>
                    </a:ext>
                  </a:extLst>
                </a:gridCol>
                <a:gridCol w="724031">
                  <a:extLst>
                    <a:ext uri="{9D8B030D-6E8A-4147-A177-3AD203B41FA5}">
                      <a16:colId xmlns:a16="http://schemas.microsoft.com/office/drawing/2014/main" val="2633938705"/>
                    </a:ext>
                  </a:extLst>
                </a:gridCol>
                <a:gridCol w="831295">
                  <a:extLst>
                    <a:ext uri="{9D8B030D-6E8A-4147-A177-3AD203B41FA5}">
                      <a16:colId xmlns:a16="http://schemas.microsoft.com/office/drawing/2014/main" val="1452077715"/>
                    </a:ext>
                  </a:extLst>
                </a:gridCol>
                <a:gridCol w="724031">
                  <a:extLst>
                    <a:ext uri="{9D8B030D-6E8A-4147-A177-3AD203B41FA5}">
                      <a16:colId xmlns:a16="http://schemas.microsoft.com/office/drawing/2014/main" val="4286368076"/>
                    </a:ext>
                  </a:extLst>
                </a:gridCol>
                <a:gridCol w="1045823">
                  <a:extLst>
                    <a:ext uri="{9D8B030D-6E8A-4147-A177-3AD203B41FA5}">
                      <a16:colId xmlns:a16="http://schemas.microsoft.com/office/drawing/2014/main" val="2453002939"/>
                    </a:ext>
                  </a:extLst>
                </a:gridCol>
                <a:gridCol w="1045823">
                  <a:extLst>
                    <a:ext uri="{9D8B030D-6E8A-4147-A177-3AD203B41FA5}">
                      <a16:colId xmlns:a16="http://schemas.microsoft.com/office/drawing/2014/main" val="1370107555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8680822"/>
                    </a:ext>
                  </a:extLst>
                </a:gridCol>
              </a:tblGrid>
              <a:tr h="146594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WBS</a:t>
                      </a:r>
                      <a:endParaRPr 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任务名称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负责人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其他参与者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工期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开始时间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完成时间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前置任务</a:t>
                      </a:r>
                      <a:endParaRPr lang="zh-CN" altLang="en-US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353551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鹰眼反应力软件工程项目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 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15592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软件定义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 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63580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项目主题选定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55490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1.1.2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配置管理工具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邹雨哲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7282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1.1.3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制定项目计划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0580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1.1.3.1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项目计划书撰写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71462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1.1.3.2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项目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PPT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邹雨哲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15462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1.1.3.3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项目计划书修订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姚杰昇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36598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1.1.3.4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可行性分析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姚杰昇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邹雨哲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89526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1.1.3.5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项目流程规划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邹雨哲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39416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1.1.3.6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参考资料查找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521580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1.1.4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需求分析（修订）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姚杰昇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69773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软件开发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邹雨哲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 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44543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1.2.1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项目规模评估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邹雨哲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08971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1.2.2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开发细节设计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47884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1.2.3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编码开发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221206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1.2.4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模块测试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06900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1.2.5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集成测试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邹雨哲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82021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软件维护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 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29419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1.3.1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验收测试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姚杰昇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230859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1.3.2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修改维护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87646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1.3.3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总结报告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20,21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7633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软件验收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74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胡晨炘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6575"/>
                  </a:ext>
                </a:extLst>
              </a:tr>
              <a:tr h="175198"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1.4.1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提交与验收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7C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个工作日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</a:t>
                      </a:r>
                      <a:endParaRPr lang="zh-CN" altLang="en-US" sz="1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21,20</a:t>
                      </a:r>
                      <a:endParaRPr lang="zh-CN" altLang="en-US" sz="1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39" marR="8939" marT="8939" marB="8939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614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参考资料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8425" y="973633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项目开发参考资料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74954" y="1923118"/>
          <a:ext cx="9842092" cy="26561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92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5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3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2330244" y="2074607"/>
            <a:ext cx="2064775" cy="560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Humanbenchmark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30244" y="2997641"/>
            <a:ext cx="2064775" cy="560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小程序开发者文档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30244" y="3858624"/>
            <a:ext cx="2064775" cy="560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设计参考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11955" y="2098136"/>
            <a:ext cx="417748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2"/>
              </a:rPr>
              <a:t>https://humanbenchmark.com/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40346" y="2842241"/>
            <a:ext cx="477458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https://mp.weixin.qq.com/cgi-bin/wx?token=&amp;lang=zh_CN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36538" y="3858624"/>
            <a:ext cx="417748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未来之光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+mn-cs"/>
                <a:sym typeface="+mn-ea"/>
              </a:rPr>
              <a:t>本次分工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8424" y="791226"/>
            <a:ext cx="321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本次里程碑分工情况以及打分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B93F85-28AD-5D33-5D98-247518241B6A}"/>
              </a:ext>
            </a:extLst>
          </p:cNvPr>
          <p:cNvSpPr txBox="1"/>
          <p:nvPr/>
        </p:nvSpPr>
        <p:spPr>
          <a:xfrm>
            <a:off x="3118352" y="1985953"/>
            <a:ext cx="6111911" cy="3374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胡晨炘（组长）：软件</a:t>
            </a:r>
            <a:r>
              <a:rPr lang="en-US" altLang="zh-CN" dirty="0"/>
              <a:t>LOGO</a:t>
            </a:r>
            <a:r>
              <a:rPr lang="zh-CN" altLang="en-US" dirty="0"/>
              <a:t>制作、会议纪要、制作可行性分析报告、查找各类标准需求模板资料、小组评分工作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完成程度：均已完成。 评分：</a:t>
            </a:r>
            <a:r>
              <a:rPr lang="en-US" altLang="zh-CN" dirty="0"/>
              <a:t>86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邹雨哲：小组</a:t>
            </a:r>
            <a:r>
              <a:rPr lang="en-US" altLang="zh-CN" dirty="0"/>
              <a:t>LOGO</a:t>
            </a:r>
            <a:r>
              <a:rPr lang="zh-CN" altLang="en-US" dirty="0"/>
              <a:t>制作、配置及指导、项目</a:t>
            </a:r>
            <a:r>
              <a:rPr lang="en-US" altLang="zh-CN" dirty="0"/>
              <a:t>PPT</a:t>
            </a:r>
            <a:r>
              <a:rPr lang="zh-CN" altLang="en-US" dirty="0"/>
              <a:t>制作、甘特图制作、</a:t>
            </a:r>
            <a:r>
              <a:rPr lang="en-US" altLang="zh-CN" dirty="0"/>
              <a:t>PPT</a:t>
            </a:r>
            <a:r>
              <a:rPr lang="zh-CN" altLang="en-US" dirty="0"/>
              <a:t>制作完善、预算分析、项目计划书修改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完成程度：均已完成。 评分：</a:t>
            </a:r>
            <a:r>
              <a:rPr lang="en-US" altLang="zh-CN" dirty="0"/>
              <a:t>90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姚杰昇：可行性分析报告编写、项目计划书修改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完成程度：均已完成。 评分：</a:t>
            </a:r>
            <a:r>
              <a:rPr lang="en-US" altLang="zh-CN" dirty="0"/>
              <a:t>88</a:t>
            </a:r>
            <a:r>
              <a:rPr lang="zh-CN" altLang="en-US" dirty="0"/>
              <a:t>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EEF8C5-F634-F436-4EED-9E287CE7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63" y="3673017"/>
            <a:ext cx="2709598" cy="2415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8955D1-0D84-163C-B58F-C34342D4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2" y="958851"/>
            <a:ext cx="2054203" cy="20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confont-11117-5233448"/>
          <p:cNvSpPr>
            <a:spLocks noChangeAspect="1"/>
          </p:cNvSpPr>
          <p:nvPr/>
        </p:nvSpPr>
        <p:spPr bwMode="auto">
          <a:xfrm rot="19670397">
            <a:off x="2275812" y="375175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4" name="矩形 3"/>
          <p:cNvSpPr/>
          <p:nvPr/>
        </p:nvSpPr>
        <p:spPr>
          <a:xfrm>
            <a:off x="0" y="2406042"/>
            <a:ext cx="12201832" cy="4451958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24" y="747252"/>
            <a:ext cx="2943307" cy="5524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82433" y="1970031"/>
            <a:ext cx="627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 YOU</a:t>
            </a:r>
            <a:endParaRPr lang="zh-CN" altLang="en-US" sz="7200" dirty="0">
              <a:solidFill>
                <a:srgbClr val="FFC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95862" y="2019327"/>
            <a:ext cx="627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 YOU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5863" y="3608095"/>
            <a:ext cx="6473582" cy="7041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edical-tech-symbol_36361"/>
          <p:cNvSpPr>
            <a:spLocks noChangeAspect="1"/>
          </p:cNvSpPr>
          <p:nvPr/>
        </p:nvSpPr>
        <p:spPr bwMode="auto">
          <a:xfrm>
            <a:off x="10769970" y="737348"/>
            <a:ext cx="399475" cy="446945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8" name="iconfont-11117-5233411"/>
          <p:cNvSpPr>
            <a:spLocks noChangeAspect="1"/>
          </p:cNvSpPr>
          <p:nvPr/>
        </p:nvSpPr>
        <p:spPr bwMode="auto">
          <a:xfrm>
            <a:off x="4449644" y="560143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iconfont-11117-5233411"/>
          <p:cNvSpPr>
            <a:spLocks noChangeAspect="1"/>
          </p:cNvSpPr>
          <p:nvPr/>
        </p:nvSpPr>
        <p:spPr bwMode="auto">
          <a:xfrm rot="21099597">
            <a:off x="789865" y="632161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0" name="iconfont-11117-5233448"/>
          <p:cNvSpPr>
            <a:spLocks noChangeAspect="1"/>
          </p:cNvSpPr>
          <p:nvPr/>
        </p:nvSpPr>
        <p:spPr bwMode="auto">
          <a:xfrm rot="19670397">
            <a:off x="8701548" y="1475042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1" name="medical-tech-symbol_36361"/>
          <p:cNvSpPr>
            <a:spLocks noChangeAspect="1"/>
          </p:cNvSpPr>
          <p:nvPr/>
        </p:nvSpPr>
        <p:spPr bwMode="auto">
          <a:xfrm>
            <a:off x="803311" y="2854841"/>
            <a:ext cx="252385" cy="282376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2" name="iconfont-11117-5233411"/>
          <p:cNvSpPr>
            <a:spLocks noChangeAspect="1"/>
          </p:cNvSpPr>
          <p:nvPr/>
        </p:nvSpPr>
        <p:spPr bwMode="auto">
          <a:xfrm rot="21099597">
            <a:off x="10910386" y="2391576"/>
            <a:ext cx="351306" cy="346747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3" name="iconfont-11117-5233411"/>
          <p:cNvSpPr>
            <a:spLocks noChangeAspect="1"/>
          </p:cNvSpPr>
          <p:nvPr/>
        </p:nvSpPr>
        <p:spPr bwMode="auto">
          <a:xfrm>
            <a:off x="411857" y="1876058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iconfont-11117-5233411"/>
          <p:cNvSpPr>
            <a:spLocks noChangeAspect="1"/>
          </p:cNvSpPr>
          <p:nvPr/>
        </p:nvSpPr>
        <p:spPr bwMode="auto">
          <a:xfrm rot="21099597">
            <a:off x="6113309" y="1229610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6" name="medical-tech-symbol_36361"/>
          <p:cNvSpPr>
            <a:spLocks noChangeAspect="1"/>
          </p:cNvSpPr>
          <p:nvPr/>
        </p:nvSpPr>
        <p:spPr bwMode="auto">
          <a:xfrm>
            <a:off x="7217105" y="470219"/>
            <a:ext cx="609557" cy="615197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t="1441" r="11961" b="1441"/>
          <a:stretch>
            <a:fillRect/>
          </a:stretch>
        </p:blipFill>
        <p:spPr>
          <a:xfrm>
            <a:off x="1643832" y="855740"/>
            <a:ext cx="2320413" cy="4876466"/>
          </a:xfrm>
          <a:custGeom>
            <a:avLst/>
            <a:gdLst>
              <a:gd name="connsiteX0" fmla="*/ 278589 w 2320413"/>
              <a:gd name="connsiteY0" fmla="*/ 0 h 4866635"/>
              <a:gd name="connsiteX1" fmla="*/ 2041824 w 2320413"/>
              <a:gd name="connsiteY1" fmla="*/ 0 h 4866635"/>
              <a:gd name="connsiteX2" fmla="*/ 2320413 w 2320413"/>
              <a:gd name="connsiteY2" fmla="*/ 278589 h 4866635"/>
              <a:gd name="connsiteX3" fmla="*/ 2320413 w 2320413"/>
              <a:gd name="connsiteY3" fmla="*/ 4588046 h 4866635"/>
              <a:gd name="connsiteX4" fmla="*/ 2041824 w 2320413"/>
              <a:gd name="connsiteY4" fmla="*/ 4866635 h 4866635"/>
              <a:gd name="connsiteX5" fmla="*/ 278589 w 2320413"/>
              <a:gd name="connsiteY5" fmla="*/ 4866635 h 4866635"/>
              <a:gd name="connsiteX6" fmla="*/ 0 w 2320413"/>
              <a:gd name="connsiteY6" fmla="*/ 4588046 h 4866635"/>
              <a:gd name="connsiteX7" fmla="*/ 0 w 2320413"/>
              <a:gd name="connsiteY7" fmla="*/ 278589 h 4866635"/>
              <a:gd name="connsiteX8" fmla="*/ 278589 w 2320413"/>
              <a:gd name="connsiteY8" fmla="*/ 0 h 486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0413" h="4866635">
                <a:moveTo>
                  <a:pt x="278589" y="0"/>
                </a:moveTo>
                <a:lnTo>
                  <a:pt x="2041824" y="0"/>
                </a:lnTo>
                <a:cubicBezTo>
                  <a:pt x="2195684" y="0"/>
                  <a:pt x="2320413" y="124729"/>
                  <a:pt x="2320413" y="278589"/>
                </a:cubicBezTo>
                <a:lnTo>
                  <a:pt x="2320413" y="4588046"/>
                </a:lnTo>
                <a:cubicBezTo>
                  <a:pt x="2320413" y="4741906"/>
                  <a:pt x="2195684" y="4866635"/>
                  <a:pt x="2041824" y="4866635"/>
                </a:cubicBezTo>
                <a:lnTo>
                  <a:pt x="278589" y="4866635"/>
                </a:lnTo>
                <a:cubicBezTo>
                  <a:pt x="124729" y="4866635"/>
                  <a:pt x="0" y="4741906"/>
                  <a:pt x="0" y="4588046"/>
                </a:cubicBezTo>
                <a:lnTo>
                  <a:pt x="0" y="278589"/>
                </a:lnTo>
                <a:cubicBezTo>
                  <a:pt x="0" y="124729"/>
                  <a:pt x="124729" y="0"/>
                  <a:pt x="278589" y="0"/>
                </a:cubicBez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4889500" y="3798570"/>
            <a:ext cx="5880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：邹雨哲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文档：胡晨炘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资料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搜集：姚杰昇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03871"/>
            <a:ext cx="12192000" cy="41541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6297" y="973394"/>
            <a:ext cx="9999406" cy="47686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76200" dist="63500" dir="36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76631" y="993059"/>
            <a:ext cx="747252" cy="707922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25400" dir="24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41374" y="1150430"/>
            <a:ext cx="150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27521" y="1853192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9" name="泪滴形 8"/>
          <p:cNvSpPr/>
          <p:nvPr/>
        </p:nvSpPr>
        <p:spPr>
          <a:xfrm>
            <a:off x="4530723" y="2660056"/>
            <a:ext cx="245806" cy="3048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86350" y="2627630"/>
            <a:ext cx="325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01   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项目创意来源</a:t>
            </a:r>
          </a:p>
        </p:txBody>
      </p:sp>
      <p:sp>
        <p:nvSpPr>
          <p:cNvPr id="11" name="泪滴形 10"/>
          <p:cNvSpPr/>
          <p:nvPr/>
        </p:nvSpPr>
        <p:spPr>
          <a:xfrm>
            <a:off x="4530723" y="3326069"/>
            <a:ext cx="245806" cy="3048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86246" y="3293803"/>
            <a:ext cx="27530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02   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项目形式</a:t>
            </a:r>
          </a:p>
        </p:txBody>
      </p:sp>
      <p:sp>
        <p:nvSpPr>
          <p:cNvPr id="13" name="泪滴形 12"/>
          <p:cNvSpPr/>
          <p:nvPr/>
        </p:nvSpPr>
        <p:spPr>
          <a:xfrm>
            <a:off x="4530723" y="4012613"/>
            <a:ext cx="245806" cy="3048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86246" y="3954312"/>
            <a:ext cx="27530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03   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27009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253316"/>
              <a:gd name="connsiteY0-2" fmla="*/ 0 h 6858000"/>
              <a:gd name="connsiteX1-3" fmla="*/ 6253316 w 6253316"/>
              <a:gd name="connsiteY1-4" fmla="*/ 19665 h 6858000"/>
              <a:gd name="connsiteX2-5" fmla="*/ 6096000 w 6253316"/>
              <a:gd name="connsiteY2-6" fmla="*/ 6858000 h 6858000"/>
              <a:gd name="connsiteX3-7" fmla="*/ 0 w 6253316"/>
              <a:gd name="connsiteY3-8" fmla="*/ 6858000 h 6858000"/>
              <a:gd name="connsiteX4-9" fmla="*/ 0 w 6253316"/>
              <a:gd name="connsiteY4-10" fmla="*/ 0 h 6858000"/>
              <a:gd name="connsiteX0-11" fmla="*/ 0 w 8421193"/>
              <a:gd name="connsiteY0-12" fmla="*/ 0 h 6858000"/>
              <a:gd name="connsiteX1-13" fmla="*/ 6253316 w 8421193"/>
              <a:gd name="connsiteY1-14" fmla="*/ 19665 h 6858000"/>
              <a:gd name="connsiteX2-15" fmla="*/ 6096000 w 8421193"/>
              <a:gd name="connsiteY2-16" fmla="*/ 6858000 h 6858000"/>
              <a:gd name="connsiteX3-17" fmla="*/ 0 w 8421193"/>
              <a:gd name="connsiteY3-18" fmla="*/ 6858000 h 6858000"/>
              <a:gd name="connsiteX4-19" fmla="*/ 0 w 8421193"/>
              <a:gd name="connsiteY4-20" fmla="*/ 0 h 6858000"/>
              <a:gd name="connsiteX0-21" fmla="*/ 0 w 8451371"/>
              <a:gd name="connsiteY0-22" fmla="*/ 0 h 6858000"/>
              <a:gd name="connsiteX1-23" fmla="*/ 6253316 w 8451371"/>
              <a:gd name="connsiteY1-24" fmla="*/ 19665 h 6858000"/>
              <a:gd name="connsiteX2-25" fmla="*/ 6213987 w 8451371"/>
              <a:gd name="connsiteY2-26" fmla="*/ 6858000 h 6858000"/>
              <a:gd name="connsiteX3-27" fmla="*/ 0 w 8451371"/>
              <a:gd name="connsiteY3-28" fmla="*/ 6858000 h 6858000"/>
              <a:gd name="connsiteX4-29" fmla="*/ 0 w 8451371"/>
              <a:gd name="connsiteY4-30" fmla="*/ 0 h 6858000"/>
              <a:gd name="connsiteX0-31" fmla="*/ 0 w 8803621"/>
              <a:gd name="connsiteY0-32" fmla="*/ 0 h 6858000"/>
              <a:gd name="connsiteX1-33" fmla="*/ 6253316 w 8803621"/>
              <a:gd name="connsiteY1-34" fmla="*/ 19665 h 6858000"/>
              <a:gd name="connsiteX2-35" fmla="*/ 6213987 w 8803621"/>
              <a:gd name="connsiteY2-36" fmla="*/ 6858000 h 6858000"/>
              <a:gd name="connsiteX3-37" fmla="*/ 0 w 8803621"/>
              <a:gd name="connsiteY3-38" fmla="*/ 6858000 h 6858000"/>
              <a:gd name="connsiteX4-39" fmla="*/ 0 w 8803621"/>
              <a:gd name="connsiteY4-40" fmla="*/ 0 h 6858000"/>
              <a:gd name="connsiteX0-41" fmla="*/ 0 w 8985062"/>
              <a:gd name="connsiteY0-42" fmla="*/ 0 h 6858000"/>
              <a:gd name="connsiteX1-43" fmla="*/ 6253316 w 8985062"/>
              <a:gd name="connsiteY1-44" fmla="*/ 19665 h 6858000"/>
              <a:gd name="connsiteX2-45" fmla="*/ 6213987 w 8985062"/>
              <a:gd name="connsiteY2-46" fmla="*/ 6858000 h 6858000"/>
              <a:gd name="connsiteX3-47" fmla="*/ 0 w 8985062"/>
              <a:gd name="connsiteY3-48" fmla="*/ 6858000 h 6858000"/>
              <a:gd name="connsiteX4-49" fmla="*/ 0 w 8985062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85062" h="6858000">
                <a:moveTo>
                  <a:pt x="0" y="0"/>
                </a:moveTo>
                <a:lnTo>
                  <a:pt x="6253316" y="19665"/>
                </a:lnTo>
                <a:cubicBezTo>
                  <a:pt x="11195664" y="1306052"/>
                  <a:pt x="8331200" y="6338530"/>
                  <a:pt x="621398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7844" y="1897626"/>
            <a:ext cx="380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01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3178838"/>
            <a:ext cx="4050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项目创意来源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899" y="735955"/>
            <a:ext cx="68702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</a:t>
            </a:r>
            <a:endParaRPr lang="zh-CN" altLang="en-US" sz="344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88425" y="1178217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项目创意来源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100915" y="2564485"/>
            <a:ext cx="501445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电子游戏一直是年轻人最喜欢的娱乐方式之一，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许多网络对战游戏每年也都会举办属于自己的全球性赛事，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久而久之电子竞技也逐渐作为一项新兴运动被人们所认可。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94425" y="2087245"/>
            <a:ext cx="1967230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 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电子竞技兴起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94322" y="3756524"/>
            <a:ext cx="19664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 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反应力必要性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40244" y="4289537"/>
            <a:ext cx="501445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想要在对战中无往不利战无不胜不单单需要在游戏中刻苦训练，基础的脑力提升也是十分必要的，多做反应力提升的训练可以十分显著的提升游戏水平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4" y="2333049"/>
            <a:ext cx="5244958" cy="2939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8" grpId="0"/>
      <p:bldP spid="28" grpId="1"/>
      <p:bldP spid="29" grpId="0" animBg="1"/>
      <p:bldP spid="29" grpId="1" animBg="1"/>
      <p:bldP spid="30" grpId="0" animBg="1"/>
      <p:bldP spid="30" grpId="1" animBg="1"/>
      <p:bldP spid="31" grpId="0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201832"/>
              <a:gd name="connsiteY0" fmla="*/ 0 h 3429000"/>
              <a:gd name="connsiteX1" fmla="*/ 12201832 w 12201832"/>
              <a:gd name="connsiteY1" fmla="*/ 137652 h 3429000"/>
              <a:gd name="connsiteX2" fmla="*/ 12192000 w 12201832"/>
              <a:gd name="connsiteY2" fmla="*/ 3429000 h 3429000"/>
              <a:gd name="connsiteX3" fmla="*/ 0 w 12201832"/>
              <a:gd name="connsiteY3" fmla="*/ 3429000 h 3429000"/>
              <a:gd name="connsiteX4" fmla="*/ 0 w 12201832"/>
              <a:gd name="connsiteY4" fmla="*/ 0 h 3429000"/>
              <a:gd name="connsiteX0" fmla="*/ 0 w 12201832"/>
              <a:gd name="connsiteY0" fmla="*/ 739367 h 4168367"/>
              <a:gd name="connsiteX1" fmla="*/ 12201832 w 12201832"/>
              <a:gd name="connsiteY1" fmla="*/ 877019 h 4168367"/>
              <a:gd name="connsiteX2" fmla="*/ 12192000 w 12201832"/>
              <a:gd name="connsiteY2" fmla="*/ 4168367 h 4168367"/>
              <a:gd name="connsiteX3" fmla="*/ 0 w 12201832"/>
              <a:gd name="connsiteY3" fmla="*/ 4168367 h 4168367"/>
              <a:gd name="connsiteX4" fmla="*/ 0 w 12201832"/>
              <a:gd name="connsiteY4" fmla="*/ 739367 h 4168367"/>
              <a:gd name="connsiteX0" fmla="*/ 0 w 12201832"/>
              <a:gd name="connsiteY0" fmla="*/ 789587 h 4149762"/>
              <a:gd name="connsiteX1" fmla="*/ 12201832 w 12201832"/>
              <a:gd name="connsiteY1" fmla="*/ 858414 h 4149762"/>
              <a:gd name="connsiteX2" fmla="*/ 12192000 w 12201832"/>
              <a:gd name="connsiteY2" fmla="*/ 4149762 h 4149762"/>
              <a:gd name="connsiteX3" fmla="*/ 0 w 12201832"/>
              <a:gd name="connsiteY3" fmla="*/ 4149762 h 4149762"/>
              <a:gd name="connsiteX4" fmla="*/ 0 w 12201832"/>
              <a:gd name="connsiteY4" fmla="*/ 789587 h 4149762"/>
              <a:gd name="connsiteX0" fmla="*/ 0 w 12201832"/>
              <a:gd name="connsiteY0" fmla="*/ 1091783 h 4451958"/>
              <a:gd name="connsiteX1" fmla="*/ 12201832 w 12201832"/>
              <a:gd name="connsiteY1" fmla="*/ 1160610 h 4451958"/>
              <a:gd name="connsiteX2" fmla="*/ 12192000 w 12201832"/>
              <a:gd name="connsiteY2" fmla="*/ 4451958 h 4451958"/>
              <a:gd name="connsiteX3" fmla="*/ 0 w 12201832"/>
              <a:gd name="connsiteY3" fmla="*/ 4451958 h 4451958"/>
              <a:gd name="connsiteX4" fmla="*/ 0 w 12201832"/>
              <a:gd name="connsiteY4" fmla="*/ 1091783 h 445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93341" y="757083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训练方法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92485" y="1319857"/>
            <a:ext cx="19664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等待色块变色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633066" y="1332192"/>
            <a:ext cx="19664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02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变色瞬间点击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7AF195B-56D3-BDE9-DBD3-D6A96CCB8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8" t="10901" r="24549" b="40888"/>
          <a:stretch/>
        </p:blipFill>
        <p:spPr>
          <a:xfrm>
            <a:off x="1659998" y="2010000"/>
            <a:ext cx="3712322" cy="1939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9F4436-3CEA-7CB7-4E1A-1D70CFC77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0" t="11179" r="24171" b="39972"/>
          <a:stretch/>
        </p:blipFill>
        <p:spPr>
          <a:xfrm>
            <a:off x="6819680" y="2010000"/>
            <a:ext cx="3712322" cy="19397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7755594-7FD3-1817-0778-9D23134B8154}"/>
              </a:ext>
            </a:extLst>
          </p:cNvPr>
          <p:cNvSpPr txBox="1"/>
          <p:nvPr/>
        </p:nvSpPr>
        <p:spPr>
          <a:xfrm>
            <a:off x="4558936" y="4837249"/>
            <a:ext cx="30802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反复尝试提高你的反应力</a:t>
            </a:r>
          </a:p>
        </p:txBody>
      </p:sp>
    </p:spTree>
    <p:extLst>
      <p:ext uri="{BB962C8B-B14F-4D97-AF65-F5344CB8AC3E}">
        <p14:creationId xmlns:p14="http://schemas.microsoft.com/office/powerpoint/2010/main" val="11028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27009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253316"/>
              <a:gd name="connsiteY0-2" fmla="*/ 0 h 6858000"/>
              <a:gd name="connsiteX1-3" fmla="*/ 6253316 w 6253316"/>
              <a:gd name="connsiteY1-4" fmla="*/ 19665 h 6858000"/>
              <a:gd name="connsiteX2-5" fmla="*/ 6096000 w 6253316"/>
              <a:gd name="connsiteY2-6" fmla="*/ 6858000 h 6858000"/>
              <a:gd name="connsiteX3-7" fmla="*/ 0 w 6253316"/>
              <a:gd name="connsiteY3-8" fmla="*/ 6858000 h 6858000"/>
              <a:gd name="connsiteX4-9" fmla="*/ 0 w 6253316"/>
              <a:gd name="connsiteY4-10" fmla="*/ 0 h 6858000"/>
              <a:gd name="connsiteX0-11" fmla="*/ 0 w 8421193"/>
              <a:gd name="connsiteY0-12" fmla="*/ 0 h 6858000"/>
              <a:gd name="connsiteX1-13" fmla="*/ 6253316 w 8421193"/>
              <a:gd name="connsiteY1-14" fmla="*/ 19665 h 6858000"/>
              <a:gd name="connsiteX2-15" fmla="*/ 6096000 w 8421193"/>
              <a:gd name="connsiteY2-16" fmla="*/ 6858000 h 6858000"/>
              <a:gd name="connsiteX3-17" fmla="*/ 0 w 8421193"/>
              <a:gd name="connsiteY3-18" fmla="*/ 6858000 h 6858000"/>
              <a:gd name="connsiteX4-19" fmla="*/ 0 w 8421193"/>
              <a:gd name="connsiteY4-20" fmla="*/ 0 h 6858000"/>
              <a:gd name="connsiteX0-21" fmla="*/ 0 w 8451371"/>
              <a:gd name="connsiteY0-22" fmla="*/ 0 h 6858000"/>
              <a:gd name="connsiteX1-23" fmla="*/ 6253316 w 8451371"/>
              <a:gd name="connsiteY1-24" fmla="*/ 19665 h 6858000"/>
              <a:gd name="connsiteX2-25" fmla="*/ 6213987 w 8451371"/>
              <a:gd name="connsiteY2-26" fmla="*/ 6858000 h 6858000"/>
              <a:gd name="connsiteX3-27" fmla="*/ 0 w 8451371"/>
              <a:gd name="connsiteY3-28" fmla="*/ 6858000 h 6858000"/>
              <a:gd name="connsiteX4-29" fmla="*/ 0 w 8451371"/>
              <a:gd name="connsiteY4-30" fmla="*/ 0 h 6858000"/>
              <a:gd name="connsiteX0-31" fmla="*/ 0 w 8803621"/>
              <a:gd name="connsiteY0-32" fmla="*/ 0 h 6858000"/>
              <a:gd name="connsiteX1-33" fmla="*/ 6253316 w 8803621"/>
              <a:gd name="connsiteY1-34" fmla="*/ 19665 h 6858000"/>
              <a:gd name="connsiteX2-35" fmla="*/ 6213987 w 8803621"/>
              <a:gd name="connsiteY2-36" fmla="*/ 6858000 h 6858000"/>
              <a:gd name="connsiteX3-37" fmla="*/ 0 w 8803621"/>
              <a:gd name="connsiteY3-38" fmla="*/ 6858000 h 6858000"/>
              <a:gd name="connsiteX4-39" fmla="*/ 0 w 8803621"/>
              <a:gd name="connsiteY4-40" fmla="*/ 0 h 6858000"/>
              <a:gd name="connsiteX0-41" fmla="*/ 0 w 8985062"/>
              <a:gd name="connsiteY0-42" fmla="*/ 0 h 6858000"/>
              <a:gd name="connsiteX1-43" fmla="*/ 6253316 w 8985062"/>
              <a:gd name="connsiteY1-44" fmla="*/ 19665 h 6858000"/>
              <a:gd name="connsiteX2-45" fmla="*/ 6213987 w 8985062"/>
              <a:gd name="connsiteY2-46" fmla="*/ 6858000 h 6858000"/>
              <a:gd name="connsiteX3-47" fmla="*/ 0 w 8985062"/>
              <a:gd name="connsiteY3-48" fmla="*/ 6858000 h 6858000"/>
              <a:gd name="connsiteX4-49" fmla="*/ 0 w 8985062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85062" h="6858000">
                <a:moveTo>
                  <a:pt x="0" y="0"/>
                </a:moveTo>
                <a:lnTo>
                  <a:pt x="6253316" y="19665"/>
                </a:lnTo>
                <a:cubicBezTo>
                  <a:pt x="11195664" y="1306052"/>
                  <a:pt x="8331200" y="6338530"/>
                  <a:pt x="621398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7844" y="1897626"/>
            <a:ext cx="380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02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9626" y="3178838"/>
            <a:ext cx="36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项目形式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3899" y="735955"/>
            <a:ext cx="68702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</a:t>
            </a:r>
            <a:endParaRPr lang="zh-CN" altLang="en-US" sz="344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88425" y="720306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现有的训练平台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15" y="1808163"/>
            <a:ext cx="5906012" cy="39017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41260" y="2332355"/>
            <a:ext cx="3660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知名国外反应力测试训练平台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Humanbenchmark，是一个网页平台，可以统计全球所有用户成绩并显示当前用户在全球用户中的排名，还可以记录平均分和每一次的提升。但没有中文界面，并且是网页平台使用颇为不便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88425" y="715132"/>
            <a:ext cx="321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为什么选择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52231" y="2309385"/>
            <a:ext cx="4262561" cy="212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小程序依托于微信，用户数量庞大，随时随地都能使用，而且制作相对简单，对于反应力训练这个主题非常适合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因此我们想将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Humanbenchmark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上的反应力训练以及排名功能移植到小程序上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33" y="1833765"/>
            <a:ext cx="5611484" cy="360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界面设计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3750" y="5057775"/>
            <a:ext cx="806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测试区，位于界面顶端，主要用于用户测试。并且，附有测试名称，测试的基本方法，即教程，方便用户理解和使用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273175"/>
            <a:ext cx="4792345" cy="3477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测试区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OCwiaGRpZCI6Ijg5ZGRmOTNjYzU4NDAxZWNhMDQxYTY2ZTZkOGRmNjJkIiwidXNlckNvdW50Ijo4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004,&quot;width&quot;:710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1323</Words>
  <Application>Microsoft Office PowerPoint</Application>
  <PresentationFormat>宽屏</PresentationFormat>
  <Paragraphs>268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思源黑体 CN Heavy</vt:lpstr>
      <vt:lpstr>思源黑体 CN Normal</vt:lpstr>
      <vt:lpstr>宋体</vt:lpstr>
      <vt:lpstr>幼圆</vt:lpstr>
      <vt:lpstr>Agency FB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Adela</dc:creator>
  <cp:lastModifiedBy>邹 雨哲</cp:lastModifiedBy>
  <cp:revision>25</cp:revision>
  <dcterms:created xsi:type="dcterms:W3CDTF">2020-03-13T04:23:00Z</dcterms:created>
  <dcterms:modified xsi:type="dcterms:W3CDTF">2022-10-15T06:19:57Z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TemplateUUID">
    <vt:lpwstr>v1.0_mb_KSCeoKADih7/FzlfSiubiw==</vt:lpwstr>
  </property>
  <property fmtid="{D5CDD505-2E9C-101B-9397-08002B2CF9AE}" pid="4" name="ICV">
    <vt:lpwstr>EF040E7448394DBBA18EF590191E2496</vt:lpwstr>
  </property>
</Properties>
</file>