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64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hyon Kim" initials="YK" lastIdx="1" clrIdx="0">
    <p:extLst>
      <p:ext uri="{19B8F6BF-5375-455C-9EA6-DF929625EA0E}">
        <p15:presenceInfo xmlns:p15="http://schemas.microsoft.com/office/powerpoint/2012/main" userId="S::youhyonk@usc.edu::2393b385-9b18-4b19-9c50-a09ffc3a1d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2760"/>
    <a:srgbClr val="5E3784"/>
    <a:srgbClr val="7A4AAA"/>
    <a:srgbClr val="F0FF00"/>
    <a:srgbClr val="141414"/>
    <a:srgbClr val="D4A6FC"/>
    <a:srgbClr val="FFFFFF"/>
    <a:srgbClr val="C295ED"/>
    <a:srgbClr val="704DF7"/>
    <a:srgbClr val="FC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F654D-5C8E-F147-A4B2-C28D6F358F7D}" v="1835" dt="2020-02-04T04:40:33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3T20:10:41.560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D7381-61E5-D343-A999-DF645B705FC1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35E5-2193-9F43-9EFA-5E7C1148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1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35E5-2193-9F43-9EFA-5E7C11484D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Displays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35E5-2193-9F43-9EFA-5E7C11484D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9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35E5-2193-9F43-9EFA-5E7C11484D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0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7161-9D8B-2D48-91F4-3969608F12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154D-44ED-0C45-AAC5-412D65FA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7161-9D8B-2D48-91F4-3969608F12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154D-44ED-0C45-AAC5-412D65FA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7161-9D8B-2D48-91F4-3969608F12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154D-44ED-0C45-AAC5-412D65FA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8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7161-9D8B-2D48-91F4-3969608F12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154D-44ED-0C45-AAC5-412D65FA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6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7161-9D8B-2D48-91F4-3969608F12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154D-44ED-0C45-AAC5-412D65FA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0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7161-9D8B-2D48-91F4-3969608F12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154D-44ED-0C45-AAC5-412D65FA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7161-9D8B-2D48-91F4-3969608F12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154D-44ED-0C45-AAC5-412D65FA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8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7161-9D8B-2D48-91F4-3969608F12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154D-44ED-0C45-AAC5-412D65FA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7161-9D8B-2D48-91F4-3969608F12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154D-44ED-0C45-AAC5-412D65FA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7161-9D8B-2D48-91F4-3969608F12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154D-44ED-0C45-AAC5-412D65FA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3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7161-9D8B-2D48-91F4-3969608F12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154D-44ED-0C45-AAC5-412D65FA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3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87161-9D8B-2D48-91F4-3969608F1292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154D-44ED-0C45-AAC5-412D65FA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2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643072-F83A-9C43-A317-A01E271F66CE}"/>
              </a:ext>
            </a:extLst>
          </p:cNvPr>
          <p:cNvSpPr/>
          <p:nvPr/>
        </p:nvSpPr>
        <p:spPr>
          <a:xfrm>
            <a:off x="491648" y="5690366"/>
            <a:ext cx="1870994" cy="331499"/>
          </a:xfrm>
          <a:prstGeom prst="round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5F51D-744E-A94B-9195-2287802332B2}"/>
              </a:ext>
            </a:extLst>
          </p:cNvPr>
          <p:cNvSpPr txBox="1"/>
          <p:nvPr/>
        </p:nvSpPr>
        <p:spPr>
          <a:xfrm>
            <a:off x="6781359" y="5595116"/>
            <a:ext cx="1916294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0FF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PHUONG NGO</a:t>
            </a:r>
          </a:p>
        </p:txBody>
      </p:sp>
      <p:pic>
        <p:nvPicPr>
          <p:cNvPr id="10" name="Graphic 9" descr="Download from cloud">
            <a:extLst>
              <a:ext uri="{FF2B5EF4-FFF2-40B4-BE49-F238E27FC236}">
                <a16:creationId xmlns:a16="http://schemas.microsoft.com/office/drawing/2014/main" id="{FB4F2D2C-51EC-2943-BC13-37F421206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6002" y="2343642"/>
            <a:ext cx="2170715" cy="2170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61A24E-73BF-6946-BC70-72D3EB2A57F8}"/>
              </a:ext>
            </a:extLst>
          </p:cNvPr>
          <p:cNvSpPr txBox="1"/>
          <p:nvPr/>
        </p:nvSpPr>
        <p:spPr>
          <a:xfrm>
            <a:off x="1982092" y="2828835"/>
            <a:ext cx="5179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CFF00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INF 551 </a:t>
            </a:r>
          </a:p>
          <a:p>
            <a:r>
              <a:rPr lang="en-US" sz="3600" b="1" dirty="0">
                <a:solidFill>
                  <a:srgbClr val="FCFF00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PROJECT PROPOSAL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B66F86-CC55-994E-AEC0-05CB8F4F409D}"/>
              </a:ext>
            </a:extLst>
          </p:cNvPr>
          <p:cNvSpPr/>
          <p:nvPr/>
        </p:nvSpPr>
        <p:spPr>
          <a:xfrm>
            <a:off x="491648" y="5595116"/>
            <a:ext cx="1903150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0FF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YOUHYON KIM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9074CA0-DE71-CA46-9BA8-F5AFB73AC2B2}"/>
              </a:ext>
            </a:extLst>
          </p:cNvPr>
          <p:cNvSpPr/>
          <p:nvPr/>
        </p:nvSpPr>
        <p:spPr>
          <a:xfrm>
            <a:off x="6760930" y="5680869"/>
            <a:ext cx="1870994" cy="331499"/>
          </a:xfrm>
          <a:prstGeom prst="round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0676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2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78CA48-33B0-BA46-84EC-DF065A29AF65}"/>
              </a:ext>
            </a:extLst>
          </p:cNvPr>
          <p:cNvSpPr txBox="1"/>
          <p:nvPr/>
        </p:nvSpPr>
        <p:spPr>
          <a:xfrm>
            <a:off x="834388" y="1318004"/>
            <a:ext cx="300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0FF00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Database 1: Formula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EF228-3F36-D94E-A192-35DB2E40553D}"/>
              </a:ext>
            </a:extLst>
          </p:cNvPr>
          <p:cNvSpPr txBox="1"/>
          <p:nvPr/>
        </p:nvSpPr>
        <p:spPr>
          <a:xfrm>
            <a:off x="4996224" y="1318004"/>
            <a:ext cx="379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0FF00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Database 2: Baseball History</a:t>
            </a:r>
          </a:p>
        </p:txBody>
      </p:sp>
      <p:pic>
        <p:nvPicPr>
          <p:cNvPr id="13" name="Picture 12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EF5794E0-A394-1D40-B644-C149A9A7C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" t="3646" r="1531" b="2985"/>
          <a:stretch/>
        </p:blipFill>
        <p:spPr>
          <a:xfrm>
            <a:off x="4682270" y="2215054"/>
            <a:ext cx="4260092" cy="3195146"/>
          </a:xfrm>
          <a:prstGeom prst="rect">
            <a:avLst/>
          </a:prstGeom>
        </p:spPr>
      </p:pic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19269791-F396-754D-A1E0-70BC6F18B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9" t="4336" r="1854" b="4178"/>
          <a:stretch/>
        </p:blipFill>
        <p:spPr>
          <a:xfrm>
            <a:off x="201638" y="1910393"/>
            <a:ext cx="4370362" cy="4193087"/>
          </a:xfrm>
          <a:prstGeom prst="rect">
            <a:avLst/>
          </a:prstGeom>
        </p:spPr>
      </p:pic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5BDF4861-ECBB-0744-B28F-071E3A83B16E}"/>
              </a:ext>
            </a:extLst>
          </p:cNvPr>
          <p:cNvSpPr/>
          <p:nvPr/>
        </p:nvSpPr>
        <p:spPr>
          <a:xfrm rot="5400000">
            <a:off x="645658" y="-215358"/>
            <a:ext cx="377461" cy="1668781"/>
          </a:xfrm>
          <a:prstGeom prst="round2SameRect">
            <a:avLst/>
          </a:prstGeom>
          <a:solidFill>
            <a:srgbClr val="F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A4AA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15E40-CA2A-A241-B109-720457B7D8A1}"/>
              </a:ext>
            </a:extLst>
          </p:cNvPr>
          <p:cNvSpPr txBox="1"/>
          <p:nvPr/>
        </p:nvSpPr>
        <p:spPr>
          <a:xfrm>
            <a:off x="201638" y="456769"/>
            <a:ext cx="134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A4AAA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0950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2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B00CEF-8760-294F-AFD8-9518F5B0E749}"/>
              </a:ext>
            </a:extLst>
          </p:cNvPr>
          <p:cNvSpPr/>
          <p:nvPr/>
        </p:nvSpPr>
        <p:spPr>
          <a:xfrm>
            <a:off x="94593" y="2261690"/>
            <a:ext cx="8954814" cy="4464932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5E24CCF-A490-F348-932F-E42505E39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04812"/>
              </p:ext>
            </p:extLst>
          </p:nvPr>
        </p:nvGraphicFramePr>
        <p:xfrm>
          <a:off x="325821" y="2917914"/>
          <a:ext cx="8492355" cy="1344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193">
                  <a:extLst>
                    <a:ext uri="{9D8B030D-6E8A-4147-A177-3AD203B41FA5}">
                      <a16:colId xmlns:a16="http://schemas.microsoft.com/office/drawing/2014/main" val="2994665339"/>
                    </a:ext>
                  </a:extLst>
                </a:gridCol>
                <a:gridCol w="987972">
                  <a:extLst>
                    <a:ext uri="{9D8B030D-6E8A-4147-A177-3AD203B41FA5}">
                      <a16:colId xmlns:a16="http://schemas.microsoft.com/office/drawing/2014/main" val="2767899197"/>
                    </a:ext>
                  </a:extLst>
                </a:gridCol>
                <a:gridCol w="788276">
                  <a:extLst>
                    <a:ext uri="{9D8B030D-6E8A-4147-A177-3AD203B41FA5}">
                      <a16:colId xmlns:a16="http://schemas.microsoft.com/office/drawing/2014/main" val="135155753"/>
                    </a:ext>
                  </a:extLst>
                </a:gridCol>
                <a:gridCol w="893379">
                  <a:extLst>
                    <a:ext uri="{9D8B030D-6E8A-4147-A177-3AD203B41FA5}">
                      <a16:colId xmlns:a16="http://schemas.microsoft.com/office/drawing/2014/main" val="771995136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370384211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105876764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3329631552"/>
                    </a:ext>
                  </a:extLst>
                </a:gridCol>
                <a:gridCol w="935421">
                  <a:extLst>
                    <a:ext uri="{9D8B030D-6E8A-4147-A177-3AD203B41FA5}">
                      <a16:colId xmlns:a16="http://schemas.microsoft.com/office/drawing/2014/main" val="3202711094"/>
                    </a:ext>
                  </a:extLst>
                </a:gridCol>
                <a:gridCol w="1082562">
                  <a:extLst>
                    <a:ext uri="{9D8B030D-6E8A-4147-A177-3AD203B41FA5}">
                      <a16:colId xmlns:a16="http://schemas.microsoft.com/office/drawing/2014/main" val="600426466"/>
                    </a:ext>
                  </a:extLst>
                </a:gridCol>
              </a:tblGrid>
              <a:tr h="239304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driverId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driverRef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number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code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forename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surname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dob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Nationality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chemeClr val="tx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url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992892"/>
                  </a:ext>
                </a:extLst>
              </a:tr>
              <a:tr h="239304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15</a:t>
                      </a: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trulli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null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TRU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Jarno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Trulli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13/07/1974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F0FF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Italian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http://</a:t>
                      </a:r>
                      <a:r>
                        <a:rPr 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en.wik</a:t>
                      </a:r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...</a:t>
                      </a: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641103"/>
                  </a:ext>
                </a:extLst>
              </a:tr>
              <a:tr h="280497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21</a:t>
                      </a: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Fishicella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null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FIS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Giancarlo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Fisichella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14/01/1973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F0FF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Italian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http://</a:t>
                      </a:r>
                      <a:r>
                        <a:rPr 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en.wik</a:t>
                      </a:r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...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337446"/>
                  </a:ext>
                </a:extLst>
              </a:tr>
              <a:tr h="280497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24</a:t>
                      </a: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Liuzzi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null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LIU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Vitantonio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Liuzzi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6/8/80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F0FF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Italian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http://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en.wik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...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167791"/>
                  </a:ext>
                </a:extLst>
              </a:tr>
              <a:tr h="280497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45</a:t>
                      </a: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Pantano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null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null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Giorgio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Pantano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4/2/79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F0FF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Italian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http://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en.wik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...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714476"/>
                  </a:ext>
                </a:extLst>
              </a:tr>
            </a:tbl>
          </a:graphicData>
        </a:graphic>
      </p:graphicFrame>
      <p:pic>
        <p:nvPicPr>
          <p:cNvPr id="40" name="Graphic 39" descr="Download from cloud">
            <a:extLst>
              <a:ext uri="{FF2B5EF4-FFF2-40B4-BE49-F238E27FC236}">
                <a16:creationId xmlns:a16="http://schemas.microsoft.com/office/drawing/2014/main" id="{B5046A93-5DAE-214A-8059-35EAF032A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2188" y="252458"/>
            <a:ext cx="1085358" cy="108535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EFC9CA4-CE5C-C144-BB99-AC80AEADAC33}"/>
              </a:ext>
            </a:extLst>
          </p:cNvPr>
          <p:cNvGrpSpPr/>
          <p:nvPr/>
        </p:nvGrpSpPr>
        <p:grpSpPr>
          <a:xfrm>
            <a:off x="1924123" y="464106"/>
            <a:ext cx="5242910" cy="1086723"/>
            <a:chOff x="1927199" y="391626"/>
            <a:chExt cx="5242910" cy="10867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7133B3-1155-3E4D-A6A9-1B5A691ACD17}"/>
                </a:ext>
              </a:extLst>
            </p:cNvPr>
            <p:cNvSpPr/>
            <p:nvPr/>
          </p:nvSpPr>
          <p:spPr>
            <a:xfrm>
              <a:off x="3566237" y="391626"/>
              <a:ext cx="2011525" cy="1086723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rgbClr val="F0FF00"/>
                  </a:solidFill>
                  <a:latin typeface="Futura" panose="020B0602020204020303" pitchFamily="34" charset="-79"/>
                  <a:cs typeface="Futura" panose="020B0602020204020303" pitchFamily="34" charset="-79"/>
                </a:rPr>
                <a:t>FINDATA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498C92-96F5-0945-B315-F09630D4DCEA}"/>
                </a:ext>
              </a:extLst>
            </p:cNvPr>
            <p:cNvSpPr txBox="1"/>
            <p:nvPr/>
          </p:nvSpPr>
          <p:spPr>
            <a:xfrm>
              <a:off x="1927199" y="1073577"/>
              <a:ext cx="5242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D4A6FC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Use keywords to look up instances from the selected database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C3447C-5E94-664C-A16F-131ECF89CB44}"/>
              </a:ext>
            </a:extLst>
          </p:cNvPr>
          <p:cNvSpPr/>
          <p:nvPr/>
        </p:nvSpPr>
        <p:spPr>
          <a:xfrm>
            <a:off x="3883092" y="1562259"/>
            <a:ext cx="4320437" cy="476748"/>
          </a:xfrm>
          <a:prstGeom prst="roundRect">
            <a:avLst/>
          </a:prstGeom>
          <a:solidFill>
            <a:srgbClr val="D4A6F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F7774-6136-CB41-B010-F90EB78287A2}"/>
              </a:ext>
            </a:extLst>
          </p:cNvPr>
          <p:cNvSpPr/>
          <p:nvPr/>
        </p:nvSpPr>
        <p:spPr>
          <a:xfrm>
            <a:off x="3883092" y="1562259"/>
            <a:ext cx="4242949" cy="476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solidFill>
                <a:srgbClr val="7A4AAA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1B9C2F6A-659D-AD46-9459-29CA64664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93154" y="1635180"/>
            <a:ext cx="332887" cy="331509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D147ED0-876A-EB4D-809A-43AD9CBC677E}"/>
              </a:ext>
            </a:extLst>
          </p:cNvPr>
          <p:cNvSpPr/>
          <p:nvPr/>
        </p:nvSpPr>
        <p:spPr>
          <a:xfrm>
            <a:off x="1157792" y="1571987"/>
            <a:ext cx="2017986" cy="476748"/>
          </a:xfrm>
          <a:prstGeom prst="roundRect">
            <a:avLst/>
          </a:prstGeom>
          <a:solidFill>
            <a:srgbClr val="D4A6F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6664AA-028C-3A48-AC31-802F24752C3B}"/>
              </a:ext>
            </a:extLst>
          </p:cNvPr>
          <p:cNvSpPr/>
          <p:nvPr/>
        </p:nvSpPr>
        <p:spPr>
          <a:xfrm>
            <a:off x="1223497" y="1562259"/>
            <a:ext cx="1660634" cy="476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7A4AAA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Select a database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8980BAE5-306B-9D47-8C65-F6AB3FD6011D}"/>
              </a:ext>
            </a:extLst>
          </p:cNvPr>
          <p:cNvSpPr/>
          <p:nvPr/>
        </p:nvSpPr>
        <p:spPr>
          <a:xfrm rot="10800000">
            <a:off x="2888386" y="1771956"/>
            <a:ext cx="124510" cy="110060"/>
          </a:xfrm>
          <a:prstGeom prst="triangle">
            <a:avLst/>
          </a:prstGeom>
          <a:solidFill>
            <a:srgbClr val="F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7EA58A-9738-6D46-81B2-D93D38F59AB8}"/>
              </a:ext>
            </a:extLst>
          </p:cNvPr>
          <p:cNvGrpSpPr/>
          <p:nvPr/>
        </p:nvGrpSpPr>
        <p:grpSpPr>
          <a:xfrm>
            <a:off x="1156732" y="2050718"/>
            <a:ext cx="2019046" cy="1281068"/>
            <a:chOff x="1156732" y="2439595"/>
            <a:chExt cx="2019046" cy="12810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C61D510-3D65-9D45-AA80-65CCBE0A8BEE}"/>
                </a:ext>
              </a:extLst>
            </p:cNvPr>
            <p:cNvSpPr/>
            <p:nvPr/>
          </p:nvSpPr>
          <p:spPr>
            <a:xfrm>
              <a:off x="1156732" y="2915614"/>
              <a:ext cx="2017986" cy="347454"/>
            </a:xfrm>
            <a:prstGeom prst="rect">
              <a:avLst/>
            </a:prstGeom>
            <a:solidFill>
              <a:srgbClr val="D4A6FC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4D79233-5FFC-5046-9978-355DB76C7799}"/>
                </a:ext>
              </a:extLst>
            </p:cNvPr>
            <p:cNvGrpSpPr/>
            <p:nvPr/>
          </p:nvGrpSpPr>
          <p:grpSpPr>
            <a:xfrm>
              <a:off x="1157792" y="2439595"/>
              <a:ext cx="2017986" cy="1281068"/>
              <a:chOff x="1157792" y="2807837"/>
              <a:chExt cx="2017986" cy="1281068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4344B0A2-AF1E-A846-AFA7-73C8DBC909D4}"/>
                  </a:ext>
                </a:extLst>
              </p:cNvPr>
              <p:cNvSpPr/>
              <p:nvPr/>
            </p:nvSpPr>
            <p:spPr>
              <a:xfrm>
                <a:off x="1157792" y="2807837"/>
                <a:ext cx="2017986" cy="1281068"/>
              </a:xfrm>
              <a:prstGeom prst="roundRect">
                <a:avLst/>
              </a:prstGeom>
              <a:solidFill>
                <a:schemeClr val="tx1">
                  <a:alpha val="3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444913-FE8B-8C40-A19F-2B5FB43CC98C}"/>
                  </a:ext>
                </a:extLst>
              </p:cNvPr>
              <p:cNvSpPr txBox="1"/>
              <p:nvPr/>
            </p:nvSpPr>
            <p:spPr>
              <a:xfrm>
                <a:off x="1320531" y="3323225"/>
                <a:ext cx="1813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0FF00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Formula 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1DB6BD-24A0-D94A-9589-C5D6CD5C1043}"/>
                  </a:ext>
                </a:extLst>
              </p:cNvPr>
              <p:cNvSpPr txBox="1"/>
              <p:nvPr/>
            </p:nvSpPr>
            <p:spPr>
              <a:xfrm>
                <a:off x="1320533" y="2923528"/>
                <a:ext cx="1813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0FF00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Baseball History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3C5F4C-A059-3F46-B6A6-5FD26E0A757A}"/>
                  </a:ext>
                </a:extLst>
              </p:cNvPr>
              <p:cNvSpPr txBox="1"/>
              <p:nvPr/>
            </p:nvSpPr>
            <p:spPr>
              <a:xfrm>
                <a:off x="1320531" y="3691392"/>
                <a:ext cx="1813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0FF00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World</a:t>
                </a:r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3E357-1BE0-8B41-9385-8379584E6DD0}"/>
              </a:ext>
            </a:extLst>
          </p:cNvPr>
          <p:cNvSpPr/>
          <p:nvPr/>
        </p:nvSpPr>
        <p:spPr>
          <a:xfrm>
            <a:off x="1289202" y="1554364"/>
            <a:ext cx="1660634" cy="476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A4AAA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Formula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BC079E-6C95-5247-A654-A192661EEB3D}"/>
              </a:ext>
            </a:extLst>
          </p:cNvPr>
          <p:cNvSpPr txBox="1"/>
          <p:nvPr/>
        </p:nvSpPr>
        <p:spPr>
          <a:xfrm>
            <a:off x="3904896" y="1647028"/>
            <a:ext cx="91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A4AAA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Search…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66633C-8F1C-334A-9C54-4470E977CB35}"/>
              </a:ext>
            </a:extLst>
          </p:cNvPr>
          <p:cNvSpPr txBox="1"/>
          <p:nvPr/>
        </p:nvSpPr>
        <p:spPr>
          <a:xfrm>
            <a:off x="3904896" y="1660290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A4AAA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Italian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24435-E352-E348-A6E6-2DAEF64F0671}"/>
              </a:ext>
            </a:extLst>
          </p:cNvPr>
          <p:cNvSpPr txBox="1"/>
          <p:nvPr/>
        </p:nvSpPr>
        <p:spPr>
          <a:xfrm>
            <a:off x="130361" y="2268501"/>
            <a:ext cx="6375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A6FC"/>
                </a:solidFill>
              </a:rPr>
              <a:t>Showing instances including “Italian” 			Found 9304 results across 2 tables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9EC10E-F25D-C443-AC32-AEC5ADCCE0E0}"/>
              </a:ext>
            </a:extLst>
          </p:cNvPr>
          <p:cNvSpPr txBox="1"/>
          <p:nvPr/>
        </p:nvSpPr>
        <p:spPr>
          <a:xfrm>
            <a:off x="7167033" y="2289408"/>
            <a:ext cx="1857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D4A6FC"/>
                </a:solidFill>
              </a:rPr>
              <a:t>Search Time: 0.3 seconds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C96E1-70F8-3B40-8366-E253158E2CF8}"/>
              </a:ext>
            </a:extLst>
          </p:cNvPr>
          <p:cNvSpPr txBox="1"/>
          <p:nvPr/>
        </p:nvSpPr>
        <p:spPr>
          <a:xfrm>
            <a:off x="1166059" y="2551188"/>
            <a:ext cx="86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F00"/>
                </a:solidFill>
              </a:rPr>
              <a:t>Drivers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58F4D-05E2-5247-AE32-9BAAE7CAF0FA}"/>
              </a:ext>
            </a:extLst>
          </p:cNvPr>
          <p:cNvSpPr txBox="1"/>
          <p:nvPr/>
        </p:nvSpPr>
        <p:spPr>
          <a:xfrm>
            <a:off x="1816482" y="2650690"/>
            <a:ext cx="705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D4A6FC"/>
                </a:solidFill>
              </a:rPr>
              <a:t>See all…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9C1CCFE-A89D-254B-9088-73C47BA1F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66135"/>
              </p:ext>
            </p:extLst>
          </p:nvPr>
        </p:nvGraphicFramePr>
        <p:xfrm>
          <a:off x="325820" y="4984146"/>
          <a:ext cx="8492357" cy="1266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075">
                  <a:extLst>
                    <a:ext uri="{9D8B030D-6E8A-4147-A177-3AD203B41FA5}">
                      <a16:colId xmlns:a16="http://schemas.microsoft.com/office/drawing/2014/main" val="2994665339"/>
                    </a:ext>
                  </a:extLst>
                </a:gridCol>
                <a:gridCol w="990195">
                  <a:extLst>
                    <a:ext uri="{9D8B030D-6E8A-4147-A177-3AD203B41FA5}">
                      <a16:colId xmlns:a16="http://schemas.microsoft.com/office/drawing/2014/main" val="27678991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5155753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771995136"/>
                    </a:ext>
                  </a:extLst>
                </a:gridCol>
                <a:gridCol w="1649556">
                  <a:extLst>
                    <a:ext uri="{9D8B030D-6E8A-4147-A177-3AD203B41FA5}">
                      <a16:colId xmlns:a16="http://schemas.microsoft.com/office/drawing/2014/main" val="3703842113"/>
                    </a:ext>
                  </a:extLst>
                </a:gridCol>
                <a:gridCol w="1156406">
                  <a:extLst>
                    <a:ext uri="{9D8B030D-6E8A-4147-A177-3AD203B41FA5}">
                      <a16:colId xmlns:a16="http://schemas.microsoft.com/office/drawing/2014/main" val="105876764"/>
                    </a:ext>
                  </a:extLst>
                </a:gridCol>
                <a:gridCol w="1156406">
                  <a:extLst>
                    <a:ext uri="{9D8B030D-6E8A-4147-A177-3AD203B41FA5}">
                      <a16:colId xmlns:a16="http://schemas.microsoft.com/office/drawing/2014/main" val="3329631552"/>
                    </a:ext>
                  </a:extLst>
                </a:gridCol>
                <a:gridCol w="1072085">
                  <a:extLst>
                    <a:ext uri="{9D8B030D-6E8A-4147-A177-3AD203B41FA5}">
                      <a16:colId xmlns:a16="http://schemas.microsoft.com/office/drawing/2014/main" val="3202711094"/>
                    </a:ext>
                  </a:extLst>
                </a:gridCol>
              </a:tblGrid>
              <a:tr h="228208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raceId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year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round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circuitId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name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date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time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chemeClr val="tx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url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992892"/>
                  </a:ext>
                </a:extLst>
              </a:tr>
              <a:tr h="228208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13</a:t>
                      </a: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2009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F0FF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Italian</a:t>
                      </a:r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Grand Prix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9/13/09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12:00:00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http://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en.wik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...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641103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48</a:t>
                      </a: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2007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F0FF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Italian</a:t>
                      </a:r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Grand Prix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9/9/07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12:00:00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http://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en.wik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...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337446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67</a:t>
                      </a: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2006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F0FF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Italian</a:t>
                      </a:r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Grand Prix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9/10/06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14:00:00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http://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en.wik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...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167791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85</a:t>
                      </a: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2005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F0FF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Italian</a:t>
                      </a:r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Grand Prix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9/4/05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14:00:00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http://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en.wik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...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21602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BE9B73AA-A8CD-3544-AE4C-A620CECC003C}"/>
              </a:ext>
            </a:extLst>
          </p:cNvPr>
          <p:cNvSpPr txBox="1"/>
          <p:nvPr/>
        </p:nvSpPr>
        <p:spPr>
          <a:xfrm>
            <a:off x="-50785" y="2638923"/>
            <a:ext cx="1350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D4A6FC"/>
                </a:solidFill>
              </a:rPr>
              <a:t>Results from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56CC28-CA0D-D945-AC86-73C3E44C5A6A}"/>
              </a:ext>
            </a:extLst>
          </p:cNvPr>
          <p:cNvSpPr txBox="1"/>
          <p:nvPr/>
        </p:nvSpPr>
        <p:spPr>
          <a:xfrm>
            <a:off x="1166059" y="4604083"/>
            <a:ext cx="86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F00"/>
                </a:solidFill>
              </a:rPr>
              <a:t>Races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43A80E-AFFB-924D-9366-030912E0FA8A}"/>
              </a:ext>
            </a:extLst>
          </p:cNvPr>
          <p:cNvSpPr txBox="1"/>
          <p:nvPr/>
        </p:nvSpPr>
        <p:spPr>
          <a:xfrm>
            <a:off x="1816482" y="4703585"/>
            <a:ext cx="705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D4A6FC"/>
                </a:solidFill>
              </a:rPr>
              <a:t>See all…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13FAA1-855E-8A4D-AC78-C4C966302CDA}"/>
              </a:ext>
            </a:extLst>
          </p:cNvPr>
          <p:cNvSpPr txBox="1"/>
          <p:nvPr/>
        </p:nvSpPr>
        <p:spPr>
          <a:xfrm>
            <a:off x="-50785" y="4691818"/>
            <a:ext cx="1350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D4A6FC"/>
                </a:solidFill>
              </a:rPr>
              <a:t>Results from table</a:t>
            </a:r>
          </a:p>
        </p:txBody>
      </p:sp>
      <p:pic>
        <p:nvPicPr>
          <p:cNvPr id="3" name="Graphic 2" descr="Cursor">
            <a:extLst>
              <a:ext uri="{FF2B5EF4-FFF2-40B4-BE49-F238E27FC236}">
                <a16:creationId xmlns:a16="http://schemas.microsoft.com/office/drawing/2014/main" id="{1E975BA0-3D21-5B4D-A42D-B281CC5769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6475" y="2900484"/>
            <a:ext cx="382880" cy="3828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1561D8-F9FA-4342-BBCE-910449111F46}"/>
              </a:ext>
            </a:extLst>
          </p:cNvPr>
          <p:cNvSpPr txBox="1"/>
          <p:nvPr/>
        </p:nvSpPr>
        <p:spPr>
          <a:xfrm>
            <a:off x="3240116" y="5244662"/>
            <a:ext cx="3993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14</a:t>
            </a:r>
          </a:p>
        </p:txBody>
      </p: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3366332B-B1F5-EF40-8B33-A97DDBE9E37A}"/>
              </a:ext>
            </a:extLst>
          </p:cNvPr>
          <p:cNvSpPr/>
          <p:nvPr/>
        </p:nvSpPr>
        <p:spPr>
          <a:xfrm rot="5400000">
            <a:off x="645658" y="-215358"/>
            <a:ext cx="377461" cy="1668781"/>
          </a:xfrm>
          <a:prstGeom prst="round2SameRect">
            <a:avLst/>
          </a:prstGeom>
          <a:solidFill>
            <a:srgbClr val="F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A4AA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E2AC8E-FDC2-1B46-9E59-BB3250538B14}"/>
              </a:ext>
            </a:extLst>
          </p:cNvPr>
          <p:cNvSpPr txBox="1"/>
          <p:nvPr/>
        </p:nvSpPr>
        <p:spPr>
          <a:xfrm>
            <a:off x="553941" y="45741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A4AAA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3861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3.61111E-6 0.00024 C -0.00069 -4.44444E-6 -0.00121 0.00024 -0.00173 0.00024 C -0.00208 -4.44444E-6 -0.00243 -0.00023 -0.00277 -0.00023 C -0.00312 -0.00046 -0.00364 -0.00046 -0.00399 -0.00046 C -0.00434 -0.00069 -0.00451 -0.00069 -0.00486 -0.00069 C -0.00538 -0.00092 -0.00573 -0.00115 -0.00625 -0.00138 C -0.00711 -0.00162 -0.00798 -0.00185 -0.00885 -0.00208 C -0.0092 -0.00208 -0.00972 -0.00208 -0.01007 -0.00231 C -0.01059 -0.00254 -0.01076 -0.00277 -0.01128 -0.00277 C -0.01371 -0.0037 -0.01059 -0.00231 -0.01354 -0.00347 C -0.01423 -0.00393 -0.01475 -0.00439 -0.01545 -0.00463 C -0.01614 -0.00486 -0.01684 -0.00509 -0.01718 -0.00532 C -0.0177 -0.00532 -0.01805 -0.00555 -0.0184 -0.00555 C -0.01875 -0.00578 -0.01892 -0.00601 -0.01927 -0.00625 C -0.01944 -0.00625 -0.01979 -0.00625 -0.02014 -0.00648 C -0.02031 -0.00671 -0.02048 -0.00671 -0.02083 -0.00671 C -0.02118 -0.00671 -0.02152 -0.00671 -0.02187 -0.00694 C -0.02257 -0.00717 -0.02309 -0.00763 -0.02361 -0.0081 C -0.02378 -0.0081 -0.02413 -0.00833 -0.0243 -0.00856 C -0.025 -0.00902 -0.02552 -0.00902 -0.02604 -0.00972 C -0.02656 -0.00995 -0.02691 -0.01041 -0.02743 -0.01064 C -0.02777 -0.01064 -0.02812 -0.01088 -0.02829 -0.01088 C -0.02864 -0.01111 -0.02882 -0.01134 -0.02899 -0.01157 C -0.02934 -0.01157 -0.02968 -0.0118 -0.03003 -0.0118 C -0.03107 -0.01226 -0.0302 -0.01203 -0.03125 -0.01226 C -0.03194 -0.01273 -0.03194 -0.0125 -0.03246 -0.01296 C -0.03264 -0.01319 -0.03298 -0.01319 -0.03316 -0.01319 C -0.03316 -0.01342 -0.0335 -0.01342 -0.03368 -0.01342 C -0.03385 -0.01342 -0.03402 -0.01365 -0.0342 -0.01388 C -0.03454 -0.01412 -0.03472 -0.01412 -0.03489 -0.01435 C -0.03524 -0.01435 -0.03559 -0.01458 -0.03593 -0.01481 C -0.03645 -0.01504 -0.03645 -0.01527 -0.03715 -0.0155 C -0.03732 -0.0155 -0.0375 -0.0155 -0.03784 -0.01574 C -0.03819 -0.01574 -0.03871 -0.0162 -0.03923 -0.01643 C -0.03975 -0.01643 -0.03993 -0.01666 -0.04045 -0.01666 C -0.04184 -0.01666 -0.04114 -0.01666 -0.04184 -0.01666 " pathEditMode="relative" rAng="0" ptsTypes="AAAAAAAAAAAAAAAAAAAAAAAAAAAAAAAAAAA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5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301 L 0.00018 0.00301 C -0.00104 0.00695 -0.00208 0.01112 -0.00329 0.01505 C -0.00399 0.0169 -0.0052 0.01806 -0.00573 0.01968 C -0.00989 0.03496 -0.00364 0.0213 -0.00902 0.03195 C -0.01145 0.05116 -0.00902 0.03403 -0.01145 0.04584 C -0.01215 0.04977 -0.01284 0.05394 -0.01371 0.05811 C -0.01406 0.06019 -0.01406 0.06227 -0.01475 0.06412 L -0.01718 0.07037 L -0.01944 0.08264 C -0.01979 0.0845 -0.02031 0.08658 -0.02048 0.08866 C -0.021 0.09121 -0.02135 0.09375 -0.0217 0.0963 C -0.02204 0.09838 -0.02257 0.10047 -0.02291 0.10255 C -0.02378 0.10857 -0.0243 0.11482 -0.02517 0.12084 L -0.02621 0.12848 C -0.02586 0.16621 -0.02586 0.20417 -0.02517 0.2419 C -0.02517 0.24491 -0.0243 0.24792 -0.02395 0.25116 C -0.02361 0.25556 -0.02326 0.26019 -0.02291 0.26482 C -0.02204 0.27223 -0.0217 0.272 -0.02048 0.27871 C -0.01979 0.2838 -0.01909 0.28889 -0.01823 0.29399 C -0.01788 0.29653 -0.0177 0.29908 -0.01718 0.30162 C -0.01354 0.31598 -0.01579 0.30556 -0.01371 0.31852 C -0.01336 0.32061 -0.01284 0.32246 -0.0125 0.32454 C -0.01215 0.32709 -0.0118 0.32963 -0.01145 0.33218 C -0.01007 0.33959 -0.01024 0.33403 -0.01024 0.34005 " pathEditMode="relative" ptsTypes="AAAAAAAAAAAAAAAAAAAAAAAAA">
                                      <p:cBhvr>
                                        <p:cTn id="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26" grpId="0"/>
      <p:bldP spid="29" grpId="0"/>
      <p:bldP spid="31" grpId="0"/>
      <p:bldP spid="12" grpId="0"/>
      <p:bldP spid="33" grpId="0"/>
      <p:bldP spid="14" grpId="0"/>
      <p:bldP spid="38" grpId="0"/>
      <p:bldP spid="44" grpId="0"/>
      <p:bldP spid="46" grpId="0"/>
      <p:bldP spid="47" grpId="0"/>
      <p:bldP spid="53" grpId="0"/>
      <p:bldP spid="20" grpId="0"/>
      <p:bldP spid="2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2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EDB0EDB-084A-C847-B3B5-702F459B8721}"/>
              </a:ext>
            </a:extLst>
          </p:cNvPr>
          <p:cNvSpPr/>
          <p:nvPr/>
        </p:nvSpPr>
        <p:spPr>
          <a:xfrm>
            <a:off x="94593" y="2261690"/>
            <a:ext cx="8954814" cy="4464932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FF5B957-A03D-8F40-8149-A3FDEBAE0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06717"/>
              </p:ext>
            </p:extLst>
          </p:nvPr>
        </p:nvGraphicFramePr>
        <p:xfrm>
          <a:off x="325821" y="4662625"/>
          <a:ext cx="8492355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110">
                  <a:extLst>
                    <a:ext uri="{9D8B030D-6E8A-4147-A177-3AD203B41FA5}">
                      <a16:colId xmlns:a16="http://schemas.microsoft.com/office/drawing/2014/main" val="2994665339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767899197"/>
                    </a:ext>
                  </a:extLst>
                </a:gridCol>
                <a:gridCol w="1282262">
                  <a:extLst>
                    <a:ext uri="{9D8B030D-6E8A-4147-A177-3AD203B41FA5}">
                      <a16:colId xmlns:a16="http://schemas.microsoft.com/office/drawing/2014/main" val="135155753"/>
                    </a:ext>
                  </a:extLst>
                </a:gridCol>
                <a:gridCol w="798786">
                  <a:extLst>
                    <a:ext uri="{9D8B030D-6E8A-4147-A177-3AD203B41FA5}">
                      <a16:colId xmlns:a16="http://schemas.microsoft.com/office/drawing/2014/main" val="771995136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37038421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5876764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3329631552"/>
                    </a:ext>
                  </a:extLst>
                </a:gridCol>
                <a:gridCol w="861848">
                  <a:extLst>
                    <a:ext uri="{9D8B030D-6E8A-4147-A177-3AD203B41FA5}">
                      <a16:colId xmlns:a16="http://schemas.microsoft.com/office/drawing/2014/main" val="3202711094"/>
                    </a:ext>
                  </a:extLst>
                </a:gridCol>
                <a:gridCol w="1082562">
                  <a:extLst>
                    <a:ext uri="{9D8B030D-6E8A-4147-A177-3AD203B41FA5}">
                      <a16:colId xmlns:a16="http://schemas.microsoft.com/office/drawing/2014/main" val="600426466"/>
                    </a:ext>
                  </a:extLst>
                </a:gridCol>
              </a:tblGrid>
              <a:tr h="239304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curcuitId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curcuitRef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name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location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country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lat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lng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alt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chemeClr val="tx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url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992892"/>
                  </a:ext>
                </a:extLst>
              </a:tr>
              <a:tr h="239304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F0FF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14</a:t>
                      </a: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monza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Autodromo Nazi…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Monza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Italy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45.6156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9.28111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null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http://</a:t>
                      </a:r>
                      <a:r>
                        <a:rPr 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en.wik</a:t>
                      </a:r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...</a:t>
                      </a: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64110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8634B78-FAE8-4845-84E1-80A462E49A19}"/>
              </a:ext>
            </a:extLst>
          </p:cNvPr>
          <p:cNvSpPr txBox="1"/>
          <p:nvPr/>
        </p:nvSpPr>
        <p:spPr>
          <a:xfrm>
            <a:off x="7167033" y="2289408"/>
            <a:ext cx="1857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D4A6FC"/>
                </a:solidFill>
              </a:rPr>
              <a:t>Search Time: 0.2 seconds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3908BB-2D46-E045-88EB-7E9060D49AAD}"/>
              </a:ext>
            </a:extLst>
          </p:cNvPr>
          <p:cNvSpPr txBox="1"/>
          <p:nvPr/>
        </p:nvSpPr>
        <p:spPr>
          <a:xfrm>
            <a:off x="1166058" y="4295899"/>
            <a:ext cx="95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F00"/>
                </a:solidFill>
              </a:rPr>
              <a:t>Circuits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1B7247-295B-464F-9ACF-D8EE432C6C16}"/>
              </a:ext>
            </a:extLst>
          </p:cNvPr>
          <p:cNvSpPr txBox="1"/>
          <p:nvPr/>
        </p:nvSpPr>
        <p:spPr>
          <a:xfrm>
            <a:off x="-50785" y="4383634"/>
            <a:ext cx="1350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D4A6FC"/>
                </a:solidFill>
              </a:rPr>
              <a:t>Results from table</a:t>
            </a:r>
          </a:p>
        </p:txBody>
      </p:sp>
      <p:pic>
        <p:nvPicPr>
          <p:cNvPr id="39" name="Graphic 38" descr="Download from cloud">
            <a:extLst>
              <a:ext uri="{FF2B5EF4-FFF2-40B4-BE49-F238E27FC236}">
                <a16:creationId xmlns:a16="http://schemas.microsoft.com/office/drawing/2014/main" id="{43130DDD-858C-1440-89F9-5A012D053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1503" y="271058"/>
            <a:ext cx="1085358" cy="1085358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B4230FA-FE29-8C43-9BD8-7F7D812D1256}"/>
              </a:ext>
            </a:extLst>
          </p:cNvPr>
          <p:cNvGrpSpPr/>
          <p:nvPr/>
        </p:nvGrpSpPr>
        <p:grpSpPr>
          <a:xfrm>
            <a:off x="1927199" y="471246"/>
            <a:ext cx="5242910" cy="1086723"/>
            <a:chOff x="1927199" y="471636"/>
            <a:chExt cx="5242910" cy="108672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92F2D40-8690-5248-ADDD-0CAC3C9CF779}"/>
                </a:ext>
              </a:extLst>
            </p:cNvPr>
            <p:cNvSpPr/>
            <p:nvPr/>
          </p:nvSpPr>
          <p:spPr>
            <a:xfrm>
              <a:off x="3566237" y="471636"/>
              <a:ext cx="2011525" cy="1086723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rgbClr val="F0FF00"/>
                  </a:solidFill>
                  <a:latin typeface="Futura" panose="020B0602020204020303" pitchFamily="34" charset="-79"/>
                  <a:cs typeface="Futura" panose="020B0602020204020303" pitchFamily="34" charset="-79"/>
                </a:rPr>
                <a:t>FINDATA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51A99C3-1E63-2A4D-BA11-53573133631D}"/>
                </a:ext>
              </a:extLst>
            </p:cNvPr>
            <p:cNvSpPr txBox="1"/>
            <p:nvPr/>
          </p:nvSpPr>
          <p:spPr>
            <a:xfrm>
              <a:off x="1927199" y="1154515"/>
              <a:ext cx="5242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D4A6FC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Use keywords to look up instances from the selected database</a:t>
              </a:r>
            </a:p>
          </p:txBody>
        </p:sp>
      </p:grp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E7DE7F3-D2B2-B345-B6F9-EBC0340F0DC9}"/>
              </a:ext>
            </a:extLst>
          </p:cNvPr>
          <p:cNvSpPr/>
          <p:nvPr/>
        </p:nvSpPr>
        <p:spPr>
          <a:xfrm>
            <a:off x="3883092" y="1562259"/>
            <a:ext cx="4320437" cy="476748"/>
          </a:xfrm>
          <a:prstGeom prst="roundRect">
            <a:avLst/>
          </a:prstGeom>
          <a:solidFill>
            <a:srgbClr val="D4A6F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0FE11D-B2AE-3844-A59D-BF8924FF9BEC}"/>
              </a:ext>
            </a:extLst>
          </p:cNvPr>
          <p:cNvSpPr/>
          <p:nvPr/>
        </p:nvSpPr>
        <p:spPr>
          <a:xfrm>
            <a:off x="3883092" y="1562259"/>
            <a:ext cx="4242949" cy="476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solidFill>
                <a:srgbClr val="7A4AAA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3" name="Graphic 52" descr="Magnifying glass">
            <a:extLst>
              <a:ext uri="{FF2B5EF4-FFF2-40B4-BE49-F238E27FC236}">
                <a16:creationId xmlns:a16="http://schemas.microsoft.com/office/drawing/2014/main" id="{D310E7C8-08B0-DD4B-A44A-77A1CADD2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93154" y="1635180"/>
            <a:ext cx="332887" cy="331509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90BA482-9C59-A345-A7D6-83F00662522A}"/>
              </a:ext>
            </a:extLst>
          </p:cNvPr>
          <p:cNvSpPr/>
          <p:nvPr/>
        </p:nvSpPr>
        <p:spPr>
          <a:xfrm>
            <a:off x="1157792" y="1571987"/>
            <a:ext cx="2017986" cy="476748"/>
          </a:xfrm>
          <a:prstGeom prst="roundRect">
            <a:avLst/>
          </a:prstGeom>
          <a:solidFill>
            <a:srgbClr val="D4A6F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772DF0C3-D1AF-1140-9CD5-F14B7E1330F9}"/>
              </a:ext>
            </a:extLst>
          </p:cNvPr>
          <p:cNvSpPr/>
          <p:nvPr/>
        </p:nvSpPr>
        <p:spPr>
          <a:xfrm rot="10800000">
            <a:off x="2888386" y="1771956"/>
            <a:ext cx="124510" cy="110060"/>
          </a:xfrm>
          <a:prstGeom prst="triangle">
            <a:avLst/>
          </a:prstGeom>
          <a:solidFill>
            <a:srgbClr val="F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E7E7DD-0FE4-3A42-ACFB-3C71B24E9726}"/>
              </a:ext>
            </a:extLst>
          </p:cNvPr>
          <p:cNvSpPr/>
          <p:nvPr/>
        </p:nvSpPr>
        <p:spPr>
          <a:xfrm>
            <a:off x="1289202" y="1575384"/>
            <a:ext cx="1660634" cy="476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A4AAA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Formula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5796B3-84C8-1942-B3CB-44A338854723}"/>
              </a:ext>
            </a:extLst>
          </p:cNvPr>
          <p:cNvSpPr txBox="1"/>
          <p:nvPr/>
        </p:nvSpPr>
        <p:spPr>
          <a:xfrm>
            <a:off x="3904896" y="1660290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A4AAA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Italian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21711A-115F-3C44-9625-571F1C49DF8F}"/>
              </a:ext>
            </a:extLst>
          </p:cNvPr>
          <p:cNvSpPr txBox="1"/>
          <p:nvPr/>
        </p:nvSpPr>
        <p:spPr>
          <a:xfrm>
            <a:off x="130361" y="2268501"/>
            <a:ext cx="6375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A6FC"/>
                </a:solidFill>
              </a:rPr>
              <a:t>Showing instances including “</a:t>
            </a:r>
            <a:r>
              <a:rPr lang="en-US" sz="1200" dirty="0" err="1">
                <a:solidFill>
                  <a:srgbClr val="D4A6FC"/>
                </a:solidFill>
              </a:rPr>
              <a:t>circuitId</a:t>
            </a:r>
            <a:r>
              <a:rPr lang="en-US" sz="1200" dirty="0">
                <a:solidFill>
                  <a:srgbClr val="D4A6FC"/>
                </a:solidFill>
              </a:rPr>
              <a:t> : 14” 			Found 4 results across 2 tables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BEA90F59-E0A6-6247-A5E5-547E2F973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99905"/>
              </p:ext>
            </p:extLst>
          </p:nvPr>
        </p:nvGraphicFramePr>
        <p:xfrm>
          <a:off x="325820" y="2913613"/>
          <a:ext cx="8492357" cy="1012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075">
                  <a:extLst>
                    <a:ext uri="{9D8B030D-6E8A-4147-A177-3AD203B41FA5}">
                      <a16:colId xmlns:a16="http://schemas.microsoft.com/office/drawing/2014/main" val="2994665339"/>
                    </a:ext>
                  </a:extLst>
                </a:gridCol>
                <a:gridCol w="990195">
                  <a:extLst>
                    <a:ext uri="{9D8B030D-6E8A-4147-A177-3AD203B41FA5}">
                      <a16:colId xmlns:a16="http://schemas.microsoft.com/office/drawing/2014/main" val="27678991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5155753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771995136"/>
                    </a:ext>
                  </a:extLst>
                </a:gridCol>
                <a:gridCol w="1649556">
                  <a:extLst>
                    <a:ext uri="{9D8B030D-6E8A-4147-A177-3AD203B41FA5}">
                      <a16:colId xmlns:a16="http://schemas.microsoft.com/office/drawing/2014/main" val="3703842113"/>
                    </a:ext>
                  </a:extLst>
                </a:gridCol>
                <a:gridCol w="1156406">
                  <a:extLst>
                    <a:ext uri="{9D8B030D-6E8A-4147-A177-3AD203B41FA5}">
                      <a16:colId xmlns:a16="http://schemas.microsoft.com/office/drawing/2014/main" val="105876764"/>
                    </a:ext>
                  </a:extLst>
                </a:gridCol>
                <a:gridCol w="1156406">
                  <a:extLst>
                    <a:ext uri="{9D8B030D-6E8A-4147-A177-3AD203B41FA5}">
                      <a16:colId xmlns:a16="http://schemas.microsoft.com/office/drawing/2014/main" val="3329631552"/>
                    </a:ext>
                  </a:extLst>
                </a:gridCol>
                <a:gridCol w="1072085">
                  <a:extLst>
                    <a:ext uri="{9D8B030D-6E8A-4147-A177-3AD203B41FA5}">
                      <a16:colId xmlns:a16="http://schemas.microsoft.com/office/drawing/2014/main" val="3202711094"/>
                    </a:ext>
                  </a:extLst>
                </a:gridCol>
              </a:tblGrid>
              <a:tr h="228208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raceId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year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round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circuitId</a:t>
                      </a:r>
                      <a:endParaRPr lang="en-US" sz="1050" b="0" i="0" dirty="0">
                        <a:solidFill>
                          <a:srgbClr val="141414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name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date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time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err="1">
                          <a:solidFill>
                            <a:schemeClr val="tx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url</a:t>
                      </a:r>
                      <a:endParaRPr lang="en-US" sz="1050" b="0" i="0" dirty="0">
                        <a:solidFill>
                          <a:schemeClr val="tx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529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992892"/>
                  </a:ext>
                </a:extLst>
              </a:tr>
              <a:tr h="228208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13</a:t>
                      </a: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2009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F0FF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Italian Grand Prix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9/13/09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12:00:00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http://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en.wik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...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45154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48</a:t>
                      </a: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2007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13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F0FF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Italian Grand Prix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9/9/07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12:00:00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http://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en.wik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...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337446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67</a:t>
                      </a: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2006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15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F0FF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Italian Grand Prix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9/10/06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rgbClr val="141414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14:00:00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http://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en.wik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utura Medium" panose="020B0602020204020303" pitchFamily="34" charset="-79"/>
                          <a:ea typeface="+mn-ea"/>
                          <a:cs typeface="Futura Medium" panose="020B0602020204020303" pitchFamily="34" charset="-79"/>
                        </a:rPr>
                        <a:t>...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A6FC">
                        <a:alpha val="8235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167791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85575DAB-9D21-C44B-A95B-1D081F8A0D11}"/>
              </a:ext>
            </a:extLst>
          </p:cNvPr>
          <p:cNvSpPr txBox="1"/>
          <p:nvPr/>
        </p:nvSpPr>
        <p:spPr>
          <a:xfrm>
            <a:off x="1166059" y="2533550"/>
            <a:ext cx="86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F00"/>
                </a:solidFill>
              </a:rPr>
              <a:t>Races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D17B3A-F4B0-6C40-A02A-BAB1A344C602}"/>
              </a:ext>
            </a:extLst>
          </p:cNvPr>
          <p:cNvSpPr txBox="1"/>
          <p:nvPr/>
        </p:nvSpPr>
        <p:spPr>
          <a:xfrm>
            <a:off x="-50785" y="2621285"/>
            <a:ext cx="1350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D4A6FC"/>
                </a:solidFill>
              </a:rPr>
              <a:t>Results from table</a:t>
            </a:r>
          </a:p>
        </p:txBody>
      </p:sp>
      <p:sp>
        <p:nvSpPr>
          <p:cNvPr id="24" name="Round Same Side Corner Rectangle 23">
            <a:extLst>
              <a:ext uri="{FF2B5EF4-FFF2-40B4-BE49-F238E27FC236}">
                <a16:creationId xmlns:a16="http://schemas.microsoft.com/office/drawing/2014/main" id="{2A69D514-91E7-4A4A-AF17-A0CC16A3AA16}"/>
              </a:ext>
            </a:extLst>
          </p:cNvPr>
          <p:cNvSpPr/>
          <p:nvPr/>
        </p:nvSpPr>
        <p:spPr>
          <a:xfrm rot="5400000">
            <a:off x="645658" y="-215358"/>
            <a:ext cx="377461" cy="1668781"/>
          </a:xfrm>
          <a:prstGeom prst="round2SameRect">
            <a:avLst/>
          </a:prstGeom>
          <a:solidFill>
            <a:srgbClr val="F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A4AAA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07829E-28C9-C842-B34F-CE8529B71B9B}"/>
              </a:ext>
            </a:extLst>
          </p:cNvPr>
          <p:cNvSpPr txBox="1"/>
          <p:nvPr/>
        </p:nvSpPr>
        <p:spPr>
          <a:xfrm>
            <a:off x="553941" y="45741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A4AAA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5159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3933</TotalTime>
  <Words>339</Words>
  <Application>Microsoft Macintosh PowerPoint</Application>
  <PresentationFormat>On-screen Show (4:3)</PresentationFormat>
  <Paragraphs>175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Futura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Youhyon Kim</dc:creator>
  <cp:lastModifiedBy>Youhyon Kim</cp:lastModifiedBy>
  <cp:revision>27</cp:revision>
  <dcterms:created xsi:type="dcterms:W3CDTF">2020-01-31T23:20:58Z</dcterms:created>
  <dcterms:modified xsi:type="dcterms:W3CDTF">2020-02-08T05:18:52Z</dcterms:modified>
</cp:coreProperties>
</file>