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7" r:id="rId3"/>
    <p:sldId id="326" r:id="rId4"/>
    <p:sldId id="325" r:id="rId5"/>
    <p:sldId id="323" r:id="rId6"/>
    <p:sldId id="324" r:id="rId7"/>
    <p:sldId id="260" r:id="rId8"/>
    <p:sldId id="273" r:id="rId9"/>
    <p:sldId id="274" r:id="rId10"/>
    <p:sldId id="275" r:id="rId11"/>
    <p:sldId id="327" r:id="rId12"/>
    <p:sldId id="328" r:id="rId13"/>
    <p:sldId id="329" r:id="rId14"/>
    <p:sldId id="330" r:id="rId15"/>
    <p:sldId id="281" r:id="rId16"/>
    <p:sldId id="332" r:id="rId17"/>
    <p:sldId id="331" r:id="rId18"/>
    <p:sldId id="266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1" r:id="rId27"/>
    <p:sldId id="289" r:id="rId28"/>
    <p:sldId id="290" r:id="rId29"/>
    <p:sldId id="292" r:id="rId30"/>
    <p:sldId id="295" r:id="rId31"/>
    <p:sldId id="296" r:id="rId32"/>
    <p:sldId id="293" r:id="rId33"/>
    <p:sldId id="300" r:id="rId34"/>
    <p:sldId id="301" r:id="rId35"/>
    <p:sldId id="302" r:id="rId36"/>
    <p:sldId id="294" r:id="rId37"/>
    <p:sldId id="318" r:id="rId38"/>
    <p:sldId id="319" r:id="rId39"/>
    <p:sldId id="305" r:id="rId40"/>
    <p:sldId id="320" r:id="rId41"/>
    <p:sldId id="299" r:id="rId42"/>
    <p:sldId id="306" r:id="rId43"/>
    <p:sldId id="307" r:id="rId44"/>
    <p:sldId id="321" r:id="rId45"/>
    <p:sldId id="298" r:id="rId46"/>
    <p:sldId id="322" r:id="rId47"/>
    <p:sldId id="311" r:id="rId48"/>
    <p:sldId id="312" r:id="rId49"/>
    <p:sldId id="297" r:id="rId50"/>
    <p:sldId id="314" r:id="rId51"/>
    <p:sldId id="315" r:id="rId52"/>
    <p:sldId id="316" r:id="rId53"/>
  </p:sldIdLst>
  <p:sldSz cx="9144000" cy="5715000" type="screen16x10"/>
  <p:notesSz cx="6858000" cy="9144000"/>
  <p:embeddedFontLst>
    <p:embeddedFont>
      <p:font typeface="한컴산뜻돋움" panose="02000000000000000000" pitchFamily="2" charset="-127"/>
      <p:regular r:id="rId55"/>
      <p:bold r:id="rId56"/>
    </p:embeddedFont>
    <p:embeddedFont>
      <p:font typeface="Book Antiqua" panose="02040602050305030304" pitchFamily="18" charset="0"/>
      <p:regular r:id="rId57"/>
      <p:bold r:id="rId58"/>
      <p:italic r:id="rId59"/>
      <p:boldItalic r:id="rId60"/>
    </p:embeddedFont>
    <p:embeddedFont>
      <p:font typeface="Nunito" panose="020B0600000101010101" charset="0"/>
      <p:regular r:id="rId61"/>
      <p:bold r:id="rId62"/>
      <p:italic r:id="rId63"/>
      <p:boldItalic r:id="rId64"/>
    </p:embeddedFont>
    <p:embeddedFont>
      <p:font typeface="맑은 고딕" panose="020B0503020000020004" pitchFamily="50" charset="-127"/>
      <p:regular r:id="rId65"/>
      <p:bold r:id="rId66"/>
    </p:embeddedFont>
    <p:embeddedFont>
      <p:font typeface="HY신명조" panose="02030600000101010101" pitchFamily="18" charset="-127"/>
      <p:regular r:id="rId67"/>
    </p:embeddedFont>
    <p:embeddedFont>
      <p:font typeface="HY그래픽M" panose="02030600000101010101" pitchFamily="18" charset="-127"/>
      <p:regular r:id="rId68"/>
    </p:embeddedFont>
    <p:embeddedFont>
      <p:font typeface="Cambria Math" panose="02040503050406030204" pitchFamily="18" charset="0"/>
      <p:regular r:id="rId69"/>
    </p:embeddedFont>
    <p:embeddedFont>
      <p:font typeface="Maven Pro" panose="020B0600000101010101" charset="0"/>
      <p:regular r:id="rId70"/>
      <p:bold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23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6D4888-C73E-48F6-B2AC-F615D203618E}">
  <a:tblStyle styleId="{0A6D4888-C73E-48F6-B2AC-F615D20361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88575" autoAdjust="0"/>
  </p:normalViewPr>
  <p:slideViewPr>
    <p:cSldViewPr snapToGrid="0">
      <p:cViewPr varScale="1">
        <p:scale>
          <a:sx n="87" d="100"/>
          <a:sy n="87" d="100"/>
        </p:scale>
        <p:origin x="1315" y="72"/>
      </p:cViewPr>
      <p:guideLst>
        <p:guide orient="horz" pos="182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486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652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471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f381b51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f381b51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176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113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79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994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754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71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ca1ddf1a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ca1ddf1a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338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136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f381b51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f381b51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502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310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466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f381b51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f381b51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114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244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772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3376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99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fca1ddf1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fca1ddf1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959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148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54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609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393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f381b51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f381b51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1258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4880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842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95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67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109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1608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1137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8421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8835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6219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5638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04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017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57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86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099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88f5c9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88f5c95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54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788490"/>
            <a:ext cx="1691422" cy="1925034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4265626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793125"/>
            <a:ext cx="4255500" cy="20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995889"/>
            <a:ext cx="42555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5263306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554621"/>
            <a:ext cx="9144036" cy="1160322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858583"/>
            <a:ext cx="6366900" cy="20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3013667"/>
            <a:ext cx="6366900" cy="12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5263306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5263306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784"/>
            <a:ext cx="1233215" cy="1538357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3226644"/>
            <a:ext cx="2186148" cy="2488308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793139"/>
            <a:ext cx="5857800" cy="20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5263306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634790" y="287807"/>
            <a:ext cx="7608826" cy="490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 i="0" baseline="0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 hasCustomPrompt="1"/>
          </p:nvPr>
        </p:nvSpPr>
        <p:spPr>
          <a:xfrm>
            <a:off x="625975" y="905722"/>
            <a:ext cx="8003400" cy="741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5600" lvl="0" indent="-2095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536575" lvl="1" indent="-18097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r>
              <a:rPr lang="en-US" dirty="0" err="1" smtClean="0"/>
              <a:t>Aaaaa</a:t>
            </a:r>
            <a:endParaRPr lang="en-US" dirty="0" smtClean="0"/>
          </a:p>
          <a:p>
            <a:pPr lvl="1"/>
            <a:r>
              <a:rPr lang="en-US" dirty="0" err="1" smtClean="0"/>
              <a:t>Bbbbbb</a:t>
            </a:r>
            <a:endParaRPr dirty="0"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5263306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" name="직사각형 1"/>
          <p:cNvSpPr/>
          <p:nvPr userDrawn="1"/>
        </p:nvSpPr>
        <p:spPr>
          <a:xfrm>
            <a:off x="571818" y="181369"/>
            <a:ext cx="54157" cy="6071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681793" y="766776"/>
            <a:ext cx="779646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332646"/>
            <a:ext cx="999312" cy="1110384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665083"/>
            <a:ext cx="70305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2211167"/>
            <a:ext cx="3430500" cy="28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2211167"/>
            <a:ext cx="3430500" cy="28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5263306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332646"/>
            <a:ext cx="999312" cy="1110384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665083"/>
            <a:ext cx="70305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5263306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332646"/>
            <a:ext cx="999312" cy="1110384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665083"/>
            <a:ext cx="33120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566306"/>
            <a:ext cx="3312000" cy="24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5263306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452"/>
            <a:ext cx="2267451" cy="2890737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848444"/>
            <a:ext cx="5857800" cy="39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5263306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332646"/>
            <a:ext cx="999312" cy="1110384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665083"/>
            <a:ext cx="3430500" cy="22113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3048003"/>
            <a:ext cx="3430500" cy="806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734444"/>
            <a:ext cx="3430500" cy="4300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5263306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4274584"/>
            <a:ext cx="825392" cy="91715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598861"/>
            <a:ext cx="58431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5263306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5263306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qY1Czcg0jWU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osis.kr/index/index.do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파이썬 포트폴리오 관리</a:t>
            </a:r>
            <a:endParaRPr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FRED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25975" y="905721"/>
            <a:ext cx="8003400" cy="1604868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fredapi</a:t>
            </a:r>
            <a:r>
              <a:rPr lang="en-US" altLang="ko-KR" dirty="0" smtClean="0"/>
              <a:t> import Fred</a:t>
            </a:r>
          </a:p>
          <a:p>
            <a:r>
              <a:rPr lang="en-US" altLang="ko-KR" dirty="0" err="1"/>
              <a:t>fred</a:t>
            </a:r>
            <a:r>
              <a:rPr lang="en-US" altLang="ko-KR" dirty="0"/>
              <a:t> = Fred(</a:t>
            </a:r>
            <a:r>
              <a:rPr lang="en-US" altLang="ko-KR" dirty="0" err="1"/>
              <a:t>api_key</a:t>
            </a:r>
            <a:r>
              <a:rPr lang="en-US" altLang="ko-KR" dirty="0"/>
              <a:t> = </a:t>
            </a:r>
            <a:r>
              <a:rPr lang="en-US" altLang="ko-KR" dirty="0" err="1"/>
              <a:t>fred_api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fred_data</a:t>
            </a:r>
            <a:r>
              <a:rPr lang="en-US" altLang="ko-KR" dirty="0"/>
              <a:t> = </a:t>
            </a:r>
            <a:r>
              <a:rPr lang="en-US" altLang="ko-KR" dirty="0" err="1"/>
              <a:t>fred.get_series</a:t>
            </a:r>
            <a:r>
              <a:rPr lang="en-US" altLang="ko-KR" dirty="0"/>
              <a:t>('CPIAUCSL', </a:t>
            </a:r>
            <a:r>
              <a:rPr lang="en-US" altLang="ko-KR" dirty="0" err="1"/>
              <a:t>observation_start</a:t>
            </a:r>
            <a:r>
              <a:rPr lang="en-US" altLang="ko-KR" dirty="0"/>
              <a:t>='2010-01-01', </a:t>
            </a:r>
            <a:r>
              <a:rPr lang="en-US" altLang="ko-KR" dirty="0" err="1"/>
              <a:t>observation_end</a:t>
            </a:r>
            <a:r>
              <a:rPr lang="en-US" altLang="ko-KR" dirty="0"/>
              <a:t>='2025-12-31')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Ticker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1703"/>
          <a:stretch/>
        </p:blipFill>
        <p:spPr>
          <a:xfrm>
            <a:off x="767231" y="2462462"/>
            <a:ext cx="7814018" cy="30560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01915" y="3866806"/>
            <a:ext cx="569495" cy="22459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통계청 </a:t>
            </a:r>
            <a:r>
              <a:rPr lang="en-US" altLang="ko-KR" dirty="0" smtClean="0"/>
              <a:t>KOSIS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25975" y="905721"/>
            <a:ext cx="8003400" cy="6263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각</a:t>
            </a:r>
            <a:r>
              <a:rPr lang="en-US" altLang="ko-KR" dirty="0"/>
              <a:t> </a:t>
            </a:r>
            <a:r>
              <a:rPr lang="ko-KR" altLang="en-US" dirty="0" smtClean="0"/>
              <a:t>통계 조회 후 </a:t>
            </a:r>
            <a:r>
              <a:rPr lang="ko-KR" altLang="en-US" dirty="0" err="1" smtClean="0"/>
              <a:t>우상단의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OPENAPI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6" y="1532021"/>
            <a:ext cx="8092338" cy="38178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68243" y="2336489"/>
            <a:ext cx="383721" cy="227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통계청 </a:t>
            </a:r>
            <a:r>
              <a:rPr lang="en-US" altLang="ko-KR" dirty="0" smtClean="0"/>
              <a:t>KOSIS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25975" y="905721"/>
            <a:ext cx="8003400" cy="62630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통계별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선택항목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168243" y="2336489"/>
            <a:ext cx="383721" cy="227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7" y="1427756"/>
            <a:ext cx="7722771" cy="392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7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79" y="1659368"/>
            <a:ext cx="7996989" cy="36623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한국은행 </a:t>
            </a:r>
            <a:r>
              <a:rPr lang="en-US" altLang="ko-KR" dirty="0" smtClean="0"/>
              <a:t>ECOS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25975" y="905721"/>
            <a:ext cx="8003400" cy="6263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한국은행 </a:t>
            </a:r>
            <a:r>
              <a:rPr lang="en-US" altLang="ko-KR" dirty="0" smtClean="0"/>
              <a:t>Open API </a:t>
            </a:r>
            <a:r>
              <a:rPr lang="ko-KR" altLang="en-US" dirty="0" smtClean="0"/>
              <a:t>서비스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개발가이드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통계코드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72528" y="4315325"/>
            <a:ext cx="2919661" cy="4251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52867" y="3434332"/>
            <a:ext cx="2919661" cy="1510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38" y="1532021"/>
            <a:ext cx="7354178" cy="39892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한국은행 </a:t>
            </a:r>
            <a:r>
              <a:rPr lang="en-US" altLang="ko-KR" dirty="0" smtClean="0"/>
              <a:t>ECOS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25975" y="905721"/>
            <a:ext cx="8003400" cy="6263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한국은행 </a:t>
            </a:r>
            <a:r>
              <a:rPr lang="en-US" altLang="ko-KR" dirty="0" smtClean="0"/>
              <a:t>Open API </a:t>
            </a:r>
            <a:r>
              <a:rPr lang="ko-KR" altLang="en-US" dirty="0" smtClean="0"/>
              <a:t>서비스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개발가이드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개발명세서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통계조회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조건설정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52867" y="4581668"/>
            <a:ext cx="2919661" cy="15108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예측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25975" y="905720"/>
            <a:ext cx="8003400" cy="134577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데이터를 훈련 기간 </a:t>
            </a:r>
            <a:r>
              <a:rPr lang="en-US" altLang="ko-KR" dirty="0" smtClean="0"/>
              <a:t>(train period)</a:t>
            </a:r>
            <a:r>
              <a:rPr lang="ko-KR" altLang="en-US" dirty="0" smtClean="0"/>
              <a:t>와 테스트 기간</a:t>
            </a:r>
            <a:r>
              <a:rPr lang="en-US" altLang="ko-KR" dirty="0" smtClean="0"/>
              <a:t>(test period</a:t>
            </a:r>
            <a:r>
              <a:rPr lang="ko-KR" altLang="en-US" dirty="0" smtClean="0"/>
              <a:t>로 분할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훈련기간의</a:t>
            </a:r>
            <a:r>
              <a:rPr lang="ko-KR" altLang="en-US" dirty="0" smtClean="0"/>
              <a:t> 데이터로 모델 학습</a:t>
            </a:r>
            <a:endParaRPr lang="en-US" altLang="ko-KR" dirty="0"/>
          </a:p>
          <a:p>
            <a:r>
              <a:rPr lang="ko-KR" altLang="en-US" dirty="0" smtClean="0"/>
              <a:t>훈련기간 학습한 데이터로 테스트 기간의 </a:t>
            </a:r>
            <a:r>
              <a:rPr lang="ko-KR" altLang="en-US" dirty="0" err="1" smtClean="0"/>
              <a:t>변수값을</a:t>
            </a:r>
            <a:r>
              <a:rPr lang="ko-KR" altLang="en-US" dirty="0" smtClean="0"/>
              <a:t> 예측</a:t>
            </a:r>
            <a:endParaRPr lang="en-US" altLang="ko-KR" dirty="0" smtClean="0"/>
          </a:p>
          <a:p>
            <a:r>
              <a:rPr lang="ko-KR" altLang="en-US" dirty="0" smtClean="0"/>
              <a:t>테스트 기간의 실제 </a:t>
            </a:r>
            <a:r>
              <a:rPr lang="ko-KR" altLang="en-US" dirty="0" err="1" smtClean="0"/>
              <a:t>변수값과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예측값</a:t>
            </a:r>
            <a:r>
              <a:rPr lang="ko-KR" altLang="en-US" dirty="0" smtClean="0"/>
              <a:t> 간의 오차 </a:t>
            </a:r>
            <a:r>
              <a:rPr lang="en-US" altLang="ko-KR" dirty="0" smtClean="0"/>
              <a:t>(RMSE(%))</a:t>
            </a:r>
            <a:r>
              <a:rPr lang="ko-KR" altLang="en-US" dirty="0" smtClean="0"/>
              <a:t>를 비교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38" y="2346385"/>
            <a:ext cx="6690324" cy="33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포트폴리오 매니저의 </a:t>
            </a:r>
            <a:r>
              <a:rPr lang="ko-KR" altLang="en-US" dirty="0" err="1" smtClean="0"/>
              <a:t>예측치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25975" y="905720"/>
            <a:ext cx="8003400" cy="366628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이코노미스트 </a:t>
            </a:r>
            <a:r>
              <a:rPr lang="en-US" altLang="ko-KR" dirty="0" smtClean="0"/>
              <a:t>(or </a:t>
            </a:r>
            <a:r>
              <a:rPr lang="ko-KR" altLang="en-US" dirty="0" smtClean="0"/>
              <a:t>통계학자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모형의 예측 값의 실제 값 대비 정확도를 비교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모형의 정확도를 제고</a:t>
            </a:r>
            <a:endParaRPr lang="en-US" altLang="ko-KR" dirty="0" smtClean="0"/>
          </a:p>
          <a:p>
            <a:r>
              <a:rPr lang="ko-KR" altLang="en-US" dirty="0" smtClean="0"/>
              <a:t>적극적 포트폴리오 매니저 </a:t>
            </a:r>
            <a:r>
              <a:rPr lang="en-US" altLang="ko-KR" dirty="0" smtClean="0"/>
              <a:t>(Active Portfolio Manager)</a:t>
            </a:r>
          </a:p>
          <a:p>
            <a:pPr lvl="1"/>
            <a:r>
              <a:rPr lang="ko-KR" altLang="en-US" dirty="0" smtClean="0"/>
              <a:t>모형의 정확성 보다는 모형과 </a:t>
            </a:r>
            <a:r>
              <a:rPr lang="ko-KR" altLang="en-US" dirty="0" err="1" smtClean="0"/>
              <a:t>실제치와의</a:t>
            </a:r>
            <a:r>
              <a:rPr lang="ko-KR" altLang="en-US" dirty="0" smtClean="0"/>
              <a:t> 차이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모형과 시장 컨센서스와의 차이를 운용에 활용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모형값을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추세치로</a:t>
            </a:r>
            <a:r>
              <a:rPr lang="ko-KR" altLang="en-US" dirty="0" smtClean="0"/>
              <a:t> 인정하고 모형의 </a:t>
            </a:r>
            <a:r>
              <a:rPr lang="ko-KR" altLang="en-US" dirty="0" err="1" smtClean="0"/>
              <a:t>예측값과</a:t>
            </a:r>
            <a:r>
              <a:rPr lang="ko-KR" altLang="en-US" dirty="0" smtClean="0"/>
              <a:t> 실제와의 차이를 비교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실제치가</a:t>
            </a:r>
            <a:r>
              <a:rPr lang="ko-KR" altLang="en-US" dirty="0" smtClean="0"/>
              <a:t> 모형의 </a:t>
            </a:r>
            <a:r>
              <a:rPr lang="ko-KR" altLang="en-US" dirty="0" err="1" smtClean="0"/>
              <a:t>예측값을</a:t>
            </a:r>
            <a:r>
              <a:rPr lang="ko-KR" altLang="en-US" dirty="0" smtClean="0"/>
              <a:t> 상회할 경우 </a:t>
            </a:r>
            <a:r>
              <a:rPr lang="en-US" altLang="ko-KR" dirty="0" smtClean="0"/>
              <a:t>(+)</a:t>
            </a:r>
            <a:r>
              <a:rPr lang="ko-KR" altLang="en-US" dirty="0" smtClean="0"/>
              <a:t>서프라이즈로 판단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</a:t>
            </a:r>
            <a:r>
              <a:rPr lang="ko-KR" altLang="en-US" dirty="0" err="1" smtClean="0"/>
              <a:t>추세치의</a:t>
            </a:r>
            <a:r>
              <a:rPr lang="ko-KR" altLang="en-US" dirty="0" smtClean="0"/>
              <a:t> 상향 가능성을 염두에 두고 관련 </a:t>
            </a:r>
            <a:r>
              <a:rPr lang="ko-KR" altLang="en-US" dirty="0" err="1" smtClean="0"/>
              <a:t>익스포져</a:t>
            </a:r>
            <a:r>
              <a:rPr lang="ko-KR" altLang="en-US" dirty="0" smtClean="0"/>
              <a:t> 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Dashboard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25975" y="905721"/>
            <a:ext cx="8003400" cy="106110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입수한 데이터를 주제별로 분류하여 금융시장과 경제상황을 일목요연하게 관찰할 수 있는 대시보드를 작성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17" y="1875028"/>
            <a:ext cx="7095766" cy="351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>
            <a:spLocks noGrp="1"/>
          </p:cNvSpPr>
          <p:nvPr>
            <p:ph type="title"/>
          </p:nvPr>
        </p:nvSpPr>
        <p:spPr>
          <a:xfrm>
            <a:off x="824000" y="1793139"/>
            <a:ext cx="5857800" cy="20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금융시계열의 특성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(Starter) </a:t>
            </a:r>
            <a:r>
              <a:rPr lang="ko-KR" altLang="en-US" dirty="0" smtClean="0"/>
              <a:t>수익률의 정의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25975" y="905720"/>
            <a:ext cx="8003400" cy="453985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산술평균 수익률 </a:t>
            </a:r>
            <a:r>
              <a:rPr lang="en-US" altLang="ko-KR" dirty="0" smtClean="0"/>
              <a:t>(Arithmetic Return)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기하평균 수익률</a:t>
            </a:r>
            <a:r>
              <a:rPr lang="en-US" altLang="ko-KR" dirty="0"/>
              <a:t> </a:t>
            </a:r>
            <a:r>
              <a:rPr lang="en-US" altLang="ko-KR" dirty="0" smtClean="0"/>
              <a:t>(Geometric Return)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시간가중</a:t>
            </a:r>
            <a:r>
              <a:rPr lang="ko-KR" altLang="en-US" dirty="0" smtClean="0"/>
              <a:t> 수익률 </a:t>
            </a:r>
            <a:r>
              <a:rPr lang="en-US" altLang="ko-KR" dirty="0" smtClean="0"/>
              <a:t>(Time Weighted Return)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내부수익률 </a:t>
            </a:r>
            <a:r>
              <a:rPr lang="en-US" altLang="ko-KR" dirty="0" smtClean="0"/>
              <a:t>(Internal Rate of Return : IRR)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만기수익률</a:t>
            </a:r>
            <a:r>
              <a:rPr lang="ko-KR" altLang="en-US" dirty="0" smtClean="0"/>
              <a:t> </a:t>
            </a:r>
            <a:r>
              <a:rPr lang="en-US" altLang="ko-KR" dirty="0" smtClean="0"/>
              <a:t>(Yield to </a:t>
            </a:r>
            <a:r>
              <a:rPr lang="en-US" altLang="ko-KR" dirty="0" err="1" smtClean="0"/>
              <a:t>Maturty</a:t>
            </a:r>
            <a:r>
              <a:rPr lang="en-US" altLang="ko-KR" dirty="0"/>
              <a:t> </a:t>
            </a:r>
            <a:r>
              <a:rPr lang="en-US" altLang="ko-KR" dirty="0" smtClean="0"/>
              <a:t>: YTM)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연평균 수익률 </a:t>
            </a:r>
            <a:r>
              <a:rPr lang="en-US" altLang="ko-KR" dirty="0" smtClean="0"/>
              <a:t>CAGR(Compounded Annual Growth Rate)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413" y="841135"/>
            <a:ext cx="4229100" cy="571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881" y="1487505"/>
            <a:ext cx="4048125" cy="828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921" y="2265946"/>
            <a:ext cx="2333625" cy="800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432" y="3083280"/>
            <a:ext cx="2438400" cy="762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0432" y="3855734"/>
            <a:ext cx="3876675" cy="771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9925" y="4569812"/>
            <a:ext cx="3095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24000" y="1793139"/>
            <a:ext cx="5857800" cy="20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강의 개요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(Starter) TWR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IRR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25975" y="905720"/>
            <a:ext cx="8003400" cy="45398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시간가중</a:t>
            </a:r>
            <a:r>
              <a:rPr lang="ko-KR" altLang="en-US" dirty="0" smtClean="0"/>
              <a:t> 수익률은 자금유출입에 관계없이 펀드매니저의 운용수익률만을 평가</a:t>
            </a:r>
            <a:endParaRPr lang="en-US" altLang="ko-KR" dirty="0" smtClean="0"/>
          </a:p>
          <a:p>
            <a:r>
              <a:rPr lang="en-US" altLang="ko-KR" dirty="0" smtClean="0"/>
              <a:t>IRR</a:t>
            </a:r>
            <a:r>
              <a:rPr lang="ko-KR" altLang="en-US" dirty="0" smtClean="0"/>
              <a:t>은 수익자의 입장에서 초기 납입금 대비 회수한 총 금액을 </a:t>
            </a:r>
            <a:r>
              <a:rPr lang="ko-KR" altLang="en-US" dirty="0" err="1" smtClean="0"/>
              <a:t>연율화시켜</a:t>
            </a:r>
            <a:r>
              <a:rPr lang="ko-KR" altLang="en-US" dirty="0" smtClean="0"/>
              <a:t> 평가</a:t>
            </a:r>
            <a:endParaRPr lang="en-US" altLang="ko-KR" dirty="0" smtClean="0"/>
          </a:p>
          <a:p>
            <a:r>
              <a:rPr lang="ko-KR" altLang="en-US" dirty="0" smtClean="0"/>
              <a:t>아래 예시의 경우 </a:t>
            </a:r>
            <a:r>
              <a:rPr lang="en-US" altLang="ko-KR" dirty="0" smtClean="0"/>
              <a:t>IRR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29.7%, CAGR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32.1%</a:t>
            </a:r>
          </a:p>
          <a:p>
            <a:r>
              <a:rPr lang="ko-KR" altLang="en-US" dirty="0" smtClean="0"/>
              <a:t>펀드의 경우 </a:t>
            </a:r>
            <a:r>
              <a:rPr lang="en-US" altLang="ko-KR" dirty="0" smtClean="0"/>
              <a:t>TWR</a:t>
            </a:r>
            <a:r>
              <a:rPr lang="ko-KR" altLang="en-US" dirty="0"/>
              <a:t>은 </a:t>
            </a:r>
            <a:r>
              <a:rPr lang="ko-KR" altLang="en-US" dirty="0" smtClean="0"/>
              <a:t>주식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채권 </a:t>
            </a:r>
            <a:r>
              <a:rPr lang="ko-KR" altLang="en-US" dirty="0"/>
              <a:t>등 </a:t>
            </a:r>
            <a:r>
              <a:rPr lang="ko-KR" altLang="en-US" dirty="0" err="1" smtClean="0"/>
              <a:t>전통자산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 IRR</a:t>
            </a:r>
            <a:r>
              <a:rPr lang="ko-KR" altLang="en-US" dirty="0" smtClean="0"/>
              <a:t>은 주로 대체투자의 평가에 사용</a:t>
            </a:r>
            <a:endParaRPr lang="en-US" altLang="ko-KR" dirty="0" smtClean="0"/>
          </a:p>
          <a:p>
            <a:r>
              <a:rPr lang="en-US" altLang="ko-KR" dirty="0" smtClean="0"/>
              <a:t>IRR</a:t>
            </a:r>
            <a:r>
              <a:rPr lang="ko-KR" altLang="en-US" dirty="0" smtClean="0"/>
              <a:t>은 초기 자금회수가 빠를 수록 높아지는 경향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63943"/>
              </p:ext>
            </p:extLst>
          </p:nvPr>
        </p:nvGraphicFramePr>
        <p:xfrm>
          <a:off x="1389372" y="3017920"/>
          <a:ext cx="6311930" cy="2395272"/>
        </p:xfrm>
        <a:graphic>
          <a:graphicData uri="http://schemas.openxmlformats.org/drawingml/2006/table">
            <a:tbl>
              <a:tblPr firstRow="1" bandRow="1">
                <a:tableStyleId>{0A6D4888-C73E-48F6-B2AC-F615D203618E}</a:tableStyleId>
              </a:tblPr>
              <a:tblGrid>
                <a:gridCol w="1613621">
                  <a:extLst>
                    <a:ext uri="{9D8B030D-6E8A-4147-A177-3AD203B41FA5}">
                      <a16:colId xmlns:a16="http://schemas.microsoft.com/office/drawing/2014/main" val="1078522871"/>
                    </a:ext>
                  </a:extLst>
                </a:gridCol>
                <a:gridCol w="1566103">
                  <a:extLst>
                    <a:ext uri="{9D8B030D-6E8A-4147-A177-3AD203B41FA5}">
                      <a16:colId xmlns:a16="http://schemas.microsoft.com/office/drawing/2014/main" val="2883151366"/>
                    </a:ext>
                  </a:extLst>
                </a:gridCol>
                <a:gridCol w="1566103">
                  <a:extLst>
                    <a:ext uri="{9D8B030D-6E8A-4147-A177-3AD203B41FA5}">
                      <a16:colId xmlns:a16="http://schemas.microsoft.com/office/drawing/2014/main" val="2274666752"/>
                    </a:ext>
                  </a:extLst>
                </a:gridCol>
                <a:gridCol w="1566103">
                  <a:extLst>
                    <a:ext uri="{9D8B030D-6E8A-4147-A177-3AD203B41FA5}">
                      <a16:colId xmlns:a16="http://schemas.microsoft.com/office/drawing/2014/main" val="2983714450"/>
                    </a:ext>
                  </a:extLst>
                </a:gridCol>
              </a:tblGrid>
              <a:tr h="229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일자</a:t>
                      </a:r>
                      <a:endParaRPr lang="ko-KR" altLang="en-US" b="0" dirty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수익자</a:t>
                      </a:r>
                      <a:endParaRPr lang="en-US" altLang="ko-KR" b="0" dirty="0" smtClean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Cash</a:t>
                      </a:r>
                      <a:r>
                        <a:rPr lang="en-US" altLang="ko-KR" b="0" baseline="0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flow</a:t>
                      </a:r>
                      <a:endParaRPr lang="ko-KR" altLang="en-US" b="0" dirty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Fund</a:t>
                      </a:r>
                      <a:r>
                        <a:rPr lang="en-US" altLang="ko-KR" b="0" baseline="0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NAV</a:t>
                      </a:r>
                      <a:endParaRPr lang="ko-KR" altLang="en-US" b="0" dirty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매니저</a:t>
                      </a:r>
                      <a:endParaRPr lang="en-US" altLang="ko-KR" b="0" dirty="0" smtClean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운용수익률</a:t>
                      </a:r>
                      <a:endParaRPr lang="ko-KR" altLang="en-US" b="0" dirty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26597"/>
                  </a:ext>
                </a:extLst>
              </a:tr>
              <a:tr h="270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2020-12-31</a:t>
                      </a:r>
                    </a:p>
                  </a:txBody>
                  <a:tcPr marL="22860" marR="228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1,000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1,000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853485"/>
                  </a:ext>
                </a:extLst>
              </a:tr>
              <a:tr h="270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2021-06-30</a:t>
                      </a:r>
                    </a:p>
                  </a:txBody>
                  <a:tcPr marL="22860" marR="228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1,100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10%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2264055"/>
                  </a:ext>
                </a:extLst>
              </a:tr>
              <a:tr h="270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2021-12-31</a:t>
                      </a:r>
                    </a:p>
                  </a:txBody>
                  <a:tcPr marL="22860" marR="228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1,265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15%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905198"/>
                  </a:ext>
                </a:extLst>
              </a:tr>
              <a:tr h="270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2021-12-31</a:t>
                      </a:r>
                    </a:p>
                  </a:txBody>
                  <a:tcPr marL="22860" marR="228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765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9711473"/>
                  </a:ext>
                </a:extLst>
              </a:tr>
              <a:tr h="270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2022-06-30</a:t>
                      </a:r>
                    </a:p>
                  </a:txBody>
                  <a:tcPr marL="22860" marR="228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600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732554"/>
                  </a:ext>
                </a:extLst>
              </a:tr>
              <a:tr h="270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2022-12-31</a:t>
                      </a:r>
                    </a:p>
                  </a:txBody>
                  <a:tcPr marL="22860" marR="228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690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15%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3260182"/>
                  </a:ext>
                </a:extLst>
              </a:tr>
              <a:tr h="270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2022-12-31</a:t>
                      </a:r>
                    </a:p>
                  </a:txBody>
                  <a:tcPr marL="22860" marR="228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690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292235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01597" y="2670533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수익률 산출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23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(Starter) </a:t>
            </a:r>
            <a:r>
              <a:rPr lang="ko-KR" altLang="en-US" dirty="0" err="1" smtClean="0"/>
              <a:t>원주가와</a:t>
            </a:r>
            <a:r>
              <a:rPr lang="ko-KR" altLang="en-US" dirty="0" smtClean="0"/>
              <a:t> 수정주가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1182601"/>
          </a:xfrm>
        </p:spPr>
        <p:txBody>
          <a:bodyPr>
            <a:normAutofit fontScale="92500"/>
          </a:bodyPr>
          <a:lstStyle/>
          <a:p>
            <a:r>
              <a:rPr lang="ko-KR" altLang="en-US" dirty="0" err="1" smtClean="0"/>
              <a:t>원주가는</a:t>
            </a:r>
            <a:r>
              <a:rPr lang="ko-KR" altLang="en-US" dirty="0" smtClean="0"/>
              <a:t> 과거 실제로 거래된 가격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실제 투자자가 당시 지불한 금액</a:t>
            </a:r>
            <a:endParaRPr lang="en-US" altLang="ko-KR" dirty="0" smtClean="0"/>
          </a:p>
          <a:p>
            <a:r>
              <a:rPr lang="ko-KR" altLang="en-US" dirty="0" err="1" smtClean="0"/>
              <a:t>수정주가는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원주가에</a:t>
            </a:r>
            <a:r>
              <a:rPr lang="ko-KR" altLang="en-US" dirty="0" smtClean="0"/>
              <a:t> 배당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주식분할 등 이벤트를 반영하여 </a:t>
            </a:r>
            <a:r>
              <a:rPr lang="ko-KR" altLang="en-US" dirty="0" err="1" smtClean="0"/>
              <a:t>소급조정한</a:t>
            </a:r>
            <a:r>
              <a:rPr lang="ko-KR" altLang="en-US" dirty="0" smtClean="0"/>
              <a:t> 주가</a:t>
            </a:r>
            <a:endParaRPr lang="en-US" altLang="ko-KR" dirty="0" smtClean="0"/>
          </a:p>
          <a:p>
            <a:r>
              <a:rPr lang="ko-KR" altLang="en-US" dirty="0" smtClean="0"/>
              <a:t>거래 당시의 기록을 위해서는 원주가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수익률 산출 등 과거와 현재를 비교하는 경우에는 </a:t>
            </a:r>
            <a:r>
              <a:rPr lang="ko-KR" altLang="en-US" dirty="0" err="1" smtClean="0"/>
              <a:t>수정주가를</a:t>
            </a:r>
            <a:r>
              <a:rPr lang="ko-KR" altLang="en-US" dirty="0" smtClean="0"/>
              <a:t> 각각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57" y="2433644"/>
            <a:ext cx="6324485" cy="30657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7852" y="2088323"/>
            <a:ext cx="5232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수정주가와</a:t>
            </a:r>
            <a:r>
              <a:rPr lang="ko-KR" altLang="en-US" dirty="0" smtClean="0"/>
              <a:t> 원주가 </a:t>
            </a:r>
            <a:r>
              <a:rPr lang="en-US" altLang="ko-KR" dirty="0" smtClean="0"/>
              <a:t>(JP Morgan Ultra-Short Income ETF,</a:t>
            </a:r>
            <a:r>
              <a:rPr lang="ko-KR" altLang="en-US" dirty="0" err="1" smtClean="0"/>
              <a:t>월배당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7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(Starter) </a:t>
            </a:r>
            <a:r>
              <a:rPr lang="ko-KR" altLang="en-US" dirty="0" err="1"/>
              <a:t>로</a:t>
            </a:r>
            <a:r>
              <a:rPr lang="ko-KR" altLang="en-US" dirty="0" err="1" smtClean="0"/>
              <a:t>그축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주가의 장기 추세를 보고 싶은 경우 원주가 </a:t>
            </a:r>
            <a:r>
              <a:rPr lang="ko-KR" altLang="en-US" dirty="0" err="1" smtClean="0"/>
              <a:t>챠트</a:t>
            </a:r>
            <a:r>
              <a:rPr lang="ko-KR" altLang="en-US" dirty="0" smtClean="0"/>
              <a:t> 보다는 </a:t>
            </a:r>
            <a:r>
              <a:rPr lang="ko-KR" altLang="en-US" dirty="0" err="1" smtClean="0"/>
              <a:t>로그축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챠트가</a:t>
            </a:r>
            <a:r>
              <a:rPr lang="ko-KR" altLang="en-US" dirty="0" smtClean="0"/>
              <a:t> 보다 유용</a:t>
            </a:r>
            <a:endParaRPr lang="en-US" altLang="ko-KR" dirty="0" smtClean="0"/>
          </a:p>
          <a:p>
            <a:r>
              <a:rPr lang="ko-KR" altLang="en-US" dirty="0" smtClean="0"/>
              <a:t>일정한 성장률로 지속적으로 성장한 경우 </a:t>
            </a:r>
            <a:r>
              <a:rPr lang="ko-KR" altLang="en-US" dirty="0" err="1" smtClean="0"/>
              <a:t>원주가는</a:t>
            </a:r>
            <a:r>
              <a:rPr lang="ko-KR" altLang="en-US" dirty="0" smtClean="0"/>
              <a:t> 누적적으로 증가하나 로그 </a:t>
            </a:r>
            <a:r>
              <a:rPr lang="ko-KR" altLang="en-US" dirty="0" err="1" smtClean="0"/>
              <a:t>챠트는</a:t>
            </a:r>
            <a:r>
              <a:rPr lang="ko-KR" altLang="en-US" dirty="0" smtClean="0"/>
              <a:t> 선형으로 증가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0" y="2334985"/>
            <a:ext cx="3915442" cy="2961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755" y="2334985"/>
            <a:ext cx="3901739" cy="29611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6108" y="2019044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애플 주가 추이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원주가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로그축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4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수익률의 정규성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대부분의 금융시계열은 정규분포에 비해 보다 중앙값에 집중되는 반면 </a:t>
            </a:r>
            <a:r>
              <a:rPr lang="ko-KR" altLang="en-US" dirty="0" err="1" smtClean="0"/>
              <a:t>극단치도</a:t>
            </a:r>
            <a:r>
              <a:rPr lang="ko-KR" altLang="en-US" dirty="0" smtClean="0"/>
              <a:t> 많은 양상</a:t>
            </a:r>
            <a:endParaRPr lang="en-US" altLang="ko-KR" dirty="0" smtClean="0"/>
          </a:p>
          <a:p>
            <a:r>
              <a:rPr lang="ko-KR" altLang="en-US" dirty="0" smtClean="0"/>
              <a:t>정규분포를 가정할 경우 평소에는 위험을 과대 평가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금융위기 등 극단적 상황에서는 위험을 과소평가할 가능성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27" y="2560079"/>
            <a:ext cx="7678510" cy="29629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7368" y="2200847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S&amp;P500</a:t>
            </a:r>
            <a:r>
              <a:rPr lang="ko-KR" altLang="en-US" dirty="0" smtClean="0"/>
              <a:t>의 수익률 분포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125453" y="2662989"/>
            <a:ext cx="601579" cy="259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130968" y="5046605"/>
            <a:ext cx="2436400" cy="207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(Value at Risk)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통상적으로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은 정규분포를 가정</a:t>
            </a:r>
            <a:endParaRPr lang="en-US" altLang="ko-KR" dirty="0" smtClean="0"/>
          </a:p>
          <a:p>
            <a:r>
              <a:rPr lang="ko-KR" altLang="en-US" dirty="0" smtClean="0"/>
              <a:t>정규분포의 한계를 보정하기 위해 </a:t>
            </a:r>
            <a:r>
              <a:rPr lang="en-US" altLang="ko-KR" dirty="0" smtClean="0"/>
              <a:t>Cornish-Fisher </a:t>
            </a:r>
            <a:r>
              <a:rPr lang="ko-KR" altLang="en-US" dirty="0" smtClean="0"/>
              <a:t>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Historical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을 사용하기도 함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47321"/>
              </p:ext>
            </p:extLst>
          </p:nvPr>
        </p:nvGraphicFramePr>
        <p:xfrm>
          <a:off x="1319397" y="2389144"/>
          <a:ext cx="6505206" cy="2938380"/>
        </p:xfrm>
        <a:graphic>
          <a:graphicData uri="http://schemas.openxmlformats.org/drawingml/2006/table">
            <a:tbl>
              <a:tblPr firstRow="1" bandRow="1">
                <a:tableStyleId>{0A6D4888-C73E-48F6-B2AC-F615D203618E}</a:tableStyleId>
              </a:tblPr>
              <a:tblGrid>
                <a:gridCol w="1812890">
                  <a:extLst>
                    <a:ext uri="{9D8B030D-6E8A-4147-A177-3AD203B41FA5}">
                      <a16:colId xmlns:a16="http://schemas.microsoft.com/office/drawing/2014/main" val="1297109378"/>
                    </a:ext>
                  </a:extLst>
                </a:gridCol>
                <a:gridCol w="4692316">
                  <a:extLst>
                    <a:ext uri="{9D8B030D-6E8A-4147-A177-3AD203B41FA5}">
                      <a16:colId xmlns:a16="http://schemas.microsoft.com/office/drawing/2014/main" val="1578592345"/>
                    </a:ext>
                  </a:extLst>
                </a:gridCol>
              </a:tblGrid>
              <a:tr h="734595">
                <a:tc>
                  <a:txBody>
                    <a:bodyPr/>
                    <a:lstStyle/>
                    <a:p>
                      <a:pPr marR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400" b="0" i="0" u="none" strike="noStrike" cap="none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/>
                          <a:sym typeface="Arial"/>
                        </a:rPr>
                        <a:t>평가방법</a:t>
                      </a:r>
                      <a:endParaRPr lang="en-US" altLang="ko-KR" sz="1400" b="0" i="0" u="none" strike="noStrike" cap="none" dirty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  <a:cs typeface="Arial"/>
                        <a:sym typeface="Arial"/>
                      </a:endParaRPr>
                    </a:p>
                  </a:txBody>
                  <a:tcPr marL="22860" marR="228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font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400" b="0" i="0" u="none" strike="noStrike" cap="none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  <a:cs typeface="Arial"/>
                          <a:sym typeface="Arial"/>
                        </a:rPr>
                        <a:t>특징</a:t>
                      </a:r>
                      <a:endParaRPr lang="en-US" altLang="ko-KR" sz="1400" b="0" i="0" u="none" strike="noStrike" cap="none" dirty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756811"/>
                  </a:ext>
                </a:extLst>
              </a:tr>
              <a:tr h="734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VaR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2860" marR="228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수익률 분포를 정규분포로 가정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극단적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손실확률을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과소평가할 우려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9349958"/>
                  </a:ext>
                </a:extLst>
              </a:tr>
              <a:tr h="734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Cornish-Fisher </a:t>
                      </a:r>
                      <a:r>
                        <a:rPr lang="en-US" altLang="ko-KR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VaR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2860" marR="228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정규분포를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첨도와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왜도를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반영하여 수정한 후 </a:t>
                      </a:r>
                      <a:r>
                        <a:rPr lang="en-US" altLang="ko-KR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VaR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값 산출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8938348"/>
                  </a:ext>
                </a:extLst>
              </a:tr>
              <a:tr h="734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Historical </a:t>
                      </a:r>
                      <a:r>
                        <a:rPr lang="en-US" altLang="ko-KR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VaR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2860" marR="228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과거 실제 손실률의 분포를 사용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3170889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665" y="1647433"/>
            <a:ext cx="2552442" cy="14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Max Drawdown (MDD)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과거 최고치 대비 손실액을 평가</a:t>
            </a:r>
            <a:endParaRPr lang="en-US" altLang="ko-KR" dirty="0" smtClean="0"/>
          </a:p>
          <a:p>
            <a:r>
              <a:rPr lang="ko-KR" altLang="en-US" dirty="0" smtClean="0"/>
              <a:t>통상적으로 생각하는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손실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정의에 보다 부합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61" y="2481298"/>
            <a:ext cx="8080477" cy="28571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64145" y="2200847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S&amp;P500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8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All-in-one function: </a:t>
            </a:r>
            <a:r>
              <a:rPr lang="en-US" altLang="ko-KR" dirty="0" err="1" smtClean="0"/>
              <a:t>fs_desc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p,freq,rf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정규성 검정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MDD, Sharpe </a:t>
            </a:r>
            <a:r>
              <a:rPr lang="ko-KR" altLang="en-US" dirty="0" smtClean="0"/>
              <a:t>등의 주요 통계량을 한번에 산출해 주는 함수를 작성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5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>
            <a:spLocks noGrp="1"/>
          </p:cNvSpPr>
          <p:nvPr>
            <p:ph type="title"/>
          </p:nvPr>
        </p:nvSpPr>
        <p:spPr>
          <a:xfrm>
            <a:off x="824000" y="1793139"/>
            <a:ext cx="5857800" cy="20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포트폴리오 이론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9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err="1" smtClean="0"/>
              <a:t>개자산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주식</a:t>
            </a:r>
            <a:r>
              <a:rPr lang="en-US" altLang="ko-KR" dirty="0" smtClean="0"/>
              <a:t>-</a:t>
            </a:r>
            <a:r>
              <a:rPr lang="ko-KR" altLang="en-US" dirty="0" smtClean="0"/>
              <a:t>채권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Efficient Frontier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160290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주식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채권간의</a:t>
            </a:r>
            <a:r>
              <a:rPr lang="ko-KR" altLang="en-US" dirty="0" smtClean="0"/>
              <a:t> 자산배분에 따른 역사적 성과를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채권 수익률 관련 </a:t>
            </a:r>
            <a:r>
              <a:rPr lang="en-US" altLang="ko-KR" dirty="0" smtClean="0"/>
              <a:t>Stylized Fact</a:t>
            </a:r>
            <a:r>
              <a:rPr lang="ko-KR" altLang="en-US" dirty="0" smtClean="0"/>
              <a:t>를 학습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주식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채권 포트폴리오의 성과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성과를 극대화 하는 </a:t>
            </a:r>
            <a:r>
              <a:rPr lang="en-US" altLang="ko-KR" dirty="0" smtClean="0"/>
              <a:t>Sharpe Ratio </a:t>
            </a:r>
            <a:r>
              <a:rPr lang="ko-KR" altLang="en-US" dirty="0" smtClean="0"/>
              <a:t>산출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98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개 이상 자산의 </a:t>
            </a:r>
            <a:r>
              <a:rPr lang="en-US" altLang="ko-KR" dirty="0" smtClean="0"/>
              <a:t>Efficient Frontier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16029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 이상의 자산으로 구성된 포트폴리오의 최적화 연습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S&amp;P500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업종 데이터를 통해 실습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 기대수익률 하에서 표준편차를 최소화 하는  함수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Efficient Frontier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, Sharpe Ratio </a:t>
            </a:r>
            <a:r>
              <a:rPr lang="ko-KR" altLang="en-US" dirty="0" smtClean="0"/>
              <a:t>극대화 및 </a:t>
            </a:r>
            <a:r>
              <a:rPr lang="en-US" altLang="ko-KR" dirty="0" smtClean="0"/>
              <a:t>CML(Capital Market Line) </a:t>
            </a:r>
            <a:r>
              <a:rPr lang="ko-KR" altLang="en-US" dirty="0" smtClean="0"/>
              <a:t>도출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실무적용시의 한계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434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790" y="255723"/>
            <a:ext cx="7608826" cy="490567"/>
          </a:xfrm>
        </p:spPr>
        <p:txBody>
          <a:bodyPr/>
          <a:lstStyle/>
          <a:p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Icebreaking : </a:t>
            </a:r>
            <a:r>
              <a:rPr lang="ko-KR" altLang="en-US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주성치</a:t>
            </a: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&lt;</a:t>
            </a:r>
            <a:r>
              <a:rPr lang="ko-KR" altLang="en-US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소림축구</a:t>
            </a:r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&gt; </a:t>
            </a:r>
            <a:endParaRPr lang="ko-KR" altLang="en-US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3" name="qY1Czcg0jW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91658" y="853328"/>
            <a:ext cx="8412210" cy="473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>
            <a:spLocks noGrp="1"/>
          </p:cNvSpPr>
          <p:nvPr>
            <p:ph type="title"/>
          </p:nvPr>
        </p:nvSpPr>
        <p:spPr>
          <a:xfrm>
            <a:off x="824000" y="1793139"/>
            <a:ext cx="5857800" cy="20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포트폴리오 </a:t>
            </a:r>
            <a:r>
              <a:rPr lang="ko-KR" altLang="en-US" dirty="0" err="1" smtClean="0"/>
              <a:t>헷징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4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CAPM</a:t>
            </a:r>
            <a:r>
              <a:rPr lang="ko-KR" altLang="en-US" dirty="0" smtClean="0"/>
              <a:t>의 한계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367444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비체계적 위험의 분산 </a:t>
            </a:r>
            <a:endParaRPr lang="en-US" altLang="ko-KR" dirty="0"/>
          </a:p>
          <a:p>
            <a:pPr marL="146050" indent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시장 변동성 </a:t>
            </a:r>
            <a:r>
              <a:rPr lang="ko-KR" altLang="en-US" dirty="0" err="1" smtClean="0"/>
              <a:t>확대시</a:t>
            </a:r>
            <a:r>
              <a:rPr lang="ko-KR" altLang="en-US" dirty="0" smtClean="0"/>
              <a:t> 상관관계 상승</a:t>
            </a:r>
            <a:endParaRPr lang="en-US" altLang="ko-KR" dirty="0" smtClean="0"/>
          </a:p>
          <a:p>
            <a:pPr marL="14605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체계적 위험에 대한 대처 </a:t>
            </a:r>
            <a:r>
              <a:rPr lang="en-US" altLang="ko-KR" dirty="0" smtClean="0"/>
              <a:t>: </a:t>
            </a:r>
          </a:p>
          <a:p>
            <a:pPr marL="146050" indent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dirty="0"/>
              <a:t> </a:t>
            </a:r>
            <a:r>
              <a:rPr lang="ko-KR" altLang="en-US" dirty="0" smtClean="0"/>
              <a:t>체계적 위험은 다각화를 통해 해소할 수 없음</a:t>
            </a:r>
            <a:endParaRPr lang="en-US" altLang="ko-KR" dirty="0" smtClean="0"/>
          </a:p>
          <a:p>
            <a:pPr marL="14605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기대수익률 산출의 어려움 </a:t>
            </a:r>
            <a:endParaRPr lang="en-US" altLang="ko-KR" dirty="0" smtClean="0"/>
          </a:p>
          <a:p>
            <a:pPr marL="538163" indent="-392113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신뢰할 수 있는 기대수익률 산출이 어려운 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기대수익률의 변화에 의해 포트폴리오는 매우 민감하게 변화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69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포트폴리오 </a:t>
            </a:r>
            <a:r>
              <a:rPr lang="en-US" altLang="ko-KR" dirty="0" smtClean="0"/>
              <a:t>Insurance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1"/>
            <a:ext cx="8003400" cy="253960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CPPI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풋옵션</a:t>
            </a:r>
            <a:r>
              <a:rPr lang="ko-KR" altLang="en-US" dirty="0" smtClean="0"/>
              <a:t> 매수 </a:t>
            </a:r>
            <a:r>
              <a:rPr lang="en-US" altLang="ko-KR" dirty="0" smtClean="0"/>
              <a:t>(Protective Put)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델타복제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47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CPPI (Constant Proportional Portfolio Insurance)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1"/>
            <a:ext cx="8003400" cy="110269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포트폴리오의 성과가 </a:t>
            </a:r>
            <a:r>
              <a:rPr lang="ko-KR" altLang="en-US" dirty="0" err="1" smtClean="0"/>
              <a:t>좋을때</a:t>
            </a:r>
            <a:r>
              <a:rPr lang="ko-KR" altLang="en-US" dirty="0" smtClean="0"/>
              <a:t> 위험자산의 비중을 확대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성과 </a:t>
            </a:r>
            <a:r>
              <a:rPr lang="ko-KR" altLang="en-US" dirty="0" err="1" smtClean="0"/>
              <a:t>악화시</a:t>
            </a:r>
            <a:r>
              <a:rPr lang="ko-KR" altLang="en-US" dirty="0" smtClean="0"/>
              <a:t> 위험자산 비중을 축소 </a:t>
            </a:r>
            <a:r>
              <a:rPr lang="en-US" altLang="ko-KR" dirty="0" smtClean="0"/>
              <a:t>(</a:t>
            </a:r>
            <a:r>
              <a:rPr lang="ko-KR" altLang="en-US" dirty="0" err="1"/>
              <a:t>롱</a:t>
            </a:r>
            <a:r>
              <a:rPr lang="ko-KR" altLang="en-US" dirty="0" err="1" smtClean="0"/>
              <a:t>감마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실무적으로는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손절매</a:t>
            </a:r>
            <a:r>
              <a:rPr lang="en-US" altLang="ko-KR" dirty="0" smtClean="0"/>
              <a:t>(Stop loss)＇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CPPI </a:t>
            </a:r>
            <a:r>
              <a:rPr lang="ko-KR" altLang="en-US" dirty="0" smtClean="0"/>
              <a:t>전략의 응용</a:t>
            </a:r>
            <a:endParaRPr lang="en-US" altLang="ko-KR" dirty="0" smtClean="0"/>
          </a:p>
          <a:p>
            <a:r>
              <a:rPr lang="ko-KR" altLang="en-US" dirty="0" smtClean="0"/>
              <a:t>하락폭을 과거 최고치의 </a:t>
            </a:r>
            <a:r>
              <a:rPr lang="en-US" altLang="ko-KR" dirty="0" smtClean="0"/>
              <a:t>x%</a:t>
            </a:r>
            <a:r>
              <a:rPr lang="ko-KR" altLang="en-US" dirty="0" smtClean="0"/>
              <a:t>로 제한할 경우 </a:t>
            </a:r>
            <a:r>
              <a:rPr lang="en-US" altLang="ko-KR" dirty="0" smtClean="0"/>
              <a:t>TPPI </a:t>
            </a:r>
            <a:r>
              <a:rPr lang="ko-KR" altLang="en-US" dirty="0" smtClean="0"/>
              <a:t>전략으로 변형 가능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2565" y="2220685"/>
            <a:ext cx="6500497" cy="1854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ko-KR" altLang="en-US" dirty="0" smtClean="0">
                <a:latin typeface="+mn-ea"/>
                <a:ea typeface="+mn-ea"/>
              </a:rPr>
              <a:t>공식</a:t>
            </a:r>
            <a:r>
              <a:rPr lang="en-US" altLang="ko-KR" dirty="0" smtClean="0">
                <a:latin typeface="+mn-ea"/>
                <a:ea typeface="+mn-ea"/>
              </a:rPr>
              <a:t>&gt;</a:t>
            </a:r>
          </a:p>
          <a:p>
            <a:pPr>
              <a:lnSpc>
                <a:spcPts val="2000"/>
              </a:lnSpc>
            </a:pP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ts val="2000"/>
              </a:lnSpc>
            </a:pPr>
            <a:r>
              <a:rPr lang="ko-KR" altLang="en-US" dirty="0" smtClean="0">
                <a:latin typeface="+mn-ea"/>
                <a:ea typeface="+mn-ea"/>
              </a:rPr>
              <a:t>최저보장수익 </a:t>
            </a:r>
            <a:r>
              <a:rPr lang="en-US" altLang="ko-KR" dirty="0" smtClean="0">
                <a:latin typeface="+mn-ea"/>
                <a:ea typeface="+mn-ea"/>
              </a:rPr>
              <a:t>(Floor) = </a:t>
            </a:r>
            <a:r>
              <a:rPr lang="ko-KR" altLang="en-US" dirty="0" smtClean="0">
                <a:latin typeface="+mn-ea"/>
                <a:ea typeface="+mn-ea"/>
              </a:rPr>
              <a:t>정책적으로 보장하고자 하는 최저 포트폴리오 가치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ts val="2000"/>
              </a:lnSpc>
            </a:pPr>
            <a:r>
              <a:rPr lang="ko-KR" altLang="en-US" dirty="0" smtClean="0">
                <a:latin typeface="+mn-ea"/>
                <a:ea typeface="+mn-ea"/>
              </a:rPr>
              <a:t>승수 </a:t>
            </a:r>
            <a:r>
              <a:rPr lang="en-US" altLang="ko-KR" dirty="0" smtClean="0">
                <a:latin typeface="+mn-ea"/>
                <a:ea typeface="+mn-ea"/>
              </a:rPr>
              <a:t>= </a:t>
            </a:r>
            <a:r>
              <a:rPr lang="ko-KR" altLang="en-US" dirty="0" err="1" smtClean="0">
                <a:latin typeface="+mn-ea"/>
                <a:ea typeface="+mn-ea"/>
              </a:rPr>
              <a:t>위험수용도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ts val="2000"/>
              </a:lnSpc>
            </a:pPr>
            <a:r>
              <a:rPr lang="ko-KR" altLang="en-US" dirty="0" smtClean="0">
                <a:latin typeface="+mn-ea"/>
                <a:ea typeface="+mn-ea"/>
              </a:rPr>
              <a:t>쿠션</a:t>
            </a:r>
            <a:r>
              <a:rPr lang="en-US" altLang="ko-KR" dirty="0" smtClean="0">
                <a:latin typeface="+mn-ea"/>
                <a:ea typeface="+mn-ea"/>
              </a:rPr>
              <a:t>(%)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= (</a:t>
            </a:r>
            <a:r>
              <a:rPr lang="ko-KR" altLang="en-US" dirty="0" smtClean="0">
                <a:latin typeface="+mn-ea"/>
                <a:ea typeface="+mn-ea"/>
              </a:rPr>
              <a:t>포트폴리오 </a:t>
            </a:r>
            <a:r>
              <a:rPr lang="ko-KR" altLang="en-US" dirty="0" err="1" smtClean="0">
                <a:latin typeface="+mn-ea"/>
                <a:ea typeface="+mn-ea"/>
              </a:rPr>
              <a:t>평가액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최저보장수익 </a:t>
            </a:r>
            <a:r>
              <a:rPr lang="en-US" altLang="ko-KR" dirty="0" smtClean="0">
                <a:latin typeface="+mn-ea"/>
                <a:ea typeface="+mn-ea"/>
              </a:rPr>
              <a:t>(Floor)) / </a:t>
            </a:r>
            <a:r>
              <a:rPr lang="ko-KR" altLang="en-US" dirty="0" smtClean="0">
                <a:latin typeface="+mn-ea"/>
                <a:ea typeface="+mn-ea"/>
              </a:rPr>
              <a:t>포트폴리오 </a:t>
            </a:r>
            <a:r>
              <a:rPr lang="ko-KR" altLang="en-US" dirty="0" err="1" smtClean="0">
                <a:latin typeface="+mn-ea"/>
                <a:ea typeface="+mn-ea"/>
              </a:rPr>
              <a:t>평가액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ts val="2000"/>
              </a:lnSpc>
            </a:pPr>
            <a:r>
              <a:rPr lang="ko-KR" altLang="en-US" dirty="0" smtClean="0">
                <a:latin typeface="+mn-ea"/>
                <a:ea typeface="+mn-ea"/>
              </a:rPr>
              <a:t>위험자산 </a:t>
            </a:r>
            <a:r>
              <a:rPr lang="en-US" altLang="ko-KR" dirty="0" smtClean="0">
                <a:latin typeface="+mn-ea"/>
                <a:ea typeface="+mn-ea"/>
              </a:rPr>
              <a:t>Exposure(%) = </a:t>
            </a:r>
            <a:r>
              <a:rPr lang="ko-KR" altLang="en-US" dirty="0" smtClean="0">
                <a:latin typeface="+mn-ea"/>
                <a:ea typeface="+mn-ea"/>
              </a:rPr>
              <a:t>쿠션 </a:t>
            </a:r>
            <a:r>
              <a:rPr lang="en-US" altLang="ko-KR" dirty="0" smtClean="0">
                <a:latin typeface="+mn-ea"/>
                <a:ea typeface="+mn-ea"/>
              </a:rPr>
              <a:t>* </a:t>
            </a:r>
            <a:r>
              <a:rPr lang="ko-KR" altLang="en-US" dirty="0" smtClean="0">
                <a:latin typeface="+mn-ea"/>
                <a:ea typeface="+mn-ea"/>
              </a:rPr>
              <a:t>승수</a:t>
            </a:r>
            <a:endParaRPr lang="en-US" altLang="ko-KR" dirty="0" smtClean="0">
              <a:latin typeface="+mn-ea"/>
              <a:ea typeface="+mn-ea"/>
            </a:endParaRPr>
          </a:p>
          <a:p>
            <a:pPr>
              <a:lnSpc>
                <a:spcPts val="2000"/>
              </a:lnSpc>
            </a:pPr>
            <a:r>
              <a:rPr lang="ko-KR" altLang="en-US" dirty="0" smtClean="0">
                <a:latin typeface="+mn-ea"/>
                <a:ea typeface="+mn-ea"/>
              </a:rPr>
              <a:t>안전자산 </a:t>
            </a:r>
            <a:r>
              <a:rPr lang="en-US" altLang="ko-KR" dirty="0" smtClean="0">
                <a:latin typeface="+mn-ea"/>
                <a:ea typeface="+mn-ea"/>
              </a:rPr>
              <a:t>Exposure(%) = 1-</a:t>
            </a:r>
            <a:r>
              <a:rPr lang="ko-KR" altLang="en-US" dirty="0" smtClean="0">
                <a:latin typeface="+mn-ea"/>
                <a:ea typeface="+mn-ea"/>
              </a:rPr>
              <a:t>위험자산 </a:t>
            </a:r>
            <a:r>
              <a:rPr lang="en-US" altLang="ko-KR" dirty="0" smtClean="0">
                <a:latin typeface="+mn-ea"/>
                <a:ea typeface="+mn-ea"/>
              </a:rPr>
              <a:t>Exposure(%)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13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풋옵션</a:t>
            </a:r>
            <a:r>
              <a:rPr lang="ko-KR" altLang="en-US" dirty="0" smtClean="0"/>
              <a:t> 매수 </a:t>
            </a:r>
            <a:r>
              <a:rPr lang="ko-KR" altLang="en-US" dirty="0" err="1" smtClean="0"/>
              <a:t>헷지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(Protective Put)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1"/>
            <a:ext cx="8003400" cy="227018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100</a:t>
            </a:r>
            <a:r>
              <a:rPr lang="ko-KR" altLang="en-US" dirty="0" smtClean="0"/>
              <a:t>억원의 주식포트폴리오를 </a:t>
            </a:r>
            <a:r>
              <a:rPr lang="ko-KR" altLang="en-US" dirty="0" err="1" smtClean="0"/>
              <a:t>풋옵션</a:t>
            </a:r>
            <a:r>
              <a:rPr lang="ko-KR" altLang="en-US" dirty="0" smtClean="0"/>
              <a:t> 매수를 통해 </a:t>
            </a:r>
            <a:r>
              <a:rPr lang="ko-KR" altLang="en-US" dirty="0" err="1" smtClean="0"/>
              <a:t>헷징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주식의 변동성 </a:t>
            </a:r>
            <a:r>
              <a:rPr lang="en-US" altLang="ko-KR" dirty="0" smtClean="0"/>
              <a:t>20%</a:t>
            </a:r>
          </a:p>
          <a:p>
            <a:pPr lvl="1"/>
            <a:r>
              <a:rPr lang="ko-KR" altLang="en-US" dirty="0" smtClean="0"/>
              <a:t>주식의 기대수익률</a:t>
            </a:r>
            <a:r>
              <a:rPr lang="en-US" altLang="ko-KR" dirty="0" smtClean="0"/>
              <a:t> 7%  (</a:t>
            </a:r>
            <a:r>
              <a:rPr lang="ko-KR" altLang="en-US" dirty="0" smtClean="0"/>
              <a:t>옵션 가격에는 영향 없음</a:t>
            </a:r>
            <a:r>
              <a:rPr lang="en-US" altLang="ko-KR" dirty="0" smtClean="0"/>
              <a:t>!)</a:t>
            </a:r>
          </a:p>
          <a:p>
            <a:pPr lvl="1"/>
            <a:r>
              <a:rPr lang="ko-KR" altLang="en-US" dirty="0" smtClean="0"/>
              <a:t>무위험수익률 </a:t>
            </a:r>
            <a:r>
              <a:rPr lang="en-US" altLang="ko-KR" dirty="0" smtClean="0"/>
              <a:t>3%</a:t>
            </a:r>
          </a:p>
          <a:p>
            <a:pPr lvl="1"/>
            <a:r>
              <a:rPr lang="ko-KR" altLang="en-US" dirty="0" smtClean="0"/>
              <a:t>잔존만기</a:t>
            </a:r>
            <a:r>
              <a:rPr lang="en-US" altLang="ko-KR" dirty="0" smtClean="0"/>
              <a:t> 1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r>
              <a:rPr lang="ko-KR" altLang="en-US" dirty="0" err="1" smtClean="0"/>
              <a:t>풋옵션</a:t>
            </a:r>
            <a:r>
              <a:rPr lang="ko-KR" altLang="en-US" dirty="0" smtClean="0"/>
              <a:t> 매수 비용 </a:t>
            </a:r>
            <a:r>
              <a:rPr lang="en-US" altLang="ko-KR" dirty="0" smtClean="0"/>
              <a:t>(=</a:t>
            </a:r>
            <a:r>
              <a:rPr lang="ko-KR" altLang="en-US" dirty="0" err="1" smtClean="0"/>
              <a:t>헷지비용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헷지하지</a:t>
            </a:r>
            <a:r>
              <a:rPr lang="ko-KR" altLang="en-US" dirty="0" smtClean="0"/>
              <a:t> 않았을 경우와 비교하면</a:t>
            </a:r>
            <a:r>
              <a:rPr lang="en-US" altLang="ko-KR" dirty="0" smtClean="0"/>
              <a:t>?</a:t>
            </a:r>
          </a:p>
          <a:p>
            <a:pPr marL="146050" indent="0">
              <a:buNone/>
            </a:pPr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6943" y="4069276"/>
                <a:ext cx="2246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43" y="4069276"/>
                <a:ext cx="2246256" cy="215444"/>
              </a:xfrm>
              <a:prstGeom prst="rect">
                <a:avLst/>
              </a:prstGeom>
              <a:blipFill>
                <a:blip r:embed="rId3"/>
                <a:stretch>
                  <a:fillRect l="-271" r="-1084" b="-3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246371" y="4016056"/>
                <a:ext cx="5611729" cy="1165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err="1" smtClean="0"/>
                  <a:t>만기시점에</a:t>
                </a:r>
                <a:r>
                  <a:rPr lang="ko-KR" altLang="en-US" sz="1200" dirty="0" smtClean="0"/>
                  <a:t> 옵션이 </a:t>
                </a:r>
                <a:r>
                  <a:rPr lang="ko-KR" altLang="en-US" sz="1200" dirty="0" err="1" smtClean="0"/>
                  <a:t>인더머니가</a:t>
                </a:r>
                <a:r>
                  <a:rPr lang="ko-KR" altLang="en-US" sz="1200" dirty="0" smtClean="0"/>
                  <a:t> 될 확률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 smtClean="0"/>
                  <a:t> : </a:t>
                </a:r>
                <a:r>
                  <a:rPr lang="ko-KR" altLang="en-US" sz="1200" dirty="0" err="1" smtClean="0"/>
                  <a:t>만기시점에</a:t>
                </a:r>
                <a:r>
                  <a:rPr lang="ko-KR" altLang="en-US" sz="1200" dirty="0" smtClean="0"/>
                  <a:t> 옵션을 행사할 확률</a:t>
                </a: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200" dirty="0" smtClean="0"/>
                  <a:t>: </a:t>
                </a:r>
                <a:r>
                  <a:rPr lang="ko-KR" altLang="en-US" sz="1200" dirty="0" err="1" smtClean="0"/>
                  <a:t>인더머니가</a:t>
                </a:r>
                <a:r>
                  <a:rPr lang="ko-KR" altLang="en-US" sz="1200" dirty="0" smtClean="0"/>
                  <a:t> 되었을 경우 받을 금액의 </a:t>
                </a:r>
                <a:r>
                  <a:rPr lang="ko-KR" altLang="en-US" sz="1200" dirty="0" err="1" smtClean="0"/>
                  <a:t>기대값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(</a:t>
                </a:r>
                <a:r>
                  <a:rPr lang="ko-KR" altLang="en-US" sz="1200" dirty="0" smtClean="0"/>
                  <a:t>옵션의 기대수익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 smtClean="0"/>
                  <a:t>:</a:t>
                </a:r>
                <a:r>
                  <a:rPr lang="ko-KR" altLang="en-US" sz="1200" dirty="0" smtClean="0"/>
                  <a:t>옵션을 행사하였을 경우에 지급할 금액의 </a:t>
                </a:r>
                <a:r>
                  <a:rPr lang="ko-KR" altLang="en-US" sz="1200" dirty="0" err="1" smtClean="0"/>
                  <a:t>기대값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(</a:t>
                </a:r>
                <a:r>
                  <a:rPr lang="ko-KR" altLang="en-US" sz="1200" dirty="0" smtClean="0"/>
                  <a:t>옵션의 </a:t>
                </a:r>
                <a:r>
                  <a:rPr lang="ko-KR" altLang="en-US" sz="1200" dirty="0" err="1" smtClean="0"/>
                  <a:t>기대비용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71" y="4016056"/>
                <a:ext cx="5611729" cy="1165832"/>
              </a:xfrm>
              <a:prstGeom prst="rect">
                <a:avLst/>
              </a:prstGeom>
              <a:blipFill>
                <a:blip r:embed="rId4"/>
                <a:stretch>
                  <a:fillRect b="-3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92609" y="3616779"/>
            <a:ext cx="342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&gt; Black-Scholes</a:t>
            </a:r>
            <a:r>
              <a:rPr lang="ko-KR" altLang="en-US" dirty="0" smtClean="0"/>
              <a:t>모형의 </a:t>
            </a:r>
            <a:r>
              <a:rPr lang="ko-KR" altLang="en-US" dirty="0" err="1" smtClean="0"/>
              <a:t>직관적해석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7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델타헷지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1"/>
            <a:ext cx="8003400" cy="227018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델타의 변화만큼 기초자산을 매매하여 옵션의 수익구조를 복제 가능</a:t>
            </a:r>
            <a:endParaRPr lang="en-US" altLang="ko-KR" dirty="0" smtClean="0"/>
          </a:p>
          <a:p>
            <a:r>
              <a:rPr lang="ko-KR" altLang="en-US" dirty="0" smtClean="0"/>
              <a:t>옵션포지션의 가격변동위험을 제거하기 위해 기초자산의 매수 또는 매도를 통해 옵션 델타에 상응하는 포지션을 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델타가 </a:t>
            </a:r>
            <a:r>
              <a:rPr lang="en-US" altLang="ko-KR" dirty="0" smtClean="0"/>
              <a:t>0.5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콜옵션을</a:t>
            </a:r>
            <a:r>
              <a:rPr lang="ko-KR" altLang="en-US" dirty="0" smtClean="0"/>
              <a:t> 매도 </a:t>
            </a:r>
            <a:r>
              <a:rPr lang="en-US" altLang="ko-KR" dirty="0" smtClean="0"/>
              <a:t>:  0.5 * </a:t>
            </a:r>
            <a:r>
              <a:rPr lang="ko-KR" altLang="en-US" dirty="0" smtClean="0"/>
              <a:t>기초자산 만큼 주식을 매수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주가 상승으로 델타가 </a:t>
            </a:r>
            <a:r>
              <a:rPr lang="en-US" altLang="ko-KR" dirty="0" smtClean="0"/>
              <a:t>0.6</a:t>
            </a:r>
            <a:r>
              <a:rPr lang="ko-KR" altLang="en-US" dirty="0" smtClean="0"/>
              <a:t>으로 상승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추가로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만큼 기초자산을 추가 매수</a:t>
            </a:r>
            <a:endParaRPr lang="en-US" altLang="ko-KR" dirty="0" smtClean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78169"/>
              </p:ext>
            </p:extLst>
          </p:nvPr>
        </p:nvGraphicFramePr>
        <p:xfrm>
          <a:off x="1389372" y="3017920"/>
          <a:ext cx="6742258" cy="2190893"/>
        </p:xfrm>
        <a:graphic>
          <a:graphicData uri="http://schemas.openxmlformats.org/drawingml/2006/table">
            <a:tbl>
              <a:tblPr firstRow="1" bandRow="1">
                <a:tableStyleId>{0A6D4888-C73E-48F6-B2AC-F615D203618E}</a:tableStyleId>
              </a:tblPr>
              <a:tblGrid>
                <a:gridCol w="1296678">
                  <a:extLst>
                    <a:ext uri="{9D8B030D-6E8A-4147-A177-3AD203B41FA5}">
                      <a16:colId xmlns:a16="http://schemas.microsoft.com/office/drawing/2014/main" val="1078522871"/>
                    </a:ext>
                  </a:extLst>
                </a:gridCol>
                <a:gridCol w="2722790">
                  <a:extLst>
                    <a:ext uri="{9D8B030D-6E8A-4147-A177-3AD203B41FA5}">
                      <a16:colId xmlns:a16="http://schemas.microsoft.com/office/drawing/2014/main" val="2883151366"/>
                    </a:ext>
                  </a:extLst>
                </a:gridCol>
                <a:gridCol w="2722790">
                  <a:extLst>
                    <a:ext uri="{9D8B030D-6E8A-4147-A177-3AD203B41FA5}">
                      <a16:colId xmlns:a16="http://schemas.microsoft.com/office/drawing/2014/main" val="2274666752"/>
                    </a:ext>
                  </a:extLst>
                </a:gridCol>
              </a:tblGrid>
              <a:tr h="445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항목</a:t>
                      </a:r>
                      <a:endParaRPr lang="ko-KR" altLang="en-US" b="0" dirty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델타헷지</a:t>
                      </a:r>
                      <a:endParaRPr lang="ko-KR" altLang="en-US" b="0" dirty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선물헷지</a:t>
                      </a:r>
                      <a:endParaRPr lang="ko-KR" altLang="en-US" b="0" dirty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626597"/>
                  </a:ext>
                </a:extLst>
              </a:tr>
              <a:tr h="4230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대상자산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2860" marR="228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옵션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(ELS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옵션계약 없는 주식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채권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외환 등의 자산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853485"/>
                  </a:ext>
                </a:extLst>
              </a:tr>
              <a:tr h="4230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헷지방법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2860" marR="228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옵션 델타에 따라 기초자산 매수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매도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선물계약 매수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매도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2264055"/>
                  </a:ext>
                </a:extLst>
              </a:tr>
              <a:tr h="42309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거래빈도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2860" marR="228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동적 조정으로 거래 빈번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통상 고정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905198"/>
                  </a:ext>
                </a:extLst>
              </a:tr>
              <a:tr h="475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트레이딩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22860" marR="2286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델타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를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으로 하여 기초자산 가격 변동의 영향을 상쇄한 상태에서 변동성 트레이딩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기초자산의 방향성 예측에 따른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헷지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비율 조정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292235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60729" y="2670533"/>
            <a:ext cx="243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델타헷지와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선물헷지의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1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1" y="3000652"/>
            <a:ext cx="8327255" cy="24924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51" y="3009828"/>
            <a:ext cx="8327255" cy="247405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51" y="3009828"/>
            <a:ext cx="8327255" cy="24987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143" y="2985317"/>
            <a:ext cx="8293873" cy="25077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Liability Driven Investment (LDI)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0300" y="913743"/>
            <a:ext cx="8003400" cy="42919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미국 </a:t>
            </a:r>
            <a:r>
              <a:rPr lang="ko-KR" altLang="en-US" dirty="0" err="1" smtClean="0"/>
              <a:t>연금위기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1999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-&gt; 2003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</a:t>
            </a:r>
            <a:r>
              <a:rPr lang="en-US" altLang="ko-KR" dirty="0" smtClean="0"/>
              <a:t>. S&amp;P500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1,527pt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777pt, </a:t>
            </a:r>
            <a:r>
              <a:rPr lang="ko-KR" altLang="en-US" dirty="0" smtClean="0"/>
              <a:t>나스닥은 </a:t>
            </a:r>
            <a:r>
              <a:rPr lang="en-US" altLang="ko-KR" dirty="0" smtClean="0"/>
              <a:t>5,049pt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1,114pt</a:t>
            </a:r>
            <a:r>
              <a:rPr lang="ko-KR" altLang="en-US" dirty="0" smtClean="0"/>
              <a:t>까지 하락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금리는 동 기간 중 </a:t>
            </a:r>
            <a:r>
              <a:rPr lang="en-US" altLang="ko-KR" dirty="0" smtClean="0"/>
              <a:t>6.8%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3.1%</a:t>
            </a:r>
            <a:r>
              <a:rPr lang="ko-KR" altLang="en-US" dirty="0" smtClean="0"/>
              <a:t>까지 하락 </a:t>
            </a:r>
            <a:r>
              <a:rPr lang="en-US" altLang="ko-KR" dirty="0" smtClean="0"/>
              <a:t>(UST 10Yr)</a:t>
            </a:r>
          </a:p>
          <a:p>
            <a:pPr lvl="1"/>
            <a:r>
              <a:rPr lang="en-US" altLang="ko-KR" dirty="0" smtClean="0"/>
              <a:t>S&amp;P500</a:t>
            </a:r>
            <a:r>
              <a:rPr lang="ko-KR" altLang="en-US" dirty="0" smtClean="0"/>
              <a:t>기업의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형 펜션은 </a:t>
            </a:r>
            <a:r>
              <a:rPr lang="en-US" altLang="ko-KR" dirty="0" smtClean="0"/>
              <a:t>’99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239Bil. </a:t>
            </a:r>
            <a:r>
              <a:rPr lang="ko-KR" altLang="en-US" dirty="0" smtClean="0"/>
              <a:t>잉여에서 </a:t>
            </a:r>
            <a:r>
              <a:rPr lang="en-US" altLang="ko-KR" dirty="0" smtClean="0"/>
              <a:t>’03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 252 </a:t>
            </a:r>
            <a:r>
              <a:rPr lang="en-US" altLang="ko-KR" dirty="0" err="1" smtClean="0"/>
              <a:t>Bil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부족으로 전환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2008</a:t>
            </a:r>
            <a:r>
              <a:rPr lang="ko-KR" altLang="en-US" dirty="0" smtClean="0"/>
              <a:t>년 금융위기 당시에도 동일한 현상 반복</a:t>
            </a:r>
            <a:endParaRPr lang="en-US" altLang="ko-KR" dirty="0" smtClean="0"/>
          </a:p>
          <a:p>
            <a:r>
              <a:rPr lang="ko-KR" altLang="en-US" dirty="0" smtClean="0"/>
              <a:t>주가하락으로 인한 </a:t>
            </a:r>
            <a:r>
              <a:rPr lang="ko-KR" altLang="en-US" dirty="0" err="1" smtClean="0"/>
              <a:t>자산감소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금리하락으로 인한 </a:t>
            </a:r>
            <a:r>
              <a:rPr lang="ko-KR" altLang="en-US" dirty="0" err="1" smtClean="0"/>
              <a:t>부채가치의</a:t>
            </a:r>
            <a:r>
              <a:rPr lang="ko-KR" altLang="en-US" dirty="0" smtClean="0"/>
              <a:t> 상승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149705" y="3177359"/>
                <a:ext cx="7262065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 smtClean="0">
                    <a:solidFill>
                      <a:schemeClr val="tx1"/>
                    </a:solidFill>
                  </a:rPr>
                  <a:t>Funding Ratio :</a:t>
                </a:r>
                <a:endParaRPr lang="en-US" altLang="ko-KR" sz="66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6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6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6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6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6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6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6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6600" dirty="0" smtClean="0">
                    <a:solidFill>
                      <a:srgbClr val="FF0000"/>
                    </a:solidFill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6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6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6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6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705" y="3177359"/>
                <a:ext cx="7262065" cy="1600438"/>
              </a:xfrm>
              <a:prstGeom prst="rect">
                <a:avLst/>
              </a:prstGeom>
              <a:blipFill>
                <a:blip r:embed="rId7"/>
                <a:stretch>
                  <a:fillRect l="-2183" t="-4943" b="-27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Liability Driven Investment (LDI)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42919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연기금 운용의 </a:t>
            </a:r>
            <a:r>
              <a:rPr lang="ko-KR" altLang="en-US" dirty="0" err="1" smtClean="0"/>
              <a:t>이중책무</a:t>
            </a:r>
            <a:r>
              <a:rPr lang="ko-KR" altLang="en-US" dirty="0" smtClean="0"/>
              <a:t> </a:t>
            </a:r>
            <a:r>
              <a:rPr lang="en-US" altLang="ko-KR" dirty="0" smtClean="0"/>
              <a:t>(Dual Mandate)</a:t>
            </a:r>
          </a:p>
          <a:p>
            <a:pPr lvl="1"/>
            <a:r>
              <a:rPr lang="ko-KR" altLang="en-US" dirty="0" smtClean="0"/>
              <a:t>목적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경제상황의 변화에 대해 부채 지급능력을 확보 </a:t>
            </a:r>
            <a:r>
              <a:rPr lang="en-US" altLang="ko-KR" dirty="0" smtClean="0"/>
              <a:t>+</a:t>
            </a:r>
          </a:p>
          <a:p>
            <a:pPr lvl="1"/>
            <a:r>
              <a:rPr lang="ko-KR" altLang="en-US" dirty="0" smtClean="0"/>
              <a:t>목적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운용성과 향상을 통해 수익자의 연금 기여금 납부 부담 경감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목적에 부합하는 포트폴리오를 구성하여 </a:t>
            </a:r>
            <a:r>
              <a:rPr lang="ko-KR" altLang="en-US" dirty="0" err="1" smtClean="0"/>
              <a:t>이중책무</a:t>
            </a:r>
            <a:r>
              <a:rPr lang="ko-KR" altLang="en-US" dirty="0" smtClean="0"/>
              <a:t> 달성을 추구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Liability Hedging </a:t>
            </a:r>
            <a:r>
              <a:rPr lang="en-US" altLang="ko-KR" dirty="0" err="1" smtClean="0"/>
              <a:t>Portofolio</a:t>
            </a:r>
            <a:r>
              <a:rPr lang="en-US" altLang="ko-KR" dirty="0" smtClean="0"/>
              <a:t> (LHP)</a:t>
            </a:r>
          </a:p>
          <a:p>
            <a:pPr lvl="1"/>
            <a:r>
              <a:rPr lang="ko-KR" altLang="en-US" dirty="0" smtClean="0"/>
              <a:t>부채지급능력의 확보에 중점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채권 포트폴리오로 부채와 </a:t>
            </a:r>
            <a:r>
              <a:rPr lang="ko-KR" altLang="en-US" dirty="0" err="1" smtClean="0"/>
              <a:t>듀레이션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헤징에</a:t>
            </a:r>
            <a:r>
              <a:rPr lang="ko-KR" altLang="en-US" dirty="0" smtClean="0"/>
              <a:t> 주안점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Performance Seeking Portfolio (PSP)</a:t>
            </a:r>
          </a:p>
          <a:p>
            <a:pPr lvl="1"/>
            <a:r>
              <a:rPr lang="ko-KR" altLang="en-US" dirty="0" smtClean="0"/>
              <a:t>다각화된 포트폴리오 운용을 통해 </a:t>
            </a:r>
            <a:r>
              <a:rPr lang="ko-KR" altLang="en-US" dirty="0" err="1" smtClean="0"/>
              <a:t>위험대비</a:t>
            </a:r>
            <a:r>
              <a:rPr lang="ko-KR" altLang="en-US" dirty="0" smtClean="0"/>
              <a:t> 성과 극대화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67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Liability Driven Investment (LDI)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42919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PSP </a:t>
            </a:r>
            <a:r>
              <a:rPr lang="ko-KR" altLang="en-US" dirty="0" smtClean="0"/>
              <a:t>포트폴리오와 </a:t>
            </a:r>
            <a:r>
              <a:rPr lang="en-US" altLang="ko-KR" dirty="0" smtClean="0"/>
              <a:t>LHP </a:t>
            </a:r>
            <a:r>
              <a:rPr lang="ko-KR" altLang="en-US" dirty="0" smtClean="0"/>
              <a:t>포트폴리오간의 자산배분</a:t>
            </a:r>
            <a:endParaRPr lang="en-US" altLang="ko-KR" dirty="0" smtClean="0"/>
          </a:p>
          <a:p>
            <a:endParaRPr lang="en-US" altLang="ko-KR" baseline="-25000" dirty="0">
              <a:ea typeface="맑은 고딕" panose="020B0503020000020004" pitchFamily="50" charset="-127"/>
            </a:endParaRPr>
          </a:p>
          <a:p>
            <a:endParaRPr lang="en-US" altLang="ko-KR" baseline="-25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2362" y="1371422"/>
                <a:ext cx="3542558" cy="882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8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2" y="1371422"/>
                <a:ext cx="3542558" cy="8822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9226" y="2857500"/>
                <a:ext cx="7381879" cy="1277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32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3200" i="1" dirty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m:rPr>
                                <m:nor/>
                              </m:rPr>
                              <a:rPr lang="en-US" altLang="ko-KR" sz="3200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  <m:t>𝑃𝑆𝑃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3200" i="1" dirty="0" smtClean="0">
                                <a:latin typeface="Cambria Math" panose="02040503050406030204" pitchFamily="18" charset="0"/>
                              </a:rPr>
                              <m:t>γσ</m:t>
                            </m:r>
                          </m:e>
                          <m:sub>
                            <m:r>
                              <a:rPr lang="en-US" altLang="ko-KR" sz="3200" b="0" i="1" dirty="0" smtClean="0">
                                <a:latin typeface="Cambria Math" panose="02040503050406030204" pitchFamily="18" charset="0"/>
                              </a:rPr>
                              <m:t>𝑃𝑆𝑃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𝑃𝑆𝑃</m:t>
                        </m:r>
                      </m:sup>
                    </m:sSup>
                    <m:sSup>
                      <m:sSup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3200" b="0" i="1" smtClean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𝐿𝐻𝑃</m:t>
                            </m:r>
                          </m:sub>
                        </m:sSub>
                      </m:e>
                      <m:sup/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m:rPr>
                        <m:nor/>
                      </m:rPr>
                      <a:rPr lang="en-US" altLang="ko-KR" sz="32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ko-KR" sz="3200" b="0" i="1" smtClean="0">
                            <a:latin typeface="Cambria Math" panose="02040503050406030204" pitchFamily="18" charset="0"/>
                          </a:rPr>
                          <m:t>γ</m:t>
                        </m:r>
                      </m:den>
                    </m:f>
                  </m:oMath>
                </a14:m>
                <a:r>
                  <a:rPr lang="en-US" altLang="ko-KR" sz="3200" dirty="0" smtClean="0"/>
                  <a:t>)</a:t>
                </a:r>
                <a:r>
                  <a:rPr lang="en-US" altLang="ko-KR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𝐿𝐻𝑃</m:t>
                        </m:r>
                      </m:sup>
                    </m:sSup>
                  </m:oMath>
                </a14:m>
                <a:endParaRPr lang="ko-KR" altLang="en-US" sz="3200" dirty="0"/>
              </a:p>
              <a:p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26" y="2857500"/>
                <a:ext cx="7381879" cy="1277657"/>
              </a:xfrm>
              <a:prstGeom prst="rect">
                <a:avLst/>
              </a:prstGeom>
              <a:blipFill>
                <a:blip r:embed="rId4"/>
                <a:stretch>
                  <a:fillRect t="-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882556" y="4107155"/>
            <a:ext cx="8130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sz="1100" dirty="0">
                <a:ea typeface="맑은 고딕" panose="020B0503020000020004" pitchFamily="50" charset="-127"/>
              </a:rPr>
              <a:t>λ</a:t>
            </a:r>
            <a:r>
              <a:rPr lang="en-US" altLang="ko-KR" sz="1100" baseline="-25000" dirty="0" err="1">
                <a:ea typeface="맑은 고딕" panose="020B0503020000020004" pitchFamily="50" charset="-127"/>
              </a:rPr>
              <a:t>psp</a:t>
            </a:r>
            <a:r>
              <a:rPr lang="en-US" altLang="ko-KR" sz="1100" dirty="0"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ea typeface="맑은 고딕" panose="020B0503020000020004" pitchFamily="50" charset="-127"/>
              </a:rPr>
              <a:t>(PSP </a:t>
            </a:r>
            <a:r>
              <a:rPr lang="ko-KR" altLang="en-US" sz="1100" dirty="0">
                <a:ea typeface="맑은 고딕" panose="020B0503020000020004" pitchFamily="50" charset="-127"/>
              </a:rPr>
              <a:t>포트폴리오의 </a:t>
            </a:r>
            <a:r>
              <a:rPr lang="en-US" altLang="ko-KR" sz="1100" dirty="0">
                <a:ea typeface="맑은 고딕" panose="020B0503020000020004" pitchFamily="50" charset="-127"/>
              </a:rPr>
              <a:t>Sharpe </a:t>
            </a:r>
            <a:r>
              <a:rPr lang="en-US" altLang="ko-KR" sz="1100" dirty="0" smtClean="0">
                <a:ea typeface="맑은 고딕" panose="020B0503020000020004" pitchFamily="50" charset="-127"/>
              </a:rPr>
              <a:t>Ratio) 	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100" dirty="0" smtClean="0">
                <a:ea typeface="맑은 고딕" panose="020B0503020000020004" pitchFamily="50" charset="-127"/>
              </a:rPr>
              <a:t>Sharpe </a:t>
            </a:r>
            <a:r>
              <a:rPr lang="en-US" altLang="ko-KR" sz="1100" dirty="0">
                <a:ea typeface="맑은 고딕" panose="020B0503020000020004" pitchFamily="50" charset="-127"/>
              </a:rPr>
              <a:t>Ratio</a:t>
            </a:r>
            <a:r>
              <a:rPr lang="ko-KR" altLang="en-US" sz="1100" dirty="0">
                <a:ea typeface="맑은 고딕" panose="020B0503020000020004" pitchFamily="50" charset="-127"/>
              </a:rPr>
              <a:t>가 높을수록 </a:t>
            </a:r>
            <a:r>
              <a:rPr lang="en-US" altLang="ko-KR" sz="1100" dirty="0">
                <a:ea typeface="맑은 고딕" panose="020B0503020000020004" pitchFamily="50" charset="-127"/>
              </a:rPr>
              <a:t>PSP </a:t>
            </a:r>
            <a:r>
              <a:rPr lang="ko-KR" altLang="en-US" sz="1100" dirty="0">
                <a:ea typeface="맑은 고딕" panose="020B0503020000020004" pitchFamily="50" charset="-127"/>
              </a:rPr>
              <a:t>비중확대</a:t>
            </a:r>
            <a:r>
              <a:rPr lang="en-US" altLang="ko-KR" sz="1100" dirty="0">
                <a:ea typeface="맑은 고딕" panose="020B0503020000020004" pitchFamily="50" charset="-127"/>
              </a:rPr>
              <a:t>, Sharpe</a:t>
            </a:r>
            <a:r>
              <a:rPr lang="ko-KR" altLang="en-US" sz="1100" dirty="0">
                <a:ea typeface="맑은 고딕" panose="020B0503020000020004" pitchFamily="50" charset="-127"/>
              </a:rPr>
              <a:t>가 </a:t>
            </a:r>
            <a:r>
              <a:rPr lang="en-US" altLang="ko-KR" sz="1100" dirty="0">
                <a:ea typeface="맑은 고딕" panose="020B0503020000020004" pitchFamily="50" charset="-127"/>
              </a:rPr>
              <a:t>0</a:t>
            </a:r>
            <a:r>
              <a:rPr lang="ko-KR" altLang="en-US" sz="1100" dirty="0">
                <a:ea typeface="맑은 고딕" panose="020B0503020000020004" pitchFamily="50" charset="-127"/>
              </a:rPr>
              <a:t>이하일 경우 </a:t>
            </a:r>
            <a:r>
              <a:rPr lang="en-US" altLang="ko-KR" sz="1100" dirty="0">
                <a:ea typeface="맑은 고딕" panose="020B0503020000020004" pitchFamily="50" charset="-127"/>
              </a:rPr>
              <a:t>PSP </a:t>
            </a:r>
            <a:r>
              <a:rPr lang="ko-KR" altLang="en-US" sz="1100" dirty="0">
                <a:ea typeface="맑은 고딕" panose="020B0503020000020004" pitchFamily="50" charset="-127"/>
              </a:rPr>
              <a:t>비중 </a:t>
            </a:r>
            <a:r>
              <a:rPr lang="en-US" altLang="ko-KR" sz="1100" dirty="0">
                <a:ea typeface="맑은 고딕" panose="020B0503020000020004" pitchFamily="50" charset="-127"/>
              </a:rPr>
              <a:t>0</a:t>
            </a: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β</a:t>
            </a:r>
            <a:r>
              <a:rPr lang="en-US" altLang="ko-KR" sz="1100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L,LHP </a:t>
            </a:r>
            <a:r>
              <a:rPr lang="en-US" altLang="ko-KR" sz="1100" dirty="0" smtClean="0">
                <a:ea typeface="맑은 고딕" panose="020B0503020000020004" pitchFamily="50" charset="-127"/>
              </a:rPr>
              <a:t>(LHP </a:t>
            </a:r>
            <a:r>
              <a:rPr lang="ko-KR" altLang="en-US" sz="1100" dirty="0">
                <a:ea typeface="맑은 고딕" panose="020B0503020000020004" pitchFamily="50" charset="-127"/>
              </a:rPr>
              <a:t>포트폴리오의 </a:t>
            </a:r>
            <a:r>
              <a:rPr lang="ko-KR" altLang="en-US" sz="1100" dirty="0" err="1" smtClean="0">
                <a:ea typeface="맑은 고딕" panose="020B0503020000020004" pitchFamily="50" charset="-127"/>
              </a:rPr>
              <a:t>부채베타</a:t>
            </a:r>
            <a:r>
              <a:rPr lang="en-US" altLang="ko-KR" sz="1100" dirty="0" smtClean="0">
                <a:ea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ea typeface="맑은 고딕" panose="020B0503020000020004" pitchFamily="50" charset="-127"/>
              </a:rPr>
              <a:t>	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100" dirty="0" smtClean="0">
                <a:ea typeface="맑은 고딕" panose="020B0503020000020004" pitchFamily="50" charset="-127"/>
              </a:rPr>
              <a:t>부채 </a:t>
            </a:r>
            <a:r>
              <a:rPr lang="ko-KR" altLang="en-US" sz="1100" dirty="0">
                <a:ea typeface="맑은 고딕" panose="020B0503020000020004" pitchFamily="50" charset="-127"/>
              </a:rPr>
              <a:t>베타가 </a:t>
            </a:r>
            <a:r>
              <a:rPr lang="en-US" altLang="ko-KR" sz="1100" dirty="0">
                <a:ea typeface="맑은 고딕" panose="020B0503020000020004" pitchFamily="50" charset="-127"/>
              </a:rPr>
              <a:t>0</a:t>
            </a:r>
            <a:r>
              <a:rPr lang="ko-KR" altLang="en-US" sz="1100" dirty="0">
                <a:ea typeface="맑은 고딕" panose="020B0503020000020004" pitchFamily="50" charset="-127"/>
              </a:rPr>
              <a:t>에 가까울 수록 </a:t>
            </a:r>
            <a:r>
              <a:rPr lang="en-US" altLang="ko-KR" sz="1100" dirty="0">
                <a:ea typeface="맑은 고딕" panose="020B0503020000020004" pitchFamily="50" charset="-127"/>
              </a:rPr>
              <a:t>LHP </a:t>
            </a:r>
            <a:r>
              <a:rPr lang="ko-KR" altLang="en-US" sz="1100" dirty="0">
                <a:ea typeface="맑은 고딕" panose="020B0503020000020004" pitchFamily="50" charset="-127"/>
              </a:rPr>
              <a:t>비중 축소</a:t>
            </a:r>
            <a:endParaRPr lang="en-US" altLang="ko-KR" sz="1100" dirty="0">
              <a:ea typeface="맑은 고딕" panose="020B0503020000020004" pitchFamily="50" charset="-127"/>
            </a:endParaRPr>
          </a:p>
          <a:p>
            <a:r>
              <a:rPr lang="ko-KR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σ</a:t>
            </a:r>
            <a:r>
              <a:rPr lang="en-US" altLang="ko-KR" sz="1100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PSP </a:t>
            </a:r>
            <a:r>
              <a:rPr lang="en-US" altLang="ko-KR" sz="1100" dirty="0" smtClean="0">
                <a:ea typeface="맑은 고딕" panose="020B0503020000020004" pitchFamily="50" charset="-127"/>
              </a:rPr>
              <a:t>(PSP </a:t>
            </a:r>
            <a:r>
              <a:rPr lang="ko-KR" altLang="en-US" sz="1100" dirty="0">
                <a:ea typeface="맑은 고딕" panose="020B0503020000020004" pitchFamily="50" charset="-127"/>
              </a:rPr>
              <a:t>포트폴리오의 </a:t>
            </a:r>
            <a:r>
              <a:rPr lang="ko-KR" altLang="en-US" sz="1100" dirty="0" smtClean="0">
                <a:ea typeface="맑은 고딕" panose="020B0503020000020004" pitchFamily="50" charset="-127"/>
              </a:rPr>
              <a:t>변동성</a:t>
            </a:r>
            <a:r>
              <a:rPr lang="en-US" altLang="ko-KR" sz="1100" dirty="0" smtClean="0">
                <a:ea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ea typeface="맑은 고딕" panose="020B0503020000020004" pitchFamily="50" charset="-127"/>
              </a:rPr>
              <a:t>	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100" dirty="0" smtClean="0">
                <a:ea typeface="맑은 고딕" panose="020B0503020000020004" pitchFamily="50" charset="-127"/>
              </a:rPr>
              <a:t>PSP </a:t>
            </a:r>
            <a:r>
              <a:rPr lang="ko-KR" altLang="en-US" sz="1100" dirty="0">
                <a:ea typeface="맑은 고딕" panose="020B0503020000020004" pitchFamily="50" charset="-127"/>
              </a:rPr>
              <a:t>포트폴리오의 변동성이 클수록 </a:t>
            </a:r>
            <a:r>
              <a:rPr lang="en-US" altLang="ko-KR" sz="1100" dirty="0">
                <a:ea typeface="맑은 고딕" panose="020B0503020000020004" pitchFamily="50" charset="-127"/>
              </a:rPr>
              <a:t>PSP</a:t>
            </a:r>
            <a:r>
              <a:rPr lang="ko-KR" altLang="en-US" sz="1100" dirty="0">
                <a:ea typeface="맑은 고딕" panose="020B0503020000020004" pitchFamily="50" charset="-127"/>
              </a:rPr>
              <a:t>비중 축소</a:t>
            </a:r>
            <a:endParaRPr lang="en-US" altLang="ko-KR" sz="1100" dirty="0">
              <a:ea typeface="맑은 고딕" panose="020B0503020000020004" pitchFamily="50" charset="-127"/>
            </a:endParaRPr>
          </a:p>
          <a:p>
            <a:r>
              <a:rPr lang="ko-KR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γ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위험회피 계수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		→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감마가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클수록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PSP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비중 축소</a:t>
            </a:r>
            <a:endParaRPr lang="en-US" altLang="ko-KR" sz="1100" dirty="0">
              <a:ea typeface="맑은 고딕" panose="020B0503020000020004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708030" y="2380999"/>
            <a:ext cx="379562" cy="248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Liability Driven Investment (LDI)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0300" y="690072"/>
            <a:ext cx="8003400" cy="4291920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영국 펜션 위기 </a:t>
            </a:r>
            <a:r>
              <a:rPr lang="en-US" altLang="ko-KR" sz="1200" dirty="0" smtClean="0"/>
              <a:t>(2022.10</a:t>
            </a:r>
            <a:r>
              <a:rPr lang="ko-KR" altLang="en-US" sz="1200" dirty="0" smtClean="0"/>
              <a:t>월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ko-KR" altLang="en-US" sz="1050" dirty="0" smtClean="0"/>
              <a:t>영국 리즈 </a:t>
            </a:r>
            <a:r>
              <a:rPr lang="ko-KR" altLang="en-US" sz="1050" dirty="0" err="1" smtClean="0"/>
              <a:t>토러스</a:t>
            </a:r>
            <a:r>
              <a:rPr lang="ko-KR" altLang="en-US" sz="1050" dirty="0" smtClean="0"/>
              <a:t> 총리 취임 이후 대규모 </a:t>
            </a:r>
            <a:r>
              <a:rPr lang="ko-KR" altLang="en-US" sz="1050" dirty="0" err="1" smtClean="0"/>
              <a:t>감세안</a:t>
            </a:r>
            <a:r>
              <a:rPr lang="ko-KR" altLang="en-US" sz="1050" dirty="0" smtClean="0"/>
              <a:t> 발표 </a:t>
            </a:r>
            <a:r>
              <a:rPr lang="en-US" altLang="ko-KR" sz="1050" dirty="0" smtClean="0"/>
              <a:t>(2022.9.23</a:t>
            </a:r>
            <a:r>
              <a:rPr lang="ko-KR" altLang="en-US" sz="1050" dirty="0" smtClean="0"/>
              <a:t>일</a:t>
            </a:r>
            <a:r>
              <a:rPr lang="en-US" altLang="ko-KR" sz="1050" dirty="0" smtClean="0"/>
              <a:t>). </a:t>
            </a:r>
            <a:r>
              <a:rPr lang="ko-KR" altLang="en-US" sz="1050" dirty="0" smtClean="0"/>
              <a:t>파운드화 급락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금리 급등</a:t>
            </a:r>
            <a:endParaRPr lang="en-US" altLang="ko-KR" sz="1050" dirty="0" smtClean="0"/>
          </a:p>
          <a:p>
            <a:pPr lvl="1"/>
            <a:r>
              <a:rPr lang="en-US" altLang="ko-KR" sz="1050" dirty="0" smtClean="0"/>
              <a:t>2022</a:t>
            </a:r>
            <a:r>
              <a:rPr lang="ko-KR" altLang="en-US" sz="1050" dirty="0" smtClean="0"/>
              <a:t>년 </a:t>
            </a:r>
            <a:r>
              <a:rPr lang="en-US" altLang="ko-KR" sz="1050" dirty="0" smtClean="0"/>
              <a:t>9/26</a:t>
            </a:r>
            <a:r>
              <a:rPr lang="ko-KR" altLang="en-US" sz="1050" dirty="0" smtClean="0"/>
              <a:t>일 영국 </a:t>
            </a:r>
            <a:r>
              <a:rPr lang="en-US" altLang="ko-KR" sz="1050" dirty="0" smtClean="0"/>
              <a:t>10</a:t>
            </a:r>
            <a:r>
              <a:rPr lang="ko-KR" altLang="en-US" sz="1050" dirty="0" smtClean="0"/>
              <a:t>년 국채금리 일일 상승폭 </a:t>
            </a:r>
            <a:r>
              <a:rPr lang="en-US" altLang="ko-KR" sz="1050" dirty="0" smtClean="0"/>
              <a:t>42bp</a:t>
            </a:r>
            <a:r>
              <a:rPr lang="ko-KR" altLang="en-US" sz="1050" dirty="0" smtClean="0"/>
              <a:t>에 달하는 등 금융시장 패닉 발생</a:t>
            </a:r>
            <a:endParaRPr lang="en-US" altLang="ko-KR" sz="1050" dirty="0" smtClean="0"/>
          </a:p>
          <a:p>
            <a:pPr lvl="1"/>
            <a:r>
              <a:rPr lang="ko-KR" altLang="en-US" sz="1050" dirty="0" smtClean="0"/>
              <a:t>연기금 펀드들 </a:t>
            </a:r>
            <a:r>
              <a:rPr lang="ko-KR" altLang="en-US" sz="1050" dirty="0" err="1" smtClean="0"/>
              <a:t>마진콜으로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영국 국채시장 마비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BOE </a:t>
            </a:r>
            <a:r>
              <a:rPr lang="ko-KR" altLang="en-US" sz="1050" dirty="0"/>
              <a:t>긴급 채권 매입 등 </a:t>
            </a:r>
            <a:r>
              <a:rPr lang="ko-KR" altLang="en-US" sz="1050" dirty="0" smtClean="0"/>
              <a:t>시장개입</a:t>
            </a:r>
            <a:endParaRPr lang="en-US" altLang="ko-KR" sz="1050" dirty="0" smtClean="0"/>
          </a:p>
          <a:p>
            <a:pPr lvl="1"/>
            <a:r>
              <a:rPr lang="ko-KR" altLang="en-US" sz="1050" dirty="0" smtClean="0"/>
              <a:t>리즈 </a:t>
            </a:r>
            <a:r>
              <a:rPr lang="ko-KR" altLang="en-US" sz="1050" dirty="0" err="1" smtClean="0"/>
              <a:t>토러스</a:t>
            </a:r>
            <a:r>
              <a:rPr lang="ko-KR" altLang="en-US" sz="1050" dirty="0" smtClean="0"/>
              <a:t> 총리 취임 </a:t>
            </a:r>
            <a:r>
              <a:rPr lang="en-US" altLang="ko-KR" sz="1050" dirty="0" smtClean="0"/>
              <a:t>45</a:t>
            </a:r>
            <a:r>
              <a:rPr lang="ko-KR" altLang="en-US" sz="1050" dirty="0" smtClean="0"/>
              <a:t>일만에 퇴임</a:t>
            </a:r>
            <a:endParaRPr lang="en-US" altLang="ko-KR" sz="1050" dirty="0" smtClean="0"/>
          </a:p>
          <a:p>
            <a:r>
              <a:rPr lang="en-US" altLang="ko-KR" sz="1200" dirty="0" smtClean="0"/>
              <a:t>LDI </a:t>
            </a:r>
            <a:r>
              <a:rPr lang="ko-KR" altLang="en-US" sz="1200" dirty="0" err="1" smtClean="0"/>
              <a:t>운용전략의</a:t>
            </a:r>
            <a:r>
              <a:rPr lang="ko-KR" altLang="en-US" sz="1200" dirty="0" smtClean="0"/>
              <a:t> 과도한 </a:t>
            </a:r>
            <a:r>
              <a:rPr lang="ko-KR" altLang="en-US" sz="1200" dirty="0" err="1" smtClean="0"/>
              <a:t>레버리지가</a:t>
            </a:r>
            <a:r>
              <a:rPr lang="ko-KR" altLang="en-US" sz="1200" dirty="0" smtClean="0"/>
              <a:t> 문제를 야기</a:t>
            </a:r>
            <a:endParaRPr lang="en-US" altLang="ko-KR" sz="1200" dirty="0" smtClean="0"/>
          </a:p>
          <a:p>
            <a:pPr lvl="1"/>
            <a:r>
              <a:rPr lang="en-US" altLang="ko-KR" sz="1050" dirty="0" smtClean="0"/>
              <a:t>LHP </a:t>
            </a:r>
            <a:r>
              <a:rPr lang="ko-KR" altLang="en-US" sz="1050" dirty="0" smtClean="0"/>
              <a:t>포트폴리오의 자산</a:t>
            </a:r>
            <a:r>
              <a:rPr lang="en-US" altLang="ko-KR" sz="1050" dirty="0" smtClean="0"/>
              <a:t>-</a:t>
            </a:r>
            <a:r>
              <a:rPr lang="ko-KR" altLang="en-US" sz="1050" dirty="0" smtClean="0"/>
              <a:t>부채 </a:t>
            </a:r>
            <a:r>
              <a:rPr lang="ko-KR" altLang="en-US" sz="1050" dirty="0" err="1" smtClean="0"/>
              <a:t>매칭시</a:t>
            </a:r>
            <a:r>
              <a:rPr lang="ko-KR" altLang="en-US" sz="1050" dirty="0" smtClean="0"/>
              <a:t> 현물 국채가 아닌 </a:t>
            </a:r>
            <a:r>
              <a:rPr lang="ko-KR" altLang="en-US" sz="1050" dirty="0" err="1" smtClean="0"/>
              <a:t>스왑</a:t>
            </a:r>
            <a:r>
              <a:rPr lang="en-US" altLang="ko-KR" sz="1050" dirty="0" smtClean="0"/>
              <a:t>,</a:t>
            </a:r>
            <a:r>
              <a:rPr lang="ko-KR" altLang="en-US" sz="1050" dirty="0" smtClean="0"/>
              <a:t>선물 등 </a:t>
            </a:r>
            <a:r>
              <a:rPr lang="ko-KR" altLang="en-US" sz="1050" dirty="0" err="1" smtClean="0"/>
              <a:t>레버리지를</a:t>
            </a:r>
            <a:r>
              <a:rPr lang="ko-KR" altLang="en-US" sz="1050" dirty="0" smtClean="0"/>
              <a:t> 적극적으로 활용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영국 연금펀드들은 </a:t>
            </a:r>
            <a:r>
              <a:rPr lang="en-US" altLang="ko-KR" sz="1050" dirty="0" smtClean="0"/>
              <a:t>LDI </a:t>
            </a:r>
            <a:r>
              <a:rPr lang="ko-KR" altLang="en-US" sz="1050" dirty="0" smtClean="0"/>
              <a:t>전략을 활용해 평균 </a:t>
            </a:r>
            <a:r>
              <a:rPr lang="en-US" altLang="ko-KR" sz="1050" dirty="0" smtClean="0"/>
              <a:t>3~4</a:t>
            </a:r>
            <a:r>
              <a:rPr lang="ko-KR" altLang="en-US" sz="1050" dirty="0" smtClean="0"/>
              <a:t>배 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최대 </a:t>
            </a:r>
            <a:r>
              <a:rPr lang="en-US" altLang="ko-KR" sz="1050" dirty="0" smtClean="0"/>
              <a:t>7</a:t>
            </a:r>
            <a:r>
              <a:rPr lang="ko-KR" altLang="en-US" sz="1050" dirty="0" smtClean="0"/>
              <a:t>배</a:t>
            </a:r>
            <a:r>
              <a:rPr lang="en-US" altLang="ko-KR" sz="1050" dirty="0" smtClean="0"/>
              <a:t>) </a:t>
            </a:r>
            <a:r>
              <a:rPr lang="ko-KR" altLang="en-US" sz="1050" dirty="0" smtClean="0"/>
              <a:t>정도 </a:t>
            </a:r>
            <a:r>
              <a:rPr lang="ko-KR" altLang="en-US" sz="1050" dirty="0" err="1" smtClean="0"/>
              <a:t>레버리지를</a:t>
            </a:r>
            <a:r>
              <a:rPr lang="ko-KR" altLang="en-US" sz="1050" dirty="0" smtClean="0"/>
              <a:t> 활용한 것으로 알려짐</a:t>
            </a:r>
            <a:r>
              <a:rPr lang="en-US" altLang="ko-KR" sz="1050" dirty="0"/>
              <a:t> </a:t>
            </a:r>
            <a:endParaRPr lang="en-US" altLang="ko-KR" sz="1050" dirty="0" smtClean="0"/>
          </a:p>
          <a:p>
            <a:pPr marL="355600" lvl="1" indent="0">
              <a:buNone/>
            </a:pPr>
            <a:r>
              <a:rPr lang="en-US" altLang="ko-KR" sz="1050" dirty="0" smtClean="0"/>
              <a:t>    </a:t>
            </a:r>
            <a:r>
              <a:rPr lang="en-US" altLang="ko-KR" sz="900" dirty="0" smtClean="0"/>
              <a:t>* </a:t>
            </a:r>
            <a:r>
              <a:rPr lang="ko-KR" altLang="en-US" sz="900" dirty="0" smtClean="0"/>
              <a:t>보험사들도 </a:t>
            </a:r>
            <a:r>
              <a:rPr lang="en-US" altLang="ko-KR" sz="900" dirty="0" smtClean="0"/>
              <a:t>LDI</a:t>
            </a:r>
            <a:r>
              <a:rPr lang="ko-KR" altLang="en-US" sz="900" dirty="0" smtClean="0"/>
              <a:t>전략을 활용하나 엄격한 </a:t>
            </a:r>
            <a:r>
              <a:rPr lang="en-US" altLang="ko-KR" sz="900" dirty="0" smtClean="0"/>
              <a:t>Solvency</a:t>
            </a:r>
            <a:r>
              <a:rPr lang="ko-KR" altLang="en-US" sz="900" dirty="0" smtClean="0"/>
              <a:t>규제로 </a:t>
            </a:r>
            <a:r>
              <a:rPr lang="ko-KR" altLang="en-US" sz="900" dirty="0" err="1" smtClean="0"/>
              <a:t>레버리지</a:t>
            </a:r>
            <a:r>
              <a:rPr lang="ko-KR" altLang="en-US" sz="900" dirty="0" smtClean="0"/>
              <a:t> 비율 훨씬 낮음</a:t>
            </a:r>
            <a:endParaRPr lang="en-US" altLang="ko-KR" sz="900" dirty="0" smtClean="0"/>
          </a:p>
          <a:p>
            <a:pPr lvl="1"/>
            <a:r>
              <a:rPr lang="en-US" altLang="ko-KR" sz="1050" dirty="0"/>
              <a:t>BOE</a:t>
            </a:r>
            <a:r>
              <a:rPr lang="ko-KR" altLang="en-US" sz="1050" dirty="0"/>
              <a:t>의 개입이 없었을 경우 영국 국채금리는 </a:t>
            </a:r>
            <a:r>
              <a:rPr lang="en-US" altLang="ko-KR" sz="1050" dirty="0"/>
              <a:t>7% </a:t>
            </a:r>
            <a:r>
              <a:rPr lang="ko-KR" altLang="en-US" sz="1050" dirty="0"/>
              <a:t>이상 상승 가능한 상황이었으며</a:t>
            </a:r>
            <a:r>
              <a:rPr lang="en-US" altLang="ko-KR" sz="1050" dirty="0"/>
              <a:t>, </a:t>
            </a:r>
            <a:r>
              <a:rPr lang="ko-KR" altLang="en-US" sz="1050" dirty="0"/>
              <a:t>이 경우 영국 연기금의 </a:t>
            </a:r>
            <a:r>
              <a:rPr lang="en-US" altLang="ko-KR" sz="1050" dirty="0"/>
              <a:t>90%</a:t>
            </a:r>
            <a:r>
              <a:rPr lang="ko-KR" altLang="en-US" sz="1050" dirty="0"/>
              <a:t>에서 담보가 바닥나며 전멸했을 것이라는 시장 관계자의 </a:t>
            </a:r>
            <a:r>
              <a:rPr lang="ko-KR" altLang="en-US" sz="1050" dirty="0" smtClean="0"/>
              <a:t>전언</a:t>
            </a:r>
            <a:endParaRPr lang="en-US" altLang="ko-KR" sz="1050" dirty="0" smtClean="0"/>
          </a:p>
          <a:p>
            <a:pPr lvl="1"/>
            <a:r>
              <a:rPr lang="ko-KR" altLang="en-US" sz="1050" dirty="0" smtClean="0"/>
              <a:t>방만한 정부정책 </a:t>
            </a:r>
            <a:r>
              <a:rPr lang="en-US" altLang="ko-KR" sz="1050" dirty="0" smtClean="0"/>
              <a:t>+ </a:t>
            </a:r>
            <a:r>
              <a:rPr lang="ko-KR" altLang="en-US" sz="1050" dirty="0" smtClean="0"/>
              <a:t>느슨한 금융규제 </a:t>
            </a:r>
            <a:r>
              <a:rPr lang="en-US" altLang="ko-KR" sz="1050" dirty="0" smtClean="0"/>
              <a:t>+ </a:t>
            </a:r>
            <a:r>
              <a:rPr lang="ko-KR" altLang="en-US" sz="1050" dirty="0" smtClean="0"/>
              <a:t>과도한 </a:t>
            </a:r>
            <a:r>
              <a:rPr lang="ko-KR" altLang="en-US" sz="1050" dirty="0" err="1" smtClean="0"/>
              <a:t>레버리지가</a:t>
            </a:r>
            <a:r>
              <a:rPr lang="ko-KR" altLang="en-US" sz="1050" dirty="0" smtClean="0"/>
              <a:t> 야기한 인재에 가까운 위기</a:t>
            </a:r>
            <a:endParaRPr lang="en-US" altLang="ko-KR" sz="10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99" y="3988563"/>
            <a:ext cx="3462338" cy="1592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808" y="4088910"/>
            <a:ext cx="3176768" cy="1480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6655" y="3919152"/>
            <a:ext cx="19848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펜션 위기 당시 영국 금리 추이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6259884" y="3933532"/>
            <a:ext cx="1007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LDI </a:t>
            </a:r>
            <a:r>
              <a:rPr lang="ko-KR" altLang="en-US" sz="1050" dirty="0" smtClean="0"/>
              <a:t>전략 구조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1676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790" y="255723"/>
            <a:ext cx="7608826" cy="490567"/>
          </a:xfrm>
        </p:spPr>
        <p:txBody>
          <a:bodyPr/>
          <a:lstStyle/>
          <a:p>
            <a:r>
              <a:rPr lang="en-US" altLang="ko-KR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Icebreaking : </a:t>
            </a: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현업의 </a:t>
            </a:r>
            <a:r>
              <a:rPr lang="ko-KR" altLang="en-US" dirty="0" err="1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파이썬</a:t>
            </a:r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어플리케이션 사용 사례</a:t>
            </a:r>
            <a:endParaRPr lang="ko-KR" altLang="en-US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27" y="1027276"/>
            <a:ext cx="764694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Liability Driven Investment (LDI)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356276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40</a:t>
            </a:r>
            <a:r>
              <a:rPr lang="ko-KR" altLang="en-US" dirty="0" smtClean="0"/>
              <a:t>세 직장인의 생애자산배분을 </a:t>
            </a:r>
            <a:r>
              <a:rPr lang="en-US" altLang="ko-KR" dirty="0" smtClean="0"/>
              <a:t>LDI</a:t>
            </a:r>
            <a:r>
              <a:rPr lang="ko-KR" altLang="en-US" dirty="0" smtClean="0"/>
              <a:t>를 통해 설계</a:t>
            </a:r>
            <a:endParaRPr lang="en-US" altLang="ko-KR" dirty="0" smtClean="0"/>
          </a:p>
          <a:p>
            <a:r>
              <a:rPr lang="ko-KR" altLang="en-US" dirty="0" smtClean="0"/>
              <a:t>가정</a:t>
            </a:r>
            <a:endParaRPr lang="en-US" altLang="ko-KR" dirty="0"/>
          </a:p>
          <a:p>
            <a:pPr lvl="1"/>
            <a:r>
              <a:rPr lang="en-US" altLang="ko-KR" dirty="0" smtClean="0"/>
              <a:t>40</a:t>
            </a:r>
            <a:r>
              <a:rPr lang="ko-KR" altLang="en-US" dirty="0" smtClean="0"/>
              <a:t>세 직장인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보유자산 </a:t>
            </a:r>
            <a:r>
              <a:rPr lang="en-US" altLang="ko-KR" dirty="0" smtClean="0"/>
              <a:t>5</a:t>
            </a:r>
            <a:r>
              <a:rPr lang="ko-KR" altLang="en-US" dirty="0" smtClean="0"/>
              <a:t>억원 </a:t>
            </a:r>
            <a:r>
              <a:rPr lang="en-US" altLang="ko-KR" dirty="0" smtClean="0"/>
              <a:t>. 55</a:t>
            </a:r>
            <a:r>
              <a:rPr lang="ko-KR" altLang="en-US" dirty="0" smtClean="0"/>
              <a:t>세 퇴직 예상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국민연금은 </a:t>
            </a:r>
            <a:r>
              <a:rPr lang="en-US" altLang="ko-KR" dirty="0" smtClean="0"/>
              <a:t>65</a:t>
            </a:r>
            <a:r>
              <a:rPr lang="ko-KR" altLang="en-US" dirty="0" smtClean="0"/>
              <a:t>세부터 수령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근로소득은 연 </a:t>
            </a:r>
            <a:r>
              <a:rPr lang="en-US" altLang="ko-KR" dirty="0" smtClean="0"/>
              <a:t>1</a:t>
            </a:r>
            <a:r>
              <a:rPr lang="ko-KR" altLang="en-US" dirty="0" smtClean="0"/>
              <a:t>억원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퇴직시</a:t>
            </a:r>
            <a:r>
              <a:rPr lang="ko-KR" altLang="en-US" dirty="0" smtClean="0"/>
              <a:t> 소득은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억원 예상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국민연금은 </a:t>
            </a:r>
            <a:r>
              <a:rPr lang="ko-KR" altLang="en-US" dirty="0" err="1" smtClean="0"/>
              <a:t>은퇴시</a:t>
            </a:r>
            <a:r>
              <a:rPr lang="ko-KR" altLang="en-US" dirty="0" smtClean="0"/>
              <a:t> 연 </a:t>
            </a:r>
            <a:r>
              <a:rPr lang="en-US" altLang="ko-KR" dirty="0" smtClean="0"/>
              <a:t>2400</a:t>
            </a:r>
            <a:r>
              <a:rPr lang="ko-KR" altLang="en-US" dirty="0" smtClean="0"/>
              <a:t>만원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수령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수령액은 연평균 </a:t>
            </a:r>
            <a:r>
              <a:rPr lang="en-US" altLang="ko-KR" dirty="0" smtClean="0"/>
              <a:t>2% </a:t>
            </a:r>
            <a:r>
              <a:rPr lang="ko-KR" altLang="en-US" dirty="0" smtClean="0"/>
              <a:t>상승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퇴직연금 기여금은 임금의 </a:t>
            </a:r>
            <a:r>
              <a:rPr lang="en-US" altLang="ko-KR" dirty="0" smtClean="0"/>
              <a:t>9.5% (8.33% + </a:t>
            </a:r>
            <a:r>
              <a:rPr lang="ko-KR" altLang="en-US" dirty="0" smtClean="0"/>
              <a:t>운용수익</a:t>
            </a:r>
            <a:r>
              <a:rPr lang="en-US" altLang="ko-KR" dirty="0" smtClean="0"/>
              <a:t>). </a:t>
            </a:r>
            <a:r>
              <a:rPr lang="ko-KR" altLang="en-US" dirty="0" err="1" smtClean="0"/>
              <a:t>퇴직후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년 수령</a:t>
            </a:r>
            <a:r>
              <a:rPr lang="en-US" altLang="ko-KR" dirty="0" smtClean="0"/>
              <a:t>, </a:t>
            </a:r>
            <a:r>
              <a:rPr lang="ko-KR" altLang="en-US" dirty="0" smtClean="0"/>
              <a:t>퇴직 후 퇴직연금 운용수익률은 </a:t>
            </a:r>
            <a:r>
              <a:rPr lang="en-US" altLang="ko-KR" dirty="0" smtClean="0"/>
              <a:t>3%</a:t>
            </a:r>
          </a:p>
          <a:p>
            <a:pPr lvl="1"/>
            <a:r>
              <a:rPr lang="ko-KR" altLang="en-US" dirty="0" smtClean="0"/>
              <a:t>급여의 </a:t>
            </a:r>
            <a:r>
              <a:rPr lang="en-US" altLang="ko-KR" dirty="0" smtClean="0"/>
              <a:t>70%</a:t>
            </a:r>
            <a:r>
              <a:rPr lang="ko-KR" altLang="en-US" dirty="0" smtClean="0"/>
              <a:t>를 생활비로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아파트 구입자금 대출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억원</a:t>
            </a:r>
            <a:r>
              <a:rPr lang="en-US" altLang="ko-KR" dirty="0" smtClean="0"/>
              <a:t>, 40</a:t>
            </a:r>
            <a:r>
              <a:rPr lang="ko-KR" altLang="en-US" dirty="0" smtClean="0"/>
              <a:t>년 모기지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금리 </a:t>
            </a:r>
            <a:r>
              <a:rPr lang="en-US" altLang="ko-KR" dirty="0" smtClean="0"/>
              <a:t>4%</a:t>
            </a:r>
          </a:p>
          <a:p>
            <a:pPr lvl="1"/>
            <a:r>
              <a:rPr lang="ko-KR" altLang="en-US" dirty="0" err="1" smtClean="0"/>
              <a:t>은퇴후</a:t>
            </a:r>
            <a:r>
              <a:rPr lang="ko-KR" altLang="en-US" dirty="0" smtClean="0"/>
              <a:t> 생활비는 월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만원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 </a:t>
            </a:r>
            <a:r>
              <a:rPr lang="en-US" altLang="ko-KR" dirty="0" smtClean="0"/>
              <a:t>3600</a:t>
            </a:r>
            <a:r>
              <a:rPr lang="ko-KR" altLang="en-US" dirty="0" smtClean="0"/>
              <a:t>만원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생활비는 연 </a:t>
            </a:r>
            <a:r>
              <a:rPr lang="en-US" altLang="ko-KR" dirty="0" smtClean="0"/>
              <a:t>2%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355600" lvl="1" indent="0">
              <a:buNone/>
            </a:pPr>
            <a:endParaRPr lang="en-US" altLang="ko-KR" dirty="0" smtClean="0"/>
          </a:p>
          <a:p>
            <a:pPr marL="146050" indent="0">
              <a:buNone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dirty="0" smtClean="0"/>
              <a:t>이 직장인의 </a:t>
            </a:r>
            <a:r>
              <a:rPr lang="en-US" altLang="ko-KR" dirty="0" smtClean="0"/>
              <a:t>Liability</a:t>
            </a:r>
            <a:r>
              <a:rPr lang="ko-KR" altLang="en-US" dirty="0" smtClean="0"/>
              <a:t>는 은퇴 후 생활비이며 이를 근로소득과 연금을 통해 마련해야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시뮬레이션 결과 자금의 과부족이 있을 경우 이를 보완하기 위해 필요한 </a:t>
            </a:r>
            <a:r>
              <a:rPr lang="en-US" altLang="ko-KR" dirty="0" smtClean="0"/>
              <a:t>PSP</a:t>
            </a:r>
            <a:r>
              <a:rPr lang="ko-KR" altLang="en-US" dirty="0" smtClean="0"/>
              <a:t>의 규모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요구 운용수익률을 산출</a:t>
            </a:r>
            <a:endParaRPr lang="en-US" altLang="ko-KR" dirty="0" smtClean="0"/>
          </a:p>
          <a:p>
            <a:pPr marL="146050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3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>
            <a:spLocks noGrp="1"/>
          </p:cNvSpPr>
          <p:nvPr>
            <p:ph type="title"/>
          </p:nvPr>
        </p:nvSpPr>
        <p:spPr>
          <a:xfrm>
            <a:off x="824000" y="1793139"/>
            <a:ext cx="5857800" cy="20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자산배분 모델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518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기대수익률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21775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표준편차가 큰 시계열의 경우 관측된 수익률은 기대수익률로 활용하기 어려움</a:t>
            </a:r>
            <a:endParaRPr lang="en-US" altLang="ko-KR" dirty="0" smtClean="0"/>
          </a:p>
          <a:p>
            <a:r>
              <a:rPr lang="ko-KR" altLang="en-US" dirty="0" smtClean="0"/>
              <a:t>합리적인 기대수익률 가정은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Bayesian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동전 던지기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처음에는 </a:t>
            </a:r>
            <a:r>
              <a:rPr lang="en-US" altLang="ko-KR" dirty="0" smtClean="0"/>
              <a:t>5:5</a:t>
            </a:r>
            <a:r>
              <a:rPr lang="ko-KR" altLang="en-US" dirty="0" smtClean="0"/>
              <a:t>의 확률을 가정할 것임 </a:t>
            </a:r>
            <a:r>
              <a:rPr lang="en-US" altLang="ko-KR" dirty="0" smtClean="0"/>
              <a:t>(prior)</a:t>
            </a:r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회 수행에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 앞면</a:t>
            </a:r>
            <a:r>
              <a:rPr lang="en-US" altLang="ko-KR" dirty="0" smtClean="0"/>
              <a:t>,3</a:t>
            </a:r>
            <a:r>
              <a:rPr lang="ko-KR" altLang="en-US" dirty="0" smtClean="0"/>
              <a:t>번 뒷면 나오면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10000</a:t>
            </a:r>
            <a:r>
              <a:rPr lang="ko-KR" altLang="en-US" dirty="0" smtClean="0"/>
              <a:t>번 수행에 </a:t>
            </a:r>
            <a:r>
              <a:rPr lang="en-US" altLang="ko-KR" dirty="0" smtClean="0"/>
              <a:t>6000</a:t>
            </a:r>
            <a:r>
              <a:rPr lang="ko-KR" altLang="en-US" dirty="0" smtClean="0"/>
              <a:t>번 앞면</a:t>
            </a:r>
            <a:r>
              <a:rPr lang="en-US" altLang="ko-KR" dirty="0" smtClean="0"/>
              <a:t>, 4000</a:t>
            </a:r>
            <a:r>
              <a:rPr lang="ko-KR" altLang="en-US" dirty="0" smtClean="0"/>
              <a:t>번 뒷면 나오면</a:t>
            </a:r>
            <a:r>
              <a:rPr lang="en-US" altLang="ko-KR" dirty="0" smtClean="0"/>
              <a:t>?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86988" y="3159427"/>
            <a:ext cx="4279898" cy="2234242"/>
            <a:chOff x="1370404" y="2223952"/>
            <a:chExt cx="5954622" cy="2926018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955574" y="2223952"/>
              <a:ext cx="0" cy="2926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630395" y="4908430"/>
              <a:ext cx="56934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자유형 13"/>
            <p:cNvSpPr/>
            <p:nvPr/>
          </p:nvSpPr>
          <p:spPr>
            <a:xfrm>
              <a:off x="2173859" y="2855344"/>
              <a:ext cx="4408098" cy="1880559"/>
            </a:xfrm>
            <a:custGeom>
              <a:avLst/>
              <a:gdLst>
                <a:gd name="connsiteX0" fmla="*/ 0 w 4408098"/>
                <a:gd name="connsiteY0" fmla="*/ 1880559 h 1880559"/>
                <a:gd name="connsiteX1" fmla="*/ 974785 w 4408098"/>
                <a:gd name="connsiteY1" fmla="*/ 854015 h 1880559"/>
                <a:gd name="connsiteX2" fmla="*/ 2605177 w 4408098"/>
                <a:gd name="connsiteY2" fmla="*/ 1311215 h 1880559"/>
                <a:gd name="connsiteX3" fmla="*/ 4408098 w 4408098"/>
                <a:gd name="connsiteY3" fmla="*/ 0 h 188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8098" h="1880559">
                  <a:moveTo>
                    <a:pt x="0" y="1880559"/>
                  </a:moveTo>
                  <a:cubicBezTo>
                    <a:pt x="270294" y="1414732"/>
                    <a:pt x="540589" y="948906"/>
                    <a:pt x="974785" y="854015"/>
                  </a:cubicBezTo>
                  <a:cubicBezTo>
                    <a:pt x="1408981" y="759124"/>
                    <a:pt x="2032958" y="1453551"/>
                    <a:pt x="2605177" y="1311215"/>
                  </a:cubicBezTo>
                  <a:cubicBezTo>
                    <a:pt x="3177396" y="1168879"/>
                    <a:pt x="3792747" y="584439"/>
                    <a:pt x="4408098" y="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2199738" y="2855344"/>
              <a:ext cx="4382219" cy="1871932"/>
            </a:xfrm>
            <a:custGeom>
              <a:avLst/>
              <a:gdLst>
                <a:gd name="connsiteX0" fmla="*/ 0 w 4382219"/>
                <a:gd name="connsiteY0" fmla="*/ 1871932 h 1871932"/>
                <a:gd name="connsiteX1" fmla="*/ 2173857 w 4382219"/>
                <a:gd name="connsiteY1" fmla="*/ 862641 h 1871932"/>
                <a:gd name="connsiteX2" fmla="*/ 4382219 w 4382219"/>
                <a:gd name="connsiteY2" fmla="*/ 0 h 187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82219" h="1871932">
                  <a:moveTo>
                    <a:pt x="0" y="1871932"/>
                  </a:moveTo>
                  <a:cubicBezTo>
                    <a:pt x="721743" y="1523281"/>
                    <a:pt x="1443487" y="1174630"/>
                    <a:pt x="2173857" y="862641"/>
                  </a:cubicBezTo>
                  <a:cubicBezTo>
                    <a:pt x="2904227" y="550652"/>
                    <a:pt x="3643223" y="275326"/>
                    <a:pt x="4382219" y="0"/>
                  </a:cubicBezTo>
                </a:path>
              </a:pathLst>
            </a:cu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83880" y="489256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시간</a:t>
              </a:r>
              <a:endParaRPr lang="ko-KR" altLang="en-US" sz="1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70404" y="227336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수익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78709" y="2863970"/>
              <a:ext cx="1380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 = 5%, </a:t>
              </a:r>
              <a:r>
                <a:rPr lang="el-GR" altLang="ko-KR" dirty="0" smtClean="0">
                  <a:ea typeface="맑은 고딕" panose="020B0503020000020004" pitchFamily="50" charset="-127"/>
                </a:rPr>
                <a:t>σ</a:t>
              </a:r>
              <a:r>
                <a:rPr lang="en-US" altLang="ko-KR" dirty="0" smtClean="0"/>
                <a:t> = 2%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31770" y="387038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 = 5%, </a:t>
              </a:r>
              <a:r>
                <a:rPr lang="el-GR" altLang="ko-KR" dirty="0">
                  <a:ea typeface="맑은 고딕" panose="020B0503020000020004" pitchFamily="50" charset="-127"/>
                </a:rPr>
                <a:t>σ</a:t>
              </a:r>
              <a:r>
                <a:rPr lang="en-US" altLang="ko-KR" dirty="0" smtClean="0"/>
                <a:t> = 10%</a:t>
              </a:r>
              <a:endParaRPr lang="ko-KR" altLang="en-US" dirty="0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01" y="3099812"/>
            <a:ext cx="3537811" cy="22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기대수익률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43137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기대수익률에 대한 가정 </a:t>
            </a:r>
            <a:r>
              <a:rPr lang="en-US" altLang="ko-KR" dirty="0" smtClean="0"/>
              <a:t>: </a:t>
            </a:r>
            <a:r>
              <a:rPr lang="el-GR" altLang="ko-KR" dirty="0">
                <a:ea typeface="맑은 고딕" panose="020B0503020000020004" pitchFamily="50" charset="-127"/>
              </a:rPr>
              <a:t>μ</a:t>
            </a:r>
            <a:r>
              <a:rPr lang="en-US" altLang="ko-KR" baseline="-25000" dirty="0" err="1" smtClean="0">
                <a:ea typeface="맑은 고딕" panose="020B0503020000020004" pitchFamily="50" charset="-127"/>
              </a:rPr>
              <a:t>i</a:t>
            </a:r>
            <a:r>
              <a:rPr lang="ko-KR" altLang="en-US" dirty="0"/>
              <a:t>에 대한 </a:t>
            </a:r>
            <a:r>
              <a:rPr lang="en-US" altLang="ko-KR" dirty="0"/>
              <a:t>Prior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3423" y="1498946"/>
                <a:ext cx="4645339" cy="7135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ko-KR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3" y="1498946"/>
                <a:ext cx="4645339" cy="713529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408762" y="1537564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100" dirty="0" smtClean="0">
                <a:ea typeface="맑은 고딕" panose="020B0503020000020004" pitchFamily="50" charset="-127"/>
              </a:rPr>
              <a:t>μ</a:t>
            </a:r>
            <a:r>
              <a:rPr lang="en-US" altLang="ko-KR" sz="1100" baseline="-25000" dirty="0" smtClean="0">
                <a:ea typeface="맑은 고딕" panose="020B0503020000020004" pitchFamily="50" charset="-127"/>
              </a:rPr>
              <a:t>i</a:t>
            </a:r>
            <a:r>
              <a:rPr lang="en-US" altLang="ko-KR" sz="1100" dirty="0" smtClean="0">
                <a:ea typeface="맑은 고딕" panose="020B0503020000020004" pitchFamily="50" charset="-127"/>
              </a:rPr>
              <a:t>: </a:t>
            </a:r>
            <a:r>
              <a:rPr lang="ko-KR" altLang="en-US" sz="1100" dirty="0" smtClean="0">
                <a:ea typeface="맑은 고딕" panose="020B0503020000020004" pitchFamily="50" charset="-127"/>
              </a:rPr>
              <a:t>개별 자산의 기대수익률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83374" y="2577557"/>
                <a:ext cx="1535933" cy="540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</a:rPr>
                        <m:t>μ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374" y="2577557"/>
                <a:ext cx="1535933" cy="540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텍스트 개체 틀 2"/>
          <p:cNvSpPr txBox="1">
            <a:spLocks/>
          </p:cNvSpPr>
          <p:nvPr/>
        </p:nvSpPr>
        <p:spPr>
          <a:xfrm>
            <a:off x="617532" y="2504092"/>
            <a:ext cx="8003400" cy="848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556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536575" marR="0" lvl="1" indent="-180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ko-KR" altLang="en-US" dirty="0" smtClean="0"/>
              <a:t>가정 </a:t>
            </a:r>
            <a:r>
              <a:rPr lang="en-US" altLang="ko-KR" dirty="0" smtClean="0"/>
              <a:t>1: </a:t>
            </a:r>
            <a:r>
              <a:rPr lang="ko-KR" altLang="en-US" dirty="0" smtClean="0"/>
              <a:t>모든 자산의 기대수익률은 동일</a:t>
            </a:r>
            <a:endParaRPr lang="en-US" altLang="ko-KR" dirty="0" smtClean="0"/>
          </a:p>
          <a:p>
            <a:pPr marL="146050" indent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/>
              <a:t>샤프 비율을 극대화 할 경우 최소분산모형과 동일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02599" y="3287260"/>
                <a:ext cx="4645339" cy="7135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99" y="3287260"/>
                <a:ext cx="4645339" cy="713529"/>
              </a:xfrm>
              <a:prstGeom prst="rect">
                <a:avLst/>
              </a:prstGeom>
              <a:blipFill>
                <a:blip r:embed="rId5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23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"/>
          <p:cNvSpPr txBox="1">
            <a:spLocks/>
          </p:cNvSpPr>
          <p:nvPr/>
        </p:nvSpPr>
        <p:spPr>
          <a:xfrm>
            <a:off x="576055" y="2923903"/>
            <a:ext cx="8003400" cy="848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556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536575" marR="0" lvl="1" indent="-180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ko-KR" altLang="en-US" dirty="0" smtClean="0"/>
              <a:t>가정 </a:t>
            </a:r>
            <a:r>
              <a:rPr lang="en-US" altLang="ko-KR" dirty="0" smtClean="0"/>
              <a:t>3: </a:t>
            </a:r>
            <a:r>
              <a:rPr lang="ko-KR" altLang="en-US" dirty="0" smtClean="0"/>
              <a:t>모든 자산의 기대수익률이</a:t>
            </a:r>
            <a:r>
              <a:rPr lang="en-US" altLang="ko-KR" dirty="0"/>
              <a:t> </a:t>
            </a:r>
            <a:r>
              <a:rPr lang="en-US" altLang="ko-KR" dirty="0" smtClean="0"/>
              <a:t>CAPM</a:t>
            </a:r>
            <a:r>
              <a:rPr lang="ko-KR" altLang="en-US" dirty="0" smtClean="0"/>
              <a:t>을 따름</a:t>
            </a:r>
            <a:endParaRPr lang="en-US" altLang="ko-KR" dirty="0" smtClean="0"/>
          </a:p>
          <a:p>
            <a:pPr marL="146050" indent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/>
              <a:t>포트폴리오 베타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포트폴리오 표준편차 비율을 최대화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기대수익률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19" name="텍스트 개체 틀 2"/>
          <p:cNvSpPr txBox="1">
            <a:spLocks/>
          </p:cNvSpPr>
          <p:nvPr/>
        </p:nvSpPr>
        <p:spPr>
          <a:xfrm>
            <a:off x="570299" y="947608"/>
            <a:ext cx="8003400" cy="848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55600" marR="0" lvl="0" indent="-209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536575" marR="0" lvl="1" indent="-180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ko-KR" altLang="en-US" dirty="0" smtClean="0"/>
              <a:t>가정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모든 자산의 </a:t>
            </a:r>
            <a:r>
              <a:rPr lang="en-US" altLang="ko-KR" dirty="0" smtClean="0"/>
              <a:t>Sharpe Ratio</a:t>
            </a:r>
            <a:r>
              <a:rPr lang="ko-KR" altLang="en-US" dirty="0" smtClean="0"/>
              <a:t>가 동일</a:t>
            </a:r>
            <a:endParaRPr lang="en-US" altLang="ko-KR" dirty="0" smtClean="0"/>
          </a:p>
          <a:p>
            <a:pPr marL="146050" indent="0">
              <a:buNone/>
            </a:pP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/>
              <a:t>개별 자산의 위험 기여도의 </a:t>
            </a:r>
            <a:r>
              <a:rPr lang="ko-KR" altLang="en-US" dirty="0" err="1" smtClean="0"/>
              <a:t>가중합을</a:t>
            </a:r>
            <a:r>
              <a:rPr lang="ko-KR" altLang="en-US" dirty="0" smtClean="0"/>
              <a:t> 극대화 </a:t>
            </a:r>
            <a:r>
              <a:rPr lang="en-US" altLang="ko-KR" dirty="0" smtClean="0"/>
              <a:t>: Maximum Diversification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81838" y="1014328"/>
                <a:ext cx="1256049" cy="540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838" y="1014328"/>
                <a:ext cx="1256049" cy="5404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5367" y="1665494"/>
                <a:ext cx="4645339" cy="724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λ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67" y="1665494"/>
                <a:ext cx="4645339" cy="72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39203" y="2977561"/>
                <a:ext cx="1813766" cy="540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203" y="2977561"/>
                <a:ext cx="1813766" cy="540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61122" y="3707071"/>
                <a:ext cx="4645339" cy="732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ko-KR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ko-KR" i="1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22" y="3707071"/>
                <a:ext cx="4645339" cy="7321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7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Black-</a:t>
            </a:r>
            <a:r>
              <a:rPr lang="en-US" altLang="ko-KR" dirty="0" err="1" smtClean="0"/>
              <a:t>Litterman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160290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모형 개요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prior : implied expect</a:t>
            </a:r>
            <a:r>
              <a:rPr lang="ko-KR" altLang="en-US" dirty="0">
                <a:latin typeface="+mn-ea"/>
                <a:ea typeface="+mn-ea"/>
              </a:rPr>
              <a:t>산출된 </a:t>
            </a:r>
            <a:r>
              <a:rPr lang="en-US" altLang="ko-KR" dirty="0">
                <a:latin typeface="+mn-ea"/>
                <a:ea typeface="+mn-ea"/>
              </a:rPr>
              <a:t>expected return(prior)</a:t>
            </a:r>
            <a:r>
              <a:rPr lang="ko-KR" altLang="en-US" dirty="0">
                <a:latin typeface="+mn-ea"/>
                <a:ea typeface="+mn-ea"/>
              </a:rPr>
              <a:t>에 펀드 매니저의 시장 전망을 결합하여 기대수익률 산출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산출된 기대수익률과 변동성으로 </a:t>
            </a:r>
            <a:r>
              <a:rPr lang="en-US" altLang="ko-KR" dirty="0">
                <a:latin typeface="+mn-ea"/>
                <a:ea typeface="+mn-ea"/>
              </a:rPr>
              <a:t>BM </a:t>
            </a:r>
            <a:r>
              <a:rPr lang="ko-KR" altLang="en-US" dirty="0">
                <a:latin typeface="+mn-ea"/>
                <a:ea typeface="+mn-ea"/>
              </a:rPr>
              <a:t>대비 </a:t>
            </a:r>
            <a:r>
              <a:rPr lang="en-US" altLang="ko-KR" dirty="0">
                <a:latin typeface="+mn-ea"/>
                <a:ea typeface="+mn-ea"/>
              </a:rPr>
              <a:t>Active </a:t>
            </a:r>
            <a:r>
              <a:rPr lang="ko-KR" altLang="en-US" dirty="0">
                <a:latin typeface="+mn-ea"/>
                <a:ea typeface="+mn-ea"/>
              </a:rPr>
              <a:t>포트폴리오 산출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Market implied return → </a:t>
            </a:r>
            <a:r>
              <a:rPr lang="ko-KR" altLang="en-US" dirty="0" smtClean="0">
                <a:latin typeface="+mn-ea"/>
                <a:ea typeface="+mn-ea"/>
              </a:rPr>
              <a:t>현재 변동성과 벤치마크 비중에서 역산하여 산출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299" y="3126466"/>
            <a:ext cx="1306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기대수익률</a:t>
            </a:r>
            <a:r>
              <a:rPr lang="en-US" altLang="ko-KR" dirty="0" smtClean="0"/>
              <a:t>(</a:t>
            </a:r>
            <a:r>
              <a:rPr lang="el-GR" altLang="ko-KR" dirty="0" smtClean="0">
                <a:ea typeface="맑은 고딕" panose="020B0503020000020004" pitchFamily="50" charset="-127"/>
              </a:rPr>
              <a:t>μ</a:t>
            </a:r>
            <a:r>
              <a:rPr lang="en-US" altLang="ko-KR" baseline="-25000" dirty="0" err="1" smtClean="0"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 smtClean="0">
                <a:ea typeface="맑은 고딕" panose="020B0503020000020004" pitchFamily="50" charset="-127"/>
              </a:rPr>
              <a:t>변동성 </a:t>
            </a:r>
            <a:r>
              <a:rPr lang="en-US" altLang="ko-KR" dirty="0" smtClean="0">
                <a:ea typeface="맑은 고딕" panose="020B0503020000020004" pitchFamily="50" charset="-127"/>
              </a:rPr>
              <a:t>(</a:t>
            </a:r>
            <a:r>
              <a:rPr lang="el-GR" altLang="ko-KR" dirty="0" smtClean="0">
                <a:ea typeface="맑은 고딕" panose="020B0503020000020004" pitchFamily="50" charset="-127"/>
              </a:rPr>
              <a:t>σ</a:t>
            </a:r>
            <a:r>
              <a:rPr lang="en-US" altLang="ko-KR" baseline="-25000" dirty="0" err="1" smtClean="0">
                <a:ea typeface="맑은 고딕" panose="020B0503020000020004" pitchFamily="50" charset="-127"/>
              </a:rPr>
              <a:t>ij</a:t>
            </a:r>
            <a:r>
              <a:rPr lang="en-US" altLang="ko-KR" dirty="0">
                <a:ea typeface="맑은 고딕" panose="020B0503020000020004" pitchFamily="50" charset="-127"/>
              </a:rPr>
              <a:t> )</a:t>
            </a:r>
            <a:endParaRPr lang="ko-KR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106256" y="3234187"/>
            <a:ext cx="13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자산배분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</a:t>
            </a:r>
            <a:r>
              <a:rPr lang="en-US" altLang="ko-KR" baseline="-25000" dirty="0" err="1" smtClean="0">
                <a:ea typeface="맑은 고딕" panose="020B0503020000020004" pitchFamily="50" charset="-127"/>
              </a:rPr>
              <a:t>i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056" y="4264382"/>
            <a:ext cx="1306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자산배분</a:t>
            </a:r>
            <a:r>
              <a:rPr lang="en-US" altLang="ko-KR" dirty="0"/>
              <a:t>(</a:t>
            </a:r>
            <a:r>
              <a:rPr lang="en-US" altLang="ko-KR" dirty="0" err="1"/>
              <a:t>w</a:t>
            </a:r>
            <a:r>
              <a:rPr lang="en-US" altLang="ko-KR" baseline="-25000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 smtClean="0">
                <a:ea typeface="맑은 고딕" panose="020B0503020000020004" pitchFamily="50" charset="-127"/>
              </a:rPr>
              <a:t>변동성 </a:t>
            </a:r>
            <a:r>
              <a:rPr lang="en-US" altLang="ko-KR" dirty="0" smtClean="0">
                <a:ea typeface="맑은 고딕" panose="020B0503020000020004" pitchFamily="50" charset="-127"/>
              </a:rPr>
              <a:t>(</a:t>
            </a:r>
            <a:r>
              <a:rPr lang="el-GR" altLang="ko-KR" dirty="0" smtClean="0">
                <a:ea typeface="맑은 고딕" panose="020B0503020000020004" pitchFamily="50" charset="-127"/>
              </a:rPr>
              <a:t>σ</a:t>
            </a:r>
            <a:r>
              <a:rPr lang="en-US" altLang="ko-KR" baseline="-25000" dirty="0" err="1" smtClean="0">
                <a:ea typeface="맑은 고딕" panose="020B0503020000020004" pitchFamily="50" charset="-127"/>
              </a:rPr>
              <a:t>ij</a:t>
            </a:r>
            <a:r>
              <a:rPr lang="en-US" altLang="ko-KR" dirty="0">
                <a:ea typeface="맑은 고딕" panose="020B0503020000020004" pitchFamily="50" charset="-127"/>
              </a:rPr>
              <a:t> )</a:t>
            </a:r>
            <a:endParaRPr lang="ko-KR" alt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106256" y="4317643"/>
            <a:ext cx="206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내재적 기대수익률</a:t>
            </a:r>
            <a:r>
              <a:rPr lang="en-US" altLang="ko-KR" dirty="0"/>
              <a:t>(</a:t>
            </a:r>
            <a:r>
              <a:rPr lang="el-GR" altLang="ko-KR" dirty="0">
                <a:ea typeface="맑은 고딕" panose="020B0503020000020004" pitchFamily="50" charset="-127"/>
              </a:rPr>
              <a:t>μ</a:t>
            </a:r>
            <a:r>
              <a:rPr lang="en-US" altLang="ko-KR" baseline="-25000" dirty="0" err="1">
                <a:ea typeface="맑은 고딕" panose="020B0503020000020004" pitchFamily="50" charset="-127"/>
              </a:rPr>
              <a:t>i</a:t>
            </a:r>
            <a:r>
              <a:rPr lang="en-US" altLang="ko-KR" baseline="30000" dirty="0" err="1">
                <a:ea typeface="맑은 고딕" panose="020B0503020000020004" pitchFamily="50" charset="-127"/>
              </a:rPr>
              <a:t>IR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  <a:endParaRPr lang="en-US" altLang="ko-KR" baseline="30000" dirty="0">
              <a:ea typeface="맑은 고딕" panose="020B0503020000020004" pitchFamily="50" charset="-127"/>
            </a:endParaRPr>
          </a:p>
          <a:p>
            <a:r>
              <a:rPr lang="en-US" altLang="ko-KR" dirty="0" smtClean="0"/>
              <a:t>(Market Implied Return)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2078970" y="3364302"/>
            <a:ext cx="949649" cy="9489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2153736" y="4474224"/>
            <a:ext cx="949649" cy="9489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067471" y="2984739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Portfolio</a:t>
            </a:r>
          </a:p>
          <a:p>
            <a:pPr algn="ctr"/>
            <a:r>
              <a:rPr lang="en-US" altLang="ko-KR" sz="1000" dirty="0" smtClean="0"/>
              <a:t>Optimization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2234" y="3939393"/>
            <a:ext cx="8947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Reverse</a:t>
            </a:r>
          </a:p>
          <a:p>
            <a:pPr algn="ctr"/>
            <a:r>
              <a:rPr lang="en-US" altLang="ko-KR" sz="1000" dirty="0" smtClean="0"/>
              <a:t>Portfolio</a:t>
            </a:r>
          </a:p>
          <a:p>
            <a:pPr algn="ctr"/>
            <a:r>
              <a:rPr lang="en-US" altLang="ko-KR" sz="1000" dirty="0" smtClean="0"/>
              <a:t>Optimization</a:t>
            </a:r>
            <a:endParaRPr lang="ko-KR" altLang="en-US" sz="10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4948328" y="2760583"/>
            <a:ext cx="3771317" cy="2527409"/>
            <a:chOff x="4913824" y="2726079"/>
            <a:chExt cx="3771317" cy="2527409"/>
          </a:xfrm>
        </p:grpSpPr>
        <p:sp>
          <p:nvSpPr>
            <p:cNvPr id="19" name="직사각형 18"/>
            <p:cNvSpPr/>
            <p:nvPr/>
          </p:nvSpPr>
          <p:spPr>
            <a:xfrm>
              <a:off x="4913824" y="2726079"/>
              <a:ext cx="1609156" cy="5203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내재적 기대수익률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(Market Implied Return)</a:t>
              </a:r>
              <a:endParaRPr lang="ko-KR" altLang="en-US" sz="11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43249" y="2751957"/>
              <a:ext cx="1641892" cy="5203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매니저의 시장 전망</a:t>
              </a:r>
              <a:endParaRPr lang="en-US" altLang="ko-KR" sz="1100" dirty="0" smtClean="0"/>
            </a:p>
            <a:p>
              <a:pPr algn="ctr"/>
              <a:r>
                <a:rPr lang="en-US" altLang="ko-KR" sz="1100" dirty="0" smtClean="0"/>
                <a:t>(Active View)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16565" y="3768491"/>
              <a:ext cx="1651965" cy="5203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Black-</a:t>
              </a:r>
              <a:r>
                <a:rPr lang="en-US" altLang="ko-KR" sz="1100" dirty="0" err="1" smtClean="0"/>
                <a:t>Litterman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기대수익률</a:t>
              </a:r>
              <a:endParaRPr lang="ko-KR" altLang="en-US" sz="11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016564" y="4733144"/>
              <a:ext cx="1651965" cy="5203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액티브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포트폴리오</a:t>
              </a:r>
              <a:endParaRPr lang="en-US" altLang="ko-KR" sz="1100" dirty="0" smtClean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5762445" y="3237673"/>
              <a:ext cx="0" cy="2870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933426" y="3263917"/>
              <a:ext cx="0" cy="2870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5753818" y="3524712"/>
              <a:ext cx="218823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21" idx="0"/>
            </p:cNvCxnSpPr>
            <p:nvPr/>
          </p:nvCxnSpPr>
          <p:spPr>
            <a:xfrm>
              <a:off x="6840747" y="3542088"/>
              <a:ext cx="1801" cy="2264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6863755" y="4272329"/>
              <a:ext cx="0" cy="4608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3528845" y="2345199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블랙리터만</a:t>
            </a:r>
            <a:r>
              <a:rPr lang="ko-KR" altLang="en-US" dirty="0" smtClean="0"/>
              <a:t> 모형의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5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Black-</a:t>
            </a:r>
            <a:r>
              <a:rPr lang="en-US" altLang="ko-KR" dirty="0" err="1" smtClean="0"/>
              <a:t>Litterman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15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160290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A Step-by-step guide to the Black-</a:t>
            </a:r>
            <a:r>
              <a:rPr lang="en-US" altLang="ko-KR" dirty="0" err="1" smtClean="0">
                <a:latin typeface="+mn-ea"/>
                <a:ea typeface="+mn-ea"/>
              </a:rPr>
              <a:t>Litterman</a:t>
            </a:r>
            <a:r>
              <a:rPr lang="en-US" altLang="ko-KR" dirty="0" smtClean="0">
                <a:latin typeface="+mn-ea"/>
                <a:ea typeface="+mn-ea"/>
              </a:rPr>
              <a:t> Model (</a:t>
            </a:r>
            <a:r>
              <a:rPr lang="en-US" altLang="ko-KR" dirty="0" err="1" smtClean="0">
                <a:latin typeface="+mn-ea"/>
                <a:ea typeface="+mn-ea"/>
              </a:rPr>
              <a:t>Idzorak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08" y="1685043"/>
            <a:ext cx="3092896" cy="17472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203" y="1889499"/>
            <a:ext cx="4321834" cy="1238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031" y="3890316"/>
            <a:ext cx="3769646" cy="1644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5146" y="1404336"/>
            <a:ext cx="2183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[Market Implied Return]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39203" y="1454374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[Manager’s Active View]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96701" y="358580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[Resulting Portfolio]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Black-</a:t>
            </a:r>
            <a:r>
              <a:rPr lang="en-US" altLang="ko-KR" dirty="0" err="1" smtClean="0"/>
              <a:t>Litterman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1643" y="2388674"/>
            <a:ext cx="5167223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000" i="1" dirty="0" smtClean="0">
                <a:latin typeface="Book Antiqua" panose="02040602050305030304" pitchFamily="18" charset="0"/>
                <a:ea typeface="+mn-ea"/>
              </a:rPr>
              <a:t>μ</a:t>
            </a:r>
            <a:r>
              <a:rPr lang="en-US" altLang="ko-KR" sz="2000" i="1" dirty="0" smtClean="0">
                <a:latin typeface="Book Antiqua" panose="02040602050305030304" pitchFamily="18" charset="0"/>
                <a:ea typeface="+mn-ea"/>
              </a:rPr>
              <a:t>= </a:t>
            </a:r>
            <a:r>
              <a:rPr lang="el-GR" altLang="ko-KR" sz="2000" i="1" dirty="0" smtClean="0">
                <a:latin typeface="Book Antiqua" panose="02040602050305030304" pitchFamily="18" charset="0"/>
                <a:ea typeface="+mn-ea"/>
              </a:rPr>
              <a:t>Π</a:t>
            </a:r>
            <a:r>
              <a:rPr lang="en-US" altLang="ko-KR" sz="2000" i="1" dirty="0" smtClean="0">
                <a:latin typeface="Book Antiqua" panose="02040602050305030304" pitchFamily="18" charset="0"/>
                <a:ea typeface="+mn-ea"/>
              </a:rPr>
              <a:t> + </a:t>
            </a:r>
            <a:r>
              <a:rPr lang="el-GR" altLang="ko-KR" sz="2000" i="1" dirty="0" smtClean="0">
                <a:latin typeface="Book Antiqua" panose="02040602050305030304" pitchFamily="18" charset="0"/>
                <a:ea typeface="+mn-ea"/>
              </a:rPr>
              <a:t>ε</a:t>
            </a:r>
            <a:r>
              <a:rPr lang="en-US" altLang="ko-KR" sz="2000" i="1" baseline="30000" dirty="0" smtClean="0">
                <a:latin typeface="Book Antiqua" panose="02040602050305030304" pitchFamily="18" charset="0"/>
                <a:ea typeface="+mn-ea"/>
              </a:rPr>
              <a:t>e     </a:t>
            </a:r>
            <a:r>
              <a:rPr lang="en-US" altLang="ko-KR" sz="2000" i="1" dirty="0" smtClean="0">
                <a:latin typeface="Book Antiqua" panose="02040602050305030304" pitchFamily="18" charset="0"/>
                <a:ea typeface="+mn-ea"/>
              </a:rPr>
              <a:t>where</a:t>
            </a:r>
            <a:r>
              <a:rPr lang="el-GR" altLang="ko-KR" sz="2000" i="1" dirty="0">
                <a:latin typeface="Book Antiqua" panose="02040602050305030304" pitchFamily="18" charset="0"/>
                <a:ea typeface="+mn-ea"/>
              </a:rPr>
              <a:t> </a:t>
            </a:r>
            <a:r>
              <a:rPr lang="en-US" altLang="ko-KR" sz="2000" i="1" dirty="0" smtClean="0">
                <a:latin typeface="Book Antiqua" panose="02040602050305030304" pitchFamily="18" charset="0"/>
                <a:ea typeface="+mn-ea"/>
              </a:rPr>
              <a:t>  </a:t>
            </a:r>
            <a:r>
              <a:rPr lang="el-GR" altLang="ko-KR" sz="2000" i="1" dirty="0" smtClean="0">
                <a:latin typeface="Book Antiqua" panose="02040602050305030304" pitchFamily="18" charset="0"/>
                <a:ea typeface="+mn-ea"/>
              </a:rPr>
              <a:t>ε </a:t>
            </a:r>
            <a:r>
              <a:rPr lang="en-US" altLang="ko-KR" sz="2000" i="1" baseline="30000" dirty="0" smtClean="0">
                <a:latin typeface="Book Antiqua" panose="02040602050305030304" pitchFamily="18" charset="0"/>
                <a:ea typeface="+mn-ea"/>
              </a:rPr>
              <a:t>e </a:t>
            </a:r>
            <a:r>
              <a:rPr lang="en-US" altLang="ko-KR" sz="2000" i="1" dirty="0" smtClean="0">
                <a:latin typeface="Book Antiqua" panose="02040602050305030304" pitchFamily="18" charset="0"/>
                <a:ea typeface="+mn-ea"/>
              </a:rPr>
              <a:t>~N(0, </a:t>
            </a:r>
            <a:r>
              <a:rPr lang="el-GR" altLang="ko-KR" sz="2000" i="1" dirty="0" smtClean="0">
                <a:latin typeface="Book Antiqua" panose="02040602050305030304" pitchFamily="18" charset="0"/>
                <a:ea typeface="+mn-ea"/>
              </a:rPr>
              <a:t>τΣ</a:t>
            </a:r>
            <a:r>
              <a:rPr lang="en-US" altLang="ko-KR" sz="2000" i="1" dirty="0" smtClean="0">
                <a:latin typeface="Book Antiqua" panose="02040602050305030304" pitchFamily="18" charset="0"/>
                <a:ea typeface="+mn-ea"/>
              </a:rPr>
              <a:t>)</a:t>
            </a:r>
            <a:endParaRPr lang="ko-KR" altLang="en-US" sz="2000" i="1" dirty="0">
              <a:latin typeface="Book Antiqua" panose="02040602050305030304" pitchFamily="18" charset="0"/>
              <a:ea typeface="+mn-ea"/>
            </a:endParaRPr>
          </a:p>
          <a:p>
            <a:endParaRPr lang="ko-KR" altLang="en-US" sz="2000" i="1" baseline="30000" dirty="0">
              <a:latin typeface="Book Antiqua" panose="02040602050305030304" pitchFamily="18" charset="0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1643" y="3402567"/>
            <a:ext cx="5167223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 smtClean="0">
                <a:latin typeface="Book Antiqua" panose="02040602050305030304" pitchFamily="18" charset="0"/>
                <a:ea typeface="+mn-ea"/>
              </a:rPr>
              <a:t>P</a:t>
            </a:r>
            <a:r>
              <a:rPr lang="el-GR" altLang="ko-KR" sz="2000" i="1" dirty="0" smtClean="0">
                <a:latin typeface="Book Antiqua" panose="02040602050305030304" pitchFamily="18" charset="0"/>
                <a:ea typeface="+mn-ea"/>
              </a:rPr>
              <a:t>μ</a:t>
            </a:r>
            <a:r>
              <a:rPr lang="en-US" altLang="ko-KR" sz="2000" i="1" dirty="0" smtClean="0">
                <a:latin typeface="Book Antiqua" panose="02040602050305030304" pitchFamily="18" charset="0"/>
                <a:ea typeface="+mn-ea"/>
              </a:rPr>
              <a:t>= Q + </a:t>
            </a:r>
            <a:r>
              <a:rPr lang="el-GR" altLang="ko-KR" sz="2000" i="1" dirty="0" smtClean="0">
                <a:latin typeface="Book Antiqua" panose="02040602050305030304" pitchFamily="18" charset="0"/>
                <a:ea typeface="+mn-ea"/>
              </a:rPr>
              <a:t>ε</a:t>
            </a:r>
            <a:r>
              <a:rPr lang="en-US" altLang="ko-KR" sz="2000" i="1" baseline="30000" dirty="0" smtClean="0">
                <a:latin typeface="Book Antiqua" panose="02040602050305030304" pitchFamily="18" charset="0"/>
                <a:ea typeface="+mn-ea"/>
              </a:rPr>
              <a:t>v     </a:t>
            </a:r>
            <a:r>
              <a:rPr lang="en-US" altLang="ko-KR" sz="2000" i="1" dirty="0" smtClean="0">
                <a:latin typeface="Book Antiqua" panose="02040602050305030304" pitchFamily="18" charset="0"/>
                <a:ea typeface="+mn-ea"/>
              </a:rPr>
              <a:t>where</a:t>
            </a:r>
            <a:r>
              <a:rPr lang="el-GR" altLang="ko-KR" sz="2000" i="1" dirty="0">
                <a:latin typeface="Book Antiqua" panose="02040602050305030304" pitchFamily="18" charset="0"/>
                <a:ea typeface="+mn-ea"/>
              </a:rPr>
              <a:t> </a:t>
            </a:r>
            <a:r>
              <a:rPr lang="en-US" altLang="ko-KR" sz="2000" i="1" dirty="0" smtClean="0">
                <a:latin typeface="Book Antiqua" panose="02040602050305030304" pitchFamily="18" charset="0"/>
                <a:ea typeface="+mn-ea"/>
              </a:rPr>
              <a:t>  </a:t>
            </a:r>
            <a:r>
              <a:rPr lang="el-GR" altLang="ko-KR" sz="2000" i="1" dirty="0" smtClean="0">
                <a:latin typeface="Book Antiqua" panose="02040602050305030304" pitchFamily="18" charset="0"/>
                <a:ea typeface="+mn-ea"/>
              </a:rPr>
              <a:t>ε </a:t>
            </a:r>
            <a:r>
              <a:rPr lang="en-US" altLang="ko-KR" sz="2000" i="1" baseline="30000" dirty="0" smtClean="0">
                <a:latin typeface="Book Antiqua" panose="02040602050305030304" pitchFamily="18" charset="0"/>
                <a:ea typeface="+mn-ea"/>
              </a:rPr>
              <a:t>v </a:t>
            </a:r>
            <a:r>
              <a:rPr lang="en-US" altLang="ko-KR" sz="2000" i="1" dirty="0" smtClean="0">
                <a:latin typeface="Book Antiqua" panose="02040602050305030304" pitchFamily="18" charset="0"/>
                <a:ea typeface="+mn-ea"/>
              </a:rPr>
              <a:t>~N(0, </a:t>
            </a:r>
            <a:r>
              <a:rPr lang="el-GR" altLang="ko-KR" sz="2000" i="1" dirty="0" smtClean="0">
                <a:latin typeface="Book Antiqua" panose="02040602050305030304" pitchFamily="18" charset="0"/>
                <a:ea typeface="+mn-ea"/>
              </a:rPr>
              <a:t>Ω</a:t>
            </a:r>
            <a:r>
              <a:rPr lang="en-US" altLang="ko-KR" sz="2000" i="1" dirty="0" smtClean="0">
                <a:latin typeface="Book Antiqua" panose="02040602050305030304" pitchFamily="18" charset="0"/>
                <a:ea typeface="+mn-ea"/>
              </a:rPr>
              <a:t>)</a:t>
            </a:r>
            <a:endParaRPr lang="ko-KR" altLang="en-US" sz="2000" i="1" dirty="0">
              <a:latin typeface="Book Antiqua" panose="02040602050305030304" pitchFamily="18" charset="0"/>
              <a:ea typeface="+mn-ea"/>
            </a:endParaRPr>
          </a:p>
          <a:p>
            <a:endParaRPr lang="ko-KR" altLang="en-US" sz="2000" i="1" baseline="30000" dirty="0">
              <a:latin typeface="Book Antiqua" panose="02040602050305030304" pitchFamily="18" charset="0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1643" y="4397182"/>
            <a:ext cx="5812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000" i="1" dirty="0" smtClean="0">
                <a:latin typeface="Book Antiqua" panose="02040602050305030304" pitchFamily="18" charset="0"/>
                <a:ea typeface="+mn-ea"/>
              </a:rPr>
              <a:t>μ</a:t>
            </a:r>
            <a:r>
              <a:rPr lang="en-US" altLang="ko-KR" sz="2000" i="1" baseline="-25000" dirty="0" err="1" smtClean="0">
                <a:latin typeface="Book Antiqua" panose="02040602050305030304" pitchFamily="18" charset="0"/>
                <a:ea typeface="+mn-ea"/>
              </a:rPr>
              <a:t>bl</a:t>
            </a:r>
            <a:r>
              <a:rPr lang="en-US" altLang="ko-KR" sz="2000" i="1" dirty="0" smtClean="0">
                <a:latin typeface="Book Antiqua" panose="02040602050305030304" pitchFamily="18" charset="0"/>
                <a:ea typeface="+mn-ea"/>
              </a:rPr>
              <a:t>= [(</a:t>
            </a:r>
            <a:r>
              <a:rPr lang="el-GR" altLang="ko-KR" sz="2000" i="1" dirty="0">
                <a:latin typeface="Book Antiqua" panose="02040602050305030304" pitchFamily="18" charset="0"/>
              </a:rPr>
              <a:t>τΣ </a:t>
            </a:r>
            <a:r>
              <a:rPr lang="en-US" altLang="ko-KR" sz="2000" i="1" dirty="0" smtClean="0">
                <a:latin typeface="Book Antiqua" panose="02040602050305030304" pitchFamily="18" charset="0"/>
              </a:rPr>
              <a:t>)</a:t>
            </a:r>
            <a:r>
              <a:rPr lang="en-US" altLang="ko-KR" sz="2000" i="1" baseline="30000" dirty="0" smtClean="0">
                <a:latin typeface="Book Antiqua" panose="02040602050305030304" pitchFamily="18" charset="0"/>
              </a:rPr>
              <a:t>-1</a:t>
            </a:r>
            <a:r>
              <a:rPr lang="en-US" altLang="ko-KR" sz="2000" i="1" dirty="0" smtClean="0">
                <a:latin typeface="Book Antiqua" panose="02040602050305030304" pitchFamily="18" charset="0"/>
                <a:ea typeface="+mn-ea"/>
              </a:rPr>
              <a:t> + P’</a:t>
            </a:r>
            <a:r>
              <a:rPr lang="el-GR" altLang="ko-KR" sz="2000" i="1" dirty="0" smtClean="0">
                <a:latin typeface="Book Antiqua" panose="02040602050305030304" pitchFamily="18" charset="0"/>
              </a:rPr>
              <a:t> Ω</a:t>
            </a:r>
            <a:r>
              <a:rPr lang="en-US" altLang="ko-KR" sz="2000" i="1" baseline="30000" dirty="0">
                <a:latin typeface="Book Antiqua" panose="02040602050305030304" pitchFamily="18" charset="0"/>
              </a:rPr>
              <a:t>-1</a:t>
            </a:r>
            <a:r>
              <a:rPr lang="el-GR" altLang="ko-KR" sz="2000" i="1" dirty="0" smtClean="0">
                <a:latin typeface="Book Antiqua" panose="02040602050305030304" pitchFamily="18" charset="0"/>
              </a:rPr>
              <a:t> </a:t>
            </a:r>
            <a:r>
              <a:rPr lang="en-US" altLang="ko-KR" sz="2000" i="1" dirty="0" smtClean="0">
                <a:latin typeface="Book Antiqua" panose="02040602050305030304" pitchFamily="18" charset="0"/>
              </a:rPr>
              <a:t>P]</a:t>
            </a:r>
            <a:r>
              <a:rPr lang="en-US" altLang="ko-KR" sz="2000" i="1" baseline="30000" dirty="0">
                <a:latin typeface="Book Antiqua" panose="02040602050305030304" pitchFamily="18" charset="0"/>
              </a:rPr>
              <a:t> -</a:t>
            </a:r>
            <a:r>
              <a:rPr lang="en-US" altLang="ko-KR" sz="2000" i="1" baseline="30000" dirty="0" smtClean="0">
                <a:latin typeface="Book Antiqua" panose="02040602050305030304" pitchFamily="18" charset="0"/>
              </a:rPr>
              <a:t>1</a:t>
            </a:r>
            <a:r>
              <a:rPr lang="en-US" altLang="ko-KR" sz="2000" i="1" dirty="0">
                <a:latin typeface="Book Antiqua" panose="02040602050305030304" pitchFamily="18" charset="0"/>
              </a:rPr>
              <a:t>[(</a:t>
            </a:r>
            <a:r>
              <a:rPr lang="el-GR" altLang="ko-KR" sz="2000" i="1" dirty="0">
                <a:latin typeface="Book Antiqua" panose="02040602050305030304" pitchFamily="18" charset="0"/>
              </a:rPr>
              <a:t>τΣ </a:t>
            </a:r>
            <a:r>
              <a:rPr lang="en-US" altLang="ko-KR" sz="2000" i="1" dirty="0">
                <a:latin typeface="Book Antiqua" panose="02040602050305030304" pitchFamily="18" charset="0"/>
              </a:rPr>
              <a:t>)</a:t>
            </a:r>
            <a:r>
              <a:rPr lang="en-US" altLang="ko-KR" sz="2000" i="1" baseline="30000" dirty="0">
                <a:latin typeface="Book Antiqua" panose="02040602050305030304" pitchFamily="18" charset="0"/>
              </a:rPr>
              <a:t>-1</a:t>
            </a:r>
            <a:r>
              <a:rPr lang="en-US" altLang="ko-KR" sz="2000" i="1" dirty="0">
                <a:latin typeface="Book Antiqua" panose="02040602050305030304" pitchFamily="18" charset="0"/>
              </a:rPr>
              <a:t> </a:t>
            </a:r>
            <a:r>
              <a:rPr lang="el-GR" altLang="ko-KR" sz="2000" i="1" dirty="0">
                <a:latin typeface="Book Antiqua" panose="02040602050305030304" pitchFamily="18" charset="0"/>
              </a:rPr>
              <a:t>Π </a:t>
            </a:r>
            <a:r>
              <a:rPr lang="en-US" altLang="ko-KR" sz="2000" i="1" dirty="0" smtClean="0">
                <a:latin typeface="Book Antiqua" panose="02040602050305030304" pitchFamily="18" charset="0"/>
              </a:rPr>
              <a:t>+ </a:t>
            </a:r>
            <a:r>
              <a:rPr lang="en-US" altLang="ko-KR" sz="2000" i="1" dirty="0">
                <a:latin typeface="Book Antiqua" panose="02040602050305030304" pitchFamily="18" charset="0"/>
              </a:rPr>
              <a:t>P’</a:t>
            </a:r>
            <a:r>
              <a:rPr lang="el-GR" altLang="ko-KR" sz="2000" i="1" dirty="0">
                <a:latin typeface="Book Antiqua" panose="02040602050305030304" pitchFamily="18" charset="0"/>
              </a:rPr>
              <a:t> Ω</a:t>
            </a:r>
            <a:r>
              <a:rPr lang="en-US" altLang="ko-KR" sz="2000" i="1" baseline="30000" dirty="0">
                <a:latin typeface="Book Antiqua" panose="02040602050305030304" pitchFamily="18" charset="0"/>
              </a:rPr>
              <a:t>-1</a:t>
            </a:r>
            <a:r>
              <a:rPr lang="el-GR" altLang="ko-KR" sz="2000" i="1" dirty="0">
                <a:latin typeface="Book Antiqua" panose="02040602050305030304" pitchFamily="18" charset="0"/>
              </a:rPr>
              <a:t> </a:t>
            </a:r>
            <a:r>
              <a:rPr lang="en-US" altLang="ko-KR" sz="2000" i="1" dirty="0" smtClean="0">
                <a:latin typeface="Book Antiqua" panose="02040602050305030304" pitchFamily="18" charset="0"/>
              </a:rPr>
              <a:t>Q]</a:t>
            </a:r>
            <a:r>
              <a:rPr lang="en-US" altLang="ko-KR" sz="2000" i="1" baseline="30000" dirty="0" smtClean="0">
                <a:latin typeface="Book Antiqua" panose="02040602050305030304" pitchFamily="18" charset="0"/>
              </a:rPr>
              <a:t> </a:t>
            </a:r>
            <a:r>
              <a:rPr lang="en-US" altLang="ko-KR" sz="2000" i="1" baseline="30000" dirty="0">
                <a:latin typeface="Book Antiqua" panose="02040602050305030304" pitchFamily="18" charset="0"/>
              </a:rPr>
              <a:t>-1</a:t>
            </a:r>
            <a:endParaRPr lang="ko-KR" altLang="en-US" sz="2000" i="1" baseline="30000" dirty="0">
              <a:latin typeface="Book Antiqua" panose="02040602050305030304" pitchFamily="18" charset="0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026" y="2057046"/>
            <a:ext cx="679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  <a:ea typeface="+mn-ea"/>
              </a:rPr>
              <a:t>내재기대수익률 </a:t>
            </a:r>
            <a:r>
              <a:rPr lang="en-US" altLang="ko-KR" dirty="0" smtClean="0">
                <a:latin typeface="+mn-ea"/>
                <a:ea typeface="+mn-ea"/>
              </a:rPr>
              <a:t>+ </a:t>
            </a:r>
            <a:r>
              <a:rPr lang="ko-KR" altLang="en-US" dirty="0" err="1" smtClean="0">
                <a:latin typeface="+mn-ea"/>
                <a:ea typeface="+mn-ea"/>
              </a:rPr>
              <a:t>오차항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868" y="3113706"/>
            <a:ext cx="679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  <a:ea typeface="+mn-ea"/>
              </a:rPr>
              <a:t>Manager’s Active View (k</a:t>
            </a:r>
            <a:r>
              <a:rPr lang="ko-KR" altLang="en-US" dirty="0" smtClean="0">
                <a:latin typeface="+mn-ea"/>
                <a:ea typeface="+mn-ea"/>
              </a:rPr>
              <a:t>개의 </a:t>
            </a:r>
            <a:r>
              <a:rPr lang="en-US" altLang="ko-KR" dirty="0" smtClean="0">
                <a:latin typeface="+mn-ea"/>
                <a:ea typeface="+mn-ea"/>
              </a:rPr>
              <a:t>Active View)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8470" y="4118364"/>
            <a:ext cx="679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  <a:ea typeface="+mn-ea"/>
              </a:rPr>
              <a:t>Black-</a:t>
            </a:r>
            <a:r>
              <a:rPr lang="en-US" altLang="ko-KR" dirty="0" err="1" smtClean="0">
                <a:latin typeface="+mn-ea"/>
                <a:ea typeface="+mn-ea"/>
              </a:rPr>
              <a:t>Litterman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기대수익률</a:t>
            </a:r>
            <a:r>
              <a:rPr lang="en-US" altLang="ko-KR" dirty="0" smtClean="0">
                <a:latin typeface="+mn-ea"/>
                <a:ea typeface="+mn-ea"/>
              </a:rPr>
              <a:t> (posterior)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196" y="2464480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i="1" dirty="0">
                <a:latin typeface="Book Antiqua" panose="02040602050305030304" pitchFamily="18" charset="0"/>
              </a:rPr>
              <a:t>μ </a:t>
            </a:r>
            <a:r>
              <a:rPr lang="en-US" altLang="ko-KR" i="1" dirty="0" smtClean="0">
                <a:latin typeface="Book Antiqua" panose="02040602050305030304" pitchFamily="18" charset="0"/>
              </a:rPr>
              <a:t>: </a:t>
            </a:r>
            <a:r>
              <a:rPr lang="en-US" altLang="ko-KR" dirty="0" smtClean="0"/>
              <a:t>n-</a:t>
            </a:r>
            <a:r>
              <a:rPr lang="ko-KR" altLang="en-US" dirty="0" smtClean="0"/>
              <a:t>벡터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6325" y="3435074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P: (k*n)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, Q</a:t>
            </a:r>
            <a:r>
              <a:rPr lang="en-US" altLang="ko-KR" dirty="0" smtClean="0">
                <a:sym typeface="Wingdings" panose="05000000000000000000" pitchFamily="2" charset="2"/>
              </a:rPr>
              <a:t>: k-</a:t>
            </a:r>
            <a:r>
              <a:rPr lang="ko-KR" altLang="en-US" dirty="0" smtClean="0">
                <a:sym typeface="Wingdings" panose="05000000000000000000" pitchFamily="2" charset="2"/>
              </a:rPr>
              <a:t>벡터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1026" y="1082269"/>
            <a:ext cx="679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  <a:ea typeface="+mn-ea"/>
              </a:rPr>
              <a:t>내재기대수익률 </a:t>
            </a:r>
            <a:r>
              <a:rPr lang="en-US" altLang="ko-KR" dirty="0" smtClean="0">
                <a:latin typeface="+mn-ea"/>
                <a:ea typeface="+mn-ea"/>
              </a:rPr>
              <a:t>(prior)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1083" y="1340746"/>
            <a:ext cx="516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2000" i="1" dirty="0" smtClean="0">
                <a:latin typeface="Book Antiqua" panose="02040602050305030304" pitchFamily="18" charset="0"/>
                <a:ea typeface="+mn-ea"/>
              </a:rPr>
              <a:t>Π</a:t>
            </a:r>
            <a:r>
              <a:rPr lang="en-US" altLang="ko-KR" sz="2000" i="1" dirty="0" smtClean="0">
                <a:latin typeface="Book Antiqua" panose="02040602050305030304" pitchFamily="18" charset="0"/>
                <a:ea typeface="+mn-ea"/>
              </a:rPr>
              <a:t> = </a:t>
            </a:r>
            <a:r>
              <a:rPr lang="el-GR" altLang="ko-KR" sz="2000" i="1" dirty="0" smtClean="0">
                <a:latin typeface="Book Antiqua" panose="02040602050305030304" pitchFamily="18" charset="0"/>
                <a:ea typeface="맑은 고딕" panose="020B0503020000020004" pitchFamily="50" charset="-127"/>
              </a:rPr>
              <a:t>λΣ</a:t>
            </a:r>
            <a:r>
              <a:rPr lang="en-US" altLang="ko-KR" sz="2000" i="1" dirty="0" err="1" smtClean="0">
                <a:latin typeface="Book Antiqua" panose="02040602050305030304" pitchFamily="18" charset="0"/>
                <a:ea typeface="맑은 고딕" panose="020B0503020000020004" pitchFamily="50" charset="-127"/>
              </a:rPr>
              <a:t>w</a:t>
            </a:r>
            <a:r>
              <a:rPr lang="en-US" altLang="ko-KR" sz="2000" i="1" baseline="-25000" dirty="0" err="1" smtClean="0">
                <a:latin typeface="Book Antiqua" panose="02040602050305030304" pitchFamily="18" charset="0"/>
                <a:ea typeface="맑은 고딕" panose="020B0503020000020004" pitchFamily="50" charset="-127"/>
              </a:rPr>
              <a:t>mkt</a:t>
            </a:r>
            <a:endParaRPr lang="ko-KR" altLang="en-US" sz="2000" i="1" baseline="-25000" dirty="0">
              <a:latin typeface="Book Antiqua" panose="02040602050305030304" pitchFamily="18" charset="0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48683" y="1390046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i="1" dirty="0">
                <a:latin typeface="Book Antiqua" panose="02040602050305030304" pitchFamily="18" charset="0"/>
                <a:ea typeface="맑은 고딕" panose="020B0503020000020004" pitchFamily="50" charset="-127"/>
              </a:rPr>
              <a:t>λ</a:t>
            </a:r>
            <a:r>
              <a:rPr lang="el-GR" altLang="ko-KR" i="1" dirty="0" smtClean="0">
                <a:latin typeface="Book Antiqua" panose="02040602050305030304" pitchFamily="18" charset="0"/>
              </a:rPr>
              <a:t> </a:t>
            </a:r>
            <a:r>
              <a:rPr lang="en-US" altLang="ko-KR" i="1" dirty="0" smtClean="0">
                <a:latin typeface="Book Antiqua" panose="02040602050305030304" pitchFamily="18" charset="0"/>
              </a:rPr>
              <a:t>: </a:t>
            </a:r>
            <a:r>
              <a:rPr lang="ko-KR" altLang="en-US" dirty="0" smtClean="0"/>
              <a:t>위험회피 계수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Black-</a:t>
            </a:r>
            <a:r>
              <a:rPr lang="en-US" altLang="ko-KR" dirty="0" err="1" smtClean="0"/>
              <a:t>Litterman</a:t>
            </a:r>
            <a:r>
              <a:rPr lang="en-US" altLang="ko-KR" dirty="0" smtClean="0"/>
              <a:t> model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160290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엑셀 및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예제</a:t>
            </a:r>
            <a:endParaRPr lang="en-US" altLang="ko-KR" dirty="0" smtClean="0"/>
          </a:p>
          <a:p>
            <a:r>
              <a:rPr lang="en-US" altLang="ko-KR" dirty="0" smtClean="0"/>
              <a:t>A Step-by-</a:t>
            </a:r>
            <a:r>
              <a:rPr lang="en-US" altLang="ko-KR" dirty="0" err="1" smtClean="0"/>
              <a:t>Stepp</a:t>
            </a:r>
            <a:r>
              <a:rPr lang="en-US" altLang="ko-KR" dirty="0" smtClean="0"/>
              <a:t> Guide to the Black-</a:t>
            </a:r>
            <a:r>
              <a:rPr lang="en-US" altLang="ko-KR" dirty="0" err="1" smtClean="0"/>
              <a:t>Litterman</a:t>
            </a:r>
            <a:r>
              <a:rPr lang="en-US" altLang="ko-KR" dirty="0" smtClean="0"/>
              <a:t> Model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r>
              <a:rPr lang="en-US" altLang="ko-KR" dirty="0" smtClean="0"/>
              <a:t>S&amp;P 500 </a:t>
            </a:r>
            <a:r>
              <a:rPr lang="ko-KR" altLang="en-US" dirty="0" smtClean="0"/>
              <a:t>업종별 수익률로 </a:t>
            </a:r>
            <a:r>
              <a:rPr lang="en-US" altLang="ko-KR" dirty="0" smtClean="0"/>
              <a:t>Black-</a:t>
            </a:r>
            <a:r>
              <a:rPr lang="en-US" altLang="ko-KR" dirty="0" err="1" smtClean="0"/>
              <a:t>Litterman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구</a:t>
            </a:r>
            <a:r>
              <a:rPr lang="ko-KR" altLang="en-US" dirty="0"/>
              <a:t>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59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Risk Parity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160290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신뢰할 수 있는 기대수익률을 도출할 수 없다면</a:t>
            </a:r>
            <a:r>
              <a:rPr lang="en-US" altLang="ko-KR" dirty="0" smtClean="0"/>
              <a:t>? Garbage-In, Garbage-Out!</a:t>
            </a:r>
          </a:p>
          <a:p>
            <a:r>
              <a:rPr lang="ko-KR" altLang="en-US" dirty="0" smtClean="0"/>
              <a:t>기대수익률을 무시하고 </a:t>
            </a:r>
            <a:r>
              <a:rPr lang="ko-KR" altLang="en-US" dirty="0" err="1" smtClean="0"/>
              <a:t>변동성만을</a:t>
            </a:r>
            <a:r>
              <a:rPr lang="ko-KR" altLang="en-US" dirty="0" smtClean="0"/>
              <a:t> 최소화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Minvol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전략</a:t>
            </a:r>
            <a:endParaRPr lang="en-US" altLang="ko-KR" dirty="0" smtClean="0"/>
          </a:p>
          <a:p>
            <a:r>
              <a:rPr lang="en-US" altLang="ko-KR" dirty="0" err="1" smtClean="0"/>
              <a:t>Minvol</a:t>
            </a:r>
            <a:r>
              <a:rPr lang="en-US" altLang="ko-KR" dirty="0" smtClean="0"/>
              <a:t> </a:t>
            </a:r>
            <a:r>
              <a:rPr lang="ko-KR" altLang="en-US" dirty="0" smtClean="0">
                <a:latin typeface="+mn-ea"/>
                <a:ea typeface="+mn-ea"/>
              </a:rPr>
              <a:t>전략은 종종 특정 업종에의 쏠림을 야기 → 다각화의 </a:t>
            </a:r>
            <a:r>
              <a:rPr lang="ko-KR" altLang="en-US" dirty="0" err="1" smtClean="0">
                <a:latin typeface="+mn-ea"/>
                <a:ea typeface="+mn-ea"/>
              </a:rPr>
              <a:t>잇점을</a:t>
            </a:r>
            <a:r>
              <a:rPr lang="ko-KR" altLang="en-US" dirty="0" smtClean="0">
                <a:latin typeface="+mn-ea"/>
                <a:ea typeface="+mn-ea"/>
              </a:rPr>
              <a:t> 누리지 못함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다각화 </a:t>
            </a:r>
            <a:r>
              <a:rPr lang="en-US" altLang="ko-KR" dirty="0" smtClean="0">
                <a:latin typeface="+mn-ea"/>
                <a:ea typeface="+mn-ea"/>
              </a:rPr>
              <a:t>+ </a:t>
            </a:r>
            <a:r>
              <a:rPr lang="en-US" altLang="ko-KR" dirty="0" err="1" smtClean="0">
                <a:latin typeface="+mn-ea"/>
                <a:ea typeface="+mn-ea"/>
              </a:rPr>
              <a:t>Minvol</a:t>
            </a:r>
            <a:r>
              <a:rPr lang="en-US" altLang="ko-KR" dirty="0" smtClean="0">
                <a:latin typeface="+mn-ea"/>
                <a:ea typeface="+mn-ea"/>
              </a:rPr>
              <a:t> = Risk Parity</a:t>
            </a:r>
          </a:p>
        </p:txBody>
      </p:sp>
    </p:spTree>
    <p:extLst>
      <p:ext uri="{BB962C8B-B14F-4D97-AF65-F5344CB8AC3E}">
        <p14:creationId xmlns:p14="http://schemas.microsoft.com/office/powerpoint/2010/main" val="22066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790" y="255723"/>
            <a:ext cx="7608826" cy="490567"/>
          </a:xfrm>
        </p:spPr>
        <p:txBody>
          <a:bodyPr/>
          <a:lstStyle/>
          <a:p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강의 일정</a:t>
            </a:r>
            <a:endParaRPr lang="ko-KR" altLang="en-US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55998"/>
              </p:ext>
            </p:extLst>
          </p:nvPr>
        </p:nvGraphicFramePr>
        <p:xfrm>
          <a:off x="638658" y="1125852"/>
          <a:ext cx="7432680" cy="3868840"/>
        </p:xfrm>
        <a:graphic>
          <a:graphicData uri="http://schemas.openxmlformats.org/drawingml/2006/table">
            <a:tbl>
              <a:tblPr firstRow="1" bandRow="1">
                <a:tableStyleId>{0A6D4888-C73E-48F6-B2AC-F615D203618E}</a:tableStyleId>
              </a:tblPr>
              <a:tblGrid>
                <a:gridCol w="2070781">
                  <a:extLst>
                    <a:ext uri="{9D8B030D-6E8A-4147-A177-3AD203B41FA5}">
                      <a16:colId xmlns:a16="http://schemas.microsoft.com/office/drawing/2014/main" val="4288019741"/>
                    </a:ext>
                  </a:extLst>
                </a:gridCol>
                <a:gridCol w="3671368">
                  <a:extLst>
                    <a:ext uri="{9D8B030D-6E8A-4147-A177-3AD203B41FA5}">
                      <a16:colId xmlns:a16="http://schemas.microsoft.com/office/drawing/2014/main" val="183958464"/>
                    </a:ext>
                  </a:extLst>
                </a:gridCol>
                <a:gridCol w="1690531">
                  <a:extLst>
                    <a:ext uri="{9D8B030D-6E8A-4147-A177-3AD203B41FA5}">
                      <a16:colId xmlns:a16="http://schemas.microsoft.com/office/drawing/2014/main" val="2526267852"/>
                    </a:ext>
                  </a:extLst>
                </a:gridCol>
              </a:tblGrid>
              <a:tr h="530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주제</a:t>
                      </a:r>
                      <a:endParaRPr lang="ko-KR" altLang="en-US" b="0" dirty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세부 주제</a:t>
                      </a:r>
                      <a:endParaRPr lang="ko-KR" altLang="en-US" b="0" dirty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시간수</a:t>
                      </a:r>
                      <a:endParaRPr lang="ko-KR" altLang="en-US" b="0" dirty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0726"/>
                  </a:ext>
                </a:extLst>
              </a:tr>
              <a:tr h="41727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외부 데이터 입수 및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Dashboard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외부데이터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입수 함수 작성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3089764"/>
                  </a:ext>
                </a:extLst>
              </a:tr>
              <a:tr h="417276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매크로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금융시장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Dashboard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구성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339727"/>
                  </a:ext>
                </a:extLst>
              </a:tr>
              <a:tr h="417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금융시계열의 특성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금융시계열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분석 함수 작성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955816"/>
                  </a:ext>
                </a:extLst>
              </a:tr>
              <a:tr h="417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포트폴리오 이론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CAPM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5023237"/>
                  </a:ext>
                </a:extLst>
              </a:tr>
              <a:tr h="41727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포트폴리오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헷징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포트폴리오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Insurance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566895"/>
                  </a:ext>
                </a:extLst>
              </a:tr>
              <a:tr h="41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LDI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611179"/>
                  </a:ext>
                </a:extLst>
              </a:tr>
              <a:tr h="41727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자산배분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블랙 리터만 모델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7727455"/>
                  </a:ext>
                </a:extLst>
              </a:tr>
              <a:tr h="417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리스크 패리티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06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5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Risk Parity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16029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Minimum Variance vs Risk Parity</a:t>
            </a:r>
          </a:p>
          <a:p>
            <a:pPr lvl="1"/>
            <a:r>
              <a:rPr lang="ko-KR" altLang="en-US" dirty="0" err="1" smtClean="0"/>
              <a:t>최소분산</a:t>
            </a:r>
            <a:r>
              <a:rPr lang="ko-KR" altLang="en-US" dirty="0" smtClean="0"/>
              <a:t> 전략은 모든 자산의 기대수익률이 동일하다는 가정을 내포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변동성이 낮은 자산은 기대수익률이 낮아야 함에도 불구하고 동일한 기대수익률을 부여 </a:t>
            </a:r>
            <a:r>
              <a:rPr lang="ko-KR" altLang="en-US" dirty="0"/>
              <a:t>→ 낮은 변동성 자산의 비중이 </a:t>
            </a:r>
            <a:r>
              <a:rPr lang="ko-KR" altLang="en-US" dirty="0" smtClean="0"/>
              <a:t>과도해 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낮은 변동성 자산에의 </a:t>
            </a:r>
            <a:r>
              <a:rPr lang="ko-KR" altLang="en-US" dirty="0" err="1" smtClean="0"/>
              <a:t>집중도를</a:t>
            </a:r>
            <a:r>
              <a:rPr lang="ko-KR" altLang="en-US" dirty="0" smtClean="0"/>
              <a:t> 낮출 경우 성과 개선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가능성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889185" y="2700068"/>
            <a:ext cx="0" cy="242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692216" y="4927119"/>
            <a:ext cx="5390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호 6"/>
          <p:cNvSpPr/>
          <p:nvPr/>
        </p:nvSpPr>
        <p:spPr>
          <a:xfrm flipH="1">
            <a:off x="2976110" y="3096883"/>
            <a:ext cx="6029866" cy="2398144"/>
          </a:xfrm>
          <a:prstGeom prst="arc">
            <a:avLst>
              <a:gd name="adj1" fmla="val 1612839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889185" y="2894013"/>
            <a:ext cx="2941607" cy="1617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889185" y="3786996"/>
            <a:ext cx="3303917" cy="72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8031" y="309813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Sharpe Ratio</a:t>
            </a:r>
          </a:p>
          <a:p>
            <a:pPr algn="ctr"/>
            <a:r>
              <a:rPr lang="ko-KR" altLang="en-US" sz="900" dirty="0" smtClean="0"/>
              <a:t>극대화</a:t>
            </a:r>
            <a:endParaRPr lang="ko-KR" altLang="en-US" sz="900" dirty="0"/>
          </a:p>
        </p:txBody>
      </p:sp>
      <p:sp>
        <p:nvSpPr>
          <p:cNvPr id="21" name="타원 20"/>
          <p:cNvSpPr/>
          <p:nvPr/>
        </p:nvSpPr>
        <p:spPr>
          <a:xfrm>
            <a:off x="3582319" y="3455567"/>
            <a:ext cx="127039" cy="1696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923843" y="4185932"/>
            <a:ext cx="127039" cy="16960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09423" y="439888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최소분산</a:t>
            </a:r>
            <a:endParaRPr lang="ko-KR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1504370" y="4407297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err="1" smtClean="0"/>
              <a:t>Rf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6707055" y="4934524"/>
            <a:ext cx="4090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Risk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1334452" y="2663181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Return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192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Risk Parity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16029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Risk Parity : </a:t>
            </a:r>
            <a:r>
              <a:rPr lang="ko-KR" altLang="en-US" dirty="0" smtClean="0"/>
              <a:t>각 자산의 위험기여도가 동일하도록 포트폴리오 비중을 배분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포트폴리오 내의 모든 자산이 위험기여도에 따라 일정한 비율로 편입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Minvol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전략의 과도한 </a:t>
            </a:r>
            <a:r>
              <a:rPr lang="ko-KR" altLang="en-US" dirty="0" err="1" smtClean="0"/>
              <a:t>위험비중</a:t>
            </a:r>
            <a:r>
              <a:rPr lang="ko-KR" altLang="en-US" dirty="0" smtClean="0"/>
              <a:t> 문제 해소</a:t>
            </a:r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30059" y="2612496"/>
                <a:ext cx="6406562" cy="451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59" y="2612496"/>
                <a:ext cx="6406562" cy="451790"/>
              </a:xfrm>
              <a:prstGeom prst="rect">
                <a:avLst/>
              </a:prstGeom>
              <a:blipFill>
                <a:blip r:embed="rId3"/>
                <a:stretch>
                  <a:fillRect t="-105405" b="-15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84579" y="4630296"/>
                <a:ext cx="2824106" cy="705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ko-KR" sz="20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ko-KR" sz="20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79" y="4630296"/>
                <a:ext cx="2824106" cy="705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99267" y="2304719"/>
            <a:ext cx="679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  <a:ea typeface="+mn-ea"/>
              </a:rPr>
              <a:t>포트폴리오 분산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525" y="3259373"/>
            <a:ext cx="679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  <a:ea typeface="+mn-ea"/>
              </a:rPr>
              <a:t>개별자산의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위험기여도</a:t>
            </a:r>
            <a:endParaRPr lang="ko-KR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30059" y="3554864"/>
                <a:ext cx="2343847" cy="705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ko-KR" sz="20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ko-KR" sz="20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059" y="3554864"/>
                <a:ext cx="2343847" cy="705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839525" y="4378281"/>
            <a:ext cx="679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  <a:ea typeface="+mn-ea"/>
              </a:rPr>
              <a:t>Risk Parity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9732" y="1966824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[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산출과정</a:t>
            </a:r>
            <a:r>
              <a:rPr lang="en-US" altLang="ko-KR" b="1" dirty="0" smtClean="0">
                <a:solidFill>
                  <a:srgbClr val="0070C0"/>
                </a:solidFill>
              </a:rPr>
              <a:t>]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Risk Parity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160290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S&amp;P500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업종 데이터로 </a:t>
            </a:r>
            <a:r>
              <a:rPr lang="en-US" altLang="ko-KR" dirty="0" smtClean="0"/>
              <a:t>Risk Parity </a:t>
            </a:r>
            <a:r>
              <a:rPr lang="ko-KR" altLang="en-US" dirty="0" smtClean="0"/>
              <a:t>포트폴리오 산출</a:t>
            </a:r>
            <a:endParaRPr lang="en-US" altLang="ko-KR" dirty="0" smtClean="0"/>
          </a:p>
          <a:p>
            <a:pPr lvl="1"/>
            <a:r>
              <a:rPr lang="en-US" altLang="ko-KR" dirty="0"/>
              <a:t>S&amp;P500 </a:t>
            </a:r>
            <a:r>
              <a:rPr lang="ko-KR" altLang="en-US" dirty="0"/>
              <a:t>지수 성과와 </a:t>
            </a:r>
            <a:r>
              <a:rPr lang="en-US" altLang="ko-KR" dirty="0" smtClean="0"/>
              <a:t>Risk Parity, </a:t>
            </a:r>
            <a:r>
              <a:rPr lang="en-US" altLang="ko-KR" dirty="0" err="1" smtClean="0"/>
              <a:t>MinVol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전략의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성과를 비교하는 </a:t>
            </a:r>
            <a:r>
              <a:rPr lang="ko-KR" altLang="en-US" dirty="0" err="1" smtClean="0"/>
              <a:t>백테스트</a:t>
            </a:r>
            <a:r>
              <a:rPr lang="ko-KR" altLang="en-US" dirty="0" smtClean="0"/>
              <a:t> 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904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790" y="255723"/>
            <a:ext cx="7608826" cy="490567"/>
          </a:xfrm>
        </p:spPr>
        <p:txBody>
          <a:bodyPr/>
          <a:lstStyle/>
          <a:p>
            <a:r>
              <a:rPr lang="ko-KR" altLang="en-US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강의 구성</a:t>
            </a:r>
            <a:endParaRPr lang="ko-KR" altLang="en-US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4" name="Google Shape;29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21038" y="960597"/>
            <a:ext cx="2038222" cy="15173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8;p16"/>
          <p:cNvSpPr/>
          <p:nvPr/>
        </p:nvSpPr>
        <p:spPr>
          <a:xfrm>
            <a:off x="967863" y="1062296"/>
            <a:ext cx="2257200" cy="4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latin typeface="Nunito"/>
                <a:ea typeface="Nunito"/>
                <a:cs typeface="Nunito"/>
                <a:sym typeface="Nunito"/>
              </a:rPr>
              <a:t>포트폴리오</a:t>
            </a:r>
            <a:r>
              <a:rPr lang="en-US" altLang="ko" dirty="0" smtClean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ko-KR" altLang="en-US" dirty="0" smtClean="0">
                <a:latin typeface="Nunito"/>
                <a:ea typeface="Nunito"/>
                <a:cs typeface="Nunito"/>
                <a:sym typeface="Nunito"/>
              </a:rPr>
              <a:t>이론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504" y="960597"/>
            <a:ext cx="2036344" cy="15173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0;p16"/>
          <p:cNvSpPr/>
          <p:nvPr/>
        </p:nvSpPr>
        <p:spPr>
          <a:xfrm>
            <a:off x="839563" y="1534185"/>
            <a:ext cx="37956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65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" sz="1000" dirty="0">
                <a:latin typeface="Nunito"/>
                <a:ea typeface="Nunito"/>
                <a:cs typeface="Nunito"/>
                <a:sym typeface="Nunito"/>
              </a:rPr>
              <a:t>Mean-Variance,SML, CAPM…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  <a:p>
            <a:pPr marL="1165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" sz="1000" dirty="0">
                <a:latin typeface="Nunito"/>
                <a:ea typeface="Nunito"/>
                <a:cs typeface="Nunito"/>
                <a:sym typeface="Nunito"/>
              </a:rPr>
              <a:t>주어진 기대수익률 하에서 분산을 최소화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  <a:p>
            <a:pPr marL="1165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Nunito"/>
                <a:sym typeface="Nunito"/>
              </a:rPr>
              <a:t>→</a:t>
            </a:r>
            <a:r>
              <a:rPr lang="ko" sz="1000" dirty="0" smtClean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ko" sz="1000" dirty="0">
                <a:latin typeface="Nunito"/>
                <a:ea typeface="Nunito"/>
                <a:cs typeface="Nunito"/>
                <a:sym typeface="Nunito"/>
              </a:rPr>
              <a:t>수익/위험비율(=Sharpe Ratio)을 극대화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" name="Google Shape;301;p16"/>
          <p:cNvSpPr/>
          <p:nvPr/>
        </p:nvSpPr>
        <p:spPr>
          <a:xfrm>
            <a:off x="965413" y="2206683"/>
            <a:ext cx="8097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i="1">
                <a:latin typeface="Nunito"/>
                <a:ea typeface="Nunito"/>
                <a:cs typeface="Nunito"/>
                <a:sym typeface="Nunito"/>
              </a:rPr>
              <a:t>But…</a:t>
            </a:r>
            <a:endParaRPr sz="1800" i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302;p16"/>
          <p:cNvSpPr/>
          <p:nvPr/>
        </p:nvSpPr>
        <p:spPr>
          <a:xfrm>
            <a:off x="1041613" y="2630342"/>
            <a:ext cx="2631600" cy="402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(1) 기대수익률의 불안정성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303;p16"/>
          <p:cNvSpPr/>
          <p:nvPr/>
        </p:nvSpPr>
        <p:spPr>
          <a:xfrm>
            <a:off x="5440064" y="2630342"/>
            <a:ext cx="2590200" cy="402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(2) 체계적 위험 대응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304;p16"/>
          <p:cNvSpPr/>
          <p:nvPr/>
        </p:nvSpPr>
        <p:spPr>
          <a:xfrm>
            <a:off x="1041613" y="3566671"/>
            <a:ext cx="2631600" cy="1110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리스크패리티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블랙리터만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305;p16"/>
          <p:cNvSpPr/>
          <p:nvPr/>
        </p:nvSpPr>
        <p:spPr>
          <a:xfrm>
            <a:off x="5440073" y="3566671"/>
            <a:ext cx="2590200" cy="1110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포트폴리오 보험 (CPPI)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 LDI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306;p16"/>
          <p:cNvSpPr/>
          <p:nvPr/>
        </p:nvSpPr>
        <p:spPr>
          <a:xfrm rot="5400000">
            <a:off x="2034263" y="3173911"/>
            <a:ext cx="396899" cy="294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" name="Google Shape;307;p16"/>
          <p:cNvSpPr/>
          <p:nvPr/>
        </p:nvSpPr>
        <p:spPr>
          <a:xfrm rot="5400000">
            <a:off x="6530063" y="3173911"/>
            <a:ext cx="396899" cy="294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" name="Google Shape;303;p16"/>
          <p:cNvSpPr/>
          <p:nvPr/>
        </p:nvSpPr>
        <p:spPr>
          <a:xfrm>
            <a:off x="808704" y="5016842"/>
            <a:ext cx="7533044" cy="49191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모델링 데이터 구축</a:t>
            </a:r>
            <a:endParaRPr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이등변 삼각형 2"/>
          <p:cNvSpPr/>
          <p:nvPr/>
        </p:nvSpPr>
        <p:spPr>
          <a:xfrm>
            <a:off x="813685" y="4685393"/>
            <a:ext cx="7502180" cy="30557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7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824000" y="1793139"/>
            <a:ext cx="5673053" cy="20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538163" lvl="0" indent="-538163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Ⅰ.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외부 데이터 입수 및 </a:t>
            </a:r>
            <a:r>
              <a:rPr lang="en-US" altLang="ko-KR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Dashboard </a:t>
            </a:r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작성</a:t>
            </a:r>
            <a:endParaRPr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4790" y="255723"/>
            <a:ext cx="7608826" cy="490567"/>
          </a:xfrm>
        </p:spPr>
        <p:txBody>
          <a:bodyPr/>
          <a:lstStyle/>
          <a:p>
            <a:r>
              <a:rPr lang="ko-KR" altLang="en-US" b="1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개요</a:t>
            </a:r>
            <a:endParaRPr lang="ko-KR" altLang="en-US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5975" y="905722"/>
            <a:ext cx="8003400" cy="131126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외부데이터</a:t>
            </a:r>
            <a:r>
              <a:rPr lang="ko-KR" altLang="en-US" dirty="0" smtClean="0"/>
              <a:t> 소스 </a:t>
            </a:r>
            <a:r>
              <a:rPr lang="en-US" altLang="ko-KR" dirty="0" smtClean="0"/>
              <a:t>(Yahoo Finance, FRED, </a:t>
            </a:r>
            <a:r>
              <a:rPr lang="ko-KR" altLang="en-US" dirty="0" smtClean="0"/>
              <a:t>한국은행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에서 데이터 입수</a:t>
            </a:r>
            <a:endParaRPr lang="en-US" altLang="ko-KR" dirty="0" smtClean="0"/>
          </a:p>
          <a:p>
            <a:r>
              <a:rPr lang="en-US" altLang="ko-KR" dirty="0" smtClean="0"/>
              <a:t>API </a:t>
            </a:r>
            <a:r>
              <a:rPr lang="ko-KR" altLang="en-US" dirty="0" err="1" smtClean="0"/>
              <a:t>활용실습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한국은행 및 통계청 데이터 </a:t>
            </a:r>
            <a:r>
              <a:rPr lang="ko-KR" altLang="en-US" dirty="0" err="1" smtClean="0"/>
              <a:t>입수용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smtClean="0"/>
              <a:t> 함수 작성</a:t>
            </a:r>
            <a:endParaRPr lang="en-US" altLang="ko-KR" dirty="0" smtClean="0"/>
          </a:p>
          <a:p>
            <a:r>
              <a:rPr lang="ko-KR" altLang="en-US" dirty="0" smtClean="0"/>
              <a:t>금융시장 및 경제지표 현황을 모니터링 할 수 있는 </a:t>
            </a:r>
            <a:r>
              <a:rPr lang="en-US" altLang="ko-KR" dirty="0" smtClean="0"/>
              <a:t>dashboard </a:t>
            </a:r>
            <a:r>
              <a:rPr lang="ko-KR" altLang="en-US" dirty="0" smtClean="0"/>
              <a:t>작성 연습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404211"/>
              </p:ext>
            </p:extLst>
          </p:nvPr>
        </p:nvGraphicFramePr>
        <p:xfrm>
          <a:off x="898359" y="2803584"/>
          <a:ext cx="7339263" cy="2598528"/>
        </p:xfrm>
        <a:graphic>
          <a:graphicData uri="http://schemas.openxmlformats.org/drawingml/2006/table">
            <a:tbl>
              <a:tblPr firstRow="1" bandRow="1">
                <a:tableStyleId>{0A6D4888-C73E-48F6-B2AC-F615D203618E}</a:tableStyleId>
              </a:tblPr>
              <a:tblGrid>
                <a:gridCol w="1027331">
                  <a:extLst>
                    <a:ext uri="{9D8B030D-6E8A-4147-A177-3AD203B41FA5}">
                      <a16:colId xmlns:a16="http://schemas.microsoft.com/office/drawing/2014/main" val="4288019741"/>
                    </a:ext>
                  </a:extLst>
                </a:gridCol>
                <a:gridCol w="1094773">
                  <a:extLst>
                    <a:ext uri="{9D8B030D-6E8A-4147-A177-3AD203B41FA5}">
                      <a16:colId xmlns:a16="http://schemas.microsoft.com/office/drawing/2014/main" val="183958464"/>
                    </a:ext>
                  </a:extLst>
                </a:gridCol>
                <a:gridCol w="2045494">
                  <a:extLst>
                    <a:ext uri="{9D8B030D-6E8A-4147-A177-3AD203B41FA5}">
                      <a16:colId xmlns:a16="http://schemas.microsoft.com/office/drawing/2014/main" val="2051899360"/>
                    </a:ext>
                  </a:extLst>
                </a:gridCol>
                <a:gridCol w="3171665">
                  <a:extLst>
                    <a:ext uri="{9D8B030D-6E8A-4147-A177-3AD203B41FA5}">
                      <a16:colId xmlns:a16="http://schemas.microsoft.com/office/drawing/2014/main" val="1329908559"/>
                    </a:ext>
                  </a:extLst>
                </a:gridCol>
              </a:tblGrid>
              <a:tr h="276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분야</a:t>
                      </a:r>
                      <a:endParaRPr lang="ko-KR" altLang="en-US" b="0" dirty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Site</a:t>
                      </a:r>
                      <a:r>
                        <a:rPr lang="en-US" altLang="ko-KR" b="0" baseline="0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ko-KR" altLang="en-US" b="0" baseline="0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명</a:t>
                      </a:r>
                      <a:endParaRPr lang="ko-KR" altLang="en-US" b="0" dirty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URL</a:t>
                      </a:r>
                      <a:endParaRPr lang="ko-KR" altLang="en-US" b="0" dirty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bg2"/>
                          </a:solid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비고</a:t>
                      </a:r>
                      <a:endParaRPr lang="ko-KR" altLang="en-US" b="0" dirty="0">
                        <a:solidFill>
                          <a:schemeClr val="bg2"/>
                        </a:solidFill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0726"/>
                  </a:ext>
                </a:extLst>
              </a:tr>
              <a:tr h="276624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금융시장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Yahoo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Finance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https://finance.yahoo.com/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주가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fx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선물 등 금융시장 데이터 무료 제공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3089764"/>
                  </a:ext>
                </a:extLst>
              </a:tr>
              <a:tr h="27662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OANDA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https://www.oanda.com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외환 데이터 중심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339727"/>
                  </a:ext>
                </a:extLst>
              </a:tr>
              <a:tr h="30931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Quandl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https://data.nasdaq.com/publishers/QDL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일부 무료 데이터 제한적으로 제공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0694003"/>
                  </a:ext>
                </a:extLst>
              </a:tr>
              <a:tr h="276624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글로벌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경제지표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FRED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https://fred.stlouisfed.org/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미국 경제지표 중심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4955816"/>
                  </a:ext>
                </a:extLst>
              </a:tr>
              <a:tr h="27662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IMF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https://www.imf.org/en/Home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World Economic Outlook,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API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서비스 제공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878313"/>
                  </a:ext>
                </a:extLst>
              </a:tr>
              <a:tr h="27662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OECD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https://data.oecd.org/api/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OECD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제공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754705"/>
                  </a:ext>
                </a:extLst>
              </a:tr>
              <a:tr h="27662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한국 통계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한국은행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https://ecos.bok.or.kr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한국 경제통계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5023237"/>
                  </a:ext>
                </a:extLst>
              </a:tr>
              <a:tr h="27662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통계청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  <a:hlinkClick r:id="rId2"/>
                        </a:rPr>
                        <a:t>https://kosis.kr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한국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사회통계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2668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55386" y="2495807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주요 금융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경제 데이터 출처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34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Yahoo Finance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25975" y="905721"/>
            <a:ext cx="8003400" cy="160486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yfinance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yf</a:t>
            </a:r>
            <a:endParaRPr lang="en-US" altLang="ko-KR" dirty="0" smtClean="0"/>
          </a:p>
          <a:p>
            <a:r>
              <a:rPr lang="en-US" altLang="ko-KR" dirty="0"/>
              <a:t>t</a:t>
            </a:r>
            <a:r>
              <a:rPr lang="en-US" altLang="ko-KR" dirty="0" smtClean="0"/>
              <a:t>icker = [‘^GSPC’,‘MSFT’,’AAPL’]</a:t>
            </a:r>
          </a:p>
          <a:p>
            <a:r>
              <a:rPr lang="en-US" altLang="ko-KR" dirty="0" smtClean="0"/>
              <a:t>data = </a:t>
            </a:r>
            <a:r>
              <a:rPr lang="en-US" altLang="ko-KR" dirty="0" err="1" smtClean="0"/>
              <a:t>yf.download</a:t>
            </a:r>
            <a:r>
              <a:rPr lang="en-US" altLang="ko-KR" dirty="0" smtClean="0"/>
              <a:t>(ticker, start = ‘2020-01-01’, end = ‘2024-12-31’)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Ticker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261703" y="2398142"/>
            <a:ext cx="6731943" cy="3161437"/>
            <a:chOff x="1261703" y="2398142"/>
            <a:chExt cx="6731943" cy="316143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1703" y="2398142"/>
              <a:ext cx="6731943" cy="316143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021304" y="3159586"/>
              <a:ext cx="2831433" cy="21591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0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사용자 지정 1">
      <a:majorFont>
        <a:latin typeface="맑은 고딕"/>
        <a:ea typeface="HY그래픽M"/>
        <a:cs typeface=""/>
      </a:majorFont>
      <a:minorFont>
        <a:latin typeface="맑은 고딕"/>
        <a:ea typeface="HY신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2271</Words>
  <Application>Microsoft Office PowerPoint</Application>
  <PresentationFormat>화면 슬라이드 쇼(16:10)</PresentationFormat>
  <Paragraphs>435</Paragraphs>
  <Slides>52</Slides>
  <Notes>47</Notes>
  <HiddenSlides>0</HiddenSlides>
  <MMClips>1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4" baseType="lpstr">
      <vt:lpstr>한컴산뜻돋움</vt:lpstr>
      <vt:lpstr>Book Antiqua</vt:lpstr>
      <vt:lpstr>Nunito</vt:lpstr>
      <vt:lpstr>맑은 고딕</vt:lpstr>
      <vt:lpstr>Wingdings</vt:lpstr>
      <vt:lpstr>HY신명조</vt:lpstr>
      <vt:lpstr>Arial</vt:lpstr>
      <vt:lpstr>HY그래픽M</vt:lpstr>
      <vt:lpstr>Cambria Math</vt:lpstr>
      <vt:lpstr>Maven Pro</vt:lpstr>
      <vt:lpstr>바탕</vt:lpstr>
      <vt:lpstr>Momentum</vt:lpstr>
      <vt:lpstr>파이썬 포트폴리오 관리</vt:lpstr>
      <vt:lpstr>강의 개요</vt:lpstr>
      <vt:lpstr>Icebreaking : 주성치 &lt;소림축구&gt; </vt:lpstr>
      <vt:lpstr>Icebreaking : 현업의 파이썬 어플리케이션 사용 사례</vt:lpstr>
      <vt:lpstr>강의 일정</vt:lpstr>
      <vt:lpstr>강의 구성</vt:lpstr>
      <vt:lpstr>Ⅰ.외부 데이터 입수 및 Dashboard 작성</vt:lpstr>
      <vt:lpstr>개요</vt:lpstr>
      <vt:lpstr>Yahoo Finance</vt:lpstr>
      <vt:lpstr>FRED</vt:lpstr>
      <vt:lpstr>통계청 KOSIS</vt:lpstr>
      <vt:lpstr>통계청 KOSIS</vt:lpstr>
      <vt:lpstr>한국은행 ECOS</vt:lpstr>
      <vt:lpstr>한국은행 ECOS</vt:lpstr>
      <vt:lpstr>시계열 예측</vt:lpstr>
      <vt:lpstr>포트폴리오 매니저의 예측치 활용</vt:lpstr>
      <vt:lpstr>Dashboard 작성</vt:lpstr>
      <vt:lpstr>금융시계열의 특성</vt:lpstr>
      <vt:lpstr>(Starter) 수익률의 정의</vt:lpstr>
      <vt:lpstr>(Starter) TWR과 IRR비교</vt:lpstr>
      <vt:lpstr>(Starter) 원주가와 수정주가</vt:lpstr>
      <vt:lpstr>(Starter) 로그축 차트</vt:lpstr>
      <vt:lpstr>수익률의 정규성</vt:lpstr>
      <vt:lpstr>VaR (Value at Risk)</vt:lpstr>
      <vt:lpstr>Max Drawdown (MDD)</vt:lpstr>
      <vt:lpstr>All-in-one function: fs_desc(p,freq,rf)</vt:lpstr>
      <vt:lpstr>포트폴리오 이론</vt:lpstr>
      <vt:lpstr>2개자산 (주식-채권)의 Efficient Frontier</vt:lpstr>
      <vt:lpstr>3개 이상 자산의 Efficient Frontier</vt:lpstr>
      <vt:lpstr>포트폴리오 헷징</vt:lpstr>
      <vt:lpstr>CAPM의 한계</vt:lpstr>
      <vt:lpstr>포트폴리오 Insurance</vt:lpstr>
      <vt:lpstr>CPPI (Constant Proportional Portfolio Insurance)</vt:lpstr>
      <vt:lpstr>풋옵션 매수 헷지 (Protective Put)</vt:lpstr>
      <vt:lpstr>델타헷지</vt:lpstr>
      <vt:lpstr>Liability Driven Investment (LDI)</vt:lpstr>
      <vt:lpstr>Liability Driven Investment (LDI)</vt:lpstr>
      <vt:lpstr>Liability Driven Investment (LDI)</vt:lpstr>
      <vt:lpstr>Liability Driven Investment (LDI)</vt:lpstr>
      <vt:lpstr>Liability Driven Investment (LDI)</vt:lpstr>
      <vt:lpstr>자산배분 모델</vt:lpstr>
      <vt:lpstr>기대수익률 가정</vt:lpstr>
      <vt:lpstr>기대수익률 가정</vt:lpstr>
      <vt:lpstr>기대수익률 가정</vt:lpstr>
      <vt:lpstr>Black-Litterman model</vt:lpstr>
      <vt:lpstr>Black-Litterman model</vt:lpstr>
      <vt:lpstr>Black-Litterman model</vt:lpstr>
      <vt:lpstr>Black-Litterman model</vt:lpstr>
      <vt:lpstr>Risk Parity</vt:lpstr>
      <vt:lpstr>Risk Parity</vt:lpstr>
      <vt:lpstr>Risk Parity</vt:lpstr>
      <vt:lpstr>Risk Parity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포트폴리오 관리</dc:title>
  <dc:creator>youidiot</dc:creator>
  <cp:lastModifiedBy>Ss Yoo</cp:lastModifiedBy>
  <cp:revision>284</cp:revision>
  <dcterms:modified xsi:type="dcterms:W3CDTF">2025-01-05T12:25:28Z</dcterms:modified>
</cp:coreProperties>
</file>