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1"/>
  </p:notesMasterIdLst>
  <p:sldIdLst>
    <p:sldId id="273" r:id="rId2"/>
    <p:sldId id="272" r:id="rId3"/>
    <p:sldId id="276" r:id="rId4"/>
    <p:sldId id="279" r:id="rId5"/>
    <p:sldId id="280" r:id="rId6"/>
    <p:sldId id="281" r:id="rId7"/>
    <p:sldId id="286" r:id="rId8"/>
    <p:sldId id="287" r:id="rId9"/>
    <p:sldId id="285" r:id="rId10"/>
    <p:sldId id="288" r:id="rId11"/>
    <p:sldId id="283" r:id="rId12"/>
    <p:sldId id="278" r:id="rId13"/>
    <p:sldId id="289" r:id="rId14"/>
    <p:sldId id="290" r:id="rId15"/>
    <p:sldId id="302" r:id="rId16"/>
    <p:sldId id="303" r:id="rId17"/>
    <p:sldId id="304" r:id="rId18"/>
    <p:sldId id="305" r:id="rId19"/>
    <p:sldId id="291" r:id="rId20"/>
    <p:sldId id="294" r:id="rId21"/>
    <p:sldId id="292" r:id="rId22"/>
    <p:sldId id="295" r:id="rId23"/>
    <p:sldId id="307" r:id="rId24"/>
    <p:sldId id="296" r:id="rId25"/>
    <p:sldId id="297" r:id="rId26"/>
    <p:sldId id="298" r:id="rId27"/>
    <p:sldId id="300" r:id="rId28"/>
    <p:sldId id="301" r:id="rId29"/>
    <p:sldId id="306" r:id="rId30"/>
  </p:sldIdLst>
  <p:sldSz cx="12192000" cy="6858000"/>
  <p:notesSz cx="6858000" cy="9144000"/>
  <p:embeddedFontLst>
    <p:embeddedFont>
      <p:font typeface="나눔스퀘어 Bold" panose="020B0600000101010101" pitchFamily="50" charset="-127"/>
      <p:bold r:id="rId32"/>
    </p:embeddedFont>
    <p:embeddedFont>
      <p:font typeface="나눔고딕 ExtraBold" panose="020D0904000000000000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나눔스퀘어 ExtraBold" panose="020B0600000101010101" pitchFamily="50" charset="-127"/>
      <p:bold r:id="rId36"/>
    </p:embeddedFont>
    <p:embeddedFont>
      <p:font typeface="나눔스퀘어" panose="020B0600000101010101" pitchFamily="50" charset="-127"/>
      <p:regular r:id="rId37"/>
    </p:embeddedFont>
    <p:embeddedFont>
      <p:font typeface="휴먼둥근헤드라인" panose="02030504000101010101" pitchFamily="18" charset="-127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나눔스퀘어라운드 ExtraBold" panose="020B0600000101010101" pitchFamily="50" charset="-127"/>
      <p:bold r:id="rId43"/>
    </p:embeddedFont>
    <p:embeddedFont>
      <p:font typeface="나눔스퀘어라운드 Bold" panose="020B0600000101010101" pitchFamily="50" charset="-127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5050"/>
    <a:srgbClr val="E46456"/>
    <a:srgbClr val="7CC26E"/>
    <a:srgbClr val="528FFF"/>
    <a:srgbClr val="013C7E"/>
    <a:srgbClr val="12114A"/>
    <a:srgbClr val="FFC61B"/>
    <a:srgbClr val="54A7AF"/>
    <a:srgbClr val="FFC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8710" autoAdjust="0"/>
  </p:normalViewPr>
  <p:slideViewPr>
    <p:cSldViewPr snapToGrid="0">
      <p:cViewPr varScale="1">
        <p:scale>
          <a:sx n="107" d="100"/>
          <a:sy n="107" d="100"/>
        </p:scale>
        <p:origin x="-6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0874B-4975-49B5-B826-2B2C37002FE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967BF-D796-4A62-BB30-D0468F66B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3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7BF-D796-4A62-BB30-D0468F66B18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77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UI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7BF-D796-4A62-BB30-D0468F66B18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28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UI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7BF-D796-4A62-BB30-D0468F66B18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28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UI</a:t>
            </a:r>
            <a:r>
              <a:rPr lang="ko-KR" altLang="en-US" baseline="0" dirty="0" smtClean="0"/>
              <a:t> 기능설명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7BF-D796-4A62-BB30-D0468F66B18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28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국내현황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7BF-D796-4A62-BB30-D0468F66B18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28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세계현황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7BF-D796-4A62-BB30-D0468F66B18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28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지도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7BF-D796-4A62-BB30-D0468F66B18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28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질의응답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7BF-D796-4A62-BB30-D0468F66B18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28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질의응답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7BF-D796-4A62-BB30-D0468F66B18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2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7BF-D796-4A62-BB30-D0468F66B18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8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7BF-D796-4A62-BB30-D0468F66B18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0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프로그램을 왜 만들었을까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코로나를 이겨내고자 하는 취지에서 </a:t>
            </a:r>
            <a:r>
              <a:rPr lang="ko-KR" altLang="en-US" dirty="0" err="1" smtClean="0"/>
              <a:t>시작되었따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7BF-D796-4A62-BB30-D0468F66B18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96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팀원소개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7BF-D796-4A62-BB30-D0468F66B18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9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사용프로그램 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7BF-D796-4A62-BB30-D0468F66B18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9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석화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철웅 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altLang="k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bs4-BeautifulSoup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altLang="k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PyQt5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승현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민재 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folium , </a:t>
            </a:r>
            <a:r>
              <a:rPr lang="en-US" altLang="k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차트 시각화</a:t>
            </a:r>
          </a:p>
          <a:p>
            <a:r>
              <a:rPr lang="en-US" altLang="k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자료를 차트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(chart)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 플롯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(plot)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시각화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visulaization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하는 패키지이다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다음과 같은 정형화된 차트나 플롯 이외에도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저수준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사용한 다양한 시각화 기능을 제공한다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Chart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시각화 하는데 사용</a:t>
            </a:r>
          </a:p>
          <a:p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--------------------------------------------------------------------------------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BeautifulSoup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수집</a:t>
            </a:r>
          </a:p>
          <a:p>
            <a:r>
              <a:rPr lang="en-US" altLang="k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BeautifulSoup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 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파일에서 원하는 데이터를 손쉽게 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Parsing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할 수 있는 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라이브러리입니다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웹 에 존재하는 데이터를 수집을 하는데 사용</a:t>
            </a:r>
          </a:p>
          <a:p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--------------------------------------------------------------------------------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PyQt5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UI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관련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위젯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PyQt5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Qt5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어플리케이션 프레임워크에 대한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버전입니다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플랫폼에 관계없이 다양한 기능을 포함하는 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라이브러리이자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개발툴입니다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관련 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Widgets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사용하기 위해 사용</a:t>
            </a:r>
          </a:p>
          <a:p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--------------------------------------------------------------------------------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Folium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Folium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Leaflet.js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위치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좌표계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값을 지도 위에 시각화할 수 있다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왜썻는지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지도를 시각화 하기 위해 사용하였고 자동으로 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파일로 변환하여 지도에 색상 설정 가능 </a:t>
            </a:r>
          </a:p>
          <a:p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--------------------------------------------------------------------------------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 Object Notation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라는 의미의 축약어로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데이터를 저장하거나 전송할 때 많이 사용되는 경량의 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교환 형식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형식은 사람이 읽고 쓰기에 용이하며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기계가 분석하고 생성함에도 용이하다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지도에 대한 세세한 디테일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크기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구역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범위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설정하기 위해 사용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7BF-D796-4A62-BB30-D0468F66B18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96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코로나란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7BF-D796-4A62-BB30-D0468F66B18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96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예방수칙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7BF-D796-4A62-BB30-D0468F66B18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5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69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57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1125444" rtl="0" eaLnBrk="1" latinLnBrk="1" hangingPunct="1">
        <a:lnSpc>
          <a:spcPct val="90000"/>
        </a:lnSpc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61" indent="-281361" algn="l" defTabSz="1125444" rtl="0" eaLnBrk="1" latinLnBrk="1" hangingPunct="1">
        <a:lnSpc>
          <a:spcPct val="90000"/>
        </a:lnSpc>
        <a:spcBef>
          <a:spcPts val="1231"/>
        </a:spcBef>
        <a:buFont typeface="Arial" panose="020B0604020202020204" pitchFamily="34" charset="0"/>
        <a:buChar char="•"/>
        <a:defRPr sz="3446" kern="1200">
          <a:solidFill>
            <a:schemeClr val="tx1"/>
          </a:solidFill>
          <a:latin typeface="+mn-lt"/>
          <a:ea typeface="+mn-ea"/>
          <a:cs typeface="+mn-cs"/>
        </a:defRPr>
      </a:lvl1pPr>
      <a:lvl2pPr marL="844083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8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3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DE64CCB-FD7C-4C91-ADF0-78922B185B7E}"/>
              </a:ext>
            </a:extLst>
          </p:cNvPr>
          <p:cNvSpPr/>
          <p:nvPr/>
        </p:nvSpPr>
        <p:spPr>
          <a:xfrm>
            <a:off x="0" y="0"/>
            <a:ext cx="7028835" cy="6870700"/>
          </a:xfrm>
          <a:custGeom>
            <a:avLst/>
            <a:gdLst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4247535 w 4247535"/>
              <a:gd name="connsiteY2" fmla="*/ 6858000 h 6858000"/>
              <a:gd name="connsiteX3" fmla="*/ 0 w 4247535"/>
              <a:gd name="connsiteY3" fmla="*/ 6858000 h 6858000"/>
              <a:gd name="connsiteX4" fmla="*/ 0 w 4247535"/>
              <a:gd name="connsiteY4" fmla="*/ 0 h 6858000"/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0 w 4247535"/>
              <a:gd name="connsiteY2" fmla="*/ 6858000 h 6858000"/>
              <a:gd name="connsiteX3" fmla="*/ 0 w 4247535"/>
              <a:gd name="connsiteY3" fmla="*/ 0 h 6858000"/>
              <a:gd name="connsiteX0" fmla="*/ 0 w 7079635"/>
              <a:gd name="connsiteY0" fmla="*/ 12700 h 6870700"/>
              <a:gd name="connsiteX1" fmla="*/ 7079635 w 7079635"/>
              <a:gd name="connsiteY1" fmla="*/ 0 h 6870700"/>
              <a:gd name="connsiteX2" fmla="*/ 0 w 7079635"/>
              <a:gd name="connsiteY2" fmla="*/ 6870700 h 6870700"/>
              <a:gd name="connsiteX3" fmla="*/ 0 w 7079635"/>
              <a:gd name="connsiteY3" fmla="*/ 12700 h 6870700"/>
              <a:gd name="connsiteX0" fmla="*/ 0 w 7028835"/>
              <a:gd name="connsiteY0" fmla="*/ 12700 h 6870700"/>
              <a:gd name="connsiteX1" fmla="*/ 7028835 w 7028835"/>
              <a:gd name="connsiteY1" fmla="*/ 0 h 6870700"/>
              <a:gd name="connsiteX2" fmla="*/ 0 w 7028835"/>
              <a:gd name="connsiteY2" fmla="*/ 6870700 h 6870700"/>
              <a:gd name="connsiteX3" fmla="*/ 0 w 7028835"/>
              <a:gd name="connsiteY3" fmla="*/ 127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8835" h="6870700">
                <a:moveTo>
                  <a:pt x="0" y="12700"/>
                </a:moveTo>
                <a:lnTo>
                  <a:pt x="7028835" y="0"/>
                </a:lnTo>
                <a:lnTo>
                  <a:pt x="0" y="6870700"/>
                </a:lnTo>
                <a:lnTo>
                  <a:pt x="0" y="12700"/>
                </a:lnTo>
                <a:close/>
              </a:path>
            </a:pathLst>
          </a:custGeom>
          <a:solidFill>
            <a:srgbClr val="B32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="" xmlns:a16="http://schemas.microsoft.com/office/drawing/2014/main" id="{C2B218A4-466F-426B-A353-DD4B65C27FDE}"/>
              </a:ext>
            </a:extLst>
          </p:cNvPr>
          <p:cNvSpPr/>
          <p:nvPr/>
        </p:nvSpPr>
        <p:spPr>
          <a:xfrm rot="18900000">
            <a:off x="9020724" y="2334306"/>
            <a:ext cx="4923782" cy="2936414"/>
          </a:xfrm>
          <a:custGeom>
            <a:avLst/>
            <a:gdLst>
              <a:gd name="connsiteX0" fmla="*/ 4923782 w 4923782"/>
              <a:gd name="connsiteY0" fmla="*/ 8055 h 2936414"/>
              <a:gd name="connsiteX1" fmla="*/ 1995423 w 4923782"/>
              <a:gd name="connsiteY1" fmla="*/ 2936414 h 2936414"/>
              <a:gd name="connsiteX2" fmla="*/ 1468207 w 4923782"/>
              <a:gd name="connsiteY2" fmla="*/ 2936414 h 2936414"/>
              <a:gd name="connsiteX3" fmla="*/ 0 w 4923782"/>
              <a:gd name="connsiteY3" fmla="*/ 1468207 h 2936414"/>
              <a:gd name="connsiteX4" fmla="*/ 1468207 w 4923782"/>
              <a:gd name="connsiteY4" fmla="*/ 0 h 2936414"/>
              <a:gd name="connsiteX5" fmla="*/ 4770554 w 4923782"/>
              <a:gd name="connsiteY5" fmla="*/ 0 h 2936414"/>
              <a:gd name="connsiteX6" fmla="*/ 4920669 w 4923782"/>
              <a:gd name="connsiteY6" fmla="*/ 7580 h 293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23782" h="2936414">
                <a:moveTo>
                  <a:pt x="4923782" y="8055"/>
                </a:moveTo>
                <a:lnTo>
                  <a:pt x="1995423" y="2936414"/>
                </a:lnTo>
                <a:lnTo>
                  <a:pt x="1468207" y="2936414"/>
                </a:lnTo>
                <a:cubicBezTo>
                  <a:pt x="657339" y="2936414"/>
                  <a:pt x="0" y="2279075"/>
                  <a:pt x="0" y="1468207"/>
                </a:cubicBezTo>
                <a:cubicBezTo>
                  <a:pt x="0" y="657339"/>
                  <a:pt x="657339" y="0"/>
                  <a:pt x="1468207" y="0"/>
                </a:cubicBezTo>
                <a:lnTo>
                  <a:pt x="4770554" y="0"/>
                </a:lnTo>
                <a:cubicBezTo>
                  <a:pt x="4821233" y="0"/>
                  <a:pt x="4871313" y="2568"/>
                  <a:pt x="4920669" y="7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="" xmlns:a16="http://schemas.microsoft.com/office/drawing/2014/main" id="{0C9240A9-3E46-4013-AABB-A6A3324980EB}"/>
              </a:ext>
            </a:extLst>
          </p:cNvPr>
          <p:cNvSpPr/>
          <p:nvPr/>
        </p:nvSpPr>
        <p:spPr>
          <a:xfrm rot="18900000">
            <a:off x="9480557" y="1634595"/>
            <a:ext cx="3466599" cy="702956"/>
          </a:xfrm>
          <a:custGeom>
            <a:avLst/>
            <a:gdLst>
              <a:gd name="connsiteX0" fmla="*/ 3466599 w 3466599"/>
              <a:gd name="connsiteY0" fmla="*/ 0 h 702956"/>
              <a:gd name="connsiteX1" fmla="*/ 2763643 w 3466599"/>
              <a:gd name="connsiteY1" fmla="*/ 702956 h 702956"/>
              <a:gd name="connsiteX2" fmla="*/ 351478 w 3466599"/>
              <a:gd name="connsiteY2" fmla="*/ 702956 h 702956"/>
              <a:gd name="connsiteX3" fmla="*/ 0 w 3466599"/>
              <a:gd name="connsiteY3" fmla="*/ 351478 h 702956"/>
              <a:gd name="connsiteX4" fmla="*/ 351478 w 3466599"/>
              <a:gd name="connsiteY4" fmla="*/ 0 h 7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6599" h="702956">
                <a:moveTo>
                  <a:pt x="3466599" y="0"/>
                </a:moveTo>
                <a:lnTo>
                  <a:pt x="2763643" y="702956"/>
                </a:lnTo>
                <a:lnTo>
                  <a:pt x="351478" y="702956"/>
                </a:lnTo>
                <a:cubicBezTo>
                  <a:pt x="157362" y="702956"/>
                  <a:pt x="0" y="545594"/>
                  <a:pt x="0" y="351478"/>
                </a:cubicBezTo>
                <a:cubicBezTo>
                  <a:pt x="0" y="157362"/>
                  <a:pt x="157362" y="0"/>
                  <a:pt x="351478" y="0"/>
                </a:cubicBezTo>
                <a:close/>
              </a:path>
            </a:pathLst>
          </a:cu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="" xmlns:a16="http://schemas.microsoft.com/office/drawing/2014/main" id="{BB1CAE2A-7243-457E-948B-10EFAA91B61C}"/>
              </a:ext>
            </a:extLst>
          </p:cNvPr>
          <p:cNvSpPr/>
          <p:nvPr/>
        </p:nvSpPr>
        <p:spPr>
          <a:xfrm rot="18900000">
            <a:off x="10341158" y="458840"/>
            <a:ext cx="2023591" cy="298122"/>
          </a:xfrm>
          <a:custGeom>
            <a:avLst/>
            <a:gdLst>
              <a:gd name="connsiteX0" fmla="*/ 1725469 w 2023591"/>
              <a:gd name="connsiteY0" fmla="*/ 0 h 298122"/>
              <a:gd name="connsiteX1" fmla="*/ 2023591 w 2023591"/>
              <a:gd name="connsiteY1" fmla="*/ 298122 h 298122"/>
              <a:gd name="connsiteX2" fmla="*/ 149061 w 2023591"/>
              <a:gd name="connsiteY2" fmla="*/ 298122 h 298122"/>
              <a:gd name="connsiteX3" fmla="*/ 0 w 2023591"/>
              <a:gd name="connsiteY3" fmla="*/ 149061 h 298122"/>
              <a:gd name="connsiteX4" fmla="*/ 149061 w 2023591"/>
              <a:gd name="connsiteY4" fmla="*/ 0 h 29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3591" h="298122">
                <a:moveTo>
                  <a:pt x="1725469" y="0"/>
                </a:moveTo>
                <a:lnTo>
                  <a:pt x="2023591" y="298122"/>
                </a:lnTo>
                <a:lnTo>
                  <a:pt x="149061" y="298122"/>
                </a:lnTo>
                <a:cubicBezTo>
                  <a:pt x="66737" y="298122"/>
                  <a:pt x="0" y="231385"/>
                  <a:pt x="0" y="149061"/>
                </a:cubicBezTo>
                <a:cubicBezTo>
                  <a:pt x="0" y="66737"/>
                  <a:pt x="66737" y="0"/>
                  <a:pt x="149061" y="0"/>
                </a:cubicBezTo>
                <a:close/>
              </a:path>
            </a:pathLst>
          </a:custGeom>
          <a:solidFill>
            <a:srgbClr val="E4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="" xmlns:a16="http://schemas.microsoft.com/office/drawing/2014/main" id="{4D800BE6-0BA9-42DC-B024-DC956B1F2BD0}"/>
              </a:ext>
            </a:extLst>
          </p:cNvPr>
          <p:cNvSpPr/>
          <p:nvPr/>
        </p:nvSpPr>
        <p:spPr>
          <a:xfrm rot="18900000">
            <a:off x="11545621" y="5891323"/>
            <a:ext cx="936849" cy="436480"/>
          </a:xfrm>
          <a:custGeom>
            <a:avLst/>
            <a:gdLst>
              <a:gd name="connsiteX0" fmla="*/ 936849 w 936849"/>
              <a:gd name="connsiteY0" fmla="*/ 0 h 436480"/>
              <a:gd name="connsiteX1" fmla="*/ 500369 w 936849"/>
              <a:gd name="connsiteY1" fmla="*/ 436480 h 436480"/>
              <a:gd name="connsiteX2" fmla="*/ 218240 w 936849"/>
              <a:gd name="connsiteY2" fmla="*/ 436480 h 436480"/>
              <a:gd name="connsiteX3" fmla="*/ 0 w 936849"/>
              <a:gd name="connsiteY3" fmla="*/ 218240 h 436480"/>
              <a:gd name="connsiteX4" fmla="*/ 218240 w 936849"/>
              <a:gd name="connsiteY4" fmla="*/ 0 h 43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849" h="436480">
                <a:moveTo>
                  <a:pt x="936849" y="0"/>
                </a:moveTo>
                <a:lnTo>
                  <a:pt x="500369" y="436480"/>
                </a:lnTo>
                <a:lnTo>
                  <a:pt x="218240" y="436480"/>
                </a:lnTo>
                <a:cubicBezTo>
                  <a:pt x="97709" y="436480"/>
                  <a:pt x="0" y="338771"/>
                  <a:pt x="0" y="218240"/>
                </a:cubicBezTo>
                <a:cubicBezTo>
                  <a:pt x="0" y="97709"/>
                  <a:pt x="97709" y="0"/>
                  <a:pt x="218240" y="0"/>
                </a:cubicBezTo>
                <a:close/>
              </a:path>
            </a:pathLst>
          </a:custGeom>
          <a:solidFill>
            <a:srgbClr val="E4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90FCC8F-854E-4A17-8F3A-2B8C45FC5FE9}"/>
              </a:ext>
            </a:extLst>
          </p:cNvPr>
          <p:cNvSpPr txBox="1"/>
          <p:nvPr/>
        </p:nvSpPr>
        <p:spPr>
          <a:xfrm>
            <a:off x="749454" y="2240483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 </a:t>
            </a:r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 </a:t>
            </a:r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관련하여 데이터를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7F957CE-5756-4213-85EE-B2378185C525}"/>
              </a:ext>
            </a:extLst>
          </p:cNvPr>
          <p:cNvSpPr txBox="1"/>
          <p:nvPr/>
        </p:nvSpPr>
        <p:spPr>
          <a:xfrm>
            <a:off x="749454" y="1659278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7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3200" dirty="0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T e a m : 3 </a:t>
            </a:r>
            <a:r>
              <a:rPr lang="ko-KR" altLang="en-US" sz="2400" dirty="0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조 </a:t>
            </a:r>
            <a:r>
              <a:rPr lang="en-US" altLang="ko-KR" sz="2400" dirty="0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( </a:t>
            </a:r>
            <a:r>
              <a:rPr lang="ko-KR" altLang="en-US" sz="2400" dirty="0" err="1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코로냥</a:t>
            </a:r>
            <a:r>
              <a:rPr lang="ko-KR" altLang="en-US" sz="2400" dirty="0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 </a:t>
            </a:r>
            <a:r>
              <a:rPr lang="en-US" altLang="ko-KR" sz="2400" dirty="0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)</a:t>
            </a:r>
            <a:endParaRPr lang="en-US" altLang="ko-KR" sz="4000" dirty="0">
              <a:solidFill>
                <a:srgbClr val="FFFFFF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36F539E-7984-4F05-8960-901E0BABE92A}"/>
              </a:ext>
            </a:extLst>
          </p:cNvPr>
          <p:cNvSpPr txBox="1"/>
          <p:nvPr/>
        </p:nvSpPr>
        <p:spPr>
          <a:xfrm>
            <a:off x="749454" y="3720000"/>
            <a:ext cx="35814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sz="1400" b="1" dirty="0" smtClean="0">
                <a:latin typeface="+mn-ea"/>
                <a:ea typeface="+mn-ea"/>
              </a:rPr>
              <a:t>구  성  원  </a:t>
            </a:r>
            <a:r>
              <a:rPr lang="en-US" altLang="ko-KR" sz="1400" b="1" dirty="0" smtClean="0">
                <a:latin typeface="+mn-ea"/>
                <a:ea typeface="+mn-ea"/>
              </a:rPr>
              <a:t>:  </a:t>
            </a:r>
            <a:r>
              <a:rPr lang="ko-KR" altLang="en-US" sz="1400" b="1" dirty="0" smtClean="0">
                <a:latin typeface="+mn-ea"/>
                <a:ea typeface="+mn-ea"/>
              </a:rPr>
              <a:t>유인호 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강석화 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김승현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r>
              <a:rPr lang="en-US" altLang="ko-KR" sz="500" dirty="0">
                <a:solidFill>
                  <a:srgbClr val="B32B1D"/>
                </a:solidFill>
              </a:rPr>
              <a:t>a</a:t>
            </a:r>
            <a:endParaRPr lang="en-US" altLang="ko-KR" sz="1400" dirty="0" smtClean="0">
              <a:solidFill>
                <a:srgbClr val="B32B1D"/>
              </a:solidFill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                     </a:t>
            </a:r>
            <a:r>
              <a:rPr lang="ko-KR" altLang="en-US" sz="1400" b="1" dirty="0" smtClean="0">
                <a:latin typeface="+mn-ea"/>
                <a:ea typeface="+mn-ea"/>
              </a:rPr>
              <a:t>곽미선</a:t>
            </a:r>
            <a:r>
              <a:rPr lang="en-US" altLang="ko-KR" sz="1400" b="1" dirty="0" smtClean="0">
                <a:latin typeface="+mn-ea"/>
                <a:ea typeface="+mn-ea"/>
              </a:rPr>
              <a:t> , </a:t>
            </a:r>
            <a:r>
              <a:rPr lang="ko-KR" altLang="en-US" sz="1400" b="1" dirty="0" smtClean="0">
                <a:latin typeface="+mn-ea"/>
                <a:ea typeface="+mn-ea"/>
              </a:rPr>
              <a:t>곽철웅 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유민재 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F36EE3B-7F89-4294-A569-465F328D4E38}"/>
              </a:ext>
            </a:extLst>
          </p:cNvPr>
          <p:cNvSpPr txBox="1"/>
          <p:nvPr/>
        </p:nvSpPr>
        <p:spPr>
          <a:xfrm>
            <a:off x="749454" y="2794753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이용한 </a:t>
            </a:r>
            <a:r>
              <a:rPr lang="ko-KR" altLang="en-US" sz="3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빅데이터</a:t>
            </a:r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추출 및 시각화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6A897DC-15C0-4E32-9348-CE673ADB1C95}"/>
              </a:ext>
            </a:extLst>
          </p:cNvPr>
          <p:cNvSpPr txBox="1"/>
          <p:nvPr/>
        </p:nvSpPr>
        <p:spPr>
          <a:xfrm>
            <a:off x="749454" y="4425496"/>
            <a:ext cx="19525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7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1600" dirty="0">
                <a:solidFill>
                  <a:srgbClr val="FFFFFF"/>
                </a:solidFill>
                <a:latin typeface="HelveticaNeueLT Std Med" panose="020B0604020202020204" pitchFamily="34" charset="0"/>
              </a:rPr>
              <a:t>2020. </a:t>
            </a:r>
            <a:r>
              <a:rPr lang="en-US" altLang="ko-KR" sz="1600" dirty="0" smtClean="0">
                <a:solidFill>
                  <a:srgbClr val="FFFFFF"/>
                </a:solidFill>
                <a:latin typeface="HelveticaNeueLT Std Med" panose="020B0604020202020204" pitchFamily="34" charset="0"/>
              </a:rPr>
              <a:t>03. 19 ~</a:t>
            </a:r>
          </a:p>
          <a:p>
            <a:endParaRPr lang="en-US" altLang="ko-KR" sz="300" dirty="0" smtClean="0">
              <a:solidFill>
                <a:srgbClr val="FFFFFF"/>
              </a:solidFill>
              <a:latin typeface="HelveticaNeueLT Std Med" panose="020B0604020202020204" pitchFamily="34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HelveticaNeueLT Std Med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srgbClr val="FFFFFF"/>
                </a:solidFill>
                <a:latin typeface="HelveticaNeueLT Std Med" panose="020B0604020202020204" pitchFamily="34" charset="0"/>
              </a:rPr>
              <a:t>                04. 01</a:t>
            </a:r>
            <a:endParaRPr lang="en-US" altLang="ko-KR" sz="2000" dirty="0">
              <a:solidFill>
                <a:srgbClr val="FFFFFF"/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1212" y="1068176"/>
            <a:ext cx="1405099" cy="551935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알켑쳐\atomproject\국외 확진자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924" y="3429001"/>
            <a:ext cx="4689777" cy="333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795C1DD-1F3C-4816-AAC8-C0E0EAEA9F7F}"/>
              </a:ext>
            </a:extLst>
          </p:cNvPr>
          <p:cNvSpPr/>
          <p:nvPr/>
        </p:nvSpPr>
        <p:spPr>
          <a:xfrm>
            <a:off x="1" y="0"/>
            <a:ext cx="2514600" cy="6858000"/>
          </a:xfrm>
          <a:prstGeom prst="rect">
            <a:avLst/>
          </a:pr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EF1D20F2-F483-4FF0-8EC2-CA3436A246F5}"/>
              </a:ext>
            </a:extLst>
          </p:cNvPr>
          <p:cNvCxnSpPr/>
          <p:nvPr/>
        </p:nvCxnSpPr>
        <p:spPr>
          <a:xfrm>
            <a:off x="11785600" y="406400"/>
            <a:ext cx="0" cy="2885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A0486C3-93C6-4276-B4B2-259291298137}"/>
              </a:ext>
            </a:extLst>
          </p:cNvPr>
          <p:cNvSpPr txBox="1"/>
          <p:nvPr/>
        </p:nvSpPr>
        <p:spPr>
          <a:xfrm rot="5400000">
            <a:off x="10163199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COPYRIGHT (C)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POWERPOINT DESIGNER PAPO ALL RIGHTS RESERVED.</a:t>
            </a:r>
            <a:endParaRPr lang="ko-KR" altLang="en-US" sz="7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5315" y="2859446"/>
            <a:ext cx="1862754" cy="436303"/>
            <a:chOff x="690154" y="2080569"/>
            <a:chExt cx="5635171" cy="1074057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290347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295213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개요 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/ 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예방수칙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14091" y="3586183"/>
            <a:ext cx="1862754" cy="436303"/>
            <a:chOff x="690154" y="2080569"/>
            <a:chExt cx="5635171" cy="1074057"/>
          </a:xfrm>
        </p:grpSpPr>
        <p:sp>
          <p:nvSpPr>
            <p:cNvPr id="127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8965" y="363020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4532" y="367886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UI 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05315" y="5172991"/>
            <a:ext cx="1862754" cy="436303"/>
            <a:chOff x="690154" y="2080569"/>
            <a:chExt cx="5635171" cy="1074057"/>
          </a:xfrm>
        </p:grpSpPr>
        <p:sp>
          <p:nvSpPr>
            <p:cNvPr id="13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521701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526567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09722" y="5947963"/>
            <a:ext cx="1862754" cy="436303"/>
            <a:chOff x="690154" y="2080569"/>
            <a:chExt cx="5635171" cy="1074057"/>
          </a:xfrm>
        </p:grpSpPr>
        <p:sp>
          <p:nvSpPr>
            <p:cNvPr id="149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4596" y="599198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0163" y="604064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지도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( Map )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34005" y="1596703"/>
            <a:ext cx="22616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8E807B52-AA8E-46B3-B325-6CD94F8E69E5}"/>
              </a:ext>
            </a:extLst>
          </p:cNvPr>
          <p:cNvSpPr txBox="1"/>
          <p:nvPr/>
        </p:nvSpPr>
        <p:spPr>
          <a:xfrm>
            <a:off x="134005" y="2013179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4216" y="4373921"/>
            <a:ext cx="1862754" cy="436303"/>
            <a:chOff x="690154" y="2080569"/>
            <a:chExt cx="5635171" cy="1074057"/>
          </a:xfrm>
        </p:grpSpPr>
        <p:sp>
          <p:nvSpPr>
            <p:cNvPr id="53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29090" y="441794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4657" y="446660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0073" y="206163"/>
            <a:ext cx="772148" cy="273069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" y="627207"/>
            <a:ext cx="258596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err="1">
                <a:solidFill>
                  <a:schemeClr val="bg1"/>
                </a:solidFill>
              </a:rPr>
              <a:t>Deawoo</a:t>
            </a:r>
            <a:r>
              <a:rPr lang="en-US" altLang="ko-KR" sz="900" b="1" u="sng" dirty="0">
                <a:solidFill>
                  <a:schemeClr val="bg1"/>
                </a:solidFill>
              </a:rPr>
              <a:t> </a:t>
            </a:r>
            <a:r>
              <a:rPr lang="en-US" altLang="ko-KR" sz="900" b="1" u="sng" dirty="0" err="1">
                <a:solidFill>
                  <a:schemeClr val="bg1"/>
                </a:solidFill>
              </a:rPr>
              <a:t>JobAblity</a:t>
            </a:r>
            <a:r>
              <a:rPr lang="en-US" altLang="ko-KR" sz="900" b="1" u="sng" dirty="0">
                <a:solidFill>
                  <a:schemeClr val="bg1"/>
                </a:solidFill>
              </a:rPr>
              <a:t> Development Academy</a:t>
            </a:r>
            <a:endParaRPr lang="ko-KR" altLang="en-US" sz="900" b="1" u="sng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ATOM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 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70900" y="218660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국외 </a:t>
            </a:r>
            <a:r>
              <a:rPr lang="ko-KR" altLang="en-US" sz="3200" b="1" dirty="0" err="1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확진자</a:t>
            </a:r>
            <a:endParaRPr lang="ko-KR" altLang="en-US" sz="3200" b="1" dirty="0">
              <a:solidFill>
                <a:srgbClr val="CA30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6876165" y="5097821"/>
            <a:ext cx="1419431" cy="512633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6533772" y="4865983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7231765" y="4272321"/>
            <a:ext cx="1419431" cy="256316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6889372" y="4040483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7257672" y="3329866"/>
            <a:ext cx="1419431" cy="512633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6915279" y="3098028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85965" y="206163"/>
            <a:ext cx="4259335" cy="225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    &lt;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 명 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 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 :  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9953324" y="5952506"/>
            <a:ext cx="841676" cy="394815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9953324" y="4479306"/>
            <a:ext cx="841676" cy="394815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10820400" y="4292600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0820400" y="5753100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2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795C1DD-1F3C-4816-AAC8-C0E0EAEA9F7F}"/>
              </a:ext>
            </a:extLst>
          </p:cNvPr>
          <p:cNvSpPr/>
          <p:nvPr/>
        </p:nvSpPr>
        <p:spPr>
          <a:xfrm>
            <a:off x="1" y="0"/>
            <a:ext cx="2514600" cy="6858000"/>
          </a:xfrm>
          <a:prstGeom prst="rect">
            <a:avLst/>
          </a:pr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E6FAC2E-2879-412D-973D-9AB05084879A}"/>
              </a:ext>
            </a:extLst>
          </p:cNvPr>
          <p:cNvSpPr txBox="1"/>
          <p:nvPr/>
        </p:nvSpPr>
        <p:spPr>
          <a:xfrm>
            <a:off x="3591374" y="374041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TEMPLATE</a:t>
            </a:r>
            <a:endParaRPr lang="ko-KR" altLang="en-US" sz="10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EF1D20F2-F483-4FF0-8EC2-CA3436A246F5}"/>
              </a:ext>
            </a:extLst>
          </p:cNvPr>
          <p:cNvCxnSpPr/>
          <p:nvPr/>
        </p:nvCxnSpPr>
        <p:spPr>
          <a:xfrm>
            <a:off x="11785600" y="406400"/>
            <a:ext cx="0" cy="2885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A0486C3-93C6-4276-B4B2-259291298137}"/>
              </a:ext>
            </a:extLst>
          </p:cNvPr>
          <p:cNvSpPr txBox="1"/>
          <p:nvPr/>
        </p:nvSpPr>
        <p:spPr>
          <a:xfrm rot="5400000">
            <a:off x="10163199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COPYRIGHT (C)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POWERPOINT DESIGNER PAPO ALL RIGHTS RESERVED.</a:t>
            </a:r>
            <a:endParaRPr lang="ko-KR" altLang="en-US" sz="7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5315" y="2859446"/>
            <a:ext cx="1862754" cy="436303"/>
            <a:chOff x="690154" y="2080569"/>
            <a:chExt cx="5635171" cy="1074057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290347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295213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개요 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/ 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예방수칙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14091" y="3586183"/>
            <a:ext cx="1862754" cy="436303"/>
            <a:chOff x="690154" y="2080569"/>
            <a:chExt cx="5635171" cy="1074057"/>
          </a:xfrm>
        </p:grpSpPr>
        <p:sp>
          <p:nvSpPr>
            <p:cNvPr id="127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8965" y="363020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4532" y="367886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UI 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05315" y="5172991"/>
            <a:ext cx="1862754" cy="436303"/>
            <a:chOff x="690154" y="2080569"/>
            <a:chExt cx="5635171" cy="1074057"/>
          </a:xfrm>
        </p:grpSpPr>
        <p:sp>
          <p:nvSpPr>
            <p:cNvPr id="13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521701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526567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09722" y="5947963"/>
            <a:ext cx="1862754" cy="436303"/>
            <a:chOff x="690154" y="2080569"/>
            <a:chExt cx="5635171" cy="1074057"/>
          </a:xfrm>
        </p:grpSpPr>
        <p:sp>
          <p:nvSpPr>
            <p:cNvPr id="149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4596" y="599198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0163" y="604064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지도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( Map )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34005" y="1596703"/>
            <a:ext cx="22616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8E807B52-AA8E-46B3-B325-6CD94F8E69E5}"/>
              </a:ext>
            </a:extLst>
          </p:cNvPr>
          <p:cNvSpPr txBox="1"/>
          <p:nvPr/>
        </p:nvSpPr>
        <p:spPr>
          <a:xfrm>
            <a:off x="134005" y="2013179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4216" y="4373921"/>
            <a:ext cx="1862754" cy="436303"/>
            <a:chOff x="690154" y="2080569"/>
            <a:chExt cx="5635171" cy="1074057"/>
          </a:xfrm>
        </p:grpSpPr>
        <p:sp>
          <p:nvSpPr>
            <p:cNvPr id="53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29090" y="441794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4657" y="446660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0073" y="206163"/>
            <a:ext cx="772148" cy="273069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" y="627207"/>
            <a:ext cx="258596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err="1">
                <a:solidFill>
                  <a:schemeClr val="bg1"/>
                </a:solidFill>
              </a:rPr>
              <a:t>Deawoo</a:t>
            </a:r>
            <a:r>
              <a:rPr lang="en-US" altLang="ko-KR" sz="900" b="1" u="sng" dirty="0">
                <a:solidFill>
                  <a:schemeClr val="bg1"/>
                </a:solidFill>
              </a:rPr>
              <a:t> </a:t>
            </a:r>
            <a:r>
              <a:rPr lang="en-US" altLang="ko-KR" sz="900" b="1" u="sng" dirty="0" err="1">
                <a:solidFill>
                  <a:schemeClr val="bg1"/>
                </a:solidFill>
              </a:rPr>
              <a:t>JobAblity</a:t>
            </a:r>
            <a:r>
              <a:rPr lang="en-US" altLang="ko-KR" sz="900" b="1" u="sng" dirty="0">
                <a:solidFill>
                  <a:schemeClr val="bg1"/>
                </a:solidFill>
              </a:rPr>
              <a:t> Development Academy</a:t>
            </a:r>
            <a:endParaRPr lang="ko-KR" altLang="en-US" sz="900" b="1" u="sng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ATOM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 PROJECT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-1" y="69275"/>
            <a:ext cx="12192000" cy="281709"/>
            <a:chOff x="-1" y="69275"/>
            <a:chExt cx="12192000" cy="281709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-1" y="69275"/>
              <a:ext cx="2656573" cy="281709"/>
            </a:xfrm>
            <a:prstGeom prst="round2SameRect">
              <a:avLst>
                <a:gd name="adj1" fmla="val 39394"/>
                <a:gd name="adj2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>
              <a:off x="2656572" y="69275"/>
              <a:ext cx="2656573" cy="281709"/>
            </a:xfrm>
            <a:prstGeom prst="round2SameRect">
              <a:avLst>
                <a:gd name="adj1" fmla="val 39394"/>
                <a:gd name="adj2" fmla="val 0"/>
              </a:avLst>
            </a:prstGeom>
            <a:solidFill>
              <a:srgbClr val="528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/>
          </p:nvSpPr>
          <p:spPr>
            <a:xfrm>
              <a:off x="5313145" y="69275"/>
              <a:ext cx="2656573" cy="281709"/>
            </a:xfrm>
            <a:prstGeom prst="round2SameRect">
              <a:avLst>
                <a:gd name="adj1" fmla="val 39394"/>
                <a:gd name="adj2" fmla="val 0"/>
              </a:avLst>
            </a:prstGeom>
            <a:solidFill>
              <a:srgbClr val="7CC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>
              <a:off x="7969718" y="69275"/>
              <a:ext cx="2656573" cy="281709"/>
            </a:xfrm>
            <a:prstGeom prst="round2SameRect">
              <a:avLst>
                <a:gd name="adj1" fmla="val 39394"/>
                <a:gd name="adj2" fmla="val 0"/>
              </a:avLst>
            </a:prstGeom>
            <a:solidFill>
              <a:srgbClr val="FFC6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모서리가 둥근 사각형 39"/>
            <p:cNvSpPr/>
            <p:nvPr/>
          </p:nvSpPr>
          <p:spPr>
            <a:xfrm>
              <a:off x="10626290" y="69275"/>
              <a:ext cx="1565709" cy="281709"/>
            </a:xfrm>
            <a:prstGeom prst="round2SameRect">
              <a:avLst>
                <a:gd name="adj1" fmla="val 39394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75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3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>
            <a:extLst>
              <a:ext uri="{FF2B5EF4-FFF2-40B4-BE49-F238E27FC236}">
                <a16:creationId xmlns="" xmlns:a16="http://schemas.microsoft.com/office/drawing/2014/main" id="{74644E85-506A-4BE8-9737-4F3C941D75A4}"/>
              </a:ext>
            </a:extLst>
          </p:cNvPr>
          <p:cNvSpPr/>
          <p:nvPr/>
        </p:nvSpPr>
        <p:spPr>
          <a:xfrm flipH="1">
            <a:off x="5163165" y="0"/>
            <a:ext cx="7028835" cy="6870700"/>
          </a:xfrm>
          <a:custGeom>
            <a:avLst/>
            <a:gdLst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4247535 w 4247535"/>
              <a:gd name="connsiteY2" fmla="*/ 6858000 h 6858000"/>
              <a:gd name="connsiteX3" fmla="*/ 0 w 4247535"/>
              <a:gd name="connsiteY3" fmla="*/ 6858000 h 6858000"/>
              <a:gd name="connsiteX4" fmla="*/ 0 w 4247535"/>
              <a:gd name="connsiteY4" fmla="*/ 0 h 6858000"/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0 w 4247535"/>
              <a:gd name="connsiteY2" fmla="*/ 6858000 h 6858000"/>
              <a:gd name="connsiteX3" fmla="*/ 0 w 4247535"/>
              <a:gd name="connsiteY3" fmla="*/ 0 h 6858000"/>
              <a:gd name="connsiteX0" fmla="*/ 0 w 7079635"/>
              <a:gd name="connsiteY0" fmla="*/ 12700 h 6870700"/>
              <a:gd name="connsiteX1" fmla="*/ 7079635 w 7079635"/>
              <a:gd name="connsiteY1" fmla="*/ 0 h 6870700"/>
              <a:gd name="connsiteX2" fmla="*/ 0 w 7079635"/>
              <a:gd name="connsiteY2" fmla="*/ 6870700 h 6870700"/>
              <a:gd name="connsiteX3" fmla="*/ 0 w 7079635"/>
              <a:gd name="connsiteY3" fmla="*/ 12700 h 6870700"/>
              <a:gd name="connsiteX0" fmla="*/ 0 w 7028835"/>
              <a:gd name="connsiteY0" fmla="*/ 12700 h 6870700"/>
              <a:gd name="connsiteX1" fmla="*/ 7028835 w 7028835"/>
              <a:gd name="connsiteY1" fmla="*/ 0 h 6870700"/>
              <a:gd name="connsiteX2" fmla="*/ 0 w 7028835"/>
              <a:gd name="connsiteY2" fmla="*/ 6870700 h 6870700"/>
              <a:gd name="connsiteX3" fmla="*/ 0 w 7028835"/>
              <a:gd name="connsiteY3" fmla="*/ 127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8835" h="6870700">
                <a:moveTo>
                  <a:pt x="0" y="12700"/>
                </a:moveTo>
                <a:lnTo>
                  <a:pt x="7028835" y="0"/>
                </a:lnTo>
                <a:lnTo>
                  <a:pt x="0" y="6870700"/>
                </a:lnTo>
                <a:lnTo>
                  <a:pt x="0" y="12700"/>
                </a:lnTo>
                <a:close/>
              </a:path>
            </a:pathLst>
          </a:custGeom>
          <a:solidFill>
            <a:srgbClr val="B32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5E2F016-309C-4BF1-8439-49C1FA3A4C5D}"/>
              </a:ext>
            </a:extLst>
          </p:cNvPr>
          <p:cNvSpPr txBox="1"/>
          <p:nvPr/>
        </p:nvSpPr>
        <p:spPr>
          <a:xfrm>
            <a:off x="7115626" y="1463263"/>
            <a:ext cx="4401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나눔스퀘어 ExtraBold" panose="020B0600000101010101" pitchFamily="50" charset="-127"/>
              </a:rPr>
              <a:t>THANK YOU</a:t>
            </a:r>
            <a:endParaRPr lang="ko-KR" altLang="en-US" sz="6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elvetica Neue LT" pitchFamily="50" charset="0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A0607E1-F30D-461F-B0AB-13D36E43CC06}"/>
              </a:ext>
            </a:extLst>
          </p:cNvPr>
          <p:cNvSpPr txBox="1"/>
          <p:nvPr/>
        </p:nvSpPr>
        <p:spPr>
          <a:xfrm>
            <a:off x="9601426" y="1312089"/>
            <a:ext cx="18902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7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defRPr>
            </a:lvl1pPr>
          </a:lstStyle>
          <a:p>
            <a:pPr algn="r"/>
            <a:r>
              <a:rPr lang="en-US" altLang="ko-KR" sz="1100">
                <a:solidFill>
                  <a:srgbClr val="FFFFFF"/>
                </a:solidFill>
                <a:latin typeface="HelveticaNeueLT Std Med" panose="020B0604020202020204" pitchFamily="34" charset="0"/>
              </a:rPr>
              <a:t>POWERPOINT DESIGNER</a:t>
            </a:r>
            <a:endParaRPr lang="en-US" altLang="ko-KR" sz="1400">
              <a:solidFill>
                <a:srgbClr val="FFFFFF"/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FF257A9-A886-4BE5-873D-90FA5223708E}"/>
              </a:ext>
            </a:extLst>
          </p:cNvPr>
          <p:cNvSpPr txBox="1"/>
          <p:nvPr/>
        </p:nvSpPr>
        <p:spPr>
          <a:xfrm>
            <a:off x="9620297" y="3719894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/>
              <a:t>Instagram@pic.slow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DF74FCB-CD6F-4A1D-9BE0-13B72F632EAD}"/>
              </a:ext>
            </a:extLst>
          </p:cNvPr>
          <p:cNvSpPr txBox="1"/>
          <p:nvPr/>
        </p:nvSpPr>
        <p:spPr>
          <a:xfrm>
            <a:off x="9621629" y="3416356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/>
              <a:t>Facebook@consultist</a:t>
            </a:r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="" xmlns:a16="http://schemas.microsoft.com/office/drawing/2014/main" id="{484E095B-30C8-4809-9676-D4D6775583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998" y="3789963"/>
            <a:ext cx="158114" cy="158115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="" xmlns:a16="http://schemas.microsoft.com/office/drawing/2014/main" id="{101F1E61-068D-4035-8B06-C23FA059675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7021" y="3482142"/>
            <a:ext cx="166679" cy="16668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9E9A65F-1E3B-4776-85DB-0D0CA7012F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809"/>
          <a:stretch/>
        </p:blipFill>
        <p:spPr>
          <a:xfrm>
            <a:off x="-1" y="0"/>
            <a:ext cx="5163165" cy="6858000"/>
          </a:xfrm>
          <a:prstGeom prst="rect">
            <a:avLst/>
          </a:prstGeom>
        </p:spPr>
      </p:pic>
      <p:sp>
        <p:nvSpPr>
          <p:cNvPr id="59" name="자유형: 도형 58">
            <a:extLst>
              <a:ext uri="{FF2B5EF4-FFF2-40B4-BE49-F238E27FC236}">
                <a16:creationId xmlns="" xmlns:a16="http://schemas.microsoft.com/office/drawing/2014/main" id="{8171B0F4-B018-42E3-901A-C251EC1ECF7A}"/>
              </a:ext>
            </a:extLst>
          </p:cNvPr>
          <p:cNvSpPr/>
          <p:nvPr/>
        </p:nvSpPr>
        <p:spPr>
          <a:xfrm rot="2700000" flipH="1">
            <a:off x="6714056" y="5313323"/>
            <a:ext cx="3475324" cy="1977212"/>
          </a:xfrm>
          <a:custGeom>
            <a:avLst/>
            <a:gdLst>
              <a:gd name="connsiteX0" fmla="*/ 3185768 w 3475324"/>
              <a:gd name="connsiteY0" fmla="*/ 289556 h 1977212"/>
              <a:gd name="connsiteX1" fmla="*/ 2486718 w 3475324"/>
              <a:gd name="connsiteY1" fmla="*/ 0 h 1977212"/>
              <a:gd name="connsiteX2" fmla="*/ 263110 w 3475324"/>
              <a:gd name="connsiteY2" fmla="*/ 0 h 1977212"/>
              <a:gd name="connsiteX3" fmla="*/ 63871 w 3475324"/>
              <a:gd name="connsiteY3" fmla="*/ 20085 h 1977212"/>
              <a:gd name="connsiteX4" fmla="*/ 0 w 3475324"/>
              <a:gd name="connsiteY4" fmla="*/ 39911 h 1977212"/>
              <a:gd name="connsiteX5" fmla="*/ 1937300 w 3475324"/>
              <a:gd name="connsiteY5" fmla="*/ 1977211 h 1977212"/>
              <a:gd name="connsiteX6" fmla="*/ 2486717 w 3475324"/>
              <a:gd name="connsiteY6" fmla="*/ 1977212 h 1977212"/>
              <a:gd name="connsiteX7" fmla="*/ 3475323 w 3475324"/>
              <a:gd name="connsiteY7" fmla="*/ 988606 h 1977212"/>
              <a:gd name="connsiteX8" fmla="*/ 3475324 w 3475324"/>
              <a:gd name="connsiteY8" fmla="*/ 988606 h 1977212"/>
              <a:gd name="connsiteX9" fmla="*/ 3185768 w 3475324"/>
              <a:gd name="connsiteY9" fmla="*/ 289556 h 197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75324" h="1977212">
                <a:moveTo>
                  <a:pt x="3185768" y="289556"/>
                </a:moveTo>
                <a:cubicBezTo>
                  <a:pt x="3006865" y="110653"/>
                  <a:pt x="2759714" y="0"/>
                  <a:pt x="2486718" y="0"/>
                </a:cubicBezTo>
                <a:lnTo>
                  <a:pt x="263110" y="0"/>
                </a:lnTo>
                <a:cubicBezTo>
                  <a:pt x="194861" y="0"/>
                  <a:pt x="128227" y="6916"/>
                  <a:pt x="63871" y="20085"/>
                </a:cubicBezTo>
                <a:lnTo>
                  <a:pt x="0" y="39911"/>
                </a:lnTo>
                <a:lnTo>
                  <a:pt x="1937300" y="1977211"/>
                </a:lnTo>
                <a:lnTo>
                  <a:pt x="2486717" y="1977212"/>
                </a:lnTo>
                <a:cubicBezTo>
                  <a:pt x="3032709" y="1977212"/>
                  <a:pt x="3475323" y="1534598"/>
                  <a:pt x="3475323" y="988606"/>
                </a:cubicBezTo>
                <a:lnTo>
                  <a:pt x="3475324" y="988606"/>
                </a:lnTo>
                <a:cubicBezTo>
                  <a:pt x="3475324" y="715610"/>
                  <a:pt x="3364670" y="468458"/>
                  <a:pt x="3185768" y="2895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="" xmlns:a16="http://schemas.microsoft.com/office/drawing/2014/main" id="{35051210-0F7C-44C8-9F69-2523C681346A}"/>
              </a:ext>
            </a:extLst>
          </p:cNvPr>
          <p:cNvSpPr/>
          <p:nvPr/>
        </p:nvSpPr>
        <p:spPr>
          <a:xfrm rot="2700000" flipH="1">
            <a:off x="8763066" y="6043720"/>
            <a:ext cx="2121183" cy="473330"/>
          </a:xfrm>
          <a:custGeom>
            <a:avLst/>
            <a:gdLst>
              <a:gd name="connsiteX0" fmla="*/ 2051865 w 2121183"/>
              <a:gd name="connsiteY0" fmla="*/ 69318 h 473330"/>
              <a:gd name="connsiteX1" fmla="*/ 1884518 w 2121183"/>
              <a:gd name="connsiteY1" fmla="*/ 0 h 473330"/>
              <a:gd name="connsiteX2" fmla="*/ 0 w 2121183"/>
              <a:gd name="connsiteY2" fmla="*/ 0 h 473330"/>
              <a:gd name="connsiteX3" fmla="*/ 473329 w 2121183"/>
              <a:gd name="connsiteY3" fmla="*/ 473330 h 473330"/>
              <a:gd name="connsiteX4" fmla="*/ 1884518 w 2121183"/>
              <a:gd name="connsiteY4" fmla="*/ 473330 h 473330"/>
              <a:gd name="connsiteX5" fmla="*/ 2121183 w 2121183"/>
              <a:gd name="connsiteY5" fmla="*/ 236665 h 473330"/>
              <a:gd name="connsiteX6" fmla="*/ 2051865 w 2121183"/>
              <a:gd name="connsiteY6" fmla="*/ 69318 h 47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1183" h="473330">
                <a:moveTo>
                  <a:pt x="2051865" y="69318"/>
                </a:moveTo>
                <a:cubicBezTo>
                  <a:pt x="2009037" y="26490"/>
                  <a:pt x="1949872" y="1"/>
                  <a:pt x="1884518" y="0"/>
                </a:cubicBezTo>
                <a:lnTo>
                  <a:pt x="0" y="0"/>
                </a:lnTo>
                <a:lnTo>
                  <a:pt x="473329" y="473330"/>
                </a:lnTo>
                <a:lnTo>
                  <a:pt x="1884518" y="473330"/>
                </a:lnTo>
                <a:cubicBezTo>
                  <a:pt x="2015224" y="473330"/>
                  <a:pt x="2121183" y="367371"/>
                  <a:pt x="2121183" y="236665"/>
                </a:cubicBezTo>
                <a:cubicBezTo>
                  <a:pt x="2121183" y="171312"/>
                  <a:pt x="2094693" y="112146"/>
                  <a:pt x="2051865" y="69318"/>
                </a:cubicBezTo>
                <a:close/>
              </a:path>
            </a:pathLst>
          </a:cu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57AA78E4-6E00-4DD6-B973-670314573D04}"/>
              </a:ext>
            </a:extLst>
          </p:cNvPr>
          <p:cNvSpPr/>
          <p:nvPr/>
        </p:nvSpPr>
        <p:spPr>
          <a:xfrm rot="2700000" flipH="1">
            <a:off x="9033111" y="5347015"/>
            <a:ext cx="1745268" cy="200738"/>
          </a:xfrm>
          <a:prstGeom prst="roundRect">
            <a:avLst>
              <a:gd name="adj" fmla="val 50000"/>
            </a:avLst>
          </a:prstGeom>
          <a:solidFill>
            <a:srgbClr val="E4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="" xmlns:a16="http://schemas.microsoft.com/office/drawing/2014/main" id="{CBF0C0CC-5D5E-4CA2-BD00-3086B07A7A59}"/>
              </a:ext>
            </a:extLst>
          </p:cNvPr>
          <p:cNvSpPr/>
          <p:nvPr/>
        </p:nvSpPr>
        <p:spPr>
          <a:xfrm rot="2700000" flipH="1">
            <a:off x="6192675" y="6580675"/>
            <a:ext cx="676766" cy="293901"/>
          </a:xfrm>
          <a:custGeom>
            <a:avLst/>
            <a:gdLst>
              <a:gd name="connsiteX0" fmla="*/ 633725 w 676766"/>
              <a:gd name="connsiteY0" fmla="*/ 43042 h 293901"/>
              <a:gd name="connsiteX1" fmla="*/ 529816 w 676766"/>
              <a:gd name="connsiteY1" fmla="*/ 0 h 293901"/>
              <a:gd name="connsiteX2" fmla="*/ 0 w 676766"/>
              <a:gd name="connsiteY2" fmla="*/ 0 h 293901"/>
              <a:gd name="connsiteX3" fmla="*/ 293901 w 676766"/>
              <a:gd name="connsiteY3" fmla="*/ 293901 h 293901"/>
              <a:gd name="connsiteX4" fmla="*/ 529816 w 676766"/>
              <a:gd name="connsiteY4" fmla="*/ 293901 h 293901"/>
              <a:gd name="connsiteX5" fmla="*/ 676766 w 676766"/>
              <a:gd name="connsiteY5" fmla="*/ 146951 h 293901"/>
              <a:gd name="connsiteX6" fmla="*/ 633725 w 676766"/>
              <a:gd name="connsiteY6" fmla="*/ 43042 h 29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766" h="293901">
                <a:moveTo>
                  <a:pt x="633725" y="43042"/>
                </a:moveTo>
                <a:cubicBezTo>
                  <a:pt x="607132" y="16449"/>
                  <a:pt x="570395" y="1"/>
                  <a:pt x="529816" y="0"/>
                </a:cubicBezTo>
                <a:lnTo>
                  <a:pt x="0" y="0"/>
                </a:lnTo>
                <a:lnTo>
                  <a:pt x="293901" y="293901"/>
                </a:lnTo>
                <a:lnTo>
                  <a:pt x="529816" y="293901"/>
                </a:lnTo>
                <a:cubicBezTo>
                  <a:pt x="610974" y="293901"/>
                  <a:pt x="676766" y="228109"/>
                  <a:pt x="676766" y="146951"/>
                </a:cubicBezTo>
                <a:cubicBezTo>
                  <a:pt x="676766" y="106372"/>
                  <a:pt x="660317" y="69635"/>
                  <a:pt x="633725" y="43042"/>
                </a:cubicBezTo>
                <a:close/>
              </a:path>
            </a:pathLst>
          </a:custGeom>
          <a:solidFill>
            <a:srgbClr val="E4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4D2DA90-552F-481A-BCF2-0BD450E64E4E}"/>
              </a:ext>
            </a:extLst>
          </p:cNvPr>
          <p:cNvSpPr txBox="1"/>
          <p:nvPr/>
        </p:nvSpPr>
        <p:spPr>
          <a:xfrm>
            <a:off x="8838653" y="820760"/>
            <a:ext cx="265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CBAD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PRESENTATION</a:t>
            </a:r>
            <a:endParaRPr lang="ko-KR" altLang="en-US" sz="32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8CBAD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B450B6-B1C5-4D95-8E05-4A202B33ED2A}"/>
              </a:ext>
            </a:extLst>
          </p:cNvPr>
          <p:cNvSpPr txBox="1"/>
          <p:nvPr/>
        </p:nvSpPr>
        <p:spPr>
          <a:xfrm>
            <a:off x="8051438" y="2692512"/>
            <a:ext cx="3194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CBAD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rPr>
              <a:t>POWERPOINT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CBAD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rPr>
              <a:t> 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CBAD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rPr>
              <a:t>DESIGN &amp; TEMPLATE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8CBAD"/>
              </a:solidFill>
              <a:latin typeface="HelveticaNeueLT St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5E4AB53-D3AE-43CC-997F-64ADE41184E5}"/>
              </a:ext>
            </a:extLst>
          </p:cNvPr>
          <p:cNvSpPr txBox="1"/>
          <p:nvPr/>
        </p:nvSpPr>
        <p:spPr>
          <a:xfrm>
            <a:off x="8608128" y="2905743"/>
            <a:ext cx="2637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pPr algn="r"/>
            <a:r>
              <a:rPr lang="en-US" altLang="ko-KR">
                <a:solidFill>
                  <a:srgbClr val="F8CBAD"/>
                </a:solidFill>
              </a:rPr>
              <a:t>PAPO PPT TEMPLATE SHARE</a:t>
            </a:r>
            <a:endParaRPr lang="ko-KR" altLang="en-US">
              <a:solidFill>
                <a:srgbClr val="F8CBAD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D4C8539-5884-4BD8-AB2D-6E87D13E0DBF}"/>
              </a:ext>
            </a:extLst>
          </p:cNvPr>
          <p:cNvSpPr/>
          <p:nvPr/>
        </p:nvSpPr>
        <p:spPr>
          <a:xfrm>
            <a:off x="11322409" y="2739730"/>
            <a:ext cx="55383" cy="426572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18152DB-F485-48D3-9BD8-C3A94A867EA6}"/>
              </a:ext>
            </a:extLst>
          </p:cNvPr>
          <p:cNvCxnSpPr/>
          <p:nvPr/>
        </p:nvCxnSpPr>
        <p:spPr>
          <a:xfrm>
            <a:off x="330200" y="406400"/>
            <a:ext cx="0" cy="2885301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86BA5A3-5005-4DF5-81C6-1242C90F7134}"/>
              </a:ext>
            </a:extLst>
          </p:cNvPr>
          <p:cNvSpPr txBox="1"/>
          <p:nvPr/>
        </p:nvSpPr>
        <p:spPr>
          <a:xfrm rot="5400000">
            <a:off x="-1292201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rgbClr val="FFFFFF"/>
                </a:solidFill>
              </a:rPr>
              <a:t>COPYRIGHT (C)</a:t>
            </a:r>
            <a:r>
              <a:rPr lang="ko-KR" altLang="en-US" sz="700">
                <a:solidFill>
                  <a:srgbClr val="FFFFFF"/>
                </a:solidFill>
              </a:rPr>
              <a:t> </a:t>
            </a:r>
            <a:r>
              <a:rPr lang="en-US" altLang="ko-KR" sz="700">
                <a:solidFill>
                  <a:srgbClr val="FFFFFF"/>
                </a:solidFill>
              </a:rPr>
              <a:t>POWERPOINT DESIGNER PAPO ALL RIGHTS RESERVED.</a:t>
            </a:r>
            <a:endParaRPr lang="ko-KR" altLang="en-US" sz="700">
              <a:solidFill>
                <a:srgbClr val="FFFFFF"/>
              </a:solidFill>
            </a:endParaRPr>
          </a:p>
        </p:txBody>
      </p:sp>
      <p:grpSp>
        <p:nvGrpSpPr>
          <p:cNvPr id="28" name="Group 29">
            <a:extLst>
              <a:ext uri="{FF2B5EF4-FFF2-40B4-BE49-F238E27FC236}">
                <a16:creationId xmlns="" xmlns:a16="http://schemas.microsoft.com/office/drawing/2014/main" id="{5411C7D3-F3C9-4EF4-A567-32168154A3AD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318443" y="6014352"/>
            <a:ext cx="701536" cy="261777"/>
            <a:chOff x="917" y="3603"/>
            <a:chExt cx="1214" cy="453"/>
          </a:xfrm>
          <a:solidFill>
            <a:schemeClr val="bg1"/>
          </a:solidFill>
        </p:grpSpPr>
        <p:sp>
          <p:nvSpPr>
            <p:cNvPr id="29" name="Freeform 30">
              <a:extLst>
                <a:ext uri="{FF2B5EF4-FFF2-40B4-BE49-F238E27FC236}">
                  <a16:creationId xmlns="" xmlns:a16="http://schemas.microsoft.com/office/drawing/2014/main" id="{7BE466E0-CB2D-4A47-841B-DE07416AA8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7" y="3603"/>
              <a:ext cx="276" cy="306"/>
            </a:xfrm>
            <a:custGeom>
              <a:avLst/>
              <a:gdLst>
                <a:gd name="T0" fmla="*/ 206 w 276"/>
                <a:gd name="T1" fmla="*/ 229 h 306"/>
                <a:gd name="T2" fmla="*/ 68 w 276"/>
                <a:gd name="T3" fmla="*/ 76 h 306"/>
                <a:gd name="T4" fmla="*/ 206 w 276"/>
                <a:gd name="T5" fmla="*/ 76 h 306"/>
                <a:gd name="T6" fmla="*/ 206 w 276"/>
                <a:gd name="T7" fmla="*/ 229 h 306"/>
                <a:gd name="T8" fmla="*/ 206 w 276"/>
                <a:gd name="T9" fmla="*/ 229 h 306"/>
                <a:gd name="T10" fmla="*/ 206 w 276"/>
                <a:gd name="T11" fmla="*/ 229 h 306"/>
                <a:gd name="T12" fmla="*/ 68 w 276"/>
                <a:gd name="T13" fmla="*/ 306 h 306"/>
                <a:gd name="T14" fmla="*/ 68 w 276"/>
                <a:gd name="T15" fmla="*/ 191 h 306"/>
                <a:gd name="T16" fmla="*/ 172 w 276"/>
                <a:gd name="T17" fmla="*/ 306 h 306"/>
                <a:gd name="T18" fmla="*/ 276 w 276"/>
                <a:gd name="T19" fmla="*/ 306 h 306"/>
                <a:gd name="T20" fmla="*/ 276 w 276"/>
                <a:gd name="T21" fmla="*/ 0 h 306"/>
                <a:gd name="T22" fmla="*/ 0 w 276"/>
                <a:gd name="T23" fmla="*/ 0 h 306"/>
                <a:gd name="T24" fmla="*/ 0 w 276"/>
                <a:gd name="T25" fmla="*/ 306 h 306"/>
                <a:gd name="T26" fmla="*/ 68 w 276"/>
                <a:gd name="T27" fmla="*/ 306 h 306"/>
                <a:gd name="T28" fmla="*/ 68 w 276"/>
                <a:gd name="T2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306">
                  <a:moveTo>
                    <a:pt x="206" y="229"/>
                  </a:moveTo>
                  <a:lnTo>
                    <a:pt x="68" y="76"/>
                  </a:lnTo>
                  <a:lnTo>
                    <a:pt x="206" y="76"/>
                  </a:lnTo>
                  <a:lnTo>
                    <a:pt x="206" y="229"/>
                  </a:lnTo>
                  <a:lnTo>
                    <a:pt x="206" y="229"/>
                  </a:lnTo>
                  <a:lnTo>
                    <a:pt x="206" y="229"/>
                  </a:lnTo>
                  <a:close/>
                  <a:moveTo>
                    <a:pt x="68" y="306"/>
                  </a:moveTo>
                  <a:lnTo>
                    <a:pt x="68" y="191"/>
                  </a:lnTo>
                  <a:lnTo>
                    <a:pt x="172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68" y="306"/>
                  </a:lnTo>
                  <a:lnTo>
                    <a:pt x="68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="" xmlns:a16="http://schemas.microsoft.com/office/drawing/2014/main" id="{35C96458-90D7-4378-8993-37904DB94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3603"/>
              <a:ext cx="276" cy="306"/>
            </a:xfrm>
            <a:custGeom>
              <a:avLst/>
              <a:gdLst>
                <a:gd name="T0" fmla="*/ 0 w 276"/>
                <a:gd name="T1" fmla="*/ 306 h 306"/>
                <a:gd name="T2" fmla="*/ 208 w 276"/>
                <a:gd name="T3" fmla="*/ 76 h 306"/>
                <a:gd name="T4" fmla="*/ 208 w 276"/>
                <a:gd name="T5" fmla="*/ 306 h 306"/>
                <a:gd name="T6" fmla="*/ 276 w 276"/>
                <a:gd name="T7" fmla="*/ 306 h 306"/>
                <a:gd name="T8" fmla="*/ 276 w 276"/>
                <a:gd name="T9" fmla="*/ 0 h 306"/>
                <a:gd name="T10" fmla="*/ 174 w 276"/>
                <a:gd name="T11" fmla="*/ 0 h 306"/>
                <a:gd name="T12" fmla="*/ 0 w 276"/>
                <a:gd name="T13" fmla="*/ 191 h 306"/>
                <a:gd name="T14" fmla="*/ 0 w 276"/>
                <a:gd name="T15" fmla="*/ 306 h 306"/>
                <a:gd name="T16" fmla="*/ 0 w 276"/>
                <a:gd name="T17" fmla="*/ 306 h 306"/>
                <a:gd name="T18" fmla="*/ 0 w 276"/>
                <a:gd name="T1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306">
                  <a:moveTo>
                    <a:pt x="0" y="306"/>
                  </a:moveTo>
                  <a:lnTo>
                    <a:pt x="208" y="76"/>
                  </a:lnTo>
                  <a:lnTo>
                    <a:pt x="208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174" y="0"/>
                  </a:lnTo>
                  <a:lnTo>
                    <a:pt x="0" y="191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="" xmlns:a16="http://schemas.microsoft.com/office/drawing/2014/main" id="{6895EF18-0F33-4013-A1D5-F0277CB8CE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9" y="3603"/>
              <a:ext cx="276" cy="306"/>
            </a:xfrm>
            <a:custGeom>
              <a:avLst/>
              <a:gdLst>
                <a:gd name="T0" fmla="*/ 206 w 276"/>
                <a:gd name="T1" fmla="*/ 229 h 306"/>
                <a:gd name="T2" fmla="*/ 68 w 276"/>
                <a:gd name="T3" fmla="*/ 76 h 306"/>
                <a:gd name="T4" fmla="*/ 206 w 276"/>
                <a:gd name="T5" fmla="*/ 76 h 306"/>
                <a:gd name="T6" fmla="*/ 206 w 276"/>
                <a:gd name="T7" fmla="*/ 229 h 306"/>
                <a:gd name="T8" fmla="*/ 206 w 276"/>
                <a:gd name="T9" fmla="*/ 229 h 306"/>
                <a:gd name="T10" fmla="*/ 206 w 276"/>
                <a:gd name="T11" fmla="*/ 229 h 306"/>
                <a:gd name="T12" fmla="*/ 68 w 276"/>
                <a:gd name="T13" fmla="*/ 306 h 306"/>
                <a:gd name="T14" fmla="*/ 68 w 276"/>
                <a:gd name="T15" fmla="*/ 191 h 306"/>
                <a:gd name="T16" fmla="*/ 172 w 276"/>
                <a:gd name="T17" fmla="*/ 306 h 306"/>
                <a:gd name="T18" fmla="*/ 276 w 276"/>
                <a:gd name="T19" fmla="*/ 306 h 306"/>
                <a:gd name="T20" fmla="*/ 276 w 276"/>
                <a:gd name="T21" fmla="*/ 0 h 306"/>
                <a:gd name="T22" fmla="*/ 0 w 276"/>
                <a:gd name="T23" fmla="*/ 0 h 306"/>
                <a:gd name="T24" fmla="*/ 0 w 276"/>
                <a:gd name="T25" fmla="*/ 306 h 306"/>
                <a:gd name="T26" fmla="*/ 68 w 276"/>
                <a:gd name="T27" fmla="*/ 306 h 306"/>
                <a:gd name="T28" fmla="*/ 68 w 276"/>
                <a:gd name="T2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306">
                  <a:moveTo>
                    <a:pt x="206" y="229"/>
                  </a:moveTo>
                  <a:lnTo>
                    <a:pt x="68" y="76"/>
                  </a:lnTo>
                  <a:lnTo>
                    <a:pt x="206" y="76"/>
                  </a:lnTo>
                  <a:lnTo>
                    <a:pt x="206" y="229"/>
                  </a:lnTo>
                  <a:lnTo>
                    <a:pt x="206" y="229"/>
                  </a:lnTo>
                  <a:lnTo>
                    <a:pt x="206" y="229"/>
                  </a:lnTo>
                  <a:close/>
                  <a:moveTo>
                    <a:pt x="68" y="306"/>
                  </a:moveTo>
                  <a:lnTo>
                    <a:pt x="68" y="191"/>
                  </a:lnTo>
                  <a:lnTo>
                    <a:pt x="172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68" y="306"/>
                  </a:lnTo>
                  <a:lnTo>
                    <a:pt x="68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="" xmlns:a16="http://schemas.microsoft.com/office/drawing/2014/main" id="{40F960FF-6BA0-4943-A4EC-85DC9F23FD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9" y="3603"/>
              <a:ext cx="276" cy="306"/>
            </a:xfrm>
            <a:custGeom>
              <a:avLst/>
              <a:gdLst>
                <a:gd name="T0" fmla="*/ 70 w 276"/>
                <a:gd name="T1" fmla="*/ 229 h 306"/>
                <a:gd name="T2" fmla="*/ 70 w 276"/>
                <a:gd name="T3" fmla="*/ 76 h 306"/>
                <a:gd name="T4" fmla="*/ 208 w 276"/>
                <a:gd name="T5" fmla="*/ 76 h 306"/>
                <a:gd name="T6" fmla="*/ 208 w 276"/>
                <a:gd name="T7" fmla="*/ 229 h 306"/>
                <a:gd name="T8" fmla="*/ 70 w 276"/>
                <a:gd name="T9" fmla="*/ 229 h 306"/>
                <a:gd name="T10" fmla="*/ 70 w 276"/>
                <a:gd name="T11" fmla="*/ 229 h 306"/>
                <a:gd name="T12" fmla="*/ 276 w 276"/>
                <a:gd name="T13" fmla="*/ 306 h 306"/>
                <a:gd name="T14" fmla="*/ 276 w 276"/>
                <a:gd name="T15" fmla="*/ 0 h 306"/>
                <a:gd name="T16" fmla="*/ 0 w 276"/>
                <a:gd name="T17" fmla="*/ 0 h 306"/>
                <a:gd name="T18" fmla="*/ 0 w 276"/>
                <a:gd name="T19" fmla="*/ 306 h 306"/>
                <a:gd name="T20" fmla="*/ 276 w 276"/>
                <a:gd name="T21" fmla="*/ 306 h 306"/>
                <a:gd name="T22" fmla="*/ 276 w 276"/>
                <a:gd name="T23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306">
                  <a:moveTo>
                    <a:pt x="70" y="229"/>
                  </a:moveTo>
                  <a:lnTo>
                    <a:pt x="70" y="76"/>
                  </a:lnTo>
                  <a:lnTo>
                    <a:pt x="208" y="76"/>
                  </a:lnTo>
                  <a:lnTo>
                    <a:pt x="208" y="229"/>
                  </a:lnTo>
                  <a:lnTo>
                    <a:pt x="70" y="229"/>
                  </a:lnTo>
                  <a:lnTo>
                    <a:pt x="70" y="229"/>
                  </a:lnTo>
                  <a:close/>
                  <a:moveTo>
                    <a:pt x="276" y="306"/>
                  </a:move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276" y="306"/>
                  </a:lnTo>
                  <a:lnTo>
                    <a:pt x="276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="" xmlns:a16="http://schemas.microsoft.com/office/drawing/2014/main" id="{7ED47283-81FA-42AD-AA21-01AED51302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" y="3981"/>
              <a:ext cx="52" cy="73"/>
            </a:xfrm>
            <a:custGeom>
              <a:avLst/>
              <a:gdLst>
                <a:gd name="T0" fmla="*/ 0 w 52"/>
                <a:gd name="T1" fmla="*/ 73 h 73"/>
                <a:gd name="T2" fmla="*/ 12 w 52"/>
                <a:gd name="T3" fmla="*/ 73 h 73"/>
                <a:gd name="T4" fmla="*/ 12 w 52"/>
                <a:gd name="T5" fmla="*/ 51 h 73"/>
                <a:gd name="T6" fmla="*/ 24 w 52"/>
                <a:gd name="T7" fmla="*/ 51 h 73"/>
                <a:gd name="T8" fmla="*/ 24 w 52"/>
                <a:gd name="T9" fmla="*/ 51 h 73"/>
                <a:gd name="T10" fmla="*/ 34 w 52"/>
                <a:gd name="T11" fmla="*/ 49 h 73"/>
                <a:gd name="T12" fmla="*/ 44 w 52"/>
                <a:gd name="T13" fmla="*/ 43 h 73"/>
                <a:gd name="T14" fmla="*/ 48 w 52"/>
                <a:gd name="T15" fmla="*/ 37 h 73"/>
                <a:gd name="T16" fmla="*/ 52 w 52"/>
                <a:gd name="T17" fmla="*/ 25 h 73"/>
                <a:gd name="T18" fmla="*/ 52 w 52"/>
                <a:gd name="T19" fmla="*/ 25 h 73"/>
                <a:gd name="T20" fmla="*/ 52 w 52"/>
                <a:gd name="T21" fmla="*/ 25 h 73"/>
                <a:gd name="T22" fmla="*/ 50 w 52"/>
                <a:gd name="T23" fmla="*/ 14 h 73"/>
                <a:gd name="T24" fmla="*/ 44 w 52"/>
                <a:gd name="T25" fmla="*/ 6 h 73"/>
                <a:gd name="T26" fmla="*/ 36 w 52"/>
                <a:gd name="T27" fmla="*/ 2 h 73"/>
                <a:gd name="T28" fmla="*/ 26 w 52"/>
                <a:gd name="T29" fmla="*/ 0 h 73"/>
                <a:gd name="T30" fmla="*/ 0 w 52"/>
                <a:gd name="T31" fmla="*/ 0 h 73"/>
                <a:gd name="T32" fmla="*/ 0 w 52"/>
                <a:gd name="T33" fmla="*/ 73 h 73"/>
                <a:gd name="T34" fmla="*/ 12 w 52"/>
                <a:gd name="T35" fmla="*/ 39 h 73"/>
                <a:gd name="T36" fmla="*/ 12 w 52"/>
                <a:gd name="T37" fmla="*/ 12 h 73"/>
                <a:gd name="T38" fmla="*/ 24 w 52"/>
                <a:gd name="T39" fmla="*/ 12 h 73"/>
                <a:gd name="T40" fmla="*/ 24 w 52"/>
                <a:gd name="T41" fmla="*/ 12 h 73"/>
                <a:gd name="T42" fmla="*/ 30 w 52"/>
                <a:gd name="T43" fmla="*/ 12 h 73"/>
                <a:gd name="T44" fmla="*/ 36 w 52"/>
                <a:gd name="T45" fmla="*/ 14 h 73"/>
                <a:gd name="T46" fmla="*/ 38 w 52"/>
                <a:gd name="T47" fmla="*/ 18 h 73"/>
                <a:gd name="T48" fmla="*/ 40 w 52"/>
                <a:gd name="T49" fmla="*/ 25 h 73"/>
                <a:gd name="T50" fmla="*/ 40 w 52"/>
                <a:gd name="T51" fmla="*/ 25 h 73"/>
                <a:gd name="T52" fmla="*/ 40 w 52"/>
                <a:gd name="T53" fmla="*/ 25 h 73"/>
                <a:gd name="T54" fmla="*/ 38 w 52"/>
                <a:gd name="T55" fmla="*/ 31 h 73"/>
                <a:gd name="T56" fmla="*/ 36 w 52"/>
                <a:gd name="T57" fmla="*/ 35 h 73"/>
                <a:gd name="T58" fmla="*/ 30 w 52"/>
                <a:gd name="T59" fmla="*/ 37 h 73"/>
                <a:gd name="T60" fmla="*/ 24 w 52"/>
                <a:gd name="T61" fmla="*/ 39 h 73"/>
                <a:gd name="T62" fmla="*/ 12 w 52"/>
                <a:gd name="T63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73">
                  <a:moveTo>
                    <a:pt x="0" y="73"/>
                  </a:moveTo>
                  <a:lnTo>
                    <a:pt x="12" y="73"/>
                  </a:lnTo>
                  <a:lnTo>
                    <a:pt x="12" y="51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34" y="49"/>
                  </a:lnTo>
                  <a:lnTo>
                    <a:pt x="44" y="43"/>
                  </a:lnTo>
                  <a:lnTo>
                    <a:pt x="48" y="37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14"/>
                  </a:lnTo>
                  <a:lnTo>
                    <a:pt x="44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9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6" y="14"/>
                  </a:lnTo>
                  <a:lnTo>
                    <a:pt x="38" y="18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38" y="31"/>
                  </a:lnTo>
                  <a:lnTo>
                    <a:pt x="36" y="35"/>
                  </a:lnTo>
                  <a:lnTo>
                    <a:pt x="30" y="37"/>
                  </a:lnTo>
                  <a:lnTo>
                    <a:pt x="24" y="39"/>
                  </a:lnTo>
                  <a:lnTo>
                    <a:pt x="12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="" xmlns:a16="http://schemas.microsoft.com/office/drawing/2014/main" id="{0DEE8C17-633C-48F4-B4C7-B984A0D6B4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9" y="3979"/>
              <a:ext cx="70" cy="77"/>
            </a:xfrm>
            <a:custGeom>
              <a:avLst/>
              <a:gdLst>
                <a:gd name="T0" fmla="*/ 34 w 70"/>
                <a:gd name="T1" fmla="*/ 77 h 77"/>
                <a:gd name="T2" fmla="*/ 48 w 70"/>
                <a:gd name="T3" fmla="*/ 73 h 77"/>
                <a:gd name="T4" fmla="*/ 60 w 70"/>
                <a:gd name="T5" fmla="*/ 65 h 77"/>
                <a:gd name="T6" fmla="*/ 66 w 70"/>
                <a:gd name="T7" fmla="*/ 53 h 77"/>
                <a:gd name="T8" fmla="*/ 70 w 70"/>
                <a:gd name="T9" fmla="*/ 39 h 77"/>
                <a:gd name="T10" fmla="*/ 70 w 70"/>
                <a:gd name="T11" fmla="*/ 39 h 77"/>
                <a:gd name="T12" fmla="*/ 66 w 70"/>
                <a:gd name="T13" fmla="*/ 24 h 77"/>
                <a:gd name="T14" fmla="*/ 60 w 70"/>
                <a:gd name="T15" fmla="*/ 12 h 77"/>
                <a:gd name="T16" fmla="*/ 48 w 70"/>
                <a:gd name="T17" fmla="*/ 4 h 77"/>
                <a:gd name="T18" fmla="*/ 34 w 70"/>
                <a:gd name="T19" fmla="*/ 0 h 77"/>
                <a:gd name="T20" fmla="*/ 28 w 70"/>
                <a:gd name="T21" fmla="*/ 2 h 77"/>
                <a:gd name="T22" fmla="*/ 14 w 70"/>
                <a:gd name="T23" fmla="*/ 8 h 77"/>
                <a:gd name="T24" fmla="*/ 6 w 70"/>
                <a:gd name="T25" fmla="*/ 18 h 77"/>
                <a:gd name="T26" fmla="*/ 0 w 70"/>
                <a:gd name="T27" fmla="*/ 31 h 77"/>
                <a:gd name="T28" fmla="*/ 0 w 70"/>
                <a:gd name="T29" fmla="*/ 39 h 77"/>
                <a:gd name="T30" fmla="*/ 0 w 70"/>
                <a:gd name="T31" fmla="*/ 47 h 77"/>
                <a:gd name="T32" fmla="*/ 6 w 70"/>
                <a:gd name="T33" fmla="*/ 61 h 77"/>
                <a:gd name="T34" fmla="*/ 14 w 70"/>
                <a:gd name="T35" fmla="*/ 71 h 77"/>
                <a:gd name="T36" fmla="*/ 28 w 70"/>
                <a:gd name="T37" fmla="*/ 77 h 77"/>
                <a:gd name="T38" fmla="*/ 34 w 70"/>
                <a:gd name="T39" fmla="*/ 77 h 77"/>
                <a:gd name="T40" fmla="*/ 34 w 70"/>
                <a:gd name="T41" fmla="*/ 65 h 77"/>
                <a:gd name="T42" fmla="*/ 18 w 70"/>
                <a:gd name="T43" fmla="*/ 57 h 77"/>
                <a:gd name="T44" fmla="*/ 12 w 70"/>
                <a:gd name="T45" fmla="*/ 39 h 77"/>
                <a:gd name="T46" fmla="*/ 12 w 70"/>
                <a:gd name="T47" fmla="*/ 39 h 77"/>
                <a:gd name="T48" fmla="*/ 18 w 70"/>
                <a:gd name="T49" fmla="*/ 20 h 77"/>
                <a:gd name="T50" fmla="*/ 34 w 70"/>
                <a:gd name="T51" fmla="*/ 12 h 77"/>
                <a:gd name="T52" fmla="*/ 44 w 70"/>
                <a:gd name="T53" fmla="*/ 14 h 77"/>
                <a:gd name="T54" fmla="*/ 56 w 70"/>
                <a:gd name="T55" fmla="*/ 29 h 77"/>
                <a:gd name="T56" fmla="*/ 58 w 70"/>
                <a:gd name="T57" fmla="*/ 39 h 77"/>
                <a:gd name="T58" fmla="*/ 56 w 70"/>
                <a:gd name="T59" fmla="*/ 49 h 77"/>
                <a:gd name="T60" fmla="*/ 44 w 70"/>
                <a:gd name="T61" fmla="*/ 63 h 77"/>
                <a:gd name="T62" fmla="*/ 34 w 70"/>
                <a:gd name="T63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" h="77">
                  <a:moveTo>
                    <a:pt x="34" y="77"/>
                  </a:moveTo>
                  <a:lnTo>
                    <a:pt x="34" y="77"/>
                  </a:lnTo>
                  <a:lnTo>
                    <a:pt x="42" y="77"/>
                  </a:lnTo>
                  <a:lnTo>
                    <a:pt x="48" y="73"/>
                  </a:lnTo>
                  <a:lnTo>
                    <a:pt x="54" y="71"/>
                  </a:lnTo>
                  <a:lnTo>
                    <a:pt x="60" y="65"/>
                  </a:lnTo>
                  <a:lnTo>
                    <a:pt x="64" y="61"/>
                  </a:lnTo>
                  <a:lnTo>
                    <a:pt x="66" y="53"/>
                  </a:lnTo>
                  <a:lnTo>
                    <a:pt x="68" y="47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8" y="31"/>
                  </a:lnTo>
                  <a:lnTo>
                    <a:pt x="66" y="24"/>
                  </a:lnTo>
                  <a:lnTo>
                    <a:pt x="64" y="18"/>
                  </a:lnTo>
                  <a:lnTo>
                    <a:pt x="60" y="12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6" y="61"/>
                  </a:lnTo>
                  <a:lnTo>
                    <a:pt x="10" y="65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8" y="77"/>
                  </a:lnTo>
                  <a:lnTo>
                    <a:pt x="34" y="77"/>
                  </a:lnTo>
                  <a:lnTo>
                    <a:pt x="34" y="77"/>
                  </a:lnTo>
                  <a:close/>
                  <a:moveTo>
                    <a:pt x="34" y="65"/>
                  </a:move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6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4" y="14"/>
                  </a:lnTo>
                  <a:lnTo>
                    <a:pt x="50" y="20"/>
                  </a:lnTo>
                  <a:lnTo>
                    <a:pt x="56" y="29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6" y="49"/>
                  </a:lnTo>
                  <a:lnTo>
                    <a:pt x="50" y="57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="" xmlns:a16="http://schemas.microsoft.com/office/drawing/2014/main" id="{66301120-F5C7-4713-97CE-1B80FF28A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" y="3981"/>
              <a:ext cx="100" cy="75"/>
            </a:xfrm>
            <a:custGeom>
              <a:avLst/>
              <a:gdLst>
                <a:gd name="T0" fmla="*/ 24 w 100"/>
                <a:gd name="T1" fmla="*/ 75 h 75"/>
                <a:gd name="T2" fmla="*/ 34 w 100"/>
                <a:gd name="T3" fmla="*/ 75 h 75"/>
                <a:gd name="T4" fmla="*/ 50 w 100"/>
                <a:gd name="T5" fmla="*/ 20 h 75"/>
                <a:gd name="T6" fmla="*/ 66 w 100"/>
                <a:gd name="T7" fmla="*/ 75 h 75"/>
                <a:gd name="T8" fmla="*/ 76 w 100"/>
                <a:gd name="T9" fmla="*/ 75 h 75"/>
                <a:gd name="T10" fmla="*/ 100 w 100"/>
                <a:gd name="T11" fmla="*/ 0 h 75"/>
                <a:gd name="T12" fmla="*/ 88 w 100"/>
                <a:gd name="T13" fmla="*/ 0 h 75"/>
                <a:gd name="T14" fmla="*/ 72 w 100"/>
                <a:gd name="T15" fmla="*/ 55 h 75"/>
                <a:gd name="T16" fmla="*/ 56 w 100"/>
                <a:gd name="T17" fmla="*/ 0 h 75"/>
                <a:gd name="T18" fmla="*/ 46 w 100"/>
                <a:gd name="T19" fmla="*/ 0 h 75"/>
                <a:gd name="T20" fmla="*/ 30 w 100"/>
                <a:gd name="T21" fmla="*/ 55 h 75"/>
                <a:gd name="T22" fmla="*/ 14 w 100"/>
                <a:gd name="T23" fmla="*/ 0 h 75"/>
                <a:gd name="T24" fmla="*/ 0 w 100"/>
                <a:gd name="T25" fmla="*/ 0 h 75"/>
                <a:gd name="T26" fmla="*/ 24 w 100"/>
                <a:gd name="T2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75">
                  <a:moveTo>
                    <a:pt x="24" y="75"/>
                  </a:moveTo>
                  <a:lnTo>
                    <a:pt x="34" y="75"/>
                  </a:lnTo>
                  <a:lnTo>
                    <a:pt x="50" y="20"/>
                  </a:lnTo>
                  <a:lnTo>
                    <a:pt x="66" y="75"/>
                  </a:lnTo>
                  <a:lnTo>
                    <a:pt x="76" y="75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72" y="55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30" y="55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" y="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="" xmlns:a16="http://schemas.microsoft.com/office/drawing/2014/main" id="{AA4F05BC-AE98-43B3-AC42-5A507B4D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" y="3981"/>
              <a:ext cx="48" cy="73"/>
            </a:xfrm>
            <a:custGeom>
              <a:avLst/>
              <a:gdLst>
                <a:gd name="T0" fmla="*/ 0 w 48"/>
                <a:gd name="T1" fmla="*/ 73 h 73"/>
                <a:gd name="T2" fmla="*/ 48 w 48"/>
                <a:gd name="T3" fmla="*/ 73 h 73"/>
                <a:gd name="T4" fmla="*/ 48 w 48"/>
                <a:gd name="T5" fmla="*/ 63 h 73"/>
                <a:gd name="T6" fmla="*/ 10 w 48"/>
                <a:gd name="T7" fmla="*/ 63 h 73"/>
                <a:gd name="T8" fmla="*/ 10 w 48"/>
                <a:gd name="T9" fmla="*/ 43 h 73"/>
                <a:gd name="T10" fmla="*/ 44 w 48"/>
                <a:gd name="T11" fmla="*/ 43 h 73"/>
                <a:gd name="T12" fmla="*/ 44 w 48"/>
                <a:gd name="T13" fmla="*/ 31 h 73"/>
                <a:gd name="T14" fmla="*/ 10 w 48"/>
                <a:gd name="T15" fmla="*/ 31 h 73"/>
                <a:gd name="T16" fmla="*/ 10 w 48"/>
                <a:gd name="T17" fmla="*/ 12 h 73"/>
                <a:gd name="T18" fmla="*/ 48 w 48"/>
                <a:gd name="T19" fmla="*/ 12 h 73"/>
                <a:gd name="T20" fmla="*/ 48 w 48"/>
                <a:gd name="T21" fmla="*/ 0 h 73"/>
                <a:gd name="T22" fmla="*/ 0 w 48"/>
                <a:gd name="T23" fmla="*/ 0 h 73"/>
                <a:gd name="T24" fmla="*/ 0 w 4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73">
                  <a:moveTo>
                    <a:pt x="0" y="73"/>
                  </a:moveTo>
                  <a:lnTo>
                    <a:pt x="48" y="73"/>
                  </a:lnTo>
                  <a:lnTo>
                    <a:pt x="48" y="63"/>
                  </a:lnTo>
                  <a:lnTo>
                    <a:pt x="10" y="63"/>
                  </a:lnTo>
                  <a:lnTo>
                    <a:pt x="10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0" y="31"/>
                  </a:lnTo>
                  <a:lnTo>
                    <a:pt x="10" y="12"/>
                  </a:lnTo>
                  <a:lnTo>
                    <a:pt x="48" y="1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="" xmlns:a16="http://schemas.microsoft.com/office/drawing/2014/main" id="{236C0279-55B9-488A-BC81-0E80A37FCB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7" y="3981"/>
              <a:ext cx="58" cy="73"/>
            </a:xfrm>
            <a:custGeom>
              <a:avLst/>
              <a:gdLst>
                <a:gd name="T0" fmla="*/ 0 w 58"/>
                <a:gd name="T1" fmla="*/ 73 h 73"/>
                <a:gd name="T2" fmla="*/ 12 w 58"/>
                <a:gd name="T3" fmla="*/ 73 h 73"/>
                <a:gd name="T4" fmla="*/ 12 w 58"/>
                <a:gd name="T5" fmla="*/ 49 h 73"/>
                <a:gd name="T6" fmla="*/ 26 w 58"/>
                <a:gd name="T7" fmla="*/ 49 h 73"/>
                <a:gd name="T8" fmla="*/ 44 w 58"/>
                <a:gd name="T9" fmla="*/ 73 h 73"/>
                <a:gd name="T10" fmla="*/ 58 w 58"/>
                <a:gd name="T11" fmla="*/ 73 h 73"/>
                <a:gd name="T12" fmla="*/ 40 w 58"/>
                <a:gd name="T13" fmla="*/ 47 h 73"/>
                <a:gd name="T14" fmla="*/ 40 w 58"/>
                <a:gd name="T15" fmla="*/ 47 h 73"/>
                <a:gd name="T16" fmla="*/ 46 w 58"/>
                <a:gd name="T17" fmla="*/ 43 h 73"/>
                <a:gd name="T18" fmla="*/ 50 w 58"/>
                <a:gd name="T19" fmla="*/ 39 h 73"/>
                <a:gd name="T20" fmla="*/ 54 w 58"/>
                <a:gd name="T21" fmla="*/ 33 h 73"/>
                <a:gd name="T22" fmla="*/ 54 w 58"/>
                <a:gd name="T23" fmla="*/ 22 h 73"/>
                <a:gd name="T24" fmla="*/ 54 w 58"/>
                <a:gd name="T25" fmla="*/ 22 h 73"/>
                <a:gd name="T26" fmla="*/ 54 w 58"/>
                <a:gd name="T27" fmla="*/ 22 h 73"/>
                <a:gd name="T28" fmla="*/ 54 w 58"/>
                <a:gd name="T29" fmla="*/ 14 h 73"/>
                <a:gd name="T30" fmla="*/ 50 w 58"/>
                <a:gd name="T31" fmla="*/ 8 h 73"/>
                <a:gd name="T32" fmla="*/ 50 w 58"/>
                <a:gd name="T33" fmla="*/ 8 h 73"/>
                <a:gd name="T34" fmla="*/ 42 w 58"/>
                <a:gd name="T35" fmla="*/ 2 h 73"/>
                <a:gd name="T36" fmla="*/ 30 w 58"/>
                <a:gd name="T37" fmla="*/ 0 h 73"/>
                <a:gd name="T38" fmla="*/ 0 w 58"/>
                <a:gd name="T39" fmla="*/ 0 h 73"/>
                <a:gd name="T40" fmla="*/ 0 w 58"/>
                <a:gd name="T41" fmla="*/ 73 h 73"/>
                <a:gd name="T42" fmla="*/ 12 w 58"/>
                <a:gd name="T43" fmla="*/ 37 h 73"/>
                <a:gd name="T44" fmla="*/ 12 w 58"/>
                <a:gd name="T45" fmla="*/ 12 h 73"/>
                <a:gd name="T46" fmla="*/ 30 w 58"/>
                <a:gd name="T47" fmla="*/ 12 h 73"/>
                <a:gd name="T48" fmla="*/ 30 w 58"/>
                <a:gd name="T49" fmla="*/ 12 h 73"/>
                <a:gd name="T50" fmla="*/ 36 w 58"/>
                <a:gd name="T51" fmla="*/ 12 h 73"/>
                <a:gd name="T52" fmla="*/ 40 w 58"/>
                <a:gd name="T53" fmla="*/ 14 h 73"/>
                <a:gd name="T54" fmla="*/ 42 w 58"/>
                <a:gd name="T55" fmla="*/ 18 h 73"/>
                <a:gd name="T56" fmla="*/ 44 w 58"/>
                <a:gd name="T57" fmla="*/ 25 h 73"/>
                <a:gd name="T58" fmla="*/ 44 w 58"/>
                <a:gd name="T59" fmla="*/ 25 h 73"/>
                <a:gd name="T60" fmla="*/ 44 w 58"/>
                <a:gd name="T61" fmla="*/ 25 h 73"/>
                <a:gd name="T62" fmla="*/ 42 w 58"/>
                <a:gd name="T63" fmla="*/ 29 h 73"/>
                <a:gd name="T64" fmla="*/ 40 w 58"/>
                <a:gd name="T65" fmla="*/ 33 h 73"/>
                <a:gd name="T66" fmla="*/ 36 w 58"/>
                <a:gd name="T67" fmla="*/ 37 h 73"/>
                <a:gd name="T68" fmla="*/ 30 w 58"/>
                <a:gd name="T69" fmla="*/ 37 h 73"/>
                <a:gd name="T70" fmla="*/ 12 w 58"/>
                <a:gd name="T71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" h="73">
                  <a:moveTo>
                    <a:pt x="0" y="73"/>
                  </a:moveTo>
                  <a:lnTo>
                    <a:pt x="12" y="73"/>
                  </a:lnTo>
                  <a:lnTo>
                    <a:pt x="12" y="49"/>
                  </a:lnTo>
                  <a:lnTo>
                    <a:pt x="26" y="49"/>
                  </a:lnTo>
                  <a:lnTo>
                    <a:pt x="44" y="73"/>
                  </a:lnTo>
                  <a:lnTo>
                    <a:pt x="58" y="73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6" y="43"/>
                  </a:lnTo>
                  <a:lnTo>
                    <a:pt x="50" y="39"/>
                  </a:lnTo>
                  <a:lnTo>
                    <a:pt x="54" y="33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1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7"/>
                  </a:moveTo>
                  <a:lnTo>
                    <a:pt x="12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40" y="14"/>
                  </a:lnTo>
                  <a:lnTo>
                    <a:pt x="42" y="18"/>
                  </a:lnTo>
                  <a:lnTo>
                    <a:pt x="44" y="25"/>
                  </a:lnTo>
                  <a:lnTo>
                    <a:pt x="44" y="25"/>
                  </a:lnTo>
                  <a:lnTo>
                    <a:pt x="44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6" y="37"/>
                  </a:lnTo>
                  <a:lnTo>
                    <a:pt x="30" y="37"/>
                  </a:lnTo>
                  <a:lnTo>
                    <a:pt x="12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="" xmlns:a16="http://schemas.microsoft.com/office/drawing/2014/main" id="{8F0FA1B8-A542-4DC9-A5A3-D09AE56FD3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7" y="3981"/>
              <a:ext cx="50" cy="73"/>
            </a:xfrm>
            <a:custGeom>
              <a:avLst/>
              <a:gdLst>
                <a:gd name="T0" fmla="*/ 0 w 50"/>
                <a:gd name="T1" fmla="*/ 73 h 73"/>
                <a:gd name="T2" fmla="*/ 10 w 50"/>
                <a:gd name="T3" fmla="*/ 73 h 73"/>
                <a:gd name="T4" fmla="*/ 10 w 50"/>
                <a:gd name="T5" fmla="*/ 51 h 73"/>
                <a:gd name="T6" fmla="*/ 24 w 50"/>
                <a:gd name="T7" fmla="*/ 51 h 73"/>
                <a:gd name="T8" fmla="*/ 24 w 50"/>
                <a:gd name="T9" fmla="*/ 51 h 73"/>
                <a:gd name="T10" fmla="*/ 34 w 50"/>
                <a:gd name="T11" fmla="*/ 49 h 73"/>
                <a:gd name="T12" fmla="*/ 42 w 50"/>
                <a:gd name="T13" fmla="*/ 43 h 73"/>
                <a:gd name="T14" fmla="*/ 48 w 50"/>
                <a:gd name="T15" fmla="*/ 37 h 73"/>
                <a:gd name="T16" fmla="*/ 50 w 50"/>
                <a:gd name="T17" fmla="*/ 25 h 73"/>
                <a:gd name="T18" fmla="*/ 50 w 50"/>
                <a:gd name="T19" fmla="*/ 25 h 73"/>
                <a:gd name="T20" fmla="*/ 50 w 50"/>
                <a:gd name="T21" fmla="*/ 25 h 73"/>
                <a:gd name="T22" fmla="*/ 48 w 50"/>
                <a:gd name="T23" fmla="*/ 14 h 73"/>
                <a:gd name="T24" fmla="*/ 44 w 50"/>
                <a:gd name="T25" fmla="*/ 6 h 73"/>
                <a:gd name="T26" fmla="*/ 36 w 50"/>
                <a:gd name="T27" fmla="*/ 2 h 73"/>
                <a:gd name="T28" fmla="*/ 26 w 50"/>
                <a:gd name="T29" fmla="*/ 0 h 73"/>
                <a:gd name="T30" fmla="*/ 0 w 50"/>
                <a:gd name="T31" fmla="*/ 0 h 73"/>
                <a:gd name="T32" fmla="*/ 0 w 50"/>
                <a:gd name="T33" fmla="*/ 73 h 73"/>
                <a:gd name="T34" fmla="*/ 10 w 50"/>
                <a:gd name="T35" fmla="*/ 39 h 73"/>
                <a:gd name="T36" fmla="*/ 10 w 50"/>
                <a:gd name="T37" fmla="*/ 12 h 73"/>
                <a:gd name="T38" fmla="*/ 24 w 50"/>
                <a:gd name="T39" fmla="*/ 12 h 73"/>
                <a:gd name="T40" fmla="*/ 24 w 50"/>
                <a:gd name="T41" fmla="*/ 12 h 73"/>
                <a:gd name="T42" fmla="*/ 30 w 50"/>
                <a:gd name="T43" fmla="*/ 12 h 73"/>
                <a:gd name="T44" fmla="*/ 34 w 50"/>
                <a:gd name="T45" fmla="*/ 14 h 73"/>
                <a:gd name="T46" fmla="*/ 38 w 50"/>
                <a:gd name="T47" fmla="*/ 18 h 73"/>
                <a:gd name="T48" fmla="*/ 38 w 50"/>
                <a:gd name="T49" fmla="*/ 25 h 73"/>
                <a:gd name="T50" fmla="*/ 38 w 50"/>
                <a:gd name="T51" fmla="*/ 25 h 73"/>
                <a:gd name="T52" fmla="*/ 38 w 50"/>
                <a:gd name="T53" fmla="*/ 25 h 73"/>
                <a:gd name="T54" fmla="*/ 38 w 50"/>
                <a:gd name="T55" fmla="*/ 31 h 73"/>
                <a:gd name="T56" fmla="*/ 34 w 50"/>
                <a:gd name="T57" fmla="*/ 35 h 73"/>
                <a:gd name="T58" fmla="*/ 30 w 50"/>
                <a:gd name="T59" fmla="*/ 37 h 73"/>
                <a:gd name="T60" fmla="*/ 24 w 50"/>
                <a:gd name="T61" fmla="*/ 39 h 73"/>
                <a:gd name="T62" fmla="*/ 10 w 50"/>
                <a:gd name="T63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10" y="73"/>
                  </a:lnTo>
                  <a:lnTo>
                    <a:pt x="10" y="51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34" y="49"/>
                  </a:lnTo>
                  <a:lnTo>
                    <a:pt x="42" y="43"/>
                  </a:lnTo>
                  <a:lnTo>
                    <a:pt x="48" y="37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8" y="14"/>
                  </a:lnTo>
                  <a:lnTo>
                    <a:pt x="44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0" y="39"/>
                  </a:moveTo>
                  <a:lnTo>
                    <a:pt x="10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4" y="14"/>
                  </a:lnTo>
                  <a:lnTo>
                    <a:pt x="38" y="18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31"/>
                  </a:lnTo>
                  <a:lnTo>
                    <a:pt x="34" y="35"/>
                  </a:lnTo>
                  <a:lnTo>
                    <a:pt x="30" y="37"/>
                  </a:lnTo>
                  <a:lnTo>
                    <a:pt x="24" y="39"/>
                  </a:ln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="" xmlns:a16="http://schemas.microsoft.com/office/drawing/2014/main" id="{CD8C3136-B8B8-4E52-B8F9-24480A224F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7" y="3979"/>
              <a:ext cx="68" cy="77"/>
            </a:xfrm>
            <a:custGeom>
              <a:avLst/>
              <a:gdLst>
                <a:gd name="T0" fmla="*/ 34 w 68"/>
                <a:gd name="T1" fmla="*/ 77 h 77"/>
                <a:gd name="T2" fmla="*/ 48 w 68"/>
                <a:gd name="T3" fmla="*/ 73 h 77"/>
                <a:gd name="T4" fmla="*/ 58 w 68"/>
                <a:gd name="T5" fmla="*/ 65 h 77"/>
                <a:gd name="T6" fmla="*/ 66 w 68"/>
                <a:gd name="T7" fmla="*/ 53 h 77"/>
                <a:gd name="T8" fmla="*/ 68 w 68"/>
                <a:gd name="T9" fmla="*/ 39 h 77"/>
                <a:gd name="T10" fmla="*/ 68 w 68"/>
                <a:gd name="T11" fmla="*/ 39 h 77"/>
                <a:gd name="T12" fmla="*/ 66 w 68"/>
                <a:gd name="T13" fmla="*/ 24 h 77"/>
                <a:gd name="T14" fmla="*/ 60 w 68"/>
                <a:gd name="T15" fmla="*/ 12 h 77"/>
                <a:gd name="T16" fmla="*/ 48 w 68"/>
                <a:gd name="T17" fmla="*/ 4 h 77"/>
                <a:gd name="T18" fmla="*/ 34 w 68"/>
                <a:gd name="T19" fmla="*/ 0 h 77"/>
                <a:gd name="T20" fmla="*/ 26 w 68"/>
                <a:gd name="T21" fmla="*/ 2 h 77"/>
                <a:gd name="T22" fmla="*/ 14 w 68"/>
                <a:gd name="T23" fmla="*/ 8 h 77"/>
                <a:gd name="T24" fmla="*/ 6 w 68"/>
                <a:gd name="T25" fmla="*/ 18 h 77"/>
                <a:gd name="T26" fmla="*/ 0 w 68"/>
                <a:gd name="T27" fmla="*/ 31 h 77"/>
                <a:gd name="T28" fmla="*/ 0 w 68"/>
                <a:gd name="T29" fmla="*/ 39 h 77"/>
                <a:gd name="T30" fmla="*/ 0 w 68"/>
                <a:gd name="T31" fmla="*/ 47 h 77"/>
                <a:gd name="T32" fmla="*/ 4 w 68"/>
                <a:gd name="T33" fmla="*/ 61 h 77"/>
                <a:gd name="T34" fmla="*/ 14 w 68"/>
                <a:gd name="T35" fmla="*/ 71 h 77"/>
                <a:gd name="T36" fmla="*/ 26 w 68"/>
                <a:gd name="T37" fmla="*/ 77 h 77"/>
                <a:gd name="T38" fmla="*/ 34 w 68"/>
                <a:gd name="T39" fmla="*/ 77 h 77"/>
                <a:gd name="T40" fmla="*/ 34 w 68"/>
                <a:gd name="T41" fmla="*/ 65 h 77"/>
                <a:gd name="T42" fmla="*/ 18 w 68"/>
                <a:gd name="T43" fmla="*/ 57 h 77"/>
                <a:gd name="T44" fmla="*/ 12 w 68"/>
                <a:gd name="T45" fmla="*/ 39 h 77"/>
                <a:gd name="T46" fmla="*/ 12 w 68"/>
                <a:gd name="T47" fmla="*/ 39 h 77"/>
                <a:gd name="T48" fmla="*/ 18 w 68"/>
                <a:gd name="T49" fmla="*/ 20 h 77"/>
                <a:gd name="T50" fmla="*/ 34 w 68"/>
                <a:gd name="T51" fmla="*/ 12 h 77"/>
                <a:gd name="T52" fmla="*/ 42 w 68"/>
                <a:gd name="T53" fmla="*/ 14 h 77"/>
                <a:gd name="T54" fmla="*/ 54 w 68"/>
                <a:gd name="T55" fmla="*/ 29 h 77"/>
                <a:gd name="T56" fmla="*/ 56 w 68"/>
                <a:gd name="T57" fmla="*/ 39 h 77"/>
                <a:gd name="T58" fmla="*/ 54 w 68"/>
                <a:gd name="T59" fmla="*/ 49 h 77"/>
                <a:gd name="T60" fmla="*/ 44 w 68"/>
                <a:gd name="T61" fmla="*/ 63 h 77"/>
                <a:gd name="T62" fmla="*/ 34 w 68"/>
                <a:gd name="T63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" h="77">
                  <a:moveTo>
                    <a:pt x="34" y="77"/>
                  </a:moveTo>
                  <a:lnTo>
                    <a:pt x="34" y="77"/>
                  </a:lnTo>
                  <a:lnTo>
                    <a:pt x="42" y="77"/>
                  </a:lnTo>
                  <a:lnTo>
                    <a:pt x="48" y="73"/>
                  </a:lnTo>
                  <a:lnTo>
                    <a:pt x="54" y="71"/>
                  </a:lnTo>
                  <a:lnTo>
                    <a:pt x="58" y="65"/>
                  </a:lnTo>
                  <a:lnTo>
                    <a:pt x="64" y="61"/>
                  </a:lnTo>
                  <a:lnTo>
                    <a:pt x="66" y="53"/>
                  </a:lnTo>
                  <a:lnTo>
                    <a:pt x="68" y="47"/>
                  </a:lnTo>
                  <a:lnTo>
                    <a:pt x="68" y="39"/>
                  </a:lnTo>
                  <a:lnTo>
                    <a:pt x="68" y="39"/>
                  </a:lnTo>
                  <a:lnTo>
                    <a:pt x="68" y="39"/>
                  </a:lnTo>
                  <a:lnTo>
                    <a:pt x="68" y="31"/>
                  </a:lnTo>
                  <a:lnTo>
                    <a:pt x="66" y="24"/>
                  </a:lnTo>
                  <a:lnTo>
                    <a:pt x="64" y="18"/>
                  </a:lnTo>
                  <a:lnTo>
                    <a:pt x="60" y="12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4" y="61"/>
                  </a:lnTo>
                  <a:lnTo>
                    <a:pt x="10" y="65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6" y="77"/>
                  </a:lnTo>
                  <a:lnTo>
                    <a:pt x="34" y="77"/>
                  </a:lnTo>
                  <a:lnTo>
                    <a:pt x="34" y="77"/>
                  </a:lnTo>
                  <a:close/>
                  <a:moveTo>
                    <a:pt x="34" y="65"/>
                  </a:move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4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2" y="14"/>
                  </a:lnTo>
                  <a:lnTo>
                    <a:pt x="50" y="20"/>
                  </a:lnTo>
                  <a:lnTo>
                    <a:pt x="54" y="2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4" y="49"/>
                  </a:lnTo>
                  <a:lnTo>
                    <a:pt x="50" y="57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Rectangle 41">
              <a:extLst>
                <a:ext uri="{FF2B5EF4-FFF2-40B4-BE49-F238E27FC236}">
                  <a16:creationId xmlns="" xmlns:a16="http://schemas.microsoft.com/office/drawing/2014/main" id="{B36CBCC7-7547-40A1-B9CE-220A129DD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3981"/>
              <a:ext cx="12" cy="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="" xmlns:a16="http://schemas.microsoft.com/office/drawing/2014/main" id="{D8B88A3E-6C6B-4ACD-9010-D75EBEB7A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3981"/>
              <a:ext cx="58" cy="73"/>
            </a:xfrm>
            <a:custGeom>
              <a:avLst/>
              <a:gdLst>
                <a:gd name="T0" fmla="*/ 0 w 58"/>
                <a:gd name="T1" fmla="*/ 73 h 73"/>
                <a:gd name="T2" fmla="*/ 12 w 58"/>
                <a:gd name="T3" fmla="*/ 73 h 73"/>
                <a:gd name="T4" fmla="*/ 12 w 58"/>
                <a:gd name="T5" fmla="*/ 20 h 73"/>
                <a:gd name="T6" fmla="*/ 48 w 58"/>
                <a:gd name="T7" fmla="*/ 73 h 73"/>
                <a:gd name="T8" fmla="*/ 58 w 58"/>
                <a:gd name="T9" fmla="*/ 73 h 73"/>
                <a:gd name="T10" fmla="*/ 58 w 58"/>
                <a:gd name="T11" fmla="*/ 0 h 73"/>
                <a:gd name="T12" fmla="*/ 46 w 58"/>
                <a:gd name="T13" fmla="*/ 0 h 73"/>
                <a:gd name="T14" fmla="*/ 46 w 58"/>
                <a:gd name="T15" fmla="*/ 51 h 73"/>
                <a:gd name="T16" fmla="*/ 12 w 58"/>
                <a:gd name="T17" fmla="*/ 0 h 73"/>
                <a:gd name="T18" fmla="*/ 0 w 58"/>
                <a:gd name="T19" fmla="*/ 0 h 73"/>
                <a:gd name="T20" fmla="*/ 0 w 58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73">
                  <a:moveTo>
                    <a:pt x="0" y="73"/>
                  </a:moveTo>
                  <a:lnTo>
                    <a:pt x="12" y="73"/>
                  </a:lnTo>
                  <a:lnTo>
                    <a:pt x="12" y="20"/>
                  </a:lnTo>
                  <a:lnTo>
                    <a:pt x="48" y="73"/>
                  </a:lnTo>
                  <a:lnTo>
                    <a:pt x="58" y="73"/>
                  </a:lnTo>
                  <a:lnTo>
                    <a:pt x="58" y="0"/>
                  </a:lnTo>
                  <a:lnTo>
                    <a:pt x="46" y="0"/>
                  </a:lnTo>
                  <a:lnTo>
                    <a:pt x="46" y="5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="" xmlns:a16="http://schemas.microsoft.com/office/drawing/2014/main" id="{69D4356C-2787-4976-8EA0-94758E067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3981"/>
              <a:ext cx="54" cy="73"/>
            </a:xfrm>
            <a:custGeom>
              <a:avLst/>
              <a:gdLst>
                <a:gd name="T0" fmla="*/ 22 w 54"/>
                <a:gd name="T1" fmla="*/ 73 h 73"/>
                <a:gd name="T2" fmla="*/ 34 w 54"/>
                <a:gd name="T3" fmla="*/ 73 h 73"/>
                <a:gd name="T4" fmla="*/ 34 w 54"/>
                <a:gd name="T5" fmla="*/ 12 h 73"/>
                <a:gd name="T6" fmla="*/ 54 w 54"/>
                <a:gd name="T7" fmla="*/ 12 h 73"/>
                <a:gd name="T8" fmla="*/ 54 w 54"/>
                <a:gd name="T9" fmla="*/ 0 h 73"/>
                <a:gd name="T10" fmla="*/ 0 w 54"/>
                <a:gd name="T11" fmla="*/ 0 h 73"/>
                <a:gd name="T12" fmla="*/ 0 w 54"/>
                <a:gd name="T13" fmla="*/ 12 h 73"/>
                <a:gd name="T14" fmla="*/ 22 w 54"/>
                <a:gd name="T15" fmla="*/ 12 h 73"/>
                <a:gd name="T16" fmla="*/ 22 w 54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3">
                  <a:moveTo>
                    <a:pt x="22" y="73"/>
                  </a:moveTo>
                  <a:lnTo>
                    <a:pt x="34" y="73"/>
                  </a:lnTo>
                  <a:lnTo>
                    <a:pt x="34" y="12"/>
                  </a:lnTo>
                  <a:lnTo>
                    <a:pt x="54" y="12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" y="12"/>
                  </a:lnTo>
                  <a:lnTo>
                    <a:pt x="22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="" xmlns:a16="http://schemas.microsoft.com/office/drawing/2014/main" id="{E157F205-A5E6-42B7-9483-523D07E481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5" y="3981"/>
              <a:ext cx="60" cy="73"/>
            </a:xfrm>
            <a:custGeom>
              <a:avLst/>
              <a:gdLst>
                <a:gd name="T0" fmla="*/ 0 w 60"/>
                <a:gd name="T1" fmla="*/ 73 h 73"/>
                <a:gd name="T2" fmla="*/ 24 w 60"/>
                <a:gd name="T3" fmla="*/ 73 h 73"/>
                <a:gd name="T4" fmla="*/ 24 w 60"/>
                <a:gd name="T5" fmla="*/ 73 h 73"/>
                <a:gd name="T6" fmla="*/ 32 w 60"/>
                <a:gd name="T7" fmla="*/ 73 h 73"/>
                <a:gd name="T8" fmla="*/ 38 w 60"/>
                <a:gd name="T9" fmla="*/ 71 h 73"/>
                <a:gd name="T10" fmla="*/ 44 w 60"/>
                <a:gd name="T11" fmla="*/ 67 h 73"/>
                <a:gd name="T12" fmla="*/ 50 w 60"/>
                <a:gd name="T13" fmla="*/ 63 h 73"/>
                <a:gd name="T14" fmla="*/ 54 w 60"/>
                <a:gd name="T15" fmla="*/ 57 h 73"/>
                <a:gd name="T16" fmla="*/ 56 w 60"/>
                <a:gd name="T17" fmla="*/ 51 h 73"/>
                <a:gd name="T18" fmla="*/ 58 w 60"/>
                <a:gd name="T19" fmla="*/ 45 h 73"/>
                <a:gd name="T20" fmla="*/ 60 w 60"/>
                <a:gd name="T21" fmla="*/ 37 h 73"/>
                <a:gd name="T22" fmla="*/ 60 w 60"/>
                <a:gd name="T23" fmla="*/ 37 h 73"/>
                <a:gd name="T24" fmla="*/ 60 w 60"/>
                <a:gd name="T25" fmla="*/ 37 h 73"/>
                <a:gd name="T26" fmla="*/ 58 w 60"/>
                <a:gd name="T27" fmla="*/ 29 h 73"/>
                <a:gd name="T28" fmla="*/ 56 w 60"/>
                <a:gd name="T29" fmla="*/ 22 h 73"/>
                <a:gd name="T30" fmla="*/ 54 w 60"/>
                <a:gd name="T31" fmla="*/ 16 h 73"/>
                <a:gd name="T32" fmla="*/ 50 w 60"/>
                <a:gd name="T33" fmla="*/ 10 h 73"/>
                <a:gd name="T34" fmla="*/ 44 w 60"/>
                <a:gd name="T35" fmla="*/ 6 h 73"/>
                <a:gd name="T36" fmla="*/ 38 w 60"/>
                <a:gd name="T37" fmla="*/ 2 h 73"/>
                <a:gd name="T38" fmla="*/ 32 w 60"/>
                <a:gd name="T39" fmla="*/ 0 h 73"/>
                <a:gd name="T40" fmla="*/ 24 w 60"/>
                <a:gd name="T41" fmla="*/ 0 h 73"/>
                <a:gd name="T42" fmla="*/ 0 w 60"/>
                <a:gd name="T43" fmla="*/ 0 h 73"/>
                <a:gd name="T44" fmla="*/ 0 w 60"/>
                <a:gd name="T45" fmla="*/ 73 h 73"/>
                <a:gd name="T46" fmla="*/ 24 w 60"/>
                <a:gd name="T47" fmla="*/ 12 h 73"/>
                <a:gd name="T48" fmla="*/ 24 w 60"/>
                <a:gd name="T49" fmla="*/ 12 h 73"/>
                <a:gd name="T50" fmla="*/ 34 w 60"/>
                <a:gd name="T51" fmla="*/ 14 h 73"/>
                <a:gd name="T52" fmla="*/ 40 w 60"/>
                <a:gd name="T53" fmla="*/ 18 h 73"/>
                <a:gd name="T54" fmla="*/ 46 w 60"/>
                <a:gd name="T55" fmla="*/ 27 h 73"/>
                <a:gd name="T56" fmla="*/ 46 w 60"/>
                <a:gd name="T57" fmla="*/ 37 h 73"/>
                <a:gd name="T58" fmla="*/ 46 w 60"/>
                <a:gd name="T59" fmla="*/ 37 h 73"/>
                <a:gd name="T60" fmla="*/ 46 w 60"/>
                <a:gd name="T61" fmla="*/ 37 h 73"/>
                <a:gd name="T62" fmla="*/ 46 w 60"/>
                <a:gd name="T63" fmla="*/ 47 h 73"/>
                <a:gd name="T64" fmla="*/ 40 w 60"/>
                <a:gd name="T65" fmla="*/ 55 h 73"/>
                <a:gd name="T66" fmla="*/ 34 w 60"/>
                <a:gd name="T67" fmla="*/ 61 h 73"/>
                <a:gd name="T68" fmla="*/ 24 w 60"/>
                <a:gd name="T69" fmla="*/ 61 h 73"/>
                <a:gd name="T70" fmla="*/ 10 w 60"/>
                <a:gd name="T71" fmla="*/ 61 h 73"/>
                <a:gd name="T72" fmla="*/ 10 w 60"/>
                <a:gd name="T73" fmla="*/ 12 h 73"/>
                <a:gd name="T74" fmla="*/ 24 w 60"/>
                <a:gd name="T75" fmla="*/ 1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73">
                  <a:moveTo>
                    <a:pt x="0" y="73"/>
                  </a:moveTo>
                  <a:lnTo>
                    <a:pt x="24" y="73"/>
                  </a:lnTo>
                  <a:lnTo>
                    <a:pt x="24" y="73"/>
                  </a:lnTo>
                  <a:lnTo>
                    <a:pt x="32" y="73"/>
                  </a:lnTo>
                  <a:lnTo>
                    <a:pt x="38" y="71"/>
                  </a:lnTo>
                  <a:lnTo>
                    <a:pt x="44" y="67"/>
                  </a:lnTo>
                  <a:lnTo>
                    <a:pt x="50" y="63"/>
                  </a:lnTo>
                  <a:lnTo>
                    <a:pt x="54" y="57"/>
                  </a:lnTo>
                  <a:lnTo>
                    <a:pt x="56" y="51"/>
                  </a:lnTo>
                  <a:lnTo>
                    <a:pt x="58" y="45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58" y="29"/>
                  </a:lnTo>
                  <a:lnTo>
                    <a:pt x="56" y="22"/>
                  </a:lnTo>
                  <a:lnTo>
                    <a:pt x="54" y="16"/>
                  </a:lnTo>
                  <a:lnTo>
                    <a:pt x="50" y="10"/>
                  </a:lnTo>
                  <a:lnTo>
                    <a:pt x="44" y="6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34" y="14"/>
                  </a:lnTo>
                  <a:lnTo>
                    <a:pt x="40" y="18"/>
                  </a:lnTo>
                  <a:lnTo>
                    <a:pt x="46" y="2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47"/>
                  </a:lnTo>
                  <a:lnTo>
                    <a:pt x="40" y="55"/>
                  </a:lnTo>
                  <a:lnTo>
                    <a:pt x="34" y="61"/>
                  </a:lnTo>
                  <a:lnTo>
                    <a:pt x="24" y="61"/>
                  </a:lnTo>
                  <a:lnTo>
                    <a:pt x="10" y="61"/>
                  </a:lnTo>
                  <a:lnTo>
                    <a:pt x="10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="" xmlns:a16="http://schemas.microsoft.com/office/drawing/2014/main" id="{9E8DD580-CAED-401D-92CD-0944AD844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" y="3981"/>
              <a:ext cx="48" cy="73"/>
            </a:xfrm>
            <a:custGeom>
              <a:avLst/>
              <a:gdLst>
                <a:gd name="T0" fmla="*/ 0 w 48"/>
                <a:gd name="T1" fmla="*/ 73 h 73"/>
                <a:gd name="T2" fmla="*/ 48 w 48"/>
                <a:gd name="T3" fmla="*/ 73 h 73"/>
                <a:gd name="T4" fmla="*/ 48 w 48"/>
                <a:gd name="T5" fmla="*/ 63 h 73"/>
                <a:gd name="T6" fmla="*/ 10 w 48"/>
                <a:gd name="T7" fmla="*/ 63 h 73"/>
                <a:gd name="T8" fmla="*/ 10 w 48"/>
                <a:gd name="T9" fmla="*/ 43 h 73"/>
                <a:gd name="T10" fmla="*/ 44 w 48"/>
                <a:gd name="T11" fmla="*/ 43 h 73"/>
                <a:gd name="T12" fmla="*/ 44 w 48"/>
                <a:gd name="T13" fmla="*/ 31 h 73"/>
                <a:gd name="T14" fmla="*/ 10 w 48"/>
                <a:gd name="T15" fmla="*/ 31 h 73"/>
                <a:gd name="T16" fmla="*/ 10 w 48"/>
                <a:gd name="T17" fmla="*/ 12 h 73"/>
                <a:gd name="T18" fmla="*/ 48 w 48"/>
                <a:gd name="T19" fmla="*/ 12 h 73"/>
                <a:gd name="T20" fmla="*/ 48 w 48"/>
                <a:gd name="T21" fmla="*/ 0 h 73"/>
                <a:gd name="T22" fmla="*/ 0 w 48"/>
                <a:gd name="T23" fmla="*/ 0 h 73"/>
                <a:gd name="T24" fmla="*/ 0 w 4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73">
                  <a:moveTo>
                    <a:pt x="0" y="73"/>
                  </a:moveTo>
                  <a:lnTo>
                    <a:pt x="48" y="73"/>
                  </a:lnTo>
                  <a:lnTo>
                    <a:pt x="48" y="63"/>
                  </a:lnTo>
                  <a:lnTo>
                    <a:pt x="10" y="63"/>
                  </a:lnTo>
                  <a:lnTo>
                    <a:pt x="10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0" y="31"/>
                  </a:lnTo>
                  <a:lnTo>
                    <a:pt x="10" y="12"/>
                  </a:lnTo>
                  <a:lnTo>
                    <a:pt x="48" y="1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="" xmlns:a16="http://schemas.microsoft.com/office/drawing/2014/main" id="{002B499F-2B63-47C6-886F-DBB27C99B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" y="3979"/>
              <a:ext cx="52" cy="77"/>
            </a:xfrm>
            <a:custGeom>
              <a:avLst/>
              <a:gdLst>
                <a:gd name="T0" fmla="*/ 28 w 52"/>
                <a:gd name="T1" fmla="*/ 77 h 77"/>
                <a:gd name="T2" fmla="*/ 28 w 52"/>
                <a:gd name="T3" fmla="*/ 77 h 77"/>
                <a:gd name="T4" fmla="*/ 38 w 52"/>
                <a:gd name="T5" fmla="*/ 75 h 77"/>
                <a:gd name="T6" fmla="*/ 44 w 52"/>
                <a:gd name="T7" fmla="*/ 71 h 77"/>
                <a:gd name="T8" fmla="*/ 50 w 52"/>
                <a:gd name="T9" fmla="*/ 65 h 77"/>
                <a:gd name="T10" fmla="*/ 52 w 52"/>
                <a:gd name="T11" fmla="*/ 55 h 77"/>
                <a:gd name="T12" fmla="*/ 52 w 52"/>
                <a:gd name="T13" fmla="*/ 55 h 77"/>
                <a:gd name="T14" fmla="*/ 52 w 52"/>
                <a:gd name="T15" fmla="*/ 55 h 77"/>
                <a:gd name="T16" fmla="*/ 50 w 52"/>
                <a:gd name="T17" fmla="*/ 47 h 77"/>
                <a:gd name="T18" fmla="*/ 46 w 52"/>
                <a:gd name="T19" fmla="*/ 41 h 77"/>
                <a:gd name="T20" fmla="*/ 40 w 52"/>
                <a:gd name="T21" fmla="*/ 37 h 77"/>
                <a:gd name="T22" fmla="*/ 30 w 52"/>
                <a:gd name="T23" fmla="*/ 33 h 77"/>
                <a:gd name="T24" fmla="*/ 30 w 52"/>
                <a:gd name="T25" fmla="*/ 33 h 77"/>
                <a:gd name="T26" fmla="*/ 18 w 52"/>
                <a:gd name="T27" fmla="*/ 29 h 77"/>
                <a:gd name="T28" fmla="*/ 16 w 52"/>
                <a:gd name="T29" fmla="*/ 24 h 77"/>
                <a:gd name="T30" fmla="*/ 14 w 52"/>
                <a:gd name="T31" fmla="*/ 20 h 77"/>
                <a:gd name="T32" fmla="*/ 14 w 52"/>
                <a:gd name="T33" fmla="*/ 20 h 77"/>
                <a:gd name="T34" fmla="*/ 14 w 52"/>
                <a:gd name="T35" fmla="*/ 20 h 77"/>
                <a:gd name="T36" fmla="*/ 16 w 52"/>
                <a:gd name="T37" fmla="*/ 18 h 77"/>
                <a:gd name="T38" fmla="*/ 18 w 52"/>
                <a:gd name="T39" fmla="*/ 14 h 77"/>
                <a:gd name="T40" fmla="*/ 20 w 52"/>
                <a:gd name="T41" fmla="*/ 12 h 77"/>
                <a:gd name="T42" fmla="*/ 26 w 52"/>
                <a:gd name="T43" fmla="*/ 12 h 77"/>
                <a:gd name="T44" fmla="*/ 26 w 52"/>
                <a:gd name="T45" fmla="*/ 12 h 77"/>
                <a:gd name="T46" fmla="*/ 34 w 52"/>
                <a:gd name="T47" fmla="*/ 14 h 77"/>
                <a:gd name="T48" fmla="*/ 44 w 52"/>
                <a:gd name="T49" fmla="*/ 20 h 77"/>
                <a:gd name="T50" fmla="*/ 50 w 52"/>
                <a:gd name="T51" fmla="*/ 10 h 77"/>
                <a:gd name="T52" fmla="*/ 50 w 52"/>
                <a:gd name="T53" fmla="*/ 10 h 77"/>
                <a:gd name="T54" fmla="*/ 38 w 52"/>
                <a:gd name="T55" fmla="*/ 4 h 77"/>
                <a:gd name="T56" fmla="*/ 32 w 52"/>
                <a:gd name="T57" fmla="*/ 2 h 77"/>
                <a:gd name="T58" fmla="*/ 26 w 52"/>
                <a:gd name="T59" fmla="*/ 0 h 77"/>
                <a:gd name="T60" fmla="*/ 26 w 52"/>
                <a:gd name="T61" fmla="*/ 0 h 77"/>
                <a:gd name="T62" fmla="*/ 16 w 52"/>
                <a:gd name="T63" fmla="*/ 2 h 77"/>
                <a:gd name="T64" fmla="*/ 10 w 52"/>
                <a:gd name="T65" fmla="*/ 6 h 77"/>
                <a:gd name="T66" fmla="*/ 4 w 52"/>
                <a:gd name="T67" fmla="*/ 14 h 77"/>
                <a:gd name="T68" fmla="*/ 2 w 52"/>
                <a:gd name="T69" fmla="*/ 22 h 77"/>
                <a:gd name="T70" fmla="*/ 2 w 52"/>
                <a:gd name="T71" fmla="*/ 22 h 77"/>
                <a:gd name="T72" fmla="*/ 2 w 52"/>
                <a:gd name="T73" fmla="*/ 22 h 77"/>
                <a:gd name="T74" fmla="*/ 4 w 52"/>
                <a:gd name="T75" fmla="*/ 31 h 77"/>
                <a:gd name="T76" fmla="*/ 8 w 52"/>
                <a:gd name="T77" fmla="*/ 37 h 77"/>
                <a:gd name="T78" fmla="*/ 16 w 52"/>
                <a:gd name="T79" fmla="*/ 41 h 77"/>
                <a:gd name="T80" fmla="*/ 24 w 52"/>
                <a:gd name="T81" fmla="*/ 45 h 77"/>
                <a:gd name="T82" fmla="*/ 24 w 52"/>
                <a:gd name="T83" fmla="*/ 45 h 77"/>
                <a:gd name="T84" fmla="*/ 32 w 52"/>
                <a:gd name="T85" fmla="*/ 47 h 77"/>
                <a:gd name="T86" fmla="*/ 36 w 52"/>
                <a:gd name="T87" fmla="*/ 49 h 77"/>
                <a:gd name="T88" fmla="*/ 40 w 52"/>
                <a:gd name="T89" fmla="*/ 53 h 77"/>
                <a:gd name="T90" fmla="*/ 40 w 52"/>
                <a:gd name="T91" fmla="*/ 55 h 77"/>
                <a:gd name="T92" fmla="*/ 40 w 52"/>
                <a:gd name="T93" fmla="*/ 57 h 77"/>
                <a:gd name="T94" fmla="*/ 40 w 52"/>
                <a:gd name="T95" fmla="*/ 57 h 77"/>
                <a:gd name="T96" fmla="*/ 38 w 52"/>
                <a:gd name="T97" fmla="*/ 59 h 77"/>
                <a:gd name="T98" fmla="*/ 36 w 52"/>
                <a:gd name="T99" fmla="*/ 63 h 77"/>
                <a:gd name="T100" fmla="*/ 32 w 52"/>
                <a:gd name="T101" fmla="*/ 65 h 77"/>
                <a:gd name="T102" fmla="*/ 28 w 52"/>
                <a:gd name="T103" fmla="*/ 65 h 77"/>
                <a:gd name="T104" fmla="*/ 28 w 52"/>
                <a:gd name="T105" fmla="*/ 65 h 77"/>
                <a:gd name="T106" fmla="*/ 22 w 52"/>
                <a:gd name="T107" fmla="*/ 65 h 77"/>
                <a:gd name="T108" fmla="*/ 16 w 52"/>
                <a:gd name="T109" fmla="*/ 63 h 77"/>
                <a:gd name="T110" fmla="*/ 8 w 52"/>
                <a:gd name="T111" fmla="*/ 55 h 77"/>
                <a:gd name="T112" fmla="*/ 0 w 52"/>
                <a:gd name="T113" fmla="*/ 65 h 77"/>
                <a:gd name="T114" fmla="*/ 0 w 52"/>
                <a:gd name="T115" fmla="*/ 65 h 77"/>
                <a:gd name="T116" fmla="*/ 6 w 52"/>
                <a:gd name="T117" fmla="*/ 71 h 77"/>
                <a:gd name="T118" fmla="*/ 14 w 52"/>
                <a:gd name="T119" fmla="*/ 73 h 77"/>
                <a:gd name="T120" fmla="*/ 20 w 52"/>
                <a:gd name="T121" fmla="*/ 75 h 77"/>
                <a:gd name="T122" fmla="*/ 28 w 52"/>
                <a:gd name="T123" fmla="*/ 77 h 77"/>
                <a:gd name="T124" fmla="*/ 28 w 52"/>
                <a:gd name="T1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" h="77">
                  <a:moveTo>
                    <a:pt x="28" y="77"/>
                  </a:moveTo>
                  <a:lnTo>
                    <a:pt x="28" y="77"/>
                  </a:lnTo>
                  <a:lnTo>
                    <a:pt x="38" y="75"/>
                  </a:lnTo>
                  <a:lnTo>
                    <a:pt x="44" y="71"/>
                  </a:lnTo>
                  <a:lnTo>
                    <a:pt x="50" y="65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0" y="47"/>
                  </a:lnTo>
                  <a:lnTo>
                    <a:pt x="46" y="41"/>
                  </a:lnTo>
                  <a:lnTo>
                    <a:pt x="40" y="37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18" y="29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34" y="14"/>
                  </a:lnTo>
                  <a:lnTo>
                    <a:pt x="44" y="2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38" y="4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0" y="6"/>
                  </a:lnTo>
                  <a:lnTo>
                    <a:pt x="4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31"/>
                  </a:lnTo>
                  <a:lnTo>
                    <a:pt x="8" y="37"/>
                  </a:lnTo>
                  <a:lnTo>
                    <a:pt x="16" y="41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32" y="47"/>
                  </a:lnTo>
                  <a:lnTo>
                    <a:pt x="36" y="49"/>
                  </a:lnTo>
                  <a:lnTo>
                    <a:pt x="40" y="53"/>
                  </a:lnTo>
                  <a:lnTo>
                    <a:pt x="40" y="55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38" y="59"/>
                  </a:lnTo>
                  <a:lnTo>
                    <a:pt x="36" y="63"/>
                  </a:lnTo>
                  <a:lnTo>
                    <a:pt x="32" y="65"/>
                  </a:lnTo>
                  <a:lnTo>
                    <a:pt x="28" y="65"/>
                  </a:lnTo>
                  <a:lnTo>
                    <a:pt x="28" y="65"/>
                  </a:lnTo>
                  <a:lnTo>
                    <a:pt x="22" y="65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6" y="71"/>
                  </a:lnTo>
                  <a:lnTo>
                    <a:pt x="14" y="73"/>
                  </a:lnTo>
                  <a:lnTo>
                    <a:pt x="20" y="75"/>
                  </a:lnTo>
                  <a:lnTo>
                    <a:pt x="28" y="77"/>
                  </a:lnTo>
                  <a:lnTo>
                    <a:pt x="28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="" xmlns:a16="http://schemas.microsoft.com/office/drawing/2014/main" id="{7FA9352C-16D7-4F36-B419-433D683C2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3981"/>
              <a:ext cx="12" cy="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="" xmlns:a16="http://schemas.microsoft.com/office/drawing/2014/main" id="{F1DF9686-51D3-43B1-B1D3-B936415A1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3979"/>
              <a:ext cx="62" cy="77"/>
            </a:xfrm>
            <a:custGeom>
              <a:avLst/>
              <a:gdLst>
                <a:gd name="T0" fmla="*/ 34 w 62"/>
                <a:gd name="T1" fmla="*/ 77 h 77"/>
                <a:gd name="T2" fmla="*/ 34 w 62"/>
                <a:gd name="T3" fmla="*/ 77 h 77"/>
                <a:gd name="T4" fmla="*/ 42 w 62"/>
                <a:gd name="T5" fmla="*/ 75 h 77"/>
                <a:gd name="T6" fmla="*/ 50 w 62"/>
                <a:gd name="T7" fmla="*/ 73 h 77"/>
                <a:gd name="T8" fmla="*/ 56 w 62"/>
                <a:gd name="T9" fmla="*/ 69 h 77"/>
                <a:gd name="T10" fmla="*/ 62 w 62"/>
                <a:gd name="T11" fmla="*/ 65 h 77"/>
                <a:gd name="T12" fmla="*/ 62 w 62"/>
                <a:gd name="T13" fmla="*/ 35 h 77"/>
                <a:gd name="T14" fmla="*/ 34 w 62"/>
                <a:gd name="T15" fmla="*/ 35 h 77"/>
                <a:gd name="T16" fmla="*/ 34 w 62"/>
                <a:gd name="T17" fmla="*/ 47 h 77"/>
                <a:gd name="T18" fmla="*/ 50 w 62"/>
                <a:gd name="T19" fmla="*/ 47 h 77"/>
                <a:gd name="T20" fmla="*/ 50 w 62"/>
                <a:gd name="T21" fmla="*/ 59 h 77"/>
                <a:gd name="T22" fmla="*/ 50 w 62"/>
                <a:gd name="T23" fmla="*/ 59 h 77"/>
                <a:gd name="T24" fmla="*/ 44 w 62"/>
                <a:gd name="T25" fmla="*/ 63 h 77"/>
                <a:gd name="T26" fmla="*/ 34 w 62"/>
                <a:gd name="T27" fmla="*/ 65 h 77"/>
                <a:gd name="T28" fmla="*/ 34 w 62"/>
                <a:gd name="T29" fmla="*/ 65 h 77"/>
                <a:gd name="T30" fmla="*/ 26 w 62"/>
                <a:gd name="T31" fmla="*/ 63 h 77"/>
                <a:gd name="T32" fmla="*/ 18 w 62"/>
                <a:gd name="T33" fmla="*/ 57 h 77"/>
                <a:gd name="T34" fmla="*/ 14 w 62"/>
                <a:gd name="T35" fmla="*/ 49 h 77"/>
                <a:gd name="T36" fmla="*/ 12 w 62"/>
                <a:gd name="T37" fmla="*/ 39 h 77"/>
                <a:gd name="T38" fmla="*/ 12 w 62"/>
                <a:gd name="T39" fmla="*/ 39 h 77"/>
                <a:gd name="T40" fmla="*/ 12 w 62"/>
                <a:gd name="T41" fmla="*/ 39 h 77"/>
                <a:gd name="T42" fmla="*/ 14 w 62"/>
                <a:gd name="T43" fmla="*/ 29 h 77"/>
                <a:gd name="T44" fmla="*/ 18 w 62"/>
                <a:gd name="T45" fmla="*/ 20 h 77"/>
                <a:gd name="T46" fmla="*/ 26 w 62"/>
                <a:gd name="T47" fmla="*/ 14 h 77"/>
                <a:gd name="T48" fmla="*/ 34 w 62"/>
                <a:gd name="T49" fmla="*/ 12 h 77"/>
                <a:gd name="T50" fmla="*/ 34 w 62"/>
                <a:gd name="T51" fmla="*/ 12 h 77"/>
                <a:gd name="T52" fmla="*/ 40 w 62"/>
                <a:gd name="T53" fmla="*/ 12 h 77"/>
                <a:gd name="T54" fmla="*/ 44 w 62"/>
                <a:gd name="T55" fmla="*/ 14 h 77"/>
                <a:gd name="T56" fmla="*/ 52 w 62"/>
                <a:gd name="T57" fmla="*/ 20 h 77"/>
                <a:gd name="T58" fmla="*/ 60 w 62"/>
                <a:gd name="T59" fmla="*/ 10 h 77"/>
                <a:gd name="T60" fmla="*/ 60 w 62"/>
                <a:gd name="T61" fmla="*/ 10 h 77"/>
                <a:gd name="T62" fmla="*/ 54 w 62"/>
                <a:gd name="T63" fmla="*/ 6 h 77"/>
                <a:gd name="T64" fmla="*/ 48 w 62"/>
                <a:gd name="T65" fmla="*/ 4 h 77"/>
                <a:gd name="T66" fmla="*/ 42 w 62"/>
                <a:gd name="T67" fmla="*/ 2 h 77"/>
                <a:gd name="T68" fmla="*/ 34 w 62"/>
                <a:gd name="T69" fmla="*/ 0 h 77"/>
                <a:gd name="T70" fmla="*/ 34 w 62"/>
                <a:gd name="T71" fmla="*/ 0 h 77"/>
                <a:gd name="T72" fmla="*/ 28 w 62"/>
                <a:gd name="T73" fmla="*/ 2 h 77"/>
                <a:gd name="T74" fmla="*/ 20 w 62"/>
                <a:gd name="T75" fmla="*/ 4 h 77"/>
                <a:gd name="T76" fmla="*/ 14 w 62"/>
                <a:gd name="T77" fmla="*/ 8 h 77"/>
                <a:gd name="T78" fmla="*/ 10 w 62"/>
                <a:gd name="T79" fmla="*/ 12 h 77"/>
                <a:gd name="T80" fmla="*/ 6 w 62"/>
                <a:gd name="T81" fmla="*/ 18 h 77"/>
                <a:gd name="T82" fmla="*/ 2 w 62"/>
                <a:gd name="T83" fmla="*/ 24 h 77"/>
                <a:gd name="T84" fmla="*/ 0 w 62"/>
                <a:gd name="T85" fmla="*/ 31 h 77"/>
                <a:gd name="T86" fmla="*/ 0 w 62"/>
                <a:gd name="T87" fmla="*/ 39 h 77"/>
                <a:gd name="T88" fmla="*/ 0 w 62"/>
                <a:gd name="T89" fmla="*/ 39 h 77"/>
                <a:gd name="T90" fmla="*/ 0 w 62"/>
                <a:gd name="T91" fmla="*/ 39 h 77"/>
                <a:gd name="T92" fmla="*/ 0 w 62"/>
                <a:gd name="T93" fmla="*/ 47 h 77"/>
                <a:gd name="T94" fmla="*/ 2 w 62"/>
                <a:gd name="T95" fmla="*/ 55 h 77"/>
                <a:gd name="T96" fmla="*/ 6 w 62"/>
                <a:gd name="T97" fmla="*/ 61 h 77"/>
                <a:gd name="T98" fmla="*/ 10 w 62"/>
                <a:gd name="T99" fmla="*/ 67 h 77"/>
                <a:gd name="T100" fmla="*/ 14 w 62"/>
                <a:gd name="T101" fmla="*/ 71 h 77"/>
                <a:gd name="T102" fmla="*/ 20 w 62"/>
                <a:gd name="T103" fmla="*/ 73 h 77"/>
                <a:gd name="T104" fmla="*/ 28 w 62"/>
                <a:gd name="T105" fmla="*/ 77 h 77"/>
                <a:gd name="T106" fmla="*/ 34 w 62"/>
                <a:gd name="T107" fmla="*/ 77 h 77"/>
                <a:gd name="T108" fmla="*/ 34 w 62"/>
                <a:gd name="T10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" h="77">
                  <a:moveTo>
                    <a:pt x="34" y="77"/>
                  </a:moveTo>
                  <a:lnTo>
                    <a:pt x="34" y="77"/>
                  </a:lnTo>
                  <a:lnTo>
                    <a:pt x="42" y="75"/>
                  </a:lnTo>
                  <a:lnTo>
                    <a:pt x="50" y="73"/>
                  </a:lnTo>
                  <a:lnTo>
                    <a:pt x="56" y="69"/>
                  </a:lnTo>
                  <a:lnTo>
                    <a:pt x="62" y="65"/>
                  </a:lnTo>
                  <a:lnTo>
                    <a:pt x="62" y="35"/>
                  </a:lnTo>
                  <a:lnTo>
                    <a:pt x="34" y="35"/>
                  </a:lnTo>
                  <a:lnTo>
                    <a:pt x="34" y="47"/>
                  </a:lnTo>
                  <a:lnTo>
                    <a:pt x="50" y="47"/>
                  </a:lnTo>
                  <a:lnTo>
                    <a:pt x="50" y="59"/>
                  </a:lnTo>
                  <a:lnTo>
                    <a:pt x="50" y="59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6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0" y="12"/>
                  </a:lnTo>
                  <a:lnTo>
                    <a:pt x="44" y="14"/>
                  </a:lnTo>
                  <a:lnTo>
                    <a:pt x="52" y="2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5"/>
                  </a:lnTo>
                  <a:lnTo>
                    <a:pt x="6" y="61"/>
                  </a:lnTo>
                  <a:lnTo>
                    <a:pt x="10" y="67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8" y="77"/>
                  </a:lnTo>
                  <a:lnTo>
                    <a:pt x="34" y="77"/>
                  </a:lnTo>
                  <a:lnTo>
                    <a:pt x="34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="" xmlns:a16="http://schemas.microsoft.com/office/drawing/2014/main" id="{D58699C8-A387-482F-9C62-785C25D63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3981"/>
              <a:ext cx="56" cy="73"/>
            </a:xfrm>
            <a:custGeom>
              <a:avLst/>
              <a:gdLst>
                <a:gd name="T0" fmla="*/ 0 w 56"/>
                <a:gd name="T1" fmla="*/ 73 h 73"/>
                <a:gd name="T2" fmla="*/ 10 w 56"/>
                <a:gd name="T3" fmla="*/ 73 h 73"/>
                <a:gd name="T4" fmla="*/ 10 w 56"/>
                <a:gd name="T5" fmla="*/ 20 h 73"/>
                <a:gd name="T6" fmla="*/ 48 w 56"/>
                <a:gd name="T7" fmla="*/ 73 h 73"/>
                <a:gd name="T8" fmla="*/ 56 w 56"/>
                <a:gd name="T9" fmla="*/ 73 h 73"/>
                <a:gd name="T10" fmla="*/ 56 w 56"/>
                <a:gd name="T11" fmla="*/ 0 h 73"/>
                <a:gd name="T12" fmla="*/ 46 w 56"/>
                <a:gd name="T13" fmla="*/ 0 h 73"/>
                <a:gd name="T14" fmla="*/ 46 w 56"/>
                <a:gd name="T15" fmla="*/ 51 h 73"/>
                <a:gd name="T16" fmla="*/ 10 w 56"/>
                <a:gd name="T17" fmla="*/ 0 h 73"/>
                <a:gd name="T18" fmla="*/ 0 w 56"/>
                <a:gd name="T19" fmla="*/ 0 h 73"/>
                <a:gd name="T20" fmla="*/ 0 w 56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73">
                  <a:moveTo>
                    <a:pt x="0" y="73"/>
                  </a:moveTo>
                  <a:lnTo>
                    <a:pt x="10" y="73"/>
                  </a:lnTo>
                  <a:lnTo>
                    <a:pt x="10" y="20"/>
                  </a:lnTo>
                  <a:lnTo>
                    <a:pt x="48" y="73"/>
                  </a:lnTo>
                  <a:lnTo>
                    <a:pt x="56" y="73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46" y="51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="" xmlns:a16="http://schemas.microsoft.com/office/drawing/2014/main" id="{8E8207D3-DC07-4575-86B0-586A9CF00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3981"/>
              <a:ext cx="50" cy="73"/>
            </a:xfrm>
            <a:custGeom>
              <a:avLst/>
              <a:gdLst>
                <a:gd name="T0" fmla="*/ 0 w 50"/>
                <a:gd name="T1" fmla="*/ 73 h 73"/>
                <a:gd name="T2" fmla="*/ 50 w 50"/>
                <a:gd name="T3" fmla="*/ 73 h 73"/>
                <a:gd name="T4" fmla="*/ 50 w 50"/>
                <a:gd name="T5" fmla="*/ 63 h 73"/>
                <a:gd name="T6" fmla="*/ 12 w 50"/>
                <a:gd name="T7" fmla="*/ 63 h 73"/>
                <a:gd name="T8" fmla="*/ 12 w 50"/>
                <a:gd name="T9" fmla="*/ 43 h 73"/>
                <a:gd name="T10" fmla="*/ 44 w 50"/>
                <a:gd name="T11" fmla="*/ 43 h 73"/>
                <a:gd name="T12" fmla="*/ 44 w 50"/>
                <a:gd name="T13" fmla="*/ 31 h 73"/>
                <a:gd name="T14" fmla="*/ 12 w 50"/>
                <a:gd name="T15" fmla="*/ 31 h 73"/>
                <a:gd name="T16" fmla="*/ 12 w 50"/>
                <a:gd name="T17" fmla="*/ 12 h 73"/>
                <a:gd name="T18" fmla="*/ 50 w 50"/>
                <a:gd name="T19" fmla="*/ 12 h 73"/>
                <a:gd name="T20" fmla="*/ 50 w 50"/>
                <a:gd name="T21" fmla="*/ 0 h 73"/>
                <a:gd name="T22" fmla="*/ 0 w 50"/>
                <a:gd name="T23" fmla="*/ 0 h 73"/>
                <a:gd name="T24" fmla="*/ 0 w 50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50" y="73"/>
                  </a:lnTo>
                  <a:lnTo>
                    <a:pt x="50" y="63"/>
                  </a:lnTo>
                  <a:lnTo>
                    <a:pt x="12" y="63"/>
                  </a:lnTo>
                  <a:lnTo>
                    <a:pt x="12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2" y="31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="" xmlns:a16="http://schemas.microsoft.com/office/drawing/2014/main" id="{AF06BF72-1345-4091-994D-7E704CFC6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5" y="3981"/>
              <a:ext cx="56" cy="73"/>
            </a:xfrm>
            <a:custGeom>
              <a:avLst/>
              <a:gdLst>
                <a:gd name="T0" fmla="*/ 0 w 56"/>
                <a:gd name="T1" fmla="*/ 73 h 73"/>
                <a:gd name="T2" fmla="*/ 12 w 56"/>
                <a:gd name="T3" fmla="*/ 73 h 73"/>
                <a:gd name="T4" fmla="*/ 12 w 56"/>
                <a:gd name="T5" fmla="*/ 49 h 73"/>
                <a:gd name="T6" fmla="*/ 26 w 56"/>
                <a:gd name="T7" fmla="*/ 49 h 73"/>
                <a:gd name="T8" fmla="*/ 42 w 56"/>
                <a:gd name="T9" fmla="*/ 73 h 73"/>
                <a:gd name="T10" fmla="*/ 56 w 56"/>
                <a:gd name="T11" fmla="*/ 73 h 73"/>
                <a:gd name="T12" fmla="*/ 38 w 56"/>
                <a:gd name="T13" fmla="*/ 47 h 73"/>
                <a:gd name="T14" fmla="*/ 38 w 56"/>
                <a:gd name="T15" fmla="*/ 47 h 73"/>
                <a:gd name="T16" fmla="*/ 44 w 56"/>
                <a:gd name="T17" fmla="*/ 43 h 73"/>
                <a:gd name="T18" fmla="*/ 50 w 56"/>
                <a:gd name="T19" fmla="*/ 39 h 73"/>
                <a:gd name="T20" fmla="*/ 52 w 56"/>
                <a:gd name="T21" fmla="*/ 33 h 73"/>
                <a:gd name="T22" fmla="*/ 54 w 56"/>
                <a:gd name="T23" fmla="*/ 22 h 73"/>
                <a:gd name="T24" fmla="*/ 54 w 56"/>
                <a:gd name="T25" fmla="*/ 22 h 73"/>
                <a:gd name="T26" fmla="*/ 54 w 56"/>
                <a:gd name="T27" fmla="*/ 22 h 73"/>
                <a:gd name="T28" fmla="*/ 52 w 56"/>
                <a:gd name="T29" fmla="*/ 14 h 73"/>
                <a:gd name="T30" fmla="*/ 48 w 56"/>
                <a:gd name="T31" fmla="*/ 8 h 73"/>
                <a:gd name="T32" fmla="*/ 48 w 56"/>
                <a:gd name="T33" fmla="*/ 8 h 73"/>
                <a:gd name="T34" fmla="*/ 40 w 56"/>
                <a:gd name="T35" fmla="*/ 2 h 73"/>
                <a:gd name="T36" fmla="*/ 28 w 56"/>
                <a:gd name="T37" fmla="*/ 0 h 73"/>
                <a:gd name="T38" fmla="*/ 0 w 56"/>
                <a:gd name="T39" fmla="*/ 0 h 73"/>
                <a:gd name="T40" fmla="*/ 0 w 56"/>
                <a:gd name="T41" fmla="*/ 73 h 73"/>
                <a:gd name="T42" fmla="*/ 12 w 56"/>
                <a:gd name="T43" fmla="*/ 37 h 73"/>
                <a:gd name="T44" fmla="*/ 12 w 56"/>
                <a:gd name="T45" fmla="*/ 12 h 73"/>
                <a:gd name="T46" fmla="*/ 28 w 56"/>
                <a:gd name="T47" fmla="*/ 12 h 73"/>
                <a:gd name="T48" fmla="*/ 28 w 56"/>
                <a:gd name="T49" fmla="*/ 12 h 73"/>
                <a:gd name="T50" fmla="*/ 34 w 56"/>
                <a:gd name="T51" fmla="*/ 12 h 73"/>
                <a:gd name="T52" fmla="*/ 38 w 56"/>
                <a:gd name="T53" fmla="*/ 14 h 73"/>
                <a:gd name="T54" fmla="*/ 40 w 56"/>
                <a:gd name="T55" fmla="*/ 18 h 73"/>
                <a:gd name="T56" fmla="*/ 42 w 56"/>
                <a:gd name="T57" fmla="*/ 25 h 73"/>
                <a:gd name="T58" fmla="*/ 42 w 56"/>
                <a:gd name="T59" fmla="*/ 25 h 73"/>
                <a:gd name="T60" fmla="*/ 42 w 56"/>
                <a:gd name="T61" fmla="*/ 25 h 73"/>
                <a:gd name="T62" fmla="*/ 40 w 56"/>
                <a:gd name="T63" fmla="*/ 29 h 73"/>
                <a:gd name="T64" fmla="*/ 38 w 56"/>
                <a:gd name="T65" fmla="*/ 33 h 73"/>
                <a:gd name="T66" fmla="*/ 34 w 56"/>
                <a:gd name="T67" fmla="*/ 37 h 73"/>
                <a:gd name="T68" fmla="*/ 28 w 56"/>
                <a:gd name="T69" fmla="*/ 37 h 73"/>
                <a:gd name="T70" fmla="*/ 12 w 56"/>
                <a:gd name="T71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" h="73">
                  <a:moveTo>
                    <a:pt x="0" y="73"/>
                  </a:moveTo>
                  <a:lnTo>
                    <a:pt x="12" y="73"/>
                  </a:lnTo>
                  <a:lnTo>
                    <a:pt x="12" y="49"/>
                  </a:lnTo>
                  <a:lnTo>
                    <a:pt x="26" y="49"/>
                  </a:lnTo>
                  <a:lnTo>
                    <a:pt x="42" y="73"/>
                  </a:lnTo>
                  <a:lnTo>
                    <a:pt x="56" y="73"/>
                  </a:lnTo>
                  <a:lnTo>
                    <a:pt x="38" y="47"/>
                  </a:lnTo>
                  <a:lnTo>
                    <a:pt x="38" y="47"/>
                  </a:lnTo>
                  <a:lnTo>
                    <a:pt x="44" y="43"/>
                  </a:lnTo>
                  <a:lnTo>
                    <a:pt x="50" y="39"/>
                  </a:lnTo>
                  <a:lnTo>
                    <a:pt x="52" y="33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2" y="1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0" y="2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7"/>
                  </a:moveTo>
                  <a:lnTo>
                    <a:pt x="12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34" y="12"/>
                  </a:lnTo>
                  <a:lnTo>
                    <a:pt x="38" y="14"/>
                  </a:lnTo>
                  <a:lnTo>
                    <a:pt x="40" y="18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0" y="29"/>
                  </a:lnTo>
                  <a:lnTo>
                    <a:pt x="38" y="33"/>
                  </a:lnTo>
                  <a:lnTo>
                    <a:pt x="34" y="37"/>
                  </a:lnTo>
                  <a:lnTo>
                    <a:pt x="28" y="37"/>
                  </a:lnTo>
                  <a:lnTo>
                    <a:pt x="12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2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36F539E-7984-4F05-8960-901E0BABE92A}"/>
              </a:ext>
            </a:extLst>
          </p:cNvPr>
          <p:cNvSpPr txBox="1"/>
          <p:nvPr/>
        </p:nvSpPr>
        <p:spPr>
          <a:xfrm>
            <a:off x="4182282" y="6323909"/>
            <a:ext cx="3886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pPr algn="ctr"/>
            <a:r>
              <a:rPr lang="ko-KR" altLang="en-US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유인호 </a:t>
            </a:r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강석화 </a:t>
            </a:r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김승현</a:t>
            </a:r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곽미선</a:t>
            </a:r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, </a:t>
            </a:r>
            <a:r>
              <a:rPr lang="ko-KR" altLang="en-US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곽철웅 </a:t>
            </a:r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유민재  </a:t>
            </a:r>
            <a:endParaRPr lang="ko-KR" altLang="en-US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776104" y="2200394"/>
            <a:ext cx="4412887" cy="2009627"/>
            <a:chOff x="3668328" y="2135848"/>
            <a:chExt cx="4412887" cy="2009627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66A897DC-15C0-4E32-9348-CE673ADB1C95}"/>
                </a:ext>
              </a:extLst>
            </p:cNvPr>
            <p:cNvSpPr txBox="1"/>
            <p:nvPr/>
          </p:nvSpPr>
          <p:spPr>
            <a:xfrm>
              <a:off x="5230398" y="3806921"/>
              <a:ext cx="225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7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 Neue LT" pitchFamily="50" charset="0"/>
                  <a:ea typeface="에스코어 드림 5 Medium" panose="020B0503030302020204" pitchFamily="34" charset="-127"/>
                </a:defRPr>
              </a:lvl1pPr>
            </a:lstStyle>
            <a:p>
              <a:pPr algn="ctr"/>
              <a:r>
                <a:rPr lang="en-US" altLang="ko-KR" sz="1600" dirty="0" smtClean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20.03.19. ~ 20.04.01.</a:t>
              </a:r>
              <a:endParaRPr lang="en-US" altLang="ko-KR"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68328" y="2410003"/>
              <a:ext cx="4412887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0" dirty="0" err="1" smtClean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코로냥</a:t>
              </a:r>
              <a:endParaRPr lang="ko-KR" altLang="en-US" sz="9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30407" y="2135848"/>
              <a:ext cx="3234088" cy="4376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690FCC8F-854E-4A17-8F3A-2B8C45FC5FE9}"/>
                </a:ext>
              </a:extLst>
            </p:cNvPr>
            <p:cNvSpPr txBox="1"/>
            <p:nvPr/>
          </p:nvSpPr>
          <p:spPr>
            <a:xfrm>
              <a:off x="4264394" y="2140666"/>
              <a:ext cx="3220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505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빅데이터</a:t>
              </a:r>
              <a:r>
                <a:rPr lang="ko-KR" altLang="en-US" sz="2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505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505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추출 및 </a:t>
              </a:r>
              <a:r>
                <a:rPr lang="ko-KR" altLang="en-US" sz="2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505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시각화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5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-27775" y="3205208"/>
            <a:ext cx="400300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188991" y="3205208"/>
            <a:ext cx="400300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31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545817" y="1612087"/>
            <a:ext cx="1779357" cy="4297825"/>
            <a:chOff x="1082141" y="1400331"/>
            <a:chExt cx="1779357" cy="4297825"/>
          </a:xfrm>
        </p:grpSpPr>
        <p:sp>
          <p:nvSpPr>
            <p:cNvPr id="15" name="직사각형 14"/>
            <p:cNvSpPr/>
            <p:nvPr/>
          </p:nvSpPr>
          <p:spPr>
            <a:xfrm>
              <a:off x="1245593" y="2713994"/>
              <a:ext cx="1615905" cy="29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프로젝트 소개</a:t>
              </a:r>
              <a:endPara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팀원소개</a:t>
              </a:r>
              <a:endPara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프로그램</a:t>
              </a:r>
              <a:endPara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패키지</a:t>
              </a:r>
              <a:endPara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82141" y="1400331"/>
              <a:ext cx="1140056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spc="-3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01</a:t>
              </a:r>
              <a:endParaRPr lang="ko-KR" altLang="en-US" sz="65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1245592" y="2464063"/>
              <a:ext cx="161590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2421424" y="1612087"/>
            <a:ext cx="1779357" cy="4297825"/>
            <a:chOff x="1082141" y="1400331"/>
            <a:chExt cx="1779357" cy="4297825"/>
          </a:xfrm>
        </p:grpSpPr>
        <p:sp>
          <p:nvSpPr>
            <p:cNvPr id="95" name="직사각형 94"/>
            <p:cNvSpPr/>
            <p:nvPr/>
          </p:nvSpPr>
          <p:spPr>
            <a:xfrm>
              <a:off x="1245593" y="2713994"/>
              <a:ext cx="1615905" cy="29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개요</a:t>
              </a:r>
              <a:endParaRPr lang="en-US" altLang="ko-KR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코로나란</a:t>
              </a:r>
              <a:r>
                <a:rPr lang="en-US" altLang="ko-KR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?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예방수칙</a:t>
              </a:r>
              <a:endParaRPr lang="en-US" altLang="ko-KR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82141" y="1400331"/>
              <a:ext cx="1107996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spc="-3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  <a:endParaRPr lang="ko-KR" altLang="en-US" sz="65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1245592" y="2464063"/>
              <a:ext cx="161590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4338171" y="1612087"/>
            <a:ext cx="1779357" cy="4297825"/>
            <a:chOff x="1082141" y="1400331"/>
            <a:chExt cx="1779357" cy="4297825"/>
          </a:xfrm>
        </p:grpSpPr>
        <p:sp>
          <p:nvSpPr>
            <p:cNvPr id="99" name="직사각형 98"/>
            <p:cNvSpPr/>
            <p:nvPr/>
          </p:nvSpPr>
          <p:spPr>
            <a:xfrm>
              <a:off x="1245593" y="2713994"/>
              <a:ext cx="1615905" cy="29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UI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82141" y="1400331"/>
              <a:ext cx="1107996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spc="-3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  <a:endParaRPr lang="ko-KR" altLang="en-US" sz="65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1245592" y="2464063"/>
              <a:ext cx="161590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6213778" y="1612087"/>
            <a:ext cx="1779357" cy="4297825"/>
            <a:chOff x="1082141" y="1400331"/>
            <a:chExt cx="1779357" cy="4297825"/>
          </a:xfrm>
        </p:grpSpPr>
        <p:sp>
          <p:nvSpPr>
            <p:cNvPr id="103" name="직사각형 102"/>
            <p:cNvSpPr/>
            <p:nvPr/>
          </p:nvSpPr>
          <p:spPr>
            <a:xfrm>
              <a:off x="1245593" y="2713994"/>
              <a:ext cx="1615905" cy="29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차트</a:t>
              </a:r>
              <a:endPara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국내현황</a:t>
              </a:r>
              <a:endPara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세계현</a:t>
              </a:r>
              <a:r>
                <a:rPr lang="ko-KR" altLang="en-US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황</a:t>
              </a:r>
              <a:endPara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082141" y="1400331"/>
              <a:ext cx="1107996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spc="-3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04</a:t>
              </a:r>
              <a:endParaRPr lang="ko-KR" altLang="en-US" sz="65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1245592" y="2464063"/>
              <a:ext cx="161590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/>
          <p:cNvGrpSpPr/>
          <p:nvPr/>
        </p:nvGrpSpPr>
        <p:grpSpPr>
          <a:xfrm>
            <a:off x="8061828" y="1612087"/>
            <a:ext cx="1779357" cy="4297825"/>
            <a:chOff x="1082141" y="1400331"/>
            <a:chExt cx="1779357" cy="4297825"/>
          </a:xfrm>
        </p:grpSpPr>
        <p:sp>
          <p:nvSpPr>
            <p:cNvPr id="107" name="직사각형 106"/>
            <p:cNvSpPr/>
            <p:nvPr/>
          </p:nvSpPr>
          <p:spPr>
            <a:xfrm>
              <a:off x="1245593" y="2713994"/>
              <a:ext cx="1615905" cy="29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지도</a:t>
              </a:r>
              <a:endPara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82141" y="1400331"/>
              <a:ext cx="1107996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spc="-3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05</a:t>
              </a:r>
              <a:endParaRPr lang="ko-KR" altLang="en-US" sz="65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1245592" y="2464063"/>
              <a:ext cx="161590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/>
          <p:cNvGrpSpPr/>
          <p:nvPr/>
        </p:nvGrpSpPr>
        <p:grpSpPr>
          <a:xfrm>
            <a:off x="0" y="-1"/>
            <a:ext cx="12192000" cy="286181"/>
            <a:chOff x="0" y="-1"/>
            <a:chExt cx="12192000" cy="286181"/>
          </a:xfrm>
        </p:grpSpPr>
        <p:sp>
          <p:nvSpPr>
            <p:cNvPr id="111" name="직사각형 110"/>
            <p:cNvSpPr/>
            <p:nvPr/>
          </p:nvSpPr>
          <p:spPr>
            <a:xfrm>
              <a:off x="0" y="-1"/>
              <a:ext cx="12192000" cy="282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0" y="65128"/>
              <a:ext cx="9404475" cy="221052"/>
              <a:chOff x="0" y="107775"/>
              <a:chExt cx="9404475" cy="365798"/>
            </a:xfrm>
          </p:grpSpPr>
          <p:sp>
            <p:nvSpPr>
              <p:cNvPr id="113" name="양쪽 모서리가 둥근 사각형 112"/>
              <p:cNvSpPr/>
              <p:nvPr/>
            </p:nvSpPr>
            <p:spPr>
              <a:xfrm>
                <a:off x="0" y="107775"/>
                <a:ext cx="1684421" cy="363734"/>
              </a:xfrm>
              <a:prstGeom prst="round2SameRect">
                <a:avLst>
                  <a:gd name="adj1" fmla="val 39394"/>
                  <a:gd name="adj2" fmla="val 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INDEX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119" name="그룹 118"/>
              <p:cNvGrpSpPr/>
              <p:nvPr/>
            </p:nvGrpSpPr>
            <p:grpSpPr>
              <a:xfrm>
                <a:off x="1684421" y="107775"/>
                <a:ext cx="7720054" cy="365798"/>
                <a:chOff x="1684421" y="107775"/>
                <a:chExt cx="7720054" cy="365798"/>
              </a:xfrm>
            </p:grpSpPr>
            <p:sp>
              <p:nvSpPr>
                <p:cNvPr id="114" name="양쪽 모서리가 둥근 사각형 113"/>
                <p:cNvSpPr/>
                <p:nvPr/>
              </p:nvSpPr>
              <p:spPr>
                <a:xfrm>
                  <a:off x="3358462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528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15" name="양쪽 모서리가 둥근 사각형 114"/>
                <p:cNvSpPr/>
                <p:nvPr/>
              </p:nvSpPr>
              <p:spPr>
                <a:xfrm>
                  <a:off x="5042883" y="109839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7CC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16" name="양쪽 모서리가 둥근 사각형 115"/>
                <p:cNvSpPr/>
                <p:nvPr/>
              </p:nvSpPr>
              <p:spPr>
                <a:xfrm>
                  <a:off x="6727304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FFC6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17" name="양쪽 모서리가 둥근 사각형 116"/>
                <p:cNvSpPr/>
                <p:nvPr/>
              </p:nvSpPr>
              <p:spPr>
                <a:xfrm>
                  <a:off x="8411725" y="107775"/>
                  <a:ext cx="992750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23" name="양쪽 모서리가 둥근 사각형 122"/>
                <p:cNvSpPr/>
                <p:nvPr/>
              </p:nvSpPr>
              <p:spPr>
                <a:xfrm>
                  <a:off x="1684421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013C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  <p:grpSp>
        <p:nvGrpSpPr>
          <p:cNvPr id="125" name="그룹 124"/>
          <p:cNvGrpSpPr/>
          <p:nvPr/>
        </p:nvGrpSpPr>
        <p:grpSpPr>
          <a:xfrm>
            <a:off x="9841185" y="1612087"/>
            <a:ext cx="1779357" cy="4297825"/>
            <a:chOff x="1082141" y="1400331"/>
            <a:chExt cx="1779357" cy="4297825"/>
          </a:xfrm>
        </p:grpSpPr>
        <p:sp>
          <p:nvSpPr>
            <p:cNvPr id="126" name="직사각형 125"/>
            <p:cNvSpPr/>
            <p:nvPr/>
          </p:nvSpPr>
          <p:spPr>
            <a:xfrm>
              <a:off x="1245593" y="2713994"/>
              <a:ext cx="1615905" cy="29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질의응답</a:t>
              </a:r>
              <a:endPara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82141" y="1400331"/>
              <a:ext cx="1107996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spc="-3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06</a:t>
              </a:r>
              <a:endParaRPr lang="ko-KR" altLang="en-US" sz="65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1245592" y="2464063"/>
              <a:ext cx="161590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120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-217"/>
            <a:ext cx="12192000" cy="286181"/>
            <a:chOff x="0" y="-1"/>
            <a:chExt cx="12192000" cy="286181"/>
          </a:xfrm>
        </p:grpSpPr>
        <p:sp>
          <p:nvSpPr>
            <p:cNvPr id="26" name="직사각형 25"/>
            <p:cNvSpPr/>
            <p:nvPr/>
          </p:nvSpPr>
          <p:spPr>
            <a:xfrm>
              <a:off x="0" y="-1"/>
              <a:ext cx="12192000" cy="282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0" y="65128"/>
              <a:ext cx="9404475" cy="221052"/>
              <a:chOff x="0" y="107775"/>
              <a:chExt cx="9404475" cy="365798"/>
            </a:xfrm>
          </p:grpSpPr>
          <p:sp>
            <p:nvSpPr>
              <p:cNvPr id="28" name="양쪽 모서리가 둥근 사각형 27"/>
              <p:cNvSpPr/>
              <p:nvPr/>
            </p:nvSpPr>
            <p:spPr>
              <a:xfrm>
                <a:off x="0" y="107775"/>
                <a:ext cx="1684421" cy="363734"/>
              </a:xfrm>
              <a:prstGeom prst="round2SameRect">
                <a:avLst>
                  <a:gd name="adj1" fmla="val 39394"/>
                  <a:gd name="adj2" fmla="val 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1-1 </a:t>
                </a:r>
                <a:r>
                  <a:rPr lang="ko-KR" altLang="en-US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프로젝트 소개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684421" y="107775"/>
                <a:ext cx="7720054" cy="365798"/>
                <a:chOff x="1684421" y="107775"/>
                <a:chExt cx="7720054" cy="365798"/>
              </a:xfrm>
            </p:grpSpPr>
            <p:sp>
              <p:nvSpPr>
                <p:cNvPr id="30" name="양쪽 모서리가 둥근 사각형 29"/>
                <p:cNvSpPr/>
                <p:nvPr/>
              </p:nvSpPr>
              <p:spPr>
                <a:xfrm>
                  <a:off x="3358462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528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1" name="양쪽 모서리가 둥근 사각형 30"/>
                <p:cNvSpPr/>
                <p:nvPr/>
              </p:nvSpPr>
              <p:spPr>
                <a:xfrm>
                  <a:off x="5042883" y="109839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7CC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2" name="양쪽 모서리가 둥근 사각형 31"/>
                <p:cNvSpPr/>
                <p:nvPr/>
              </p:nvSpPr>
              <p:spPr>
                <a:xfrm>
                  <a:off x="6727304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FFC6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3" name="양쪽 모서리가 둥근 사각형 32"/>
                <p:cNvSpPr/>
                <p:nvPr/>
              </p:nvSpPr>
              <p:spPr>
                <a:xfrm>
                  <a:off x="8411725" y="107775"/>
                  <a:ext cx="992750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4" name="양쪽 모서리가 둥근 사각형 33"/>
                <p:cNvSpPr/>
                <p:nvPr/>
              </p:nvSpPr>
              <p:spPr>
                <a:xfrm>
                  <a:off x="1684421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013C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842210" y="1123950"/>
            <a:ext cx="1004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 시국 코로나 상황에 대해 정확한 정보전달을 목적으로</a:t>
            </a:r>
            <a:endParaRPr lang="en-US" altLang="ko-KR" dirty="0" smtClean="0"/>
          </a:p>
          <a:p>
            <a:r>
              <a:rPr lang="ko-KR" altLang="en-US" dirty="0"/>
              <a:t>한눈에 파악하기 쉽게 </a:t>
            </a:r>
            <a:r>
              <a:rPr lang="ko-KR" altLang="en-US" dirty="0" smtClean="0"/>
              <a:t>만들었다</a:t>
            </a:r>
            <a:r>
              <a:rPr lang="en-US" altLang="ko-KR" dirty="0" smtClean="0"/>
              <a:t>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6651" y="3210878"/>
            <a:ext cx="37962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" dirty="0"/>
              <a:t>PC</a:t>
            </a:r>
            <a:r>
              <a:rPr lang="ko-KR" altLang="en-US" dirty="0"/>
              <a:t>환경</a:t>
            </a:r>
          </a:p>
          <a:p>
            <a:r>
              <a:rPr lang="ko-KR" altLang="en-US" dirty="0"/>
              <a:t>구축환경 </a:t>
            </a:r>
            <a:r>
              <a:rPr lang="en-US" altLang="ko" dirty="0"/>
              <a:t>: </a:t>
            </a:r>
            <a:r>
              <a:rPr lang="ko-KR" altLang="en-US" dirty="0"/>
              <a:t>윈도우</a:t>
            </a:r>
            <a:r>
              <a:rPr lang="en-US" altLang="ko" dirty="0"/>
              <a:t>7</a:t>
            </a:r>
            <a:endParaRPr lang="ko" altLang="en-US" dirty="0"/>
          </a:p>
          <a:p>
            <a:r>
              <a:rPr lang="ko-KR" altLang="en-US" dirty="0"/>
              <a:t>개발환경 </a:t>
            </a:r>
            <a:r>
              <a:rPr lang="en-US" altLang="ko" dirty="0"/>
              <a:t>: </a:t>
            </a:r>
            <a:r>
              <a:rPr lang="ko-KR" altLang="en-US" dirty="0" err="1"/>
              <a:t>파이썬</a:t>
            </a:r>
            <a:r>
              <a:rPr lang="en-US" altLang="ko" dirty="0"/>
              <a:t>, </a:t>
            </a:r>
            <a:r>
              <a:rPr lang="ko-KR" altLang="en-US" dirty="0"/>
              <a:t>아나콘다</a:t>
            </a:r>
            <a:r>
              <a:rPr lang="en-US" altLang="ko" dirty="0"/>
              <a:t>, </a:t>
            </a:r>
            <a:r>
              <a:rPr lang="ko-KR" altLang="en-US" dirty="0"/>
              <a:t>아톰</a:t>
            </a:r>
          </a:p>
          <a:p>
            <a:r>
              <a:rPr lang="ko-KR" altLang="en-US" dirty="0"/>
              <a:t>사용 </a:t>
            </a:r>
            <a:r>
              <a:rPr lang="en-US" altLang="ko" dirty="0" err="1"/>
              <a:t>api</a:t>
            </a:r>
            <a:r>
              <a:rPr lang="en-US" altLang="ko" dirty="0"/>
              <a:t> :</a:t>
            </a:r>
            <a:r>
              <a:rPr lang="ko-KR" altLang="en-US" dirty="0" err="1"/>
              <a:t>네이버</a:t>
            </a:r>
            <a:r>
              <a:rPr lang="en-US" altLang="ko" dirty="0"/>
              <a:t>, </a:t>
            </a:r>
            <a:r>
              <a:rPr lang="ko-KR" altLang="en-US" dirty="0"/>
              <a:t>코로나</a:t>
            </a:r>
            <a:r>
              <a:rPr lang="en-US" altLang="ko" dirty="0"/>
              <a:t>19, </a:t>
            </a:r>
            <a:r>
              <a:rPr lang="ko-KR" altLang="en-US" dirty="0"/>
              <a:t>외교부 </a:t>
            </a:r>
          </a:p>
          <a:p>
            <a:r>
              <a:rPr lang="ko-KR" altLang="en-US" dirty="0"/>
              <a:t>사용 모듈 </a:t>
            </a:r>
            <a:r>
              <a:rPr lang="en-US" altLang="ko" dirty="0"/>
              <a:t>: </a:t>
            </a:r>
            <a:r>
              <a:rPr lang="ko-KR" altLang="en-US" dirty="0"/>
              <a:t>패키지 이름만 </a:t>
            </a:r>
            <a:r>
              <a:rPr lang="ko-KR" altLang="en-US" dirty="0" err="1"/>
              <a:t>쓰는걸로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369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-217"/>
            <a:ext cx="12192000" cy="286181"/>
            <a:chOff x="0" y="-1"/>
            <a:chExt cx="12192000" cy="286181"/>
          </a:xfrm>
        </p:grpSpPr>
        <p:sp>
          <p:nvSpPr>
            <p:cNvPr id="26" name="직사각형 25"/>
            <p:cNvSpPr/>
            <p:nvPr/>
          </p:nvSpPr>
          <p:spPr>
            <a:xfrm>
              <a:off x="0" y="-1"/>
              <a:ext cx="12192000" cy="282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0" y="65128"/>
              <a:ext cx="9404475" cy="221052"/>
              <a:chOff x="0" y="107775"/>
              <a:chExt cx="9404475" cy="365798"/>
            </a:xfrm>
          </p:grpSpPr>
          <p:sp>
            <p:nvSpPr>
              <p:cNvPr id="28" name="양쪽 모서리가 둥근 사각형 27"/>
              <p:cNvSpPr/>
              <p:nvPr/>
            </p:nvSpPr>
            <p:spPr>
              <a:xfrm>
                <a:off x="0" y="107775"/>
                <a:ext cx="1684421" cy="363734"/>
              </a:xfrm>
              <a:prstGeom prst="round2SameRect">
                <a:avLst>
                  <a:gd name="adj1" fmla="val 39394"/>
                  <a:gd name="adj2" fmla="val 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1-2 </a:t>
                </a:r>
                <a:r>
                  <a:rPr lang="ko-KR" altLang="en-US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팀원소개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684421" y="107775"/>
                <a:ext cx="7720054" cy="365798"/>
                <a:chOff x="1684421" y="107775"/>
                <a:chExt cx="7720054" cy="365798"/>
              </a:xfrm>
            </p:grpSpPr>
            <p:sp>
              <p:nvSpPr>
                <p:cNvPr id="30" name="양쪽 모서리가 둥근 사각형 29"/>
                <p:cNvSpPr/>
                <p:nvPr/>
              </p:nvSpPr>
              <p:spPr>
                <a:xfrm>
                  <a:off x="3358462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528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1" name="양쪽 모서리가 둥근 사각형 30"/>
                <p:cNvSpPr/>
                <p:nvPr/>
              </p:nvSpPr>
              <p:spPr>
                <a:xfrm>
                  <a:off x="5042883" y="109839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7CC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2" name="양쪽 모서리가 둥근 사각형 31"/>
                <p:cNvSpPr/>
                <p:nvPr/>
              </p:nvSpPr>
              <p:spPr>
                <a:xfrm>
                  <a:off x="6727304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FFC6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3" name="양쪽 모서리가 둥근 사각형 32"/>
                <p:cNvSpPr/>
                <p:nvPr/>
              </p:nvSpPr>
              <p:spPr>
                <a:xfrm>
                  <a:off x="8411725" y="107775"/>
                  <a:ext cx="992750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4" name="양쪽 모서리가 둥근 사각형 33"/>
                <p:cNvSpPr/>
                <p:nvPr/>
              </p:nvSpPr>
              <p:spPr>
                <a:xfrm>
                  <a:off x="1684421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013C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  <p:sp>
        <p:nvSpPr>
          <p:cNvPr id="2" name="직사각형 1"/>
          <p:cNvSpPr/>
          <p:nvPr/>
        </p:nvSpPr>
        <p:spPr>
          <a:xfrm>
            <a:off x="1492918" y="2255340"/>
            <a:ext cx="2279485" cy="1649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팀장 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및 설계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gitHub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 및 예방수칙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발표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0715" y="990600"/>
            <a:ext cx="2279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1</a:t>
            </a:r>
            <a:endParaRPr lang="ko-KR" altLang="en-US" sz="4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468206" y="1760041"/>
            <a:ext cx="22794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한쪽 모서리가 둥근 사각형 8"/>
          <p:cNvSpPr/>
          <p:nvPr/>
        </p:nvSpPr>
        <p:spPr>
          <a:xfrm>
            <a:off x="1499435" y="1928812"/>
            <a:ext cx="2272968" cy="326527"/>
          </a:xfrm>
          <a:prstGeom prst="round1Rect">
            <a:avLst>
              <a:gd name="adj" fmla="val 48853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 인 호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92918" y="4674690"/>
            <a:ext cx="2279485" cy="1649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팀장 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및 설계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gitHub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 및 예방수칙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발표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한쪽 모서리가 둥근 사각형 36"/>
          <p:cNvSpPr/>
          <p:nvPr/>
        </p:nvSpPr>
        <p:spPr>
          <a:xfrm>
            <a:off x="1499435" y="4348162"/>
            <a:ext cx="2272968" cy="326527"/>
          </a:xfrm>
          <a:prstGeom prst="round1Rect">
            <a:avLst>
              <a:gd name="adj" fmla="val 48853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곽 미 선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56257" y="2255340"/>
            <a:ext cx="2279485" cy="1649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부팀장</a:t>
            </a:r>
            <a:endParaRPr lang="ko-KR" altLang="en-US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메인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국내현황 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gitHub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관리 서브</a:t>
            </a:r>
            <a:endParaRPr lang="ko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44054" y="990600"/>
            <a:ext cx="2279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2</a:t>
            </a:r>
            <a:endParaRPr lang="ko-KR" altLang="en-US" sz="4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931545" y="1760041"/>
            <a:ext cx="22794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한쪽 모서리가 둥근 사각형 40"/>
          <p:cNvSpPr/>
          <p:nvPr/>
        </p:nvSpPr>
        <p:spPr>
          <a:xfrm>
            <a:off x="4962774" y="1928812"/>
            <a:ext cx="2272968" cy="326527"/>
          </a:xfrm>
          <a:prstGeom prst="round1Rect">
            <a:avLst>
              <a:gd name="adj" fmla="val 48853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강 석 화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956257" y="4674690"/>
            <a:ext cx="2279485" cy="1649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서브메인</a:t>
            </a:r>
            <a:endParaRPr lang="ko-KR" altLang="en-US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해외현황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43" name="한쪽 모서리가 둥근 사각형 42"/>
          <p:cNvSpPr/>
          <p:nvPr/>
        </p:nvSpPr>
        <p:spPr>
          <a:xfrm>
            <a:off x="4962774" y="4348162"/>
            <a:ext cx="2272968" cy="326527"/>
          </a:xfrm>
          <a:prstGeom prst="round1Rect">
            <a:avLst>
              <a:gd name="adj" fmla="val 48853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곽 철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웅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270957" y="2255340"/>
            <a:ext cx="2279485" cy="1649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메인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지도시각화</a:t>
            </a:r>
            <a:endParaRPr lang="ko-KR" altLang="en-US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데이터수집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58754" y="990600"/>
            <a:ext cx="2279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</a:t>
            </a:r>
            <a:endParaRPr lang="ko-KR" altLang="en-US" sz="4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8246245" y="1760041"/>
            <a:ext cx="22794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한쪽 모서리가 둥근 사각형 46"/>
          <p:cNvSpPr/>
          <p:nvPr/>
        </p:nvSpPr>
        <p:spPr>
          <a:xfrm>
            <a:off x="8277474" y="1928812"/>
            <a:ext cx="2272968" cy="326527"/>
          </a:xfrm>
          <a:prstGeom prst="round1Rect">
            <a:avLst>
              <a:gd name="adj" fmla="val 48853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 승 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270957" y="4674690"/>
            <a:ext cx="2279485" cy="1649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서브메인</a:t>
            </a:r>
            <a:endParaRPr lang="ko-KR" altLang="en-US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데이터수집</a:t>
            </a:r>
          </a:p>
          <a:p>
            <a:r>
              <a:rPr lang="ko-KR" altLang="en-US" sz="1400" dirty="0" err="1">
                <a:solidFill>
                  <a:schemeClr val="tx1"/>
                </a:solidFill>
              </a:rPr>
              <a:t>구글링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한쪽 모서리가 둥근 사각형 48"/>
          <p:cNvSpPr/>
          <p:nvPr/>
        </p:nvSpPr>
        <p:spPr>
          <a:xfrm>
            <a:off x="8277474" y="4348162"/>
            <a:ext cx="2272968" cy="326527"/>
          </a:xfrm>
          <a:prstGeom prst="round1Rect">
            <a:avLst>
              <a:gd name="adj" fmla="val 48853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 민 재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924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42871" y="438149"/>
            <a:ext cx="11896725" cy="6248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0" y="-217"/>
            <a:ext cx="12192000" cy="286181"/>
            <a:chOff x="0" y="-1"/>
            <a:chExt cx="12192000" cy="286181"/>
          </a:xfrm>
        </p:grpSpPr>
        <p:sp>
          <p:nvSpPr>
            <p:cNvPr id="26" name="직사각형 25"/>
            <p:cNvSpPr/>
            <p:nvPr/>
          </p:nvSpPr>
          <p:spPr>
            <a:xfrm>
              <a:off x="0" y="-1"/>
              <a:ext cx="12192000" cy="282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0" y="65128"/>
              <a:ext cx="9404475" cy="221052"/>
              <a:chOff x="0" y="107775"/>
              <a:chExt cx="9404475" cy="365798"/>
            </a:xfrm>
          </p:grpSpPr>
          <p:sp>
            <p:nvSpPr>
              <p:cNvPr id="28" name="양쪽 모서리가 둥근 사각형 27"/>
              <p:cNvSpPr/>
              <p:nvPr/>
            </p:nvSpPr>
            <p:spPr>
              <a:xfrm>
                <a:off x="0" y="107775"/>
                <a:ext cx="1684421" cy="363734"/>
              </a:xfrm>
              <a:prstGeom prst="round2SameRect">
                <a:avLst>
                  <a:gd name="adj1" fmla="val 39394"/>
                  <a:gd name="adj2" fmla="val 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1-3 </a:t>
                </a:r>
                <a:r>
                  <a:rPr lang="ko-KR" altLang="en-US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</a:t>
                </a:r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램</a:t>
                </a: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684421" y="107775"/>
                <a:ext cx="7720054" cy="365798"/>
                <a:chOff x="1684421" y="107775"/>
                <a:chExt cx="7720054" cy="365798"/>
              </a:xfrm>
            </p:grpSpPr>
            <p:sp>
              <p:nvSpPr>
                <p:cNvPr id="30" name="양쪽 모서리가 둥근 사각형 29"/>
                <p:cNvSpPr/>
                <p:nvPr/>
              </p:nvSpPr>
              <p:spPr>
                <a:xfrm>
                  <a:off x="3358462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528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1" name="양쪽 모서리가 둥근 사각형 30"/>
                <p:cNvSpPr/>
                <p:nvPr/>
              </p:nvSpPr>
              <p:spPr>
                <a:xfrm>
                  <a:off x="5042883" y="109839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7CC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2" name="양쪽 모서리가 둥근 사각형 31"/>
                <p:cNvSpPr/>
                <p:nvPr/>
              </p:nvSpPr>
              <p:spPr>
                <a:xfrm>
                  <a:off x="6727304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FFC6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3" name="양쪽 모서리가 둥근 사각형 32"/>
                <p:cNvSpPr/>
                <p:nvPr/>
              </p:nvSpPr>
              <p:spPr>
                <a:xfrm>
                  <a:off x="8411725" y="107775"/>
                  <a:ext cx="992750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4" name="양쪽 모서리가 둥근 사각형 33"/>
                <p:cNvSpPr/>
                <p:nvPr/>
              </p:nvSpPr>
              <p:spPr>
                <a:xfrm>
                  <a:off x="1684421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013C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62" y="2668544"/>
            <a:ext cx="3238926" cy="16194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475" y="2588600"/>
            <a:ext cx="1947495" cy="19474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388" y="2234798"/>
            <a:ext cx="2486956" cy="24869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71" y="2668545"/>
            <a:ext cx="1754104" cy="175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-217"/>
            <a:ext cx="12192000" cy="286181"/>
            <a:chOff x="0" y="-1"/>
            <a:chExt cx="12192000" cy="286181"/>
          </a:xfrm>
        </p:grpSpPr>
        <p:sp>
          <p:nvSpPr>
            <p:cNvPr id="26" name="직사각형 25"/>
            <p:cNvSpPr/>
            <p:nvPr/>
          </p:nvSpPr>
          <p:spPr>
            <a:xfrm>
              <a:off x="0" y="-1"/>
              <a:ext cx="12192000" cy="282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0" y="65128"/>
              <a:ext cx="9404475" cy="221052"/>
              <a:chOff x="0" y="107775"/>
              <a:chExt cx="9404475" cy="365798"/>
            </a:xfrm>
          </p:grpSpPr>
          <p:sp>
            <p:nvSpPr>
              <p:cNvPr id="28" name="양쪽 모서리가 둥근 사각형 27"/>
              <p:cNvSpPr/>
              <p:nvPr/>
            </p:nvSpPr>
            <p:spPr>
              <a:xfrm>
                <a:off x="0" y="107775"/>
                <a:ext cx="1684421" cy="363734"/>
              </a:xfrm>
              <a:prstGeom prst="round2SameRect">
                <a:avLst>
                  <a:gd name="adj1" fmla="val 39394"/>
                  <a:gd name="adj2" fmla="val 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1-4 </a:t>
                </a:r>
                <a:r>
                  <a:rPr lang="ko-KR" altLang="en-US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패키지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684421" y="107775"/>
                <a:ext cx="7720054" cy="365798"/>
                <a:chOff x="1684421" y="107775"/>
                <a:chExt cx="7720054" cy="365798"/>
              </a:xfrm>
            </p:grpSpPr>
            <p:sp>
              <p:nvSpPr>
                <p:cNvPr id="30" name="양쪽 모서리가 둥근 사각형 29"/>
                <p:cNvSpPr/>
                <p:nvPr/>
              </p:nvSpPr>
              <p:spPr>
                <a:xfrm>
                  <a:off x="3358462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528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1" name="양쪽 모서리가 둥근 사각형 30"/>
                <p:cNvSpPr/>
                <p:nvPr/>
              </p:nvSpPr>
              <p:spPr>
                <a:xfrm>
                  <a:off x="5042883" y="109839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7CC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2" name="양쪽 모서리가 둥근 사각형 31"/>
                <p:cNvSpPr/>
                <p:nvPr/>
              </p:nvSpPr>
              <p:spPr>
                <a:xfrm>
                  <a:off x="6727304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FFC6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3" name="양쪽 모서리가 둥근 사각형 32"/>
                <p:cNvSpPr/>
                <p:nvPr/>
              </p:nvSpPr>
              <p:spPr>
                <a:xfrm>
                  <a:off x="8411725" y="107775"/>
                  <a:ext cx="992750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4" name="양쪽 모서리가 둥근 사각형 33"/>
                <p:cNvSpPr/>
                <p:nvPr/>
              </p:nvSpPr>
              <p:spPr>
                <a:xfrm>
                  <a:off x="1684421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013C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1333500" y="1476375"/>
            <a:ext cx="11201593" cy="1006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석화</a:t>
            </a:r>
            <a:r>
              <a:rPr lang="en-US" altLang="ko" dirty="0"/>
              <a:t>,</a:t>
            </a:r>
            <a:r>
              <a:rPr lang="ko-KR" altLang="en-US" dirty="0"/>
              <a:t>철웅 </a:t>
            </a:r>
            <a:r>
              <a:rPr lang="en-US" altLang="ko" dirty="0"/>
              <a:t>: </a:t>
            </a:r>
            <a:r>
              <a:rPr lang="en-US" altLang="ko" dirty="0" err="1"/>
              <a:t>matplotlib</a:t>
            </a:r>
            <a:r>
              <a:rPr lang="en-US" altLang="ko" dirty="0"/>
              <a:t> , </a:t>
            </a:r>
            <a:r>
              <a:rPr lang="en-US" altLang="ko" dirty="0" err="1"/>
              <a:t>bs4-BeautifulSoup</a:t>
            </a:r>
            <a:r>
              <a:rPr lang="en-US" altLang="ko" dirty="0"/>
              <a:t> , </a:t>
            </a:r>
            <a:r>
              <a:rPr lang="en-US" altLang="ko" dirty="0" err="1"/>
              <a:t>PyQt5</a:t>
            </a:r>
            <a:endParaRPr lang="ko" altLang="en-US" dirty="0"/>
          </a:p>
          <a:p>
            <a:r>
              <a:rPr lang="ko-KR" altLang="en-US" dirty="0"/>
              <a:t>승현</a:t>
            </a:r>
            <a:r>
              <a:rPr lang="en-US" altLang="ko" dirty="0"/>
              <a:t>,</a:t>
            </a:r>
            <a:r>
              <a:rPr lang="ko-KR" altLang="en-US" dirty="0"/>
              <a:t>민재 </a:t>
            </a:r>
            <a:r>
              <a:rPr lang="en-US" altLang="ko" dirty="0"/>
              <a:t>: folium , </a:t>
            </a:r>
            <a:r>
              <a:rPr lang="en-US" altLang="ko" dirty="0" err="1"/>
              <a:t>json</a:t>
            </a:r>
            <a:endParaRPr lang="ko" altLang="en-US" dirty="0"/>
          </a:p>
          <a:p>
            <a:endParaRPr lang="ko" altLang="en-US" dirty="0"/>
          </a:p>
          <a:p>
            <a:r>
              <a:rPr lang="en-US" altLang="ko" dirty="0" err="1"/>
              <a:t>Matplotlib</a:t>
            </a:r>
            <a:r>
              <a:rPr lang="en-US" altLang="ko" dirty="0"/>
              <a:t> : </a:t>
            </a:r>
            <a:r>
              <a:rPr lang="ko-KR" altLang="en-US" dirty="0"/>
              <a:t>차트 시각화</a:t>
            </a:r>
          </a:p>
          <a:p>
            <a:r>
              <a:rPr lang="en-US" altLang="ko" dirty="0" err="1"/>
              <a:t>Matplotlib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자료를 차트</a:t>
            </a:r>
            <a:r>
              <a:rPr lang="en-US" altLang="ko" dirty="0"/>
              <a:t>(chart)</a:t>
            </a:r>
            <a:r>
              <a:rPr lang="ko-KR" altLang="en-US" dirty="0"/>
              <a:t>나 플롯</a:t>
            </a:r>
            <a:r>
              <a:rPr lang="en-US" altLang="ko" dirty="0"/>
              <a:t>(plot)</a:t>
            </a:r>
            <a:r>
              <a:rPr lang="ko-KR" altLang="en-US" dirty="0"/>
              <a:t>으로 시각화</a:t>
            </a:r>
            <a:r>
              <a:rPr lang="en-US" altLang="ko" dirty="0"/>
              <a:t>(</a:t>
            </a:r>
            <a:r>
              <a:rPr lang="en-US" altLang="ko" dirty="0" err="1"/>
              <a:t>visulaization</a:t>
            </a:r>
            <a:r>
              <a:rPr lang="en-US" altLang="ko" dirty="0"/>
              <a:t>)</a:t>
            </a:r>
            <a:r>
              <a:rPr lang="ko-KR" altLang="en-US" dirty="0"/>
              <a:t>하는 패키지이다</a:t>
            </a:r>
            <a:r>
              <a:rPr lang="en-US" altLang="ko" dirty="0"/>
              <a:t>.</a:t>
            </a:r>
            <a:endParaRPr lang="ko" altLang="en-US" dirty="0"/>
          </a:p>
          <a:p>
            <a:r>
              <a:rPr lang="en-US" altLang="ko" dirty="0" err="1"/>
              <a:t>Matplotlib</a:t>
            </a:r>
            <a:r>
              <a:rPr lang="ko-KR" altLang="en-US" dirty="0"/>
              <a:t>는 다음과 같은 정형화된 차트나 플롯 이외에도 </a:t>
            </a:r>
            <a:r>
              <a:rPr lang="ko-KR" altLang="en-US" dirty="0" err="1"/>
              <a:t>저수준</a:t>
            </a:r>
            <a:r>
              <a:rPr lang="ko-KR" altLang="en-US" dirty="0"/>
              <a:t> </a:t>
            </a:r>
            <a:r>
              <a:rPr lang="en-US" altLang="ko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사용한 다양한 시각화 기능을 제공한다</a:t>
            </a:r>
            <a:r>
              <a:rPr lang="en-US" altLang="ko" dirty="0"/>
              <a:t>.</a:t>
            </a:r>
            <a:endParaRPr lang="ko" altLang="en-US" dirty="0"/>
          </a:p>
          <a:p>
            <a:r>
              <a:rPr lang="en-US" altLang="ko" dirty="0"/>
              <a:t>Chart</a:t>
            </a:r>
            <a:r>
              <a:rPr lang="ko-KR" altLang="en-US" dirty="0"/>
              <a:t>를 시각화 하는데 사용</a:t>
            </a:r>
          </a:p>
          <a:p>
            <a:endParaRPr lang="ko" altLang="en-US" dirty="0"/>
          </a:p>
          <a:p>
            <a:r>
              <a:rPr lang="en-US" altLang="ko" dirty="0"/>
              <a:t>--------------------------------------------------------------------------------</a:t>
            </a:r>
            <a:endParaRPr lang="ko" altLang="en-US" dirty="0"/>
          </a:p>
          <a:p>
            <a:r>
              <a:rPr lang="en-US" altLang="ko" dirty="0" err="1"/>
              <a:t>BeautifulSoup</a:t>
            </a:r>
            <a:r>
              <a:rPr lang="en-US" altLang="ko" dirty="0"/>
              <a:t> : </a:t>
            </a:r>
            <a:r>
              <a:rPr lang="ko-KR" altLang="en-US" dirty="0"/>
              <a:t>데이터 수집</a:t>
            </a:r>
          </a:p>
          <a:p>
            <a:r>
              <a:rPr lang="en-US" altLang="ko" dirty="0" err="1"/>
              <a:t>BeautifulSoup</a:t>
            </a:r>
            <a:r>
              <a:rPr lang="en-US" altLang="ko" dirty="0"/>
              <a:t> </a:t>
            </a:r>
            <a:r>
              <a:rPr lang="ko-KR" altLang="en-US" dirty="0"/>
              <a:t>은 </a:t>
            </a:r>
            <a:r>
              <a:rPr lang="en-US" altLang="ko" dirty="0"/>
              <a:t>HTML </a:t>
            </a:r>
            <a:r>
              <a:rPr lang="ko-KR" altLang="en-US" dirty="0"/>
              <a:t>및 </a:t>
            </a:r>
            <a:r>
              <a:rPr lang="en-US" altLang="ko" dirty="0"/>
              <a:t>XML </a:t>
            </a:r>
            <a:r>
              <a:rPr lang="ko-KR" altLang="en-US" dirty="0"/>
              <a:t>파일에서 원하는 데이터를 손쉽게 </a:t>
            </a:r>
            <a:r>
              <a:rPr lang="en-US" altLang="ko" dirty="0"/>
              <a:t>Parsing </a:t>
            </a:r>
            <a:r>
              <a:rPr lang="ko-KR" altLang="en-US" dirty="0"/>
              <a:t>할 수 있는 </a:t>
            </a:r>
            <a:r>
              <a:rPr lang="en-US" altLang="ko" dirty="0"/>
              <a:t>Python </a:t>
            </a:r>
            <a:r>
              <a:rPr lang="ko-KR" altLang="en-US" dirty="0"/>
              <a:t>라이브러리입니다</a:t>
            </a:r>
            <a:r>
              <a:rPr lang="en-US" altLang="ko" dirty="0"/>
              <a:t>.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웹 에 존재하는 데이터를 수집을 하는데 사용</a:t>
            </a:r>
          </a:p>
          <a:p>
            <a:r>
              <a:rPr lang="en-US" altLang="ko" dirty="0"/>
              <a:t>--------------------------------------------------------------------------------</a:t>
            </a:r>
            <a:endParaRPr lang="ko" altLang="en-US" dirty="0"/>
          </a:p>
          <a:p>
            <a:r>
              <a:rPr lang="en-US" altLang="ko" dirty="0" err="1"/>
              <a:t>PyQt5</a:t>
            </a:r>
            <a:r>
              <a:rPr lang="en-US" altLang="ko" dirty="0"/>
              <a:t> : UI</a:t>
            </a:r>
            <a:r>
              <a:rPr lang="ko-KR" altLang="en-US" dirty="0"/>
              <a:t>관련 </a:t>
            </a:r>
            <a:r>
              <a:rPr lang="ko-KR" altLang="en-US" dirty="0" err="1"/>
              <a:t>위젯</a:t>
            </a:r>
            <a:endParaRPr lang="ko-KR" altLang="en-US" dirty="0"/>
          </a:p>
          <a:p>
            <a:r>
              <a:rPr lang="en-US" altLang="ko" dirty="0" err="1"/>
              <a:t>PyQt5</a:t>
            </a:r>
            <a:r>
              <a:rPr lang="ko-KR" altLang="en-US" dirty="0"/>
              <a:t>는 </a:t>
            </a:r>
            <a:r>
              <a:rPr lang="en-US" altLang="ko" dirty="0" err="1"/>
              <a:t>Qt5</a:t>
            </a:r>
            <a:r>
              <a:rPr lang="en-US" altLang="ko" dirty="0"/>
              <a:t> </a:t>
            </a:r>
            <a:r>
              <a:rPr lang="ko-KR" altLang="en-US" dirty="0"/>
              <a:t>어플리케이션 프레임워크에 대한 </a:t>
            </a:r>
            <a:r>
              <a:rPr lang="ko-KR" altLang="en-US" dirty="0" err="1"/>
              <a:t>파이썬</a:t>
            </a:r>
            <a:r>
              <a:rPr lang="ko-KR" altLang="en-US" dirty="0"/>
              <a:t> 버전입니다</a:t>
            </a:r>
            <a:r>
              <a:rPr lang="en-US" altLang="ko" dirty="0"/>
              <a:t>.</a:t>
            </a:r>
            <a:endParaRPr lang="ko" altLang="en-US" dirty="0"/>
          </a:p>
          <a:p>
            <a:r>
              <a:rPr lang="en-US" altLang="ko" dirty="0" err="1"/>
              <a:t>Qt</a:t>
            </a:r>
            <a:r>
              <a:rPr lang="ko-KR" altLang="en-US" dirty="0"/>
              <a:t>는 플랫폼에 관계없이 다양한 기능을 포함하는 </a:t>
            </a:r>
            <a:r>
              <a:rPr lang="en-US" altLang="ko" dirty="0"/>
              <a:t>C++ </a:t>
            </a:r>
            <a:r>
              <a:rPr lang="ko-KR" altLang="en-US" dirty="0"/>
              <a:t>라이브러리이자 </a:t>
            </a:r>
            <a:r>
              <a:rPr lang="ko-KR" altLang="en-US" dirty="0" err="1"/>
              <a:t>개발툴입니다</a:t>
            </a:r>
            <a:r>
              <a:rPr lang="en-US" altLang="ko" dirty="0"/>
              <a:t>.</a:t>
            </a:r>
            <a:endParaRPr lang="ko" altLang="en-US" dirty="0"/>
          </a:p>
          <a:p>
            <a:endParaRPr lang="ko" altLang="en-US" dirty="0"/>
          </a:p>
          <a:p>
            <a:r>
              <a:rPr lang="en-US" altLang="ko" dirty="0"/>
              <a:t>UI </a:t>
            </a:r>
            <a:r>
              <a:rPr lang="ko-KR" altLang="en-US" dirty="0"/>
              <a:t>관련 </a:t>
            </a:r>
            <a:r>
              <a:rPr lang="en-US" altLang="ko" dirty="0"/>
              <a:t>Widgets </a:t>
            </a:r>
            <a:r>
              <a:rPr lang="ko-KR" altLang="en-US" dirty="0"/>
              <a:t>을 사용하기 위해 사용</a:t>
            </a:r>
          </a:p>
          <a:p>
            <a:endParaRPr lang="ko" altLang="en-US" dirty="0"/>
          </a:p>
          <a:p>
            <a:r>
              <a:rPr lang="en-US" altLang="ko" dirty="0"/>
              <a:t>--------------------------------------------------------------------------------</a:t>
            </a:r>
            <a:endParaRPr lang="ko" altLang="en-US" dirty="0"/>
          </a:p>
          <a:p>
            <a:r>
              <a:rPr lang="en-US" altLang="ko" dirty="0"/>
              <a:t>Folium</a:t>
            </a:r>
            <a:endParaRPr lang="ko" altLang="en-US" dirty="0"/>
          </a:p>
          <a:p>
            <a:r>
              <a:rPr lang="en-US" altLang="ko" dirty="0"/>
              <a:t>Folium</a:t>
            </a:r>
            <a:r>
              <a:rPr lang="ko-KR" altLang="en-US" dirty="0"/>
              <a:t>은 </a:t>
            </a:r>
            <a:r>
              <a:rPr lang="en-US" altLang="ko" dirty="0"/>
              <a:t>Leaflet.js</a:t>
            </a:r>
            <a:r>
              <a:rPr lang="ko-KR" altLang="en-US" dirty="0"/>
              <a:t>를 이용하여 위치 </a:t>
            </a:r>
            <a:r>
              <a:rPr lang="ko-KR" altLang="en-US" dirty="0" err="1"/>
              <a:t>좌표계</a:t>
            </a:r>
            <a:r>
              <a:rPr lang="ko-KR" altLang="en-US" dirty="0"/>
              <a:t> 값을 지도 위에 시각화할 수 있다</a:t>
            </a:r>
            <a:r>
              <a:rPr lang="en-US" altLang="ko" dirty="0"/>
              <a:t>.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왜썻는지</a:t>
            </a:r>
            <a:endParaRPr lang="ko-KR" altLang="en-US" dirty="0"/>
          </a:p>
          <a:p>
            <a:r>
              <a:rPr lang="ko-KR" altLang="en-US" dirty="0"/>
              <a:t>지도를 시각화 하기 위해 사용하였고 자동으로 </a:t>
            </a:r>
            <a:r>
              <a:rPr lang="en-US" altLang="ko" dirty="0"/>
              <a:t>html </a:t>
            </a:r>
            <a:r>
              <a:rPr lang="ko-KR" altLang="en-US" dirty="0"/>
              <a:t>파일로 변환하여 지도에 색상 설정 가능 </a:t>
            </a:r>
          </a:p>
          <a:p>
            <a:endParaRPr lang="ko" altLang="en-US" dirty="0"/>
          </a:p>
          <a:p>
            <a:r>
              <a:rPr lang="en-US" altLang="ko" dirty="0"/>
              <a:t>--------------------------------------------------------------------------------</a:t>
            </a:r>
            <a:endParaRPr lang="ko" altLang="en-US" dirty="0"/>
          </a:p>
          <a:p>
            <a:endParaRPr lang="ko" altLang="en-US" dirty="0"/>
          </a:p>
          <a:p>
            <a:r>
              <a:rPr lang="en-US" altLang="ko" dirty="0" err="1"/>
              <a:t>JSON</a:t>
            </a:r>
            <a:endParaRPr lang="ko" altLang="en-US" dirty="0"/>
          </a:p>
          <a:p>
            <a:r>
              <a:rPr lang="en-US" altLang="ko" dirty="0"/>
              <a:t>JavaScript Object Notation</a:t>
            </a:r>
            <a:r>
              <a:rPr lang="ko-KR" altLang="en-US" dirty="0"/>
              <a:t>라는 의미의 축약어로 </a:t>
            </a:r>
          </a:p>
          <a:p>
            <a:r>
              <a:rPr lang="ko-KR" altLang="en-US" dirty="0"/>
              <a:t>데이터를 저장하거나 전송할 때 많이 사용되는 경량의 </a:t>
            </a:r>
            <a:r>
              <a:rPr lang="en-US" altLang="ko" dirty="0"/>
              <a:t>DATA </a:t>
            </a:r>
            <a:r>
              <a:rPr lang="ko-KR" altLang="en-US" dirty="0"/>
              <a:t>교환 형식</a:t>
            </a:r>
          </a:p>
          <a:p>
            <a:r>
              <a:rPr lang="ko-KR" altLang="en-US" dirty="0"/>
              <a:t>이 형식은 사람이 읽고 쓰기에 용이하며</a:t>
            </a:r>
            <a:r>
              <a:rPr lang="en-US" altLang="ko" dirty="0"/>
              <a:t>, </a:t>
            </a:r>
            <a:r>
              <a:rPr lang="ko-KR" altLang="en-US" dirty="0"/>
              <a:t>기계가 분석하고 생성함에도 용이하다</a:t>
            </a:r>
            <a:r>
              <a:rPr lang="en-US" altLang="ko" dirty="0"/>
              <a:t>.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지도에 대한 세세한 디테일</a:t>
            </a:r>
            <a:r>
              <a:rPr lang="en-US" altLang="ko" dirty="0"/>
              <a:t>(</a:t>
            </a:r>
            <a:r>
              <a:rPr lang="ko-KR" altLang="en-US" dirty="0"/>
              <a:t>크기</a:t>
            </a:r>
            <a:r>
              <a:rPr lang="en-US" altLang="ko" dirty="0"/>
              <a:t>, </a:t>
            </a:r>
            <a:r>
              <a:rPr lang="ko-KR" altLang="en-US" dirty="0"/>
              <a:t>구역</a:t>
            </a:r>
            <a:r>
              <a:rPr lang="en-US" altLang="ko" dirty="0"/>
              <a:t>, </a:t>
            </a:r>
            <a:r>
              <a:rPr lang="ko-KR" altLang="en-US" dirty="0"/>
              <a:t>범위</a:t>
            </a:r>
            <a:r>
              <a:rPr lang="en-US" altLang="ko" dirty="0"/>
              <a:t>) </a:t>
            </a:r>
            <a:r>
              <a:rPr lang="ko-KR" altLang="en-US" dirty="0"/>
              <a:t>설정하기 위해 사용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832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C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7" y="1262133"/>
            <a:ext cx="8501892" cy="52846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7310" y="556215"/>
            <a:ext cx="5136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코로나바이러스 </a:t>
            </a:r>
            <a:r>
              <a:rPr lang="en-US" altLang="ko-KR" sz="32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3200" b="1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COVID</a:t>
            </a:r>
            <a:r>
              <a:rPr lang="en-US" altLang="ko-KR" sz="32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-19)</a:t>
            </a:r>
            <a:endParaRPr lang="ko-KR" altLang="en-US" sz="32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0" y="-217"/>
            <a:ext cx="12192000" cy="286181"/>
            <a:chOff x="0" y="-1"/>
            <a:chExt cx="12192000" cy="286181"/>
          </a:xfrm>
        </p:grpSpPr>
        <p:sp>
          <p:nvSpPr>
            <p:cNvPr id="26" name="직사각형 25"/>
            <p:cNvSpPr/>
            <p:nvPr/>
          </p:nvSpPr>
          <p:spPr>
            <a:xfrm>
              <a:off x="0" y="-1"/>
              <a:ext cx="12192000" cy="282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0" y="65128"/>
              <a:ext cx="9404475" cy="221052"/>
              <a:chOff x="0" y="107775"/>
              <a:chExt cx="9404475" cy="365798"/>
            </a:xfrm>
          </p:grpSpPr>
          <p:sp>
            <p:nvSpPr>
              <p:cNvPr id="28" name="양쪽 모서리가 둥근 사각형 27"/>
              <p:cNvSpPr/>
              <p:nvPr/>
            </p:nvSpPr>
            <p:spPr>
              <a:xfrm>
                <a:off x="0" y="107775"/>
                <a:ext cx="1684421" cy="363734"/>
              </a:xfrm>
              <a:prstGeom prst="round2SameRect">
                <a:avLst>
                  <a:gd name="adj1" fmla="val 39394"/>
                  <a:gd name="adj2" fmla="val 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684421" y="107775"/>
                <a:ext cx="7720054" cy="365798"/>
                <a:chOff x="1684421" y="107775"/>
                <a:chExt cx="7720054" cy="365798"/>
              </a:xfrm>
            </p:grpSpPr>
            <p:sp>
              <p:nvSpPr>
                <p:cNvPr id="30" name="양쪽 모서리가 둥근 사각형 29"/>
                <p:cNvSpPr/>
                <p:nvPr/>
              </p:nvSpPr>
              <p:spPr>
                <a:xfrm>
                  <a:off x="3358462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528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1" name="양쪽 모서리가 둥근 사각형 30"/>
                <p:cNvSpPr/>
                <p:nvPr/>
              </p:nvSpPr>
              <p:spPr>
                <a:xfrm>
                  <a:off x="5042883" y="109839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7CC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2" name="양쪽 모서리가 둥근 사각형 31"/>
                <p:cNvSpPr/>
                <p:nvPr/>
              </p:nvSpPr>
              <p:spPr>
                <a:xfrm>
                  <a:off x="6727304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FFC6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3" name="양쪽 모서리가 둥근 사각형 32"/>
                <p:cNvSpPr/>
                <p:nvPr/>
              </p:nvSpPr>
              <p:spPr>
                <a:xfrm>
                  <a:off x="8411725" y="107775"/>
                  <a:ext cx="992750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4" name="양쪽 모서리가 둥근 사각형 33"/>
                <p:cNvSpPr/>
                <p:nvPr/>
              </p:nvSpPr>
              <p:spPr>
                <a:xfrm>
                  <a:off x="1684421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013C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2-1 </a:t>
                  </a:r>
                  <a:r>
                    <a:rPr lang="ko-KR" altLang="en-US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개요</a:t>
                  </a:r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7296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3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C10870F-E8D7-4A39-9B9C-05FDCE97B2DD}"/>
              </a:ext>
            </a:extLst>
          </p:cNvPr>
          <p:cNvSpPr/>
          <p:nvPr/>
        </p:nvSpPr>
        <p:spPr>
          <a:xfrm>
            <a:off x="7391400" y="0"/>
            <a:ext cx="4800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1">
            <a:extLst>
              <a:ext uri="{FF2B5EF4-FFF2-40B4-BE49-F238E27FC236}">
                <a16:creationId xmlns="" xmlns:a16="http://schemas.microsoft.com/office/drawing/2014/main" id="{EC5C0E8E-38D4-4AD8-88EC-EC5547E987DC}"/>
              </a:ext>
            </a:extLst>
          </p:cNvPr>
          <p:cNvSpPr/>
          <p:nvPr/>
        </p:nvSpPr>
        <p:spPr>
          <a:xfrm>
            <a:off x="0" y="0"/>
            <a:ext cx="7028835" cy="6870700"/>
          </a:xfrm>
          <a:custGeom>
            <a:avLst/>
            <a:gdLst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4247535 w 4247535"/>
              <a:gd name="connsiteY2" fmla="*/ 6858000 h 6858000"/>
              <a:gd name="connsiteX3" fmla="*/ 0 w 4247535"/>
              <a:gd name="connsiteY3" fmla="*/ 6858000 h 6858000"/>
              <a:gd name="connsiteX4" fmla="*/ 0 w 4247535"/>
              <a:gd name="connsiteY4" fmla="*/ 0 h 6858000"/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0 w 4247535"/>
              <a:gd name="connsiteY2" fmla="*/ 6858000 h 6858000"/>
              <a:gd name="connsiteX3" fmla="*/ 0 w 4247535"/>
              <a:gd name="connsiteY3" fmla="*/ 0 h 6858000"/>
              <a:gd name="connsiteX0" fmla="*/ 0 w 7079635"/>
              <a:gd name="connsiteY0" fmla="*/ 12700 h 6870700"/>
              <a:gd name="connsiteX1" fmla="*/ 7079635 w 7079635"/>
              <a:gd name="connsiteY1" fmla="*/ 0 h 6870700"/>
              <a:gd name="connsiteX2" fmla="*/ 0 w 7079635"/>
              <a:gd name="connsiteY2" fmla="*/ 6870700 h 6870700"/>
              <a:gd name="connsiteX3" fmla="*/ 0 w 7079635"/>
              <a:gd name="connsiteY3" fmla="*/ 12700 h 6870700"/>
              <a:gd name="connsiteX0" fmla="*/ 0 w 7028835"/>
              <a:gd name="connsiteY0" fmla="*/ 12700 h 6870700"/>
              <a:gd name="connsiteX1" fmla="*/ 7028835 w 7028835"/>
              <a:gd name="connsiteY1" fmla="*/ 0 h 6870700"/>
              <a:gd name="connsiteX2" fmla="*/ 0 w 7028835"/>
              <a:gd name="connsiteY2" fmla="*/ 6870700 h 6870700"/>
              <a:gd name="connsiteX3" fmla="*/ 0 w 7028835"/>
              <a:gd name="connsiteY3" fmla="*/ 127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8835" h="6870700">
                <a:moveTo>
                  <a:pt x="0" y="12700"/>
                </a:moveTo>
                <a:lnTo>
                  <a:pt x="7028835" y="0"/>
                </a:lnTo>
                <a:lnTo>
                  <a:pt x="0" y="6870700"/>
                </a:lnTo>
                <a:lnTo>
                  <a:pt x="0" y="12700"/>
                </a:lnTo>
                <a:close/>
              </a:path>
            </a:pathLst>
          </a:custGeom>
          <a:solidFill>
            <a:srgbClr val="B32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E807B52-AA8E-46B3-B325-6CD94F8E69E5}"/>
              </a:ext>
            </a:extLst>
          </p:cNvPr>
          <p:cNvSpPr txBox="1"/>
          <p:nvPr/>
        </p:nvSpPr>
        <p:spPr>
          <a:xfrm>
            <a:off x="1093498" y="736172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EB5856D-7BA3-43D5-A0EE-C7DAA09CD1CA}"/>
              </a:ext>
            </a:extLst>
          </p:cNvPr>
          <p:cNvSpPr txBox="1"/>
          <p:nvPr/>
        </p:nvSpPr>
        <p:spPr>
          <a:xfrm>
            <a:off x="1068098" y="1517892"/>
            <a:ext cx="250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01 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개요 </a:t>
            </a:r>
            <a:r>
              <a:rPr lang="en-US" altLang="ko-KR" b="1" dirty="0">
                <a:solidFill>
                  <a:schemeClr val="bg1"/>
                </a:solidFill>
              </a:rPr>
              <a:t>·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 예방수칙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779A4D6-5165-4E6F-9768-FCE10F10B646}"/>
              </a:ext>
            </a:extLst>
          </p:cNvPr>
          <p:cNvSpPr txBox="1"/>
          <p:nvPr/>
        </p:nvSpPr>
        <p:spPr>
          <a:xfrm>
            <a:off x="1497307" y="1903522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·</a:t>
            </a:r>
            <a:r>
              <a:rPr lang="en-US" altLang="ko-KR" sz="1200" dirty="0" smtClean="0"/>
              <a:t>  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코로나에 관하여  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C605F90-AE1D-4F99-A6B3-721C3FEC3499}"/>
              </a:ext>
            </a:extLst>
          </p:cNvPr>
          <p:cNvSpPr txBox="1"/>
          <p:nvPr/>
        </p:nvSpPr>
        <p:spPr>
          <a:xfrm>
            <a:off x="1497307" y="2139881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·</a:t>
            </a:r>
            <a:r>
              <a:rPr lang="en-US" altLang="ko-KR" sz="1200" dirty="0"/>
              <a:t>  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예방 수칙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6F6E6F5-485F-4E93-98C5-A122D14B2FD6}"/>
              </a:ext>
            </a:extLst>
          </p:cNvPr>
          <p:cNvSpPr txBox="1"/>
          <p:nvPr/>
        </p:nvSpPr>
        <p:spPr>
          <a:xfrm>
            <a:off x="3954788" y="1517892"/>
            <a:ext cx="250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02 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차트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1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C054D4E-5CD3-4F62-92E1-DF04A8CF3A08}"/>
              </a:ext>
            </a:extLst>
          </p:cNvPr>
          <p:cNvSpPr txBox="1"/>
          <p:nvPr/>
        </p:nvSpPr>
        <p:spPr>
          <a:xfrm>
            <a:off x="1068098" y="2621452"/>
            <a:ext cx="250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03 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차트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2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B630C39-B1DE-4025-89D5-8077C1F070B9}"/>
              </a:ext>
            </a:extLst>
          </p:cNvPr>
          <p:cNvSpPr txBox="1"/>
          <p:nvPr/>
        </p:nvSpPr>
        <p:spPr>
          <a:xfrm>
            <a:off x="1497307" y="2976602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· </a:t>
            </a:r>
            <a:r>
              <a:rPr lang="ko-KR" altLang="en-US" sz="1200" dirty="0">
                <a:solidFill>
                  <a:schemeClr val="bg1"/>
                </a:solidFill>
              </a:rPr>
              <a:t>차트 타이틀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A8746FE-A035-4467-ABC4-6FB1C9FA0FB9}"/>
              </a:ext>
            </a:extLst>
          </p:cNvPr>
          <p:cNvSpPr txBox="1"/>
          <p:nvPr/>
        </p:nvSpPr>
        <p:spPr>
          <a:xfrm>
            <a:off x="1497307" y="3256776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· </a:t>
            </a:r>
            <a:r>
              <a:rPr lang="ko-KR" altLang="en-US" sz="1200" dirty="0">
                <a:solidFill>
                  <a:schemeClr val="bg1"/>
                </a:solidFill>
              </a:rPr>
              <a:t>차트 타이틀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A551DD7-E555-4694-B423-A43DE294CE93}"/>
              </a:ext>
            </a:extLst>
          </p:cNvPr>
          <p:cNvSpPr txBox="1"/>
          <p:nvPr/>
        </p:nvSpPr>
        <p:spPr>
          <a:xfrm>
            <a:off x="3954788" y="2621452"/>
            <a:ext cx="250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04 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지도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( Map 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1EFFC8B-DEEF-42DD-A346-C739A75077D0}"/>
              </a:ext>
            </a:extLst>
          </p:cNvPr>
          <p:cNvSpPr txBox="1"/>
          <p:nvPr/>
        </p:nvSpPr>
        <p:spPr>
          <a:xfrm>
            <a:off x="4207784" y="2976602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기</a:t>
            </a:r>
            <a:r>
              <a:rPr lang="en-US" altLang="ko-KR" sz="1200" dirty="0" smtClean="0">
                <a:solidFill>
                  <a:schemeClr val="bg1"/>
                </a:solidFill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</a:rPr>
              <a:t>능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0F717F1-E76D-4ADF-A548-56D5786A0D6C}"/>
              </a:ext>
            </a:extLst>
          </p:cNvPr>
          <p:cNvSpPr txBox="1"/>
          <p:nvPr/>
        </p:nvSpPr>
        <p:spPr>
          <a:xfrm>
            <a:off x="4207784" y="3256776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코</a:t>
            </a:r>
            <a:r>
              <a:rPr lang="en-US" altLang="ko-KR" sz="1200" dirty="0" smtClean="0">
                <a:solidFill>
                  <a:schemeClr val="bg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드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C82CC46-5A3C-4C12-9FC6-76C628EC6978}"/>
              </a:ext>
            </a:extLst>
          </p:cNvPr>
          <p:cNvCxnSpPr/>
          <p:nvPr/>
        </p:nvCxnSpPr>
        <p:spPr>
          <a:xfrm>
            <a:off x="1055980" y="1269786"/>
            <a:ext cx="534867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BF32CB9A-3E35-4ACA-8394-C7A9A3C0C565}"/>
              </a:ext>
            </a:extLst>
          </p:cNvPr>
          <p:cNvCxnSpPr/>
          <p:nvPr/>
        </p:nvCxnSpPr>
        <p:spPr>
          <a:xfrm>
            <a:off x="1055980" y="3670086"/>
            <a:ext cx="534867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54B7C25-9403-4A9C-BD70-DFA651C352F6}"/>
              </a:ext>
            </a:extLst>
          </p:cNvPr>
          <p:cNvSpPr txBox="1"/>
          <p:nvPr/>
        </p:nvSpPr>
        <p:spPr>
          <a:xfrm>
            <a:off x="9406629" y="5112613"/>
            <a:ext cx="238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A3020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Paragraph</a:t>
            </a:r>
            <a:endParaRPr lang="ko-KR" altLang="en-US" sz="36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A3020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7AEE336-4DB8-410B-A5A2-6CF729B2C591}"/>
              </a:ext>
            </a:extLst>
          </p:cNvPr>
          <p:cNvSpPr txBox="1"/>
          <p:nvPr/>
        </p:nvSpPr>
        <p:spPr>
          <a:xfrm>
            <a:off x="9241234" y="4925387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7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1600" dirty="0">
                <a:solidFill>
                  <a:srgbClr val="CA3020"/>
                </a:solidFill>
                <a:latin typeface="HelveticaNeueLT Std Thin" panose="020B0403020202020204" pitchFamily="34" charset="0"/>
              </a:rPr>
              <a:t>T e a m : 3 </a:t>
            </a:r>
            <a:r>
              <a:rPr lang="ko-KR" altLang="en-US" sz="1200" dirty="0">
                <a:solidFill>
                  <a:srgbClr val="CA3020"/>
                </a:solidFill>
                <a:latin typeface="HelveticaNeueLT Std Thin" panose="020B0403020202020204" pitchFamily="34" charset="0"/>
              </a:rPr>
              <a:t>조 </a:t>
            </a:r>
            <a:r>
              <a:rPr lang="en-US" altLang="ko-KR" sz="1200" dirty="0" smtClean="0">
                <a:solidFill>
                  <a:srgbClr val="CA3020"/>
                </a:solidFill>
                <a:latin typeface="HelveticaNeueLT Std Thin" panose="020B0403020202020204" pitchFamily="34" charset="0"/>
              </a:rPr>
              <a:t>( </a:t>
            </a:r>
            <a:r>
              <a:rPr lang="ko-KR" altLang="en-US" sz="1200" dirty="0" smtClean="0">
                <a:solidFill>
                  <a:srgbClr val="CA3020"/>
                </a:solidFill>
                <a:latin typeface="HelveticaNeueLT Std Thin" panose="020B0403020202020204" pitchFamily="34" charset="0"/>
              </a:rPr>
              <a:t>코 로 냥</a:t>
            </a:r>
            <a:r>
              <a:rPr lang="en-US" altLang="ko-KR" sz="1200" dirty="0" smtClean="0">
                <a:solidFill>
                  <a:srgbClr val="CA3020"/>
                </a:solidFill>
                <a:latin typeface="HelveticaNeueLT Std Thin" panose="020B0403020202020204" pitchFamily="34" charset="0"/>
              </a:rPr>
              <a:t> )</a:t>
            </a:r>
            <a:endParaRPr lang="en-US" altLang="ko-KR" sz="2000" dirty="0">
              <a:solidFill>
                <a:srgbClr val="CA302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924FF4C-168A-446D-BB69-684A9CE84244}"/>
              </a:ext>
            </a:extLst>
          </p:cNvPr>
          <p:cNvSpPr txBox="1"/>
          <p:nvPr/>
        </p:nvSpPr>
        <p:spPr>
          <a:xfrm>
            <a:off x="9461131" y="6261970"/>
            <a:ext cx="2332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pPr algn="r"/>
            <a:r>
              <a:rPr lang="en-US" altLang="ko-KR" sz="900" b="1" dirty="0" err="1" smtClean="0">
                <a:solidFill>
                  <a:srgbClr val="CA3020"/>
                </a:solidFill>
              </a:rPr>
              <a:t>Deawoo</a:t>
            </a:r>
            <a:r>
              <a:rPr lang="en-US" altLang="ko-KR" sz="900" b="1" dirty="0" smtClean="0">
                <a:solidFill>
                  <a:srgbClr val="CA3020"/>
                </a:solidFill>
              </a:rPr>
              <a:t> </a:t>
            </a:r>
            <a:r>
              <a:rPr lang="en-US" altLang="ko-KR" sz="900" b="1" dirty="0" err="1" smtClean="0">
                <a:solidFill>
                  <a:srgbClr val="CA3020"/>
                </a:solidFill>
              </a:rPr>
              <a:t>JobAblity</a:t>
            </a:r>
            <a:r>
              <a:rPr lang="en-US" altLang="ko-KR" sz="900" b="1" dirty="0" smtClean="0">
                <a:solidFill>
                  <a:srgbClr val="CA3020"/>
                </a:solidFill>
              </a:rPr>
              <a:t> Development Academy</a:t>
            </a:r>
            <a:endParaRPr lang="ko-KR" altLang="en-US" sz="900" b="1" dirty="0">
              <a:solidFill>
                <a:srgbClr val="CA302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C2EAD3A-F47F-4662-A846-28E86A50CB53}"/>
              </a:ext>
            </a:extLst>
          </p:cNvPr>
          <p:cNvSpPr txBox="1"/>
          <p:nvPr/>
        </p:nvSpPr>
        <p:spPr>
          <a:xfrm>
            <a:off x="9162973" y="5577539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A3020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Description</a:t>
            </a:r>
          </a:p>
        </p:txBody>
      </p:sp>
      <p:sp>
        <p:nvSpPr>
          <p:cNvPr id="97" name="자유형: 도형 96">
            <a:extLst>
              <a:ext uri="{FF2B5EF4-FFF2-40B4-BE49-F238E27FC236}">
                <a16:creationId xmlns="" xmlns:a16="http://schemas.microsoft.com/office/drawing/2014/main" id="{D352FB68-CFA2-4B75-A26E-CCAC356B1652}"/>
              </a:ext>
            </a:extLst>
          </p:cNvPr>
          <p:cNvSpPr/>
          <p:nvPr/>
        </p:nvSpPr>
        <p:spPr>
          <a:xfrm rot="18900000">
            <a:off x="368924" y="5438168"/>
            <a:ext cx="3484395" cy="1369860"/>
          </a:xfrm>
          <a:custGeom>
            <a:avLst/>
            <a:gdLst>
              <a:gd name="connsiteX0" fmla="*/ 3283783 w 3484395"/>
              <a:gd name="connsiteY0" fmla="*/ 200612 h 1369860"/>
              <a:gd name="connsiteX1" fmla="*/ 3484395 w 3484395"/>
              <a:gd name="connsiteY1" fmla="*/ 684930 h 1369860"/>
              <a:gd name="connsiteX2" fmla="*/ 3484394 w 3484395"/>
              <a:gd name="connsiteY2" fmla="*/ 684930 h 1369860"/>
              <a:gd name="connsiteX3" fmla="*/ 2799464 w 3484395"/>
              <a:gd name="connsiteY3" fmla="*/ 1369860 h 1369860"/>
              <a:gd name="connsiteX4" fmla="*/ 1369860 w 3484395"/>
              <a:gd name="connsiteY4" fmla="*/ 1369860 h 1369860"/>
              <a:gd name="connsiteX5" fmla="*/ 0 w 3484395"/>
              <a:gd name="connsiteY5" fmla="*/ 0 h 1369860"/>
              <a:gd name="connsiteX6" fmla="*/ 2799465 w 3484395"/>
              <a:gd name="connsiteY6" fmla="*/ 0 h 1369860"/>
              <a:gd name="connsiteX7" fmla="*/ 3283783 w 3484395"/>
              <a:gd name="connsiteY7" fmla="*/ 200612 h 13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395" h="1369860">
                <a:moveTo>
                  <a:pt x="3283783" y="200612"/>
                </a:moveTo>
                <a:cubicBezTo>
                  <a:pt x="3407731" y="324560"/>
                  <a:pt x="3484395" y="495792"/>
                  <a:pt x="3484395" y="684930"/>
                </a:cubicBezTo>
                <a:lnTo>
                  <a:pt x="3484394" y="684930"/>
                </a:lnTo>
                <a:cubicBezTo>
                  <a:pt x="3484394" y="1063206"/>
                  <a:pt x="3177740" y="1369860"/>
                  <a:pt x="2799464" y="1369860"/>
                </a:cubicBezTo>
                <a:lnTo>
                  <a:pt x="1369860" y="1369860"/>
                </a:lnTo>
                <a:lnTo>
                  <a:pt x="0" y="0"/>
                </a:lnTo>
                <a:lnTo>
                  <a:pt x="2799465" y="0"/>
                </a:lnTo>
                <a:cubicBezTo>
                  <a:pt x="2988603" y="0"/>
                  <a:pt x="3159835" y="76664"/>
                  <a:pt x="3283783" y="2006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="" xmlns:a16="http://schemas.microsoft.com/office/drawing/2014/main" id="{587BF757-A1CE-4D11-8645-3996DF7C9F26}"/>
              </a:ext>
            </a:extLst>
          </p:cNvPr>
          <p:cNvSpPr/>
          <p:nvPr/>
        </p:nvSpPr>
        <p:spPr>
          <a:xfrm rot="18900000">
            <a:off x="2013349" y="6344686"/>
            <a:ext cx="1323430" cy="396800"/>
          </a:xfrm>
          <a:custGeom>
            <a:avLst/>
            <a:gdLst>
              <a:gd name="connsiteX0" fmla="*/ 1265320 w 1323430"/>
              <a:gd name="connsiteY0" fmla="*/ 58110 h 396800"/>
              <a:gd name="connsiteX1" fmla="*/ 1323430 w 1323430"/>
              <a:gd name="connsiteY1" fmla="*/ 198400 h 396800"/>
              <a:gd name="connsiteX2" fmla="*/ 1125030 w 1323430"/>
              <a:gd name="connsiteY2" fmla="*/ 396800 h 396800"/>
              <a:gd name="connsiteX3" fmla="*/ 396800 w 1323430"/>
              <a:gd name="connsiteY3" fmla="*/ 396800 h 396800"/>
              <a:gd name="connsiteX4" fmla="*/ 0 w 1323430"/>
              <a:gd name="connsiteY4" fmla="*/ 0 h 396800"/>
              <a:gd name="connsiteX5" fmla="*/ 1125030 w 1323430"/>
              <a:gd name="connsiteY5" fmla="*/ 0 h 396800"/>
              <a:gd name="connsiteX6" fmla="*/ 1265320 w 1323430"/>
              <a:gd name="connsiteY6" fmla="*/ 58110 h 3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3430" h="396800">
                <a:moveTo>
                  <a:pt x="1265320" y="58110"/>
                </a:moveTo>
                <a:cubicBezTo>
                  <a:pt x="1301223" y="94014"/>
                  <a:pt x="1323430" y="143614"/>
                  <a:pt x="1323430" y="198400"/>
                </a:cubicBezTo>
                <a:cubicBezTo>
                  <a:pt x="1323430" y="307973"/>
                  <a:pt x="1234603" y="396800"/>
                  <a:pt x="1125030" y="396800"/>
                </a:cubicBezTo>
                <a:lnTo>
                  <a:pt x="396800" y="396800"/>
                </a:lnTo>
                <a:lnTo>
                  <a:pt x="0" y="0"/>
                </a:lnTo>
                <a:lnTo>
                  <a:pt x="1125030" y="0"/>
                </a:lnTo>
                <a:cubicBezTo>
                  <a:pt x="1179817" y="0"/>
                  <a:pt x="1229417" y="22207"/>
                  <a:pt x="1265320" y="58110"/>
                </a:cubicBezTo>
                <a:close/>
              </a:path>
            </a:pathLst>
          </a:cu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="" xmlns:a16="http://schemas.microsoft.com/office/drawing/2014/main" id="{8AFF8113-B8B2-4EA3-BFCF-417C19B3CD8E}"/>
              </a:ext>
            </a:extLst>
          </p:cNvPr>
          <p:cNvSpPr/>
          <p:nvPr/>
        </p:nvSpPr>
        <p:spPr>
          <a:xfrm rot="18900000">
            <a:off x="-460543" y="5116652"/>
            <a:ext cx="1601977" cy="639052"/>
          </a:xfrm>
          <a:custGeom>
            <a:avLst/>
            <a:gdLst>
              <a:gd name="connsiteX0" fmla="*/ 1508390 w 1601977"/>
              <a:gd name="connsiteY0" fmla="*/ 93587 h 639052"/>
              <a:gd name="connsiteX1" fmla="*/ 1601977 w 1601977"/>
              <a:gd name="connsiteY1" fmla="*/ 319526 h 639052"/>
              <a:gd name="connsiteX2" fmla="*/ 1601976 w 1601977"/>
              <a:gd name="connsiteY2" fmla="*/ 319526 h 639052"/>
              <a:gd name="connsiteX3" fmla="*/ 1282450 w 1601977"/>
              <a:gd name="connsiteY3" fmla="*/ 639052 h 639052"/>
              <a:gd name="connsiteX4" fmla="*/ 0 w 1601977"/>
              <a:gd name="connsiteY4" fmla="*/ 639051 h 639052"/>
              <a:gd name="connsiteX5" fmla="*/ 639052 w 1601977"/>
              <a:gd name="connsiteY5" fmla="*/ 0 h 639052"/>
              <a:gd name="connsiteX6" fmla="*/ 1282451 w 1601977"/>
              <a:gd name="connsiteY6" fmla="*/ 0 h 639052"/>
              <a:gd name="connsiteX7" fmla="*/ 1508390 w 1601977"/>
              <a:gd name="connsiteY7" fmla="*/ 93587 h 63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1977" h="639052">
                <a:moveTo>
                  <a:pt x="1508390" y="93587"/>
                </a:moveTo>
                <a:cubicBezTo>
                  <a:pt x="1566213" y="151410"/>
                  <a:pt x="1601977" y="231292"/>
                  <a:pt x="1601977" y="319526"/>
                </a:cubicBezTo>
                <a:lnTo>
                  <a:pt x="1601976" y="319526"/>
                </a:lnTo>
                <a:cubicBezTo>
                  <a:pt x="1601976" y="495995"/>
                  <a:pt x="1458919" y="639052"/>
                  <a:pt x="1282450" y="639052"/>
                </a:cubicBezTo>
                <a:lnTo>
                  <a:pt x="0" y="639051"/>
                </a:lnTo>
                <a:lnTo>
                  <a:pt x="639052" y="0"/>
                </a:lnTo>
                <a:lnTo>
                  <a:pt x="1282451" y="0"/>
                </a:lnTo>
                <a:cubicBezTo>
                  <a:pt x="1370685" y="0"/>
                  <a:pt x="1450567" y="35764"/>
                  <a:pt x="1508390" y="93587"/>
                </a:cubicBezTo>
                <a:close/>
              </a:path>
            </a:pathLst>
          </a:custGeom>
          <a:solidFill>
            <a:srgbClr val="E4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="" xmlns:a16="http://schemas.microsoft.com/office/drawing/2014/main" id="{C833BF72-CA75-47A6-9D0F-C66129DE5B34}"/>
              </a:ext>
            </a:extLst>
          </p:cNvPr>
          <p:cNvSpPr/>
          <p:nvPr/>
        </p:nvSpPr>
        <p:spPr>
          <a:xfrm rot="18900000">
            <a:off x="10969752" y="522990"/>
            <a:ext cx="1696657" cy="639052"/>
          </a:xfrm>
          <a:custGeom>
            <a:avLst/>
            <a:gdLst>
              <a:gd name="connsiteX0" fmla="*/ 1696657 w 1696657"/>
              <a:gd name="connsiteY0" fmla="*/ 0 h 639052"/>
              <a:gd name="connsiteX1" fmla="*/ 1057605 w 1696657"/>
              <a:gd name="connsiteY1" fmla="*/ 639052 h 639052"/>
              <a:gd name="connsiteX2" fmla="*/ 319526 w 1696657"/>
              <a:gd name="connsiteY2" fmla="*/ 639051 h 639052"/>
              <a:gd name="connsiteX3" fmla="*/ 0 w 1696657"/>
              <a:gd name="connsiteY3" fmla="*/ 319525 h 639052"/>
              <a:gd name="connsiteX4" fmla="*/ 0 w 1696657"/>
              <a:gd name="connsiteY4" fmla="*/ 319526 h 639052"/>
              <a:gd name="connsiteX5" fmla="*/ 319526 w 1696657"/>
              <a:gd name="connsiteY5" fmla="*/ 0 h 63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6657" h="639052">
                <a:moveTo>
                  <a:pt x="1696657" y="0"/>
                </a:moveTo>
                <a:lnTo>
                  <a:pt x="1057605" y="639052"/>
                </a:lnTo>
                <a:lnTo>
                  <a:pt x="319526" y="639051"/>
                </a:lnTo>
                <a:cubicBezTo>
                  <a:pt x="143057" y="639051"/>
                  <a:pt x="0" y="495994"/>
                  <a:pt x="0" y="319525"/>
                </a:cubicBezTo>
                <a:lnTo>
                  <a:pt x="0" y="319526"/>
                </a:lnTo>
                <a:cubicBezTo>
                  <a:pt x="0" y="143057"/>
                  <a:pt x="143057" y="0"/>
                  <a:pt x="319526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자유형: 도형 62">
            <a:extLst>
              <a:ext uri="{FF2B5EF4-FFF2-40B4-BE49-F238E27FC236}">
                <a16:creationId xmlns="" xmlns:a16="http://schemas.microsoft.com/office/drawing/2014/main" id="{C0C88641-258D-4F49-A2EB-A71429648A52}"/>
              </a:ext>
            </a:extLst>
          </p:cNvPr>
          <p:cNvSpPr/>
          <p:nvPr/>
        </p:nvSpPr>
        <p:spPr>
          <a:xfrm rot="18900000">
            <a:off x="10776934" y="2156034"/>
            <a:ext cx="1750630" cy="223984"/>
          </a:xfrm>
          <a:custGeom>
            <a:avLst/>
            <a:gdLst>
              <a:gd name="connsiteX0" fmla="*/ 1750630 w 1750630"/>
              <a:gd name="connsiteY0" fmla="*/ 0 h 223984"/>
              <a:gd name="connsiteX1" fmla="*/ 1526647 w 1750630"/>
              <a:gd name="connsiteY1" fmla="*/ 223984 h 223984"/>
              <a:gd name="connsiteX2" fmla="*/ 111992 w 1750630"/>
              <a:gd name="connsiteY2" fmla="*/ 223984 h 223984"/>
              <a:gd name="connsiteX3" fmla="*/ 0 w 1750630"/>
              <a:gd name="connsiteY3" fmla="*/ 111992 h 223984"/>
              <a:gd name="connsiteX4" fmla="*/ 111992 w 1750630"/>
              <a:gd name="connsiteY4" fmla="*/ 0 h 22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0630" h="223984">
                <a:moveTo>
                  <a:pt x="1750630" y="0"/>
                </a:moveTo>
                <a:lnTo>
                  <a:pt x="1526647" y="223984"/>
                </a:lnTo>
                <a:lnTo>
                  <a:pt x="111992" y="223984"/>
                </a:lnTo>
                <a:cubicBezTo>
                  <a:pt x="50141" y="223984"/>
                  <a:pt x="0" y="173843"/>
                  <a:pt x="0" y="111992"/>
                </a:cubicBezTo>
                <a:cubicBezTo>
                  <a:pt x="0" y="50141"/>
                  <a:pt x="50141" y="0"/>
                  <a:pt x="111992" y="0"/>
                </a:cubicBezTo>
                <a:close/>
              </a:path>
            </a:pathLst>
          </a:cu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="" xmlns:a16="http://schemas.microsoft.com/office/drawing/2014/main" id="{C5865731-2B75-4DD9-BCF0-FFEEAB273517}"/>
              </a:ext>
            </a:extLst>
          </p:cNvPr>
          <p:cNvSpPr/>
          <p:nvPr/>
        </p:nvSpPr>
        <p:spPr>
          <a:xfrm rot="18900000">
            <a:off x="11530369" y="2309644"/>
            <a:ext cx="910985" cy="327934"/>
          </a:xfrm>
          <a:custGeom>
            <a:avLst/>
            <a:gdLst>
              <a:gd name="connsiteX0" fmla="*/ 910985 w 910985"/>
              <a:gd name="connsiteY0" fmla="*/ 0 h 327934"/>
              <a:gd name="connsiteX1" fmla="*/ 583051 w 910985"/>
              <a:gd name="connsiteY1" fmla="*/ 327934 h 327934"/>
              <a:gd name="connsiteX2" fmla="*/ 163967 w 910985"/>
              <a:gd name="connsiteY2" fmla="*/ 327934 h 327934"/>
              <a:gd name="connsiteX3" fmla="*/ 0 w 910985"/>
              <a:gd name="connsiteY3" fmla="*/ 163967 h 327934"/>
              <a:gd name="connsiteX4" fmla="*/ 163967 w 910985"/>
              <a:gd name="connsiteY4" fmla="*/ 0 h 32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0985" h="327934">
                <a:moveTo>
                  <a:pt x="910985" y="0"/>
                </a:moveTo>
                <a:lnTo>
                  <a:pt x="583051" y="327934"/>
                </a:lnTo>
                <a:lnTo>
                  <a:pt x="163967" y="327934"/>
                </a:lnTo>
                <a:cubicBezTo>
                  <a:pt x="73411" y="327934"/>
                  <a:pt x="0" y="254523"/>
                  <a:pt x="0" y="163967"/>
                </a:cubicBezTo>
                <a:cubicBezTo>
                  <a:pt x="0" y="73411"/>
                  <a:pt x="73411" y="0"/>
                  <a:pt x="163967" y="0"/>
                </a:cubicBezTo>
                <a:close/>
              </a:path>
            </a:pathLst>
          </a:cu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779A4D6-5165-4E6F-9768-FCE10F10B646}"/>
              </a:ext>
            </a:extLst>
          </p:cNvPr>
          <p:cNvSpPr txBox="1"/>
          <p:nvPr/>
        </p:nvSpPr>
        <p:spPr>
          <a:xfrm>
            <a:off x="4179547" y="1895902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차트 타이틀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C605F90-AE1D-4F99-A6B3-721C3FEC3499}"/>
              </a:ext>
            </a:extLst>
          </p:cNvPr>
          <p:cNvSpPr txBox="1"/>
          <p:nvPr/>
        </p:nvSpPr>
        <p:spPr>
          <a:xfrm>
            <a:off x="4179547" y="2132261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·</a:t>
            </a:r>
            <a:r>
              <a:rPr lang="en-US" altLang="ko-KR" sz="1200" dirty="0" smtClean="0"/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차트 타이틀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63637" y="4406859"/>
            <a:ext cx="1054443" cy="423602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C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47925" y="1541249"/>
            <a:ext cx="6223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예방수칙</a:t>
            </a:r>
            <a:endParaRPr lang="ko-KR" altLang="en-US" sz="1100" dirty="0"/>
          </a:p>
          <a:p>
            <a:pPr lvl="0" fontAlgn="base"/>
            <a:r>
              <a:rPr lang="ko-KR" altLang="en-US" sz="1100" dirty="0"/>
              <a:t>비누를 이용 하여 물에 </a:t>
            </a:r>
            <a:r>
              <a:rPr lang="en-US" altLang="ko-KR" sz="1100" dirty="0"/>
              <a:t>30</a:t>
            </a:r>
            <a:r>
              <a:rPr lang="ko-KR" altLang="en-US" sz="1100" dirty="0"/>
              <a:t>초 이상 꼼꼼히 자주 손 씻기</a:t>
            </a:r>
            <a:r>
              <a:rPr lang="en-US" altLang="ko-KR" sz="1100" dirty="0"/>
              <a:t>!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/>
              <a:t>평소 </a:t>
            </a:r>
            <a:r>
              <a:rPr lang="ko-KR" altLang="en-US" sz="1100" dirty="0"/>
              <a:t>손 씻기를 생활화 하세요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/>
              <a:t>외출 </a:t>
            </a:r>
            <a:r>
              <a:rPr lang="ko-KR" altLang="en-US" sz="1100" dirty="0"/>
              <a:t>후나 사람이 많이 모이는 장소를 다녀오신 후에는 반드시 손을 씻으세요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기</a:t>
            </a:r>
            <a:r>
              <a:rPr lang="ko-KR" altLang="en-US" sz="1100" dirty="0" smtClean="0"/>
              <a:t>침이나 </a:t>
            </a:r>
            <a:r>
              <a:rPr lang="ko-KR" altLang="en-US" sz="1100" dirty="0"/>
              <a:t>재채기 후에는 꼭 손을 씻으세요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기침 </a:t>
            </a:r>
            <a:r>
              <a:rPr lang="ko-KR" altLang="en-US" sz="1100" dirty="0"/>
              <a:t>등 호흡기 증상이 있을 경우 반드시 기침 예절준수</a:t>
            </a:r>
            <a:r>
              <a:rPr lang="en-US" altLang="ko-KR" sz="1100" dirty="0"/>
              <a:t>!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/>
              <a:t>특히 </a:t>
            </a:r>
            <a:r>
              <a:rPr lang="ko-KR" altLang="en-US" sz="1100" dirty="0"/>
              <a:t>의료기관 방문 시 마스크를 착용하세요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/>
              <a:t>사람이 </a:t>
            </a:r>
            <a:r>
              <a:rPr lang="ko-KR" altLang="en-US" sz="1100" dirty="0"/>
              <a:t>많이 모이는 장소 등을 방문 시 마스크를 착용하세요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/>
              <a:t>마스크가 </a:t>
            </a:r>
            <a:r>
              <a:rPr lang="ko-KR" altLang="en-US" sz="1100" dirty="0"/>
              <a:t>없으면 기침이나 재채기 할 때 옷소매로 입과 코를 가리세요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눈</a:t>
            </a:r>
            <a:r>
              <a:rPr lang="en-US" altLang="ko-KR" sz="1100" dirty="0"/>
              <a:t>·</a:t>
            </a:r>
            <a:r>
              <a:rPr lang="ko-KR" altLang="en-US" sz="1100" dirty="0"/>
              <a:t>코</a:t>
            </a:r>
            <a:r>
              <a:rPr lang="en-US" altLang="ko-KR" sz="1100" dirty="0"/>
              <a:t>·</a:t>
            </a:r>
            <a:r>
              <a:rPr lang="ko-KR" altLang="en-US" sz="1100" dirty="0"/>
              <a:t>입 만지지 않기</a:t>
            </a:r>
            <a:r>
              <a:rPr lang="en-US" altLang="ko-KR" sz="1100" dirty="0"/>
              <a:t>!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중국 여행 후 </a:t>
            </a:r>
            <a:r>
              <a:rPr lang="en-US" altLang="ko-KR" sz="1100" dirty="0"/>
              <a:t>14</a:t>
            </a:r>
            <a:r>
              <a:rPr lang="ko-KR" altLang="en-US" sz="1100" dirty="0"/>
              <a:t>일 이내 발열 또는 호흡기 증상</a:t>
            </a:r>
            <a:r>
              <a:rPr lang="en-US" altLang="ko-KR" sz="1100" dirty="0"/>
              <a:t>( </a:t>
            </a:r>
            <a:r>
              <a:rPr lang="ko-KR" altLang="en-US" sz="1100" dirty="0"/>
              <a:t>기침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인후통</a:t>
            </a:r>
            <a:r>
              <a:rPr lang="ko-KR" altLang="en-US" sz="1100" dirty="0"/>
              <a:t> 등</a:t>
            </a:r>
            <a:r>
              <a:rPr lang="en-US" altLang="ko-KR" sz="1100" dirty="0"/>
              <a:t>) </a:t>
            </a:r>
            <a:r>
              <a:rPr lang="ko-KR" altLang="en-US" sz="1100" dirty="0"/>
              <a:t>폐렴이 발생한 경우</a:t>
            </a:r>
            <a:br>
              <a:rPr lang="ko-KR" altLang="en-US" sz="1100" dirty="0"/>
            </a:b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/>
              <a:t>보건소 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콜센터</a:t>
            </a:r>
            <a:r>
              <a:rPr lang="ko-KR" altLang="en-US" sz="1100" dirty="0"/>
              <a:t> </a:t>
            </a:r>
            <a:r>
              <a:rPr lang="en-US" altLang="ko-KR" sz="1100" dirty="0"/>
              <a:t>( </a:t>
            </a:r>
            <a:r>
              <a:rPr lang="ko-KR" altLang="en-US" sz="1100" dirty="0"/>
              <a:t>지역번호 * </a:t>
            </a:r>
            <a:r>
              <a:rPr lang="en-US" altLang="ko-KR" sz="1100" dirty="0"/>
              <a:t>120 </a:t>
            </a:r>
            <a:r>
              <a:rPr lang="ko-KR" altLang="en-US" sz="1100" dirty="0"/>
              <a:t>또는 </a:t>
            </a:r>
            <a:r>
              <a:rPr lang="en-US" altLang="ko-KR" sz="1100" dirty="0"/>
              <a:t>1339 ) </a:t>
            </a:r>
            <a:r>
              <a:rPr lang="ko-KR" altLang="en-US" sz="1100" dirty="0"/>
              <a:t>로 문의</a:t>
            </a:r>
            <a:br>
              <a:rPr lang="ko-KR" altLang="en-US" sz="1100" dirty="0"/>
            </a:br>
            <a:r>
              <a:rPr lang="ko-KR" altLang="en-US" sz="1100" dirty="0" smtClean="0"/>
              <a:t>선별 </a:t>
            </a:r>
            <a:r>
              <a:rPr lang="ko-KR" altLang="en-US" sz="1100" dirty="0"/>
              <a:t>진료소에서 우선 진료받기</a:t>
            </a:r>
            <a:br>
              <a:rPr lang="ko-KR" altLang="en-US" sz="1100" dirty="0"/>
            </a:br>
            <a:r>
              <a:rPr lang="ko-KR" altLang="en-US" sz="1100" dirty="0" smtClean="0"/>
              <a:t>의료진에게 </a:t>
            </a:r>
            <a:r>
              <a:rPr lang="ko-KR" altLang="en-US" sz="1100" dirty="0"/>
              <a:t>반드시 해외 여행 이력 </a:t>
            </a:r>
            <a:r>
              <a:rPr lang="ko-KR" altLang="en-US" sz="1100" dirty="0" smtClean="0"/>
              <a:t>알리기</a:t>
            </a:r>
            <a:endParaRPr lang="ko-KR" altLang="en-US" sz="11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0" y="-217"/>
            <a:ext cx="12192000" cy="286181"/>
            <a:chOff x="0" y="-1"/>
            <a:chExt cx="12192000" cy="286181"/>
          </a:xfrm>
        </p:grpSpPr>
        <p:sp>
          <p:nvSpPr>
            <p:cNvPr id="13" name="직사각형 12"/>
            <p:cNvSpPr/>
            <p:nvPr/>
          </p:nvSpPr>
          <p:spPr>
            <a:xfrm>
              <a:off x="0" y="-1"/>
              <a:ext cx="12192000" cy="282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0" y="65128"/>
              <a:ext cx="9404475" cy="221052"/>
              <a:chOff x="0" y="107775"/>
              <a:chExt cx="9404475" cy="365798"/>
            </a:xfrm>
          </p:grpSpPr>
          <p:sp>
            <p:nvSpPr>
              <p:cNvPr id="15" name="양쪽 모서리가 둥근 사각형 14"/>
              <p:cNvSpPr/>
              <p:nvPr/>
            </p:nvSpPr>
            <p:spPr>
              <a:xfrm>
                <a:off x="0" y="107775"/>
                <a:ext cx="1684421" cy="363734"/>
              </a:xfrm>
              <a:prstGeom prst="round2SameRect">
                <a:avLst>
                  <a:gd name="adj1" fmla="val 39394"/>
                  <a:gd name="adj2" fmla="val 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1684421" y="107775"/>
                <a:ext cx="7720054" cy="365798"/>
                <a:chOff x="1684421" y="107775"/>
                <a:chExt cx="7720054" cy="365798"/>
              </a:xfrm>
            </p:grpSpPr>
            <p:sp>
              <p:nvSpPr>
                <p:cNvPr id="17" name="양쪽 모서리가 둥근 사각형 16"/>
                <p:cNvSpPr/>
                <p:nvPr/>
              </p:nvSpPr>
              <p:spPr>
                <a:xfrm>
                  <a:off x="3358462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528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8" name="양쪽 모서리가 둥근 사각형 17"/>
                <p:cNvSpPr/>
                <p:nvPr/>
              </p:nvSpPr>
              <p:spPr>
                <a:xfrm>
                  <a:off x="5042883" y="109839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7CC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9" name="양쪽 모서리가 둥근 사각형 18"/>
                <p:cNvSpPr/>
                <p:nvPr/>
              </p:nvSpPr>
              <p:spPr>
                <a:xfrm>
                  <a:off x="6727304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FFC6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0" name="양쪽 모서리가 둥근 사각형 19"/>
                <p:cNvSpPr/>
                <p:nvPr/>
              </p:nvSpPr>
              <p:spPr>
                <a:xfrm>
                  <a:off x="8411725" y="107775"/>
                  <a:ext cx="992750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1" name="양쪽 모서리가 둥근 사각형 20"/>
                <p:cNvSpPr/>
                <p:nvPr/>
              </p:nvSpPr>
              <p:spPr>
                <a:xfrm>
                  <a:off x="1684421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013C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2-1 </a:t>
                  </a:r>
                  <a:r>
                    <a:rPr lang="ko-KR" altLang="en-US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예방수칙</a:t>
                  </a:r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86922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8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2874" y="438150"/>
            <a:ext cx="11896725" cy="6248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135413" y="1257945"/>
            <a:ext cx="7553503" cy="5022968"/>
            <a:chOff x="2395448" y="1074678"/>
            <a:chExt cx="7553503" cy="502296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4499" y="1074678"/>
              <a:ext cx="7534452" cy="5022968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395448" y="1074678"/>
              <a:ext cx="2576601" cy="4954647"/>
            </a:xfrm>
            <a:prstGeom prst="rect">
              <a:avLst/>
            </a:prstGeom>
            <a:solidFill>
              <a:schemeClr val="bg1">
                <a:lumMod val="5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72049" y="1074678"/>
              <a:ext cx="4976902" cy="4954647"/>
            </a:xfrm>
            <a:prstGeom prst="rect">
              <a:avLst/>
            </a:prstGeom>
            <a:solidFill>
              <a:schemeClr val="accent5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981574" y="2895599"/>
              <a:ext cx="4967377" cy="3133725"/>
            </a:xfrm>
            <a:prstGeom prst="rect">
              <a:avLst/>
            </a:prstGeom>
            <a:solidFill>
              <a:schemeClr val="accent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-217"/>
            <a:ext cx="12192000" cy="286181"/>
            <a:chOff x="0" y="-1"/>
            <a:chExt cx="12192000" cy="286181"/>
          </a:xfrm>
        </p:grpSpPr>
        <p:sp>
          <p:nvSpPr>
            <p:cNvPr id="18" name="직사각형 17"/>
            <p:cNvSpPr/>
            <p:nvPr/>
          </p:nvSpPr>
          <p:spPr>
            <a:xfrm>
              <a:off x="0" y="-1"/>
              <a:ext cx="12192000" cy="282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0" y="65128"/>
              <a:ext cx="9404475" cy="221052"/>
              <a:chOff x="0" y="107775"/>
              <a:chExt cx="9404475" cy="365798"/>
            </a:xfrm>
          </p:grpSpPr>
          <p:sp>
            <p:nvSpPr>
              <p:cNvPr id="20" name="양쪽 모서리가 둥근 사각형 19"/>
              <p:cNvSpPr/>
              <p:nvPr/>
            </p:nvSpPr>
            <p:spPr>
              <a:xfrm>
                <a:off x="0" y="107775"/>
                <a:ext cx="1684421" cy="363734"/>
              </a:xfrm>
              <a:prstGeom prst="round2SameRect">
                <a:avLst>
                  <a:gd name="adj1" fmla="val 39394"/>
                  <a:gd name="adj2" fmla="val 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1684421" y="107775"/>
                <a:ext cx="7720054" cy="365798"/>
                <a:chOff x="1684421" y="107775"/>
                <a:chExt cx="7720054" cy="365798"/>
              </a:xfrm>
            </p:grpSpPr>
            <p:sp>
              <p:nvSpPr>
                <p:cNvPr id="22" name="양쪽 모서리가 둥근 사각형 21"/>
                <p:cNvSpPr/>
                <p:nvPr/>
              </p:nvSpPr>
              <p:spPr>
                <a:xfrm>
                  <a:off x="3358462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528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3-1 UI</a:t>
                  </a:r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3" name="양쪽 모서리가 둥근 사각형 22"/>
                <p:cNvSpPr/>
                <p:nvPr/>
              </p:nvSpPr>
              <p:spPr>
                <a:xfrm>
                  <a:off x="5042883" y="109839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7CC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4" name="양쪽 모서리가 둥근 사각형 23"/>
                <p:cNvSpPr/>
                <p:nvPr/>
              </p:nvSpPr>
              <p:spPr>
                <a:xfrm>
                  <a:off x="6727304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FFC6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5" name="양쪽 모서리가 둥근 사각형 24"/>
                <p:cNvSpPr/>
                <p:nvPr/>
              </p:nvSpPr>
              <p:spPr>
                <a:xfrm>
                  <a:off x="8411725" y="107775"/>
                  <a:ext cx="992750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6" name="양쪽 모서리가 둥근 사각형 25"/>
                <p:cNvSpPr/>
                <p:nvPr/>
              </p:nvSpPr>
              <p:spPr>
                <a:xfrm>
                  <a:off x="1684421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013C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596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8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2874" y="438150"/>
            <a:ext cx="11896725" cy="6248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788" y="1063552"/>
            <a:ext cx="2310713" cy="65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189" y="2347707"/>
            <a:ext cx="3548668" cy="411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571" y="2793776"/>
            <a:ext cx="3836583" cy="364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314590" y="739481"/>
            <a:ext cx="455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UI</a:t>
            </a:r>
            <a:r>
              <a:rPr lang="ko-KR" altLang="en-US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코드 분해</a:t>
            </a:r>
            <a:endParaRPr lang="ko-KR" altLang="en-US" sz="3200" b="1" dirty="0">
              <a:solidFill>
                <a:srgbClr val="CA30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16788" y="688680"/>
            <a:ext cx="3447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메인 과  </a:t>
            </a:r>
            <a:r>
              <a:rPr lang="en-US" altLang="ko-KR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UI </a:t>
            </a:r>
            <a:r>
              <a:rPr lang="ko-KR" altLang="en-US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분할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42188" y="1920580"/>
            <a:ext cx="244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lang="en-US" altLang="ko-KR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Code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4788" y="2365080"/>
            <a:ext cx="4523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이미지 폴더 경로 지정 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0" y="-217"/>
            <a:ext cx="12192000" cy="286181"/>
            <a:chOff x="0" y="-1"/>
            <a:chExt cx="12192000" cy="286181"/>
          </a:xfrm>
        </p:grpSpPr>
        <p:sp>
          <p:nvSpPr>
            <p:cNvPr id="25" name="직사각형 24"/>
            <p:cNvSpPr/>
            <p:nvPr/>
          </p:nvSpPr>
          <p:spPr>
            <a:xfrm>
              <a:off x="0" y="-1"/>
              <a:ext cx="12192000" cy="282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0" y="65128"/>
              <a:ext cx="9404475" cy="221052"/>
              <a:chOff x="0" y="107775"/>
              <a:chExt cx="9404475" cy="365798"/>
            </a:xfrm>
          </p:grpSpPr>
          <p:sp>
            <p:nvSpPr>
              <p:cNvPr id="27" name="양쪽 모서리가 둥근 사각형 26"/>
              <p:cNvSpPr/>
              <p:nvPr/>
            </p:nvSpPr>
            <p:spPr>
              <a:xfrm>
                <a:off x="0" y="107775"/>
                <a:ext cx="1684421" cy="363734"/>
              </a:xfrm>
              <a:prstGeom prst="round2SameRect">
                <a:avLst>
                  <a:gd name="adj1" fmla="val 39394"/>
                  <a:gd name="adj2" fmla="val 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1684421" y="107775"/>
                <a:ext cx="7720054" cy="365798"/>
                <a:chOff x="1684421" y="107775"/>
                <a:chExt cx="7720054" cy="365798"/>
              </a:xfrm>
            </p:grpSpPr>
            <p:sp>
              <p:nvSpPr>
                <p:cNvPr id="29" name="양쪽 모서리가 둥근 사각형 28"/>
                <p:cNvSpPr/>
                <p:nvPr/>
              </p:nvSpPr>
              <p:spPr>
                <a:xfrm>
                  <a:off x="3358462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528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3-2 </a:t>
                  </a:r>
                  <a:r>
                    <a:rPr lang="ko-KR" altLang="en-US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코드분해</a:t>
                  </a:r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0" name="양쪽 모서리가 둥근 사각형 29"/>
                <p:cNvSpPr/>
                <p:nvPr/>
              </p:nvSpPr>
              <p:spPr>
                <a:xfrm>
                  <a:off x="5042883" y="109839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7CC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1" name="양쪽 모서리가 둥근 사각형 30"/>
                <p:cNvSpPr/>
                <p:nvPr/>
              </p:nvSpPr>
              <p:spPr>
                <a:xfrm>
                  <a:off x="6727304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FFC6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2" name="양쪽 모서리가 둥근 사각형 31"/>
                <p:cNvSpPr/>
                <p:nvPr/>
              </p:nvSpPr>
              <p:spPr>
                <a:xfrm>
                  <a:off x="8411725" y="107775"/>
                  <a:ext cx="992750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3" name="양쪽 모서리가 둥근 사각형 32"/>
                <p:cNvSpPr/>
                <p:nvPr/>
              </p:nvSpPr>
              <p:spPr>
                <a:xfrm>
                  <a:off x="1684421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013C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58983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952151"/>
              </p:ext>
            </p:extLst>
          </p:nvPr>
        </p:nvGraphicFramePr>
        <p:xfrm>
          <a:off x="2747963" y="1166813"/>
          <a:ext cx="8129588" cy="5205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1776"/>
                <a:gridCol w="508297"/>
                <a:gridCol w="772739"/>
                <a:gridCol w="772739"/>
                <a:gridCol w="1171776"/>
                <a:gridCol w="1173359"/>
                <a:gridCol w="1057764"/>
                <a:gridCol w="1057764"/>
                <a:gridCol w="443374"/>
              </a:tblGrid>
              <a:tr h="238432">
                <a:tc rowSpan="3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MainWindow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 rowSpan="3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centralwidget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background_img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배경이미지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groupBox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stackedWidget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238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group_pushButton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pushButton_local 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국내현황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Label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Qwidget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291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pushButton_logo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타이틀</a:t>
                      </a:r>
                      <a:r>
                        <a:rPr lang="en-US" altLang="ko-KR" sz="500" u="none" strike="noStrike">
                          <a:effectLst/>
                        </a:rPr>
                        <a:t>/</a:t>
                      </a:r>
                      <a:r>
                        <a:rPr lang="ko-KR" altLang="en-US" sz="500" u="none" strike="noStrike">
                          <a:effectLst/>
                        </a:rPr>
                        <a:t>로고</a:t>
                      </a:r>
                      <a:r>
                        <a:rPr lang="en-US" altLang="ko-KR" sz="500" u="none" strike="noStrike">
                          <a:effectLst/>
                        </a:rPr>
                        <a:t>/</a:t>
                      </a:r>
                      <a:r>
                        <a:rPr lang="ko-KR" altLang="en-US" sz="500" u="none" strike="noStrike">
                          <a:effectLst/>
                        </a:rPr>
                        <a:t>홈버튼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pushButton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238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pushButton_map 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지도현황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238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pushButton_world 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세계현황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3142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9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stackedWidget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/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changeMain_0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changeMain_1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home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홈화면</a:t>
                      </a:r>
                      <a:r>
                        <a:rPr lang="en-US" altLang="ko-KR" sz="500" u="none" strike="noStrike">
                          <a:effectLst/>
                        </a:rPr>
                        <a:t>/</a:t>
                      </a:r>
                      <a:r>
                        <a:rPr lang="ko-KR" altLang="en-US" sz="500" u="none" strike="noStrike">
                          <a:effectLst/>
                        </a:rPr>
                        <a:t>시작화면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group_condition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확진자현황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label_condition_img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배경이미지 </a:t>
                      </a:r>
                      <a:r>
                        <a:rPr lang="en-US" altLang="ko-KR" sz="500" u="none" strike="noStrike">
                          <a:effectLst/>
                        </a:rPr>
                        <a:t>/ </a:t>
                      </a:r>
                      <a:r>
                        <a:rPr lang="ko-KR" altLang="en-US" sz="500" u="none" strike="noStrike">
                          <a:effectLst/>
                        </a:rPr>
                        <a:t>없어질수도 있음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label_con_1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일일확진자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label_con_2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일일완치자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label_con_3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확진자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label_con_4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완치자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label_con_5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치료중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label_con_6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label_con_7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전일대비 확진자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label_con_8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전일대비 완치자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label_con_9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전일대비 치료중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label_con_10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전일대비 사망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home_view_part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home_view_part_1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개요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label_home_view_part_1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pb_home_part1_1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pb_home_part1_2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home_view_part_2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예방수칙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label_home_view_part_2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pb_home_part2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main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메인출력화면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/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main_category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상단 카테고리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/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changeCategory_0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changeCategory_1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changeCategory_2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page_local (</a:t>
                      </a:r>
                      <a:r>
                        <a:rPr lang="ko-KR" altLang="en-US" sz="500" u="none" strike="noStrike">
                          <a:effectLst/>
                        </a:rPr>
                        <a:t>국내현황</a:t>
                      </a:r>
                      <a:r>
                        <a:rPr lang="en-US" altLang="ko-KR" sz="500" u="none" strike="noStrike">
                          <a:effectLst/>
                        </a:rPr>
                        <a:t>-</a:t>
                      </a:r>
                      <a:r>
                        <a:rPr lang="ko-KR" altLang="en-US" sz="500" u="none" strike="noStrike">
                          <a:effectLst/>
                        </a:rPr>
                        <a:t>카테고리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group_category_local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label_local_img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배경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96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pushButton_category_local_1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일자별 집계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96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</a:rPr>
                        <a:t>pushButton_category_local_2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월별 집계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96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pushButton_category_local_3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치사율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stackedWidget_local_view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changeLocalView_0/1/2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page_local_view_1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page_local_view_2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page_local_view_3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page_world (</a:t>
                      </a:r>
                      <a:r>
                        <a:rPr lang="ko-KR" altLang="en-US" sz="500" u="none" strike="noStrike">
                          <a:effectLst/>
                        </a:rPr>
                        <a:t>해외현황</a:t>
                      </a:r>
                      <a:r>
                        <a:rPr lang="en-US" altLang="ko-KR" sz="500" u="none" strike="noStrike">
                          <a:effectLst/>
                        </a:rPr>
                        <a:t>-</a:t>
                      </a:r>
                      <a:r>
                        <a:rPr lang="ko-KR" altLang="en-US" sz="500" u="none" strike="noStrike">
                          <a:effectLst/>
                        </a:rPr>
                        <a:t>카테고리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label_world_view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차트출력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group_category_world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label_world_img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96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pushButton_category_world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page_map (</a:t>
                      </a:r>
                      <a:r>
                        <a:rPr lang="ko-KR" altLang="en-US" sz="500" u="none" strike="noStrike">
                          <a:effectLst/>
                        </a:rPr>
                        <a:t>지도</a:t>
                      </a:r>
                      <a:r>
                        <a:rPr lang="en-US" altLang="ko-KR" sz="500" u="none" strike="noStrike">
                          <a:effectLst/>
                        </a:rPr>
                        <a:t>-</a:t>
                      </a:r>
                      <a:r>
                        <a:rPr lang="ko-KR" altLang="en-US" sz="500" u="none" strike="noStrike">
                          <a:effectLst/>
                        </a:rPr>
                        <a:t>카테고리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webEngine_map_view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지도뷰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group_category_map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label_map_img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  <a:tr h="119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pushButton_category_map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712" marR="4712" marT="471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018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8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2873" y="438150"/>
            <a:ext cx="11896725" cy="6248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524" y="2182794"/>
            <a:ext cx="4716747" cy="333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236815" y="844338"/>
            <a:ext cx="4259335" cy="225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    &lt;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 명 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: 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로고 이미지 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홈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메인 버튼 기능</a:t>
            </a:r>
            <a:endParaRPr lang="en-US" altLang="ko-KR" dirty="0" smtClean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: 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수집 및 출력 부분</a:t>
            </a:r>
            <a:endParaRPr lang="en-US" altLang="ko-KR" dirty="0" smtClean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: 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버튼 기능</a:t>
            </a:r>
            <a:endParaRPr lang="en-US" altLang="ko-KR" dirty="0" smtClean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 :  3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번 </a:t>
            </a: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iew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창 초기화 및 최신화</a:t>
            </a:r>
            <a:endParaRPr lang="en-US" altLang="ko-KR" dirty="0" smtClean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 : 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페이지 전환</a:t>
            </a:r>
            <a:endParaRPr lang="en-US" altLang="ko-KR" dirty="0" smtClean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0" y="-217"/>
            <a:ext cx="12192000" cy="286181"/>
            <a:chOff x="0" y="-1"/>
            <a:chExt cx="12192000" cy="286181"/>
          </a:xfrm>
        </p:grpSpPr>
        <p:sp>
          <p:nvSpPr>
            <p:cNvPr id="27" name="직사각형 26"/>
            <p:cNvSpPr/>
            <p:nvPr/>
          </p:nvSpPr>
          <p:spPr>
            <a:xfrm>
              <a:off x="0" y="-1"/>
              <a:ext cx="12192000" cy="282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0" y="65128"/>
              <a:ext cx="9404475" cy="221052"/>
              <a:chOff x="0" y="107775"/>
              <a:chExt cx="9404475" cy="365798"/>
            </a:xfrm>
          </p:grpSpPr>
          <p:sp>
            <p:nvSpPr>
              <p:cNvPr id="29" name="양쪽 모서리가 둥근 사각형 28"/>
              <p:cNvSpPr/>
              <p:nvPr/>
            </p:nvSpPr>
            <p:spPr>
              <a:xfrm>
                <a:off x="0" y="107775"/>
                <a:ext cx="1684421" cy="363734"/>
              </a:xfrm>
              <a:prstGeom prst="round2SameRect">
                <a:avLst>
                  <a:gd name="adj1" fmla="val 39394"/>
                  <a:gd name="adj2" fmla="val 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1684421" y="107775"/>
                <a:ext cx="7720054" cy="365798"/>
                <a:chOff x="1684421" y="107775"/>
                <a:chExt cx="7720054" cy="365798"/>
              </a:xfrm>
            </p:grpSpPr>
            <p:sp>
              <p:nvSpPr>
                <p:cNvPr id="31" name="양쪽 모서리가 둥근 사각형 30"/>
                <p:cNvSpPr/>
                <p:nvPr/>
              </p:nvSpPr>
              <p:spPr>
                <a:xfrm>
                  <a:off x="3358462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528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3-3 </a:t>
                  </a:r>
                  <a:r>
                    <a:rPr lang="ko-KR" altLang="en-US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기능설명</a:t>
                  </a:r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2" name="양쪽 모서리가 둥근 사각형 31"/>
                <p:cNvSpPr/>
                <p:nvPr/>
              </p:nvSpPr>
              <p:spPr>
                <a:xfrm>
                  <a:off x="5042883" y="109839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7CC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3" name="양쪽 모서리가 둥근 사각형 32"/>
                <p:cNvSpPr/>
                <p:nvPr/>
              </p:nvSpPr>
              <p:spPr>
                <a:xfrm>
                  <a:off x="6727304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FFC6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4" name="양쪽 모서리가 둥근 사각형 33"/>
                <p:cNvSpPr/>
                <p:nvPr/>
              </p:nvSpPr>
              <p:spPr>
                <a:xfrm>
                  <a:off x="8411725" y="107775"/>
                  <a:ext cx="992750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5" name="양쪽 모서리가 둥근 사각형 34"/>
                <p:cNvSpPr/>
                <p:nvPr/>
              </p:nvSpPr>
              <p:spPr>
                <a:xfrm>
                  <a:off x="1684421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013C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93195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C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2874" y="438150"/>
            <a:ext cx="11896725" cy="6248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C:\Users\admin\Desktop\알켑쳐\atomproject\치사율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3864"/>
            <a:ext cx="4689777" cy="334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0" y="-217"/>
            <a:ext cx="12192000" cy="286181"/>
            <a:chOff x="0" y="-1"/>
            <a:chExt cx="12192000" cy="286181"/>
          </a:xfrm>
        </p:grpSpPr>
        <p:sp>
          <p:nvSpPr>
            <p:cNvPr id="16" name="직사각형 15"/>
            <p:cNvSpPr/>
            <p:nvPr/>
          </p:nvSpPr>
          <p:spPr>
            <a:xfrm>
              <a:off x="0" y="-1"/>
              <a:ext cx="12192000" cy="282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0" y="65128"/>
              <a:ext cx="9404475" cy="221052"/>
              <a:chOff x="0" y="107775"/>
              <a:chExt cx="9404475" cy="365798"/>
            </a:xfrm>
          </p:grpSpPr>
          <p:sp>
            <p:nvSpPr>
              <p:cNvPr id="18" name="양쪽 모서리가 둥근 사각형 17"/>
              <p:cNvSpPr/>
              <p:nvPr/>
            </p:nvSpPr>
            <p:spPr>
              <a:xfrm>
                <a:off x="0" y="107775"/>
                <a:ext cx="1684421" cy="363734"/>
              </a:xfrm>
              <a:prstGeom prst="round2SameRect">
                <a:avLst>
                  <a:gd name="adj1" fmla="val 39394"/>
                  <a:gd name="adj2" fmla="val 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1684421" y="107775"/>
                <a:ext cx="7720054" cy="365798"/>
                <a:chOff x="1684421" y="107775"/>
                <a:chExt cx="7720054" cy="365798"/>
              </a:xfrm>
            </p:grpSpPr>
            <p:sp>
              <p:nvSpPr>
                <p:cNvPr id="20" name="양쪽 모서리가 둥근 사각형 19"/>
                <p:cNvSpPr/>
                <p:nvPr/>
              </p:nvSpPr>
              <p:spPr>
                <a:xfrm>
                  <a:off x="3358462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528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1" name="양쪽 모서리가 둥근 사각형 20"/>
                <p:cNvSpPr/>
                <p:nvPr/>
              </p:nvSpPr>
              <p:spPr>
                <a:xfrm>
                  <a:off x="5042883" y="109839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7CC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4-1 </a:t>
                  </a:r>
                  <a:r>
                    <a:rPr lang="ko-KR" altLang="en-US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차트</a:t>
                  </a:r>
                  <a:r>
                    <a:rPr lang="en-US" altLang="ko-KR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-</a:t>
                  </a:r>
                  <a:r>
                    <a:rPr lang="ko-KR" altLang="en-US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국내</a:t>
                  </a:r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2" name="양쪽 모서리가 둥근 사각형 21"/>
                <p:cNvSpPr/>
                <p:nvPr/>
              </p:nvSpPr>
              <p:spPr>
                <a:xfrm>
                  <a:off x="6727304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FFC6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3" name="양쪽 모서리가 둥근 사각형 22"/>
                <p:cNvSpPr/>
                <p:nvPr/>
              </p:nvSpPr>
              <p:spPr>
                <a:xfrm>
                  <a:off x="8411725" y="107775"/>
                  <a:ext cx="992750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6" name="양쪽 모서리가 둥근 사각형 25"/>
                <p:cNvSpPr/>
                <p:nvPr/>
              </p:nvSpPr>
              <p:spPr>
                <a:xfrm>
                  <a:off x="1684421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013C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96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C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2874" y="438150"/>
            <a:ext cx="11896725" cy="6248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admin\Desktop\알켑쳐\atomproject\국외 확진자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36" y="1695450"/>
            <a:ext cx="6650827" cy="472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0" y="-217"/>
            <a:ext cx="12192000" cy="286181"/>
            <a:chOff x="0" y="-1"/>
            <a:chExt cx="12192000" cy="286181"/>
          </a:xfrm>
        </p:grpSpPr>
        <p:sp>
          <p:nvSpPr>
            <p:cNvPr id="16" name="직사각형 15"/>
            <p:cNvSpPr/>
            <p:nvPr/>
          </p:nvSpPr>
          <p:spPr>
            <a:xfrm>
              <a:off x="0" y="-1"/>
              <a:ext cx="12192000" cy="282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0" y="65128"/>
              <a:ext cx="9404475" cy="221052"/>
              <a:chOff x="0" y="107775"/>
              <a:chExt cx="9404475" cy="365798"/>
            </a:xfrm>
          </p:grpSpPr>
          <p:sp>
            <p:nvSpPr>
              <p:cNvPr id="18" name="양쪽 모서리가 둥근 사각형 17"/>
              <p:cNvSpPr/>
              <p:nvPr/>
            </p:nvSpPr>
            <p:spPr>
              <a:xfrm>
                <a:off x="0" y="107775"/>
                <a:ext cx="1684421" cy="363734"/>
              </a:xfrm>
              <a:prstGeom prst="round2SameRect">
                <a:avLst>
                  <a:gd name="adj1" fmla="val 39394"/>
                  <a:gd name="adj2" fmla="val 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1684421" y="107775"/>
                <a:ext cx="7720054" cy="365798"/>
                <a:chOff x="1684421" y="107775"/>
                <a:chExt cx="7720054" cy="365798"/>
              </a:xfrm>
            </p:grpSpPr>
            <p:sp>
              <p:nvSpPr>
                <p:cNvPr id="20" name="양쪽 모서리가 둥근 사각형 19"/>
                <p:cNvSpPr/>
                <p:nvPr/>
              </p:nvSpPr>
              <p:spPr>
                <a:xfrm>
                  <a:off x="3358462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528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1" name="양쪽 모서리가 둥근 사각형 20"/>
                <p:cNvSpPr/>
                <p:nvPr/>
              </p:nvSpPr>
              <p:spPr>
                <a:xfrm>
                  <a:off x="5042883" y="109839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7CC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4-2 </a:t>
                  </a:r>
                  <a:r>
                    <a:rPr lang="ko-KR" altLang="en-US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차트</a:t>
                  </a:r>
                  <a:r>
                    <a:rPr lang="en-US" altLang="ko-KR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-</a:t>
                  </a:r>
                  <a:r>
                    <a:rPr lang="ko-KR" altLang="en-US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세계</a:t>
                  </a:r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2" name="양쪽 모서리가 둥근 사각형 21"/>
                <p:cNvSpPr/>
                <p:nvPr/>
              </p:nvSpPr>
              <p:spPr>
                <a:xfrm>
                  <a:off x="6727304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FFC6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3" name="양쪽 모서리가 둥근 사각형 22"/>
                <p:cNvSpPr/>
                <p:nvPr/>
              </p:nvSpPr>
              <p:spPr>
                <a:xfrm>
                  <a:off x="8411725" y="107775"/>
                  <a:ext cx="992750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4" name="양쪽 모서리가 둥근 사각형 23"/>
                <p:cNvSpPr/>
                <p:nvPr/>
              </p:nvSpPr>
              <p:spPr>
                <a:xfrm>
                  <a:off x="1684421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013C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88150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6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2874" y="438150"/>
            <a:ext cx="11896725" cy="6248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admin\Desktop\알켑쳐\atomproject\국외 확진자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36" y="1695450"/>
            <a:ext cx="6650827" cy="472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0" y="-217"/>
            <a:ext cx="12192000" cy="286181"/>
            <a:chOff x="0" y="-1"/>
            <a:chExt cx="12192000" cy="286181"/>
          </a:xfrm>
        </p:grpSpPr>
        <p:sp>
          <p:nvSpPr>
            <p:cNvPr id="16" name="직사각형 15"/>
            <p:cNvSpPr/>
            <p:nvPr/>
          </p:nvSpPr>
          <p:spPr>
            <a:xfrm>
              <a:off x="0" y="-1"/>
              <a:ext cx="12192000" cy="282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0" y="65128"/>
              <a:ext cx="9404475" cy="221052"/>
              <a:chOff x="0" y="107775"/>
              <a:chExt cx="9404475" cy="365798"/>
            </a:xfrm>
          </p:grpSpPr>
          <p:sp>
            <p:nvSpPr>
              <p:cNvPr id="18" name="양쪽 모서리가 둥근 사각형 17"/>
              <p:cNvSpPr/>
              <p:nvPr/>
            </p:nvSpPr>
            <p:spPr>
              <a:xfrm>
                <a:off x="0" y="107775"/>
                <a:ext cx="1684421" cy="363734"/>
              </a:xfrm>
              <a:prstGeom prst="round2SameRect">
                <a:avLst>
                  <a:gd name="adj1" fmla="val 39394"/>
                  <a:gd name="adj2" fmla="val 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1684421" y="107775"/>
                <a:ext cx="7720054" cy="365798"/>
                <a:chOff x="1684421" y="107775"/>
                <a:chExt cx="7720054" cy="365798"/>
              </a:xfrm>
            </p:grpSpPr>
            <p:sp>
              <p:nvSpPr>
                <p:cNvPr id="20" name="양쪽 모서리가 둥근 사각형 19"/>
                <p:cNvSpPr/>
                <p:nvPr/>
              </p:nvSpPr>
              <p:spPr>
                <a:xfrm>
                  <a:off x="3358462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528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1" name="양쪽 모서리가 둥근 사각형 20"/>
                <p:cNvSpPr/>
                <p:nvPr/>
              </p:nvSpPr>
              <p:spPr>
                <a:xfrm>
                  <a:off x="5042883" y="109839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7CC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2" name="양쪽 모서리가 둥근 사각형 21"/>
                <p:cNvSpPr/>
                <p:nvPr/>
              </p:nvSpPr>
              <p:spPr>
                <a:xfrm>
                  <a:off x="6727304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FFC6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5-1 </a:t>
                  </a:r>
                  <a:r>
                    <a:rPr lang="ko-KR" altLang="en-US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지도</a:t>
                  </a:r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3" name="양쪽 모서리가 둥근 사각형 22"/>
                <p:cNvSpPr/>
                <p:nvPr/>
              </p:nvSpPr>
              <p:spPr>
                <a:xfrm>
                  <a:off x="8411725" y="107775"/>
                  <a:ext cx="992750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4" name="양쪽 모서리가 둥근 사각형 23"/>
                <p:cNvSpPr/>
                <p:nvPr/>
              </p:nvSpPr>
              <p:spPr>
                <a:xfrm>
                  <a:off x="1684421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013C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78113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217"/>
            <a:ext cx="12192000" cy="286181"/>
            <a:chOff x="0" y="-1"/>
            <a:chExt cx="12192000" cy="286181"/>
          </a:xfrm>
        </p:grpSpPr>
        <p:sp>
          <p:nvSpPr>
            <p:cNvPr id="16" name="직사각형 15"/>
            <p:cNvSpPr/>
            <p:nvPr/>
          </p:nvSpPr>
          <p:spPr>
            <a:xfrm>
              <a:off x="0" y="-1"/>
              <a:ext cx="12192000" cy="282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0" y="65128"/>
              <a:ext cx="9404475" cy="221052"/>
              <a:chOff x="0" y="107775"/>
              <a:chExt cx="9404475" cy="365798"/>
            </a:xfrm>
          </p:grpSpPr>
          <p:sp>
            <p:nvSpPr>
              <p:cNvPr id="18" name="양쪽 모서리가 둥근 사각형 17"/>
              <p:cNvSpPr/>
              <p:nvPr/>
            </p:nvSpPr>
            <p:spPr>
              <a:xfrm>
                <a:off x="0" y="107775"/>
                <a:ext cx="1684421" cy="363734"/>
              </a:xfrm>
              <a:prstGeom prst="round2SameRect">
                <a:avLst>
                  <a:gd name="adj1" fmla="val 39394"/>
                  <a:gd name="adj2" fmla="val 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1684421" y="107775"/>
                <a:ext cx="7720054" cy="365798"/>
                <a:chOff x="1684421" y="107775"/>
                <a:chExt cx="7720054" cy="365798"/>
              </a:xfrm>
            </p:grpSpPr>
            <p:sp>
              <p:nvSpPr>
                <p:cNvPr id="20" name="양쪽 모서리가 둥근 사각형 19"/>
                <p:cNvSpPr/>
                <p:nvPr/>
              </p:nvSpPr>
              <p:spPr>
                <a:xfrm>
                  <a:off x="3358462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528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1" name="양쪽 모서리가 둥근 사각형 20"/>
                <p:cNvSpPr/>
                <p:nvPr/>
              </p:nvSpPr>
              <p:spPr>
                <a:xfrm>
                  <a:off x="5042883" y="109839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7CC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2" name="양쪽 모서리가 둥근 사각형 21"/>
                <p:cNvSpPr/>
                <p:nvPr/>
              </p:nvSpPr>
              <p:spPr>
                <a:xfrm>
                  <a:off x="6727304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FFC6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3" name="양쪽 모서리가 둥근 사각형 22"/>
                <p:cNvSpPr/>
                <p:nvPr/>
              </p:nvSpPr>
              <p:spPr>
                <a:xfrm>
                  <a:off x="8411725" y="107775"/>
                  <a:ext cx="992750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END</a:t>
                  </a:r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4" name="양쪽 모서리가 둥근 사각형 23"/>
                <p:cNvSpPr/>
                <p:nvPr/>
              </p:nvSpPr>
              <p:spPr>
                <a:xfrm>
                  <a:off x="1684421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013C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4069532" y="2476500"/>
            <a:ext cx="3631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  <a:endParaRPr lang="ko-KR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542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136651" y="3060025"/>
            <a:ext cx="3657600" cy="707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0" y="-217"/>
            <a:ext cx="12192000" cy="286181"/>
            <a:chOff x="0" y="-1"/>
            <a:chExt cx="12192000" cy="286181"/>
          </a:xfrm>
        </p:grpSpPr>
        <p:sp>
          <p:nvSpPr>
            <p:cNvPr id="16" name="직사각형 15"/>
            <p:cNvSpPr/>
            <p:nvPr/>
          </p:nvSpPr>
          <p:spPr>
            <a:xfrm>
              <a:off x="0" y="-1"/>
              <a:ext cx="12192000" cy="282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0" y="65128"/>
              <a:ext cx="9404475" cy="221052"/>
              <a:chOff x="0" y="107775"/>
              <a:chExt cx="9404475" cy="365798"/>
            </a:xfrm>
          </p:grpSpPr>
          <p:sp>
            <p:nvSpPr>
              <p:cNvPr id="18" name="양쪽 모서리가 둥근 사각형 17"/>
              <p:cNvSpPr/>
              <p:nvPr/>
            </p:nvSpPr>
            <p:spPr>
              <a:xfrm>
                <a:off x="0" y="107775"/>
                <a:ext cx="1684421" cy="363734"/>
              </a:xfrm>
              <a:prstGeom prst="round2SameRect">
                <a:avLst>
                  <a:gd name="adj1" fmla="val 39394"/>
                  <a:gd name="adj2" fmla="val 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1684421" y="107775"/>
                <a:ext cx="7720054" cy="365798"/>
                <a:chOff x="1684421" y="107775"/>
                <a:chExt cx="7720054" cy="365798"/>
              </a:xfrm>
            </p:grpSpPr>
            <p:sp>
              <p:nvSpPr>
                <p:cNvPr id="20" name="양쪽 모서리가 둥근 사각형 19"/>
                <p:cNvSpPr/>
                <p:nvPr/>
              </p:nvSpPr>
              <p:spPr>
                <a:xfrm>
                  <a:off x="3358462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528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1" name="양쪽 모서리가 둥근 사각형 20"/>
                <p:cNvSpPr/>
                <p:nvPr/>
              </p:nvSpPr>
              <p:spPr>
                <a:xfrm>
                  <a:off x="5042883" y="109839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7CC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2" name="양쪽 모서리가 둥근 사각형 21"/>
                <p:cNvSpPr/>
                <p:nvPr/>
              </p:nvSpPr>
              <p:spPr>
                <a:xfrm>
                  <a:off x="6727304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FFC6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3" name="양쪽 모서리가 둥근 사각형 22"/>
                <p:cNvSpPr/>
                <p:nvPr/>
              </p:nvSpPr>
              <p:spPr>
                <a:xfrm>
                  <a:off x="8411725" y="107775"/>
                  <a:ext cx="992750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END</a:t>
                  </a:r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4" name="양쪽 모서리가 둥근 사각형 23"/>
                <p:cNvSpPr/>
                <p:nvPr/>
              </p:nvSpPr>
              <p:spPr>
                <a:xfrm>
                  <a:off x="1684421" y="107775"/>
                  <a:ext cx="1684421" cy="363734"/>
                </a:xfrm>
                <a:prstGeom prst="round2SameRect">
                  <a:avLst>
                    <a:gd name="adj1" fmla="val 39394"/>
                    <a:gd name="adj2" fmla="val 0"/>
                  </a:avLst>
                </a:prstGeom>
                <a:solidFill>
                  <a:srgbClr val="013C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4200672" y="2950785"/>
            <a:ext cx="3584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Thank you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32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795C1DD-1F3C-4816-AAC8-C0E0EAEA9F7F}"/>
              </a:ext>
            </a:extLst>
          </p:cNvPr>
          <p:cNvSpPr/>
          <p:nvPr/>
        </p:nvSpPr>
        <p:spPr>
          <a:xfrm>
            <a:off x="1" y="0"/>
            <a:ext cx="2514600" cy="6858000"/>
          </a:xfrm>
          <a:prstGeom prst="rect">
            <a:avLst/>
          </a:pr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E6FAC2E-2879-412D-973D-9AB05084879A}"/>
              </a:ext>
            </a:extLst>
          </p:cNvPr>
          <p:cNvSpPr txBox="1"/>
          <p:nvPr/>
        </p:nvSpPr>
        <p:spPr>
          <a:xfrm>
            <a:off x="3591374" y="374041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TEMPLATE</a:t>
            </a:r>
            <a:endParaRPr lang="ko-KR" altLang="en-US" sz="10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EF1D20F2-F483-4FF0-8EC2-CA3436A246F5}"/>
              </a:ext>
            </a:extLst>
          </p:cNvPr>
          <p:cNvCxnSpPr/>
          <p:nvPr/>
        </p:nvCxnSpPr>
        <p:spPr>
          <a:xfrm>
            <a:off x="11785600" y="406400"/>
            <a:ext cx="0" cy="2885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A0486C3-93C6-4276-B4B2-259291298137}"/>
              </a:ext>
            </a:extLst>
          </p:cNvPr>
          <p:cNvSpPr txBox="1"/>
          <p:nvPr/>
        </p:nvSpPr>
        <p:spPr>
          <a:xfrm rot="5400000">
            <a:off x="10163199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COPYRIGHT (C)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POWERPOINT DESIGNER PAPO ALL RIGHTS RESERVED.</a:t>
            </a:r>
            <a:endParaRPr lang="ko-KR" altLang="en-US" sz="7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5315" y="2859446"/>
            <a:ext cx="1862754" cy="436303"/>
            <a:chOff x="690154" y="2080569"/>
            <a:chExt cx="5635171" cy="1074057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290347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46456"/>
                </a:solidFill>
              </a:rPr>
              <a:t>1</a:t>
            </a:r>
            <a:r>
              <a:rPr lang="en-US" altLang="ko-KR" b="1" dirty="0" smtClean="0">
                <a:solidFill>
                  <a:srgbClr val="E46456"/>
                </a:solidFill>
              </a:rPr>
              <a:t> ·</a:t>
            </a:r>
            <a:endParaRPr lang="ko-KR" altLang="en-US" dirty="0">
              <a:solidFill>
                <a:srgbClr val="E4645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295213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46456"/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개요 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46456"/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/ 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46456"/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예방수칙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46456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14091" y="3586183"/>
            <a:ext cx="1862754" cy="436303"/>
            <a:chOff x="690154" y="2080569"/>
            <a:chExt cx="5635171" cy="1074057"/>
          </a:xfrm>
        </p:grpSpPr>
        <p:sp>
          <p:nvSpPr>
            <p:cNvPr id="127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8965" y="363020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4532" y="367886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UI 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05315" y="5172991"/>
            <a:ext cx="1862754" cy="436303"/>
            <a:chOff x="690154" y="2080569"/>
            <a:chExt cx="5635171" cy="1074057"/>
          </a:xfrm>
        </p:grpSpPr>
        <p:sp>
          <p:nvSpPr>
            <p:cNvPr id="13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521701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526567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09722" y="5947963"/>
            <a:ext cx="1862754" cy="436303"/>
            <a:chOff x="690154" y="2080569"/>
            <a:chExt cx="5635171" cy="1074057"/>
          </a:xfrm>
        </p:grpSpPr>
        <p:sp>
          <p:nvSpPr>
            <p:cNvPr id="149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4596" y="599198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0163" y="604064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지도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( Map )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34005" y="1596703"/>
            <a:ext cx="22616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8E807B52-AA8E-46B3-B325-6CD94F8E69E5}"/>
              </a:ext>
            </a:extLst>
          </p:cNvPr>
          <p:cNvSpPr txBox="1"/>
          <p:nvPr/>
        </p:nvSpPr>
        <p:spPr>
          <a:xfrm>
            <a:off x="134005" y="2013179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4216" y="4373921"/>
            <a:ext cx="1862754" cy="436303"/>
            <a:chOff x="690154" y="2080569"/>
            <a:chExt cx="5635171" cy="1074057"/>
          </a:xfrm>
        </p:grpSpPr>
        <p:sp>
          <p:nvSpPr>
            <p:cNvPr id="53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29090" y="441794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4657" y="446660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0073" y="206163"/>
            <a:ext cx="772148" cy="273069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" y="627207"/>
            <a:ext cx="258596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err="1">
                <a:solidFill>
                  <a:schemeClr val="bg1"/>
                </a:solidFill>
              </a:rPr>
              <a:t>Deawoo</a:t>
            </a:r>
            <a:r>
              <a:rPr lang="en-US" altLang="ko-KR" sz="900" b="1" u="sng" dirty="0">
                <a:solidFill>
                  <a:schemeClr val="bg1"/>
                </a:solidFill>
              </a:rPr>
              <a:t> </a:t>
            </a:r>
            <a:r>
              <a:rPr lang="en-US" altLang="ko-KR" sz="900" b="1" u="sng" dirty="0" err="1">
                <a:solidFill>
                  <a:schemeClr val="bg1"/>
                </a:solidFill>
              </a:rPr>
              <a:t>JobAblity</a:t>
            </a:r>
            <a:r>
              <a:rPr lang="en-US" altLang="ko-KR" sz="900" b="1" u="sng" dirty="0">
                <a:solidFill>
                  <a:schemeClr val="bg1"/>
                </a:solidFill>
              </a:rPr>
              <a:t> Development Academy</a:t>
            </a:r>
            <a:endParaRPr lang="ko-KR" altLang="en-US" sz="900" b="1" u="sng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ATOM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8515" y="857955"/>
            <a:ext cx="8773556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100" dirty="0" smtClean="0"/>
              <a:t>● 개요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 smtClean="0"/>
          </a:p>
          <a:p>
            <a:pPr fontAlgn="base"/>
            <a:r>
              <a:rPr lang="en-US" altLang="ko-KR" sz="1100" dirty="0" smtClean="0"/>
              <a:t>2019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12</a:t>
            </a:r>
            <a:r>
              <a:rPr lang="ko-KR" altLang="en-US" sz="1100" dirty="0" smtClean="0"/>
              <a:t>월 중국 </a:t>
            </a:r>
            <a:r>
              <a:rPr lang="ko-KR" altLang="en-US" sz="1100" dirty="0" err="1" smtClean="0"/>
              <a:t>우한에서</a:t>
            </a:r>
            <a:r>
              <a:rPr lang="ko-KR" altLang="en-US" sz="1100" dirty="0" smtClean="0"/>
              <a:t> 처음 발생되어 이후 중국 전역과 전 세계로 확산된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새로운 유형의 코로나 바이러스 에 의한 호흡기 감염질환이다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en-US" altLang="ko-KR" sz="1100" dirty="0" smtClean="0"/>
              <a:t>2</a:t>
            </a:r>
            <a:r>
              <a:rPr lang="ko-KR" altLang="en-US" sz="1100" dirty="0" smtClean="0"/>
              <a:t>월 </a:t>
            </a:r>
            <a:r>
              <a:rPr lang="en-US" altLang="ko-KR" sz="1100" dirty="0" smtClean="0"/>
              <a:t>12</a:t>
            </a:r>
            <a:r>
              <a:rPr lang="ko-KR" altLang="en-US" sz="1100" dirty="0" smtClean="0"/>
              <a:t>일 세계보건 기구의 명칭 공식화에 따라 </a:t>
            </a:r>
            <a:r>
              <a:rPr lang="en-US" altLang="ko-KR" sz="1100" dirty="0" smtClean="0"/>
              <a:t>COVID-19( </a:t>
            </a:r>
            <a:r>
              <a:rPr lang="en-US" altLang="ko-KR" sz="1100" b="1" dirty="0" smtClean="0"/>
              <a:t>Co </a:t>
            </a:r>
            <a:r>
              <a:rPr lang="en-US" altLang="ko-KR" sz="1100" dirty="0" err="1" smtClean="0"/>
              <a:t>rona</a:t>
            </a:r>
            <a:r>
              <a:rPr lang="en-US" altLang="ko-KR" sz="1100" dirty="0" smtClean="0"/>
              <a:t> </a:t>
            </a:r>
            <a:r>
              <a:rPr lang="en-US" altLang="ko-KR" sz="1100" b="1" dirty="0" smtClean="0"/>
              <a:t>vi </a:t>
            </a:r>
            <a:r>
              <a:rPr lang="en-US" altLang="ko-KR" sz="1100" dirty="0" err="1" smtClean="0"/>
              <a:t>rus</a:t>
            </a:r>
            <a:r>
              <a:rPr lang="en-US" altLang="ko-KR" sz="1100" dirty="0" smtClean="0"/>
              <a:t> </a:t>
            </a:r>
            <a:r>
              <a:rPr lang="en-US" altLang="ko-KR" sz="1100" b="1" dirty="0" smtClean="0"/>
              <a:t>d </a:t>
            </a:r>
            <a:r>
              <a:rPr lang="en-US" altLang="ko-KR" sz="1100" dirty="0" smtClean="0"/>
              <a:t>isease-20 </a:t>
            </a:r>
            <a:r>
              <a:rPr lang="en-US" altLang="ko-KR" sz="1100" b="1" dirty="0" smtClean="0"/>
              <a:t>19 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로 명명하였다</a:t>
            </a:r>
            <a:r>
              <a:rPr lang="en-US" altLang="ko-KR" sz="1100" dirty="0" smtClean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전염방식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 smtClean="0"/>
          </a:p>
          <a:p>
            <a:pPr lvl="0" fontAlgn="base"/>
            <a:r>
              <a:rPr lang="en-US" altLang="ko-KR" sz="1100" dirty="0" smtClean="0"/>
              <a:t>COVID-19</a:t>
            </a:r>
            <a:r>
              <a:rPr lang="ko-KR" altLang="en-US" sz="1100" dirty="0"/>
              <a:t>는 감염자의 비말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침방울</a:t>
            </a:r>
            <a:r>
              <a:rPr lang="en-US" altLang="ko-KR" sz="1100" dirty="0"/>
              <a:t>)</a:t>
            </a:r>
            <a:r>
              <a:rPr lang="ko-KR" altLang="en-US" sz="1100" dirty="0"/>
              <a:t>이 호흡기나 눈</a:t>
            </a:r>
            <a:r>
              <a:rPr lang="en-US" altLang="ko-KR" sz="1100" dirty="0"/>
              <a:t>·</a:t>
            </a:r>
            <a:r>
              <a:rPr lang="ko-KR" altLang="en-US" sz="1100" dirty="0"/>
              <a:t>코</a:t>
            </a:r>
            <a:r>
              <a:rPr lang="en-US" altLang="ko-KR" sz="1100" dirty="0"/>
              <a:t>·</a:t>
            </a:r>
            <a:r>
              <a:rPr lang="ko-KR" altLang="en-US" sz="1100" dirty="0"/>
              <a:t>입의 점막으로 침투될 때 전염된다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여기서 비말감염은 감염자가 기침</a:t>
            </a:r>
            <a:r>
              <a:rPr lang="en-US" altLang="ko-KR" sz="1100" dirty="0"/>
              <a:t>·</a:t>
            </a:r>
            <a:r>
              <a:rPr lang="ko-KR" altLang="en-US" sz="1100" dirty="0"/>
              <a:t>재채기를 할 때 침 등의 작은 물방울</a:t>
            </a:r>
            <a:r>
              <a:rPr lang="en-US" altLang="ko-KR" sz="1100" dirty="0"/>
              <a:t>(</a:t>
            </a:r>
            <a:r>
              <a:rPr lang="ko-KR" altLang="en-US" sz="1100" dirty="0"/>
              <a:t>비말</a:t>
            </a:r>
            <a:r>
              <a:rPr lang="en-US" altLang="ko-KR" sz="1100" dirty="0"/>
              <a:t>)</a:t>
            </a:r>
            <a:r>
              <a:rPr lang="ko-KR" altLang="en-US" sz="1100" dirty="0"/>
              <a:t>에 바이러스</a:t>
            </a:r>
            <a:r>
              <a:rPr lang="en-US" altLang="ko-KR" sz="1100" dirty="0"/>
              <a:t>·</a:t>
            </a:r>
            <a:r>
              <a:rPr lang="ko-KR" altLang="en-US" sz="1100" dirty="0"/>
              <a:t>세균이 섞여 나와</a:t>
            </a:r>
            <a:br>
              <a:rPr lang="ko-KR" altLang="en-US" sz="1100" dirty="0"/>
            </a:br>
            <a:r>
              <a:rPr lang="ko-KR" altLang="en-US" sz="1100" dirty="0"/>
              <a:t>타인에게 감염되는 것으로 통상 이동거리는 </a:t>
            </a:r>
            <a:r>
              <a:rPr lang="en-US" altLang="ko-KR" sz="1100" dirty="0"/>
              <a:t>2m</a:t>
            </a:r>
            <a:r>
              <a:rPr lang="ko-KR" altLang="en-US" sz="1100" dirty="0"/>
              <a:t>로 알려져 있다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눈의 경우 환자의 침 등이 눈에 직접 들어가거나</a:t>
            </a:r>
            <a:r>
              <a:rPr lang="en-US" altLang="ko-KR" sz="1100" dirty="0"/>
              <a:t>, </a:t>
            </a:r>
            <a:r>
              <a:rPr lang="ko-KR" altLang="en-US" sz="1100" dirty="0"/>
              <a:t>바이러스에 오염된 손으로 눈을 비비면 눈을 통해</a:t>
            </a:r>
            <a:br>
              <a:rPr lang="ko-KR" altLang="en-US" sz="1100" dirty="0"/>
            </a:br>
            <a:r>
              <a:rPr lang="ko-KR" altLang="en-US" sz="1100" dirty="0"/>
              <a:t>전염될 수 있다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감염증상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 smtClean="0"/>
          </a:p>
          <a:p>
            <a:pPr lvl="0" fontAlgn="base"/>
            <a:r>
              <a:rPr lang="ko-KR" altLang="en-US" sz="1100" dirty="0" smtClean="0"/>
              <a:t>감염자 </a:t>
            </a:r>
            <a:r>
              <a:rPr lang="ko-KR" altLang="en-US" sz="1100" dirty="0"/>
              <a:t>증상으로는 열</a:t>
            </a:r>
            <a:r>
              <a:rPr lang="en-US" altLang="ko-KR" sz="1100" dirty="0"/>
              <a:t>,</a:t>
            </a:r>
            <a:r>
              <a:rPr lang="ko-KR" altLang="en-US" sz="1100" dirty="0"/>
              <a:t>기침</a:t>
            </a:r>
            <a:r>
              <a:rPr lang="en-US" altLang="ko-KR" sz="1100" dirty="0"/>
              <a:t>,</a:t>
            </a:r>
            <a:r>
              <a:rPr lang="ko-KR" altLang="en-US" sz="1100" dirty="0"/>
              <a:t>호흡 곤란</a:t>
            </a:r>
            <a:r>
              <a:rPr lang="en-US" altLang="ko-KR" sz="1100" dirty="0"/>
              <a:t>, </a:t>
            </a:r>
            <a:r>
              <a:rPr lang="ko-KR" altLang="en-US" sz="1100" dirty="0"/>
              <a:t>설사와 같이 경증에서 중증의 증상을 보일 수 있으며</a:t>
            </a:r>
            <a:r>
              <a:rPr lang="en-US" altLang="ko-KR" sz="1100" dirty="0"/>
              <a:t>,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합병증이나 병을 가진 사람들</a:t>
            </a:r>
            <a:r>
              <a:rPr lang="en-US" altLang="ko-KR" sz="1100" dirty="0"/>
              <a:t>,</a:t>
            </a:r>
            <a:r>
              <a:rPr lang="ko-KR" altLang="en-US" sz="1100" dirty="0"/>
              <a:t>노인은 사망할 가능성이 크다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잠복기는 세계보건기구</a:t>
            </a:r>
            <a:r>
              <a:rPr lang="en-US" altLang="ko-KR" sz="1100" dirty="0"/>
              <a:t>(WHO)</a:t>
            </a:r>
            <a:r>
              <a:rPr lang="ko-KR" altLang="en-US" sz="1100" dirty="0"/>
              <a:t>는 </a:t>
            </a:r>
            <a:r>
              <a:rPr lang="en-US" altLang="ko-KR" sz="1100" dirty="0"/>
              <a:t>2~10</a:t>
            </a:r>
            <a:r>
              <a:rPr lang="ko-KR" altLang="en-US" sz="1100" dirty="0"/>
              <a:t>일로 추정하였으며</a:t>
            </a:r>
            <a:r>
              <a:rPr lang="en-US" altLang="ko-KR" sz="1100" dirty="0"/>
              <a:t>, </a:t>
            </a:r>
            <a:r>
              <a:rPr lang="ko-KR" altLang="en-US" sz="1100" dirty="0"/>
              <a:t>미국 </a:t>
            </a:r>
            <a:r>
              <a:rPr lang="ko-KR" altLang="en-US" sz="1100" dirty="0" err="1"/>
              <a:t>질병통제예방국</a:t>
            </a:r>
            <a:r>
              <a:rPr lang="en-US" altLang="ko-KR" sz="1100" dirty="0"/>
              <a:t>(CDC)</a:t>
            </a:r>
            <a:r>
              <a:rPr lang="ko-KR" altLang="en-US" sz="1100" dirty="0"/>
              <a:t>는 </a:t>
            </a:r>
            <a:r>
              <a:rPr lang="en-US" altLang="ko-KR" sz="1100" dirty="0"/>
              <a:t>2~14</a:t>
            </a:r>
            <a:r>
              <a:rPr lang="ko-KR" altLang="en-US" sz="1100" dirty="0"/>
              <a:t>일로 추정하였다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최대 잠복기로는 </a:t>
            </a:r>
            <a:r>
              <a:rPr lang="en-US" altLang="ko-KR" sz="1100" dirty="0"/>
              <a:t>45</a:t>
            </a:r>
            <a:r>
              <a:rPr lang="ko-KR" altLang="en-US" sz="1100" dirty="0"/>
              <a:t>일이라고도 밝혀졌다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질병분류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 smtClean="0"/>
          </a:p>
          <a:p>
            <a:pPr lvl="0" fontAlgn="base"/>
            <a:r>
              <a:rPr lang="ko-KR" altLang="en-US" sz="1100" dirty="0" err="1" smtClean="0"/>
              <a:t>법정감염병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제</a:t>
            </a:r>
            <a:r>
              <a:rPr lang="en-US" altLang="ko-KR" sz="1100" dirty="0"/>
              <a:t>1</a:t>
            </a:r>
            <a:r>
              <a:rPr lang="ko-KR" altLang="en-US" sz="1100" dirty="0"/>
              <a:t>급감염병 </a:t>
            </a:r>
            <a:r>
              <a:rPr lang="ko-KR" altLang="en-US" sz="1100" dirty="0" err="1"/>
              <a:t>신종감염병증후군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질병 코드 </a:t>
            </a:r>
            <a:r>
              <a:rPr lang="en-US" altLang="ko-KR" sz="1100" dirty="0"/>
              <a:t>: U07.1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치료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 smtClean="0"/>
          </a:p>
          <a:p>
            <a:pPr lvl="0" fontAlgn="base"/>
            <a:r>
              <a:rPr lang="ko-KR" altLang="en-US" sz="1100" dirty="0" smtClean="0"/>
              <a:t>아직 </a:t>
            </a:r>
            <a:r>
              <a:rPr lang="ko-KR" altLang="en-US" sz="1100" dirty="0"/>
              <a:t>백신이나 치료제는 없음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따라서 환자의 증상에 따른 </a:t>
            </a:r>
            <a:r>
              <a:rPr lang="ko-KR" altLang="en-US" sz="1100" dirty="0" err="1"/>
              <a:t>대증치료</a:t>
            </a:r>
            <a:r>
              <a:rPr lang="ko-KR" altLang="en-US" sz="1100" dirty="0"/>
              <a:t> 진행 </a:t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err="1" smtClean="0"/>
              <a:t>치명률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 smtClean="0"/>
          </a:p>
          <a:p>
            <a:pPr lvl="0" fontAlgn="base"/>
            <a:r>
              <a:rPr lang="ko-KR" altLang="en-US" sz="1100" dirty="0" err="1" smtClean="0"/>
              <a:t>치명률은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∼</a:t>
            </a:r>
            <a:r>
              <a:rPr lang="en-US" altLang="ko-KR" sz="1100" dirty="0"/>
              <a:t>2%</a:t>
            </a:r>
            <a:r>
              <a:rPr lang="ko-KR" altLang="en-US" sz="1100" dirty="0"/>
              <a:t>로 알려져 있으나 아직 확실하지 않음</a:t>
            </a:r>
            <a:br>
              <a:rPr lang="ko-KR" altLang="en-US" sz="1100" dirty="0"/>
            </a:br>
            <a:r>
              <a:rPr lang="ko-KR" altLang="en-US" sz="1100" dirty="0"/>
              <a:t>단</a:t>
            </a:r>
            <a:r>
              <a:rPr lang="en-US" altLang="ko-KR" sz="1100" dirty="0"/>
              <a:t>, </a:t>
            </a:r>
            <a:r>
              <a:rPr lang="ko-KR" altLang="en-US" sz="1100" dirty="0"/>
              <a:t>고령</a:t>
            </a:r>
            <a:r>
              <a:rPr lang="en-US" altLang="ko-KR" sz="1100" dirty="0"/>
              <a:t>, </a:t>
            </a:r>
            <a:r>
              <a:rPr lang="ko-KR" altLang="en-US" sz="1100" dirty="0"/>
              <a:t>면역기능이 저하된 환자</a:t>
            </a:r>
            <a:r>
              <a:rPr lang="en-US" altLang="ko-KR" sz="1100" dirty="0"/>
              <a:t>, </a:t>
            </a:r>
            <a:r>
              <a:rPr lang="ko-KR" altLang="en-US" sz="1100" dirty="0"/>
              <a:t>기저질환을 가진 환자가 주로 중증</a:t>
            </a:r>
            <a:r>
              <a:rPr lang="en-US" altLang="ko-KR" sz="1100" dirty="0"/>
              <a:t>, </a:t>
            </a:r>
            <a:r>
              <a:rPr lang="ko-KR" altLang="en-US" sz="1100" dirty="0"/>
              <a:t>사망 초래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9000" y="241300"/>
            <a:ext cx="4245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(COVID-19)</a:t>
            </a:r>
            <a:r>
              <a:rPr lang="ko-KR" altLang="en-US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란</a:t>
            </a:r>
            <a:r>
              <a:rPr lang="en-US" altLang="ko-KR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3200" b="1" dirty="0">
              <a:solidFill>
                <a:srgbClr val="CA30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8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795C1DD-1F3C-4816-AAC8-C0E0EAEA9F7F}"/>
              </a:ext>
            </a:extLst>
          </p:cNvPr>
          <p:cNvSpPr/>
          <p:nvPr/>
        </p:nvSpPr>
        <p:spPr>
          <a:xfrm>
            <a:off x="1" y="0"/>
            <a:ext cx="2514600" cy="6858000"/>
          </a:xfrm>
          <a:prstGeom prst="rect">
            <a:avLst/>
          </a:pr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E6FAC2E-2879-412D-973D-9AB05084879A}"/>
              </a:ext>
            </a:extLst>
          </p:cNvPr>
          <p:cNvSpPr txBox="1"/>
          <p:nvPr/>
        </p:nvSpPr>
        <p:spPr>
          <a:xfrm>
            <a:off x="3591374" y="374041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TEMPLATE</a:t>
            </a:r>
            <a:endParaRPr lang="ko-KR" altLang="en-US" sz="10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EF1D20F2-F483-4FF0-8EC2-CA3436A246F5}"/>
              </a:ext>
            </a:extLst>
          </p:cNvPr>
          <p:cNvCxnSpPr/>
          <p:nvPr/>
        </p:nvCxnSpPr>
        <p:spPr>
          <a:xfrm>
            <a:off x="11785600" y="406400"/>
            <a:ext cx="0" cy="2885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A0486C3-93C6-4276-B4B2-259291298137}"/>
              </a:ext>
            </a:extLst>
          </p:cNvPr>
          <p:cNvSpPr txBox="1"/>
          <p:nvPr/>
        </p:nvSpPr>
        <p:spPr>
          <a:xfrm rot="5400000">
            <a:off x="10163199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COPYRIGHT (C)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POWERPOINT DESIGNER PAPO ALL RIGHTS RESERVED.</a:t>
            </a:r>
            <a:endParaRPr lang="ko-KR" altLang="en-US" sz="7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5315" y="2859446"/>
            <a:ext cx="1862754" cy="436303"/>
            <a:chOff x="690154" y="2080569"/>
            <a:chExt cx="5635171" cy="1074057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290347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295213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개요 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/ 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예방수칙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14091" y="3586183"/>
            <a:ext cx="1862754" cy="436303"/>
            <a:chOff x="690154" y="2080569"/>
            <a:chExt cx="5635171" cy="1074057"/>
          </a:xfrm>
        </p:grpSpPr>
        <p:sp>
          <p:nvSpPr>
            <p:cNvPr id="127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8965" y="363020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4532" y="367886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UI 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05315" y="5172991"/>
            <a:ext cx="1862754" cy="436303"/>
            <a:chOff x="690154" y="2080569"/>
            <a:chExt cx="5635171" cy="1074057"/>
          </a:xfrm>
        </p:grpSpPr>
        <p:sp>
          <p:nvSpPr>
            <p:cNvPr id="13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521701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526567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09722" y="5947963"/>
            <a:ext cx="1862754" cy="436303"/>
            <a:chOff x="690154" y="2080569"/>
            <a:chExt cx="5635171" cy="1074057"/>
          </a:xfrm>
        </p:grpSpPr>
        <p:sp>
          <p:nvSpPr>
            <p:cNvPr id="149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4596" y="599198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0163" y="604064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지도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( Map )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34005" y="1596703"/>
            <a:ext cx="22616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8E807B52-AA8E-46B3-B325-6CD94F8E69E5}"/>
              </a:ext>
            </a:extLst>
          </p:cNvPr>
          <p:cNvSpPr txBox="1"/>
          <p:nvPr/>
        </p:nvSpPr>
        <p:spPr>
          <a:xfrm>
            <a:off x="134005" y="2013179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4216" y="4373921"/>
            <a:ext cx="1862754" cy="436303"/>
            <a:chOff x="690154" y="2080569"/>
            <a:chExt cx="5635171" cy="1074057"/>
          </a:xfrm>
        </p:grpSpPr>
        <p:sp>
          <p:nvSpPr>
            <p:cNvPr id="53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29090" y="441794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4657" y="446660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0073" y="206163"/>
            <a:ext cx="772148" cy="273069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" y="627207"/>
            <a:ext cx="258596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err="1">
                <a:solidFill>
                  <a:schemeClr val="bg1"/>
                </a:solidFill>
              </a:rPr>
              <a:t>Deawoo</a:t>
            </a:r>
            <a:r>
              <a:rPr lang="en-US" altLang="ko-KR" sz="900" b="1" u="sng" dirty="0">
                <a:solidFill>
                  <a:schemeClr val="bg1"/>
                </a:solidFill>
              </a:rPr>
              <a:t> </a:t>
            </a:r>
            <a:r>
              <a:rPr lang="en-US" altLang="ko-KR" sz="900" b="1" u="sng" dirty="0" err="1">
                <a:solidFill>
                  <a:schemeClr val="bg1"/>
                </a:solidFill>
              </a:rPr>
              <a:t>JobAblity</a:t>
            </a:r>
            <a:r>
              <a:rPr lang="en-US" altLang="ko-KR" sz="900" b="1" u="sng" dirty="0">
                <a:solidFill>
                  <a:schemeClr val="bg1"/>
                </a:solidFill>
              </a:rPr>
              <a:t> Development Academy</a:t>
            </a:r>
            <a:endParaRPr lang="ko-KR" altLang="en-US" sz="900" b="1" u="sng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ATOM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8500" y="2360399"/>
            <a:ext cx="6223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예방수칙</a:t>
            </a:r>
            <a:endParaRPr lang="ko-KR" altLang="en-US" sz="1100" dirty="0"/>
          </a:p>
          <a:p>
            <a:pPr lvl="0" fontAlgn="base"/>
            <a:r>
              <a:rPr lang="ko-KR" altLang="en-US" sz="1100" dirty="0"/>
              <a:t>비누를 이용 하여 물에 </a:t>
            </a:r>
            <a:r>
              <a:rPr lang="en-US" altLang="ko-KR" sz="1100" dirty="0"/>
              <a:t>30</a:t>
            </a:r>
            <a:r>
              <a:rPr lang="ko-KR" altLang="en-US" sz="1100" dirty="0"/>
              <a:t>초 이상 꼼꼼히 자주 손 씻기</a:t>
            </a:r>
            <a:r>
              <a:rPr lang="en-US" altLang="ko-KR" sz="1100" dirty="0"/>
              <a:t>!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/>
              <a:t>평소 </a:t>
            </a:r>
            <a:r>
              <a:rPr lang="ko-KR" altLang="en-US" sz="1100" dirty="0"/>
              <a:t>손 씻기를 생활화 하세요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/>
              <a:t>외출 </a:t>
            </a:r>
            <a:r>
              <a:rPr lang="ko-KR" altLang="en-US" sz="1100" dirty="0"/>
              <a:t>후나 사람이 많이 모이는 장소를 다녀오신 후에는 반드시 손을 씻으세요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기</a:t>
            </a:r>
            <a:r>
              <a:rPr lang="ko-KR" altLang="en-US" sz="1100" dirty="0" smtClean="0"/>
              <a:t>침이나 </a:t>
            </a:r>
            <a:r>
              <a:rPr lang="ko-KR" altLang="en-US" sz="1100" dirty="0"/>
              <a:t>재채기 후에는 꼭 손을 씻으세요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기침 </a:t>
            </a:r>
            <a:r>
              <a:rPr lang="ko-KR" altLang="en-US" sz="1100" dirty="0"/>
              <a:t>등 호흡기 증상이 있을 경우 반드시 기침 예절준수</a:t>
            </a:r>
            <a:r>
              <a:rPr lang="en-US" altLang="ko-KR" sz="1100" dirty="0"/>
              <a:t>!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/>
              <a:t>특히 </a:t>
            </a:r>
            <a:r>
              <a:rPr lang="ko-KR" altLang="en-US" sz="1100" dirty="0"/>
              <a:t>의료기관 방문 시 마스크를 착용하세요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/>
              <a:t>사람이 </a:t>
            </a:r>
            <a:r>
              <a:rPr lang="ko-KR" altLang="en-US" sz="1100" dirty="0"/>
              <a:t>많이 모이는 장소 등을 방문 시 마스크를 착용하세요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/>
              <a:t>마스크가 </a:t>
            </a:r>
            <a:r>
              <a:rPr lang="ko-KR" altLang="en-US" sz="1100" dirty="0"/>
              <a:t>없으면 기침이나 재채기 할 때 옷소매로 입과 코를 가리세요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눈</a:t>
            </a:r>
            <a:r>
              <a:rPr lang="en-US" altLang="ko-KR" sz="1100" dirty="0"/>
              <a:t>·</a:t>
            </a:r>
            <a:r>
              <a:rPr lang="ko-KR" altLang="en-US" sz="1100" dirty="0"/>
              <a:t>코</a:t>
            </a:r>
            <a:r>
              <a:rPr lang="en-US" altLang="ko-KR" sz="1100" dirty="0"/>
              <a:t>·</a:t>
            </a:r>
            <a:r>
              <a:rPr lang="ko-KR" altLang="en-US" sz="1100" dirty="0"/>
              <a:t>입 만지지 않기</a:t>
            </a:r>
            <a:r>
              <a:rPr lang="en-US" altLang="ko-KR" sz="1100" dirty="0"/>
              <a:t>!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중국 여행 후 </a:t>
            </a:r>
            <a:r>
              <a:rPr lang="en-US" altLang="ko-KR" sz="1100" dirty="0"/>
              <a:t>14</a:t>
            </a:r>
            <a:r>
              <a:rPr lang="ko-KR" altLang="en-US" sz="1100" dirty="0"/>
              <a:t>일 이내 발열 또는 호흡기 증상</a:t>
            </a:r>
            <a:r>
              <a:rPr lang="en-US" altLang="ko-KR" sz="1100" dirty="0"/>
              <a:t>( </a:t>
            </a:r>
            <a:r>
              <a:rPr lang="ko-KR" altLang="en-US" sz="1100" dirty="0"/>
              <a:t>기침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인후통</a:t>
            </a:r>
            <a:r>
              <a:rPr lang="ko-KR" altLang="en-US" sz="1100" dirty="0"/>
              <a:t> 등</a:t>
            </a:r>
            <a:r>
              <a:rPr lang="en-US" altLang="ko-KR" sz="1100" dirty="0"/>
              <a:t>) </a:t>
            </a:r>
            <a:r>
              <a:rPr lang="ko-KR" altLang="en-US" sz="1100" dirty="0"/>
              <a:t>폐렴이 발생한 경우</a:t>
            </a:r>
            <a:br>
              <a:rPr lang="ko-KR" altLang="en-US" sz="1100" dirty="0"/>
            </a:b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/>
              <a:t>보건소 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콜센터</a:t>
            </a:r>
            <a:r>
              <a:rPr lang="ko-KR" altLang="en-US" sz="1100" dirty="0"/>
              <a:t> </a:t>
            </a:r>
            <a:r>
              <a:rPr lang="en-US" altLang="ko-KR" sz="1100" dirty="0"/>
              <a:t>( </a:t>
            </a:r>
            <a:r>
              <a:rPr lang="ko-KR" altLang="en-US" sz="1100" dirty="0"/>
              <a:t>지역번호 * </a:t>
            </a:r>
            <a:r>
              <a:rPr lang="en-US" altLang="ko-KR" sz="1100" dirty="0"/>
              <a:t>120 </a:t>
            </a:r>
            <a:r>
              <a:rPr lang="ko-KR" altLang="en-US" sz="1100" dirty="0"/>
              <a:t>또는 </a:t>
            </a:r>
            <a:r>
              <a:rPr lang="en-US" altLang="ko-KR" sz="1100" dirty="0"/>
              <a:t>1339 ) </a:t>
            </a:r>
            <a:r>
              <a:rPr lang="ko-KR" altLang="en-US" sz="1100" dirty="0"/>
              <a:t>로 문의</a:t>
            </a:r>
            <a:br>
              <a:rPr lang="ko-KR" altLang="en-US" sz="1100" dirty="0"/>
            </a:br>
            <a:r>
              <a:rPr lang="ko-KR" altLang="en-US" sz="1100" dirty="0" smtClean="0"/>
              <a:t>선별 </a:t>
            </a:r>
            <a:r>
              <a:rPr lang="ko-KR" altLang="en-US" sz="1100" dirty="0"/>
              <a:t>진료소에서 우선 진료받기</a:t>
            </a:r>
            <a:br>
              <a:rPr lang="ko-KR" altLang="en-US" sz="1100" dirty="0"/>
            </a:br>
            <a:r>
              <a:rPr lang="ko-KR" altLang="en-US" sz="1100" dirty="0" smtClean="0"/>
              <a:t>의료진에게 </a:t>
            </a:r>
            <a:r>
              <a:rPr lang="ko-KR" altLang="en-US" sz="1100" dirty="0"/>
              <a:t>반드시 해외 여행 이력 </a:t>
            </a:r>
            <a:r>
              <a:rPr lang="ko-KR" altLang="en-US" sz="1100" dirty="0" smtClean="0"/>
              <a:t>알리기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8026400" y="218660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예방   수칙</a:t>
            </a:r>
            <a:endParaRPr lang="ko-KR" altLang="en-US" sz="3200" b="1" dirty="0">
              <a:solidFill>
                <a:srgbClr val="CA30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5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795C1DD-1F3C-4816-AAC8-C0E0EAEA9F7F}"/>
              </a:ext>
            </a:extLst>
          </p:cNvPr>
          <p:cNvSpPr/>
          <p:nvPr/>
        </p:nvSpPr>
        <p:spPr>
          <a:xfrm>
            <a:off x="1" y="0"/>
            <a:ext cx="2514600" cy="6858000"/>
          </a:xfrm>
          <a:prstGeom prst="rect">
            <a:avLst/>
          </a:pr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E6FAC2E-2879-412D-973D-9AB05084879A}"/>
              </a:ext>
            </a:extLst>
          </p:cNvPr>
          <p:cNvSpPr txBox="1"/>
          <p:nvPr/>
        </p:nvSpPr>
        <p:spPr>
          <a:xfrm>
            <a:off x="3591374" y="374041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TEMPLATE</a:t>
            </a:r>
            <a:endParaRPr lang="ko-KR" altLang="en-US" sz="10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EF1D20F2-F483-4FF0-8EC2-CA3436A246F5}"/>
              </a:ext>
            </a:extLst>
          </p:cNvPr>
          <p:cNvCxnSpPr/>
          <p:nvPr/>
        </p:nvCxnSpPr>
        <p:spPr>
          <a:xfrm>
            <a:off x="11785600" y="406400"/>
            <a:ext cx="0" cy="2885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A0486C3-93C6-4276-B4B2-259291298137}"/>
              </a:ext>
            </a:extLst>
          </p:cNvPr>
          <p:cNvSpPr txBox="1"/>
          <p:nvPr/>
        </p:nvSpPr>
        <p:spPr>
          <a:xfrm rot="5400000">
            <a:off x="10163199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COPYRIGHT (C)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POWERPOINT DESIGNER PAPO ALL RIGHTS RESERVED.</a:t>
            </a:r>
            <a:endParaRPr lang="ko-KR" altLang="en-US" sz="7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5315" y="2859446"/>
            <a:ext cx="1862754" cy="436303"/>
            <a:chOff x="690154" y="2080569"/>
            <a:chExt cx="5635171" cy="1074057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290347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295213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개요 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/ 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예방수칙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14091" y="3586183"/>
            <a:ext cx="1862754" cy="436303"/>
            <a:chOff x="690154" y="2080569"/>
            <a:chExt cx="5635171" cy="1074057"/>
          </a:xfrm>
        </p:grpSpPr>
        <p:sp>
          <p:nvSpPr>
            <p:cNvPr id="127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8965" y="363020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4532" y="367886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UI 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05315" y="5172991"/>
            <a:ext cx="1862754" cy="436303"/>
            <a:chOff x="690154" y="2080569"/>
            <a:chExt cx="5635171" cy="1074057"/>
          </a:xfrm>
        </p:grpSpPr>
        <p:sp>
          <p:nvSpPr>
            <p:cNvPr id="13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521701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526567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09722" y="5947963"/>
            <a:ext cx="1862754" cy="436303"/>
            <a:chOff x="690154" y="2080569"/>
            <a:chExt cx="5635171" cy="1074057"/>
          </a:xfrm>
        </p:grpSpPr>
        <p:sp>
          <p:nvSpPr>
            <p:cNvPr id="149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4596" y="599198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0163" y="604064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지도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( Map )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34005" y="1596703"/>
            <a:ext cx="22616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8E807B52-AA8E-46B3-B325-6CD94F8E69E5}"/>
              </a:ext>
            </a:extLst>
          </p:cNvPr>
          <p:cNvSpPr txBox="1"/>
          <p:nvPr/>
        </p:nvSpPr>
        <p:spPr>
          <a:xfrm>
            <a:off x="134005" y="2013179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4216" y="4373921"/>
            <a:ext cx="1862754" cy="436303"/>
            <a:chOff x="690154" y="2080569"/>
            <a:chExt cx="5635171" cy="1074057"/>
          </a:xfrm>
        </p:grpSpPr>
        <p:sp>
          <p:nvSpPr>
            <p:cNvPr id="53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29090" y="441794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4657" y="446660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0073" y="206163"/>
            <a:ext cx="772148" cy="273069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" y="627207"/>
            <a:ext cx="258596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err="1">
                <a:solidFill>
                  <a:schemeClr val="bg1"/>
                </a:solidFill>
              </a:rPr>
              <a:t>Deawoo</a:t>
            </a:r>
            <a:r>
              <a:rPr lang="en-US" altLang="ko-KR" sz="900" b="1" u="sng" dirty="0">
                <a:solidFill>
                  <a:schemeClr val="bg1"/>
                </a:solidFill>
              </a:rPr>
              <a:t> </a:t>
            </a:r>
            <a:r>
              <a:rPr lang="en-US" altLang="ko-KR" sz="900" b="1" u="sng" dirty="0" err="1">
                <a:solidFill>
                  <a:schemeClr val="bg1"/>
                </a:solidFill>
              </a:rPr>
              <a:t>JobAblity</a:t>
            </a:r>
            <a:r>
              <a:rPr lang="en-US" altLang="ko-KR" sz="900" b="1" u="sng" dirty="0">
                <a:solidFill>
                  <a:schemeClr val="bg1"/>
                </a:solidFill>
              </a:rPr>
              <a:t> Development Academy</a:t>
            </a:r>
            <a:endParaRPr lang="ko-KR" altLang="en-US" sz="900" b="1" u="sng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ATOM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 PROJECT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598" y="542732"/>
            <a:ext cx="27622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998" y="1826887"/>
            <a:ext cx="4242113" cy="492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81" y="2272956"/>
            <a:ext cx="4586289" cy="436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026400" y="218660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UI</a:t>
            </a:r>
            <a:r>
              <a:rPr lang="ko-KR" altLang="en-US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코드 분해</a:t>
            </a:r>
            <a:endParaRPr lang="ko-KR" altLang="en-US" sz="3200" b="1" dirty="0">
              <a:solidFill>
                <a:srgbClr val="CA30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8598" y="167860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메인 과  </a:t>
            </a:r>
            <a:r>
              <a:rPr lang="en-US" altLang="ko-KR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UI </a:t>
            </a:r>
            <a:r>
              <a:rPr lang="ko-KR" altLang="en-US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분할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53998" y="1399760"/>
            <a:ext cx="91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lang="en-US" altLang="ko-KR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Code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46598" y="1844260"/>
            <a:ext cx="229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이미지 폴더 경로 지정 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5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795C1DD-1F3C-4816-AAC8-C0E0EAEA9F7F}"/>
              </a:ext>
            </a:extLst>
          </p:cNvPr>
          <p:cNvSpPr/>
          <p:nvPr/>
        </p:nvSpPr>
        <p:spPr>
          <a:xfrm>
            <a:off x="1" y="0"/>
            <a:ext cx="2514600" cy="6858000"/>
          </a:xfrm>
          <a:prstGeom prst="rect">
            <a:avLst/>
          </a:pr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EF1D20F2-F483-4FF0-8EC2-CA3436A246F5}"/>
              </a:ext>
            </a:extLst>
          </p:cNvPr>
          <p:cNvCxnSpPr/>
          <p:nvPr/>
        </p:nvCxnSpPr>
        <p:spPr>
          <a:xfrm>
            <a:off x="11785600" y="406400"/>
            <a:ext cx="0" cy="2885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A0486C3-93C6-4276-B4B2-259291298137}"/>
              </a:ext>
            </a:extLst>
          </p:cNvPr>
          <p:cNvSpPr txBox="1"/>
          <p:nvPr/>
        </p:nvSpPr>
        <p:spPr>
          <a:xfrm rot="5400000">
            <a:off x="10163199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COPYRIGHT (C)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POWERPOINT DESIGNER PAPO ALL RIGHTS RESERVED.</a:t>
            </a:r>
            <a:endParaRPr lang="ko-KR" altLang="en-US" sz="7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5315" y="2859446"/>
            <a:ext cx="1862754" cy="436303"/>
            <a:chOff x="690154" y="2080569"/>
            <a:chExt cx="5635171" cy="1074057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290347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295213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개요 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/ 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예방수칙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14091" y="3586183"/>
            <a:ext cx="1862754" cy="436303"/>
            <a:chOff x="690154" y="2080569"/>
            <a:chExt cx="5635171" cy="1074057"/>
          </a:xfrm>
        </p:grpSpPr>
        <p:sp>
          <p:nvSpPr>
            <p:cNvPr id="127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8965" y="363020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4532" y="367886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UI 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05315" y="5172991"/>
            <a:ext cx="1862754" cy="436303"/>
            <a:chOff x="690154" y="2080569"/>
            <a:chExt cx="5635171" cy="1074057"/>
          </a:xfrm>
        </p:grpSpPr>
        <p:sp>
          <p:nvSpPr>
            <p:cNvPr id="13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521701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526567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09722" y="5947963"/>
            <a:ext cx="1862754" cy="436303"/>
            <a:chOff x="690154" y="2080569"/>
            <a:chExt cx="5635171" cy="1074057"/>
          </a:xfrm>
        </p:grpSpPr>
        <p:sp>
          <p:nvSpPr>
            <p:cNvPr id="149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4596" y="599198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0163" y="604064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지도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( Map )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34005" y="1596703"/>
            <a:ext cx="22616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8E807B52-AA8E-46B3-B325-6CD94F8E69E5}"/>
              </a:ext>
            </a:extLst>
          </p:cNvPr>
          <p:cNvSpPr txBox="1"/>
          <p:nvPr/>
        </p:nvSpPr>
        <p:spPr>
          <a:xfrm>
            <a:off x="134005" y="2013179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4216" y="4373921"/>
            <a:ext cx="1862754" cy="436303"/>
            <a:chOff x="690154" y="2080569"/>
            <a:chExt cx="5635171" cy="1074057"/>
          </a:xfrm>
        </p:grpSpPr>
        <p:sp>
          <p:nvSpPr>
            <p:cNvPr id="53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29090" y="441794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4657" y="446660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0073" y="206163"/>
            <a:ext cx="772148" cy="273069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" y="627207"/>
            <a:ext cx="258596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err="1">
                <a:solidFill>
                  <a:schemeClr val="bg1"/>
                </a:solidFill>
              </a:rPr>
              <a:t>Deawoo</a:t>
            </a:r>
            <a:r>
              <a:rPr lang="en-US" altLang="ko-KR" sz="900" b="1" u="sng" dirty="0">
                <a:solidFill>
                  <a:schemeClr val="bg1"/>
                </a:solidFill>
              </a:rPr>
              <a:t> </a:t>
            </a:r>
            <a:r>
              <a:rPr lang="en-US" altLang="ko-KR" sz="900" b="1" u="sng" dirty="0" err="1">
                <a:solidFill>
                  <a:schemeClr val="bg1"/>
                </a:solidFill>
              </a:rPr>
              <a:t>JobAblity</a:t>
            </a:r>
            <a:r>
              <a:rPr lang="en-US" altLang="ko-KR" sz="900" b="1" u="sng" dirty="0">
                <a:solidFill>
                  <a:schemeClr val="bg1"/>
                </a:solidFill>
              </a:rPr>
              <a:t> Development Academy</a:t>
            </a:r>
            <a:endParaRPr lang="ko-KR" altLang="en-US" sz="900" b="1" u="sng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ATOM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 PROJECT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924" y="3421044"/>
            <a:ext cx="4716747" cy="333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4660393" y="4816538"/>
            <a:ext cx="1419431" cy="512633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10385124" y="5952506"/>
            <a:ext cx="841676" cy="394815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10385124" y="4479306"/>
            <a:ext cx="841676" cy="394815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324600" y="3060700"/>
            <a:ext cx="1317324" cy="630171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698493" y="3292538"/>
            <a:ext cx="1419431" cy="512633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956300" y="2806700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356100" y="3060700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318000" y="4610100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1226800" y="4292600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1226800" y="5753100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85965" y="206163"/>
            <a:ext cx="4259335" cy="225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    &lt;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 명 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: 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로고 이미지 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홈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메인 버튼 기능</a:t>
            </a:r>
            <a:endParaRPr lang="en-US" altLang="ko-KR" dirty="0" smtClean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: 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수집 및 출력 부분</a:t>
            </a:r>
            <a:endParaRPr lang="en-US" altLang="ko-KR" dirty="0" smtClean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: 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버튼 기능</a:t>
            </a:r>
            <a:endParaRPr lang="en-US" altLang="ko-KR" dirty="0" smtClean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 :  3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번 </a:t>
            </a: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iew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창 초기화 및 최신화</a:t>
            </a:r>
            <a:endParaRPr lang="en-US" altLang="ko-KR" dirty="0" smtClean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 : 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페이지 전환</a:t>
            </a:r>
            <a:endParaRPr lang="en-US" altLang="ko-KR" dirty="0" smtClean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70900" y="218660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UI </a:t>
            </a:r>
            <a:r>
              <a:rPr lang="ko-KR" altLang="en-US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기능 분석</a:t>
            </a:r>
            <a:endParaRPr lang="ko-KR" altLang="en-US" sz="3200" b="1" dirty="0">
              <a:solidFill>
                <a:srgbClr val="CA30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5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알켑쳐\atomproject\치사율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924" y="3416489"/>
            <a:ext cx="4689777" cy="334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795C1DD-1F3C-4816-AAC8-C0E0EAEA9F7F}"/>
              </a:ext>
            </a:extLst>
          </p:cNvPr>
          <p:cNvSpPr/>
          <p:nvPr/>
        </p:nvSpPr>
        <p:spPr>
          <a:xfrm>
            <a:off x="1" y="0"/>
            <a:ext cx="2514600" cy="6858000"/>
          </a:xfrm>
          <a:prstGeom prst="rect">
            <a:avLst/>
          </a:pr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EF1D20F2-F483-4FF0-8EC2-CA3436A246F5}"/>
              </a:ext>
            </a:extLst>
          </p:cNvPr>
          <p:cNvCxnSpPr/>
          <p:nvPr/>
        </p:nvCxnSpPr>
        <p:spPr>
          <a:xfrm>
            <a:off x="11785600" y="406400"/>
            <a:ext cx="0" cy="2885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A0486C3-93C6-4276-B4B2-259291298137}"/>
              </a:ext>
            </a:extLst>
          </p:cNvPr>
          <p:cNvSpPr txBox="1"/>
          <p:nvPr/>
        </p:nvSpPr>
        <p:spPr>
          <a:xfrm rot="5400000">
            <a:off x="10163199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COPYRIGHT (C)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POWERPOINT DESIGNER PAPO ALL RIGHTS RESERVED.</a:t>
            </a:r>
            <a:endParaRPr lang="ko-KR" altLang="en-US" sz="7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5315" y="2859446"/>
            <a:ext cx="1862754" cy="436303"/>
            <a:chOff x="690154" y="2080569"/>
            <a:chExt cx="5635171" cy="1074057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290347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295213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개요 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/ 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예방수칙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14091" y="3586183"/>
            <a:ext cx="1862754" cy="436303"/>
            <a:chOff x="690154" y="2080569"/>
            <a:chExt cx="5635171" cy="1074057"/>
          </a:xfrm>
        </p:grpSpPr>
        <p:sp>
          <p:nvSpPr>
            <p:cNvPr id="127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8965" y="363020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4532" y="367886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UI 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05315" y="5172991"/>
            <a:ext cx="1862754" cy="436303"/>
            <a:chOff x="690154" y="2080569"/>
            <a:chExt cx="5635171" cy="1074057"/>
          </a:xfrm>
        </p:grpSpPr>
        <p:sp>
          <p:nvSpPr>
            <p:cNvPr id="13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521701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526567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09722" y="5947963"/>
            <a:ext cx="1862754" cy="436303"/>
            <a:chOff x="690154" y="2080569"/>
            <a:chExt cx="5635171" cy="1074057"/>
          </a:xfrm>
        </p:grpSpPr>
        <p:sp>
          <p:nvSpPr>
            <p:cNvPr id="149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4596" y="599198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0163" y="604064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지도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( Map )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34005" y="1596703"/>
            <a:ext cx="22616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8E807B52-AA8E-46B3-B325-6CD94F8E69E5}"/>
              </a:ext>
            </a:extLst>
          </p:cNvPr>
          <p:cNvSpPr txBox="1"/>
          <p:nvPr/>
        </p:nvSpPr>
        <p:spPr>
          <a:xfrm>
            <a:off x="134005" y="2013179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4216" y="4373921"/>
            <a:ext cx="1862754" cy="436303"/>
            <a:chOff x="690154" y="2080569"/>
            <a:chExt cx="5635171" cy="1074057"/>
          </a:xfrm>
        </p:grpSpPr>
        <p:sp>
          <p:nvSpPr>
            <p:cNvPr id="53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29090" y="441794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4657" y="446660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0073" y="206163"/>
            <a:ext cx="772148" cy="273069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" y="627207"/>
            <a:ext cx="258596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err="1">
                <a:solidFill>
                  <a:schemeClr val="bg1"/>
                </a:solidFill>
              </a:rPr>
              <a:t>Deawoo</a:t>
            </a:r>
            <a:r>
              <a:rPr lang="en-US" altLang="ko-KR" sz="900" b="1" u="sng" dirty="0">
                <a:solidFill>
                  <a:schemeClr val="bg1"/>
                </a:solidFill>
              </a:rPr>
              <a:t> </a:t>
            </a:r>
            <a:r>
              <a:rPr lang="en-US" altLang="ko-KR" sz="900" b="1" u="sng" dirty="0" err="1">
                <a:solidFill>
                  <a:schemeClr val="bg1"/>
                </a:solidFill>
              </a:rPr>
              <a:t>JobAblity</a:t>
            </a:r>
            <a:r>
              <a:rPr lang="en-US" altLang="ko-KR" sz="900" b="1" u="sng" dirty="0">
                <a:solidFill>
                  <a:schemeClr val="bg1"/>
                </a:solidFill>
              </a:rPr>
              <a:t> Development Academy</a:t>
            </a:r>
            <a:endParaRPr lang="ko-KR" altLang="en-US" sz="900" b="1" u="sng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ATOM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 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70900" y="218660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치사율</a:t>
            </a:r>
            <a:endParaRPr lang="ko-KR" altLang="en-US" sz="3200" b="1" dirty="0">
              <a:solidFill>
                <a:srgbClr val="CA30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6876165" y="5097821"/>
            <a:ext cx="1419431" cy="512633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6533772" y="4865983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7231765" y="4272321"/>
            <a:ext cx="1419431" cy="256316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6889372" y="4040483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7257672" y="3329866"/>
            <a:ext cx="1419431" cy="512633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6915279" y="3098028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85965" y="206163"/>
            <a:ext cx="4259335" cy="225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    &lt;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 명 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 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 :  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9953324" y="5952506"/>
            <a:ext cx="841676" cy="394815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9953324" y="4479306"/>
            <a:ext cx="841676" cy="394815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10820400" y="4292600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0820400" y="5753100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2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알켑쳐\atomproject\치사율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924" y="3416489"/>
            <a:ext cx="4689777" cy="334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795C1DD-1F3C-4816-AAC8-C0E0EAEA9F7F}"/>
              </a:ext>
            </a:extLst>
          </p:cNvPr>
          <p:cNvSpPr/>
          <p:nvPr/>
        </p:nvSpPr>
        <p:spPr>
          <a:xfrm>
            <a:off x="1" y="0"/>
            <a:ext cx="2514600" cy="6858000"/>
          </a:xfrm>
          <a:prstGeom prst="rect">
            <a:avLst/>
          </a:pr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EF1D20F2-F483-4FF0-8EC2-CA3436A246F5}"/>
              </a:ext>
            </a:extLst>
          </p:cNvPr>
          <p:cNvCxnSpPr/>
          <p:nvPr/>
        </p:nvCxnSpPr>
        <p:spPr>
          <a:xfrm>
            <a:off x="11785600" y="406400"/>
            <a:ext cx="0" cy="2885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A0486C3-93C6-4276-B4B2-259291298137}"/>
              </a:ext>
            </a:extLst>
          </p:cNvPr>
          <p:cNvSpPr txBox="1"/>
          <p:nvPr/>
        </p:nvSpPr>
        <p:spPr>
          <a:xfrm rot="5400000">
            <a:off x="10163199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COPYRIGHT (C)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POWERPOINT DESIGNER PAPO ALL RIGHTS RESERVED.</a:t>
            </a:r>
            <a:endParaRPr lang="ko-KR" altLang="en-US" sz="7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5315" y="2859446"/>
            <a:ext cx="1862754" cy="436303"/>
            <a:chOff x="690154" y="2080569"/>
            <a:chExt cx="5635171" cy="1074057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290347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295213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개요 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/ 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예방수칙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14091" y="3586183"/>
            <a:ext cx="1862754" cy="436303"/>
            <a:chOff x="690154" y="2080569"/>
            <a:chExt cx="5635171" cy="1074057"/>
          </a:xfrm>
        </p:grpSpPr>
        <p:sp>
          <p:nvSpPr>
            <p:cNvPr id="127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8965" y="363020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4532" y="367886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UI 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05315" y="5172991"/>
            <a:ext cx="1862754" cy="436303"/>
            <a:chOff x="690154" y="2080569"/>
            <a:chExt cx="5635171" cy="1074057"/>
          </a:xfrm>
        </p:grpSpPr>
        <p:sp>
          <p:nvSpPr>
            <p:cNvPr id="13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521701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526567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09722" y="5947963"/>
            <a:ext cx="1862754" cy="436303"/>
            <a:chOff x="690154" y="2080569"/>
            <a:chExt cx="5635171" cy="1074057"/>
          </a:xfrm>
        </p:grpSpPr>
        <p:sp>
          <p:nvSpPr>
            <p:cNvPr id="149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4596" y="599198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0163" y="604064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지도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( Map )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34005" y="1596703"/>
            <a:ext cx="22616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8E807B52-AA8E-46B3-B325-6CD94F8E69E5}"/>
              </a:ext>
            </a:extLst>
          </p:cNvPr>
          <p:cNvSpPr txBox="1"/>
          <p:nvPr/>
        </p:nvSpPr>
        <p:spPr>
          <a:xfrm>
            <a:off x="134005" y="2013179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4216" y="4373921"/>
            <a:ext cx="1862754" cy="436303"/>
            <a:chOff x="690154" y="2080569"/>
            <a:chExt cx="5635171" cy="1074057"/>
          </a:xfrm>
        </p:grpSpPr>
        <p:sp>
          <p:nvSpPr>
            <p:cNvPr id="53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29090" y="441794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4657" y="446660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0073" y="206163"/>
            <a:ext cx="772148" cy="273069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" y="627207"/>
            <a:ext cx="258596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err="1">
                <a:solidFill>
                  <a:schemeClr val="bg1"/>
                </a:solidFill>
              </a:rPr>
              <a:t>Deawoo</a:t>
            </a:r>
            <a:r>
              <a:rPr lang="en-US" altLang="ko-KR" sz="900" b="1" u="sng" dirty="0">
                <a:solidFill>
                  <a:schemeClr val="bg1"/>
                </a:solidFill>
              </a:rPr>
              <a:t> </a:t>
            </a:r>
            <a:r>
              <a:rPr lang="en-US" altLang="ko-KR" sz="900" b="1" u="sng" dirty="0" err="1">
                <a:solidFill>
                  <a:schemeClr val="bg1"/>
                </a:solidFill>
              </a:rPr>
              <a:t>JobAblity</a:t>
            </a:r>
            <a:r>
              <a:rPr lang="en-US" altLang="ko-KR" sz="900" b="1" u="sng" dirty="0">
                <a:solidFill>
                  <a:schemeClr val="bg1"/>
                </a:solidFill>
              </a:rPr>
              <a:t> Development Academy</a:t>
            </a:r>
            <a:endParaRPr lang="ko-KR" altLang="en-US" sz="900" b="1" u="sng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ATOM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 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70900" y="218660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치사율</a:t>
            </a:r>
            <a:endParaRPr lang="ko-KR" altLang="en-US" sz="3200" b="1" dirty="0">
              <a:solidFill>
                <a:srgbClr val="CA30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6876165" y="5097821"/>
            <a:ext cx="1419431" cy="512633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6533772" y="4865983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7231765" y="4272321"/>
            <a:ext cx="1419431" cy="256316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6889372" y="4040483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7257672" y="3329866"/>
            <a:ext cx="1419431" cy="512633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6915279" y="3098028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85965" y="206163"/>
            <a:ext cx="4259335" cy="225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    &lt;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 명 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 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 :  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9953324" y="5952506"/>
            <a:ext cx="841676" cy="394815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9953324" y="4479306"/>
            <a:ext cx="841676" cy="394815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10820400" y="4292600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0820400" y="5753100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2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알켑쳐\atomproject\치사율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924" y="3416489"/>
            <a:ext cx="4689777" cy="334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795C1DD-1F3C-4816-AAC8-C0E0EAEA9F7F}"/>
              </a:ext>
            </a:extLst>
          </p:cNvPr>
          <p:cNvSpPr/>
          <p:nvPr/>
        </p:nvSpPr>
        <p:spPr>
          <a:xfrm>
            <a:off x="1" y="0"/>
            <a:ext cx="2514600" cy="6858000"/>
          </a:xfrm>
          <a:prstGeom prst="rect">
            <a:avLst/>
          </a:pr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EF1D20F2-F483-4FF0-8EC2-CA3436A246F5}"/>
              </a:ext>
            </a:extLst>
          </p:cNvPr>
          <p:cNvCxnSpPr/>
          <p:nvPr/>
        </p:nvCxnSpPr>
        <p:spPr>
          <a:xfrm>
            <a:off x="11785600" y="406400"/>
            <a:ext cx="0" cy="2885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A0486C3-93C6-4276-B4B2-259291298137}"/>
              </a:ext>
            </a:extLst>
          </p:cNvPr>
          <p:cNvSpPr txBox="1"/>
          <p:nvPr/>
        </p:nvSpPr>
        <p:spPr>
          <a:xfrm rot="5400000">
            <a:off x="10163199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COPYRIGHT (C)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POWERPOINT DESIGNER PAPO ALL RIGHTS RESERVED.</a:t>
            </a:r>
            <a:endParaRPr lang="ko-KR" altLang="en-US" sz="7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5315" y="2859446"/>
            <a:ext cx="1862754" cy="436303"/>
            <a:chOff x="690154" y="2080569"/>
            <a:chExt cx="5635171" cy="1074057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290347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295213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개요 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/ 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예방수칙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14091" y="3586183"/>
            <a:ext cx="1862754" cy="436303"/>
            <a:chOff x="690154" y="2080569"/>
            <a:chExt cx="5635171" cy="1074057"/>
          </a:xfrm>
        </p:grpSpPr>
        <p:sp>
          <p:nvSpPr>
            <p:cNvPr id="127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8965" y="363020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4532" y="367886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UI 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05315" y="5172991"/>
            <a:ext cx="1862754" cy="436303"/>
            <a:chOff x="690154" y="2080569"/>
            <a:chExt cx="5635171" cy="1074057"/>
          </a:xfrm>
        </p:grpSpPr>
        <p:sp>
          <p:nvSpPr>
            <p:cNvPr id="13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521701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526567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09722" y="5947963"/>
            <a:ext cx="1862754" cy="436303"/>
            <a:chOff x="690154" y="2080569"/>
            <a:chExt cx="5635171" cy="1074057"/>
          </a:xfrm>
        </p:grpSpPr>
        <p:sp>
          <p:nvSpPr>
            <p:cNvPr id="149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4596" y="599198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0163" y="604064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지도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( Map )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34005" y="1596703"/>
            <a:ext cx="22616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8E807B52-AA8E-46B3-B325-6CD94F8E69E5}"/>
              </a:ext>
            </a:extLst>
          </p:cNvPr>
          <p:cNvSpPr txBox="1"/>
          <p:nvPr/>
        </p:nvSpPr>
        <p:spPr>
          <a:xfrm>
            <a:off x="134005" y="2013179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4216" y="4373921"/>
            <a:ext cx="1862754" cy="436303"/>
            <a:chOff x="690154" y="2080569"/>
            <a:chExt cx="5635171" cy="1074057"/>
          </a:xfrm>
        </p:grpSpPr>
        <p:sp>
          <p:nvSpPr>
            <p:cNvPr id="53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29090" y="441794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4657" y="446660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0073" y="206163"/>
            <a:ext cx="772148" cy="273069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" y="627207"/>
            <a:ext cx="258596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err="1">
                <a:solidFill>
                  <a:schemeClr val="bg1"/>
                </a:solidFill>
              </a:rPr>
              <a:t>Deawoo</a:t>
            </a:r>
            <a:r>
              <a:rPr lang="en-US" altLang="ko-KR" sz="900" b="1" u="sng" dirty="0">
                <a:solidFill>
                  <a:schemeClr val="bg1"/>
                </a:solidFill>
              </a:rPr>
              <a:t> </a:t>
            </a:r>
            <a:r>
              <a:rPr lang="en-US" altLang="ko-KR" sz="900" b="1" u="sng" dirty="0" err="1">
                <a:solidFill>
                  <a:schemeClr val="bg1"/>
                </a:solidFill>
              </a:rPr>
              <a:t>JobAblity</a:t>
            </a:r>
            <a:r>
              <a:rPr lang="en-US" altLang="ko-KR" sz="900" b="1" u="sng" dirty="0">
                <a:solidFill>
                  <a:schemeClr val="bg1"/>
                </a:solidFill>
              </a:rPr>
              <a:t> Development Academy</a:t>
            </a:r>
            <a:endParaRPr lang="ko-KR" altLang="en-US" sz="900" b="1" u="sng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ATOM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 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70900" y="218660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치사율</a:t>
            </a:r>
            <a:endParaRPr lang="ko-KR" altLang="en-US" sz="3200" b="1" dirty="0">
              <a:solidFill>
                <a:srgbClr val="CA30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6876165" y="5097821"/>
            <a:ext cx="1419431" cy="512633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6533772" y="4865983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7231765" y="4272321"/>
            <a:ext cx="1419431" cy="256316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6889372" y="4040483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7257672" y="3329866"/>
            <a:ext cx="1419431" cy="512633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6915279" y="3098028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85965" y="206163"/>
            <a:ext cx="4259335" cy="225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    &lt;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 명 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 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 :  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9953324" y="5952506"/>
            <a:ext cx="841676" cy="394815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9953324" y="4479306"/>
            <a:ext cx="841676" cy="394815"/>
          </a:xfrm>
          <a:prstGeom prst="straightConnector1">
            <a:avLst/>
          </a:prstGeom>
          <a:ln w="57150">
            <a:solidFill>
              <a:srgbClr val="E464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10820400" y="4292600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0820400" y="5753100"/>
            <a:ext cx="368300" cy="371538"/>
          </a:xfrm>
          <a:prstGeom prst="ellipse">
            <a:avLst/>
          </a:prstGeom>
          <a:noFill/>
          <a:ln w="19050">
            <a:solidFill>
              <a:srgbClr val="CA3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658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프레젠테이션1" id="{9AC0FD34-6406-406E-B5FE-945549501AC2}" vid="{C7C62280-B912-4B31-8960-1A85A40E915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1400</TotalTime>
  <Words>1481</Words>
  <Application>Microsoft Office PowerPoint</Application>
  <PresentationFormat>사용자 지정</PresentationFormat>
  <Paragraphs>532</Paragraphs>
  <Slides>29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7" baseType="lpstr">
      <vt:lpstr>굴림</vt:lpstr>
      <vt:lpstr>Arial</vt:lpstr>
      <vt:lpstr>나눔스퀘어 Bold</vt:lpstr>
      <vt:lpstr>나눔고딕 ExtraBold</vt:lpstr>
      <vt:lpstr>에스코어 드림 5 Medium</vt:lpstr>
      <vt:lpstr>맑은 고딕</vt:lpstr>
      <vt:lpstr>나눔스퀘어 ExtraBold</vt:lpstr>
      <vt:lpstr>나눔스퀘어</vt:lpstr>
      <vt:lpstr>휴먼둥근헤드라인</vt:lpstr>
      <vt:lpstr>Adobe Heiti Std R</vt:lpstr>
      <vt:lpstr>HelveticaNeueLT Std Thin</vt:lpstr>
      <vt:lpstr>Calibri</vt:lpstr>
      <vt:lpstr>HelveticaNeueLT Std Med</vt:lpstr>
      <vt:lpstr>나눔스퀘어라운드 ExtraBold</vt:lpstr>
      <vt:lpstr>HelveticaNeueLT Std</vt:lpstr>
      <vt:lpstr>나눔스퀘어라운드 Bold</vt:lpstr>
      <vt:lpstr>Helvetica Neue LT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훈철</dc:creator>
  <cp:lastModifiedBy>admin</cp:lastModifiedBy>
  <cp:revision>106</cp:revision>
  <dcterms:created xsi:type="dcterms:W3CDTF">2020-02-05T23:31:02Z</dcterms:created>
  <dcterms:modified xsi:type="dcterms:W3CDTF">2020-04-01T09:39:07Z</dcterms:modified>
</cp:coreProperties>
</file>