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259" r:id="rId3"/>
    <p:sldId id="262" r:id="rId4"/>
    <p:sldId id="265" r:id="rId5"/>
    <p:sldId id="269" r:id="rId6"/>
    <p:sldId id="258" r:id="rId7"/>
    <p:sldId id="272" r:id="rId8"/>
    <p:sldId id="275" r:id="rId9"/>
    <p:sldId id="274" r:id="rId10"/>
    <p:sldId id="273" r:id="rId11"/>
    <p:sldId id="276" r:id="rId12"/>
    <p:sldId id="27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ieyu You" initials="JY" lastIdx="17" clrIdx="0">
    <p:extLst>
      <p:ext uri="{19B8F6BF-5375-455C-9EA6-DF929625EA0E}">
        <p15:presenceInfo xmlns:p15="http://schemas.microsoft.com/office/powerpoint/2012/main" userId="1d51df9180450c5f" providerId="Windows Live"/>
      </p:ext>
    </p:extLst>
  </p:cmAuthor>
  <p:cmAuthor id="2" name="Jieyu You" initials="JY [2]" lastIdx="3" clrIdx="1">
    <p:extLst>
      <p:ext uri="{19B8F6BF-5375-455C-9EA6-DF929625EA0E}">
        <p15:presenceInfo xmlns:p15="http://schemas.microsoft.com/office/powerpoint/2012/main" userId="Jieyu You"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067" autoAdjust="0"/>
  </p:normalViewPr>
  <p:slideViewPr>
    <p:cSldViewPr snapToGrid="0">
      <p:cViewPr varScale="1">
        <p:scale>
          <a:sx n="58" d="100"/>
          <a:sy n="58" d="100"/>
        </p:scale>
        <p:origin x="963" y="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9-21T13:17:11.493" idx="10">
    <p:pos x="10" y="10"/>
    <p:text>Firstly, what is the squeezed vacuum? The squeezed vacuum can be generated by a parametrically driven nonlinear medium. The nonlinear crystal is used to split photon beams into phase matched photon pairs. Phase matching means both energy and momentum are conserved, and this process is called spontaneous parametric down-conversion, SPDC for short. In this process, the Hamiltonian in Rotating wave approximation is composed of the free Hamiltonian and their interaction Hamiltonian. Since it is nonlinear medium, the interaction part is the product of abc. Here chi2 is the second order electric susceptibility. when the pump field is very strong, it can be regarded as a classical field, so operator c-hat can be replaced by a complex number. In the interaction picture, since the energy is conserved, this Hamiltonian can be simplified further.</p:text>
    <p:extLst mod="1">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7-09-20T16:24:41.274" idx="3">
    <p:pos x="10" y="10"/>
    <p:text>Obviously the associated evolution operator is S2, which is the well-known two-mode squeeze operator. Hitting this generator on ordinary vacuum, we have the squeezed vacuum. Expanding the exponential generator, we can find that the squeezed vacuum is photon-number entangled, and here is the joint distrubition of photon number in two modes. The most interesting feature of the squeezed vacuum is that the noise can be reduced below vacuum level. We define quadrature operators x1= and x2=, they satisfy the comm relation, and we can see that the variance of x1 is even smaller than that of vacuum, which is 1/2. (read conclusions)</p:text>
    <p:extLst mod="1">
      <p:ext uri="{C676402C-5697-4E1C-873F-D02D1690AC5C}">
        <p15:threadingInfo xmlns:p15="http://schemas.microsoft.com/office/powerpoint/2012/main" timeZoneBias="2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7-09-20T18:56:22.645" idx="4">
    <p:pos x="10" y="10"/>
    <p:text>Next let's talk about the dynamics of a single atom in the squeezed vacuum. In our famous textbook Quantum Optics, it is shown that the dephasing is enhanced in x direction while suppressed in y direction. The calculation is rather straightforward, we have the interaction  Hamiltonian, then we plug it into the reservoir theory. Thus we can get the master equation. From the master equation, we have the dephasing dynamics.</p:text>
    <p:extLst mod="1">
      <p:ext uri="{C676402C-5697-4E1C-873F-D02D1690AC5C}">
        <p15:threadingInfo xmlns:p15="http://schemas.microsoft.com/office/powerpoint/2012/main" timeZoneBias="240"/>
      </p:ext>
    </p:extLst>
  </p:cm>
  <p:cm authorId="1" dt="2017-09-21T14:34:47.261" idx="12">
    <p:pos x="10" y="106"/>
    <p:text/>
    <p:extLst>
      <p:ext uri="{C676402C-5697-4E1C-873F-D02D1690AC5C}">
        <p15:threadingInfo xmlns:p15="http://schemas.microsoft.com/office/powerpoint/2012/main" timeZoneBias="240">
          <p15:parentCm authorId="1" idx="4"/>
        </p15:threadingInfo>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7-09-20T18:56:22.645" idx="4">
    <p:pos x="10" y="10"/>
    <p:text>The above feature has been experimentally proved by people from Berkeley. The broad-band squeezed vacuum is generated by a Josephson parametric amplifier. The superconducting artificial atom is resonantly coupled to the TE101 mode of a 3D superconducting cavity. In their experiments, the dephasing is suppressed in x direction and enhanced in y direction.</p:text>
    <p:extLst mod="1">
      <p:ext uri="{C676402C-5697-4E1C-873F-D02D1690AC5C}">
        <p15:threadingInfo xmlns:p15="http://schemas.microsoft.com/office/powerpoint/2012/main" timeZoneBias="240"/>
      </p:ext>
    </p:extLst>
  </p:cm>
  <p:cm authorId="1" dt="2017-09-21T15:40:47.248" idx="13">
    <p:pos x="10" y="106"/>
    <p:text/>
    <p:extLst>
      <p:ext uri="{C676402C-5697-4E1C-873F-D02D1690AC5C}">
        <p15:threadingInfo xmlns:p15="http://schemas.microsoft.com/office/powerpoint/2012/main" timeZoneBias="240">
          <p15:parentCm authorId="1" idx="4"/>
        </p15:threadingInfo>
      </p:ext>
    </p:extLst>
  </p:cm>
  <p:cm authorId="2" dt="2017-09-27T15:13:49.135" idx="3">
    <p:pos x="10" y="202"/>
    <p:text>ramsey measurement</p:text>
    <p:extLst>
      <p:ext uri="{C676402C-5697-4E1C-873F-D02D1690AC5C}">
        <p15:threadingInfo xmlns:p15="http://schemas.microsoft.com/office/powerpoint/2012/main" timeZoneBias="300">
          <p15:parentCm authorId="1" idx="4"/>
        </p15:threadingInfo>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7-09-21T16:22:27.095" idx="15">
    <p:pos x="10" y="10"/>
    <p:text>Firstly we need to consider what modes the atoms can be couple to. Rectangular waveguide allows TE and TM modes. They both satisfy the same dispersion relation. To simplify our problem to the max, we make the atom's transition frequency below the cutoff frequency of TE11 and TM11 mode, so now the atom is only coupled to the TE10 and TE01 mode. Noting that TE10 mode's electric field is in y direction and TE01 mode's E is in x direction we can further simplify our problem by putting the dipole along y direction so (read conclusions).</p:text>
    <p:extLst>
      <p:ext uri="{C676402C-5697-4E1C-873F-D02D1690AC5C}">
        <p15:threadingInfo xmlns:p15="http://schemas.microsoft.com/office/powerpoint/2012/main" timeZoneBias="240"/>
      </p:ext>
    </p:extLst>
  </p:cm>
  <p:cm authorId="1" dt="2017-09-21T16:23:20.130" idx="17">
    <p:pos x="10" y="106"/>
    <p:text/>
    <p:extLst>
      <p:ext uri="{C676402C-5697-4E1C-873F-D02D1690AC5C}">
        <p15:threadingInfo xmlns:p15="http://schemas.microsoft.com/office/powerpoint/2012/main" timeZoneBias="240">
          <p15:parentCm authorId="1" idx="15"/>
        </p15:threadingInfo>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3AA9CE2-5A3E-4714-9AF9-EFC62BF7057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FB74640-2183-46D3-BF57-11C15CC4A53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D5C334A-7055-4D6B-A6B7-1B1A4944AE5E}" type="datetimeFigureOut">
              <a:rPr lang="en-US" smtClean="0"/>
              <a:t>3/27/2019</a:t>
            </a:fld>
            <a:endParaRPr lang="en-US"/>
          </a:p>
        </p:txBody>
      </p:sp>
      <p:sp>
        <p:nvSpPr>
          <p:cNvPr id="4" name="Footer Placeholder 3">
            <a:extLst>
              <a:ext uri="{FF2B5EF4-FFF2-40B4-BE49-F238E27FC236}">
                <a16:creationId xmlns:a16="http://schemas.microsoft.com/office/drawing/2014/main" id="{5A9628EA-B32B-4AC4-A570-74FE2958939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9A682AB-496C-4064-9858-59B20182BBA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03C91A8-D0DE-4632-94AF-0A3310F4ED53}" type="slidenum">
              <a:rPr lang="en-US" smtClean="0"/>
              <a:t>‹#›</a:t>
            </a:fld>
            <a:endParaRPr lang="en-US"/>
          </a:p>
        </p:txBody>
      </p:sp>
    </p:spTree>
    <p:extLst>
      <p:ext uri="{BB962C8B-B14F-4D97-AF65-F5344CB8AC3E}">
        <p14:creationId xmlns:p14="http://schemas.microsoft.com/office/powerpoint/2010/main" val="273893520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E25093-331F-4666-AA75-0D41CB5876CA}" type="datetimeFigureOut">
              <a:rPr lang="en-US" smtClean="0"/>
              <a:t>3/27/2019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C3EAB0-8B79-42D2-B7E8-68780DC20FFF}" type="slidenum">
              <a:rPr lang="en-US" smtClean="0"/>
              <a:t>‹#›</a:t>
            </a:fld>
            <a:endParaRPr lang="en-US"/>
          </a:p>
        </p:txBody>
      </p:sp>
    </p:spTree>
    <p:extLst>
      <p:ext uri="{BB962C8B-B14F-4D97-AF65-F5344CB8AC3E}">
        <p14:creationId xmlns:p14="http://schemas.microsoft.com/office/powerpoint/2010/main" val="55468453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A561F5-8826-4625-A762-9A35734574D8}" type="slidenum">
              <a:rPr lang="en-US" smtClean="0"/>
              <a:t>2</a:t>
            </a:fld>
            <a:endParaRPr lang="en-US"/>
          </a:p>
        </p:txBody>
      </p:sp>
    </p:spTree>
    <p:extLst>
      <p:ext uri="{BB962C8B-B14F-4D97-AF65-F5344CB8AC3E}">
        <p14:creationId xmlns:p14="http://schemas.microsoft.com/office/powerpoint/2010/main" val="1928950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C3EAB0-8B79-42D2-B7E8-68780DC20FFF}" type="slidenum">
              <a:rPr lang="en-US" smtClean="0"/>
              <a:t>11</a:t>
            </a:fld>
            <a:endParaRPr lang="en-US"/>
          </a:p>
        </p:txBody>
      </p:sp>
    </p:spTree>
    <p:extLst>
      <p:ext uri="{BB962C8B-B14F-4D97-AF65-F5344CB8AC3E}">
        <p14:creationId xmlns:p14="http://schemas.microsoft.com/office/powerpoint/2010/main" val="39546353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06FAB-A59A-46BF-A84C-DE71A1D206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A83FEA-F32D-415E-A697-35525AB05E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11B931-7F65-4478-8612-6F9E3A43AF0F}"/>
              </a:ext>
            </a:extLst>
          </p:cNvPr>
          <p:cNvSpPr>
            <a:spLocks noGrp="1"/>
          </p:cNvSpPr>
          <p:nvPr>
            <p:ph type="dt" sz="half" idx="10"/>
          </p:nvPr>
        </p:nvSpPr>
        <p:spPr/>
        <p:txBody>
          <a:bodyPr/>
          <a:lstStyle/>
          <a:p>
            <a:fld id="{0462BF80-84A5-4645-869F-614F8EFC48B0}" type="datetimeFigureOut">
              <a:rPr lang="en-US" smtClean="0"/>
              <a:t>3/27/2019</a:t>
            </a:fld>
            <a:endParaRPr lang="en-US"/>
          </a:p>
        </p:txBody>
      </p:sp>
      <p:sp>
        <p:nvSpPr>
          <p:cNvPr id="5" name="Footer Placeholder 4">
            <a:extLst>
              <a:ext uri="{FF2B5EF4-FFF2-40B4-BE49-F238E27FC236}">
                <a16:creationId xmlns:a16="http://schemas.microsoft.com/office/drawing/2014/main" id="{27C309E5-09ED-4496-8B87-9417617BFD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7990E8-6E24-4EEB-A8AD-BAE569F8270C}"/>
              </a:ext>
            </a:extLst>
          </p:cNvPr>
          <p:cNvSpPr>
            <a:spLocks noGrp="1"/>
          </p:cNvSpPr>
          <p:nvPr>
            <p:ph type="sldNum" sz="quarter" idx="12"/>
          </p:nvPr>
        </p:nvSpPr>
        <p:spPr/>
        <p:txBody>
          <a:bodyPr/>
          <a:lstStyle/>
          <a:p>
            <a:fld id="{42BCCE20-CC0D-442F-9BE7-619638B4A779}" type="slidenum">
              <a:rPr lang="en-US" smtClean="0"/>
              <a:t>‹#›</a:t>
            </a:fld>
            <a:endParaRPr lang="en-US"/>
          </a:p>
        </p:txBody>
      </p:sp>
    </p:spTree>
    <p:extLst>
      <p:ext uri="{BB962C8B-B14F-4D97-AF65-F5344CB8AC3E}">
        <p14:creationId xmlns:p14="http://schemas.microsoft.com/office/powerpoint/2010/main" val="3818791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B8A8A-F1C0-4A6A-BE15-A91F1A9E69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E1C328C-C5DC-4AE2-BE8E-FBADDD891B2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291458-E8A7-4B9D-834B-FD18075016B1}"/>
              </a:ext>
            </a:extLst>
          </p:cNvPr>
          <p:cNvSpPr>
            <a:spLocks noGrp="1"/>
          </p:cNvSpPr>
          <p:nvPr>
            <p:ph type="dt" sz="half" idx="10"/>
          </p:nvPr>
        </p:nvSpPr>
        <p:spPr/>
        <p:txBody>
          <a:bodyPr/>
          <a:lstStyle/>
          <a:p>
            <a:fld id="{0462BF80-84A5-4645-869F-614F8EFC48B0}" type="datetimeFigureOut">
              <a:rPr lang="en-US" smtClean="0"/>
              <a:t>3/27/2019</a:t>
            </a:fld>
            <a:endParaRPr lang="en-US"/>
          </a:p>
        </p:txBody>
      </p:sp>
      <p:sp>
        <p:nvSpPr>
          <p:cNvPr id="5" name="Footer Placeholder 4">
            <a:extLst>
              <a:ext uri="{FF2B5EF4-FFF2-40B4-BE49-F238E27FC236}">
                <a16:creationId xmlns:a16="http://schemas.microsoft.com/office/drawing/2014/main" id="{F98B6FE3-832F-45DD-AFCA-B870BB3705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BEFA1A-EF97-4619-B149-FE8147E7664C}"/>
              </a:ext>
            </a:extLst>
          </p:cNvPr>
          <p:cNvSpPr>
            <a:spLocks noGrp="1"/>
          </p:cNvSpPr>
          <p:nvPr>
            <p:ph type="sldNum" sz="quarter" idx="12"/>
          </p:nvPr>
        </p:nvSpPr>
        <p:spPr/>
        <p:txBody>
          <a:bodyPr/>
          <a:lstStyle/>
          <a:p>
            <a:fld id="{42BCCE20-CC0D-442F-9BE7-619638B4A779}" type="slidenum">
              <a:rPr lang="en-US" smtClean="0"/>
              <a:t>‹#›</a:t>
            </a:fld>
            <a:endParaRPr lang="en-US"/>
          </a:p>
        </p:txBody>
      </p:sp>
    </p:spTree>
    <p:extLst>
      <p:ext uri="{BB962C8B-B14F-4D97-AF65-F5344CB8AC3E}">
        <p14:creationId xmlns:p14="http://schemas.microsoft.com/office/powerpoint/2010/main" val="1202537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704EAB-2EE9-4C16-9FA6-579E2021303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2A1DC49-591F-488C-9B7E-E5E0350020A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1990EA-4ACC-45FE-B109-B201552B6FFC}"/>
              </a:ext>
            </a:extLst>
          </p:cNvPr>
          <p:cNvSpPr>
            <a:spLocks noGrp="1"/>
          </p:cNvSpPr>
          <p:nvPr>
            <p:ph type="dt" sz="half" idx="10"/>
          </p:nvPr>
        </p:nvSpPr>
        <p:spPr/>
        <p:txBody>
          <a:bodyPr/>
          <a:lstStyle/>
          <a:p>
            <a:fld id="{0462BF80-84A5-4645-869F-614F8EFC48B0}" type="datetimeFigureOut">
              <a:rPr lang="en-US" smtClean="0"/>
              <a:t>3/27/2019</a:t>
            </a:fld>
            <a:endParaRPr lang="en-US"/>
          </a:p>
        </p:txBody>
      </p:sp>
      <p:sp>
        <p:nvSpPr>
          <p:cNvPr id="5" name="Footer Placeholder 4">
            <a:extLst>
              <a:ext uri="{FF2B5EF4-FFF2-40B4-BE49-F238E27FC236}">
                <a16:creationId xmlns:a16="http://schemas.microsoft.com/office/drawing/2014/main" id="{C38078D1-3AA0-4001-8291-43CA15BAB5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DC3F4F-5DF2-42B4-A709-41B7EDFFAB91}"/>
              </a:ext>
            </a:extLst>
          </p:cNvPr>
          <p:cNvSpPr>
            <a:spLocks noGrp="1"/>
          </p:cNvSpPr>
          <p:nvPr>
            <p:ph type="sldNum" sz="quarter" idx="12"/>
          </p:nvPr>
        </p:nvSpPr>
        <p:spPr/>
        <p:txBody>
          <a:bodyPr/>
          <a:lstStyle/>
          <a:p>
            <a:fld id="{42BCCE20-CC0D-442F-9BE7-619638B4A779}" type="slidenum">
              <a:rPr lang="en-US" smtClean="0"/>
              <a:t>‹#›</a:t>
            </a:fld>
            <a:endParaRPr lang="en-US"/>
          </a:p>
        </p:txBody>
      </p:sp>
    </p:spTree>
    <p:extLst>
      <p:ext uri="{BB962C8B-B14F-4D97-AF65-F5344CB8AC3E}">
        <p14:creationId xmlns:p14="http://schemas.microsoft.com/office/powerpoint/2010/main" val="3460589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C3AD4-CCC3-41E4-A2C0-CB87158AA8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C12051-BB31-418F-B654-FB96888B065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9FAE95-47F4-4C95-B95B-BB02384C300C}"/>
              </a:ext>
            </a:extLst>
          </p:cNvPr>
          <p:cNvSpPr>
            <a:spLocks noGrp="1"/>
          </p:cNvSpPr>
          <p:nvPr>
            <p:ph type="dt" sz="half" idx="10"/>
          </p:nvPr>
        </p:nvSpPr>
        <p:spPr/>
        <p:txBody>
          <a:bodyPr/>
          <a:lstStyle/>
          <a:p>
            <a:fld id="{0462BF80-84A5-4645-869F-614F8EFC48B0}" type="datetimeFigureOut">
              <a:rPr lang="en-US" smtClean="0"/>
              <a:t>3/27/2019</a:t>
            </a:fld>
            <a:endParaRPr lang="en-US"/>
          </a:p>
        </p:txBody>
      </p:sp>
      <p:sp>
        <p:nvSpPr>
          <p:cNvPr id="5" name="Footer Placeholder 4">
            <a:extLst>
              <a:ext uri="{FF2B5EF4-FFF2-40B4-BE49-F238E27FC236}">
                <a16:creationId xmlns:a16="http://schemas.microsoft.com/office/drawing/2014/main" id="{73779FA9-1105-4838-BE34-F3ECB424C4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2F8155-60FD-4FEE-9849-E1DDD389B157}"/>
              </a:ext>
            </a:extLst>
          </p:cNvPr>
          <p:cNvSpPr>
            <a:spLocks noGrp="1"/>
          </p:cNvSpPr>
          <p:nvPr>
            <p:ph type="sldNum" sz="quarter" idx="12"/>
          </p:nvPr>
        </p:nvSpPr>
        <p:spPr/>
        <p:txBody>
          <a:bodyPr/>
          <a:lstStyle/>
          <a:p>
            <a:fld id="{42BCCE20-CC0D-442F-9BE7-619638B4A779}" type="slidenum">
              <a:rPr lang="en-US" smtClean="0"/>
              <a:t>‹#›</a:t>
            </a:fld>
            <a:endParaRPr lang="en-US"/>
          </a:p>
        </p:txBody>
      </p:sp>
    </p:spTree>
    <p:extLst>
      <p:ext uri="{BB962C8B-B14F-4D97-AF65-F5344CB8AC3E}">
        <p14:creationId xmlns:p14="http://schemas.microsoft.com/office/powerpoint/2010/main" val="2151511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98D33-3E7F-48A5-BAC7-7B662ACAD0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5380AB1-E3F1-4F32-BF68-466029B4E3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F7C0BD8-2ED7-4AB5-A6EE-D23D495E792F}"/>
              </a:ext>
            </a:extLst>
          </p:cNvPr>
          <p:cNvSpPr>
            <a:spLocks noGrp="1"/>
          </p:cNvSpPr>
          <p:nvPr>
            <p:ph type="dt" sz="half" idx="10"/>
          </p:nvPr>
        </p:nvSpPr>
        <p:spPr/>
        <p:txBody>
          <a:bodyPr/>
          <a:lstStyle/>
          <a:p>
            <a:fld id="{0462BF80-84A5-4645-869F-614F8EFC48B0}" type="datetimeFigureOut">
              <a:rPr lang="en-US" smtClean="0"/>
              <a:t>3/27/2019</a:t>
            </a:fld>
            <a:endParaRPr lang="en-US"/>
          </a:p>
        </p:txBody>
      </p:sp>
      <p:sp>
        <p:nvSpPr>
          <p:cNvPr id="5" name="Footer Placeholder 4">
            <a:extLst>
              <a:ext uri="{FF2B5EF4-FFF2-40B4-BE49-F238E27FC236}">
                <a16:creationId xmlns:a16="http://schemas.microsoft.com/office/drawing/2014/main" id="{01DA9191-6FB3-4FF7-9752-68DD917396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82D80A-8F48-42D3-930F-8B4615273A8A}"/>
              </a:ext>
            </a:extLst>
          </p:cNvPr>
          <p:cNvSpPr>
            <a:spLocks noGrp="1"/>
          </p:cNvSpPr>
          <p:nvPr>
            <p:ph type="sldNum" sz="quarter" idx="12"/>
          </p:nvPr>
        </p:nvSpPr>
        <p:spPr/>
        <p:txBody>
          <a:bodyPr/>
          <a:lstStyle/>
          <a:p>
            <a:fld id="{42BCCE20-CC0D-442F-9BE7-619638B4A779}" type="slidenum">
              <a:rPr lang="en-US" smtClean="0"/>
              <a:t>‹#›</a:t>
            </a:fld>
            <a:endParaRPr lang="en-US"/>
          </a:p>
        </p:txBody>
      </p:sp>
    </p:spTree>
    <p:extLst>
      <p:ext uri="{BB962C8B-B14F-4D97-AF65-F5344CB8AC3E}">
        <p14:creationId xmlns:p14="http://schemas.microsoft.com/office/powerpoint/2010/main" val="4104131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FA4C1-456B-4F3D-9986-24E8EE33E7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AF2F7B-F581-440F-96B7-3B9DDC5A02C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803C4A0-7E78-4F4D-8438-76DBF847A8B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EBAA8D-C325-4E45-BDF6-BA75376407F2}"/>
              </a:ext>
            </a:extLst>
          </p:cNvPr>
          <p:cNvSpPr>
            <a:spLocks noGrp="1"/>
          </p:cNvSpPr>
          <p:nvPr>
            <p:ph type="dt" sz="half" idx="10"/>
          </p:nvPr>
        </p:nvSpPr>
        <p:spPr/>
        <p:txBody>
          <a:bodyPr/>
          <a:lstStyle/>
          <a:p>
            <a:fld id="{0462BF80-84A5-4645-869F-614F8EFC48B0}" type="datetimeFigureOut">
              <a:rPr lang="en-US" smtClean="0"/>
              <a:t>3/27/2019</a:t>
            </a:fld>
            <a:endParaRPr lang="en-US"/>
          </a:p>
        </p:txBody>
      </p:sp>
      <p:sp>
        <p:nvSpPr>
          <p:cNvPr id="6" name="Footer Placeholder 5">
            <a:extLst>
              <a:ext uri="{FF2B5EF4-FFF2-40B4-BE49-F238E27FC236}">
                <a16:creationId xmlns:a16="http://schemas.microsoft.com/office/drawing/2014/main" id="{87BF351F-F756-42CB-8C43-C4241053AC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F7503A-0DBC-4BC6-8246-3D8120E59AD5}"/>
              </a:ext>
            </a:extLst>
          </p:cNvPr>
          <p:cNvSpPr>
            <a:spLocks noGrp="1"/>
          </p:cNvSpPr>
          <p:nvPr>
            <p:ph type="sldNum" sz="quarter" idx="12"/>
          </p:nvPr>
        </p:nvSpPr>
        <p:spPr/>
        <p:txBody>
          <a:bodyPr/>
          <a:lstStyle/>
          <a:p>
            <a:fld id="{42BCCE20-CC0D-442F-9BE7-619638B4A779}" type="slidenum">
              <a:rPr lang="en-US" smtClean="0"/>
              <a:t>‹#›</a:t>
            </a:fld>
            <a:endParaRPr lang="en-US"/>
          </a:p>
        </p:txBody>
      </p:sp>
    </p:spTree>
    <p:extLst>
      <p:ext uri="{BB962C8B-B14F-4D97-AF65-F5344CB8AC3E}">
        <p14:creationId xmlns:p14="http://schemas.microsoft.com/office/powerpoint/2010/main" val="1577763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F6552-A723-456A-BF24-14CA20C3A03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9710CB1-C8EB-4065-B14A-B3A1103DE5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7C401EE-E12C-427D-953C-F96008815D5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24B9695-5530-42DF-9FA6-5A845A31CD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81E3663-5AC3-40EE-8DA7-22F8FBDE8E4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E930F0-2CD0-47F4-AB09-36FC26CEE1DC}"/>
              </a:ext>
            </a:extLst>
          </p:cNvPr>
          <p:cNvSpPr>
            <a:spLocks noGrp="1"/>
          </p:cNvSpPr>
          <p:nvPr>
            <p:ph type="dt" sz="half" idx="10"/>
          </p:nvPr>
        </p:nvSpPr>
        <p:spPr/>
        <p:txBody>
          <a:bodyPr/>
          <a:lstStyle/>
          <a:p>
            <a:fld id="{0462BF80-84A5-4645-869F-614F8EFC48B0}" type="datetimeFigureOut">
              <a:rPr lang="en-US" smtClean="0"/>
              <a:t>3/27/2019</a:t>
            </a:fld>
            <a:endParaRPr lang="en-US"/>
          </a:p>
        </p:txBody>
      </p:sp>
      <p:sp>
        <p:nvSpPr>
          <p:cNvPr id="8" name="Footer Placeholder 7">
            <a:extLst>
              <a:ext uri="{FF2B5EF4-FFF2-40B4-BE49-F238E27FC236}">
                <a16:creationId xmlns:a16="http://schemas.microsoft.com/office/drawing/2014/main" id="{F2398EC0-5E41-49FA-9A8D-3C56196299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277E9A5-F751-4534-B9FA-B75FA9281584}"/>
              </a:ext>
            </a:extLst>
          </p:cNvPr>
          <p:cNvSpPr>
            <a:spLocks noGrp="1"/>
          </p:cNvSpPr>
          <p:nvPr>
            <p:ph type="sldNum" sz="quarter" idx="12"/>
          </p:nvPr>
        </p:nvSpPr>
        <p:spPr/>
        <p:txBody>
          <a:bodyPr/>
          <a:lstStyle/>
          <a:p>
            <a:fld id="{42BCCE20-CC0D-442F-9BE7-619638B4A779}" type="slidenum">
              <a:rPr lang="en-US" smtClean="0"/>
              <a:t>‹#›</a:t>
            </a:fld>
            <a:endParaRPr lang="en-US"/>
          </a:p>
        </p:txBody>
      </p:sp>
    </p:spTree>
    <p:extLst>
      <p:ext uri="{BB962C8B-B14F-4D97-AF65-F5344CB8AC3E}">
        <p14:creationId xmlns:p14="http://schemas.microsoft.com/office/powerpoint/2010/main" val="1721196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90100-5DC5-4638-9135-7B4167B5D96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91FEBF5-0CF9-4824-ACC2-84F8DD89DD7C}"/>
              </a:ext>
            </a:extLst>
          </p:cNvPr>
          <p:cNvSpPr>
            <a:spLocks noGrp="1"/>
          </p:cNvSpPr>
          <p:nvPr>
            <p:ph type="dt" sz="half" idx="10"/>
          </p:nvPr>
        </p:nvSpPr>
        <p:spPr/>
        <p:txBody>
          <a:bodyPr/>
          <a:lstStyle/>
          <a:p>
            <a:fld id="{0462BF80-84A5-4645-869F-614F8EFC48B0}" type="datetimeFigureOut">
              <a:rPr lang="en-US" smtClean="0"/>
              <a:t>3/27/2019</a:t>
            </a:fld>
            <a:endParaRPr lang="en-US"/>
          </a:p>
        </p:txBody>
      </p:sp>
      <p:sp>
        <p:nvSpPr>
          <p:cNvPr id="4" name="Footer Placeholder 3">
            <a:extLst>
              <a:ext uri="{FF2B5EF4-FFF2-40B4-BE49-F238E27FC236}">
                <a16:creationId xmlns:a16="http://schemas.microsoft.com/office/drawing/2014/main" id="{32DA84AD-A74D-4C18-8F39-D8AEA18B982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7B4160A-92DF-42F2-B64A-7C93F9BA168D}"/>
              </a:ext>
            </a:extLst>
          </p:cNvPr>
          <p:cNvSpPr>
            <a:spLocks noGrp="1"/>
          </p:cNvSpPr>
          <p:nvPr>
            <p:ph type="sldNum" sz="quarter" idx="12"/>
          </p:nvPr>
        </p:nvSpPr>
        <p:spPr/>
        <p:txBody>
          <a:bodyPr/>
          <a:lstStyle/>
          <a:p>
            <a:fld id="{42BCCE20-CC0D-442F-9BE7-619638B4A779}" type="slidenum">
              <a:rPr lang="en-US" smtClean="0"/>
              <a:t>‹#›</a:t>
            </a:fld>
            <a:endParaRPr lang="en-US"/>
          </a:p>
        </p:txBody>
      </p:sp>
    </p:spTree>
    <p:extLst>
      <p:ext uri="{BB962C8B-B14F-4D97-AF65-F5344CB8AC3E}">
        <p14:creationId xmlns:p14="http://schemas.microsoft.com/office/powerpoint/2010/main" val="3713069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FCAFA0-3AE5-4F5C-B235-B01307A18CB3}"/>
              </a:ext>
            </a:extLst>
          </p:cNvPr>
          <p:cNvSpPr>
            <a:spLocks noGrp="1"/>
          </p:cNvSpPr>
          <p:nvPr>
            <p:ph type="dt" sz="half" idx="10"/>
          </p:nvPr>
        </p:nvSpPr>
        <p:spPr/>
        <p:txBody>
          <a:bodyPr/>
          <a:lstStyle/>
          <a:p>
            <a:fld id="{0462BF80-84A5-4645-869F-614F8EFC48B0}" type="datetimeFigureOut">
              <a:rPr lang="en-US" smtClean="0"/>
              <a:t>3/27/2019</a:t>
            </a:fld>
            <a:endParaRPr lang="en-US"/>
          </a:p>
        </p:txBody>
      </p:sp>
      <p:sp>
        <p:nvSpPr>
          <p:cNvPr id="3" name="Footer Placeholder 2">
            <a:extLst>
              <a:ext uri="{FF2B5EF4-FFF2-40B4-BE49-F238E27FC236}">
                <a16:creationId xmlns:a16="http://schemas.microsoft.com/office/drawing/2014/main" id="{CC7B5349-EEDB-4D8A-850D-74C4E80E39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D8575FB-8386-4D83-A41E-DE41D93919B0}"/>
              </a:ext>
            </a:extLst>
          </p:cNvPr>
          <p:cNvSpPr>
            <a:spLocks noGrp="1"/>
          </p:cNvSpPr>
          <p:nvPr>
            <p:ph type="sldNum" sz="quarter" idx="12"/>
          </p:nvPr>
        </p:nvSpPr>
        <p:spPr/>
        <p:txBody>
          <a:bodyPr/>
          <a:lstStyle/>
          <a:p>
            <a:fld id="{42BCCE20-CC0D-442F-9BE7-619638B4A779}" type="slidenum">
              <a:rPr lang="en-US" smtClean="0"/>
              <a:t>‹#›</a:t>
            </a:fld>
            <a:endParaRPr lang="en-US"/>
          </a:p>
        </p:txBody>
      </p:sp>
    </p:spTree>
    <p:extLst>
      <p:ext uri="{BB962C8B-B14F-4D97-AF65-F5344CB8AC3E}">
        <p14:creationId xmlns:p14="http://schemas.microsoft.com/office/powerpoint/2010/main" val="991536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7B920-4AE1-4D9B-BB0B-665A0E1B72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36307EF-9F07-404D-B84E-304A593C8B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194FD39-7104-4883-AD07-E44CECAD15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372CCBF-2034-4215-AFD2-DEDBC9D880B0}"/>
              </a:ext>
            </a:extLst>
          </p:cNvPr>
          <p:cNvSpPr>
            <a:spLocks noGrp="1"/>
          </p:cNvSpPr>
          <p:nvPr>
            <p:ph type="dt" sz="half" idx="10"/>
          </p:nvPr>
        </p:nvSpPr>
        <p:spPr/>
        <p:txBody>
          <a:bodyPr/>
          <a:lstStyle/>
          <a:p>
            <a:fld id="{0462BF80-84A5-4645-869F-614F8EFC48B0}" type="datetimeFigureOut">
              <a:rPr lang="en-US" smtClean="0"/>
              <a:t>3/27/2019</a:t>
            </a:fld>
            <a:endParaRPr lang="en-US"/>
          </a:p>
        </p:txBody>
      </p:sp>
      <p:sp>
        <p:nvSpPr>
          <p:cNvPr id="6" name="Footer Placeholder 5">
            <a:extLst>
              <a:ext uri="{FF2B5EF4-FFF2-40B4-BE49-F238E27FC236}">
                <a16:creationId xmlns:a16="http://schemas.microsoft.com/office/drawing/2014/main" id="{0D2D4BB4-0053-4AB7-97EF-56AFDB84E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481121-B36D-4BAB-A97F-9B3FB5287993}"/>
              </a:ext>
            </a:extLst>
          </p:cNvPr>
          <p:cNvSpPr>
            <a:spLocks noGrp="1"/>
          </p:cNvSpPr>
          <p:nvPr>
            <p:ph type="sldNum" sz="quarter" idx="12"/>
          </p:nvPr>
        </p:nvSpPr>
        <p:spPr/>
        <p:txBody>
          <a:bodyPr/>
          <a:lstStyle/>
          <a:p>
            <a:fld id="{42BCCE20-CC0D-442F-9BE7-619638B4A779}" type="slidenum">
              <a:rPr lang="en-US" smtClean="0"/>
              <a:t>‹#›</a:t>
            </a:fld>
            <a:endParaRPr lang="en-US"/>
          </a:p>
        </p:txBody>
      </p:sp>
    </p:spTree>
    <p:extLst>
      <p:ext uri="{BB962C8B-B14F-4D97-AF65-F5344CB8AC3E}">
        <p14:creationId xmlns:p14="http://schemas.microsoft.com/office/powerpoint/2010/main" val="2218293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73684-ED0C-43B7-8F04-0D98ED769B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FDD272-8678-4AFA-8D18-8D05D66920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1696895-6BB9-4DCA-A867-92DFAD675F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2A0B55D-7D13-4E78-AB1E-1A56349EA477}"/>
              </a:ext>
            </a:extLst>
          </p:cNvPr>
          <p:cNvSpPr>
            <a:spLocks noGrp="1"/>
          </p:cNvSpPr>
          <p:nvPr>
            <p:ph type="dt" sz="half" idx="10"/>
          </p:nvPr>
        </p:nvSpPr>
        <p:spPr/>
        <p:txBody>
          <a:bodyPr/>
          <a:lstStyle/>
          <a:p>
            <a:fld id="{0462BF80-84A5-4645-869F-614F8EFC48B0}" type="datetimeFigureOut">
              <a:rPr lang="en-US" smtClean="0"/>
              <a:t>3/27/2019</a:t>
            </a:fld>
            <a:endParaRPr lang="en-US"/>
          </a:p>
        </p:txBody>
      </p:sp>
      <p:sp>
        <p:nvSpPr>
          <p:cNvPr id="6" name="Footer Placeholder 5">
            <a:extLst>
              <a:ext uri="{FF2B5EF4-FFF2-40B4-BE49-F238E27FC236}">
                <a16:creationId xmlns:a16="http://schemas.microsoft.com/office/drawing/2014/main" id="{0A5632E8-74F2-4547-A70B-77D8BCF834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9795FD-E160-4901-9EB4-B5E1BF0439E3}"/>
              </a:ext>
            </a:extLst>
          </p:cNvPr>
          <p:cNvSpPr>
            <a:spLocks noGrp="1"/>
          </p:cNvSpPr>
          <p:nvPr>
            <p:ph type="sldNum" sz="quarter" idx="12"/>
          </p:nvPr>
        </p:nvSpPr>
        <p:spPr/>
        <p:txBody>
          <a:bodyPr/>
          <a:lstStyle/>
          <a:p>
            <a:fld id="{42BCCE20-CC0D-442F-9BE7-619638B4A779}" type="slidenum">
              <a:rPr lang="en-US" smtClean="0"/>
              <a:t>‹#›</a:t>
            </a:fld>
            <a:endParaRPr lang="en-US"/>
          </a:p>
        </p:txBody>
      </p:sp>
    </p:spTree>
    <p:extLst>
      <p:ext uri="{BB962C8B-B14F-4D97-AF65-F5344CB8AC3E}">
        <p14:creationId xmlns:p14="http://schemas.microsoft.com/office/powerpoint/2010/main" val="3899948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40EC9A-CCAF-4877-AAF9-1092065B87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F06E5FC-403C-4037-ACB6-E05911986A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1DFC00-C305-44C6-8431-BA4C0388FA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62BF80-84A5-4645-869F-614F8EFC48B0}" type="datetimeFigureOut">
              <a:rPr lang="en-US" smtClean="0"/>
              <a:t>3/27/2019</a:t>
            </a:fld>
            <a:endParaRPr lang="en-US"/>
          </a:p>
        </p:txBody>
      </p:sp>
      <p:sp>
        <p:nvSpPr>
          <p:cNvPr id="5" name="Footer Placeholder 4">
            <a:extLst>
              <a:ext uri="{FF2B5EF4-FFF2-40B4-BE49-F238E27FC236}">
                <a16:creationId xmlns:a16="http://schemas.microsoft.com/office/drawing/2014/main" id="{4B275BF1-E513-4CE6-845D-06C5E5754A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A662B45-3959-4153-B669-25B7C8AE5F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BCCE20-CC0D-442F-9BE7-619638B4A779}" type="slidenum">
              <a:rPr lang="en-US" smtClean="0"/>
              <a:t>‹#›</a:t>
            </a:fld>
            <a:endParaRPr lang="en-US"/>
          </a:p>
        </p:txBody>
      </p:sp>
    </p:spTree>
    <p:extLst>
      <p:ext uri="{BB962C8B-B14F-4D97-AF65-F5344CB8AC3E}">
        <p14:creationId xmlns:p14="http://schemas.microsoft.com/office/powerpoint/2010/main" val="42460565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30.png"/><Relationship Id="rId7"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360.png"/><Relationship Id="rId5" Type="http://schemas.openxmlformats.org/officeDocument/2006/relationships/image" Target="../media/image350.png"/><Relationship Id="rId4" Type="http://schemas.openxmlformats.org/officeDocument/2006/relationships/image" Target="../media/image340.png"/></Relationships>
</file>

<file path=ppt/slides/_rels/slide11.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2.png"/><Relationship Id="rId7" Type="http://schemas.openxmlformats.org/officeDocument/2006/relationships/image" Target="../media/image4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4.png"/><Relationship Id="rId4" Type="http://schemas.openxmlformats.org/officeDocument/2006/relationships/image" Target="../media/image43.png"/></Relationships>
</file>

<file path=ppt/slides/_rels/slide1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comments" Target="../comments/comment1.xml"/><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comments" Target="../comments/comment2.xml"/><Relationship Id="rId4" Type="http://schemas.openxmlformats.org/officeDocument/2006/relationships/image" Target="../media/image11.png"/><Relationship Id="rId9" Type="http://schemas.openxmlformats.org/officeDocument/2006/relationships/image" Target="../media/image140.pn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comments" Target="../comments/comment3.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comments" Target="../comments/comment4.xml"/><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comments" Target="../comments/comment5.xml"/><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9.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1E59ABD-6DB2-4F47-9EBC-5152DFB2DD95}"/>
              </a:ext>
            </a:extLst>
          </p:cNvPr>
          <p:cNvSpPr>
            <a:spLocks noGrp="1"/>
          </p:cNvSpPr>
          <p:nvPr>
            <p:ph type="ctrTitle"/>
          </p:nvPr>
        </p:nvSpPr>
        <p:spPr>
          <a:xfrm>
            <a:off x="1414998" y="2539510"/>
            <a:ext cx="9144000" cy="1588127"/>
          </a:xfrm>
          <a:prstGeom prst="rect">
            <a:avLst/>
          </a:prstGeom>
        </p:spPr>
        <p:txBody>
          <a:bodyPr wrap="square">
            <a:spAutoFit/>
          </a:bodyPr>
          <a:lstStyle/>
          <a:p>
            <a:pPr algn="ctr"/>
            <a:r>
              <a:rPr lang="en-US" sz="3600" b="1" dirty="0">
                <a:latin typeface="Arial" panose="020B0604020202020204" pitchFamily="34" charset="0"/>
                <a:cs typeface="Arial" panose="020B0604020202020204" pitchFamily="34" charset="0"/>
              </a:rPr>
              <a:t>Waveguide-QED in the Squeezed Vacuum </a:t>
            </a:r>
            <a:br>
              <a:rPr lang="en-US" sz="3600" b="1" dirty="0">
                <a:latin typeface="Arial" panose="020B0604020202020204" pitchFamily="34" charset="0"/>
                <a:cs typeface="Arial" panose="020B0604020202020204" pitchFamily="34" charset="0"/>
              </a:rPr>
            </a:b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765304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CE99690-6F42-448A-BFDA-E0DF4FB4FDA1}"/>
              </a:ext>
            </a:extLst>
          </p:cNvPr>
          <p:cNvPicPr>
            <a:picLocks noChangeAspect="1"/>
          </p:cNvPicPr>
          <p:nvPr/>
        </p:nvPicPr>
        <p:blipFill>
          <a:blip r:embed="rId2"/>
          <a:stretch>
            <a:fillRect/>
          </a:stretch>
        </p:blipFill>
        <p:spPr>
          <a:xfrm>
            <a:off x="134293" y="1691491"/>
            <a:ext cx="11923414" cy="2172407"/>
          </a:xfrm>
          <a:prstGeom prst="rect">
            <a:avLst/>
          </a:prstGeom>
        </p:spPr>
      </p:pic>
      <p:sp>
        <p:nvSpPr>
          <p:cNvPr id="5" name="Rectangle 4">
            <a:extLst>
              <a:ext uri="{FF2B5EF4-FFF2-40B4-BE49-F238E27FC236}">
                <a16:creationId xmlns:a16="http://schemas.microsoft.com/office/drawing/2014/main" id="{CC60A3F1-C7BB-4986-8D4D-8582BA93A0B0}"/>
              </a:ext>
            </a:extLst>
          </p:cNvPr>
          <p:cNvSpPr/>
          <p:nvPr/>
        </p:nvSpPr>
        <p:spPr>
          <a:xfrm>
            <a:off x="0" y="594291"/>
            <a:ext cx="12192000" cy="82931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Arial" panose="020B0604020202020204" pitchFamily="34" charset="0"/>
                <a:cs typeface="Arial" panose="020B0604020202020204" pitchFamily="34" charset="0"/>
              </a:rPr>
              <a:t>Three-level system</a:t>
            </a:r>
          </a:p>
        </p:txBody>
      </p:sp>
      <p:cxnSp>
        <p:nvCxnSpPr>
          <p:cNvPr id="7" name="Straight Arrow Connector 6">
            <a:extLst>
              <a:ext uri="{FF2B5EF4-FFF2-40B4-BE49-F238E27FC236}">
                <a16:creationId xmlns:a16="http://schemas.microsoft.com/office/drawing/2014/main" id="{3D6F8913-67CC-4B5F-9DBD-2102953EB275}"/>
              </a:ext>
            </a:extLst>
          </p:cNvPr>
          <p:cNvCxnSpPr>
            <a:cxnSpLocks/>
          </p:cNvCxnSpPr>
          <p:nvPr/>
        </p:nvCxnSpPr>
        <p:spPr>
          <a:xfrm>
            <a:off x="1349298" y="5887844"/>
            <a:ext cx="680224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3195B68-13F8-4589-AE7F-36F40205E753}"/>
              </a:ext>
            </a:extLst>
          </p:cNvPr>
          <p:cNvCxnSpPr/>
          <p:nvPr/>
        </p:nvCxnSpPr>
        <p:spPr>
          <a:xfrm flipV="1">
            <a:off x="4761571" y="4616605"/>
            <a:ext cx="0" cy="186225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6529418-BAE2-4693-AEF4-4129A343A32C}"/>
                  </a:ext>
                </a:extLst>
              </p:cNvPr>
              <p:cNvSpPr txBox="1"/>
              <p:nvPr/>
            </p:nvSpPr>
            <p:spPr>
              <a:xfrm>
                <a:off x="8151542" y="5580844"/>
                <a:ext cx="498085"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𝜈</m:t>
                      </m:r>
                    </m:oMath>
                  </m:oMathPara>
                </a14:m>
                <a:endParaRPr lang="en-US" sz="3200" dirty="0"/>
              </a:p>
            </p:txBody>
          </p:sp>
        </mc:Choice>
        <mc:Fallback xmlns="">
          <p:sp>
            <p:nvSpPr>
              <p:cNvPr id="11" name="TextBox 10">
                <a:extLst>
                  <a:ext uri="{FF2B5EF4-FFF2-40B4-BE49-F238E27FC236}">
                    <a16:creationId xmlns:a16="http://schemas.microsoft.com/office/drawing/2014/main" id="{06529418-BAE2-4693-AEF4-4129A343A32C}"/>
                  </a:ext>
                </a:extLst>
              </p:cNvPr>
              <p:cNvSpPr txBox="1">
                <a:spLocks noRot="1" noChangeAspect="1" noMove="1" noResize="1" noEditPoints="1" noAdjustHandles="1" noChangeArrowheads="1" noChangeShapeType="1" noTextEdit="1"/>
              </p:cNvSpPr>
              <p:nvPr/>
            </p:nvSpPr>
            <p:spPr>
              <a:xfrm>
                <a:off x="8151542" y="5580844"/>
                <a:ext cx="498085" cy="584775"/>
              </a:xfrm>
              <a:prstGeom prst="rect">
                <a:avLst/>
              </a:prstGeom>
              <a:blipFill>
                <a:blip r:embed="rId3"/>
                <a:stretch>
                  <a:fillRect/>
                </a:stretch>
              </a:blipFill>
            </p:spPr>
            <p:txBody>
              <a:bodyPr/>
              <a:lstStyle/>
              <a:p>
                <a:r>
                  <a:rPr lang="en-US">
                    <a:noFill/>
                  </a:rPr>
                  <a:t> </a:t>
                </a:r>
              </a:p>
            </p:txBody>
          </p:sp>
        </mc:Fallback>
      </mc:AlternateContent>
      <p:sp>
        <p:nvSpPr>
          <p:cNvPr id="12" name="Rectangle 11">
            <a:extLst>
              <a:ext uri="{FF2B5EF4-FFF2-40B4-BE49-F238E27FC236}">
                <a16:creationId xmlns:a16="http://schemas.microsoft.com/office/drawing/2014/main" id="{70B9DF46-1EE7-4720-94A5-1943A9E204CC}"/>
              </a:ext>
            </a:extLst>
          </p:cNvPr>
          <p:cNvSpPr/>
          <p:nvPr/>
        </p:nvSpPr>
        <p:spPr>
          <a:xfrm>
            <a:off x="1873406" y="5084956"/>
            <a:ext cx="2888152" cy="802884"/>
          </a:xfrm>
          <a:prstGeom prst="rect">
            <a:avLst/>
          </a:prstGeom>
          <a:gradFill>
            <a:gsLst>
              <a:gs pos="0">
                <a:schemeClr val="accent1">
                  <a:lumMod val="5000"/>
                  <a:lumOff val="95000"/>
                  <a:alpha val="96000"/>
                </a:schemeClr>
              </a:gs>
              <a:gs pos="100000">
                <a:srgbClr val="FF0000"/>
              </a:gs>
            </a:gsLst>
            <a:lin ang="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1052E5D-3B72-48D6-A382-D99AAA3B3BE1}"/>
              </a:ext>
            </a:extLst>
          </p:cNvPr>
          <p:cNvSpPr/>
          <p:nvPr/>
        </p:nvSpPr>
        <p:spPr>
          <a:xfrm>
            <a:off x="4761572" y="5084951"/>
            <a:ext cx="2888152" cy="788281"/>
          </a:xfrm>
          <a:prstGeom prst="rect">
            <a:avLst/>
          </a:prstGeom>
          <a:gradFill>
            <a:gsLst>
              <a:gs pos="0">
                <a:srgbClr val="00B050"/>
              </a:gs>
              <a:gs pos="100000">
                <a:schemeClr val="bg1"/>
              </a:gs>
            </a:gsLst>
            <a:lin ang="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F72A98BA-801A-4876-9B3D-A708DEA7190D}"/>
              </a:ext>
            </a:extLst>
          </p:cNvPr>
          <p:cNvCxnSpPr/>
          <p:nvPr/>
        </p:nvCxnSpPr>
        <p:spPr>
          <a:xfrm>
            <a:off x="5704092" y="4733351"/>
            <a:ext cx="0" cy="169498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762BB2B-429A-4D95-9476-8B631F53279B}"/>
              </a:ext>
            </a:extLst>
          </p:cNvPr>
          <p:cNvCxnSpPr/>
          <p:nvPr/>
        </p:nvCxnSpPr>
        <p:spPr>
          <a:xfrm>
            <a:off x="3821152" y="4700239"/>
            <a:ext cx="0" cy="1694986"/>
          </a:xfrm>
          <a:prstGeom prst="line">
            <a:avLst/>
          </a:prstGeom>
          <a:ln w="1905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8AFE32B6-E320-46F9-871C-FAE7B14D5B3C}"/>
                  </a:ext>
                </a:extLst>
              </p:cNvPr>
              <p:cNvSpPr txBox="1"/>
              <p:nvPr/>
            </p:nvSpPr>
            <p:spPr>
              <a:xfrm>
                <a:off x="4467910" y="4031830"/>
                <a:ext cx="765979"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𝜔</m:t>
                          </m:r>
                        </m:e>
                        <m:sub>
                          <m:r>
                            <a:rPr lang="en-US" sz="3200" b="0" i="1" smtClean="0">
                              <a:latin typeface="Cambria Math" panose="02040503050406030204" pitchFamily="18" charset="0"/>
                            </a:rPr>
                            <m:t>0</m:t>
                          </m:r>
                        </m:sub>
                      </m:sSub>
                    </m:oMath>
                  </m:oMathPara>
                </a14:m>
                <a:endParaRPr lang="en-US" sz="3200" dirty="0"/>
              </a:p>
            </p:txBody>
          </p:sp>
        </mc:Choice>
        <mc:Fallback xmlns="">
          <p:sp>
            <p:nvSpPr>
              <p:cNvPr id="17" name="TextBox 16">
                <a:extLst>
                  <a:ext uri="{FF2B5EF4-FFF2-40B4-BE49-F238E27FC236}">
                    <a16:creationId xmlns:a16="http://schemas.microsoft.com/office/drawing/2014/main" id="{8AFE32B6-E320-46F9-871C-FAE7B14D5B3C}"/>
                  </a:ext>
                </a:extLst>
              </p:cNvPr>
              <p:cNvSpPr txBox="1">
                <a:spLocks noRot="1" noChangeAspect="1" noMove="1" noResize="1" noEditPoints="1" noAdjustHandles="1" noChangeArrowheads="1" noChangeShapeType="1" noTextEdit="1"/>
              </p:cNvSpPr>
              <p:nvPr/>
            </p:nvSpPr>
            <p:spPr>
              <a:xfrm>
                <a:off x="4467910" y="4031830"/>
                <a:ext cx="765979" cy="58477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7E61CF3F-9AE5-4057-8FCA-6ED1D3C9697B}"/>
                  </a:ext>
                </a:extLst>
              </p:cNvPr>
              <p:cNvSpPr txBox="1"/>
              <p:nvPr/>
            </p:nvSpPr>
            <p:spPr>
              <a:xfrm>
                <a:off x="5582287" y="4207787"/>
                <a:ext cx="967957"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𝜔</m:t>
                          </m:r>
                        </m:e>
                        <m:sub>
                          <m:r>
                            <a:rPr lang="en-US" sz="3200" b="0" i="1" smtClean="0">
                              <a:latin typeface="Cambria Math" panose="02040503050406030204" pitchFamily="18" charset="0"/>
                            </a:rPr>
                            <m:t>𝑎𝑏</m:t>
                          </m:r>
                        </m:sub>
                      </m:sSub>
                    </m:oMath>
                  </m:oMathPara>
                </a14:m>
                <a:endParaRPr lang="en-US" sz="3200" dirty="0"/>
              </a:p>
            </p:txBody>
          </p:sp>
        </mc:Choice>
        <mc:Fallback xmlns="">
          <p:sp>
            <p:nvSpPr>
              <p:cNvPr id="18" name="TextBox 17">
                <a:extLst>
                  <a:ext uri="{FF2B5EF4-FFF2-40B4-BE49-F238E27FC236}">
                    <a16:creationId xmlns:a16="http://schemas.microsoft.com/office/drawing/2014/main" id="{7E61CF3F-9AE5-4057-8FCA-6ED1D3C9697B}"/>
                  </a:ext>
                </a:extLst>
              </p:cNvPr>
              <p:cNvSpPr txBox="1">
                <a:spLocks noRot="1" noChangeAspect="1" noMove="1" noResize="1" noEditPoints="1" noAdjustHandles="1" noChangeArrowheads="1" noChangeShapeType="1" noTextEdit="1"/>
              </p:cNvSpPr>
              <p:nvPr/>
            </p:nvSpPr>
            <p:spPr>
              <a:xfrm>
                <a:off x="5582287" y="4207787"/>
                <a:ext cx="967957" cy="58477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6F525BB4-D6DB-454B-81BB-41F2DF4F2BB0}"/>
                  </a:ext>
                </a:extLst>
              </p:cNvPr>
              <p:cNvSpPr txBox="1"/>
              <p:nvPr/>
            </p:nvSpPr>
            <p:spPr>
              <a:xfrm>
                <a:off x="3008293" y="4207787"/>
                <a:ext cx="932563"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𝜔</m:t>
                          </m:r>
                        </m:e>
                        <m:sub>
                          <m:r>
                            <a:rPr lang="en-US" sz="3200" b="0" i="1" smtClean="0">
                              <a:latin typeface="Cambria Math" panose="02040503050406030204" pitchFamily="18" charset="0"/>
                            </a:rPr>
                            <m:t>𝑏𝑐</m:t>
                          </m:r>
                        </m:sub>
                      </m:sSub>
                    </m:oMath>
                  </m:oMathPara>
                </a14:m>
                <a:endParaRPr lang="en-US" sz="3200" dirty="0"/>
              </a:p>
            </p:txBody>
          </p:sp>
        </mc:Choice>
        <mc:Fallback xmlns="">
          <p:sp>
            <p:nvSpPr>
              <p:cNvPr id="19" name="TextBox 18">
                <a:extLst>
                  <a:ext uri="{FF2B5EF4-FFF2-40B4-BE49-F238E27FC236}">
                    <a16:creationId xmlns:a16="http://schemas.microsoft.com/office/drawing/2014/main" id="{6F525BB4-D6DB-454B-81BB-41F2DF4F2BB0}"/>
                  </a:ext>
                </a:extLst>
              </p:cNvPr>
              <p:cNvSpPr txBox="1">
                <a:spLocks noRot="1" noChangeAspect="1" noMove="1" noResize="1" noEditPoints="1" noAdjustHandles="1" noChangeArrowheads="1" noChangeShapeType="1" noTextEdit="1"/>
              </p:cNvSpPr>
              <p:nvPr/>
            </p:nvSpPr>
            <p:spPr>
              <a:xfrm>
                <a:off x="3008293" y="4207787"/>
                <a:ext cx="932563" cy="584775"/>
              </a:xfrm>
              <a:prstGeom prst="rect">
                <a:avLst/>
              </a:prstGeom>
              <a:blipFill>
                <a:blip r:embed="rId6"/>
                <a:stretch>
                  <a:fillRect/>
                </a:stretch>
              </a:blipFill>
            </p:spPr>
            <p:txBody>
              <a:bodyPr/>
              <a:lstStyle/>
              <a:p>
                <a:r>
                  <a:rPr lang="en-US">
                    <a:noFill/>
                  </a:rPr>
                  <a:t> </a:t>
                </a:r>
              </a:p>
            </p:txBody>
          </p:sp>
        </mc:Fallback>
      </mc:AlternateContent>
      <p:cxnSp>
        <p:nvCxnSpPr>
          <p:cNvPr id="3" name="Straight Arrow Connector 2">
            <a:extLst>
              <a:ext uri="{FF2B5EF4-FFF2-40B4-BE49-F238E27FC236}">
                <a16:creationId xmlns:a16="http://schemas.microsoft.com/office/drawing/2014/main" id="{65AAE861-9717-4B1A-AB93-2BF5CA2B42DD}"/>
              </a:ext>
            </a:extLst>
          </p:cNvPr>
          <p:cNvCxnSpPr/>
          <p:nvPr/>
        </p:nvCxnSpPr>
        <p:spPr>
          <a:xfrm>
            <a:off x="3821152" y="4879571"/>
            <a:ext cx="94040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BF663AC-1251-4F25-B995-446672D39283}"/>
              </a:ext>
            </a:extLst>
          </p:cNvPr>
          <p:cNvCxnSpPr/>
          <p:nvPr/>
        </p:nvCxnSpPr>
        <p:spPr>
          <a:xfrm>
            <a:off x="4763686" y="4879571"/>
            <a:ext cx="94040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A509792F-5770-4DB2-A7FC-9355A693EAD9}"/>
                  </a:ext>
                </a:extLst>
              </p:cNvPr>
              <p:cNvSpPr txBox="1"/>
              <p:nvPr/>
            </p:nvSpPr>
            <p:spPr>
              <a:xfrm>
                <a:off x="4768889" y="5082992"/>
                <a:ext cx="806053"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𝛿𝜔</m:t>
                      </m:r>
                    </m:oMath>
                  </m:oMathPara>
                </a14:m>
                <a:endParaRPr lang="en-US" sz="3200" dirty="0"/>
              </a:p>
            </p:txBody>
          </p:sp>
        </mc:Choice>
        <mc:Fallback xmlns="">
          <p:sp>
            <p:nvSpPr>
              <p:cNvPr id="21" name="TextBox 20">
                <a:extLst>
                  <a:ext uri="{FF2B5EF4-FFF2-40B4-BE49-F238E27FC236}">
                    <a16:creationId xmlns:a16="http://schemas.microsoft.com/office/drawing/2014/main" id="{A509792F-5770-4DB2-A7FC-9355A693EAD9}"/>
                  </a:ext>
                </a:extLst>
              </p:cNvPr>
              <p:cNvSpPr txBox="1">
                <a:spLocks noRot="1" noChangeAspect="1" noMove="1" noResize="1" noEditPoints="1" noAdjustHandles="1" noChangeArrowheads="1" noChangeShapeType="1" noTextEdit="1"/>
              </p:cNvSpPr>
              <p:nvPr/>
            </p:nvSpPr>
            <p:spPr>
              <a:xfrm>
                <a:off x="4768889" y="5082992"/>
                <a:ext cx="806053" cy="58477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65810985-95C6-411B-8737-D1CEB1108521}"/>
                  </a:ext>
                </a:extLst>
              </p:cNvPr>
              <p:cNvSpPr txBox="1"/>
              <p:nvPr/>
            </p:nvSpPr>
            <p:spPr>
              <a:xfrm>
                <a:off x="3856726" y="5099562"/>
                <a:ext cx="806053"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𝛿𝜔</m:t>
                      </m:r>
                    </m:oMath>
                  </m:oMathPara>
                </a14:m>
                <a:endParaRPr lang="en-US" sz="3200" dirty="0"/>
              </a:p>
            </p:txBody>
          </p:sp>
        </mc:Choice>
        <mc:Fallback xmlns="">
          <p:sp>
            <p:nvSpPr>
              <p:cNvPr id="22" name="TextBox 21">
                <a:extLst>
                  <a:ext uri="{FF2B5EF4-FFF2-40B4-BE49-F238E27FC236}">
                    <a16:creationId xmlns:a16="http://schemas.microsoft.com/office/drawing/2014/main" id="{65810985-95C6-411B-8737-D1CEB1108521}"/>
                  </a:ext>
                </a:extLst>
              </p:cNvPr>
              <p:cNvSpPr txBox="1">
                <a:spLocks noRot="1" noChangeAspect="1" noMove="1" noResize="1" noEditPoints="1" noAdjustHandles="1" noChangeArrowheads="1" noChangeShapeType="1" noTextEdit="1"/>
              </p:cNvSpPr>
              <p:nvPr/>
            </p:nvSpPr>
            <p:spPr>
              <a:xfrm>
                <a:off x="3856726" y="5099562"/>
                <a:ext cx="806053" cy="584775"/>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350501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2D55E68-A511-4017-8948-25549B0AE3E6}"/>
              </a:ext>
            </a:extLst>
          </p:cNvPr>
          <p:cNvPicPr>
            <a:picLocks noChangeAspect="1"/>
          </p:cNvPicPr>
          <p:nvPr/>
        </p:nvPicPr>
        <p:blipFill>
          <a:blip r:embed="rId3"/>
          <a:stretch>
            <a:fillRect/>
          </a:stretch>
        </p:blipFill>
        <p:spPr>
          <a:xfrm>
            <a:off x="762083" y="704603"/>
            <a:ext cx="10355126" cy="2618960"/>
          </a:xfrm>
          <a:prstGeom prst="rect">
            <a:avLst/>
          </a:prstGeom>
        </p:spPr>
      </p:pic>
      <p:pic>
        <p:nvPicPr>
          <p:cNvPr id="4" name="Picture 3">
            <a:extLst>
              <a:ext uri="{FF2B5EF4-FFF2-40B4-BE49-F238E27FC236}">
                <a16:creationId xmlns:a16="http://schemas.microsoft.com/office/drawing/2014/main" id="{D3F96942-641E-40E9-9415-2C478E60D82A}"/>
              </a:ext>
            </a:extLst>
          </p:cNvPr>
          <p:cNvPicPr>
            <a:picLocks noChangeAspect="1"/>
          </p:cNvPicPr>
          <p:nvPr/>
        </p:nvPicPr>
        <p:blipFill>
          <a:blip r:embed="rId4"/>
          <a:stretch>
            <a:fillRect/>
          </a:stretch>
        </p:blipFill>
        <p:spPr>
          <a:xfrm>
            <a:off x="267236" y="4083082"/>
            <a:ext cx="3885632" cy="2556510"/>
          </a:xfrm>
          <a:prstGeom prst="rect">
            <a:avLst/>
          </a:prstGeom>
        </p:spPr>
      </p:pic>
      <p:pic>
        <p:nvPicPr>
          <p:cNvPr id="5" name="Picture 4">
            <a:extLst>
              <a:ext uri="{FF2B5EF4-FFF2-40B4-BE49-F238E27FC236}">
                <a16:creationId xmlns:a16="http://schemas.microsoft.com/office/drawing/2014/main" id="{8763BA18-66D0-4AC9-B4D5-3C36EBEE5F9F}"/>
              </a:ext>
            </a:extLst>
          </p:cNvPr>
          <p:cNvPicPr>
            <a:picLocks noChangeAspect="1"/>
          </p:cNvPicPr>
          <p:nvPr/>
        </p:nvPicPr>
        <p:blipFill>
          <a:blip r:embed="rId5"/>
          <a:stretch>
            <a:fillRect/>
          </a:stretch>
        </p:blipFill>
        <p:spPr>
          <a:xfrm>
            <a:off x="7543579" y="3656479"/>
            <a:ext cx="4275500" cy="3173568"/>
          </a:xfrm>
          <a:prstGeom prst="rect">
            <a:avLst/>
          </a:prstGeom>
        </p:spPr>
      </p:pic>
      <p:grpSp>
        <p:nvGrpSpPr>
          <p:cNvPr id="30" name="Group 29">
            <a:extLst>
              <a:ext uri="{FF2B5EF4-FFF2-40B4-BE49-F238E27FC236}">
                <a16:creationId xmlns:a16="http://schemas.microsoft.com/office/drawing/2014/main" id="{E941E497-5398-46EA-9AF7-FF435593C81F}"/>
              </a:ext>
            </a:extLst>
          </p:cNvPr>
          <p:cNvGrpSpPr/>
          <p:nvPr/>
        </p:nvGrpSpPr>
        <p:grpSpPr>
          <a:xfrm>
            <a:off x="4228764" y="3648167"/>
            <a:ext cx="3350209" cy="2921877"/>
            <a:chOff x="4685169" y="3717715"/>
            <a:chExt cx="3350209" cy="2921877"/>
          </a:xfrm>
        </p:grpSpPr>
        <p:cxnSp>
          <p:nvCxnSpPr>
            <p:cNvPr id="7" name="Straight Arrow Connector 6">
              <a:extLst>
                <a:ext uri="{FF2B5EF4-FFF2-40B4-BE49-F238E27FC236}">
                  <a16:creationId xmlns:a16="http://schemas.microsoft.com/office/drawing/2014/main" id="{920B54DC-57D0-44DD-A11C-97526F994F8F}"/>
                </a:ext>
              </a:extLst>
            </p:cNvPr>
            <p:cNvCxnSpPr>
              <a:cxnSpLocks/>
            </p:cNvCxnSpPr>
            <p:nvPr/>
          </p:nvCxnSpPr>
          <p:spPr>
            <a:xfrm flipV="1">
              <a:off x="4938925" y="4327884"/>
              <a:ext cx="0" cy="2311708"/>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74A9B4DC-4614-43B3-9492-68D6C0A2F6CC}"/>
                </a:ext>
              </a:extLst>
            </p:cNvPr>
            <p:cNvCxnSpPr>
              <a:cxnSpLocks/>
            </p:cNvCxnSpPr>
            <p:nvPr/>
          </p:nvCxnSpPr>
          <p:spPr>
            <a:xfrm>
              <a:off x="4938925" y="6603399"/>
              <a:ext cx="2572218"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F97B082-D0DE-43C2-A68A-799479CA409E}"/>
                </a:ext>
              </a:extLst>
            </p:cNvPr>
            <p:cNvCxnSpPr>
              <a:cxnSpLocks/>
            </p:cNvCxnSpPr>
            <p:nvPr/>
          </p:nvCxnSpPr>
          <p:spPr>
            <a:xfrm flipV="1">
              <a:off x="4960245" y="5205008"/>
              <a:ext cx="1348026" cy="1393072"/>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FD7B6A4B-B69B-40FF-8A53-F93166079936}"/>
                    </a:ext>
                  </a:extLst>
                </p:cNvPr>
                <p:cNvSpPr txBox="1"/>
                <p:nvPr/>
              </p:nvSpPr>
              <p:spPr>
                <a:xfrm>
                  <a:off x="7128335" y="5901544"/>
                  <a:ext cx="907043" cy="65768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𝑑</m:t>
                                </m:r>
                              </m:e>
                            </m:acc>
                          </m:e>
                          <m:sub>
                            <m:r>
                              <a:rPr lang="en-US" sz="3200" b="0" i="1" smtClean="0">
                                <a:latin typeface="Cambria Math" panose="02040503050406030204" pitchFamily="18" charset="0"/>
                              </a:rPr>
                              <m:t>𝑎𝑏</m:t>
                            </m:r>
                          </m:sub>
                        </m:sSub>
                      </m:oMath>
                    </m:oMathPara>
                  </a14:m>
                  <a:endParaRPr lang="en-US" sz="3200" dirty="0"/>
                </a:p>
              </p:txBody>
            </p:sp>
          </mc:Choice>
          <mc:Fallback xmlns="">
            <p:sp>
              <p:nvSpPr>
                <p:cNvPr id="23" name="TextBox 22">
                  <a:extLst>
                    <a:ext uri="{FF2B5EF4-FFF2-40B4-BE49-F238E27FC236}">
                      <a16:creationId xmlns:a16="http://schemas.microsoft.com/office/drawing/2014/main" id="{FD7B6A4B-B69B-40FF-8A53-F93166079936}"/>
                    </a:ext>
                  </a:extLst>
                </p:cNvPr>
                <p:cNvSpPr txBox="1">
                  <a:spLocks noRot="1" noChangeAspect="1" noMove="1" noResize="1" noEditPoints="1" noAdjustHandles="1" noChangeArrowheads="1" noChangeShapeType="1" noTextEdit="1"/>
                </p:cNvSpPr>
                <p:nvPr/>
              </p:nvSpPr>
              <p:spPr>
                <a:xfrm>
                  <a:off x="7128335" y="5901544"/>
                  <a:ext cx="907043" cy="65768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65F6035E-9474-4CF2-A4D5-8179690EB882}"/>
                    </a:ext>
                  </a:extLst>
                </p:cNvPr>
                <p:cNvSpPr txBox="1"/>
                <p:nvPr/>
              </p:nvSpPr>
              <p:spPr>
                <a:xfrm>
                  <a:off x="6308271" y="4655130"/>
                  <a:ext cx="871649" cy="65768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𝑑</m:t>
                                </m:r>
                              </m:e>
                            </m:acc>
                          </m:e>
                          <m:sub>
                            <m:r>
                              <a:rPr lang="en-US" sz="3200" b="0" i="1" smtClean="0">
                                <a:latin typeface="Cambria Math" panose="02040503050406030204" pitchFamily="18" charset="0"/>
                              </a:rPr>
                              <m:t>𝑏𝑐</m:t>
                            </m:r>
                          </m:sub>
                        </m:sSub>
                      </m:oMath>
                    </m:oMathPara>
                  </a14:m>
                  <a:endParaRPr lang="en-US" sz="3200" dirty="0"/>
                </a:p>
              </p:txBody>
            </p:sp>
          </mc:Choice>
          <mc:Fallback xmlns="">
            <p:sp>
              <p:nvSpPr>
                <p:cNvPr id="24" name="TextBox 23">
                  <a:extLst>
                    <a:ext uri="{FF2B5EF4-FFF2-40B4-BE49-F238E27FC236}">
                      <a16:creationId xmlns:a16="http://schemas.microsoft.com/office/drawing/2014/main" id="{65F6035E-9474-4CF2-A4D5-8179690EB882}"/>
                    </a:ext>
                  </a:extLst>
                </p:cNvPr>
                <p:cNvSpPr txBox="1">
                  <a:spLocks noRot="1" noChangeAspect="1" noMove="1" noResize="1" noEditPoints="1" noAdjustHandles="1" noChangeArrowheads="1" noChangeShapeType="1" noTextEdit="1"/>
                </p:cNvSpPr>
                <p:nvPr/>
              </p:nvSpPr>
              <p:spPr>
                <a:xfrm>
                  <a:off x="6308271" y="4655130"/>
                  <a:ext cx="871649" cy="657681"/>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52E05306-20C1-43F3-89DC-D94CE6C2B716}"/>
                    </a:ext>
                  </a:extLst>
                </p:cNvPr>
                <p:cNvSpPr txBox="1"/>
                <p:nvPr/>
              </p:nvSpPr>
              <p:spPr>
                <a:xfrm>
                  <a:off x="4685169" y="3717715"/>
                  <a:ext cx="550151" cy="64466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𝐸</m:t>
                            </m:r>
                          </m:e>
                        </m:acc>
                      </m:oMath>
                    </m:oMathPara>
                  </a14:m>
                  <a:endParaRPr lang="en-US" sz="3200" dirty="0"/>
                </a:p>
              </p:txBody>
            </p:sp>
          </mc:Choice>
          <mc:Fallback xmlns="">
            <p:sp>
              <p:nvSpPr>
                <p:cNvPr id="25" name="TextBox 24">
                  <a:extLst>
                    <a:ext uri="{FF2B5EF4-FFF2-40B4-BE49-F238E27FC236}">
                      <a16:creationId xmlns:a16="http://schemas.microsoft.com/office/drawing/2014/main" id="{52E05306-20C1-43F3-89DC-D94CE6C2B716}"/>
                    </a:ext>
                  </a:extLst>
                </p:cNvPr>
                <p:cNvSpPr txBox="1">
                  <a:spLocks noRot="1" noChangeAspect="1" noMove="1" noResize="1" noEditPoints="1" noAdjustHandles="1" noChangeArrowheads="1" noChangeShapeType="1" noTextEdit="1"/>
                </p:cNvSpPr>
                <p:nvPr/>
              </p:nvSpPr>
              <p:spPr>
                <a:xfrm>
                  <a:off x="4685169" y="3717715"/>
                  <a:ext cx="550151" cy="644664"/>
                </a:xfrm>
                <a:prstGeom prst="rect">
                  <a:avLst/>
                </a:prstGeom>
                <a:blipFill>
                  <a:blip r:embed="rId8"/>
                  <a:stretch>
                    <a:fillRect/>
                  </a:stretch>
                </a:blipFill>
              </p:spPr>
              <p:txBody>
                <a:bodyPr/>
                <a:lstStyle/>
                <a:p>
                  <a:r>
                    <a:rPr lang="en-US">
                      <a:noFill/>
                    </a:rPr>
                    <a:t> </a:t>
                  </a:r>
                </a:p>
              </p:txBody>
            </p:sp>
          </mc:Fallback>
        </mc:AlternateContent>
      </p:grpSp>
      <p:sp>
        <p:nvSpPr>
          <p:cNvPr id="26" name="Multiplication Sign 25">
            <a:extLst>
              <a:ext uri="{FF2B5EF4-FFF2-40B4-BE49-F238E27FC236}">
                <a16:creationId xmlns:a16="http://schemas.microsoft.com/office/drawing/2014/main" id="{32E43AC4-ADEA-4298-994B-91377D972613}"/>
              </a:ext>
            </a:extLst>
          </p:cNvPr>
          <p:cNvSpPr/>
          <p:nvPr/>
        </p:nvSpPr>
        <p:spPr>
          <a:xfrm>
            <a:off x="1064914" y="4538812"/>
            <a:ext cx="589490" cy="57613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Right 26">
            <a:extLst>
              <a:ext uri="{FF2B5EF4-FFF2-40B4-BE49-F238E27FC236}">
                <a16:creationId xmlns:a16="http://schemas.microsoft.com/office/drawing/2014/main" id="{5C0EE04D-1D71-4B24-A388-D74389C9FE4A}"/>
              </a:ext>
            </a:extLst>
          </p:cNvPr>
          <p:cNvSpPr/>
          <p:nvPr/>
        </p:nvSpPr>
        <p:spPr>
          <a:xfrm rot="16200000">
            <a:off x="1132945" y="5868017"/>
            <a:ext cx="1039372" cy="112852"/>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Right 27">
            <a:extLst>
              <a:ext uri="{FF2B5EF4-FFF2-40B4-BE49-F238E27FC236}">
                <a16:creationId xmlns:a16="http://schemas.microsoft.com/office/drawing/2014/main" id="{F788D28C-130A-47D0-92EE-C1BD13AF8F78}"/>
              </a:ext>
            </a:extLst>
          </p:cNvPr>
          <p:cNvSpPr/>
          <p:nvPr/>
        </p:nvSpPr>
        <p:spPr>
          <a:xfrm rot="512423">
            <a:off x="2010462" y="5364849"/>
            <a:ext cx="712491" cy="156588"/>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Right 28">
            <a:extLst>
              <a:ext uri="{FF2B5EF4-FFF2-40B4-BE49-F238E27FC236}">
                <a16:creationId xmlns:a16="http://schemas.microsoft.com/office/drawing/2014/main" id="{6D372C9A-6953-4F85-9FB3-869D5AB87896}"/>
              </a:ext>
            </a:extLst>
          </p:cNvPr>
          <p:cNvSpPr/>
          <p:nvPr/>
        </p:nvSpPr>
        <p:spPr>
          <a:xfrm rot="13214849">
            <a:off x="1870031" y="4636359"/>
            <a:ext cx="1127243" cy="123176"/>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74F18A4-DE74-46B5-9C4D-C99EA71C2D6C}"/>
              </a:ext>
            </a:extLst>
          </p:cNvPr>
          <p:cNvSpPr/>
          <p:nvPr/>
        </p:nvSpPr>
        <p:spPr>
          <a:xfrm>
            <a:off x="5598979" y="634838"/>
            <a:ext cx="3306229" cy="75132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0188BFE4-9C08-42F5-BA3B-28E8533F9A3F}"/>
              </a:ext>
            </a:extLst>
          </p:cNvPr>
          <p:cNvSpPr/>
          <p:nvPr/>
        </p:nvSpPr>
        <p:spPr>
          <a:xfrm>
            <a:off x="8081060" y="1418247"/>
            <a:ext cx="2979103" cy="45714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CBD407D8-1F31-4350-B9F9-1A67E73C9FBC}"/>
              </a:ext>
            </a:extLst>
          </p:cNvPr>
          <p:cNvSpPr/>
          <p:nvPr/>
        </p:nvSpPr>
        <p:spPr>
          <a:xfrm>
            <a:off x="5177853" y="1892004"/>
            <a:ext cx="3306229" cy="75132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E15466BA-2FDC-418F-BEDE-DD65E8D9C643}"/>
              </a:ext>
            </a:extLst>
          </p:cNvPr>
          <p:cNvSpPr/>
          <p:nvPr/>
        </p:nvSpPr>
        <p:spPr>
          <a:xfrm>
            <a:off x="6764791" y="2647822"/>
            <a:ext cx="3829436" cy="66828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5785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500"/>
                                        <p:tgtEl>
                                          <p:spTgt spid="2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fade">
                                      <p:cBhvr>
                                        <p:cTn id="20" dur="500"/>
                                        <p:tgtEl>
                                          <p:spTgt spid="2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fade">
                                      <p:cBhvr>
                                        <p:cTn id="23" dur="500"/>
                                        <p:tgtEl>
                                          <p:spTgt spid="2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fade">
                                      <p:cBhvr>
                                        <p:cTn id="28" dur="500"/>
                                        <p:tgtEl>
                                          <p:spTgt spid="3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DCD9741-ED5B-475D-841A-0267869F2E71}"/>
              </a:ext>
            </a:extLst>
          </p:cNvPr>
          <p:cNvSpPr/>
          <p:nvPr/>
        </p:nvSpPr>
        <p:spPr>
          <a:xfrm>
            <a:off x="0" y="594291"/>
            <a:ext cx="12192000" cy="82931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Arial" panose="020B0604020202020204" pitchFamily="34" charset="0"/>
                <a:cs typeface="Arial" panose="020B0604020202020204" pitchFamily="34" charset="0"/>
              </a:rPr>
              <a:t>multiple three-level atoms</a:t>
            </a:r>
          </a:p>
        </p:txBody>
      </p:sp>
      <p:pic>
        <p:nvPicPr>
          <p:cNvPr id="5" name="Picture 4">
            <a:extLst>
              <a:ext uri="{FF2B5EF4-FFF2-40B4-BE49-F238E27FC236}">
                <a16:creationId xmlns:a16="http://schemas.microsoft.com/office/drawing/2014/main" id="{3E277853-968F-451C-B847-461ACCD41260}"/>
              </a:ext>
            </a:extLst>
          </p:cNvPr>
          <p:cNvPicPr>
            <a:picLocks noChangeAspect="1"/>
          </p:cNvPicPr>
          <p:nvPr/>
        </p:nvPicPr>
        <p:blipFill>
          <a:blip r:embed="rId2"/>
          <a:stretch>
            <a:fillRect/>
          </a:stretch>
        </p:blipFill>
        <p:spPr>
          <a:xfrm>
            <a:off x="3738069" y="1757657"/>
            <a:ext cx="6830637" cy="833787"/>
          </a:xfrm>
          <a:prstGeom prst="rect">
            <a:avLst/>
          </a:prstGeom>
        </p:spPr>
      </p:pic>
      <p:sp>
        <p:nvSpPr>
          <p:cNvPr id="6" name="TextBox 5">
            <a:extLst>
              <a:ext uri="{FF2B5EF4-FFF2-40B4-BE49-F238E27FC236}">
                <a16:creationId xmlns:a16="http://schemas.microsoft.com/office/drawing/2014/main" id="{3B98BFC0-381F-4FC0-A5B6-8F5BE9A039F4}"/>
              </a:ext>
            </a:extLst>
          </p:cNvPr>
          <p:cNvSpPr txBox="1"/>
          <p:nvPr/>
        </p:nvSpPr>
        <p:spPr>
          <a:xfrm>
            <a:off x="1009016" y="1857516"/>
            <a:ext cx="2507418" cy="584775"/>
          </a:xfrm>
          <a:prstGeom prst="rect">
            <a:avLst/>
          </a:prstGeom>
          <a:noFill/>
        </p:spPr>
        <p:txBody>
          <a:bodyPr wrap="none" rtlCol="0">
            <a:spAutoFit/>
          </a:bodyPr>
          <a:lstStyle/>
          <a:p>
            <a:r>
              <a:rPr lang="en-US" sz="3200" dirty="0">
                <a:latin typeface="Arial" panose="020B0604020202020204" pitchFamily="34" charset="0"/>
                <a:cs typeface="Arial" panose="020B0604020202020204" pitchFamily="34" charset="0"/>
              </a:rPr>
              <a:t>steady state:</a:t>
            </a:r>
          </a:p>
        </p:txBody>
      </p:sp>
      <p:pic>
        <p:nvPicPr>
          <p:cNvPr id="8" name="Picture 7">
            <a:extLst>
              <a:ext uri="{FF2B5EF4-FFF2-40B4-BE49-F238E27FC236}">
                <a16:creationId xmlns:a16="http://schemas.microsoft.com/office/drawing/2014/main" id="{03EF2004-00C1-4EAF-8190-F6B42AD3B688}"/>
              </a:ext>
            </a:extLst>
          </p:cNvPr>
          <p:cNvPicPr>
            <a:picLocks noChangeAspect="1"/>
          </p:cNvPicPr>
          <p:nvPr/>
        </p:nvPicPr>
        <p:blipFill>
          <a:blip r:embed="rId3"/>
          <a:stretch>
            <a:fillRect/>
          </a:stretch>
        </p:blipFill>
        <p:spPr>
          <a:xfrm>
            <a:off x="6390156" y="2720435"/>
            <a:ext cx="4526399" cy="3337559"/>
          </a:xfrm>
          <a:prstGeom prst="rect">
            <a:avLst/>
          </a:prstGeom>
        </p:spPr>
      </p:pic>
      <p:pic>
        <p:nvPicPr>
          <p:cNvPr id="9" name="Picture 8">
            <a:extLst>
              <a:ext uri="{FF2B5EF4-FFF2-40B4-BE49-F238E27FC236}">
                <a16:creationId xmlns:a16="http://schemas.microsoft.com/office/drawing/2014/main" id="{C762AEC6-4390-4481-8192-BE952DF50E29}"/>
              </a:ext>
            </a:extLst>
          </p:cNvPr>
          <p:cNvPicPr>
            <a:picLocks noChangeAspect="1"/>
          </p:cNvPicPr>
          <p:nvPr/>
        </p:nvPicPr>
        <p:blipFill>
          <a:blip r:embed="rId4"/>
          <a:stretch>
            <a:fillRect/>
          </a:stretch>
        </p:blipFill>
        <p:spPr>
          <a:xfrm>
            <a:off x="640499" y="2720435"/>
            <a:ext cx="4686599" cy="3337559"/>
          </a:xfrm>
          <a:prstGeom prst="rect">
            <a:avLst/>
          </a:prstGeom>
        </p:spPr>
      </p:pic>
      <p:sp>
        <p:nvSpPr>
          <p:cNvPr id="10" name="Rectangle 9">
            <a:extLst>
              <a:ext uri="{FF2B5EF4-FFF2-40B4-BE49-F238E27FC236}">
                <a16:creationId xmlns:a16="http://schemas.microsoft.com/office/drawing/2014/main" id="{D6AFB728-BCA9-495F-BD55-88C6B5BB7219}"/>
              </a:ext>
            </a:extLst>
          </p:cNvPr>
          <p:cNvSpPr/>
          <p:nvPr/>
        </p:nvSpPr>
        <p:spPr>
          <a:xfrm>
            <a:off x="391538" y="2876204"/>
            <a:ext cx="497924" cy="731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0922BBF-A1A9-4571-9364-55504BBEA5AD}"/>
              </a:ext>
            </a:extLst>
          </p:cNvPr>
          <p:cNvSpPr/>
          <p:nvPr/>
        </p:nvSpPr>
        <p:spPr>
          <a:xfrm>
            <a:off x="6051085" y="2956366"/>
            <a:ext cx="497924" cy="731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8312832C-2659-4A98-933E-C25C58BA9FE9}"/>
              </a:ext>
            </a:extLst>
          </p:cNvPr>
          <p:cNvSpPr txBox="1"/>
          <p:nvPr/>
        </p:nvSpPr>
        <p:spPr>
          <a:xfrm>
            <a:off x="1009016" y="6063092"/>
            <a:ext cx="10522432" cy="461665"/>
          </a:xfrm>
          <a:prstGeom prst="rect">
            <a:avLst/>
          </a:prstGeom>
          <a:noFill/>
        </p:spPr>
        <p:txBody>
          <a:bodyPr wrap="none" rtlCol="0">
            <a:spAutoFit/>
          </a:bodyPr>
          <a:lstStyle/>
          <a:p>
            <a:r>
              <a:rPr lang="en-US" sz="2400" dirty="0">
                <a:latin typeface="Arial" panose="020B0604020202020204" pitchFamily="34" charset="0"/>
                <a:cs typeface="Arial" panose="020B0604020202020204" pitchFamily="34" charset="0"/>
              </a:rPr>
              <a:t>100% population inversion for arbitrary number of atoms in the </a:t>
            </a:r>
            <a:r>
              <a:rPr lang="en-US" sz="2400" dirty="0">
                <a:solidFill>
                  <a:srgbClr val="FF0000"/>
                </a:solidFill>
                <a:latin typeface="Arial" panose="020B0604020202020204" pitchFamily="34" charset="0"/>
                <a:cs typeface="Arial" panose="020B0604020202020204" pitchFamily="34" charset="0"/>
              </a:rPr>
              <a:t>steady state</a:t>
            </a:r>
            <a:r>
              <a:rPr lang="en-US" sz="24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271228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CAE118D-EE14-4EAE-BC61-DA43586103A7}"/>
              </a:ext>
            </a:extLst>
          </p:cNvPr>
          <p:cNvSpPr/>
          <p:nvPr/>
        </p:nvSpPr>
        <p:spPr>
          <a:xfrm>
            <a:off x="0" y="594291"/>
            <a:ext cx="12192000" cy="82931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3"/>
          <a:stretch>
            <a:fillRect/>
          </a:stretch>
        </p:blipFill>
        <p:spPr>
          <a:xfrm>
            <a:off x="1702423" y="1550628"/>
            <a:ext cx="4574347" cy="2287173"/>
          </a:xfrm>
          <a:prstGeom prst="rect">
            <a:avLst/>
          </a:prstGeom>
        </p:spPr>
      </p:pic>
      <p:sp>
        <p:nvSpPr>
          <p:cNvPr id="3" name="Title 2"/>
          <p:cNvSpPr>
            <a:spLocks noGrp="1"/>
          </p:cNvSpPr>
          <p:nvPr>
            <p:ph type="title"/>
          </p:nvPr>
        </p:nvSpPr>
        <p:spPr>
          <a:xfrm>
            <a:off x="1941400" y="643467"/>
            <a:ext cx="8408193" cy="744836"/>
          </a:xfrm>
        </p:spPr>
        <p:txBody>
          <a:bodyPr vert="horz" lIns="91440" tIns="45720" rIns="91440" bIns="45720" rtlCol="0" anchor="ctr">
            <a:normAutofit/>
          </a:bodyPr>
          <a:lstStyle/>
          <a:p>
            <a:pPr algn="ctr"/>
            <a:r>
              <a:rPr lang="en-US" sz="3600" dirty="0">
                <a:solidFill>
                  <a:schemeClr val="bg1"/>
                </a:solidFill>
                <a:latin typeface="Arial" panose="020B0604020202020204" pitchFamily="34" charset="0"/>
                <a:cs typeface="Arial" panose="020B0604020202020204" pitchFamily="34" charset="0"/>
              </a:rPr>
              <a:t>what is the squeezed vacuum?</a:t>
            </a:r>
          </a:p>
        </p:txBody>
      </p:sp>
      <p:pic>
        <p:nvPicPr>
          <p:cNvPr id="19" name="Picture 18"/>
          <p:cNvPicPr>
            <a:picLocks noChangeAspect="1"/>
          </p:cNvPicPr>
          <p:nvPr/>
        </p:nvPicPr>
        <p:blipFill>
          <a:blip r:embed="rId4"/>
          <a:stretch>
            <a:fillRect/>
          </a:stretch>
        </p:blipFill>
        <p:spPr>
          <a:xfrm>
            <a:off x="2606224" y="3909929"/>
            <a:ext cx="6480365" cy="576154"/>
          </a:xfrm>
          <a:prstGeom prst="rect">
            <a:avLst/>
          </a:prstGeom>
        </p:spPr>
      </p:pic>
      <p:pic>
        <p:nvPicPr>
          <p:cNvPr id="20" name="Picture 19"/>
          <p:cNvPicPr>
            <a:picLocks noChangeAspect="1"/>
          </p:cNvPicPr>
          <p:nvPr/>
        </p:nvPicPr>
        <p:blipFill>
          <a:blip r:embed="rId5"/>
          <a:stretch>
            <a:fillRect/>
          </a:stretch>
        </p:blipFill>
        <p:spPr>
          <a:xfrm>
            <a:off x="2528509" y="5102051"/>
            <a:ext cx="6397950" cy="545691"/>
          </a:xfrm>
          <a:prstGeom prst="rect">
            <a:avLst/>
          </a:prstGeom>
        </p:spPr>
      </p:pic>
      <mc:AlternateContent xmlns:mc="http://schemas.openxmlformats.org/markup-compatibility/2006" xmlns:a14="http://schemas.microsoft.com/office/drawing/2010/main">
        <mc:Choice Requires="a14">
          <p:sp>
            <p:nvSpPr>
              <p:cNvPr id="21" name="TextBox 20"/>
              <p:cNvSpPr txBox="1"/>
              <p:nvPr/>
            </p:nvSpPr>
            <p:spPr>
              <a:xfrm>
                <a:off x="5552746" y="4588962"/>
                <a:ext cx="5012462" cy="380810"/>
              </a:xfrm>
              <a:prstGeom prst="rect">
                <a:avLst/>
              </a:prstGeom>
              <a:noFill/>
            </p:spPr>
            <p:txBody>
              <a:bodyPr wrap="none" rtlCol="0">
                <a:spAutoFit/>
              </a:bodyPr>
              <a:lstStyle/>
              <a:p>
                <a:r>
                  <a:rPr lang="en-US" dirty="0"/>
                  <a:t>parametric approximation: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𝑐</m:t>
                        </m:r>
                      </m:e>
                    </m:acc>
                    <m:r>
                      <a:rPr lang="en-US" i="1" dirty="0">
                        <a:latin typeface="Cambria Math" panose="02040503050406030204" pitchFamily="18" charset="0"/>
                      </a:rPr>
                      <m:t>→</m:t>
                    </m:r>
                    <m:r>
                      <a:rPr lang="en-US" i="1" dirty="0">
                        <a:latin typeface="Cambria Math" panose="02040503050406030204" pitchFamily="18" charset="0"/>
                      </a:rPr>
                      <m:t>𝛾</m:t>
                    </m:r>
                    <m:sSup>
                      <m:sSupPr>
                        <m:ctrlPr>
                          <a:rPr lang="en-US" i="1" dirty="0">
                            <a:latin typeface="Cambria Math" panose="02040503050406030204" pitchFamily="18" charset="0"/>
                          </a:rPr>
                        </m:ctrlPr>
                      </m:sSupPr>
                      <m:e>
                        <m:r>
                          <a:rPr lang="en-US" i="1" dirty="0">
                            <a:latin typeface="Cambria Math" panose="02040503050406030204" pitchFamily="18" charset="0"/>
                          </a:rPr>
                          <m:t>𝑒</m:t>
                        </m:r>
                      </m:e>
                      <m:sup>
                        <m:r>
                          <a:rPr lang="en-US" i="1" dirty="0">
                            <a:latin typeface="Cambria Math" panose="02040503050406030204" pitchFamily="18" charset="0"/>
                          </a:rPr>
                          <m:t>−</m:t>
                        </m:r>
                        <m:r>
                          <a:rPr lang="en-US" i="1" dirty="0">
                            <a:latin typeface="Cambria Math" panose="02040503050406030204" pitchFamily="18" charset="0"/>
                          </a:rPr>
                          <m:t>𝑖</m:t>
                        </m:r>
                        <m:sSub>
                          <m:sSubPr>
                            <m:ctrlPr>
                              <a:rPr lang="en-US" i="1" dirty="0">
                                <a:latin typeface="Cambria Math" panose="02040503050406030204" pitchFamily="18" charset="0"/>
                              </a:rPr>
                            </m:ctrlPr>
                          </m:sSubPr>
                          <m:e>
                            <m:r>
                              <a:rPr lang="en-US" i="1" dirty="0">
                                <a:latin typeface="Cambria Math" panose="02040503050406030204" pitchFamily="18" charset="0"/>
                              </a:rPr>
                              <m:t>𝜔</m:t>
                            </m:r>
                          </m:e>
                          <m:sub>
                            <m:r>
                              <a:rPr lang="en-US" i="1" dirty="0">
                                <a:latin typeface="Cambria Math" panose="02040503050406030204" pitchFamily="18" charset="0"/>
                              </a:rPr>
                              <m:t>𝑃</m:t>
                            </m:r>
                          </m:sub>
                        </m:sSub>
                        <m:r>
                          <a:rPr lang="en-US" i="1" dirty="0">
                            <a:latin typeface="Cambria Math" panose="02040503050406030204" pitchFamily="18" charset="0"/>
                          </a:rPr>
                          <m:t>𝑡</m:t>
                        </m:r>
                      </m:sup>
                    </m:sSup>
                  </m:oMath>
                </a14:m>
                <a:r>
                  <a:rPr lang="en-US" dirty="0"/>
                  <a:t>, </a:t>
                </a:r>
                <a14:m>
                  <m:oMath xmlns:m="http://schemas.openxmlformats.org/officeDocument/2006/math">
                    <m:r>
                      <a:rPr lang="en-US" i="1" dirty="0">
                        <a:latin typeface="Cambria Math" panose="02040503050406030204" pitchFamily="18" charset="0"/>
                      </a:rPr>
                      <m:t>𝜂</m:t>
                    </m:r>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𝜒</m:t>
                        </m:r>
                      </m:e>
                      <m:sup>
                        <m:r>
                          <a:rPr lang="en-US" i="1" dirty="0">
                            <a:latin typeface="Cambria Math" panose="02040503050406030204" pitchFamily="18" charset="0"/>
                          </a:rPr>
                          <m:t>(2)</m:t>
                        </m:r>
                      </m:sup>
                    </m:sSup>
                    <m:r>
                      <a:rPr lang="en-US" i="1" dirty="0">
                        <a:latin typeface="Cambria Math" panose="02040503050406030204" pitchFamily="18" charset="0"/>
                      </a:rPr>
                      <m:t>𝛾</m:t>
                    </m:r>
                  </m:oMath>
                </a14:m>
                <a:endParaRPr 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5552746" y="4588962"/>
                <a:ext cx="5012462" cy="380810"/>
              </a:xfrm>
              <a:prstGeom prst="rect">
                <a:avLst/>
              </a:prstGeom>
              <a:blipFill>
                <a:blip r:embed="rId6"/>
                <a:stretch>
                  <a:fillRect l="-1095" t="-6452" b="-258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5608563" y="5698872"/>
                <a:ext cx="3317896" cy="369332"/>
              </a:xfrm>
              <a:prstGeom prst="rect">
                <a:avLst/>
              </a:prstGeom>
              <a:noFill/>
            </p:spPr>
            <p:txBody>
              <a:bodyPr wrap="none" rtlCol="0">
                <a:spAutoFit/>
              </a:bodyPr>
              <a:lstStyle/>
              <a:p>
                <a:r>
                  <a:rPr lang="en-US" dirty="0"/>
                  <a:t>phase matching: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𝑃</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𝑎</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𝑏</m:t>
                        </m:r>
                      </m:sub>
                    </m:sSub>
                  </m:oMath>
                </a14:m>
                <a:endParaRPr lang="en-US" dirty="0"/>
              </a:p>
            </p:txBody>
          </p:sp>
        </mc:Choice>
        <mc:Fallback xmlns="">
          <p:sp>
            <p:nvSpPr>
              <p:cNvPr id="26" name="TextBox 25"/>
              <p:cNvSpPr txBox="1">
                <a:spLocks noRot="1" noChangeAspect="1" noMove="1" noResize="1" noEditPoints="1" noAdjustHandles="1" noChangeArrowheads="1" noChangeShapeType="1" noTextEdit="1"/>
              </p:cNvSpPr>
              <p:nvPr/>
            </p:nvSpPr>
            <p:spPr>
              <a:xfrm>
                <a:off x="5608563" y="5698872"/>
                <a:ext cx="3317896" cy="369332"/>
              </a:xfrm>
              <a:prstGeom prst="rect">
                <a:avLst/>
              </a:prstGeom>
              <a:blipFill>
                <a:blip r:embed="rId7"/>
                <a:stretch>
                  <a:fillRect l="-1471" t="-10000" b="-26667"/>
                </a:stretch>
              </a:blipFill>
            </p:spPr>
            <p:txBody>
              <a:bodyPr/>
              <a:lstStyle/>
              <a:p>
                <a:r>
                  <a:rPr lang="en-US">
                    <a:noFill/>
                  </a:rPr>
                  <a:t> </a:t>
                </a:r>
              </a:p>
            </p:txBody>
          </p:sp>
        </mc:Fallback>
      </mc:AlternateContent>
      <p:sp>
        <p:nvSpPr>
          <p:cNvPr id="27" name="Arrow: Down 26"/>
          <p:cNvSpPr/>
          <p:nvPr/>
        </p:nvSpPr>
        <p:spPr>
          <a:xfrm>
            <a:off x="5095546" y="4486084"/>
            <a:ext cx="457200" cy="615967"/>
          </a:xfrm>
          <a:prstGeom prst="downArrow">
            <a:avLst/>
          </a:prstGeom>
          <a:solidFill>
            <a:schemeClr val="dk1">
              <a:alpha val="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8" name="Arrow: Down 27"/>
          <p:cNvSpPr/>
          <p:nvPr/>
        </p:nvSpPr>
        <p:spPr>
          <a:xfrm>
            <a:off x="5095546" y="5631048"/>
            <a:ext cx="457200" cy="632661"/>
          </a:xfrm>
          <a:prstGeom prst="downArrow">
            <a:avLst/>
          </a:prstGeom>
          <a:solidFill>
            <a:schemeClr val="dk1">
              <a:alpha val="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pic>
        <p:nvPicPr>
          <p:cNvPr id="29" name="Picture 28"/>
          <p:cNvPicPr>
            <a:picLocks noChangeAspect="1"/>
          </p:cNvPicPr>
          <p:nvPr/>
        </p:nvPicPr>
        <p:blipFill>
          <a:blip r:embed="rId8"/>
          <a:stretch>
            <a:fillRect/>
          </a:stretch>
        </p:blipFill>
        <p:spPr>
          <a:xfrm>
            <a:off x="4089037" y="6309531"/>
            <a:ext cx="2470218" cy="457448"/>
          </a:xfrm>
          <a:prstGeom prst="rect">
            <a:avLst/>
          </a:prstGeom>
        </p:spPr>
      </p:pic>
      <p:pic>
        <p:nvPicPr>
          <p:cNvPr id="5" name="Picture 4">
            <a:extLst>
              <a:ext uri="{FF2B5EF4-FFF2-40B4-BE49-F238E27FC236}">
                <a16:creationId xmlns:a16="http://schemas.microsoft.com/office/drawing/2014/main" id="{9A536374-D7B5-4381-9B8B-9C81E077E8EC}"/>
              </a:ext>
            </a:extLst>
          </p:cNvPr>
          <p:cNvPicPr>
            <a:picLocks noChangeAspect="1"/>
          </p:cNvPicPr>
          <p:nvPr/>
        </p:nvPicPr>
        <p:blipFill>
          <a:blip r:embed="rId9"/>
          <a:stretch>
            <a:fillRect/>
          </a:stretch>
        </p:blipFill>
        <p:spPr>
          <a:xfrm>
            <a:off x="6625131" y="1904635"/>
            <a:ext cx="2867692" cy="1239924"/>
          </a:xfrm>
          <a:prstGeom prst="rect">
            <a:avLst/>
          </a:prstGeom>
        </p:spPr>
      </p:pic>
      <p:pic>
        <p:nvPicPr>
          <p:cNvPr id="6" name="Picture 5">
            <a:extLst>
              <a:ext uri="{FF2B5EF4-FFF2-40B4-BE49-F238E27FC236}">
                <a16:creationId xmlns:a16="http://schemas.microsoft.com/office/drawing/2014/main" id="{4D270A57-EF31-4A80-AB2F-2B17B89E630E}"/>
              </a:ext>
            </a:extLst>
          </p:cNvPr>
          <p:cNvPicPr>
            <a:picLocks noChangeAspect="1"/>
          </p:cNvPicPr>
          <p:nvPr/>
        </p:nvPicPr>
        <p:blipFill>
          <a:blip r:embed="rId10"/>
          <a:stretch>
            <a:fillRect/>
          </a:stretch>
        </p:blipFill>
        <p:spPr>
          <a:xfrm>
            <a:off x="9433140" y="1796814"/>
            <a:ext cx="2566783" cy="2059764"/>
          </a:xfrm>
          <a:prstGeom prst="rect">
            <a:avLst/>
          </a:prstGeom>
        </p:spPr>
      </p:pic>
    </p:spTree>
    <p:extLst>
      <p:ext uri="{BB962C8B-B14F-4D97-AF65-F5344CB8AC3E}">
        <p14:creationId xmlns:p14="http://schemas.microsoft.com/office/powerpoint/2010/main" val="9072851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10" presetClass="entr" presetSubtype="0" fill="hold"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500"/>
                                        <p:tgtEl>
                                          <p:spTgt spid="2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fade">
                                      <p:cBhvr>
                                        <p:cTn id="26" dur="500"/>
                                        <p:tgtEl>
                                          <p:spTgt spid="28"/>
                                        </p:tgtEl>
                                      </p:cBhvr>
                                    </p:animEffect>
                                  </p:childTnLst>
                                </p:cTn>
                              </p:par>
                              <p:par>
                                <p:cTn id="27" presetID="10" presetClass="entr" presetSubtype="0"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fade">
                                      <p:cBhvr>
                                        <p:cTn id="2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6" grpId="0"/>
      <p:bldP spid="27" grpId="0" animBg="1"/>
      <p:bldP spid="2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62560" y="717090"/>
            <a:ext cx="3407113" cy="516078"/>
          </a:xfrm>
          <a:prstGeom prst="rect">
            <a:avLst/>
          </a:prstGeom>
        </p:spPr>
      </p:pic>
      <p:pic>
        <p:nvPicPr>
          <p:cNvPr id="8" name="Picture 7"/>
          <p:cNvPicPr>
            <a:picLocks noChangeAspect="1"/>
          </p:cNvPicPr>
          <p:nvPr/>
        </p:nvPicPr>
        <p:blipFill>
          <a:blip r:embed="rId3"/>
          <a:stretch>
            <a:fillRect/>
          </a:stretch>
        </p:blipFill>
        <p:spPr>
          <a:xfrm>
            <a:off x="1962560" y="1880842"/>
            <a:ext cx="3777271" cy="969921"/>
          </a:xfrm>
          <a:prstGeom prst="rect">
            <a:avLst/>
          </a:prstGeom>
        </p:spPr>
      </p:pic>
      <p:pic>
        <p:nvPicPr>
          <p:cNvPr id="9" name="Picture 8"/>
          <p:cNvPicPr>
            <a:picLocks noChangeAspect="1"/>
          </p:cNvPicPr>
          <p:nvPr/>
        </p:nvPicPr>
        <p:blipFill>
          <a:blip r:embed="rId4"/>
          <a:stretch>
            <a:fillRect/>
          </a:stretch>
        </p:blipFill>
        <p:spPr>
          <a:xfrm>
            <a:off x="2577387" y="2723692"/>
            <a:ext cx="4137498" cy="833167"/>
          </a:xfrm>
          <a:prstGeom prst="rect">
            <a:avLst/>
          </a:prstGeom>
        </p:spPr>
      </p:pic>
      <p:sp>
        <p:nvSpPr>
          <p:cNvPr id="10" name="Arrow: Down 9"/>
          <p:cNvSpPr/>
          <p:nvPr/>
        </p:nvSpPr>
        <p:spPr>
          <a:xfrm>
            <a:off x="3488586" y="1318632"/>
            <a:ext cx="457200" cy="480265"/>
          </a:xfrm>
          <a:prstGeom prst="downArrow">
            <a:avLst/>
          </a:prstGeom>
          <a:solidFill>
            <a:schemeClr val="dk1">
              <a:alpha val="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pic>
        <p:nvPicPr>
          <p:cNvPr id="11" name="Picture 10"/>
          <p:cNvPicPr>
            <a:picLocks noChangeAspect="1"/>
          </p:cNvPicPr>
          <p:nvPr/>
        </p:nvPicPr>
        <p:blipFill>
          <a:blip r:embed="rId5"/>
          <a:stretch>
            <a:fillRect/>
          </a:stretch>
        </p:blipFill>
        <p:spPr>
          <a:xfrm>
            <a:off x="6895320" y="201640"/>
            <a:ext cx="3512763" cy="2743201"/>
          </a:xfrm>
          <a:prstGeom prst="rect">
            <a:avLst/>
          </a:prstGeom>
        </p:spPr>
      </p:pic>
      <p:pic>
        <p:nvPicPr>
          <p:cNvPr id="12" name="Picture 11"/>
          <p:cNvPicPr>
            <a:picLocks noChangeAspect="1"/>
          </p:cNvPicPr>
          <p:nvPr/>
        </p:nvPicPr>
        <p:blipFill>
          <a:blip r:embed="rId6"/>
          <a:stretch>
            <a:fillRect/>
          </a:stretch>
        </p:blipFill>
        <p:spPr>
          <a:xfrm>
            <a:off x="7438603" y="3042539"/>
            <a:ext cx="2704104" cy="2680826"/>
          </a:xfrm>
          <a:prstGeom prst="rect">
            <a:avLst/>
          </a:prstGeom>
        </p:spPr>
      </p:pic>
      <p:pic>
        <p:nvPicPr>
          <p:cNvPr id="13" name="Picture 12"/>
          <p:cNvPicPr>
            <a:picLocks noChangeAspect="1"/>
          </p:cNvPicPr>
          <p:nvPr/>
        </p:nvPicPr>
        <p:blipFill>
          <a:blip r:embed="rId7"/>
          <a:stretch>
            <a:fillRect/>
          </a:stretch>
        </p:blipFill>
        <p:spPr>
          <a:xfrm>
            <a:off x="2297167" y="3712300"/>
            <a:ext cx="2840038" cy="1341304"/>
          </a:xfrm>
          <a:prstGeom prst="rect">
            <a:avLst/>
          </a:prstGeom>
        </p:spPr>
      </p:pic>
      <p:sp>
        <p:nvSpPr>
          <p:cNvPr id="14" name="TextBox 13"/>
          <p:cNvSpPr txBox="1"/>
          <p:nvPr/>
        </p:nvSpPr>
        <p:spPr>
          <a:xfrm>
            <a:off x="1657760" y="5821065"/>
            <a:ext cx="9010241" cy="830997"/>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t>fluctuations are reduced below the vacuum level</a:t>
            </a:r>
          </a:p>
          <a:p>
            <a:pPr marL="285750" indent="-285750">
              <a:buFont typeface="Wingdings" panose="05000000000000000000" pitchFamily="2" charset="2"/>
              <a:buChar char="Ø"/>
            </a:pPr>
            <a:r>
              <a:rPr lang="en-US" sz="2400" dirty="0"/>
              <a:t>measurements can </a:t>
            </a:r>
            <a:r>
              <a:rPr lang="en-US" sz="2400" b="1" dirty="0">
                <a:solidFill>
                  <a:srgbClr val="FF0000"/>
                </a:solidFill>
              </a:rPr>
              <a:t>surpass</a:t>
            </a:r>
            <a:r>
              <a:rPr lang="en-US" sz="2400" dirty="0"/>
              <a:t> the standard quantum limit in sensitivity.</a:t>
            </a:r>
          </a:p>
        </p:txBody>
      </p:sp>
      <mc:AlternateContent xmlns:mc="http://schemas.openxmlformats.org/markup-compatibility/2006" xmlns:a14="http://schemas.microsoft.com/office/drawing/2010/main">
        <mc:Choice Requires="a14">
          <p:sp>
            <p:nvSpPr>
              <p:cNvPr id="15" name="TextBox 14"/>
              <p:cNvSpPr txBox="1"/>
              <p:nvPr/>
            </p:nvSpPr>
            <p:spPr>
              <a:xfrm>
                <a:off x="2251076" y="5151304"/>
                <a:ext cx="1600118" cy="4049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𝑋</m:t>
                                  </m:r>
                                </m:e>
                              </m:acc>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𝑋</m:t>
                                  </m:r>
                                </m:e>
                              </m:acc>
                            </m:e>
                            <m:sub>
                              <m:r>
                                <a:rPr lang="en-US" i="1">
                                  <a:latin typeface="Cambria Math" panose="02040503050406030204" pitchFamily="18" charset="0"/>
                                </a:rPr>
                                <m:t>2</m:t>
                              </m:r>
                            </m:sub>
                          </m:sSub>
                        </m:e>
                      </m:d>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/2</m:t>
                      </m:r>
                    </m:oMath>
                  </m:oMathPara>
                </a14:m>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2251076" y="5151304"/>
                <a:ext cx="1600118" cy="404983"/>
              </a:xfrm>
              <a:prstGeom prst="rect">
                <a:avLst/>
              </a:prstGeom>
              <a:blipFill>
                <a:blip r:embed="rId9"/>
                <a:stretch>
                  <a:fillRect b="-10606"/>
                </a:stretch>
              </a:blipFill>
            </p:spPr>
            <p:txBody>
              <a:bodyPr/>
              <a:lstStyle/>
              <a:p>
                <a:r>
                  <a:rPr lang="en-US">
                    <a:noFill/>
                  </a:rPr>
                  <a:t> </a:t>
                </a:r>
              </a:p>
            </p:txBody>
          </p:sp>
        </mc:Fallback>
      </mc:AlternateContent>
      <p:cxnSp>
        <p:nvCxnSpPr>
          <p:cNvPr id="3" name="Straight Arrow Connector 2">
            <a:extLst>
              <a:ext uri="{FF2B5EF4-FFF2-40B4-BE49-F238E27FC236}">
                <a16:creationId xmlns:a16="http://schemas.microsoft.com/office/drawing/2014/main" id="{F0D55848-5B93-4FC3-8A1A-BCB66EDF3F50}"/>
              </a:ext>
            </a:extLst>
          </p:cNvPr>
          <p:cNvCxnSpPr>
            <a:cxnSpLocks/>
          </p:cNvCxnSpPr>
          <p:nvPr/>
        </p:nvCxnSpPr>
        <p:spPr>
          <a:xfrm>
            <a:off x="4717605" y="483409"/>
            <a:ext cx="297034" cy="30285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F7147786-582A-407A-A631-27026E21D0EA}"/>
              </a:ext>
            </a:extLst>
          </p:cNvPr>
          <p:cNvSpPr txBox="1"/>
          <p:nvPr/>
        </p:nvSpPr>
        <p:spPr>
          <a:xfrm>
            <a:off x="2297167" y="148694"/>
            <a:ext cx="304442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two mode squeeze operator</a:t>
            </a:r>
          </a:p>
        </p:txBody>
      </p:sp>
    </p:spTree>
    <p:extLst>
      <p:ext uri="{BB962C8B-B14F-4D97-AF65-F5344CB8AC3E}">
        <p14:creationId xmlns:p14="http://schemas.microsoft.com/office/powerpoint/2010/main" val="1363674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043401" y="1670063"/>
            <a:ext cx="4959350" cy="369332"/>
          </a:xfrm>
          <a:prstGeom prst="rect">
            <a:avLst/>
          </a:prstGeom>
          <a:noFill/>
        </p:spPr>
        <p:txBody>
          <a:bodyPr wrap="square" rtlCol="0">
            <a:spAutoFit/>
          </a:bodyPr>
          <a:lstStyle/>
          <a:p>
            <a:r>
              <a:rPr lang="en-US" dirty="0"/>
              <a:t>M. O. Scully, M. S. </a:t>
            </a:r>
            <a:r>
              <a:rPr lang="en-US" dirty="0" err="1"/>
              <a:t>Zubairy</a:t>
            </a:r>
            <a:r>
              <a:rPr lang="en-US" dirty="0"/>
              <a:t>, Quantum Optics</a:t>
            </a:r>
          </a:p>
        </p:txBody>
      </p:sp>
      <p:sp>
        <p:nvSpPr>
          <p:cNvPr id="15" name="Rectangle 14">
            <a:extLst>
              <a:ext uri="{FF2B5EF4-FFF2-40B4-BE49-F238E27FC236}">
                <a16:creationId xmlns:a16="http://schemas.microsoft.com/office/drawing/2014/main" id="{6C4B916D-2335-4696-969B-676846824042}"/>
              </a:ext>
            </a:extLst>
          </p:cNvPr>
          <p:cNvSpPr/>
          <p:nvPr/>
        </p:nvSpPr>
        <p:spPr>
          <a:xfrm>
            <a:off x="0" y="594291"/>
            <a:ext cx="12192000" cy="82931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Arial" panose="020B0604020202020204" pitchFamily="34" charset="0"/>
                <a:cs typeface="Arial" panose="020B0604020202020204" pitchFamily="34" charset="0"/>
              </a:rPr>
              <a:t>squeezed vacuum reservoir</a:t>
            </a:r>
          </a:p>
        </p:txBody>
      </p:sp>
      <p:sp>
        <p:nvSpPr>
          <p:cNvPr id="4" name="TextBox 3">
            <a:extLst>
              <a:ext uri="{FF2B5EF4-FFF2-40B4-BE49-F238E27FC236}">
                <a16:creationId xmlns:a16="http://schemas.microsoft.com/office/drawing/2014/main" id="{006DCADE-8803-47F8-AB06-75C507564729}"/>
              </a:ext>
            </a:extLst>
          </p:cNvPr>
          <p:cNvSpPr txBox="1"/>
          <p:nvPr/>
        </p:nvSpPr>
        <p:spPr>
          <a:xfrm>
            <a:off x="3323388" y="2285855"/>
            <a:ext cx="6021657" cy="954107"/>
          </a:xfrm>
          <a:prstGeom prst="rect">
            <a:avLst/>
          </a:prstGeom>
          <a:noFill/>
        </p:spPr>
        <p:txBody>
          <a:bodyPr wrap="square" rtlCol="0">
            <a:spAutoFit/>
          </a:bodyPr>
          <a:lstStyle/>
          <a:p>
            <a:r>
              <a:rPr lang="en-US" sz="2800" dirty="0"/>
              <a:t>A two-level system interacting with the squeezed vacuum reservoir:</a:t>
            </a:r>
          </a:p>
        </p:txBody>
      </p:sp>
      <p:sp>
        <p:nvSpPr>
          <p:cNvPr id="5" name="TextBox 4">
            <a:extLst>
              <a:ext uri="{FF2B5EF4-FFF2-40B4-BE49-F238E27FC236}">
                <a16:creationId xmlns:a16="http://schemas.microsoft.com/office/drawing/2014/main" id="{4DB1590C-F918-4523-B7C4-A8622B7D4096}"/>
              </a:ext>
            </a:extLst>
          </p:cNvPr>
          <p:cNvSpPr txBox="1"/>
          <p:nvPr/>
        </p:nvSpPr>
        <p:spPr>
          <a:xfrm>
            <a:off x="2219092" y="4943305"/>
            <a:ext cx="3047629" cy="461665"/>
          </a:xfrm>
          <a:prstGeom prst="rect">
            <a:avLst/>
          </a:prstGeom>
          <a:noFill/>
        </p:spPr>
        <p:txBody>
          <a:bodyPr wrap="none" rtlCol="0">
            <a:spAutoFit/>
          </a:bodyPr>
          <a:lstStyle/>
          <a:p>
            <a:r>
              <a:rPr lang="en-US" sz="2400" dirty="0">
                <a:latin typeface="Arial" panose="020B0604020202020204" pitchFamily="34" charset="0"/>
                <a:cs typeface="Arial" panose="020B0604020202020204" pitchFamily="34" charset="0"/>
              </a:rPr>
              <a:t>enhanced dephasing</a:t>
            </a:r>
          </a:p>
        </p:txBody>
      </p:sp>
      <p:sp>
        <p:nvSpPr>
          <p:cNvPr id="24" name="TextBox 23">
            <a:extLst>
              <a:ext uri="{FF2B5EF4-FFF2-40B4-BE49-F238E27FC236}">
                <a16:creationId xmlns:a16="http://schemas.microsoft.com/office/drawing/2014/main" id="{2C480FAC-65C5-44AC-AF87-03E5FD130E64}"/>
              </a:ext>
            </a:extLst>
          </p:cNvPr>
          <p:cNvSpPr txBox="1"/>
          <p:nvPr/>
        </p:nvSpPr>
        <p:spPr>
          <a:xfrm>
            <a:off x="7359512" y="4936060"/>
            <a:ext cx="3286477" cy="461665"/>
          </a:xfrm>
          <a:prstGeom prst="rect">
            <a:avLst/>
          </a:prstGeom>
          <a:noFill/>
        </p:spPr>
        <p:txBody>
          <a:bodyPr wrap="none" rtlCol="0">
            <a:spAutoFit/>
          </a:bodyPr>
          <a:lstStyle/>
          <a:p>
            <a:r>
              <a:rPr lang="en-US" sz="2400" dirty="0">
                <a:latin typeface="Arial" panose="020B0604020202020204" pitchFamily="34" charset="0"/>
                <a:cs typeface="Arial" panose="020B0604020202020204" pitchFamily="34" charset="0"/>
              </a:rPr>
              <a:t>suppressed dephasing</a:t>
            </a:r>
          </a:p>
        </p:txBody>
      </p:sp>
      <p:pic>
        <p:nvPicPr>
          <p:cNvPr id="8" name="Picture 7">
            <a:extLst>
              <a:ext uri="{FF2B5EF4-FFF2-40B4-BE49-F238E27FC236}">
                <a16:creationId xmlns:a16="http://schemas.microsoft.com/office/drawing/2014/main" id="{05206996-F887-4733-BA2B-6ECE028243B5}"/>
              </a:ext>
            </a:extLst>
          </p:cNvPr>
          <p:cNvPicPr>
            <a:picLocks noChangeAspect="1"/>
          </p:cNvPicPr>
          <p:nvPr/>
        </p:nvPicPr>
        <p:blipFill>
          <a:blip r:embed="rId2"/>
          <a:stretch>
            <a:fillRect/>
          </a:stretch>
        </p:blipFill>
        <p:spPr>
          <a:xfrm>
            <a:off x="2370331" y="3642962"/>
            <a:ext cx="2990850" cy="876300"/>
          </a:xfrm>
          <a:prstGeom prst="rect">
            <a:avLst/>
          </a:prstGeom>
        </p:spPr>
      </p:pic>
      <p:pic>
        <p:nvPicPr>
          <p:cNvPr id="10" name="Picture 9">
            <a:extLst>
              <a:ext uri="{FF2B5EF4-FFF2-40B4-BE49-F238E27FC236}">
                <a16:creationId xmlns:a16="http://schemas.microsoft.com/office/drawing/2014/main" id="{F5C82AE7-C1EF-45C2-B60F-0B7006F48CA4}"/>
              </a:ext>
            </a:extLst>
          </p:cNvPr>
          <p:cNvPicPr>
            <a:picLocks noChangeAspect="1"/>
          </p:cNvPicPr>
          <p:nvPr/>
        </p:nvPicPr>
        <p:blipFill>
          <a:blip r:embed="rId3"/>
          <a:stretch>
            <a:fillRect/>
          </a:stretch>
        </p:blipFill>
        <p:spPr>
          <a:xfrm>
            <a:off x="7331289" y="3642961"/>
            <a:ext cx="3314700" cy="876300"/>
          </a:xfrm>
          <a:prstGeom prst="rect">
            <a:avLst/>
          </a:prstGeom>
        </p:spPr>
      </p:pic>
      <p:cxnSp>
        <p:nvCxnSpPr>
          <p:cNvPr id="16" name="Straight Arrow Connector 15">
            <a:extLst>
              <a:ext uri="{FF2B5EF4-FFF2-40B4-BE49-F238E27FC236}">
                <a16:creationId xmlns:a16="http://schemas.microsoft.com/office/drawing/2014/main" id="{11049CB1-DBAA-4806-B148-E617EF573D2A}"/>
              </a:ext>
            </a:extLst>
          </p:cNvPr>
          <p:cNvCxnSpPr>
            <a:cxnSpLocks/>
          </p:cNvCxnSpPr>
          <p:nvPr/>
        </p:nvCxnSpPr>
        <p:spPr>
          <a:xfrm flipV="1">
            <a:off x="3865756" y="4219762"/>
            <a:ext cx="416312" cy="72354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2E637CF-F87F-47F9-B542-56C35C5E41B4}"/>
              </a:ext>
            </a:extLst>
          </p:cNvPr>
          <p:cNvCxnSpPr>
            <a:cxnSpLocks/>
          </p:cNvCxnSpPr>
          <p:nvPr/>
        </p:nvCxnSpPr>
        <p:spPr>
          <a:xfrm flipH="1" flipV="1">
            <a:off x="9345045" y="4169984"/>
            <a:ext cx="476624" cy="76607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039F5CE4-7912-4184-BE97-A6B4F1E3A123}"/>
              </a:ext>
            </a:extLst>
          </p:cNvPr>
          <p:cNvSpPr txBox="1"/>
          <p:nvPr/>
        </p:nvSpPr>
        <p:spPr>
          <a:xfrm>
            <a:off x="1500923" y="5814524"/>
            <a:ext cx="10363735" cy="584775"/>
          </a:xfrm>
          <a:prstGeom prst="rect">
            <a:avLst/>
          </a:prstGeom>
          <a:noFill/>
        </p:spPr>
        <p:txBody>
          <a:bodyPr wrap="none" rtlCol="0">
            <a:spAutoFit/>
          </a:bodyPr>
          <a:lstStyle/>
          <a:p>
            <a:r>
              <a:rPr lang="en-US" sz="3200" dirty="0">
                <a:latin typeface="Arial" panose="020B0604020202020204" pitchFamily="34" charset="0"/>
                <a:cs typeface="Arial" panose="020B0604020202020204" pitchFamily="34" charset="0"/>
              </a:rPr>
              <a:t>How to generate the squeezed vacuum in all directions?</a:t>
            </a:r>
          </a:p>
        </p:txBody>
      </p:sp>
    </p:spTree>
    <p:extLst>
      <p:ext uri="{BB962C8B-B14F-4D97-AF65-F5344CB8AC3E}">
        <p14:creationId xmlns:p14="http://schemas.microsoft.com/office/powerpoint/2010/main" val="24918780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1400" y="643467"/>
            <a:ext cx="8408193" cy="744836"/>
          </a:xfrm>
        </p:spPr>
        <p:txBody>
          <a:bodyPr vert="horz" lIns="91440" tIns="45720" rIns="91440" bIns="45720" rtlCol="0" anchor="ctr">
            <a:noAutofit/>
          </a:bodyPr>
          <a:lstStyle/>
          <a:p>
            <a:pPr algn="ctr"/>
            <a:r>
              <a:rPr lang="en-US" sz="2800" dirty="0">
                <a:solidFill>
                  <a:schemeClr val="bg1"/>
                </a:solidFill>
              </a:rPr>
              <a:t>Experimental proof</a:t>
            </a:r>
          </a:p>
        </p:txBody>
      </p:sp>
      <p:sp>
        <p:nvSpPr>
          <p:cNvPr id="6" name="TextBox 5"/>
          <p:cNvSpPr txBox="1"/>
          <p:nvPr/>
        </p:nvSpPr>
        <p:spPr>
          <a:xfrm>
            <a:off x="4788672" y="1443694"/>
            <a:ext cx="4959350" cy="369332"/>
          </a:xfrm>
          <a:prstGeom prst="rect">
            <a:avLst/>
          </a:prstGeom>
          <a:noFill/>
        </p:spPr>
        <p:txBody>
          <a:bodyPr wrap="square" rtlCol="0">
            <a:spAutoFit/>
          </a:bodyPr>
          <a:lstStyle/>
          <a:p>
            <a:r>
              <a:rPr lang="en-US" dirty="0"/>
              <a:t>K. W. </a:t>
            </a:r>
            <a:r>
              <a:rPr lang="en-US" dirty="0" err="1"/>
              <a:t>Murch</a:t>
            </a:r>
            <a:r>
              <a:rPr lang="en-US" dirty="0"/>
              <a:t> et. al., Nature, 2013</a:t>
            </a:r>
          </a:p>
        </p:txBody>
      </p:sp>
      <p:pic>
        <p:nvPicPr>
          <p:cNvPr id="3" name="Picture 2"/>
          <p:cNvPicPr>
            <a:picLocks noChangeAspect="1"/>
          </p:cNvPicPr>
          <p:nvPr/>
        </p:nvPicPr>
        <p:blipFill>
          <a:blip r:embed="rId2"/>
          <a:stretch>
            <a:fillRect/>
          </a:stretch>
        </p:blipFill>
        <p:spPr>
          <a:xfrm>
            <a:off x="1393727" y="2100141"/>
            <a:ext cx="4500754" cy="4213750"/>
          </a:xfrm>
          <a:prstGeom prst="rect">
            <a:avLst/>
          </a:prstGeom>
        </p:spPr>
      </p:pic>
      <p:pic>
        <p:nvPicPr>
          <p:cNvPr id="5" name="Picture 4"/>
          <p:cNvPicPr>
            <a:picLocks noChangeAspect="1"/>
          </p:cNvPicPr>
          <p:nvPr/>
        </p:nvPicPr>
        <p:blipFill>
          <a:blip r:embed="rId3"/>
          <a:stretch>
            <a:fillRect/>
          </a:stretch>
        </p:blipFill>
        <p:spPr>
          <a:xfrm>
            <a:off x="6108155" y="1985391"/>
            <a:ext cx="2253087" cy="1486315"/>
          </a:xfrm>
          <a:prstGeom prst="rect">
            <a:avLst/>
          </a:prstGeom>
        </p:spPr>
      </p:pic>
      <p:pic>
        <p:nvPicPr>
          <p:cNvPr id="7" name="Picture 6"/>
          <p:cNvPicPr>
            <a:picLocks noChangeAspect="1"/>
          </p:cNvPicPr>
          <p:nvPr/>
        </p:nvPicPr>
        <p:blipFill>
          <a:blip r:embed="rId4"/>
          <a:stretch>
            <a:fillRect/>
          </a:stretch>
        </p:blipFill>
        <p:spPr>
          <a:xfrm>
            <a:off x="6066868" y="3587650"/>
            <a:ext cx="2325132" cy="1555851"/>
          </a:xfrm>
          <a:prstGeom prst="rect">
            <a:avLst/>
          </a:prstGeom>
        </p:spPr>
      </p:pic>
      <p:pic>
        <p:nvPicPr>
          <p:cNvPr id="8" name="Picture 7"/>
          <p:cNvPicPr>
            <a:picLocks noChangeAspect="1"/>
          </p:cNvPicPr>
          <p:nvPr/>
        </p:nvPicPr>
        <p:blipFill>
          <a:blip r:embed="rId5"/>
          <a:stretch>
            <a:fillRect/>
          </a:stretch>
        </p:blipFill>
        <p:spPr>
          <a:xfrm>
            <a:off x="6090526" y="5203296"/>
            <a:ext cx="2322981" cy="1548654"/>
          </a:xfrm>
          <a:prstGeom prst="rect">
            <a:avLst/>
          </a:prstGeom>
        </p:spPr>
      </p:pic>
      <mc:AlternateContent xmlns:mc="http://schemas.openxmlformats.org/markup-compatibility/2006" xmlns:a14="http://schemas.microsoft.com/office/drawing/2010/main">
        <mc:Choice Requires="a14">
          <p:sp>
            <p:nvSpPr>
              <p:cNvPr id="10" name="TextBox 9"/>
              <p:cNvSpPr txBox="1"/>
              <p:nvPr/>
            </p:nvSpPr>
            <p:spPr>
              <a:xfrm>
                <a:off x="8784090" y="3418993"/>
                <a:ext cx="2364430" cy="142507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𝑁</m:t>
                      </m:r>
                      <m:r>
                        <a:rPr lang="en-US" i="1">
                          <a:latin typeface="Cambria Math" panose="02040503050406030204" pitchFamily="18" charset="0"/>
                        </a:rPr>
                        <m:t>=</m:t>
                      </m:r>
                      <m:d>
                        <m:dPr>
                          <m:begChr m:val="⟨"/>
                          <m:endChr m:val="⟩"/>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𝑎</m:t>
                              </m:r>
                            </m:e>
                            <m:sub>
                              <m:r>
                                <a:rPr lang="en-US" i="1">
                                  <a:latin typeface="Cambria Math" panose="02040503050406030204" pitchFamily="18" charset="0"/>
                                </a:rPr>
                                <m:t>𝑘</m:t>
                              </m:r>
                            </m:sub>
                            <m:sup>
                              <m:r>
                                <a:rPr lang="en-US" i="1">
                                  <a:latin typeface="Cambria Math" panose="02040503050406030204" pitchFamily="18" charset="0"/>
                                  <a:ea typeface="Cambria Math" panose="02040503050406030204" pitchFamily="18" charset="0"/>
                                </a:rPr>
                                <m:t>†</m:t>
                              </m:r>
                            </m:sup>
                          </m:sSubSup>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𝑘</m:t>
                              </m:r>
                            </m:sub>
                          </m:sSub>
                        </m:e>
                      </m:d>
                      <m:r>
                        <a:rPr lang="en-US" i="1">
                          <a:latin typeface="Cambria Math" panose="02040503050406030204" pitchFamily="18" charset="0"/>
                        </a:rPr>
                        <m:t>=0.88</m:t>
                      </m:r>
                    </m:oMath>
                  </m:oMathPara>
                </a14:m>
                <a:endParaRPr lang="en-US" dirty="0"/>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𝑀</m:t>
                      </m:r>
                      <m:r>
                        <a:rPr lang="en-US" i="1">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𝑘</m:t>
                              </m:r>
                            </m:sub>
                          </m:sSub>
                        </m:e>
                      </m:d>
                      <m:r>
                        <a:rPr lang="en-US" i="1">
                          <a:latin typeface="Cambria Math" panose="02040503050406030204" pitchFamily="18" charset="0"/>
                        </a:rPr>
                        <m:t>|=1.08</m:t>
                      </m:r>
                    </m:oMath>
                  </m:oMathPara>
                </a14:m>
                <a:endParaRPr lang="en-US" dirty="0"/>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𝑥</m:t>
                        </m:r>
                      </m:sub>
                    </m:sSub>
                    <m:r>
                      <a:rPr lang="en-US" i="1">
                        <a:latin typeface="Cambria Math" panose="02040503050406030204" pitchFamily="18" charset="0"/>
                      </a:rPr>
                      <m:t>=2.2</m:t>
                    </m:r>
                    <m:r>
                      <a:rPr lang="en-US" i="1">
                        <a:latin typeface="Cambria Math" panose="02040503050406030204" pitchFamily="18" charset="0"/>
                      </a:rPr>
                      <m:t>𝜇</m:t>
                    </m:r>
                    <m:r>
                      <a:rPr lang="en-US" i="1">
                        <a:latin typeface="Cambria Math" panose="02040503050406030204" pitchFamily="18" charset="0"/>
                      </a:rPr>
                      <m:t>𝑠</m:t>
                    </m:r>
                  </m:oMath>
                </a14:m>
                <a:r>
                  <a:rPr lang="en-US" dirty="0"/>
                  <a:t> suppresed</a:t>
                </a:r>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𝑦</m:t>
                        </m:r>
                      </m:sub>
                    </m:sSub>
                    <m:r>
                      <a:rPr lang="en-US" i="1">
                        <a:latin typeface="Cambria Math" panose="02040503050406030204" pitchFamily="18" charset="0"/>
                      </a:rPr>
                      <m:t>=0.29</m:t>
                    </m:r>
                    <m:r>
                      <a:rPr lang="en-US" i="1">
                        <a:latin typeface="Cambria Math" panose="02040503050406030204" pitchFamily="18" charset="0"/>
                      </a:rPr>
                      <m:t>𝜇</m:t>
                    </m:r>
                    <m:r>
                      <a:rPr lang="en-US" i="1">
                        <a:latin typeface="Cambria Math" panose="02040503050406030204" pitchFamily="18" charset="0"/>
                      </a:rPr>
                      <m:t>𝑠</m:t>
                    </m:r>
                  </m:oMath>
                </a14:m>
                <a:r>
                  <a:rPr lang="en-US" dirty="0"/>
                  <a:t> enhanced</a:t>
                </a:r>
              </a:p>
            </p:txBody>
          </p:sp>
        </mc:Choice>
        <mc:Fallback xmlns="">
          <p:sp>
            <p:nvSpPr>
              <p:cNvPr id="10" name="TextBox 9"/>
              <p:cNvSpPr txBox="1">
                <a:spLocks noRot="1" noChangeAspect="1" noMove="1" noResize="1" noEditPoints="1" noAdjustHandles="1" noChangeArrowheads="1" noChangeShapeType="1" noTextEdit="1"/>
              </p:cNvSpPr>
              <p:nvPr/>
            </p:nvSpPr>
            <p:spPr>
              <a:xfrm>
                <a:off x="8784090" y="3418993"/>
                <a:ext cx="2364430" cy="1425070"/>
              </a:xfrm>
              <a:prstGeom prst="rect">
                <a:avLst/>
              </a:prstGeom>
              <a:blipFill>
                <a:blip r:embed="rId6"/>
                <a:stretch>
                  <a:fillRect r="-1546" b="-4701"/>
                </a:stretch>
              </a:blipFill>
            </p:spPr>
            <p:txBody>
              <a:bodyPr/>
              <a:lstStyle/>
              <a:p>
                <a:r>
                  <a:rPr lang="en-US">
                    <a:noFill/>
                  </a:rPr>
                  <a:t> </a:t>
                </a:r>
              </a:p>
            </p:txBody>
          </p:sp>
        </mc:Fallback>
      </mc:AlternateContent>
      <p:sp>
        <p:nvSpPr>
          <p:cNvPr id="12" name="Rectangle 11">
            <a:extLst>
              <a:ext uri="{FF2B5EF4-FFF2-40B4-BE49-F238E27FC236}">
                <a16:creationId xmlns:a16="http://schemas.microsoft.com/office/drawing/2014/main" id="{0D884440-106C-47B6-A77A-8E8E823B224B}"/>
              </a:ext>
            </a:extLst>
          </p:cNvPr>
          <p:cNvSpPr/>
          <p:nvPr/>
        </p:nvSpPr>
        <p:spPr>
          <a:xfrm>
            <a:off x="0" y="594291"/>
            <a:ext cx="12192000" cy="82931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Arial" panose="020B0604020202020204" pitchFamily="34" charset="0"/>
                <a:cs typeface="Arial" panose="020B0604020202020204" pitchFamily="34" charset="0"/>
              </a:rPr>
              <a:t>squeezed vacuum reservoir</a:t>
            </a:r>
          </a:p>
        </p:txBody>
      </p:sp>
    </p:spTree>
    <p:extLst>
      <p:ext uri="{BB962C8B-B14F-4D97-AF65-F5344CB8AC3E}">
        <p14:creationId xmlns:p14="http://schemas.microsoft.com/office/powerpoint/2010/main" val="498418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E11BE78-8576-44DF-A1AE-3978E31A1045}"/>
              </a:ext>
            </a:extLst>
          </p:cNvPr>
          <p:cNvSpPr/>
          <p:nvPr/>
        </p:nvSpPr>
        <p:spPr>
          <a:xfrm>
            <a:off x="-81481" y="643467"/>
            <a:ext cx="12192000" cy="82931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Arial" panose="020B0604020202020204" pitchFamily="34" charset="0"/>
                <a:cs typeface="Arial" panose="020B0604020202020204" pitchFamily="34" charset="0"/>
              </a:rPr>
              <a:t>Waveguide QED</a:t>
            </a:r>
          </a:p>
        </p:txBody>
      </p:sp>
      <p:sp>
        <p:nvSpPr>
          <p:cNvPr id="12" name="Title 2">
            <a:extLst>
              <a:ext uri="{FF2B5EF4-FFF2-40B4-BE49-F238E27FC236}">
                <a16:creationId xmlns:a16="http://schemas.microsoft.com/office/drawing/2014/main" id="{3C7362FD-3513-4DE1-8B74-69E5D1AD1403}"/>
              </a:ext>
            </a:extLst>
          </p:cNvPr>
          <p:cNvSpPr txBox="1">
            <a:spLocks/>
          </p:cNvSpPr>
          <p:nvPr/>
        </p:nvSpPr>
        <p:spPr>
          <a:xfrm>
            <a:off x="1941400" y="643467"/>
            <a:ext cx="8408193" cy="7448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3600" dirty="0">
              <a:solidFill>
                <a:schemeClr val="bg1"/>
              </a:solidFill>
              <a:latin typeface="Arial" panose="020B0604020202020204" pitchFamily="34" charset="0"/>
              <a:cs typeface="Arial" panose="020B0604020202020204" pitchFamily="34" charset="0"/>
            </a:endParaRPr>
          </a:p>
        </p:txBody>
      </p:sp>
      <p:pic>
        <p:nvPicPr>
          <p:cNvPr id="18" name="Picture 17">
            <a:extLst>
              <a:ext uri="{FF2B5EF4-FFF2-40B4-BE49-F238E27FC236}">
                <a16:creationId xmlns:a16="http://schemas.microsoft.com/office/drawing/2014/main" id="{5D6588B0-5393-4596-AF95-4C082EB49865}"/>
              </a:ext>
            </a:extLst>
          </p:cNvPr>
          <p:cNvPicPr>
            <a:picLocks noChangeAspect="1"/>
          </p:cNvPicPr>
          <p:nvPr/>
        </p:nvPicPr>
        <p:blipFill>
          <a:blip r:embed="rId2"/>
          <a:stretch>
            <a:fillRect/>
          </a:stretch>
        </p:blipFill>
        <p:spPr>
          <a:xfrm>
            <a:off x="1517185" y="2706474"/>
            <a:ext cx="9463258" cy="1916310"/>
          </a:xfrm>
          <a:prstGeom prst="rect">
            <a:avLst/>
          </a:prstGeom>
        </p:spPr>
      </p:pic>
    </p:spTree>
    <p:extLst>
      <p:ext uri="{BB962C8B-B14F-4D97-AF65-F5344CB8AC3E}">
        <p14:creationId xmlns:p14="http://schemas.microsoft.com/office/powerpoint/2010/main" val="2011256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55880" y="3163392"/>
            <a:ext cx="4590760" cy="3512502"/>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877644" y="2101072"/>
                <a:ext cx="4590760" cy="93936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p>
                        <m:sSupPr>
                          <m:ctrlPr>
                            <a:rPr lang="en-US" sz="2800" i="1">
                              <a:latin typeface="Cambria Math" panose="02040503050406030204" pitchFamily="18" charset="0"/>
                            </a:rPr>
                          </m:ctrlPr>
                        </m:sSupPr>
                        <m:e>
                          <m:d>
                            <m:dPr>
                              <m:ctrlPr>
                                <a:rPr lang="en-US" sz="2800" i="1">
                                  <a:latin typeface="Cambria Math" panose="02040503050406030204" pitchFamily="18" charset="0"/>
                                </a:rPr>
                              </m:ctrlPr>
                            </m:dPr>
                            <m:e>
                              <m:f>
                                <m:fPr>
                                  <m:ctrlPr>
                                    <a:rPr lang="en-US" sz="2800" i="1">
                                      <a:latin typeface="Cambria Math" panose="02040503050406030204" pitchFamily="18" charset="0"/>
                                    </a:rPr>
                                  </m:ctrlPr>
                                </m:fPr>
                                <m:num>
                                  <m:r>
                                    <a:rPr lang="en-US" sz="2800" i="1">
                                      <a:latin typeface="Cambria Math" panose="02040503050406030204" pitchFamily="18" charset="0"/>
                                    </a:rPr>
                                    <m:t>𝑚</m:t>
                                  </m:r>
                                  <m:r>
                                    <a:rPr lang="en-US" sz="2800" i="1">
                                      <a:latin typeface="Cambria Math" panose="02040503050406030204" pitchFamily="18" charset="0"/>
                                    </a:rPr>
                                    <m:t>𝜋</m:t>
                                  </m:r>
                                </m:num>
                                <m:den>
                                  <m:r>
                                    <a:rPr lang="en-US" sz="2800" i="1">
                                      <a:latin typeface="Cambria Math" panose="02040503050406030204" pitchFamily="18" charset="0"/>
                                    </a:rPr>
                                    <m:t>𝑎</m:t>
                                  </m:r>
                                </m:den>
                              </m:f>
                            </m:e>
                          </m:d>
                        </m:e>
                        <m:sup>
                          <m:r>
                            <a:rPr lang="en-US" sz="2800" i="1">
                              <a:latin typeface="Cambria Math" panose="02040503050406030204" pitchFamily="18" charset="0"/>
                            </a:rPr>
                            <m:t>2</m:t>
                          </m:r>
                        </m:sup>
                      </m:sSup>
                      <m:r>
                        <a:rPr lang="en-US" sz="2800" i="1">
                          <a:latin typeface="Cambria Math" panose="02040503050406030204" pitchFamily="18" charset="0"/>
                        </a:rPr>
                        <m:t>+</m:t>
                      </m:r>
                      <m:sSup>
                        <m:sSupPr>
                          <m:ctrlPr>
                            <a:rPr lang="en-US" sz="2800" i="1">
                              <a:latin typeface="Cambria Math" panose="02040503050406030204" pitchFamily="18" charset="0"/>
                            </a:rPr>
                          </m:ctrlPr>
                        </m:sSupPr>
                        <m:e>
                          <m:d>
                            <m:dPr>
                              <m:ctrlPr>
                                <a:rPr lang="en-US" sz="2800" i="1">
                                  <a:latin typeface="Cambria Math" panose="02040503050406030204" pitchFamily="18" charset="0"/>
                                </a:rPr>
                              </m:ctrlPr>
                            </m:dPr>
                            <m:e>
                              <m:f>
                                <m:fPr>
                                  <m:ctrlPr>
                                    <a:rPr lang="en-US" sz="2800" i="1">
                                      <a:latin typeface="Cambria Math" panose="02040503050406030204" pitchFamily="18" charset="0"/>
                                    </a:rPr>
                                  </m:ctrlPr>
                                </m:fPr>
                                <m:num>
                                  <m:r>
                                    <a:rPr lang="en-US" sz="2800" i="1">
                                      <a:latin typeface="Cambria Math" panose="02040503050406030204" pitchFamily="18" charset="0"/>
                                    </a:rPr>
                                    <m:t>𝑛</m:t>
                                  </m:r>
                                  <m:r>
                                    <a:rPr lang="en-US" sz="2800" i="1">
                                      <a:latin typeface="Cambria Math" panose="02040503050406030204" pitchFamily="18" charset="0"/>
                                    </a:rPr>
                                    <m:t>𝜋</m:t>
                                  </m:r>
                                </m:num>
                                <m:den>
                                  <m:r>
                                    <a:rPr lang="en-US" sz="2800" i="1">
                                      <a:latin typeface="Cambria Math" panose="02040503050406030204" pitchFamily="18" charset="0"/>
                                    </a:rPr>
                                    <m:t>𝑏</m:t>
                                  </m:r>
                                </m:den>
                              </m:f>
                            </m:e>
                          </m:d>
                        </m:e>
                        <m:sup>
                          <m:r>
                            <a:rPr lang="en-US" sz="2800" i="1">
                              <a:latin typeface="Cambria Math" panose="02040503050406030204" pitchFamily="18" charset="0"/>
                            </a:rPr>
                            <m:t>2</m:t>
                          </m:r>
                        </m:sup>
                      </m:sSup>
                      <m:r>
                        <a:rPr lang="en-US" sz="2800" i="1">
                          <a:latin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𝑘</m:t>
                          </m:r>
                        </m:e>
                        <m:sub>
                          <m:r>
                            <a:rPr lang="en-US" sz="2800" i="1">
                              <a:latin typeface="Cambria Math" panose="02040503050406030204" pitchFamily="18" charset="0"/>
                            </a:rPr>
                            <m:t>𝑧</m:t>
                          </m:r>
                        </m:sub>
                        <m:sup>
                          <m:r>
                            <a:rPr lang="en-US" sz="2800" i="1">
                              <a:latin typeface="Cambria Math" panose="02040503050406030204" pitchFamily="18" charset="0"/>
                            </a:rPr>
                            <m:t>2</m:t>
                          </m:r>
                        </m:sup>
                      </m:sSubSup>
                      <m:r>
                        <a:rPr lang="en-US" sz="2800" i="1">
                          <a:latin typeface="Cambria Math" panose="02040503050406030204" pitchFamily="18" charset="0"/>
                        </a:rPr>
                        <m:t>=</m:t>
                      </m:r>
                      <m:sSup>
                        <m:sSupPr>
                          <m:ctrlPr>
                            <a:rPr lang="en-US" sz="2800" i="1">
                              <a:latin typeface="Cambria Math" panose="02040503050406030204" pitchFamily="18" charset="0"/>
                            </a:rPr>
                          </m:ctrlPr>
                        </m:sSupPr>
                        <m:e>
                          <m:d>
                            <m:dPr>
                              <m:ctrlPr>
                                <a:rPr lang="en-US" sz="2800" i="1">
                                  <a:latin typeface="Cambria Math" panose="02040503050406030204" pitchFamily="18" charset="0"/>
                                </a:rPr>
                              </m:ctrlPr>
                            </m:dPr>
                            <m:e>
                              <m:f>
                                <m:fPr>
                                  <m:ctrlPr>
                                    <a:rPr lang="en-US" sz="2800" i="1">
                                      <a:latin typeface="Cambria Math" panose="02040503050406030204" pitchFamily="18" charset="0"/>
                                    </a:rPr>
                                  </m:ctrlPr>
                                </m:fPr>
                                <m:num>
                                  <m:r>
                                    <a:rPr lang="en-US" sz="2800" i="1">
                                      <a:latin typeface="Cambria Math" panose="02040503050406030204" pitchFamily="18" charset="0"/>
                                    </a:rPr>
                                    <m:t>𝜈</m:t>
                                  </m:r>
                                </m:num>
                                <m:den>
                                  <m:r>
                                    <a:rPr lang="en-US" sz="2800" i="1">
                                      <a:latin typeface="Cambria Math" panose="02040503050406030204" pitchFamily="18" charset="0"/>
                                    </a:rPr>
                                    <m:t>𝑐</m:t>
                                  </m:r>
                                </m:den>
                              </m:f>
                            </m:e>
                          </m:d>
                        </m:e>
                        <m:sup>
                          <m:r>
                            <a:rPr lang="en-US" sz="2800" i="1">
                              <a:latin typeface="Cambria Math" panose="02040503050406030204" pitchFamily="18" charset="0"/>
                            </a:rPr>
                            <m:t>2</m:t>
                          </m:r>
                        </m:sup>
                      </m:sSup>
                    </m:oMath>
                  </m:oMathPara>
                </a14:m>
                <a:endParaRPr lang="en-US"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877644" y="2101072"/>
                <a:ext cx="4590760" cy="939360"/>
              </a:xfrm>
              <a:prstGeom prst="rect">
                <a:avLst/>
              </a:prstGeom>
              <a:blipFill>
                <a:blip r:embed="rId3"/>
                <a:stretch>
                  <a:fillRect/>
                </a:stretch>
              </a:blipFill>
            </p:spPr>
            <p:txBody>
              <a:bodyPr/>
              <a:lstStyle/>
              <a:p>
                <a:r>
                  <a:rPr lang="en-US">
                    <a:noFill/>
                  </a:rPr>
                  <a:t> </a:t>
                </a:r>
              </a:p>
            </p:txBody>
          </p:sp>
        </mc:Fallback>
      </mc:AlternateContent>
      <p:pic>
        <p:nvPicPr>
          <p:cNvPr id="12" name="Picture 11"/>
          <p:cNvPicPr>
            <a:picLocks noChangeAspect="1"/>
          </p:cNvPicPr>
          <p:nvPr/>
        </p:nvPicPr>
        <p:blipFill>
          <a:blip r:embed="rId4"/>
          <a:stretch>
            <a:fillRect/>
          </a:stretch>
        </p:blipFill>
        <p:spPr>
          <a:xfrm>
            <a:off x="5987086" y="273181"/>
            <a:ext cx="5323702" cy="2805182"/>
          </a:xfrm>
          <a:prstGeom prst="rect">
            <a:avLst/>
          </a:prstGeom>
        </p:spPr>
      </p:pic>
      <p:pic>
        <p:nvPicPr>
          <p:cNvPr id="11" name="Picture 10"/>
          <p:cNvPicPr>
            <a:picLocks noChangeAspect="1"/>
          </p:cNvPicPr>
          <p:nvPr/>
        </p:nvPicPr>
        <p:blipFill>
          <a:blip r:embed="rId5"/>
          <a:stretch>
            <a:fillRect/>
          </a:stretch>
        </p:blipFill>
        <p:spPr>
          <a:xfrm>
            <a:off x="881212" y="182106"/>
            <a:ext cx="4304879" cy="1873888"/>
          </a:xfrm>
          <a:prstGeom prst="rect">
            <a:avLst/>
          </a:prstGeom>
        </p:spPr>
      </p:pic>
      <p:grpSp>
        <p:nvGrpSpPr>
          <p:cNvPr id="21" name="Group 20">
            <a:extLst>
              <a:ext uri="{FF2B5EF4-FFF2-40B4-BE49-F238E27FC236}">
                <a16:creationId xmlns:a16="http://schemas.microsoft.com/office/drawing/2014/main" id="{60BB2E1E-D06B-4BF8-9392-E0A8BB305A70}"/>
              </a:ext>
            </a:extLst>
          </p:cNvPr>
          <p:cNvGrpSpPr/>
          <p:nvPr/>
        </p:nvGrpSpPr>
        <p:grpSpPr>
          <a:xfrm>
            <a:off x="6364061" y="3351950"/>
            <a:ext cx="3984695" cy="2692711"/>
            <a:chOff x="6963955" y="2953959"/>
            <a:chExt cx="3420955" cy="2064134"/>
          </a:xfrm>
        </p:grpSpPr>
        <p:cxnSp>
          <p:nvCxnSpPr>
            <p:cNvPr id="3" name="Straight Arrow Connector 2">
              <a:extLst>
                <a:ext uri="{FF2B5EF4-FFF2-40B4-BE49-F238E27FC236}">
                  <a16:creationId xmlns:a16="http://schemas.microsoft.com/office/drawing/2014/main" id="{2D23B733-2F01-41DE-8234-CE8B6F7FD2B5}"/>
                </a:ext>
              </a:extLst>
            </p:cNvPr>
            <p:cNvCxnSpPr/>
            <p:nvPr/>
          </p:nvCxnSpPr>
          <p:spPr>
            <a:xfrm>
              <a:off x="7222013" y="4919643"/>
              <a:ext cx="2189900" cy="0"/>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D29222F-A22A-4946-A8BA-D46A41393B1C}"/>
                </a:ext>
              </a:extLst>
            </p:cNvPr>
            <p:cNvCxnSpPr>
              <a:cxnSpLocks/>
            </p:cNvCxnSpPr>
            <p:nvPr/>
          </p:nvCxnSpPr>
          <p:spPr>
            <a:xfrm flipV="1">
              <a:off x="7227837" y="3220784"/>
              <a:ext cx="0" cy="1710507"/>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778B0A47-05CA-42B8-9656-E9761C280DE6}"/>
                </a:ext>
              </a:extLst>
            </p:cNvPr>
            <p:cNvSpPr/>
            <p:nvPr/>
          </p:nvSpPr>
          <p:spPr>
            <a:xfrm>
              <a:off x="7687950" y="4407815"/>
              <a:ext cx="215495" cy="19802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73AF2763-CB65-4DC4-8650-B6684FC130F6}"/>
                </a:ext>
              </a:extLst>
            </p:cNvPr>
            <p:cNvCxnSpPr>
              <a:cxnSpLocks/>
            </p:cNvCxnSpPr>
            <p:nvPr/>
          </p:nvCxnSpPr>
          <p:spPr>
            <a:xfrm>
              <a:off x="7795697" y="4506825"/>
              <a:ext cx="37274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65727270-FF59-4881-ABE5-F5876D23C1A4}"/>
                    </a:ext>
                  </a:extLst>
                </p:cNvPr>
                <p:cNvSpPr txBox="1"/>
                <p:nvPr/>
              </p:nvSpPr>
              <p:spPr>
                <a:xfrm>
                  <a:off x="9493453" y="4734977"/>
                  <a:ext cx="891457" cy="2831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10</m:t>
                            </m:r>
                          </m:sub>
                        </m:sSub>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oMath>
                    </m:oMathPara>
                  </a14:m>
                  <a:endParaRPr lang="en-US" dirty="0"/>
                </a:p>
              </p:txBody>
            </p:sp>
          </mc:Choice>
          <mc:Fallback xmlns="">
            <p:sp>
              <p:nvSpPr>
                <p:cNvPr id="19" name="TextBox 18">
                  <a:extLst>
                    <a:ext uri="{FF2B5EF4-FFF2-40B4-BE49-F238E27FC236}">
                      <a16:creationId xmlns:a16="http://schemas.microsoft.com/office/drawing/2014/main" id="{65727270-FF59-4881-ABE5-F5876D23C1A4}"/>
                    </a:ext>
                  </a:extLst>
                </p:cNvPr>
                <p:cNvSpPr txBox="1">
                  <a:spLocks noRot="1" noChangeAspect="1" noMove="1" noResize="1" noEditPoints="1" noAdjustHandles="1" noChangeArrowheads="1" noChangeShapeType="1" noTextEdit="1"/>
                </p:cNvSpPr>
                <p:nvPr/>
              </p:nvSpPr>
              <p:spPr>
                <a:xfrm>
                  <a:off x="9493453" y="4734977"/>
                  <a:ext cx="891457" cy="283116"/>
                </a:xfrm>
                <a:prstGeom prst="rect">
                  <a:avLst/>
                </a:prstGeom>
                <a:blipFill>
                  <a:blip r:embed="rId6"/>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1E77E2B9-D5AA-4279-83FF-0CFE0E0C16EB}"/>
                    </a:ext>
                  </a:extLst>
                </p:cNvPr>
                <p:cNvSpPr txBox="1"/>
                <p:nvPr/>
              </p:nvSpPr>
              <p:spPr>
                <a:xfrm>
                  <a:off x="6963955" y="2953959"/>
                  <a:ext cx="893109" cy="2831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01</m:t>
                            </m:r>
                          </m:sub>
                        </m:sSub>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m:oMathPara>
                  </a14:m>
                  <a:endParaRPr lang="en-US" dirty="0"/>
                </a:p>
              </p:txBody>
            </p:sp>
          </mc:Choice>
          <mc:Fallback xmlns="">
            <p:sp>
              <p:nvSpPr>
                <p:cNvPr id="20" name="TextBox 19">
                  <a:extLst>
                    <a:ext uri="{FF2B5EF4-FFF2-40B4-BE49-F238E27FC236}">
                      <a16:creationId xmlns:a16="http://schemas.microsoft.com/office/drawing/2014/main" id="{1E77E2B9-D5AA-4279-83FF-0CFE0E0C16EB}"/>
                    </a:ext>
                  </a:extLst>
                </p:cNvPr>
                <p:cNvSpPr txBox="1">
                  <a:spLocks noRot="1" noChangeAspect="1" noMove="1" noResize="1" noEditPoints="1" noAdjustHandles="1" noChangeArrowheads="1" noChangeShapeType="1" noTextEdit="1"/>
                </p:cNvSpPr>
                <p:nvPr/>
              </p:nvSpPr>
              <p:spPr>
                <a:xfrm>
                  <a:off x="6963955" y="2953959"/>
                  <a:ext cx="893109" cy="283116"/>
                </a:xfrm>
                <a:prstGeom prst="rect">
                  <a:avLst/>
                </a:prstGeom>
                <a:blipFill>
                  <a:blip r:embed="rId7"/>
                  <a:stretch>
                    <a:fillRect b="-13333"/>
                  </a:stretch>
                </a:blipFill>
              </p:spPr>
              <p:txBody>
                <a:bodyPr/>
                <a:lstStyle/>
                <a:p>
                  <a:r>
                    <a:rPr lang="en-US">
                      <a:noFill/>
                    </a:rPr>
                    <a:t> </a:t>
                  </a:r>
                </a:p>
              </p:txBody>
            </p:sp>
          </mc:Fallback>
        </mc:AlternateContent>
      </p:grpSp>
    </p:spTree>
    <p:extLst>
      <p:ext uri="{BB962C8B-B14F-4D97-AF65-F5344CB8AC3E}">
        <p14:creationId xmlns:p14="http://schemas.microsoft.com/office/powerpoint/2010/main" val="1535645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D6659CD-AA28-4880-9DDF-B3D2CE055417}"/>
                  </a:ext>
                </a:extLst>
              </p:cNvPr>
              <p:cNvSpPr txBox="1"/>
              <p:nvPr/>
            </p:nvSpPr>
            <p:spPr>
              <a:xfrm>
                <a:off x="617684" y="1873747"/>
                <a:ext cx="7828567" cy="2599686"/>
              </a:xfrm>
              <a:prstGeom prst="rect">
                <a:avLst/>
              </a:prstGeom>
              <a:noFill/>
            </p:spPr>
            <p:txBody>
              <a:bodyPr wrap="square" rtlCol="0">
                <a:spAutoFit/>
              </a:bodyPr>
              <a:lstStyle/>
              <a:p>
                <a14:m>
                  <m:oMath xmlns:m="http://schemas.openxmlformats.org/officeDocument/2006/math">
                    <m:acc>
                      <m:accPr>
                        <m:chr m:val="̇"/>
                        <m:ctrlPr>
                          <a:rPr lang="en-US" sz="2400" i="1">
                            <a:latin typeface="Cambria Math" panose="02040503050406030204" pitchFamily="18" charset="0"/>
                          </a:rPr>
                        </m:ctrlPr>
                      </m:accPr>
                      <m:e>
                        <m:sSup>
                          <m:sSupPr>
                            <m:ctrlPr>
                              <a:rPr lang="en-US" sz="2400" i="1">
                                <a:latin typeface="Cambria Math" panose="02040503050406030204" pitchFamily="18" charset="0"/>
                              </a:rPr>
                            </m:ctrlPr>
                          </m:sSupPr>
                          <m:e>
                            <m:r>
                              <a:rPr lang="en-US" sz="2400" i="1">
                                <a:latin typeface="Cambria Math" panose="02040503050406030204" pitchFamily="18" charset="0"/>
                              </a:rPr>
                              <m:t>𝜌</m:t>
                            </m:r>
                          </m:e>
                          <m:sup>
                            <m:r>
                              <a:rPr lang="en-US" sz="2400" i="1">
                                <a:latin typeface="Cambria Math" panose="02040503050406030204" pitchFamily="18" charset="0"/>
                              </a:rPr>
                              <m:t>𝑆</m:t>
                            </m:r>
                          </m:sup>
                        </m:sSup>
                      </m:e>
                    </m:acc>
                    <m:r>
                      <a:rPr lang="en-US" sz="2400" i="1">
                        <a:latin typeface="Cambria Math" panose="02040503050406030204" pitchFamily="18" charset="0"/>
                      </a:rPr>
                      <m:t>=</m:t>
                    </m:r>
                  </m:oMath>
                </a14:m>
                <a:r>
                  <a:rPr lang="en-US" sz="2400" dirty="0"/>
                  <a:t> </a:t>
                </a:r>
                <a14:m>
                  <m:oMath xmlns:m="http://schemas.openxmlformats.org/officeDocument/2006/math">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2</m:t>
                        </m:r>
                      </m:den>
                    </m:f>
                    <m:nary>
                      <m:naryPr>
                        <m:chr m:val="∑"/>
                        <m:subHide m:val="on"/>
                        <m:supHide m:val="on"/>
                        <m:ctrlPr>
                          <a:rPr lang="en-US" sz="2400" i="1" smtClean="0">
                            <a:solidFill>
                              <a:schemeClr val="tx1"/>
                            </a:solidFill>
                            <a:latin typeface="Cambria Math" panose="02040503050406030204" pitchFamily="18" charset="0"/>
                          </a:rPr>
                        </m:ctrlPr>
                      </m:naryPr>
                      <m:sub/>
                      <m:sup/>
                      <m:e>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𝛾</m:t>
                            </m:r>
                            <m:r>
                              <a:rPr lang="en-US" sz="2400" i="1">
                                <a:solidFill>
                                  <a:schemeClr val="tx1"/>
                                </a:solidFill>
                                <a:latin typeface="Cambria Math" panose="02040503050406030204" pitchFamily="18" charset="0"/>
                              </a:rPr>
                              <m:t>′</m:t>
                            </m:r>
                          </m:e>
                          <m:sub>
                            <m:r>
                              <a:rPr lang="en-US" sz="2400" i="1">
                                <a:solidFill>
                                  <a:schemeClr val="tx1"/>
                                </a:solidFill>
                                <a:latin typeface="Cambria Math" panose="02040503050406030204" pitchFamily="18" charset="0"/>
                              </a:rPr>
                              <m:t>𝑖𝑗</m:t>
                            </m:r>
                          </m:sub>
                        </m:sSub>
                        <m:r>
                          <a:rPr lang="en-US" sz="2400" i="1">
                            <a:solidFill>
                              <a:schemeClr val="tx1"/>
                            </a:solidFill>
                            <a:latin typeface="Cambria Math" panose="02040503050406030204" pitchFamily="18" charset="0"/>
                          </a:rPr>
                          <m:t>𝑀</m:t>
                        </m:r>
                      </m:e>
                    </m:nary>
                    <m:d>
                      <m:dPr>
                        <m:ctrlPr>
                          <a:rPr lang="en-US" sz="2400" i="1">
                            <a:solidFill>
                              <a:schemeClr val="tx1"/>
                            </a:solidFill>
                            <a:latin typeface="Cambria Math" panose="02040503050406030204" pitchFamily="18" charset="0"/>
                          </a:rPr>
                        </m:ctrlPr>
                      </m:dPr>
                      <m:e>
                        <m:sSup>
                          <m:sSupPr>
                            <m:ctrlPr>
                              <a:rPr lang="en-US" sz="2400" i="1">
                                <a:solidFill>
                                  <a:schemeClr val="tx1"/>
                                </a:solidFill>
                                <a:latin typeface="Cambria Math" panose="02040503050406030204" pitchFamily="18" charset="0"/>
                              </a:rPr>
                            </m:ctrlPr>
                          </m:sSupPr>
                          <m:e>
                            <m:r>
                              <a:rPr lang="en-US" sz="2400" i="1">
                                <a:solidFill>
                                  <a:schemeClr val="tx1"/>
                                </a:solidFill>
                                <a:latin typeface="Cambria Math" panose="02040503050406030204" pitchFamily="18" charset="0"/>
                              </a:rPr>
                              <m:t>𝜌</m:t>
                            </m:r>
                          </m:e>
                          <m:sup>
                            <m:r>
                              <a:rPr lang="en-US" sz="2400" i="1">
                                <a:solidFill>
                                  <a:schemeClr val="tx1"/>
                                </a:solidFill>
                                <a:latin typeface="Cambria Math" panose="02040503050406030204" pitchFamily="18" charset="0"/>
                              </a:rPr>
                              <m:t>𝑆</m:t>
                            </m:r>
                          </m:sup>
                        </m:sSup>
                        <m:sSubSup>
                          <m:sSubSupPr>
                            <m:ctrlPr>
                              <a:rPr lang="en-US" sz="2400" i="1">
                                <a:solidFill>
                                  <a:schemeClr val="tx1"/>
                                </a:solidFill>
                                <a:latin typeface="Cambria Math" panose="02040503050406030204" pitchFamily="18" charset="0"/>
                              </a:rPr>
                            </m:ctrlPr>
                          </m:sSubSupPr>
                          <m:e>
                            <m:r>
                              <a:rPr lang="en-US" sz="2400" i="1">
                                <a:solidFill>
                                  <a:schemeClr val="tx1"/>
                                </a:solidFill>
                                <a:latin typeface="Cambria Math" panose="02040503050406030204" pitchFamily="18" charset="0"/>
                              </a:rPr>
                              <m:t>𝑆</m:t>
                            </m:r>
                          </m:e>
                          <m:sub>
                            <m:r>
                              <a:rPr lang="en-US" sz="2400" i="1">
                                <a:solidFill>
                                  <a:schemeClr val="tx1"/>
                                </a:solidFill>
                                <a:latin typeface="Cambria Math" panose="02040503050406030204" pitchFamily="18" charset="0"/>
                              </a:rPr>
                              <m:t>𝑖</m:t>
                            </m:r>
                          </m:sub>
                          <m:sup>
                            <m:r>
                              <a:rPr lang="en-US" sz="2400" i="1">
                                <a:solidFill>
                                  <a:schemeClr val="tx1"/>
                                </a:solidFill>
                                <a:latin typeface="Cambria Math" panose="02040503050406030204" pitchFamily="18" charset="0"/>
                              </a:rPr>
                              <m:t>+</m:t>
                            </m:r>
                          </m:sup>
                        </m:sSubSup>
                        <m:sSubSup>
                          <m:sSubSupPr>
                            <m:ctrlPr>
                              <a:rPr lang="en-US" sz="2400" i="1">
                                <a:solidFill>
                                  <a:schemeClr val="tx1"/>
                                </a:solidFill>
                                <a:latin typeface="Cambria Math" panose="02040503050406030204" pitchFamily="18" charset="0"/>
                              </a:rPr>
                            </m:ctrlPr>
                          </m:sSubSupPr>
                          <m:e>
                            <m:r>
                              <a:rPr lang="en-US" sz="2400" i="1">
                                <a:solidFill>
                                  <a:schemeClr val="tx1"/>
                                </a:solidFill>
                                <a:latin typeface="Cambria Math" panose="02040503050406030204" pitchFamily="18" charset="0"/>
                              </a:rPr>
                              <m:t>𝑆</m:t>
                            </m:r>
                          </m:e>
                          <m:sub>
                            <m:r>
                              <a:rPr lang="en-US" sz="2400" i="1">
                                <a:solidFill>
                                  <a:schemeClr val="tx1"/>
                                </a:solidFill>
                                <a:latin typeface="Cambria Math" panose="02040503050406030204" pitchFamily="18" charset="0"/>
                              </a:rPr>
                              <m:t>𝑗</m:t>
                            </m:r>
                          </m:sub>
                          <m:sup>
                            <m:r>
                              <a:rPr lang="en-US" sz="2400" i="1">
                                <a:solidFill>
                                  <a:schemeClr val="tx1"/>
                                </a:solidFill>
                                <a:latin typeface="Cambria Math" panose="02040503050406030204" pitchFamily="18" charset="0"/>
                              </a:rPr>
                              <m:t>+</m:t>
                            </m:r>
                          </m:sup>
                        </m:sSubSup>
                        <m:r>
                          <a:rPr lang="en-US" sz="2400" i="1">
                            <a:solidFill>
                              <a:schemeClr val="tx1"/>
                            </a:solidFill>
                            <a:latin typeface="Cambria Math" panose="02040503050406030204" pitchFamily="18" charset="0"/>
                          </a:rPr>
                          <m:t>+</m:t>
                        </m:r>
                        <m:sSubSup>
                          <m:sSubSupPr>
                            <m:ctrlPr>
                              <a:rPr lang="en-US" sz="2400" i="1">
                                <a:solidFill>
                                  <a:schemeClr val="tx1"/>
                                </a:solidFill>
                                <a:latin typeface="Cambria Math" panose="02040503050406030204" pitchFamily="18" charset="0"/>
                              </a:rPr>
                            </m:ctrlPr>
                          </m:sSubSupPr>
                          <m:e>
                            <m:r>
                              <a:rPr lang="en-US" sz="2400" i="1">
                                <a:solidFill>
                                  <a:schemeClr val="tx1"/>
                                </a:solidFill>
                                <a:latin typeface="Cambria Math" panose="02040503050406030204" pitchFamily="18" charset="0"/>
                              </a:rPr>
                              <m:t>𝑆</m:t>
                            </m:r>
                          </m:e>
                          <m:sub>
                            <m:r>
                              <a:rPr lang="en-US" sz="2400" i="1">
                                <a:solidFill>
                                  <a:schemeClr val="tx1"/>
                                </a:solidFill>
                                <a:latin typeface="Cambria Math" panose="02040503050406030204" pitchFamily="18" charset="0"/>
                              </a:rPr>
                              <m:t>𝑖</m:t>
                            </m:r>
                          </m:sub>
                          <m:sup>
                            <m:r>
                              <a:rPr lang="en-US" sz="2400" i="1">
                                <a:solidFill>
                                  <a:schemeClr val="tx1"/>
                                </a:solidFill>
                                <a:latin typeface="Cambria Math" panose="02040503050406030204" pitchFamily="18" charset="0"/>
                              </a:rPr>
                              <m:t>+</m:t>
                            </m:r>
                          </m:sup>
                        </m:sSubSup>
                        <m:sSubSup>
                          <m:sSubSupPr>
                            <m:ctrlPr>
                              <a:rPr lang="en-US" sz="2400" i="1">
                                <a:solidFill>
                                  <a:schemeClr val="tx1"/>
                                </a:solidFill>
                                <a:latin typeface="Cambria Math" panose="02040503050406030204" pitchFamily="18" charset="0"/>
                              </a:rPr>
                            </m:ctrlPr>
                          </m:sSubSupPr>
                          <m:e>
                            <m:r>
                              <a:rPr lang="en-US" sz="2400" i="1">
                                <a:solidFill>
                                  <a:schemeClr val="tx1"/>
                                </a:solidFill>
                                <a:latin typeface="Cambria Math" panose="02040503050406030204" pitchFamily="18" charset="0"/>
                              </a:rPr>
                              <m:t>𝑆</m:t>
                            </m:r>
                          </m:e>
                          <m:sub>
                            <m:r>
                              <a:rPr lang="en-US" sz="2400" i="1">
                                <a:solidFill>
                                  <a:schemeClr val="tx1"/>
                                </a:solidFill>
                                <a:latin typeface="Cambria Math" panose="02040503050406030204" pitchFamily="18" charset="0"/>
                              </a:rPr>
                              <m:t>𝑗</m:t>
                            </m:r>
                          </m:sub>
                          <m:sup>
                            <m:r>
                              <a:rPr lang="en-US" sz="2400" i="1">
                                <a:solidFill>
                                  <a:schemeClr val="tx1"/>
                                </a:solidFill>
                                <a:latin typeface="Cambria Math" panose="02040503050406030204" pitchFamily="18" charset="0"/>
                              </a:rPr>
                              <m:t>+</m:t>
                            </m:r>
                          </m:sup>
                        </m:sSubSup>
                        <m:sSup>
                          <m:sSupPr>
                            <m:ctrlPr>
                              <a:rPr lang="en-US" sz="2400" i="1">
                                <a:solidFill>
                                  <a:schemeClr val="tx1"/>
                                </a:solidFill>
                                <a:latin typeface="Cambria Math" panose="02040503050406030204" pitchFamily="18" charset="0"/>
                              </a:rPr>
                            </m:ctrlPr>
                          </m:sSupPr>
                          <m:e>
                            <m:r>
                              <a:rPr lang="en-US" sz="2400" i="1">
                                <a:solidFill>
                                  <a:schemeClr val="tx1"/>
                                </a:solidFill>
                                <a:latin typeface="Cambria Math" panose="02040503050406030204" pitchFamily="18" charset="0"/>
                              </a:rPr>
                              <m:t>𝜌</m:t>
                            </m:r>
                          </m:e>
                          <m:sup>
                            <m:r>
                              <a:rPr lang="en-US" sz="2400" i="1">
                                <a:solidFill>
                                  <a:schemeClr val="tx1"/>
                                </a:solidFill>
                                <a:latin typeface="Cambria Math" panose="02040503050406030204" pitchFamily="18" charset="0"/>
                              </a:rPr>
                              <m:t>𝑆</m:t>
                            </m:r>
                          </m:sup>
                        </m:sSup>
                        <m:r>
                          <a:rPr lang="en-US" sz="2400" i="1">
                            <a:solidFill>
                              <a:schemeClr val="tx1"/>
                            </a:solidFill>
                            <a:latin typeface="Cambria Math" panose="02040503050406030204" pitchFamily="18" charset="0"/>
                          </a:rPr>
                          <m:t>−2</m:t>
                        </m:r>
                        <m:sSubSup>
                          <m:sSubSupPr>
                            <m:ctrlPr>
                              <a:rPr lang="en-US" sz="2400" i="1">
                                <a:solidFill>
                                  <a:schemeClr val="tx1"/>
                                </a:solidFill>
                                <a:latin typeface="Cambria Math" panose="02040503050406030204" pitchFamily="18" charset="0"/>
                              </a:rPr>
                            </m:ctrlPr>
                          </m:sSubSupPr>
                          <m:e>
                            <m:r>
                              <a:rPr lang="en-US" sz="2400" i="1">
                                <a:solidFill>
                                  <a:schemeClr val="tx1"/>
                                </a:solidFill>
                                <a:latin typeface="Cambria Math" panose="02040503050406030204" pitchFamily="18" charset="0"/>
                              </a:rPr>
                              <m:t>𝑆</m:t>
                            </m:r>
                          </m:e>
                          <m:sub>
                            <m:r>
                              <a:rPr lang="en-US" sz="2400" i="1">
                                <a:solidFill>
                                  <a:schemeClr val="tx1"/>
                                </a:solidFill>
                                <a:latin typeface="Cambria Math" panose="02040503050406030204" pitchFamily="18" charset="0"/>
                              </a:rPr>
                              <m:t>𝑗</m:t>
                            </m:r>
                          </m:sub>
                          <m:sup>
                            <m:r>
                              <a:rPr lang="en-US" sz="2400" i="1">
                                <a:solidFill>
                                  <a:schemeClr val="tx1"/>
                                </a:solidFill>
                                <a:latin typeface="Cambria Math" panose="02040503050406030204" pitchFamily="18" charset="0"/>
                              </a:rPr>
                              <m:t>+</m:t>
                            </m:r>
                          </m:sup>
                        </m:sSubSup>
                        <m:sSup>
                          <m:sSupPr>
                            <m:ctrlPr>
                              <a:rPr lang="en-US" sz="2400" i="1">
                                <a:solidFill>
                                  <a:schemeClr val="tx1"/>
                                </a:solidFill>
                                <a:latin typeface="Cambria Math" panose="02040503050406030204" pitchFamily="18" charset="0"/>
                              </a:rPr>
                            </m:ctrlPr>
                          </m:sSupPr>
                          <m:e>
                            <m:r>
                              <a:rPr lang="en-US" sz="2400" i="1">
                                <a:solidFill>
                                  <a:schemeClr val="tx1"/>
                                </a:solidFill>
                                <a:latin typeface="Cambria Math" panose="02040503050406030204" pitchFamily="18" charset="0"/>
                              </a:rPr>
                              <m:t>𝜌</m:t>
                            </m:r>
                          </m:e>
                          <m:sup>
                            <m:r>
                              <a:rPr lang="en-US" sz="2400" i="1">
                                <a:solidFill>
                                  <a:schemeClr val="tx1"/>
                                </a:solidFill>
                                <a:latin typeface="Cambria Math" panose="02040503050406030204" pitchFamily="18" charset="0"/>
                              </a:rPr>
                              <m:t>𝑆</m:t>
                            </m:r>
                          </m:sup>
                        </m:sSup>
                        <m:sSubSup>
                          <m:sSubSupPr>
                            <m:ctrlPr>
                              <a:rPr lang="en-US" sz="2400" i="1">
                                <a:solidFill>
                                  <a:schemeClr val="tx1"/>
                                </a:solidFill>
                                <a:latin typeface="Cambria Math" panose="02040503050406030204" pitchFamily="18" charset="0"/>
                              </a:rPr>
                            </m:ctrlPr>
                          </m:sSubSupPr>
                          <m:e>
                            <m:r>
                              <a:rPr lang="en-US" sz="2400" i="1">
                                <a:solidFill>
                                  <a:schemeClr val="tx1"/>
                                </a:solidFill>
                                <a:latin typeface="Cambria Math" panose="02040503050406030204" pitchFamily="18" charset="0"/>
                              </a:rPr>
                              <m:t>𝑆</m:t>
                            </m:r>
                          </m:e>
                          <m:sub>
                            <m:r>
                              <a:rPr lang="en-US" sz="2400" i="1">
                                <a:solidFill>
                                  <a:schemeClr val="tx1"/>
                                </a:solidFill>
                                <a:latin typeface="Cambria Math" panose="02040503050406030204" pitchFamily="18" charset="0"/>
                              </a:rPr>
                              <m:t>𝑖</m:t>
                            </m:r>
                          </m:sub>
                          <m:sup>
                            <m:r>
                              <a:rPr lang="en-US" sz="2400" i="1">
                                <a:solidFill>
                                  <a:schemeClr val="tx1"/>
                                </a:solidFill>
                                <a:latin typeface="Cambria Math" panose="02040503050406030204" pitchFamily="18" charset="0"/>
                              </a:rPr>
                              <m:t>+</m:t>
                            </m:r>
                          </m:sup>
                        </m:sSubSup>
                      </m:e>
                    </m:d>
                  </m:oMath>
                </a14:m>
                <a:endParaRPr lang="en-US" sz="2400" dirty="0">
                  <a:solidFill>
                    <a:schemeClr val="tx1"/>
                  </a:solidFill>
                </a:endParaRPr>
              </a:p>
              <a:p>
                <a:r>
                  <a:rPr lang="en-US" sz="2400" dirty="0">
                    <a:solidFill>
                      <a:schemeClr val="tx1"/>
                    </a:solidFill>
                  </a:rPr>
                  <a:t>           </a:t>
                </a:r>
                <a14:m>
                  <m:oMath xmlns:m="http://schemas.openxmlformats.org/officeDocument/2006/math">
                    <m:r>
                      <a:rPr lang="en-US" sz="2400" i="1">
                        <a:solidFill>
                          <a:schemeClr val="tx1"/>
                        </a:solidFill>
                        <a:latin typeface="Cambria Math" panose="02040503050406030204" pitchFamily="18" charset="0"/>
                      </a:rPr>
                      <m:t>−</m:t>
                    </m:r>
                    <m:f>
                      <m:fPr>
                        <m:ctrlPr>
                          <a:rPr lang="en-US" sz="2400" i="1">
                            <a:solidFill>
                              <a:schemeClr val="tx1"/>
                            </a:solidFill>
                            <a:latin typeface="Cambria Math" panose="02040503050406030204" pitchFamily="18" charset="0"/>
                          </a:rPr>
                        </m:ctrlPr>
                      </m:fPr>
                      <m:num>
                        <m:r>
                          <a:rPr lang="en-US" sz="2400" i="1">
                            <a:solidFill>
                              <a:schemeClr val="tx1"/>
                            </a:solidFill>
                            <a:latin typeface="Cambria Math" panose="02040503050406030204" pitchFamily="18" charset="0"/>
                          </a:rPr>
                          <m:t>1</m:t>
                        </m:r>
                      </m:num>
                      <m:den>
                        <m:r>
                          <a:rPr lang="en-US" sz="2400" i="1">
                            <a:solidFill>
                              <a:schemeClr val="tx1"/>
                            </a:solidFill>
                            <a:latin typeface="Cambria Math" panose="02040503050406030204" pitchFamily="18" charset="0"/>
                          </a:rPr>
                          <m:t>2</m:t>
                        </m:r>
                      </m:den>
                    </m:f>
                    <m:nary>
                      <m:naryPr>
                        <m:chr m:val="∑"/>
                        <m:subHide m:val="on"/>
                        <m:supHide m:val="on"/>
                        <m:ctrlPr>
                          <a:rPr lang="en-US" sz="2400" i="1">
                            <a:solidFill>
                              <a:schemeClr val="tx1"/>
                            </a:solidFill>
                            <a:latin typeface="Cambria Math" panose="02040503050406030204" pitchFamily="18" charset="0"/>
                          </a:rPr>
                        </m:ctrlPr>
                      </m:naryPr>
                      <m:sub/>
                      <m:sup/>
                      <m:e>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𝛾</m:t>
                            </m:r>
                            <m:r>
                              <a:rPr lang="en-US" sz="2400" i="1">
                                <a:solidFill>
                                  <a:schemeClr val="tx1"/>
                                </a:solidFill>
                                <a:latin typeface="Cambria Math" panose="02040503050406030204" pitchFamily="18" charset="0"/>
                              </a:rPr>
                              <m:t>′</m:t>
                            </m:r>
                          </m:e>
                          <m:sub>
                            <m:r>
                              <a:rPr lang="en-US" sz="2400" i="1">
                                <a:solidFill>
                                  <a:schemeClr val="tx1"/>
                                </a:solidFill>
                                <a:latin typeface="Cambria Math" panose="02040503050406030204" pitchFamily="18" charset="0"/>
                              </a:rPr>
                              <m:t>𝑖𝑗</m:t>
                            </m:r>
                          </m:sub>
                        </m:sSub>
                        <m:sSup>
                          <m:sSupPr>
                            <m:ctrlPr>
                              <a:rPr lang="en-US" sz="2400" i="1">
                                <a:solidFill>
                                  <a:schemeClr val="tx1"/>
                                </a:solidFill>
                                <a:latin typeface="Cambria Math" panose="02040503050406030204" pitchFamily="18" charset="0"/>
                              </a:rPr>
                            </m:ctrlPr>
                          </m:sSupPr>
                          <m:e>
                            <m:r>
                              <a:rPr lang="en-US" sz="2400" i="1">
                                <a:solidFill>
                                  <a:schemeClr val="tx1"/>
                                </a:solidFill>
                                <a:latin typeface="Cambria Math" panose="02040503050406030204" pitchFamily="18" charset="0"/>
                              </a:rPr>
                              <m:t>𝑀</m:t>
                            </m:r>
                          </m:e>
                          <m:sup>
                            <m:r>
                              <a:rPr lang="en-US" sz="2400" i="1">
                                <a:solidFill>
                                  <a:schemeClr val="tx1"/>
                                </a:solidFill>
                                <a:latin typeface="Cambria Math" panose="02040503050406030204" pitchFamily="18" charset="0"/>
                              </a:rPr>
                              <m:t>∗</m:t>
                            </m:r>
                          </m:sup>
                        </m:sSup>
                      </m:e>
                    </m:nary>
                    <m:d>
                      <m:dPr>
                        <m:ctrlPr>
                          <a:rPr lang="en-US" sz="2400" i="1">
                            <a:solidFill>
                              <a:schemeClr val="tx1"/>
                            </a:solidFill>
                            <a:latin typeface="Cambria Math" panose="02040503050406030204" pitchFamily="18" charset="0"/>
                          </a:rPr>
                        </m:ctrlPr>
                      </m:dPr>
                      <m:e>
                        <m:sSup>
                          <m:sSupPr>
                            <m:ctrlPr>
                              <a:rPr lang="en-US" sz="2400" i="1">
                                <a:solidFill>
                                  <a:schemeClr val="tx1"/>
                                </a:solidFill>
                                <a:latin typeface="Cambria Math" panose="02040503050406030204" pitchFamily="18" charset="0"/>
                              </a:rPr>
                            </m:ctrlPr>
                          </m:sSupPr>
                          <m:e>
                            <m:r>
                              <a:rPr lang="en-US" sz="2400" i="1">
                                <a:solidFill>
                                  <a:schemeClr val="tx1"/>
                                </a:solidFill>
                                <a:latin typeface="Cambria Math" panose="02040503050406030204" pitchFamily="18" charset="0"/>
                              </a:rPr>
                              <m:t>𝜌</m:t>
                            </m:r>
                          </m:e>
                          <m:sup>
                            <m:r>
                              <a:rPr lang="en-US" sz="2400" i="1">
                                <a:solidFill>
                                  <a:schemeClr val="tx1"/>
                                </a:solidFill>
                                <a:latin typeface="Cambria Math" panose="02040503050406030204" pitchFamily="18" charset="0"/>
                              </a:rPr>
                              <m:t>𝑆</m:t>
                            </m:r>
                          </m:sup>
                        </m:sSup>
                        <m:sSubSup>
                          <m:sSubSupPr>
                            <m:ctrlPr>
                              <a:rPr lang="en-US" sz="2400" i="1">
                                <a:solidFill>
                                  <a:schemeClr val="tx1"/>
                                </a:solidFill>
                                <a:latin typeface="Cambria Math" panose="02040503050406030204" pitchFamily="18" charset="0"/>
                              </a:rPr>
                            </m:ctrlPr>
                          </m:sSubSupPr>
                          <m:e>
                            <m:r>
                              <a:rPr lang="en-US" sz="2400" i="1">
                                <a:solidFill>
                                  <a:schemeClr val="tx1"/>
                                </a:solidFill>
                                <a:latin typeface="Cambria Math" panose="02040503050406030204" pitchFamily="18" charset="0"/>
                              </a:rPr>
                              <m:t>𝑆</m:t>
                            </m:r>
                          </m:e>
                          <m:sub>
                            <m:r>
                              <a:rPr lang="en-US" sz="2400" i="1">
                                <a:solidFill>
                                  <a:schemeClr val="tx1"/>
                                </a:solidFill>
                                <a:latin typeface="Cambria Math" panose="02040503050406030204" pitchFamily="18" charset="0"/>
                              </a:rPr>
                              <m:t>𝑖</m:t>
                            </m:r>
                          </m:sub>
                          <m:sup>
                            <m:r>
                              <a:rPr lang="en-US" sz="2400" i="1">
                                <a:solidFill>
                                  <a:schemeClr val="tx1"/>
                                </a:solidFill>
                                <a:latin typeface="Cambria Math" panose="02040503050406030204" pitchFamily="18" charset="0"/>
                              </a:rPr>
                              <m:t>−</m:t>
                            </m:r>
                          </m:sup>
                        </m:sSubSup>
                        <m:sSubSup>
                          <m:sSubSupPr>
                            <m:ctrlPr>
                              <a:rPr lang="en-US" sz="2400" i="1">
                                <a:solidFill>
                                  <a:schemeClr val="tx1"/>
                                </a:solidFill>
                                <a:latin typeface="Cambria Math" panose="02040503050406030204" pitchFamily="18" charset="0"/>
                              </a:rPr>
                            </m:ctrlPr>
                          </m:sSubSupPr>
                          <m:e>
                            <m:r>
                              <a:rPr lang="en-US" sz="2400" i="1">
                                <a:solidFill>
                                  <a:schemeClr val="tx1"/>
                                </a:solidFill>
                                <a:latin typeface="Cambria Math" panose="02040503050406030204" pitchFamily="18" charset="0"/>
                              </a:rPr>
                              <m:t>𝑆</m:t>
                            </m:r>
                          </m:e>
                          <m:sub>
                            <m:r>
                              <a:rPr lang="en-US" sz="2400" i="1">
                                <a:solidFill>
                                  <a:schemeClr val="tx1"/>
                                </a:solidFill>
                                <a:latin typeface="Cambria Math" panose="02040503050406030204" pitchFamily="18" charset="0"/>
                              </a:rPr>
                              <m:t>𝑗</m:t>
                            </m:r>
                          </m:sub>
                          <m:sup>
                            <m:r>
                              <a:rPr lang="en-US" sz="2400" i="1">
                                <a:solidFill>
                                  <a:schemeClr val="tx1"/>
                                </a:solidFill>
                                <a:latin typeface="Cambria Math" panose="02040503050406030204" pitchFamily="18" charset="0"/>
                              </a:rPr>
                              <m:t>−</m:t>
                            </m:r>
                          </m:sup>
                        </m:sSubSup>
                        <m:r>
                          <a:rPr lang="en-US" sz="2400" i="1">
                            <a:solidFill>
                              <a:schemeClr val="tx1"/>
                            </a:solidFill>
                            <a:latin typeface="Cambria Math" panose="02040503050406030204" pitchFamily="18" charset="0"/>
                          </a:rPr>
                          <m:t>+</m:t>
                        </m:r>
                        <m:sSubSup>
                          <m:sSubSupPr>
                            <m:ctrlPr>
                              <a:rPr lang="en-US" sz="2400" i="1">
                                <a:solidFill>
                                  <a:schemeClr val="tx1"/>
                                </a:solidFill>
                                <a:latin typeface="Cambria Math" panose="02040503050406030204" pitchFamily="18" charset="0"/>
                              </a:rPr>
                            </m:ctrlPr>
                          </m:sSubSupPr>
                          <m:e>
                            <m:r>
                              <a:rPr lang="en-US" sz="2400" i="1">
                                <a:solidFill>
                                  <a:schemeClr val="tx1"/>
                                </a:solidFill>
                                <a:latin typeface="Cambria Math" panose="02040503050406030204" pitchFamily="18" charset="0"/>
                              </a:rPr>
                              <m:t>𝑆</m:t>
                            </m:r>
                          </m:e>
                          <m:sub>
                            <m:r>
                              <a:rPr lang="en-US" sz="2400" i="1">
                                <a:solidFill>
                                  <a:schemeClr val="tx1"/>
                                </a:solidFill>
                                <a:latin typeface="Cambria Math" panose="02040503050406030204" pitchFamily="18" charset="0"/>
                              </a:rPr>
                              <m:t>𝑖</m:t>
                            </m:r>
                          </m:sub>
                          <m:sup>
                            <m:r>
                              <a:rPr lang="en-US" sz="2400" i="1">
                                <a:solidFill>
                                  <a:schemeClr val="tx1"/>
                                </a:solidFill>
                                <a:latin typeface="Cambria Math" panose="02040503050406030204" pitchFamily="18" charset="0"/>
                              </a:rPr>
                              <m:t>−</m:t>
                            </m:r>
                          </m:sup>
                        </m:sSubSup>
                        <m:sSubSup>
                          <m:sSubSupPr>
                            <m:ctrlPr>
                              <a:rPr lang="en-US" sz="2400" i="1">
                                <a:solidFill>
                                  <a:schemeClr val="tx1"/>
                                </a:solidFill>
                                <a:latin typeface="Cambria Math" panose="02040503050406030204" pitchFamily="18" charset="0"/>
                              </a:rPr>
                            </m:ctrlPr>
                          </m:sSubSupPr>
                          <m:e>
                            <m:r>
                              <a:rPr lang="en-US" sz="2400" i="1">
                                <a:solidFill>
                                  <a:schemeClr val="tx1"/>
                                </a:solidFill>
                                <a:latin typeface="Cambria Math" panose="02040503050406030204" pitchFamily="18" charset="0"/>
                              </a:rPr>
                              <m:t>𝑆</m:t>
                            </m:r>
                          </m:e>
                          <m:sub>
                            <m:r>
                              <a:rPr lang="en-US" sz="2400" i="1">
                                <a:solidFill>
                                  <a:schemeClr val="tx1"/>
                                </a:solidFill>
                                <a:latin typeface="Cambria Math" panose="02040503050406030204" pitchFamily="18" charset="0"/>
                              </a:rPr>
                              <m:t>𝑗</m:t>
                            </m:r>
                          </m:sub>
                          <m:sup>
                            <m:r>
                              <a:rPr lang="en-US" sz="2400" i="1">
                                <a:solidFill>
                                  <a:schemeClr val="tx1"/>
                                </a:solidFill>
                                <a:latin typeface="Cambria Math" panose="02040503050406030204" pitchFamily="18" charset="0"/>
                              </a:rPr>
                              <m:t>−</m:t>
                            </m:r>
                          </m:sup>
                        </m:sSubSup>
                        <m:sSup>
                          <m:sSupPr>
                            <m:ctrlPr>
                              <a:rPr lang="en-US" sz="2400" i="1">
                                <a:solidFill>
                                  <a:schemeClr val="tx1"/>
                                </a:solidFill>
                                <a:latin typeface="Cambria Math" panose="02040503050406030204" pitchFamily="18" charset="0"/>
                              </a:rPr>
                            </m:ctrlPr>
                          </m:sSupPr>
                          <m:e>
                            <m:r>
                              <a:rPr lang="en-US" sz="2400" i="1">
                                <a:solidFill>
                                  <a:schemeClr val="tx1"/>
                                </a:solidFill>
                                <a:latin typeface="Cambria Math" panose="02040503050406030204" pitchFamily="18" charset="0"/>
                              </a:rPr>
                              <m:t>𝜌</m:t>
                            </m:r>
                          </m:e>
                          <m:sup>
                            <m:r>
                              <a:rPr lang="en-US" sz="2400" i="1">
                                <a:solidFill>
                                  <a:schemeClr val="tx1"/>
                                </a:solidFill>
                                <a:latin typeface="Cambria Math" panose="02040503050406030204" pitchFamily="18" charset="0"/>
                              </a:rPr>
                              <m:t>𝑆</m:t>
                            </m:r>
                          </m:sup>
                        </m:sSup>
                        <m:r>
                          <a:rPr lang="en-US" sz="2400" i="1">
                            <a:solidFill>
                              <a:schemeClr val="tx1"/>
                            </a:solidFill>
                            <a:latin typeface="Cambria Math" panose="02040503050406030204" pitchFamily="18" charset="0"/>
                          </a:rPr>
                          <m:t>−2</m:t>
                        </m:r>
                        <m:sSubSup>
                          <m:sSubSupPr>
                            <m:ctrlPr>
                              <a:rPr lang="en-US" sz="2400" i="1">
                                <a:solidFill>
                                  <a:schemeClr val="tx1"/>
                                </a:solidFill>
                                <a:latin typeface="Cambria Math" panose="02040503050406030204" pitchFamily="18" charset="0"/>
                              </a:rPr>
                            </m:ctrlPr>
                          </m:sSubSupPr>
                          <m:e>
                            <m:r>
                              <a:rPr lang="en-US" sz="2400" i="1">
                                <a:solidFill>
                                  <a:schemeClr val="tx1"/>
                                </a:solidFill>
                                <a:latin typeface="Cambria Math" panose="02040503050406030204" pitchFamily="18" charset="0"/>
                              </a:rPr>
                              <m:t>𝑆</m:t>
                            </m:r>
                          </m:e>
                          <m:sub>
                            <m:r>
                              <a:rPr lang="en-US" sz="2400" i="1">
                                <a:solidFill>
                                  <a:schemeClr val="tx1"/>
                                </a:solidFill>
                                <a:latin typeface="Cambria Math" panose="02040503050406030204" pitchFamily="18" charset="0"/>
                              </a:rPr>
                              <m:t>𝑗</m:t>
                            </m:r>
                          </m:sub>
                          <m:sup>
                            <m:r>
                              <a:rPr lang="en-US" sz="2400" i="1">
                                <a:solidFill>
                                  <a:schemeClr val="tx1"/>
                                </a:solidFill>
                                <a:latin typeface="Cambria Math" panose="02040503050406030204" pitchFamily="18" charset="0"/>
                              </a:rPr>
                              <m:t>−</m:t>
                            </m:r>
                          </m:sup>
                        </m:sSubSup>
                        <m:sSup>
                          <m:sSupPr>
                            <m:ctrlPr>
                              <a:rPr lang="en-US" sz="2400" i="1">
                                <a:solidFill>
                                  <a:schemeClr val="tx1"/>
                                </a:solidFill>
                                <a:latin typeface="Cambria Math" panose="02040503050406030204" pitchFamily="18" charset="0"/>
                              </a:rPr>
                            </m:ctrlPr>
                          </m:sSupPr>
                          <m:e>
                            <m:r>
                              <a:rPr lang="en-US" sz="2400" i="1">
                                <a:solidFill>
                                  <a:schemeClr val="tx1"/>
                                </a:solidFill>
                                <a:latin typeface="Cambria Math" panose="02040503050406030204" pitchFamily="18" charset="0"/>
                              </a:rPr>
                              <m:t>𝜌</m:t>
                            </m:r>
                          </m:e>
                          <m:sup>
                            <m:r>
                              <a:rPr lang="en-US" sz="2400" i="1">
                                <a:solidFill>
                                  <a:schemeClr val="tx1"/>
                                </a:solidFill>
                                <a:latin typeface="Cambria Math" panose="02040503050406030204" pitchFamily="18" charset="0"/>
                              </a:rPr>
                              <m:t>𝑆</m:t>
                            </m:r>
                          </m:sup>
                        </m:sSup>
                        <m:sSubSup>
                          <m:sSubSupPr>
                            <m:ctrlPr>
                              <a:rPr lang="en-US" sz="2400" i="1">
                                <a:solidFill>
                                  <a:schemeClr val="tx1"/>
                                </a:solidFill>
                                <a:latin typeface="Cambria Math" panose="02040503050406030204" pitchFamily="18" charset="0"/>
                              </a:rPr>
                            </m:ctrlPr>
                          </m:sSubSupPr>
                          <m:e>
                            <m:r>
                              <a:rPr lang="en-US" sz="2400" i="1">
                                <a:solidFill>
                                  <a:schemeClr val="tx1"/>
                                </a:solidFill>
                                <a:latin typeface="Cambria Math" panose="02040503050406030204" pitchFamily="18" charset="0"/>
                              </a:rPr>
                              <m:t>𝑆</m:t>
                            </m:r>
                          </m:e>
                          <m:sub>
                            <m:r>
                              <a:rPr lang="en-US" sz="2400" i="1">
                                <a:solidFill>
                                  <a:schemeClr val="tx1"/>
                                </a:solidFill>
                                <a:latin typeface="Cambria Math" panose="02040503050406030204" pitchFamily="18" charset="0"/>
                              </a:rPr>
                              <m:t>𝑖</m:t>
                            </m:r>
                          </m:sub>
                          <m:sup>
                            <m:r>
                              <a:rPr lang="en-US" sz="2400" i="1">
                                <a:solidFill>
                                  <a:schemeClr val="tx1"/>
                                </a:solidFill>
                                <a:latin typeface="Cambria Math" panose="02040503050406030204" pitchFamily="18" charset="0"/>
                              </a:rPr>
                              <m:t>−</m:t>
                            </m:r>
                          </m:sup>
                        </m:sSubSup>
                      </m:e>
                    </m:d>
                  </m:oMath>
                </a14:m>
                <a:endParaRPr lang="en-US" sz="2400" dirty="0"/>
              </a:p>
              <a:p>
                <a:r>
                  <a:rPr lang="en-US" sz="2400" dirty="0"/>
                  <a:t>           </a:t>
                </a:r>
                <a14:m>
                  <m:oMath xmlns:m="http://schemas.openxmlformats.org/officeDocument/2006/math">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2</m:t>
                        </m:r>
                      </m:den>
                    </m:f>
                    <m:nary>
                      <m:naryPr>
                        <m:chr m:val="∑"/>
                        <m:subHide m:val="on"/>
                        <m:supHide m:val="on"/>
                        <m:ctrlPr>
                          <a:rPr lang="en-US" sz="2400" i="1">
                            <a:latin typeface="Cambria Math" panose="02040503050406030204" pitchFamily="18" charset="0"/>
                          </a:rPr>
                        </m:ctrlPr>
                      </m:naryPr>
                      <m:sub/>
                      <m:sup/>
                      <m:e>
                        <m:sSub>
                          <m:sSubPr>
                            <m:ctrlPr>
                              <a:rPr lang="en-US" sz="2400" i="1">
                                <a:latin typeface="Cambria Math" panose="02040503050406030204" pitchFamily="18" charset="0"/>
                              </a:rPr>
                            </m:ctrlPr>
                          </m:sSubPr>
                          <m:e>
                            <m:r>
                              <a:rPr lang="en-US" sz="2400" i="1">
                                <a:latin typeface="Cambria Math" panose="02040503050406030204" pitchFamily="18" charset="0"/>
                              </a:rPr>
                              <m:t>𝛾</m:t>
                            </m:r>
                          </m:e>
                          <m:sub>
                            <m:r>
                              <a:rPr lang="en-US" sz="2400" i="1">
                                <a:latin typeface="Cambria Math" panose="02040503050406030204" pitchFamily="18" charset="0"/>
                              </a:rPr>
                              <m:t>𝑖𝑗</m:t>
                            </m:r>
                          </m:sub>
                        </m:sSub>
                        <m:r>
                          <a:rPr lang="en-US" sz="2400" i="1">
                            <a:latin typeface="Cambria Math" panose="02040503050406030204" pitchFamily="18" charset="0"/>
                          </a:rPr>
                          <m:t>(1+</m:t>
                        </m:r>
                        <m:r>
                          <a:rPr lang="en-US" sz="2400" i="1">
                            <a:latin typeface="Cambria Math" panose="02040503050406030204" pitchFamily="18" charset="0"/>
                          </a:rPr>
                          <m:t>𝑁</m:t>
                        </m:r>
                        <m:r>
                          <a:rPr lang="en-US" sz="2400" i="1">
                            <a:latin typeface="Cambria Math" panose="02040503050406030204" pitchFamily="18" charset="0"/>
                          </a:rPr>
                          <m:t>)</m:t>
                        </m:r>
                      </m:e>
                    </m:nary>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𝜌</m:t>
                            </m:r>
                          </m:e>
                          <m:sup>
                            <m:r>
                              <a:rPr lang="en-US" sz="2400" i="1">
                                <a:latin typeface="Cambria Math" panose="02040503050406030204" pitchFamily="18" charset="0"/>
                              </a:rPr>
                              <m:t>𝑆</m:t>
                            </m:r>
                          </m:sup>
                        </m:sSup>
                        <m:sSubSup>
                          <m:sSubSupPr>
                            <m:ctrlPr>
                              <a:rPr lang="en-US" sz="2400" i="1">
                                <a:latin typeface="Cambria Math" panose="02040503050406030204" pitchFamily="18" charset="0"/>
                              </a:rPr>
                            </m:ctrlPr>
                          </m:sSubSupPr>
                          <m:e>
                            <m:r>
                              <a:rPr lang="en-US" sz="2400" i="1">
                                <a:latin typeface="Cambria Math" panose="02040503050406030204" pitchFamily="18" charset="0"/>
                              </a:rPr>
                              <m:t>𝑆</m:t>
                            </m:r>
                          </m:e>
                          <m:sub>
                            <m:r>
                              <a:rPr lang="en-US" sz="2400" i="1">
                                <a:latin typeface="Cambria Math" panose="02040503050406030204" pitchFamily="18" charset="0"/>
                              </a:rPr>
                              <m:t>𝑖</m:t>
                            </m:r>
                          </m:sub>
                          <m:sup>
                            <m:r>
                              <a:rPr lang="en-US" sz="2400" i="1">
                                <a:latin typeface="Cambria Math" panose="02040503050406030204" pitchFamily="18" charset="0"/>
                              </a:rPr>
                              <m:t>+</m:t>
                            </m:r>
                          </m:sup>
                        </m:sSubSup>
                        <m:sSubSup>
                          <m:sSubSupPr>
                            <m:ctrlPr>
                              <a:rPr lang="en-US" sz="2400" i="1">
                                <a:latin typeface="Cambria Math" panose="02040503050406030204" pitchFamily="18" charset="0"/>
                              </a:rPr>
                            </m:ctrlPr>
                          </m:sSubSupPr>
                          <m:e>
                            <m:r>
                              <a:rPr lang="en-US" sz="2400" i="1">
                                <a:latin typeface="Cambria Math" panose="02040503050406030204" pitchFamily="18" charset="0"/>
                              </a:rPr>
                              <m:t>𝑆</m:t>
                            </m:r>
                          </m:e>
                          <m:sub>
                            <m:r>
                              <a:rPr lang="en-US" sz="2400" i="1">
                                <a:latin typeface="Cambria Math" panose="02040503050406030204" pitchFamily="18" charset="0"/>
                              </a:rPr>
                              <m:t>𝑗</m:t>
                            </m:r>
                          </m:sub>
                          <m:sup>
                            <m:r>
                              <a:rPr lang="en-US" sz="2400" i="1">
                                <a:latin typeface="Cambria Math" panose="02040503050406030204" pitchFamily="18" charset="0"/>
                              </a:rPr>
                              <m:t>−</m:t>
                            </m:r>
                          </m:sup>
                        </m:sSubSup>
                        <m:r>
                          <a:rPr lang="en-US" sz="2400" i="1">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𝑆</m:t>
                            </m:r>
                          </m:e>
                          <m:sub>
                            <m:r>
                              <a:rPr lang="en-US" sz="2400" i="1">
                                <a:latin typeface="Cambria Math" panose="02040503050406030204" pitchFamily="18" charset="0"/>
                              </a:rPr>
                              <m:t>𝑖</m:t>
                            </m:r>
                          </m:sub>
                          <m:sup>
                            <m:r>
                              <a:rPr lang="en-US" sz="2400" i="1">
                                <a:latin typeface="Cambria Math" panose="02040503050406030204" pitchFamily="18" charset="0"/>
                              </a:rPr>
                              <m:t>+</m:t>
                            </m:r>
                          </m:sup>
                        </m:sSubSup>
                        <m:sSubSup>
                          <m:sSubSupPr>
                            <m:ctrlPr>
                              <a:rPr lang="en-US" sz="2400" i="1">
                                <a:latin typeface="Cambria Math" panose="02040503050406030204" pitchFamily="18" charset="0"/>
                              </a:rPr>
                            </m:ctrlPr>
                          </m:sSubSupPr>
                          <m:e>
                            <m:r>
                              <a:rPr lang="en-US" sz="2400" i="1">
                                <a:latin typeface="Cambria Math" panose="02040503050406030204" pitchFamily="18" charset="0"/>
                              </a:rPr>
                              <m:t>𝑆</m:t>
                            </m:r>
                          </m:e>
                          <m:sub>
                            <m:r>
                              <a:rPr lang="en-US" sz="2400" i="1">
                                <a:latin typeface="Cambria Math" panose="02040503050406030204" pitchFamily="18" charset="0"/>
                              </a:rPr>
                              <m:t>𝑗</m:t>
                            </m:r>
                          </m:sub>
                          <m:sup>
                            <m:r>
                              <a:rPr lang="en-US" sz="2400" i="1">
                                <a:latin typeface="Cambria Math" panose="02040503050406030204" pitchFamily="18" charset="0"/>
                              </a:rPr>
                              <m:t>−</m:t>
                            </m:r>
                          </m:sup>
                        </m:sSubSup>
                        <m:sSup>
                          <m:sSupPr>
                            <m:ctrlPr>
                              <a:rPr lang="en-US" sz="2400" i="1">
                                <a:latin typeface="Cambria Math" panose="02040503050406030204" pitchFamily="18" charset="0"/>
                              </a:rPr>
                            </m:ctrlPr>
                          </m:sSupPr>
                          <m:e>
                            <m:r>
                              <a:rPr lang="en-US" sz="2400" i="1">
                                <a:latin typeface="Cambria Math" panose="02040503050406030204" pitchFamily="18" charset="0"/>
                              </a:rPr>
                              <m:t>𝜌</m:t>
                            </m:r>
                          </m:e>
                          <m:sup>
                            <m:r>
                              <a:rPr lang="en-US" sz="2400" i="1">
                                <a:latin typeface="Cambria Math" panose="02040503050406030204" pitchFamily="18" charset="0"/>
                              </a:rPr>
                              <m:t>𝑆</m:t>
                            </m:r>
                          </m:sup>
                        </m:sSup>
                        <m:r>
                          <a:rPr lang="en-US" sz="2400" i="1">
                            <a:latin typeface="Cambria Math" panose="02040503050406030204" pitchFamily="18" charset="0"/>
                          </a:rPr>
                          <m:t>−2</m:t>
                        </m:r>
                        <m:sSubSup>
                          <m:sSubSupPr>
                            <m:ctrlPr>
                              <a:rPr lang="en-US" sz="2400" i="1">
                                <a:latin typeface="Cambria Math" panose="02040503050406030204" pitchFamily="18" charset="0"/>
                              </a:rPr>
                            </m:ctrlPr>
                          </m:sSubSupPr>
                          <m:e>
                            <m:r>
                              <a:rPr lang="en-US" sz="2400" i="1">
                                <a:latin typeface="Cambria Math" panose="02040503050406030204" pitchFamily="18" charset="0"/>
                              </a:rPr>
                              <m:t>𝑆</m:t>
                            </m:r>
                          </m:e>
                          <m:sub>
                            <m:r>
                              <a:rPr lang="en-US" sz="2400" i="1">
                                <a:latin typeface="Cambria Math" panose="02040503050406030204" pitchFamily="18" charset="0"/>
                              </a:rPr>
                              <m:t>𝑗</m:t>
                            </m:r>
                          </m:sub>
                          <m:sup>
                            <m:r>
                              <a:rPr lang="en-US" sz="2400" i="1">
                                <a:latin typeface="Cambria Math" panose="02040503050406030204" pitchFamily="18" charset="0"/>
                              </a:rPr>
                              <m:t>−</m:t>
                            </m:r>
                          </m:sup>
                        </m:sSubSup>
                        <m:sSup>
                          <m:sSupPr>
                            <m:ctrlPr>
                              <a:rPr lang="en-US" sz="2400" i="1">
                                <a:latin typeface="Cambria Math" panose="02040503050406030204" pitchFamily="18" charset="0"/>
                              </a:rPr>
                            </m:ctrlPr>
                          </m:sSupPr>
                          <m:e>
                            <m:r>
                              <a:rPr lang="en-US" sz="2400" i="1">
                                <a:latin typeface="Cambria Math" panose="02040503050406030204" pitchFamily="18" charset="0"/>
                              </a:rPr>
                              <m:t>𝜌</m:t>
                            </m:r>
                          </m:e>
                          <m:sup>
                            <m:r>
                              <a:rPr lang="en-US" sz="2400" i="1">
                                <a:latin typeface="Cambria Math" panose="02040503050406030204" pitchFamily="18" charset="0"/>
                              </a:rPr>
                              <m:t>𝑆</m:t>
                            </m:r>
                          </m:sup>
                        </m:sSup>
                        <m:sSubSup>
                          <m:sSubSupPr>
                            <m:ctrlPr>
                              <a:rPr lang="en-US" sz="2400" i="1">
                                <a:latin typeface="Cambria Math" panose="02040503050406030204" pitchFamily="18" charset="0"/>
                              </a:rPr>
                            </m:ctrlPr>
                          </m:sSubSupPr>
                          <m:e>
                            <m:r>
                              <a:rPr lang="en-US" sz="2400" i="1">
                                <a:latin typeface="Cambria Math" panose="02040503050406030204" pitchFamily="18" charset="0"/>
                              </a:rPr>
                              <m:t>𝑆</m:t>
                            </m:r>
                          </m:e>
                          <m:sub>
                            <m:r>
                              <a:rPr lang="en-US" sz="2400" i="1">
                                <a:latin typeface="Cambria Math" panose="02040503050406030204" pitchFamily="18" charset="0"/>
                              </a:rPr>
                              <m:t>𝑖</m:t>
                            </m:r>
                          </m:sub>
                          <m:sup>
                            <m:r>
                              <a:rPr lang="en-US" sz="2400" i="1">
                                <a:latin typeface="Cambria Math" panose="02040503050406030204" pitchFamily="18" charset="0"/>
                              </a:rPr>
                              <m:t>+</m:t>
                            </m:r>
                          </m:sup>
                        </m:sSubSup>
                      </m:e>
                    </m:d>
                  </m:oMath>
                </a14:m>
                <a:endParaRPr lang="en-US" sz="2400" dirty="0"/>
              </a:p>
              <a:p>
                <a:r>
                  <a:rPr lang="en-US" sz="2400" dirty="0"/>
                  <a:t>           </a:t>
                </a:r>
                <a14:m>
                  <m:oMath xmlns:m="http://schemas.openxmlformats.org/officeDocument/2006/math">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2</m:t>
                        </m:r>
                      </m:den>
                    </m:f>
                    <m:nary>
                      <m:naryPr>
                        <m:chr m:val="∑"/>
                        <m:subHide m:val="on"/>
                        <m:supHide m:val="on"/>
                        <m:ctrlPr>
                          <a:rPr lang="en-US" sz="2400" i="1">
                            <a:latin typeface="Cambria Math" panose="02040503050406030204" pitchFamily="18" charset="0"/>
                          </a:rPr>
                        </m:ctrlPr>
                      </m:naryPr>
                      <m:sub/>
                      <m:sup/>
                      <m:e>
                        <m:sSub>
                          <m:sSubPr>
                            <m:ctrlPr>
                              <a:rPr lang="en-US" sz="2400" i="1">
                                <a:latin typeface="Cambria Math" panose="02040503050406030204" pitchFamily="18" charset="0"/>
                              </a:rPr>
                            </m:ctrlPr>
                          </m:sSubPr>
                          <m:e>
                            <m:r>
                              <a:rPr lang="en-US" sz="2400" i="1">
                                <a:latin typeface="Cambria Math" panose="02040503050406030204" pitchFamily="18" charset="0"/>
                              </a:rPr>
                              <m:t>𝛾</m:t>
                            </m:r>
                          </m:e>
                          <m:sub>
                            <m:r>
                              <a:rPr lang="en-US" sz="2400" i="1">
                                <a:latin typeface="Cambria Math" panose="02040503050406030204" pitchFamily="18" charset="0"/>
                              </a:rPr>
                              <m:t>𝑖𝑗</m:t>
                            </m:r>
                          </m:sub>
                        </m:sSub>
                        <m:r>
                          <a:rPr lang="en-US" sz="2400" i="1">
                            <a:latin typeface="Cambria Math" panose="02040503050406030204" pitchFamily="18" charset="0"/>
                          </a:rPr>
                          <m:t>𝑁</m:t>
                        </m:r>
                      </m:e>
                    </m:nary>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𝜌</m:t>
                            </m:r>
                          </m:e>
                          <m:sup>
                            <m:r>
                              <a:rPr lang="en-US" sz="2400" i="1">
                                <a:latin typeface="Cambria Math" panose="02040503050406030204" pitchFamily="18" charset="0"/>
                              </a:rPr>
                              <m:t>𝑆</m:t>
                            </m:r>
                          </m:sup>
                        </m:sSup>
                        <m:sSubSup>
                          <m:sSubSupPr>
                            <m:ctrlPr>
                              <a:rPr lang="en-US" sz="2400" i="1">
                                <a:latin typeface="Cambria Math" panose="02040503050406030204" pitchFamily="18" charset="0"/>
                              </a:rPr>
                            </m:ctrlPr>
                          </m:sSubSupPr>
                          <m:e>
                            <m:r>
                              <a:rPr lang="en-US" sz="2400" i="1">
                                <a:latin typeface="Cambria Math" panose="02040503050406030204" pitchFamily="18" charset="0"/>
                              </a:rPr>
                              <m:t>𝑆</m:t>
                            </m:r>
                          </m:e>
                          <m:sub>
                            <m:r>
                              <a:rPr lang="en-US" sz="2400" i="1">
                                <a:latin typeface="Cambria Math" panose="02040503050406030204" pitchFamily="18" charset="0"/>
                              </a:rPr>
                              <m:t>𝑖</m:t>
                            </m:r>
                          </m:sub>
                          <m:sup>
                            <m:r>
                              <a:rPr lang="en-US" sz="2400" i="1">
                                <a:latin typeface="Cambria Math" panose="02040503050406030204" pitchFamily="18" charset="0"/>
                              </a:rPr>
                              <m:t>−</m:t>
                            </m:r>
                          </m:sup>
                        </m:sSubSup>
                        <m:sSubSup>
                          <m:sSubSupPr>
                            <m:ctrlPr>
                              <a:rPr lang="en-US" sz="2400" i="1">
                                <a:latin typeface="Cambria Math" panose="02040503050406030204" pitchFamily="18" charset="0"/>
                              </a:rPr>
                            </m:ctrlPr>
                          </m:sSubSupPr>
                          <m:e>
                            <m:r>
                              <a:rPr lang="en-US" sz="2400" i="1">
                                <a:latin typeface="Cambria Math" panose="02040503050406030204" pitchFamily="18" charset="0"/>
                              </a:rPr>
                              <m:t>𝑆</m:t>
                            </m:r>
                          </m:e>
                          <m:sub>
                            <m:r>
                              <a:rPr lang="en-US" sz="2400" i="1">
                                <a:latin typeface="Cambria Math" panose="02040503050406030204" pitchFamily="18" charset="0"/>
                              </a:rPr>
                              <m:t>𝑗</m:t>
                            </m:r>
                          </m:sub>
                          <m:sup>
                            <m:r>
                              <a:rPr lang="en-US" sz="2400" i="1">
                                <a:latin typeface="Cambria Math" panose="02040503050406030204" pitchFamily="18" charset="0"/>
                              </a:rPr>
                              <m:t>+</m:t>
                            </m:r>
                          </m:sup>
                        </m:sSubSup>
                        <m:r>
                          <a:rPr lang="en-US" sz="2400" i="1">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𝑆</m:t>
                            </m:r>
                          </m:e>
                          <m:sub>
                            <m:r>
                              <a:rPr lang="en-US" sz="2400" i="1">
                                <a:latin typeface="Cambria Math" panose="02040503050406030204" pitchFamily="18" charset="0"/>
                              </a:rPr>
                              <m:t>𝑖</m:t>
                            </m:r>
                          </m:sub>
                          <m:sup>
                            <m:r>
                              <a:rPr lang="en-US" sz="2400" i="1">
                                <a:latin typeface="Cambria Math" panose="02040503050406030204" pitchFamily="18" charset="0"/>
                              </a:rPr>
                              <m:t>−</m:t>
                            </m:r>
                          </m:sup>
                        </m:sSubSup>
                        <m:sSubSup>
                          <m:sSubSupPr>
                            <m:ctrlPr>
                              <a:rPr lang="en-US" sz="2400" i="1">
                                <a:latin typeface="Cambria Math" panose="02040503050406030204" pitchFamily="18" charset="0"/>
                              </a:rPr>
                            </m:ctrlPr>
                          </m:sSubSupPr>
                          <m:e>
                            <m:r>
                              <a:rPr lang="en-US" sz="2400" i="1">
                                <a:latin typeface="Cambria Math" panose="02040503050406030204" pitchFamily="18" charset="0"/>
                              </a:rPr>
                              <m:t>𝑆</m:t>
                            </m:r>
                          </m:e>
                          <m:sub>
                            <m:r>
                              <a:rPr lang="en-US" sz="2400" i="1">
                                <a:latin typeface="Cambria Math" panose="02040503050406030204" pitchFamily="18" charset="0"/>
                              </a:rPr>
                              <m:t>𝑗</m:t>
                            </m:r>
                          </m:sub>
                          <m:sup>
                            <m:r>
                              <a:rPr lang="en-US" sz="2400" i="1">
                                <a:latin typeface="Cambria Math" panose="02040503050406030204" pitchFamily="18" charset="0"/>
                              </a:rPr>
                              <m:t>+</m:t>
                            </m:r>
                          </m:sup>
                        </m:sSubSup>
                        <m:sSup>
                          <m:sSupPr>
                            <m:ctrlPr>
                              <a:rPr lang="en-US" sz="2400" i="1">
                                <a:latin typeface="Cambria Math" panose="02040503050406030204" pitchFamily="18" charset="0"/>
                              </a:rPr>
                            </m:ctrlPr>
                          </m:sSupPr>
                          <m:e>
                            <m:r>
                              <a:rPr lang="en-US" sz="2400" i="1">
                                <a:latin typeface="Cambria Math" panose="02040503050406030204" pitchFamily="18" charset="0"/>
                              </a:rPr>
                              <m:t>𝜌</m:t>
                            </m:r>
                          </m:e>
                          <m:sup>
                            <m:r>
                              <a:rPr lang="en-US" sz="2400" i="1">
                                <a:latin typeface="Cambria Math" panose="02040503050406030204" pitchFamily="18" charset="0"/>
                              </a:rPr>
                              <m:t>𝑆</m:t>
                            </m:r>
                          </m:sup>
                        </m:sSup>
                        <m:r>
                          <a:rPr lang="en-US" sz="2400" i="1">
                            <a:latin typeface="Cambria Math" panose="02040503050406030204" pitchFamily="18" charset="0"/>
                          </a:rPr>
                          <m:t>−2</m:t>
                        </m:r>
                        <m:sSubSup>
                          <m:sSubSupPr>
                            <m:ctrlPr>
                              <a:rPr lang="en-US" sz="2400" i="1">
                                <a:latin typeface="Cambria Math" panose="02040503050406030204" pitchFamily="18" charset="0"/>
                              </a:rPr>
                            </m:ctrlPr>
                          </m:sSubSupPr>
                          <m:e>
                            <m:r>
                              <a:rPr lang="en-US" sz="2400" i="1">
                                <a:latin typeface="Cambria Math" panose="02040503050406030204" pitchFamily="18" charset="0"/>
                              </a:rPr>
                              <m:t>𝑆</m:t>
                            </m:r>
                          </m:e>
                          <m:sub>
                            <m:r>
                              <a:rPr lang="en-US" sz="2400" i="1">
                                <a:latin typeface="Cambria Math" panose="02040503050406030204" pitchFamily="18" charset="0"/>
                              </a:rPr>
                              <m:t>𝑗</m:t>
                            </m:r>
                          </m:sub>
                          <m:sup>
                            <m:r>
                              <a:rPr lang="en-US" sz="2400" i="1">
                                <a:latin typeface="Cambria Math" panose="02040503050406030204" pitchFamily="18" charset="0"/>
                              </a:rPr>
                              <m:t>+</m:t>
                            </m:r>
                          </m:sup>
                        </m:sSubSup>
                        <m:sSup>
                          <m:sSupPr>
                            <m:ctrlPr>
                              <a:rPr lang="en-US" sz="2400" i="1">
                                <a:latin typeface="Cambria Math" panose="02040503050406030204" pitchFamily="18" charset="0"/>
                              </a:rPr>
                            </m:ctrlPr>
                          </m:sSupPr>
                          <m:e>
                            <m:r>
                              <a:rPr lang="en-US" sz="2400" i="1">
                                <a:latin typeface="Cambria Math" panose="02040503050406030204" pitchFamily="18" charset="0"/>
                              </a:rPr>
                              <m:t>𝜌</m:t>
                            </m:r>
                          </m:e>
                          <m:sup>
                            <m:r>
                              <a:rPr lang="en-US" sz="2400" i="1">
                                <a:latin typeface="Cambria Math" panose="02040503050406030204" pitchFamily="18" charset="0"/>
                              </a:rPr>
                              <m:t>𝑆</m:t>
                            </m:r>
                          </m:sup>
                        </m:sSup>
                        <m:sSubSup>
                          <m:sSubSupPr>
                            <m:ctrlPr>
                              <a:rPr lang="en-US" sz="2400" i="1">
                                <a:latin typeface="Cambria Math" panose="02040503050406030204" pitchFamily="18" charset="0"/>
                              </a:rPr>
                            </m:ctrlPr>
                          </m:sSubSupPr>
                          <m:e>
                            <m:r>
                              <a:rPr lang="en-US" sz="2400" i="1">
                                <a:latin typeface="Cambria Math" panose="02040503050406030204" pitchFamily="18" charset="0"/>
                              </a:rPr>
                              <m:t>𝑆</m:t>
                            </m:r>
                          </m:e>
                          <m:sub>
                            <m:r>
                              <a:rPr lang="en-US" sz="2400" i="1">
                                <a:latin typeface="Cambria Math" panose="02040503050406030204" pitchFamily="18" charset="0"/>
                              </a:rPr>
                              <m:t>𝑖</m:t>
                            </m:r>
                          </m:sub>
                          <m:sup>
                            <m:r>
                              <a:rPr lang="en-US" sz="2400" i="1">
                                <a:latin typeface="Cambria Math" panose="02040503050406030204" pitchFamily="18" charset="0"/>
                              </a:rPr>
                              <m:t>−</m:t>
                            </m:r>
                          </m:sup>
                        </m:sSubSup>
                      </m:e>
                    </m:d>
                  </m:oMath>
                </a14:m>
                <a:endParaRPr lang="en-US" sz="2400" dirty="0"/>
              </a:p>
              <a:p>
                <a:r>
                  <a:rPr lang="en-US" sz="2400" dirty="0"/>
                  <a:t>           </a:t>
                </a:r>
                <a14:m>
                  <m:oMath xmlns:m="http://schemas.openxmlformats.org/officeDocument/2006/math">
                    <m:r>
                      <a:rPr lang="en-US" sz="2400" i="1">
                        <a:latin typeface="Cambria Math" panose="02040503050406030204" pitchFamily="18" charset="0"/>
                      </a:rPr>
                      <m:t>−</m:t>
                    </m:r>
                    <m:r>
                      <a:rPr lang="en-US" sz="2400" i="1">
                        <a:latin typeface="Cambria Math" panose="02040503050406030204" pitchFamily="18" charset="0"/>
                      </a:rPr>
                      <m:t>𝑖</m:t>
                    </m:r>
                    <m:nary>
                      <m:naryPr>
                        <m:chr m:val="∑"/>
                        <m:subHide m:val="on"/>
                        <m:supHide m:val="on"/>
                        <m:ctrlPr>
                          <a:rPr lang="en-US" sz="2400" i="1">
                            <a:latin typeface="Cambria Math" panose="02040503050406030204" pitchFamily="18" charset="0"/>
                          </a:rPr>
                        </m:ctrlPr>
                      </m:naryPr>
                      <m:sub/>
                      <m:sup/>
                      <m:e>
                        <m:sSub>
                          <m:sSubPr>
                            <m:ctrlPr>
                              <a:rPr lang="en-US" sz="2400" i="1">
                                <a:latin typeface="Cambria Math" panose="02040503050406030204" pitchFamily="18" charset="0"/>
                              </a:rPr>
                            </m:ctrlPr>
                          </m:sSubPr>
                          <m:e>
                            <m:r>
                              <m:rPr>
                                <m:sty m:val="p"/>
                              </m:rPr>
                              <a:rPr lang="en-US" sz="2400">
                                <a:latin typeface="Cambria Math" panose="02040503050406030204" pitchFamily="18" charset="0"/>
                              </a:rPr>
                              <m:t>Λ</m:t>
                            </m:r>
                          </m:e>
                          <m:sub>
                            <m:r>
                              <a:rPr lang="en-US" sz="2400" i="1">
                                <a:latin typeface="Cambria Math" panose="02040503050406030204" pitchFamily="18" charset="0"/>
                              </a:rPr>
                              <m:t>𝑖𝑗</m:t>
                            </m:r>
                          </m:sub>
                        </m:sSub>
                      </m:e>
                    </m:nary>
                    <m:r>
                      <a:rPr lang="en-US" sz="2400" i="1">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𝑆</m:t>
                        </m:r>
                      </m:e>
                      <m:sub>
                        <m:r>
                          <a:rPr lang="en-US" sz="2400" i="1">
                            <a:latin typeface="Cambria Math" panose="02040503050406030204" pitchFamily="18" charset="0"/>
                          </a:rPr>
                          <m:t>𝑖</m:t>
                        </m:r>
                      </m:sub>
                      <m:sup>
                        <m:r>
                          <a:rPr lang="en-US" sz="2400" i="1">
                            <a:latin typeface="Cambria Math" panose="02040503050406030204" pitchFamily="18" charset="0"/>
                          </a:rPr>
                          <m:t>+</m:t>
                        </m:r>
                      </m:sup>
                    </m:sSubSup>
                    <m:sSubSup>
                      <m:sSubSupPr>
                        <m:ctrlPr>
                          <a:rPr lang="en-US" sz="2400" i="1">
                            <a:latin typeface="Cambria Math" panose="02040503050406030204" pitchFamily="18" charset="0"/>
                          </a:rPr>
                        </m:ctrlPr>
                      </m:sSubSupPr>
                      <m:e>
                        <m:r>
                          <a:rPr lang="en-US" sz="2400" i="1">
                            <a:latin typeface="Cambria Math" panose="02040503050406030204" pitchFamily="18" charset="0"/>
                          </a:rPr>
                          <m:t>𝑆</m:t>
                        </m:r>
                      </m:e>
                      <m:sub>
                        <m:r>
                          <a:rPr lang="en-US" sz="2400" i="1">
                            <a:latin typeface="Cambria Math" panose="02040503050406030204" pitchFamily="18" charset="0"/>
                          </a:rPr>
                          <m:t>𝑗</m:t>
                        </m:r>
                      </m:sub>
                      <m:sup>
                        <m:r>
                          <a:rPr lang="en-US" sz="2400" i="1">
                            <a:latin typeface="Cambria Math" panose="02040503050406030204" pitchFamily="18" charset="0"/>
                          </a:rPr>
                          <m:t>−</m:t>
                        </m:r>
                      </m:sup>
                    </m:sSubSup>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𝜌</m:t>
                        </m:r>
                      </m:e>
                      <m:sup>
                        <m:r>
                          <a:rPr lang="en-US" sz="2400" i="1">
                            <a:latin typeface="Cambria Math" panose="02040503050406030204" pitchFamily="18" charset="0"/>
                          </a:rPr>
                          <m:t>𝑆</m:t>
                        </m:r>
                      </m:sup>
                    </m:sSup>
                    <m:r>
                      <a:rPr lang="en-US" sz="2400" i="1">
                        <a:latin typeface="Cambria Math" panose="02040503050406030204" pitchFamily="18" charset="0"/>
                      </a:rPr>
                      <m:t>]</m:t>
                    </m:r>
                  </m:oMath>
                </a14:m>
                <a:endParaRPr lang="en-US" sz="2400" dirty="0"/>
              </a:p>
            </p:txBody>
          </p:sp>
        </mc:Choice>
        <mc:Fallback xmlns="">
          <p:sp>
            <p:nvSpPr>
              <p:cNvPr id="4" name="TextBox 3">
                <a:extLst>
                  <a:ext uri="{FF2B5EF4-FFF2-40B4-BE49-F238E27FC236}">
                    <a16:creationId xmlns:a16="http://schemas.microsoft.com/office/drawing/2014/main" id="{8D6659CD-AA28-4880-9DDF-B3D2CE055417}"/>
                  </a:ext>
                </a:extLst>
              </p:cNvPr>
              <p:cNvSpPr txBox="1">
                <a:spLocks noRot="1" noChangeAspect="1" noMove="1" noResize="1" noEditPoints="1" noAdjustHandles="1" noChangeArrowheads="1" noChangeShapeType="1" noTextEdit="1"/>
              </p:cNvSpPr>
              <p:nvPr/>
            </p:nvSpPr>
            <p:spPr>
              <a:xfrm>
                <a:off x="617684" y="1873747"/>
                <a:ext cx="7828567" cy="2599686"/>
              </a:xfrm>
              <a:prstGeom prst="rect">
                <a:avLst/>
              </a:prstGeom>
              <a:blipFill>
                <a:blip r:embed="rId2"/>
                <a:stretch>
                  <a:fillRect b="-37002"/>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1E356BDC-7D5E-4CB8-B084-7465633967E9}"/>
              </a:ext>
            </a:extLst>
          </p:cNvPr>
          <p:cNvPicPr>
            <a:picLocks noChangeAspect="1"/>
          </p:cNvPicPr>
          <p:nvPr/>
        </p:nvPicPr>
        <p:blipFill>
          <a:blip r:embed="rId3"/>
          <a:stretch>
            <a:fillRect/>
          </a:stretch>
        </p:blipFill>
        <p:spPr>
          <a:xfrm>
            <a:off x="3650024" y="4817758"/>
            <a:ext cx="3721995" cy="1682212"/>
          </a:xfrm>
          <a:prstGeom prst="rect">
            <a:avLst/>
          </a:prstGeom>
        </p:spPr>
      </p:pic>
      <p:sp>
        <p:nvSpPr>
          <p:cNvPr id="6" name="Rectangle 5">
            <a:extLst>
              <a:ext uri="{FF2B5EF4-FFF2-40B4-BE49-F238E27FC236}">
                <a16:creationId xmlns:a16="http://schemas.microsoft.com/office/drawing/2014/main" id="{0DD43094-ADF8-4903-BF2B-6E1286C2CD24}"/>
              </a:ext>
            </a:extLst>
          </p:cNvPr>
          <p:cNvSpPr/>
          <p:nvPr/>
        </p:nvSpPr>
        <p:spPr>
          <a:xfrm>
            <a:off x="-81481" y="643467"/>
            <a:ext cx="12192000" cy="82931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Arial" panose="020B0604020202020204" pitchFamily="34" charset="0"/>
                <a:cs typeface="Arial" panose="020B0604020202020204" pitchFamily="34" charset="0"/>
              </a:rPr>
              <a:t>Master equation</a:t>
            </a:r>
          </a:p>
        </p:txBody>
      </p:sp>
      <p:sp>
        <p:nvSpPr>
          <p:cNvPr id="7" name="TextBox 6">
            <a:extLst>
              <a:ext uri="{FF2B5EF4-FFF2-40B4-BE49-F238E27FC236}">
                <a16:creationId xmlns:a16="http://schemas.microsoft.com/office/drawing/2014/main" id="{EC02C492-427B-4BA2-A0D6-45D929CE976A}"/>
              </a:ext>
            </a:extLst>
          </p:cNvPr>
          <p:cNvSpPr txBox="1"/>
          <p:nvPr/>
        </p:nvSpPr>
        <p:spPr>
          <a:xfrm>
            <a:off x="8747901" y="2175191"/>
            <a:ext cx="2826415"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induced by the coherence</a:t>
            </a:r>
          </a:p>
        </p:txBody>
      </p:sp>
      <p:sp>
        <p:nvSpPr>
          <p:cNvPr id="8" name="TextBox 7">
            <a:extLst>
              <a:ext uri="{FF2B5EF4-FFF2-40B4-BE49-F238E27FC236}">
                <a16:creationId xmlns:a16="http://schemas.microsoft.com/office/drawing/2014/main" id="{FBCA778E-3E1A-4A4C-AD53-7D4AC195A041}"/>
              </a:ext>
            </a:extLst>
          </p:cNvPr>
          <p:cNvSpPr txBox="1"/>
          <p:nvPr/>
        </p:nvSpPr>
        <p:spPr>
          <a:xfrm>
            <a:off x="8747901" y="3078523"/>
            <a:ext cx="2618593"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induced by the average photon number</a:t>
            </a:r>
          </a:p>
        </p:txBody>
      </p:sp>
      <p:sp>
        <p:nvSpPr>
          <p:cNvPr id="9" name="TextBox 8">
            <a:extLst>
              <a:ext uri="{FF2B5EF4-FFF2-40B4-BE49-F238E27FC236}">
                <a16:creationId xmlns:a16="http://schemas.microsoft.com/office/drawing/2014/main" id="{E8872E09-9828-485F-B495-EE9E10AD40CE}"/>
              </a:ext>
            </a:extLst>
          </p:cNvPr>
          <p:cNvSpPr txBox="1"/>
          <p:nvPr/>
        </p:nvSpPr>
        <p:spPr>
          <a:xfrm>
            <a:off x="8747901" y="4150267"/>
            <a:ext cx="2618593"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energy shift</a:t>
            </a:r>
          </a:p>
        </p:txBody>
      </p:sp>
      <p:cxnSp>
        <p:nvCxnSpPr>
          <p:cNvPr id="11" name="Straight Arrow Connector 10">
            <a:extLst>
              <a:ext uri="{FF2B5EF4-FFF2-40B4-BE49-F238E27FC236}">
                <a16:creationId xmlns:a16="http://schemas.microsoft.com/office/drawing/2014/main" id="{9CBCE08C-4F67-4D53-AA58-7CAA5DC6D8AC}"/>
              </a:ext>
            </a:extLst>
          </p:cNvPr>
          <p:cNvCxnSpPr>
            <a:cxnSpLocks/>
          </p:cNvCxnSpPr>
          <p:nvPr/>
        </p:nvCxnSpPr>
        <p:spPr>
          <a:xfrm>
            <a:off x="7215612" y="2163778"/>
            <a:ext cx="1230638" cy="12232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E8F81FA-607E-4E8E-BA8F-9D6E859F0937}"/>
              </a:ext>
            </a:extLst>
          </p:cNvPr>
          <p:cNvCxnSpPr>
            <a:cxnSpLocks/>
          </p:cNvCxnSpPr>
          <p:nvPr/>
        </p:nvCxnSpPr>
        <p:spPr>
          <a:xfrm flipV="1">
            <a:off x="7393259" y="2458839"/>
            <a:ext cx="1052991" cy="36430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BC3BC30-A63A-4798-8804-6A504C49A467}"/>
              </a:ext>
            </a:extLst>
          </p:cNvPr>
          <p:cNvCxnSpPr>
            <a:cxnSpLocks/>
          </p:cNvCxnSpPr>
          <p:nvPr/>
        </p:nvCxnSpPr>
        <p:spPr>
          <a:xfrm>
            <a:off x="7952278" y="3203581"/>
            <a:ext cx="547735" cy="14501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D8E8CE5-4835-49E9-B064-BB0E2AD3C126}"/>
              </a:ext>
            </a:extLst>
          </p:cNvPr>
          <p:cNvCxnSpPr>
            <a:cxnSpLocks/>
          </p:cNvCxnSpPr>
          <p:nvPr/>
        </p:nvCxnSpPr>
        <p:spPr>
          <a:xfrm flipV="1">
            <a:off x="7372019" y="3509405"/>
            <a:ext cx="1127994" cy="33006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9C30596-F84C-4883-9D10-C5A01DDF72C7}"/>
              </a:ext>
            </a:extLst>
          </p:cNvPr>
          <p:cNvCxnSpPr>
            <a:cxnSpLocks/>
          </p:cNvCxnSpPr>
          <p:nvPr/>
        </p:nvCxnSpPr>
        <p:spPr>
          <a:xfrm>
            <a:off x="7215612" y="4334933"/>
            <a:ext cx="1002837"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0AF656DC-C109-457A-AF92-C173A9ECA54F}"/>
              </a:ext>
            </a:extLst>
          </p:cNvPr>
          <p:cNvCxnSpPr>
            <a:cxnSpLocks/>
          </p:cNvCxnSpPr>
          <p:nvPr/>
        </p:nvCxnSpPr>
        <p:spPr>
          <a:xfrm flipH="1">
            <a:off x="2754848" y="1728893"/>
            <a:ext cx="460114" cy="29210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B6FB1FE5-BC9D-4E97-A92F-43C687768BE5}"/>
                  </a:ext>
                </a:extLst>
              </p:cNvPr>
              <p:cNvSpPr txBox="1"/>
              <p:nvPr/>
            </p:nvSpPr>
            <p:spPr>
              <a:xfrm>
                <a:off x="3145070" y="1529422"/>
                <a:ext cx="94929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𝑘</m:t>
                          </m:r>
                          <m:r>
                            <a:rPr lang="en-US" b="0" i="1" smtClean="0">
                              <a:latin typeface="Cambria Math" panose="02040503050406030204" pitchFamily="18" charset="0"/>
                            </a:rPr>
                            <m:t>′</m:t>
                          </m:r>
                        </m:sub>
                      </m:sSub>
                      <m:r>
                        <a:rPr lang="en-US" b="0" i="1" smtClean="0">
                          <a:latin typeface="Cambria Math" panose="02040503050406030204" pitchFamily="18" charset="0"/>
                        </a:rPr>
                        <m:t>⟩</m:t>
                      </m:r>
                    </m:oMath>
                  </m:oMathPara>
                </a14:m>
                <a:endParaRPr lang="en-US" dirty="0"/>
              </a:p>
            </p:txBody>
          </p:sp>
        </mc:Choice>
        <mc:Fallback xmlns="">
          <p:sp>
            <p:nvSpPr>
              <p:cNvPr id="19" name="TextBox 18">
                <a:extLst>
                  <a:ext uri="{FF2B5EF4-FFF2-40B4-BE49-F238E27FC236}">
                    <a16:creationId xmlns:a16="http://schemas.microsoft.com/office/drawing/2014/main" id="{B6FB1FE5-BC9D-4E97-A92F-43C687768BE5}"/>
                  </a:ext>
                </a:extLst>
              </p:cNvPr>
              <p:cNvSpPr txBox="1">
                <a:spLocks noRot="1" noChangeAspect="1" noMove="1" noResize="1" noEditPoints="1" noAdjustHandles="1" noChangeArrowheads="1" noChangeShapeType="1" noTextEdit="1"/>
              </p:cNvSpPr>
              <p:nvPr/>
            </p:nvSpPr>
            <p:spPr>
              <a:xfrm>
                <a:off x="3145070" y="1529422"/>
                <a:ext cx="949299" cy="369332"/>
              </a:xfrm>
              <a:prstGeom prst="rect">
                <a:avLst/>
              </a:prstGeom>
              <a:blipFill>
                <a:blip r:embed="rId4"/>
                <a:stretch>
                  <a:fillRect b="-13333"/>
                </a:stretch>
              </a:blipFill>
            </p:spPr>
            <p:txBody>
              <a:bodyPr/>
              <a:lstStyle/>
              <a:p>
                <a:r>
                  <a:rPr lang="en-US">
                    <a:noFill/>
                  </a:rPr>
                  <a:t> </a:t>
                </a:r>
              </a:p>
            </p:txBody>
          </p:sp>
        </mc:Fallback>
      </mc:AlternateContent>
      <p:cxnSp>
        <p:nvCxnSpPr>
          <p:cNvPr id="21" name="Straight Arrow Connector 20">
            <a:extLst>
              <a:ext uri="{FF2B5EF4-FFF2-40B4-BE49-F238E27FC236}">
                <a16:creationId xmlns:a16="http://schemas.microsoft.com/office/drawing/2014/main" id="{7E23539F-F80A-41B8-A97D-F4401096F0B8}"/>
              </a:ext>
            </a:extLst>
          </p:cNvPr>
          <p:cNvCxnSpPr>
            <a:cxnSpLocks/>
          </p:cNvCxnSpPr>
          <p:nvPr/>
        </p:nvCxnSpPr>
        <p:spPr>
          <a:xfrm flipV="1">
            <a:off x="2422869" y="3942986"/>
            <a:ext cx="215495" cy="62901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263CE501-6D12-475A-AA90-F2628CB25F14}"/>
                  </a:ext>
                </a:extLst>
              </p:cNvPr>
              <p:cNvSpPr txBox="1"/>
              <p:nvPr/>
            </p:nvSpPr>
            <p:spPr>
              <a:xfrm>
                <a:off x="1992849" y="4572000"/>
                <a:ext cx="1020536" cy="37285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𝑎</m:t>
                          </m:r>
                        </m:e>
                        <m:sub>
                          <m:r>
                            <a:rPr lang="en-US" b="0" i="1" smtClean="0">
                              <a:latin typeface="Cambria Math" panose="02040503050406030204" pitchFamily="18" charset="0"/>
                            </a:rPr>
                            <m:t>𝑘</m:t>
                          </m:r>
                        </m:sub>
                        <m:sup>
                          <m:r>
                            <a:rPr lang="en-US" b="0" i="1" smtClean="0">
                              <a:latin typeface="Cambria Math" panose="02040503050406030204" pitchFamily="18" charset="0"/>
                            </a:rPr>
                            <m:t>+</m:t>
                          </m:r>
                        </m:sup>
                      </m:sSubSup>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𝑘</m:t>
                          </m:r>
                          <m:r>
                            <a:rPr lang="en-US" b="0" i="1" smtClean="0">
                              <a:latin typeface="Cambria Math" panose="02040503050406030204" pitchFamily="18" charset="0"/>
                            </a:rPr>
                            <m:t>′</m:t>
                          </m:r>
                        </m:sub>
                      </m:sSub>
                      <m:r>
                        <a:rPr lang="en-US" b="0" i="1" smtClean="0">
                          <a:latin typeface="Cambria Math" panose="02040503050406030204" pitchFamily="18" charset="0"/>
                        </a:rPr>
                        <m:t>⟩</m:t>
                      </m:r>
                    </m:oMath>
                  </m:oMathPara>
                </a14:m>
                <a:endParaRPr lang="en-US" dirty="0"/>
              </a:p>
            </p:txBody>
          </p:sp>
        </mc:Choice>
        <mc:Fallback xmlns="">
          <p:sp>
            <p:nvSpPr>
              <p:cNvPr id="23" name="TextBox 22">
                <a:extLst>
                  <a:ext uri="{FF2B5EF4-FFF2-40B4-BE49-F238E27FC236}">
                    <a16:creationId xmlns:a16="http://schemas.microsoft.com/office/drawing/2014/main" id="{263CE501-6D12-475A-AA90-F2628CB25F14}"/>
                  </a:ext>
                </a:extLst>
              </p:cNvPr>
              <p:cNvSpPr txBox="1">
                <a:spLocks noRot="1" noChangeAspect="1" noMove="1" noResize="1" noEditPoints="1" noAdjustHandles="1" noChangeArrowheads="1" noChangeShapeType="1" noTextEdit="1"/>
              </p:cNvSpPr>
              <p:nvPr/>
            </p:nvSpPr>
            <p:spPr>
              <a:xfrm>
                <a:off x="1992849" y="4572000"/>
                <a:ext cx="1020536" cy="372859"/>
              </a:xfrm>
              <a:prstGeom prst="rect">
                <a:avLst/>
              </a:prstGeom>
              <a:blipFill>
                <a:blip r:embed="rId5"/>
                <a:stretch>
                  <a:fillRect b="-13115"/>
                </a:stretch>
              </a:blipFill>
            </p:spPr>
            <p:txBody>
              <a:bodyPr/>
              <a:lstStyle/>
              <a:p>
                <a:r>
                  <a:rPr lang="en-US">
                    <a:noFill/>
                  </a:rPr>
                  <a:t> </a:t>
                </a:r>
              </a:p>
            </p:txBody>
          </p:sp>
        </mc:Fallback>
      </mc:AlternateContent>
      <p:cxnSp>
        <p:nvCxnSpPr>
          <p:cNvPr id="26" name="Straight Connector 25">
            <a:extLst>
              <a:ext uri="{FF2B5EF4-FFF2-40B4-BE49-F238E27FC236}">
                <a16:creationId xmlns:a16="http://schemas.microsoft.com/office/drawing/2014/main" id="{D3941CEA-36DE-4100-8A41-2E0BBDA2C90F}"/>
              </a:ext>
            </a:extLst>
          </p:cNvPr>
          <p:cNvCxnSpPr/>
          <p:nvPr/>
        </p:nvCxnSpPr>
        <p:spPr>
          <a:xfrm>
            <a:off x="6096000" y="6471008"/>
            <a:ext cx="9144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29AFDA51-BA8F-4AA3-A17F-5E84484518EF}"/>
              </a:ext>
            </a:extLst>
          </p:cNvPr>
          <p:cNvSpPr txBox="1"/>
          <p:nvPr/>
        </p:nvSpPr>
        <p:spPr>
          <a:xfrm>
            <a:off x="7476976" y="5976750"/>
            <a:ext cx="1023037"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COM</a:t>
            </a:r>
          </a:p>
        </p:txBody>
      </p:sp>
    </p:spTree>
    <p:extLst>
      <p:ext uri="{BB962C8B-B14F-4D97-AF65-F5344CB8AC3E}">
        <p14:creationId xmlns:p14="http://schemas.microsoft.com/office/powerpoint/2010/main" val="2828550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A9736C-58AC-423B-98E6-75FBAC43EC16}"/>
              </a:ext>
            </a:extLst>
          </p:cNvPr>
          <p:cNvSpPr/>
          <p:nvPr/>
        </p:nvSpPr>
        <p:spPr>
          <a:xfrm>
            <a:off x="0" y="594291"/>
            <a:ext cx="12192000" cy="82931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Arial" panose="020B0604020202020204" pitchFamily="34" charset="0"/>
                <a:cs typeface="Arial" panose="020B0604020202020204" pitchFamily="34" charset="0"/>
              </a:rPr>
              <a:t>Two qubits in the squeezed vacuum</a:t>
            </a:r>
          </a:p>
        </p:txBody>
      </p:sp>
      <p:pic>
        <p:nvPicPr>
          <p:cNvPr id="6" name="Picture 5">
            <a:extLst>
              <a:ext uri="{FF2B5EF4-FFF2-40B4-BE49-F238E27FC236}">
                <a16:creationId xmlns:a16="http://schemas.microsoft.com/office/drawing/2014/main" id="{AC899255-BDC0-40E1-AE73-39664C3FF1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5243" y="1673005"/>
            <a:ext cx="5371598" cy="3828692"/>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171D047-3324-4DF1-8F2F-A7702BDC3554}"/>
                  </a:ext>
                </a:extLst>
              </p:cNvPr>
              <p:cNvSpPr txBox="1"/>
              <p:nvPr/>
            </p:nvSpPr>
            <p:spPr>
              <a:xfrm>
                <a:off x="1047623" y="5751099"/>
                <a:ext cx="10327047" cy="1025217"/>
              </a:xfrm>
              <a:prstGeom prst="rect">
                <a:avLst/>
              </a:prstGeom>
              <a:noFill/>
            </p:spPr>
            <p:txBody>
              <a:bodyPr wrap="square" rtlCol="0">
                <a:spAutoFit/>
              </a:bodyPr>
              <a:lstStyle/>
              <a:p>
                <a:r>
                  <a:rPr lang="en-US" sz="2400" dirty="0"/>
                  <a:t>maximum entangled dark state: </a:t>
                </a:r>
                <a14:m>
                  <m:oMath xmlns:m="http://schemas.openxmlformats.org/officeDocument/2006/math">
                    <m:f>
                      <m:fPr>
                        <m:ctrlPr>
                          <a:rPr lang="en-US" sz="2400" i="1" dirty="0">
                            <a:latin typeface="Cambria Math" panose="02040503050406030204" pitchFamily="18" charset="0"/>
                          </a:rPr>
                        </m:ctrlPr>
                      </m:fPr>
                      <m:num>
                        <m:r>
                          <a:rPr lang="en-US" sz="2400" i="1" dirty="0">
                            <a:latin typeface="Cambria Math" panose="02040503050406030204" pitchFamily="18" charset="0"/>
                          </a:rPr>
                          <m:t>1</m:t>
                        </m:r>
                      </m:num>
                      <m:den>
                        <m:rad>
                          <m:radPr>
                            <m:degHide m:val="on"/>
                            <m:ctrlPr>
                              <a:rPr lang="en-US" sz="2400" i="1" dirty="0">
                                <a:latin typeface="Cambria Math" panose="02040503050406030204" pitchFamily="18" charset="0"/>
                              </a:rPr>
                            </m:ctrlPr>
                          </m:radPr>
                          <m:deg/>
                          <m:e>
                            <m:r>
                              <a:rPr lang="en-US" sz="2400" i="1" dirty="0">
                                <a:latin typeface="Cambria Math" panose="02040503050406030204" pitchFamily="18" charset="0"/>
                              </a:rPr>
                              <m:t>2</m:t>
                            </m:r>
                            <m:r>
                              <a:rPr lang="en-US" sz="2400" i="1" dirty="0">
                                <a:latin typeface="Cambria Math" panose="02040503050406030204" pitchFamily="18" charset="0"/>
                              </a:rPr>
                              <m:t>𝑁</m:t>
                            </m:r>
                            <m:r>
                              <a:rPr lang="en-US" sz="2400" i="1" dirty="0">
                                <a:latin typeface="Cambria Math" panose="02040503050406030204" pitchFamily="18" charset="0"/>
                              </a:rPr>
                              <m:t>+1</m:t>
                            </m:r>
                          </m:e>
                        </m:rad>
                      </m:den>
                    </m:f>
                    <m:r>
                      <a:rPr lang="en-US" sz="2400" i="1" dirty="0">
                        <a:latin typeface="Cambria Math" panose="02040503050406030204" pitchFamily="18" charset="0"/>
                      </a:rPr>
                      <m:t>(</m:t>
                    </m:r>
                    <m:rad>
                      <m:radPr>
                        <m:degHide m:val="on"/>
                        <m:ctrlPr>
                          <a:rPr lang="en-US" sz="2400" i="1" dirty="0">
                            <a:latin typeface="Cambria Math" panose="02040503050406030204" pitchFamily="18" charset="0"/>
                          </a:rPr>
                        </m:ctrlPr>
                      </m:radPr>
                      <m:deg/>
                      <m:e>
                        <m:r>
                          <a:rPr lang="en-US" sz="2400" i="1" dirty="0">
                            <a:latin typeface="Cambria Math" panose="02040503050406030204" pitchFamily="18" charset="0"/>
                          </a:rPr>
                          <m:t>𝑁</m:t>
                        </m:r>
                        <m:r>
                          <a:rPr lang="en-US" sz="2400" i="1" dirty="0">
                            <a:latin typeface="Cambria Math" panose="02040503050406030204" pitchFamily="18" charset="0"/>
                          </a:rPr>
                          <m:t>+1</m:t>
                        </m:r>
                      </m:e>
                    </m:rad>
                    <m:r>
                      <a:rPr lang="en-US" sz="2400" b="0" i="1" dirty="0" smtClean="0">
                        <a:latin typeface="Cambria Math" panose="02040503050406030204" pitchFamily="18" charset="0"/>
                      </a:rPr>
                      <m:t>|</m:t>
                    </m:r>
                    <m:r>
                      <a:rPr lang="en-US" sz="2400" i="1" dirty="0">
                        <a:latin typeface="Cambria Math" panose="02040503050406030204" pitchFamily="18" charset="0"/>
                      </a:rPr>
                      <m:t>𝑔𝑔</m:t>
                    </m:r>
                    <m:r>
                      <a:rPr lang="en-US" sz="2400" i="1" dirty="0">
                        <a:latin typeface="Cambria Math" panose="02040503050406030204" pitchFamily="18" charset="0"/>
                      </a:rPr>
                      <m:t>⟩+</m:t>
                    </m:r>
                    <m:sSup>
                      <m:sSupPr>
                        <m:ctrlPr>
                          <a:rPr lang="en-US" sz="2400" i="1" dirty="0">
                            <a:latin typeface="Cambria Math" panose="02040503050406030204" pitchFamily="18" charset="0"/>
                          </a:rPr>
                        </m:ctrlPr>
                      </m:sSupPr>
                      <m:e>
                        <m:d>
                          <m:dPr>
                            <m:ctrlPr>
                              <a:rPr lang="en-US" sz="2400" i="1" dirty="0">
                                <a:latin typeface="Cambria Math" panose="02040503050406030204" pitchFamily="18" charset="0"/>
                              </a:rPr>
                            </m:ctrlPr>
                          </m:dPr>
                          <m:e>
                            <m:r>
                              <a:rPr lang="en-US" sz="2400" i="1" dirty="0">
                                <a:latin typeface="Cambria Math" panose="02040503050406030204" pitchFamily="18" charset="0"/>
                              </a:rPr>
                              <m:t>−1</m:t>
                            </m:r>
                          </m:e>
                        </m:d>
                      </m:e>
                      <m:sup>
                        <m:r>
                          <a:rPr lang="en-US" sz="2400" i="1" dirty="0">
                            <a:latin typeface="Cambria Math" panose="02040503050406030204" pitchFamily="18" charset="0"/>
                          </a:rPr>
                          <m:t>𝑛</m:t>
                        </m:r>
                        <m:r>
                          <a:rPr lang="en-US" sz="2400" i="1" dirty="0">
                            <a:latin typeface="Cambria Math" panose="02040503050406030204" pitchFamily="18" charset="0"/>
                          </a:rPr>
                          <m:t>+1</m:t>
                        </m:r>
                      </m:sup>
                    </m:sSup>
                    <m:rad>
                      <m:radPr>
                        <m:degHide m:val="on"/>
                        <m:ctrlPr>
                          <a:rPr lang="en-US" sz="2400" i="1" dirty="0">
                            <a:latin typeface="Cambria Math" panose="02040503050406030204" pitchFamily="18" charset="0"/>
                          </a:rPr>
                        </m:ctrlPr>
                      </m:radPr>
                      <m:deg/>
                      <m:e>
                        <m:r>
                          <a:rPr lang="en-US" sz="2400" i="1" dirty="0">
                            <a:latin typeface="Cambria Math" panose="02040503050406030204" pitchFamily="18" charset="0"/>
                          </a:rPr>
                          <m:t>𝑁</m:t>
                        </m:r>
                      </m:e>
                    </m:rad>
                    <m:r>
                      <a:rPr lang="en-US" sz="2400" b="0" i="1" dirty="0" smtClean="0">
                        <a:latin typeface="Cambria Math" panose="02040503050406030204" pitchFamily="18" charset="0"/>
                      </a:rPr>
                      <m:t>|</m:t>
                    </m:r>
                    <m:r>
                      <a:rPr lang="en-US" sz="2400" i="1" dirty="0">
                        <a:latin typeface="Cambria Math" panose="02040503050406030204" pitchFamily="18" charset="0"/>
                      </a:rPr>
                      <m:t>𝑒𝑒</m:t>
                    </m:r>
                    <m:r>
                      <a:rPr lang="en-US" sz="2400" b="0" i="1" dirty="0" smtClean="0">
                        <a:latin typeface="Cambria Math" panose="02040503050406030204" pitchFamily="18" charset="0"/>
                      </a:rPr>
                      <m:t>⟩</m:t>
                    </m:r>
                    <m:r>
                      <a:rPr lang="en-US" sz="2400" i="1" dirty="0">
                        <a:latin typeface="Cambria Math" panose="02040503050406030204" pitchFamily="18" charset="0"/>
                      </a:rPr>
                      <m:t>)</m:t>
                    </m:r>
                  </m:oMath>
                </a14:m>
                <a:endParaRPr lang="en-US" sz="2400" dirty="0"/>
              </a:p>
              <a:p>
                <a:r>
                  <a:rPr lang="en-US" sz="2400" dirty="0" err="1"/>
                  <a:t>eg</a:t>
                </a:r>
                <a:r>
                  <a:rPr lang="en-US" sz="2400" dirty="0"/>
                  <a:t>: N=0.7, </a:t>
                </a:r>
                <a14:m>
                  <m:oMath xmlns:m="http://schemas.openxmlformats.org/officeDocument/2006/math">
                    <m:r>
                      <a:rPr lang="en-US" sz="2400" b="0" i="1" smtClean="0">
                        <a:latin typeface="Cambria Math" panose="02040503050406030204" pitchFamily="18" charset="0"/>
                      </a:rPr>
                      <m:t>𝐶</m:t>
                    </m:r>
                    <m:r>
                      <a:rPr lang="en-US" sz="2400" b="0" i="1" smtClean="0">
                        <a:latin typeface="Cambria Math" panose="02040503050406030204" pitchFamily="18" charset="0"/>
                      </a:rPr>
                      <m:t>≈0.91</m:t>
                    </m:r>
                  </m:oMath>
                </a14:m>
                <a:r>
                  <a:rPr lang="en-US" sz="2400" dirty="0"/>
                  <a:t> (steady Bell state)</a:t>
                </a:r>
              </a:p>
            </p:txBody>
          </p:sp>
        </mc:Choice>
        <mc:Fallback xmlns="">
          <p:sp>
            <p:nvSpPr>
              <p:cNvPr id="7" name="TextBox 6">
                <a:extLst>
                  <a:ext uri="{FF2B5EF4-FFF2-40B4-BE49-F238E27FC236}">
                    <a16:creationId xmlns:a16="http://schemas.microsoft.com/office/drawing/2014/main" id="{B171D047-3324-4DF1-8F2F-A7702BDC3554}"/>
                  </a:ext>
                </a:extLst>
              </p:cNvPr>
              <p:cNvSpPr txBox="1">
                <a:spLocks noRot="1" noChangeAspect="1" noMove="1" noResize="1" noEditPoints="1" noAdjustHandles="1" noChangeArrowheads="1" noChangeShapeType="1" noTextEdit="1"/>
              </p:cNvSpPr>
              <p:nvPr/>
            </p:nvSpPr>
            <p:spPr>
              <a:xfrm>
                <a:off x="1047623" y="5751099"/>
                <a:ext cx="10327047" cy="1025217"/>
              </a:xfrm>
              <a:prstGeom prst="rect">
                <a:avLst/>
              </a:prstGeom>
              <a:blipFill>
                <a:blip r:embed="rId3"/>
                <a:stretch>
                  <a:fillRect l="-945" b="-10059"/>
                </a:stretch>
              </a:blipFill>
            </p:spPr>
            <p:txBody>
              <a:bodyPr/>
              <a:lstStyle/>
              <a:p>
                <a:r>
                  <a:rPr lang="en-US">
                    <a:noFill/>
                  </a:rPr>
                  <a:t> </a:t>
                </a:r>
              </a:p>
            </p:txBody>
          </p:sp>
        </mc:Fallback>
      </mc:AlternateContent>
      <p:cxnSp>
        <p:nvCxnSpPr>
          <p:cNvPr id="3" name="Straight Arrow Connector 2">
            <a:extLst>
              <a:ext uri="{FF2B5EF4-FFF2-40B4-BE49-F238E27FC236}">
                <a16:creationId xmlns:a16="http://schemas.microsoft.com/office/drawing/2014/main" id="{377FAE0B-2D76-43E6-9F46-66AAE14E8DC3}"/>
              </a:ext>
            </a:extLst>
          </p:cNvPr>
          <p:cNvCxnSpPr>
            <a:cxnSpLocks/>
          </p:cNvCxnSpPr>
          <p:nvPr/>
        </p:nvCxnSpPr>
        <p:spPr>
          <a:xfrm flipV="1">
            <a:off x="1244487" y="2551560"/>
            <a:ext cx="2152296" cy="120280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F38A8F6-0817-491B-B04A-7C6A24BC03EF}"/>
              </a:ext>
            </a:extLst>
          </p:cNvPr>
          <p:cNvCxnSpPr>
            <a:cxnSpLocks/>
          </p:cNvCxnSpPr>
          <p:nvPr/>
        </p:nvCxnSpPr>
        <p:spPr>
          <a:xfrm>
            <a:off x="1244487" y="3754366"/>
            <a:ext cx="2119196" cy="777256"/>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BE21CBB-7162-4487-B50F-0552ED5255DA}"/>
              </a:ext>
            </a:extLst>
          </p:cNvPr>
          <p:cNvCxnSpPr/>
          <p:nvPr/>
        </p:nvCxnSpPr>
        <p:spPr>
          <a:xfrm>
            <a:off x="3100820" y="2196234"/>
            <a:ext cx="89588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2DA653D-45EE-41C4-B698-4AB10419F7DA}"/>
              </a:ext>
            </a:extLst>
          </p:cNvPr>
          <p:cNvCxnSpPr/>
          <p:nvPr/>
        </p:nvCxnSpPr>
        <p:spPr>
          <a:xfrm>
            <a:off x="3100820" y="3200970"/>
            <a:ext cx="89588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BE106FA-74B9-4229-9C5D-ED38C8ABF416}"/>
              </a:ext>
            </a:extLst>
          </p:cNvPr>
          <p:cNvCxnSpPr/>
          <p:nvPr/>
        </p:nvCxnSpPr>
        <p:spPr>
          <a:xfrm>
            <a:off x="3548762" y="2196234"/>
            <a:ext cx="0" cy="1004736"/>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D1DDD-BF8F-4979-8122-5AC6A5C7E819}"/>
              </a:ext>
            </a:extLst>
          </p:cNvPr>
          <p:cNvCxnSpPr/>
          <p:nvPr/>
        </p:nvCxnSpPr>
        <p:spPr>
          <a:xfrm>
            <a:off x="3100820" y="3978831"/>
            <a:ext cx="89588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B2954FD-8963-4D7A-8CE0-1128359FE9FC}"/>
              </a:ext>
            </a:extLst>
          </p:cNvPr>
          <p:cNvCxnSpPr/>
          <p:nvPr/>
        </p:nvCxnSpPr>
        <p:spPr>
          <a:xfrm>
            <a:off x="3100820" y="4983567"/>
            <a:ext cx="89588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30872C2-D4E1-4F2E-B07D-E0B3A5683F2B}"/>
              </a:ext>
            </a:extLst>
          </p:cNvPr>
          <p:cNvCxnSpPr/>
          <p:nvPr/>
        </p:nvCxnSpPr>
        <p:spPr>
          <a:xfrm>
            <a:off x="3548762" y="3978831"/>
            <a:ext cx="0" cy="1004736"/>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AF0E2913-B092-414C-9845-1195DBF4A46E}"/>
                  </a:ext>
                </a:extLst>
              </p:cNvPr>
              <p:cNvSpPr txBox="1"/>
              <p:nvPr/>
            </p:nvSpPr>
            <p:spPr>
              <a:xfrm>
                <a:off x="3700742" y="2476313"/>
                <a:ext cx="51161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𝜔</m:t>
                          </m:r>
                        </m:e>
                        <m:sub>
                          <m:r>
                            <a:rPr lang="en-US" b="0" i="1" smtClean="0">
                              <a:latin typeface="Cambria Math" panose="02040503050406030204" pitchFamily="18" charset="0"/>
                            </a:rPr>
                            <m:t>0</m:t>
                          </m:r>
                        </m:sub>
                      </m:sSub>
                    </m:oMath>
                  </m:oMathPara>
                </a14:m>
                <a:endParaRPr lang="en-US" dirty="0"/>
              </a:p>
            </p:txBody>
          </p:sp>
        </mc:Choice>
        <mc:Fallback xmlns="">
          <p:sp>
            <p:nvSpPr>
              <p:cNvPr id="23" name="TextBox 22">
                <a:extLst>
                  <a:ext uri="{FF2B5EF4-FFF2-40B4-BE49-F238E27FC236}">
                    <a16:creationId xmlns:a16="http://schemas.microsoft.com/office/drawing/2014/main" id="{AF0E2913-B092-414C-9845-1195DBF4A46E}"/>
                  </a:ext>
                </a:extLst>
              </p:cNvPr>
              <p:cNvSpPr txBox="1">
                <a:spLocks noRot="1" noChangeAspect="1" noMove="1" noResize="1" noEditPoints="1" noAdjustHandles="1" noChangeArrowheads="1" noChangeShapeType="1" noTextEdit="1"/>
              </p:cNvSpPr>
              <p:nvPr/>
            </p:nvSpPr>
            <p:spPr>
              <a:xfrm>
                <a:off x="3700742" y="2476313"/>
                <a:ext cx="511614"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13A34FB5-4987-4051-A38B-A7F55DECDC2B}"/>
                  </a:ext>
                </a:extLst>
              </p:cNvPr>
              <p:cNvSpPr txBox="1"/>
              <p:nvPr/>
            </p:nvSpPr>
            <p:spPr>
              <a:xfrm>
                <a:off x="3700742" y="4296533"/>
                <a:ext cx="51161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𝜔</m:t>
                          </m:r>
                        </m:e>
                        <m:sub>
                          <m:r>
                            <a:rPr lang="en-US" b="0" i="1" smtClean="0">
                              <a:latin typeface="Cambria Math" panose="02040503050406030204" pitchFamily="18" charset="0"/>
                            </a:rPr>
                            <m:t>0</m:t>
                          </m:r>
                        </m:sub>
                      </m:sSub>
                    </m:oMath>
                  </m:oMathPara>
                </a14:m>
                <a:endParaRPr lang="en-US" dirty="0"/>
              </a:p>
            </p:txBody>
          </p:sp>
        </mc:Choice>
        <mc:Fallback xmlns="">
          <p:sp>
            <p:nvSpPr>
              <p:cNvPr id="24" name="TextBox 23">
                <a:extLst>
                  <a:ext uri="{FF2B5EF4-FFF2-40B4-BE49-F238E27FC236}">
                    <a16:creationId xmlns:a16="http://schemas.microsoft.com/office/drawing/2014/main" id="{13A34FB5-4987-4051-A38B-A7F55DECDC2B}"/>
                  </a:ext>
                </a:extLst>
              </p:cNvPr>
              <p:cNvSpPr txBox="1">
                <a:spLocks noRot="1" noChangeAspect="1" noMove="1" noResize="1" noEditPoints="1" noAdjustHandles="1" noChangeArrowheads="1" noChangeShapeType="1" noTextEdit="1"/>
              </p:cNvSpPr>
              <p:nvPr/>
            </p:nvSpPr>
            <p:spPr>
              <a:xfrm>
                <a:off x="3700742" y="4296533"/>
                <a:ext cx="511614"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4C5F8B7C-9BC2-4BC3-975D-D637D6E5C1B4}"/>
                  </a:ext>
                </a:extLst>
              </p:cNvPr>
              <p:cNvSpPr txBox="1"/>
              <p:nvPr/>
            </p:nvSpPr>
            <p:spPr>
              <a:xfrm>
                <a:off x="1700983" y="2698134"/>
                <a:ext cx="108253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𝜔</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𝛿𝜔</m:t>
                      </m:r>
                    </m:oMath>
                  </m:oMathPara>
                </a14:m>
                <a:endParaRPr lang="en-US" dirty="0"/>
              </a:p>
            </p:txBody>
          </p:sp>
        </mc:Choice>
        <mc:Fallback xmlns="">
          <p:sp>
            <p:nvSpPr>
              <p:cNvPr id="25" name="TextBox 24">
                <a:extLst>
                  <a:ext uri="{FF2B5EF4-FFF2-40B4-BE49-F238E27FC236}">
                    <a16:creationId xmlns:a16="http://schemas.microsoft.com/office/drawing/2014/main" id="{4C5F8B7C-9BC2-4BC3-975D-D637D6E5C1B4}"/>
                  </a:ext>
                </a:extLst>
              </p:cNvPr>
              <p:cNvSpPr txBox="1">
                <a:spLocks noRot="1" noChangeAspect="1" noMove="1" noResize="1" noEditPoints="1" noAdjustHandles="1" noChangeArrowheads="1" noChangeShapeType="1" noTextEdit="1"/>
              </p:cNvSpPr>
              <p:nvPr/>
            </p:nvSpPr>
            <p:spPr>
              <a:xfrm>
                <a:off x="1700983" y="2698134"/>
                <a:ext cx="1082539"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02F88AD5-B964-4218-998F-1144392D5203}"/>
                  </a:ext>
                </a:extLst>
              </p:cNvPr>
              <p:cNvSpPr txBox="1"/>
              <p:nvPr/>
            </p:nvSpPr>
            <p:spPr>
              <a:xfrm>
                <a:off x="1632455" y="4239932"/>
                <a:ext cx="108253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𝜔</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𝛿𝜔</m:t>
                      </m:r>
                    </m:oMath>
                  </m:oMathPara>
                </a14:m>
                <a:endParaRPr lang="en-US" dirty="0"/>
              </a:p>
            </p:txBody>
          </p:sp>
        </mc:Choice>
        <mc:Fallback xmlns="">
          <p:sp>
            <p:nvSpPr>
              <p:cNvPr id="26" name="TextBox 25">
                <a:extLst>
                  <a:ext uri="{FF2B5EF4-FFF2-40B4-BE49-F238E27FC236}">
                    <a16:creationId xmlns:a16="http://schemas.microsoft.com/office/drawing/2014/main" id="{02F88AD5-B964-4218-998F-1144392D5203}"/>
                  </a:ext>
                </a:extLst>
              </p:cNvPr>
              <p:cNvSpPr txBox="1">
                <a:spLocks noRot="1" noChangeAspect="1" noMove="1" noResize="1" noEditPoints="1" noAdjustHandles="1" noChangeArrowheads="1" noChangeShapeType="1" noTextEdit="1"/>
              </p:cNvSpPr>
              <p:nvPr/>
            </p:nvSpPr>
            <p:spPr>
              <a:xfrm>
                <a:off x="1632455" y="4239932"/>
                <a:ext cx="1082539" cy="369332"/>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411648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605</TotalTime>
  <Words>285</Words>
  <Application>Microsoft Office PowerPoint</Application>
  <PresentationFormat>Widescreen</PresentationFormat>
  <Paragraphs>59</Paragraphs>
  <Slides>12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Cambria Math</vt:lpstr>
      <vt:lpstr>Wingdings</vt:lpstr>
      <vt:lpstr>Office Theme</vt:lpstr>
      <vt:lpstr>Waveguide-QED in the Squeezed Vacuum  </vt:lpstr>
      <vt:lpstr>what is the squeezed vacuum?</vt:lpstr>
      <vt:lpstr>PowerPoint Presentation</vt:lpstr>
      <vt:lpstr>PowerPoint Presentation</vt:lpstr>
      <vt:lpstr>Experimental proof</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Waveguide-QED in the Squeezed Vacuum  </dc:title>
  <dc:creator>Jieyu You</dc:creator>
  <cp:lastModifiedBy>Jieyu You</cp:lastModifiedBy>
  <cp:revision>69</cp:revision>
  <dcterms:created xsi:type="dcterms:W3CDTF">2019-03-24T22:52:24Z</dcterms:created>
  <dcterms:modified xsi:type="dcterms:W3CDTF">2019-03-27T15:10:12Z</dcterms:modified>
</cp:coreProperties>
</file>