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1" r:id="rId2"/>
    <p:sldId id="267" r:id="rId3"/>
    <p:sldId id="268" r:id="rId4"/>
    <p:sldId id="271" r:id="rId5"/>
    <p:sldId id="272" r:id="rId6"/>
    <p:sldId id="269" r:id="rId7"/>
    <p:sldId id="270" r:id="rId8"/>
    <p:sldId id="280" r:id="rId9"/>
    <p:sldId id="274" r:id="rId10"/>
    <p:sldId id="256" r:id="rId11"/>
    <p:sldId id="273" r:id="rId12"/>
    <p:sldId id="276" r:id="rId13"/>
    <p:sldId id="282" r:id="rId14"/>
    <p:sldId id="284" r:id="rId15"/>
    <p:sldId id="285" r:id="rId16"/>
    <p:sldId id="286" r:id="rId17"/>
    <p:sldId id="289" r:id="rId18"/>
    <p:sldId id="283" r:id="rId19"/>
    <p:sldId id="287" r:id="rId20"/>
    <p:sldId id="292" r:id="rId21"/>
    <p:sldId id="291" r:id="rId22"/>
    <p:sldId id="288" r:id="rId23"/>
    <p:sldId id="290" r:id="rId24"/>
    <p:sldId id="293" r:id="rId25"/>
    <p:sldId id="279" r:id="rId26"/>
    <p:sldId id="277" r:id="rId27"/>
    <p:sldId id="263" r:id="rId28"/>
    <p:sldId id="264" r:id="rId29"/>
    <p:sldId id="261" r:id="rId30"/>
    <p:sldId id="278" r:id="rId31"/>
    <p:sldId id="266" r:id="rId32"/>
    <p:sldId id="265" r:id="rId33"/>
    <p:sldId id="25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" clrIdx="0">
    <p:extLst>
      <p:ext uri="{19B8F6BF-5375-455C-9EA6-DF929625EA0E}">
        <p15:presenceInfo xmlns:p15="http://schemas.microsoft.com/office/powerpoint/2012/main" userId="1d51df9180450c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3487" autoAdjust="0"/>
  </p:normalViewPr>
  <p:slideViewPr>
    <p:cSldViewPr snapToGrid="0">
      <p:cViewPr varScale="1">
        <p:scale>
          <a:sx n="57" d="100"/>
          <a:sy n="57" d="100"/>
        </p:scale>
        <p:origin x="21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8D3D8-E180-45F1-973D-9CDE3FC6868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194A6-28BC-4112-91F9-9CFC2A92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8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1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2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7" Type="http://schemas.openxmlformats.org/officeDocument/2006/relationships/image" Target="../media/image49.png"/><Relationship Id="rId12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120.png"/><Relationship Id="rId4" Type="http://schemas.openxmlformats.org/officeDocument/2006/relationships/image" Target="../media/image30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EC96-60A5-4CAF-AE6D-2D354E34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“different” squeezed vacuum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A7F1E-5E6C-4575-B24A-78F16E0A9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𝛿𝜔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blipFill>
                <a:blip r:embed="rId6"/>
                <a:stretch>
                  <a:fillRect l="-1584" t="-1724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F8E8910-09EB-45E3-9D08-AEECE6080FE9}"/>
              </a:ext>
            </a:extLst>
          </p:cNvPr>
          <p:cNvGrpSpPr/>
          <p:nvPr/>
        </p:nvGrpSpPr>
        <p:grpSpPr>
          <a:xfrm>
            <a:off x="1620869" y="-176491"/>
            <a:ext cx="5531775" cy="3172105"/>
            <a:chOff x="1407509" y="-180094"/>
            <a:chExt cx="5531775" cy="3172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0D9BDC6-34C2-44F5-9094-31B1842D47C7}"/>
                    </a:ext>
                  </a:extLst>
                </p:cNvPr>
                <p:cNvSpPr txBox="1"/>
                <p:nvPr/>
              </p:nvSpPr>
              <p:spPr>
                <a:xfrm>
                  <a:off x="3232060" y="-180094"/>
                  <a:ext cx="7716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0D9BDC6-34C2-44F5-9094-31B1842D4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060" y="-180094"/>
                  <a:ext cx="771686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331D25-79C9-42F0-A363-F3023CB2D083}"/>
                </a:ext>
              </a:extLst>
            </p:cNvPr>
            <p:cNvGrpSpPr/>
            <p:nvPr/>
          </p:nvGrpSpPr>
          <p:grpSpPr>
            <a:xfrm>
              <a:off x="1407509" y="219383"/>
              <a:ext cx="5531775" cy="2772628"/>
              <a:chOff x="1552911" y="276345"/>
              <a:chExt cx="5531775" cy="2772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CD2DB9A7-CC8B-4AC0-897D-769765A933B8}"/>
                  </a:ext>
                </a:extLst>
              </p:cNvPr>
              <p:cNvCxnSpPr/>
              <p:nvPr/>
            </p:nvCxnSpPr>
            <p:spPr>
              <a:xfrm>
                <a:off x="3570912" y="2843081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6D8791F-94DE-4C8A-97F0-F53A48E67239}"/>
                  </a:ext>
                </a:extLst>
              </p:cNvPr>
              <p:cNvCxnSpPr/>
              <p:nvPr/>
            </p:nvCxnSpPr>
            <p:spPr>
              <a:xfrm>
                <a:off x="2488070" y="1800344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35008F8-BE7D-42AB-A40C-B2B7EA7B0895}"/>
                  </a:ext>
                </a:extLst>
              </p:cNvPr>
              <p:cNvCxnSpPr/>
              <p:nvPr/>
            </p:nvCxnSpPr>
            <p:spPr>
              <a:xfrm>
                <a:off x="4294442" y="276345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8C4EA5E-92A7-4F10-8D19-BCCC12A67E7D}"/>
                  </a:ext>
                </a:extLst>
              </p:cNvPr>
              <p:cNvCxnSpPr/>
              <p:nvPr/>
            </p:nvCxnSpPr>
            <p:spPr>
              <a:xfrm flipH="1" flipV="1">
                <a:off x="3185902" y="1800344"/>
                <a:ext cx="938463" cy="10427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1BC596E-79DB-490F-A48C-19244BF638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5902" y="276345"/>
                <a:ext cx="1660358" cy="15239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AC73FA7-462A-4E11-8C51-C726490734EF}"/>
                      </a:ext>
                    </a:extLst>
                  </p:cNvPr>
                  <p:cNvSpPr txBox="1"/>
                  <p:nvPr/>
                </p:nvSpPr>
                <p:spPr>
                  <a:xfrm>
                    <a:off x="1552911" y="1425094"/>
                    <a:ext cx="78040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AC73FA7-462A-4E11-8C51-C726490734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2911" y="1425094"/>
                    <a:ext cx="780405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A0E70DE-3EBC-44B1-B159-829EB91F83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63562" y="2464198"/>
                    <a:ext cx="73699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A0E70DE-3EBC-44B1-B159-829EB91F83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3562" y="2464198"/>
                    <a:ext cx="736997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28CBAA6C-520C-4061-BC6E-2EB142E51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888" y="276345"/>
                <a:ext cx="56890" cy="256673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8CDC9CA-C015-46EB-A715-915186A62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0214" y="318185"/>
                <a:ext cx="0" cy="13992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641F844-A1A3-4043-BAAB-9CF756BD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294" y="1717481"/>
                <a:ext cx="27976" cy="112560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165162F-C3FD-4E1E-AD58-FD47956E9302}"/>
                      </a:ext>
                    </a:extLst>
                  </p:cNvPr>
                  <p:cNvSpPr txBox="1"/>
                  <p:nvPr/>
                </p:nvSpPr>
                <p:spPr>
                  <a:xfrm>
                    <a:off x="6091081" y="1017833"/>
                    <a:ext cx="99360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165162F-C3FD-4E1E-AD58-FD47956E93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1081" y="1017833"/>
                    <a:ext cx="993605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EE8516-6A8F-46BC-A836-BA7C55A9E94D}"/>
                      </a:ext>
                    </a:extLst>
                  </p:cNvPr>
                  <p:cNvSpPr txBox="1"/>
                  <p:nvPr/>
                </p:nvSpPr>
                <p:spPr>
                  <a:xfrm>
                    <a:off x="3938511" y="897789"/>
                    <a:ext cx="178292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𝛿𝜔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EE8516-6A8F-46BC-A836-BA7C55A9E9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8511" y="897789"/>
                    <a:ext cx="1782924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27BF16A-42DD-4046-800A-60468DBBC31D}"/>
                      </a:ext>
                    </a:extLst>
                  </p:cNvPr>
                  <p:cNvSpPr txBox="1"/>
                  <p:nvPr/>
                </p:nvSpPr>
                <p:spPr>
                  <a:xfrm>
                    <a:off x="3880657" y="1985807"/>
                    <a:ext cx="178292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𝛿𝜔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27BF16A-42DD-4046-800A-60468DBBC3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0657" y="1985807"/>
                    <a:ext cx="1782924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/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Similar to coherent trapping, but here it is a reservoir rather than the coherent pump, and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3200" dirty="0"/>
                  <a:t>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we achieve this superposition state if there are multiple intermediate levels? Should we use the reservoir equation of higher order?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blipFill>
                <a:blip r:embed="rId3"/>
                <a:stretch>
                  <a:fillRect l="-1594" t="-2600" r="-1663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2EBB77-7C41-4F28-98D3-7038EB836CB7}"/>
              </a:ext>
            </a:extLst>
          </p:cNvPr>
          <p:cNvCxnSpPr>
            <a:cxnSpLocks/>
          </p:cNvCxnSpPr>
          <p:nvPr/>
        </p:nvCxnSpPr>
        <p:spPr>
          <a:xfrm>
            <a:off x="1474580" y="2301085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19AF-2BA1-4271-855B-F90B34B7F605}"/>
              </a:ext>
            </a:extLst>
          </p:cNvPr>
          <p:cNvCxnSpPr>
            <a:cxnSpLocks/>
          </p:cNvCxnSpPr>
          <p:nvPr/>
        </p:nvCxnSpPr>
        <p:spPr>
          <a:xfrm>
            <a:off x="1853749" y="1342756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/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/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ECE33-6E6A-44FA-98BB-FAF33C2B7669}"/>
              </a:ext>
            </a:extLst>
          </p:cNvPr>
          <p:cNvCxnSpPr/>
          <p:nvPr/>
        </p:nvCxnSpPr>
        <p:spPr>
          <a:xfrm>
            <a:off x="4685804" y="270791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8C1D5-0255-4F50-800F-7699C1A6279A}"/>
              </a:ext>
            </a:extLst>
          </p:cNvPr>
          <p:cNvCxnSpPr/>
          <p:nvPr/>
        </p:nvCxnSpPr>
        <p:spPr>
          <a:xfrm>
            <a:off x="3651974" y="1605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05DD5E-A5F0-417C-BAF8-85D0619F266A}"/>
              </a:ext>
            </a:extLst>
          </p:cNvPr>
          <p:cNvCxnSpPr/>
          <p:nvPr/>
        </p:nvCxnSpPr>
        <p:spPr>
          <a:xfrm>
            <a:off x="5382511" y="498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61FDE-72A3-4F64-8BE3-177D12863EE6}"/>
              </a:ext>
            </a:extLst>
          </p:cNvPr>
          <p:cNvCxnSpPr/>
          <p:nvPr/>
        </p:nvCxnSpPr>
        <p:spPr>
          <a:xfrm flipH="1" flipV="1">
            <a:off x="4444048" y="1649298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77F5-3F59-4569-B8D2-E4968F3A5800}"/>
              </a:ext>
            </a:extLst>
          </p:cNvPr>
          <p:cNvCxnSpPr>
            <a:cxnSpLocks/>
          </p:cNvCxnSpPr>
          <p:nvPr/>
        </p:nvCxnSpPr>
        <p:spPr>
          <a:xfrm flipV="1">
            <a:off x="4387442" y="498853"/>
            <a:ext cx="1546887" cy="110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/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/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/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/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final state: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blipFill>
                <a:blip r:embed="rId9"/>
                <a:stretch>
                  <a:fillRect l="-2500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6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865925" y="2924921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783083" y="188218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680718" y="358185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480917" y="358184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245726" y="358184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/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final state is thermal state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blipFill>
                <a:blip r:embed="rId9"/>
                <a:stretch>
                  <a:fillRect l="-2962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7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E7644E-8277-41C1-8319-56FCF8AC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98945"/>
            <a:ext cx="7620000" cy="300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9EF668-4925-44E7-8D0E-B607E30EC62E}"/>
                  </a:ext>
                </a:extLst>
              </p:cNvPr>
              <p:cNvSpPr txBox="1"/>
              <p:nvPr/>
            </p:nvSpPr>
            <p:spPr>
              <a:xfrm>
                <a:off x="5218306" y="3405762"/>
                <a:ext cx="471267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r>
                  <a:rPr lang="en-US" dirty="0"/>
                  <a:t>, electrons in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will be pumped to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since the decay rate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is slower than this pump rate, most atoms will remain in the excited state: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9EF668-4925-44E7-8D0E-B607E30EC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306" y="3405762"/>
                <a:ext cx="4712677" cy="1477328"/>
              </a:xfrm>
              <a:prstGeom prst="rect">
                <a:avLst/>
              </a:prstGeom>
              <a:blipFill>
                <a:blip r:embed="rId3"/>
                <a:stretch>
                  <a:fillRect l="-1035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5FD436-F15C-4034-9106-761201BFCE54}"/>
              </a:ext>
            </a:extLst>
          </p:cNvPr>
          <p:cNvGrpSpPr/>
          <p:nvPr/>
        </p:nvGrpSpPr>
        <p:grpSpPr>
          <a:xfrm>
            <a:off x="573281" y="3673290"/>
            <a:ext cx="4298760" cy="2885765"/>
            <a:chOff x="573281" y="3673290"/>
            <a:chExt cx="4298760" cy="288576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D542FF-BC9A-45F0-988E-FE4FD477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6381760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15EEF5-FCCA-4569-BA1E-765A702ACA77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3930423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3DDB16-2756-4783-81A0-8691CC1AFEB6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5174384"/>
              <a:ext cx="14008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FD5965-FC7B-4A88-B740-416B881AC934}"/>
                </a:ext>
              </a:extLst>
            </p:cNvPr>
            <p:cNvSpPr/>
            <p:nvPr/>
          </p:nvSpPr>
          <p:spPr>
            <a:xfrm>
              <a:off x="3504119" y="4673606"/>
              <a:ext cx="1254555" cy="11227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/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/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/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D2609-533A-4A0D-8CBD-B67D7BE6D063}"/>
                    </a:ext>
                  </a:extLst>
                </p:cNvPr>
                <p:cNvSpPr txBox="1"/>
                <p:nvPr/>
              </p:nvSpPr>
              <p:spPr>
                <a:xfrm>
                  <a:off x="3521051" y="5005201"/>
                  <a:ext cx="1350990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D2609-533A-4A0D-8CBD-B67D7BE6D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051" y="5005201"/>
                  <a:ext cx="1350990" cy="5142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08FCE5-A0FC-4E82-A0B8-0F4932F7AE0E}"/>
                </a:ext>
              </a:extLst>
            </p:cNvPr>
            <p:cNvCxnSpPr>
              <a:cxnSpLocks/>
            </p:cNvCxnSpPr>
            <p:nvPr/>
          </p:nvCxnSpPr>
          <p:spPr>
            <a:xfrm>
              <a:off x="1817040" y="3930423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22903B-4730-4343-AE7E-6BFF036FFE3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950" y="5174384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A42B1A-1DD7-4FCF-89CD-2490920A4B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309" y="5174384"/>
              <a:ext cx="0" cy="1207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2EE7A10-82A5-4C95-915D-5F7B8BD28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873" y="3930423"/>
              <a:ext cx="0" cy="1243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F6F00C9-6F8D-4DD8-865B-EEFE8DF2FCA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623138" y="3962250"/>
              <a:ext cx="1064706" cy="875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7F28AA5-0FA1-4F47-A89B-ED48AF485FB0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698022" y="5169625"/>
              <a:ext cx="823029" cy="92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A75220E-1ECE-4743-8CCB-648631754269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2603874" y="5631941"/>
              <a:ext cx="1083970" cy="786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FC0CD9-8D45-43BA-85BA-6256AC4CEAFF}"/>
                    </a:ext>
                  </a:extLst>
                </p:cNvPr>
                <p:cNvSpPr txBox="1"/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FC0CD9-8D45-43BA-85BA-6256AC4CE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E00CAB-EFCF-47ED-AB81-885AEC45D7A0}"/>
                    </a:ext>
                  </a:extLst>
                </p:cNvPr>
                <p:cNvSpPr txBox="1"/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E00CAB-EFCF-47ED-AB81-885AEC45D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C3B0BB-7F15-40AC-B5B7-898642D81473}"/>
                    </a:ext>
                  </a:extLst>
                </p:cNvPr>
                <p:cNvSpPr txBox="1"/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C3B0BB-7F15-40AC-B5B7-898642D81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blipFill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362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9B52AE-59E5-44AD-97AF-479EBE3B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446" y="352337"/>
            <a:ext cx="6275162" cy="4681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7A7DA-B79B-44B6-A62E-D9981370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337"/>
            <a:ext cx="6021153" cy="4433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3F26FA-B18D-4BAF-938B-5567FDCA3EDF}"/>
                  </a:ext>
                </a:extLst>
              </p:cNvPr>
              <p:cNvSpPr txBox="1"/>
              <p:nvPr/>
            </p:nvSpPr>
            <p:spPr>
              <a:xfrm>
                <a:off x="569553" y="5264554"/>
                <a:ext cx="11052894" cy="1241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so for only those atoms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can have max population inversion?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3F26FA-B18D-4BAF-938B-5567FDCA3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3" y="5264554"/>
                <a:ext cx="11052894" cy="1241109"/>
              </a:xfrm>
              <a:prstGeom prst="rect">
                <a:avLst/>
              </a:prstGeom>
              <a:blipFill>
                <a:blip r:embed="rId4"/>
                <a:stretch>
                  <a:fillRect l="-1378" t="-985" b="-15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59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53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4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5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698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BFE9D-D427-43F5-90E8-B25B8F47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39" y="627364"/>
            <a:ext cx="7793372" cy="3101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10CA8F-C345-446B-80EA-6BE8F2FF335E}"/>
              </a:ext>
            </a:extLst>
          </p:cNvPr>
          <p:cNvSpPr txBox="1"/>
          <p:nvPr/>
        </p:nvSpPr>
        <p:spPr>
          <a:xfrm>
            <a:off x="2623138" y="-67390"/>
            <a:ext cx="575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General steady state solution: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D93098-6896-4539-B67F-B6DF54FD8DA2}"/>
              </a:ext>
            </a:extLst>
          </p:cNvPr>
          <p:cNvGrpSpPr/>
          <p:nvPr/>
        </p:nvGrpSpPr>
        <p:grpSpPr>
          <a:xfrm>
            <a:off x="388723" y="3972235"/>
            <a:ext cx="4298760" cy="2885765"/>
            <a:chOff x="573281" y="3673290"/>
            <a:chExt cx="4298760" cy="288576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3D1F47-B6F8-4333-99D9-8D74815E8B99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6381760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1B8F1AF-81EB-4302-BD5A-FBCD64C4B6BB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3930423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49707E-E431-493C-AE19-3A32719B03E6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5174384"/>
              <a:ext cx="14008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516D7C-98A5-4C6B-8F48-66C47160808E}"/>
                </a:ext>
              </a:extLst>
            </p:cNvPr>
            <p:cNvSpPr/>
            <p:nvPr/>
          </p:nvSpPr>
          <p:spPr>
            <a:xfrm>
              <a:off x="3504119" y="4673606"/>
              <a:ext cx="1254555" cy="11227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4817FD8-949E-4A24-90C9-E58A5898296E}"/>
                    </a:ext>
                  </a:extLst>
                </p:cNvPr>
                <p:cNvSpPr txBox="1"/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92CB6B3-3A59-4550-AEB0-484EAAAAD17C}"/>
                    </a:ext>
                  </a:extLst>
                </p:cNvPr>
                <p:cNvSpPr txBox="1"/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13DB8F7-5474-43DA-BDC7-AA7CED5A42C3}"/>
                    </a:ext>
                  </a:extLst>
                </p:cNvPr>
                <p:cNvSpPr txBox="1"/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8F0AB5-B082-48BE-A0C0-D401D008D46F}"/>
                    </a:ext>
                  </a:extLst>
                </p:cNvPr>
                <p:cNvSpPr txBox="1"/>
                <p:nvPr/>
              </p:nvSpPr>
              <p:spPr>
                <a:xfrm>
                  <a:off x="3521051" y="5005201"/>
                  <a:ext cx="1350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8F0AB5-B082-48BE-A0C0-D401D008D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051" y="5005201"/>
                  <a:ext cx="135099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1EA333-9090-48DC-869C-87EE69DCE9F5}"/>
                </a:ext>
              </a:extLst>
            </p:cNvPr>
            <p:cNvCxnSpPr>
              <a:cxnSpLocks/>
            </p:cNvCxnSpPr>
            <p:nvPr/>
          </p:nvCxnSpPr>
          <p:spPr>
            <a:xfrm>
              <a:off x="1817040" y="3930423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44A905D-0D1A-4284-B526-8D77526BC8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8950" y="5174384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381B53-86AF-40B6-A4E7-6E1EE9015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309" y="5174384"/>
              <a:ext cx="0" cy="1207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AF4505-31DD-4169-825C-9EAA04280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873" y="3930423"/>
              <a:ext cx="0" cy="1243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5B75EF-EFB3-41D7-9712-5D9B2300D3A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623138" y="3962250"/>
              <a:ext cx="1064706" cy="875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A400580-872A-449A-B625-65602857E089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698022" y="5169625"/>
              <a:ext cx="823029" cy="92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C1533A-22F3-4ABC-8A59-4AD3ED29A82B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2603874" y="5631941"/>
              <a:ext cx="1083970" cy="786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76CA4BA-6C40-484D-82AB-1FE5CD1B8472}"/>
                    </a:ext>
                  </a:extLst>
                </p:cNvPr>
                <p:cNvSpPr txBox="1"/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FC0CD9-8D45-43BA-85BA-6256AC4CE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DFDF840-22E5-43D5-882B-6389C10E8D4E}"/>
                    </a:ext>
                  </a:extLst>
                </p:cNvPr>
                <p:cNvSpPr txBox="1"/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E00CAB-EFCF-47ED-AB81-885AEC45D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DB97236-D3E5-445B-8B32-4DC286CDF0A8}"/>
                    </a:ext>
                  </a:extLst>
                </p:cNvPr>
                <p:cNvSpPr txBox="1"/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C3B0BB-7F15-40AC-B5B7-898642D81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blipFill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CA9AA81-00A5-4F7F-AA1D-997357622E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8391" y="4368130"/>
            <a:ext cx="5925906" cy="768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870E42-6F20-428A-B8EB-2D9B87F99D9B}"/>
                  </a:ext>
                </a:extLst>
              </p:cNvPr>
              <p:cNvSpPr txBox="1"/>
              <p:nvPr/>
            </p:nvSpPr>
            <p:spPr>
              <a:xfrm>
                <a:off x="5223543" y="5561280"/>
                <a:ext cx="6646879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population inversion condition: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𝑡𝑎𝑛h𝑟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870E42-6F20-428A-B8EB-2D9B87F9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543" y="5561280"/>
                <a:ext cx="6646879" cy="843885"/>
              </a:xfrm>
              <a:prstGeom prst="rect">
                <a:avLst/>
              </a:prstGeom>
              <a:blipFill>
                <a:blip r:embed="rId1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12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2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6FB694-AF76-4727-9950-D31A864D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818"/>
            <a:ext cx="12192000" cy="43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6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0D8-682C-46E3-AE78-AA00AF05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732059-C2E4-4D22-9CB0-146572B4F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=0?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Why is the steady state a pure state? (For a two-level atom, the steady state is a mixed state)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Can we relate this population inversion to Boltzmann statistics?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732059-C2E4-4D22-9CB0-146572B4F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73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887403-09AB-4EE9-B666-BC7276F9D7B6}"/>
              </a:ext>
            </a:extLst>
          </p:cNvPr>
          <p:cNvSpPr txBox="1"/>
          <p:nvPr/>
        </p:nvSpPr>
        <p:spPr>
          <a:xfrm>
            <a:off x="4471332" y="159391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group of atoms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394E5-BE5A-484D-89E7-F549ABB4F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9" y="4416541"/>
            <a:ext cx="5495925" cy="2200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F70F6-44EA-4A8B-B071-9B0699AA6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247" y="4148836"/>
            <a:ext cx="4906753" cy="2467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86860-3032-4212-8A75-3EF1C562C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546" y="1036957"/>
            <a:ext cx="6267450" cy="20859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820F68A-7BAD-4590-A481-8CBA594E0460}"/>
              </a:ext>
            </a:extLst>
          </p:cNvPr>
          <p:cNvSpPr/>
          <p:nvPr/>
        </p:nvSpPr>
        <p:spPr>
          <a:xfrm>
            <a:off x="2281806" y="3221372"/>
            <a:ext cx="989900" cy="9982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869B188-D165-4E56-8345-3CF3B38E1C96}"/>
              </a:ext>
            </a:extLst>
          </p:cNvPr>
          <p:cNvSpPr/>
          <p:nvPr/>
        </p:nvSpPr>
        <p:spPr>
          <a:xfrm>
            <a:off x="8748723" y="3221372"/>
            <a:ext cx="989900" cy="9982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36A52-B8F6-46FF-A53C-383005082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59" y="1036957"/>
            <a:ext cx="5084565" cy="20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2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FCE7F5-0326-4361-9BAA-191EA159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230"/>
            <a:ext cx="12192000" cy="403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04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1097-A007-47F7-B94A-CF3E4F7A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261D99-A4A6-4B91-92BF-CE60D7768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Why does this population inversion only occur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what is 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261D99-A4A6-4B91-92BF-CE60D7768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79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2E88-B665-48CE-B882-E800D25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3345-2868-4043-AB45-E0A73D8F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68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979137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896295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793930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594129" y="280737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358938" y="280737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(like thermal)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blipFill>
                <a:blip r:embed="rId6"/>
                <a:stretch>
                  <a:fillRect l="-1584" t="-1700" b="-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07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2188723" y="280739"/>
            <a:ext cx="482288" cy="256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637" t="-1453" b="-10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56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/(1+3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(This is also the result for thermal)</a:t>
                </a:r>
              </a:p>
              <a:p>
                <a:r>
                  <a:rPr lang="en-US" sz="2800" dirty="0"/>
                  <a:t>time evolution: for a-b, the evolution is identical, for ac, </a:t>
                </a:r>
                <a:r>
                  <a:rPr lang="en-US" sz="2800" dirty="0" err="1"/>
                  <a:t>bc</a:t>
                </a:r>
                <a:r>
                  <a:rPr lang="en-US" sz="2800" dirty="0"/>
                  <a:t>, the dephasing is faster/slower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equal energy gap: (the same for thermal)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i.e., mixed state of c and |a&gt;+|b&gt;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blipFill>
                <a:blip r:embed="rId2"/>
                <a:stretch>
                  <a:fillRect l="-1182" t="-862" r="-19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0500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3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7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/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Steady state: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Two level atom in the squeezed vacuum: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blipFill>
                <a:blip r:embed="rId2"/>
                <a:stretch>
                  <a:fillRect l="-2019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0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E43A-EDC6-440A-8E76-B587AB8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8E5CA-B8E0-4E55-B366-BEE07623C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00067"/>
              </p:ext>
            </p:extLst>
          </p:nvPr>
        </p:nvGraphicFramePr>
        <p:xfrm>
          <a:off x="838200" y="1825625"/>
          <a:ext cx="32388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425">
                  <a:extLst>
                    <a:ext uri="{9D8B030D-6E8A-4147-A177-3AD203B41FA5}">
                      <a16:colId xmlns:a16="http://schemas.microsoft.com/office/drawing/2014/main" val="3005177339"/>
                    </a:ext>
                  </a:extLst>
                </a:gridCol>
                <a:gridCol w="1619425">
                  <a:extLst>
                    <a:ext uri="{9D8B030D-6E8A-4147-A177-3AD203B41FA5}">
                      <a16:colId xmlns:a16="http://schemas.microsoft.com/office/drawing/2014/main" val="3953555935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Cos(2ri)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ri+rj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1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ri-rj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24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/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blipFill>
                <a:blip r:embed="rId2"/>
                <a:stretch>
                  <a:fillRect l="-105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86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937B4-4B41-4866-A927-19D189C5F67E}"/>
              </a:ext>
            </a:extLst>
          </p:cNvPr>
          <p:cNvCxnSpPr/>
          <p:nvPr/>
        </p:nvCxnSpPr>
        <p:spPr>
          <a:xfrm>
            <a:off x="650380" y="261553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80BAA-10C2-430E-AE55-BBB63ED5623B}"/>
              </a:ext>
            </a:extLst>
          </p:cNvPr>
          <p:cNvCxnSpPr/>
          <p:nvPr/>
        </p:nvCxnSpPr>
        <p:spPr>
          <a:xfrm>
            <a:off x="650380" y="1518856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0877D-2124-488E-AC07-5323D4969402}"/>
              </a:ext>
            </a:extLst>
          </p:cNvPr>
          <p:cNvCxnSpPr/>
          <p:nvPr/>
        </p:nvCxnSpPr>
        <p:spPr>
          <a:xfrm>
            <a:off x="2929705" y="42269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962D4-01B1-4EC5-BD0A-29264380C96C}"/>
              </a:ext>
            </a:extLst>
          </p:cNvPr>
          <p:cNvCxnSpPr>
            <a:cxnSpLocks/>
          </p:cNvCxnSpPr>
          <p:nvPr/>
        </p:nvCxnSpPr>
        <p:spPr>
          <a:xfrm flipV="1">
            <a:off x="1060987" y="1518856"/>
            <a:ext cx="1" cy="109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22626F-B8B6-4C5E-BF7D-86DDDD1DD82C}"/>
              </a:ext>
            </a:extLst>
          </p:cNvPr>
          <p:cNvCxnSpPr>
            <a:cxnSpLocks/>
          </p:cNvCxnSpPr>
          <p:nvPr/>
        </p:nvCxnSpPr>
        <p:spPr>
          <a:xfrm flipV="1">
            <a:off x="3567379" y="442561"/>
            <a:ext cx="0" cy="212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/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/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98E80-FD6B-419A-989C-2A645F8B5BD1}"/>
              </a:ext>
            </a:extLst>
          </p:cNvPr>
          <p:cNvCxnSpPr/>
          <p:nvPr/>
        </p:nvCxnSpPr>
        <p:spPr>
          <a:xfrm>
            <a:off x="2803790" y="2565419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/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blipFill>
                <a:blip r:embed="rId5"/>
                <a:stretch>
                  <a:fillRect l="-1584" t="-1433" b="-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30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: 0C__Github_circular-waveguide_depahsing_cos_i-j_.eps">
            <a:extLst>
              <a:ext uri="{FF2B5EF4-FFF2-40B4-BE49-F238E27FC236}">
                <a16:creationId xmlns:a16="http://schemas.microsoft.com/office/drawing/2014/main" id="{A7BAB66A-39E8-4CA0-81F8-422EEA9DF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AF8C-E788-4318-AC92-D6CDAACA7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9" y="1005811"/>
            <a:ext cx="5807971" cy="2477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6DC2C-CD2F-4DDE-A718-A1B5E5A53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9" y="720723"/>
            <a:ext cx="5498412" cy="30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/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final steady state cannot be NOON state, but the atom pair can evolve into NOON state but lose the entanglement afterwards. </a:t>
                </a:r>
              </a:p>
              <a:p>
                <a:r>
                  <a:rPr lang="en-US" sz="2400" dirty="0" err="1"/>
                  <a:t>eg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r=1.5, initial state is ground state, at t=30, state is: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  <a:blipFill>
                <a:blip r:embed="rId5"/>
                <a:stretch>
                  <a:fillRect l="-902" t="-4061" r="-101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DD7228-0D9D-48C1-A84B-752E2E6AB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70" y="5152328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9468F-F68A-4680-9D91-F31E7482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" y="526572"/>
            <a:ext cx="6649674" cy="6085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/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r=1.5, initial state is ground state, at t=30, state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blipFill>
                <a:blip r:embed="rId3"/>
                <a:stretch>
                  <a:fillRect l="-1013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57AB0F-4144-48B3-840B-8BCFBFDA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85" y="2291442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57F90-B629-422F-B019-553A3A200267}"/>
              </a:ext>
            </a:extLst>
          </p:cNvPr>
          <p:cNvCxnSpPr>
            <a:cxnSpLocks/>
          </p:cNvCxnSpPr>
          <p:nvPr/>
        </p:nvCxnSpPr>
        <p:spPr>
          <a:xfrm flipV="1">
            <a:off x="5709425" y="247372"/>
            <a:ext cx="529682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8026D-531E-4162-B575-BB7AADB654C7}"/>
              </a:ext>
            </a:extLst>
          </p:cNvPr>
          <p:cNvCxnSpPr>
            <a:cxnSpLocks/>
          </p:cNvCxnSpPr>
          <p:nvPr/>
        </p:nvCxnSpPr>
        <p:spPr>
          <a:xfrm>
            <a:off x="5876693" y="4258094"/>
            <a:ext cx="51295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F8CFC-5DA0-4908-887D-317583378476}"/>
              </a:ext>
            </a:extLst>
          </p:cNvPr>
          <p:cNvCxnSpPr>
            <a:cxnSpLocks/>
          </p:cNvCxnSpPr>
          <p:nvPr/>
        </p:nvCxnSpPr>
        <p:spPr>
          <a:xfrm flipV="1">
            <a:off x="11006254" y="247373"/>
            <a:ext cx="0" cy="40107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52B92-F9CE-45C4-B00E-7B8C65D1E554}"/>
              </a:ext>
            </a:extLst>
          </p:cNvPr>
          <p:cNvCxnSpPr>
            <a:cxnSpLocks/>
          </p:cNvCxnSpPr>
          <p:nvPr/>
        </p:nvCxnSpPr>
        <p:spPr>
          <a:xfrm>
            <a:off x="5876693" y="3399450"/>
            <a:ext cx="40590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B64EC-798D-48B0-8DDE-CEFAEF6A78A1}"/>
              </a:ext>
            </a:extLst>
          </p:cNvPr>
          <p:cNvCxnSpPr>
            <a:cxnSpLocks/>
          </p:cNvCxnSpPr>
          <p:nvPr/>
        </p:nvCxnSpPr>
        <p:spPr>
          <a:xfrm flipV="1">
            <a:off x="5709425" y="1035392"/>
            <a:ext cx="4215161" cy="7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FF902-F087-45B1-9129-CFE8D24F09BA}"/>
              </a:ext>
            </a:extLst>
          </p:cNvPr>
          <p:cNvCxnSpPr>
            <a:cxnSpLocks/>
          </p:cNvCxnSpPr>
          <p:nvPr/>
        </p:nvCxnSpPr>
        <p:spPr>
          <a:xfrm flipH="1" flipV="1">
            <a:off x="9921584" y="1035392"/>
            <a:ext cx="14153" cy="23640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B338693-A0D2-4913-A956-BD820E14367F}"/>
              </a:ext>
            </a:extLst>
          </p:cNvPr>
          <p:cNvSpPr/>
          <p:nvPr/>
        </p:nvSpPr>
        <p:spPr>
          <a:xfrm>
            <a:off x="10247972" y="1460810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F6DBEA-E609-4D0F-8531-E1DF3EB5B4AF}"/>
              </a:ext>
            </a:extLst>
          </p:cNvPr>
          <p:cNvSpPr/>
          <p:nvPr/>
        </p:nvSpPr>
        <p:spPr>
          <a:xfrm>
            <a:off x="10246902" y="231945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BFD88-9B05-41EE-8C29-1891457FA1FF}"/>
              </a:ext>
            </a:extLst>
          </p:cNvPr>
          <p:cNvSpPr/>
          <p:nvPr/>
        </p:nvSpPr>
        <p:spPr>
          <a:xfrm>
            <a:off x="10246902" y="324333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5969D4-13D5-4076-A4FD-B5B5F055505F}"/>
              </a:ext>
            </a:extLst>
          </p:cNvPr>
          <p:cNvSpPr/>
          <p:nvPr/>
        </p:nvSpPr>
        <p:spPr>
          <a:xfrm>
            <a:off x="10246902" y="670284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516E0E-5B01-4A81-BF36-1FC43CEBB6F4}"/>
              </a:ext>
            </a:extLst>
          </p:cNvPr>
          <p:cNvCxnSpPr>
            <a:cxnSpLocks/>
          </p:cNvCxnSpPr>
          <p:nvPr/>
        </p:nvCxnSpPr>
        <p:spPr>
          <a:xfrm flipV="1">
            <a:off x="3713356" y="255737"/>
            <a:ext cx="2007220" cy="16399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4CE12D-AB26-43B2-8BBD-47355EC7C33A}"/>
              </a:ext>
            </a:extLst>
          </p:cNvPr>
          <p:cNvCxnSpPr>
            <a:cxnSpLocks/>
          </p:cNvCxnSpPr>
          <p:nvPr/>
        </p:nvCxnSpPr>
        <p:spPr>
          <a:xfrm flipV="1">
            <a:off x="4393581" y="1035393"/>
            <a:ext cx="1326995" cy="12173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2E9D66-0669-4EB3-9C4C-EF6C9A601C17}"/>
              </a:ext>
            </a:extLst>
          </p:cNvPr>
          <p:cNvCxnSpPr>
            <a:cxnSpLocks/>
          </p:cNvCxnSpPr>
          <p:nvPr/>
        </p:nvCxnSpPr>
        <p:spPr>
          <a:xfrm>
            <a:off x="4393581" y="2269273"/>
            <a:ext cx="1483112" cy="1130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5D4D81-7BEE-4EEE-8003-E1BF84D265BB}"/>
              </a:ext>
            </a:extLst>
          </p:cNvPr>
          <p:cNvCxnSpPr>
            <a:cxnSpLocks/>
          </p:cNvCxnSpPr>
          <p:nvPr/>
        </p:nvCxnSpPr>
        <p:spPr>
          <a:xfrm>
            <a:off x="3824869" y="2834361"/>
            <a:ext cx="2051823" cy="14237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72B05A-9886-4787-B2B0-9571FE967426}"/>
              </a:ext>
            </a:extLst>
          </p:cNvPr>
          <p:cNvCxnSpPr>
            <a:cxnSpLocks/>
          </p:cNvCxnSpPr>
          <p:nvPr/>
        </p:nvCxnSpPr>
        <p:spPr>
          <a:xfrm>
            <a:off x="2687443" y="1906858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A16D50-BDC0-49A8-8FA5-47A3671DF8CF}"/>
              </a:ext>
            </a:extLst>
          </p:cNvPr>
          <p:cNvCxnSpPr>
            <a:cxnSpLocks/>
          </p:cNvCxnSpPr>
          <p:nvPr/>
        </p:nvCxnSpPr>
        <p:spPr>
          <a:xfrm>
            <a:off x="2798956" y="2834361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2CAF7C-1EAF-4B3E-AF64-DC1C1601D0EE}"/>
              </a:ext>
            </a:extLst>
          </p:cNvPr>
          <p:cNvSpPr/>
          <p:nvPr/>
        </p:nvSpPr>
        <p:spPr>
          <a:xfrm rot="16200000">
            <a:off x="1595229" y="2236135"/>
            <a:ext cx="1092820" cy="4119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C7991CA-934B-4015-8056-8A240E9A1B87}"/>
              </a:ext>
            </a:extLst>
          </p:cNvPr>
          <p:cNvSpPr/>
          <p:nvPr/>
        </p:nvSpPr>
        <p:spPr>
          <a:xfrm rot="16200000">
            <a:off x="857292" y="2009850"/>
            <a:ext cx="735979" cy="823640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382C6E-726F-4B52-8B0C-397C767B7A9D}"/>
              </a:ext>
            </a:extLst>
          </p:cNvPr>
          <p:cNvCxnSpPr>
            <a:cxnSpLocks/>
          </p:cNvCxnSpPr>
          <p:nvPr/>
        </p:nvCxnSpPr>
        <p:spPr>
          <a:xfrm flipV="1">
            <a:off x="3945822" y="982517"/>
            <a:ext cx="1498950" cy="1286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9DD435-4EED-4DFC-BF59-E5FEAC091ABC}"/>
              </a:ext>
            </a:extLst>
          </p:cNvPr>
          <p:cNvCxnSpPr>
            <a:cxnSpLocks/>
          </p:cNvCxnSpPr>
          <p:nvPr/>
        </p:nvCxnSpPr>
        <p:spPr>
          <a:xfrm flipV="1">
            <a:off x="3768373" y="845543"/>
            <a:ext cx="1583869" cy="137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D6AE21-ECD4-4349-AFB9-3D839C4D2D2B}"/>
              </a:ext>
            </a:extLst>
          </p:cNvPr>
          <p:cNvCxnSpPr>
            <a:cxnSpLocks/>
          </p:cNvCxnSpPr>
          <p:nvPr/>
        </p:nvCxnSpPr>
        <p:spPr>
          <a:xfrm>
            <a:off x="3829518" y="2453080"/>
            <a:ext cx="1457834" cy="1025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BF5C16-83E9-49BE-A811-FB386C7CE738}"/>
              </a:ext>
            </a:extLst>
          </p:cNvPr>
          <p:cNvCxnSpPr>
            <a:cxnSpLocks/>
          </p:cNvCxnSpPr>
          <p:nvPr/>
        </p:nvCxnSpPr>
        <p:spPr>
          <a:xfrm>
            <a:off x="4098222" y="2421671"/>
            <a:ext cx="1408138" cy="1073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3FC588-5EBA-41AA-94DE-6EB327A0591C}"/>
              </a:ext>
            </a:extLst>
          </p:cNvPr>
          <p:cNvCxnSpPr>
            <a:cxnSpLocks/>
          </p:cNvCxnSpPr>
          <p:nvPr/>
        </p:nvCxnSpPr>
        <p:spPr>
          <a:xfrm flipV="1">
            <a:off x="2788877" y="2351095"/>
            <a:ext cx="823043" cy="16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C0CF95-6F14-4B8F-9211-3DA5FEF3D660}"/>
              </a:ext>
            </a:extLst>
          </p:cNvPr>
          <p:cNvCxnSpPr>
            <a:cxnSpLocks/>
          </p:cNvCxnSpPr>
          <p:nvPr/>
        </p:nvCxnSpPr>
        <p:spPr>
          <a:xfrm flipV="1">
            <a:off x="2758653" y="2128907"/>
            <a:ext cx="818835" cy="36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/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2134248F-EB5C-4AEC-8751-74894BBB7B90}"/>
              </a:ext>
            </a:extLst>
          </p:cNvPr>
          <p:cNvSpPr/>
          <p:nvPr/>
        </p:nvSpPr>
        <p:spPr>
          <a:xfrm rot="16200000">
            <a:off x="445472" y="5451191"/>
            <a:ext cx="735979" cy="823640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/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51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93499-F84B-4820-B5CF-1DA49594D09B}"/>
              </a:ext>
            </a:extLst>
          </p:cNvPr>
          <p:cNvCxnSpPr>
            <a:cxnSpLocks/>
          </p:cNvCxnSpPr>
          <p:nvPr/>
        </p:nvCxnSpPr>
        <p:spPr>
          <a:xfrm>
            <a:off x="1534968" y="1079167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7D5AE5-36E1-43FD-9D7D-71812C7995B6}"/>
              </a:ext>
            </a:extLst>
          </p:cNvPr>
          <p:cNvCxnSpPr>
            <a:cxnSpLocks/>
          </p:cNvCxnSpPr>
          <p:nvPr/>
        </p:nvCxnSpPr>
        <p:spPr>
          <a:xfrm>
            <a:off x="1534968" y="697019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CE3658FD-D276-491F-B01E-14D8D98C2F7F}"/>
              </a:ext>
            </a:extLst>
          </p:cNvPr>
          <p:cNvSpPr/>
          <p:nvPr/>
        </p:nvSpPr>
        <p:spPr>
          <a:xfrm>
            <a:off x="5632562" y="2761972"/>
            <a:ext cx="1119981" cy="1157681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F914E4-70F2-41AE-8399-9141B1DEB4A3}"/>
              </a:ext>
            </a:extLst>
          </p:cNvPr>
          <p:cNvCxnSpPr>
            <a:cxnSpLocks/>
          </p:cNvCxnSpPr>
          <p:nvPr/>
        </p:nvCxnSpPr>
        <p:spPr>
          <a:xfrm flipH="1" flipV="1">
            <a:off x="9605176" y="975088"/>
            <a:ext cx="1710716" cy="13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953C-E80A-4299-A37E-00BB9EA5012A}"/>
              </a:ext>
            </a:extLst>
          </p:cNvPr>
          <p:cNvCxnSpPr>
            <a:cxnSpLocks/>
          </p:cNvCxnSpPr>
          <p:nvPr/>
        </p:nvCxnSpPr>
        <p:spPr>
          <a:xfrm>
            <a:off x="7274129" y="988741"/>
            <a:ext cx="18209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/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/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/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/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/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blipFill>
                <a:blip r:embed="rId6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/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blipFill>
                <a:blip r:embed="rId7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/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when A=B,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blipFill>
                <a:blip r:embed="rId8"/>
                <a:stretch>
                  <a:fillRect l="-1815" b="-1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2CED-F1D0-4833-8A01-FFE7482D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886" y="2095048"/>
            <a:ext cx="8666527" cy="2057502"/>
          </a:xfrm>
        </p:spPr>
        <p:txBody>
          <a:bodyPr>
            <a:noAutofit/>
          </a:bodyPr>
          <a:lstStyle/>
          <a:p>
            <a:r>
              <a:rPr lang="en-US" sz="6000" b="1" dirty="0"/>
              <a:t>Three level atom in the squeezed vacuum</a:t>
            </a:r>
          </a:p>
        </p:txBody>
      </p:sp>
    </p:spTree>
    <p:extLst>
      <p:ext uri="{BB962C8B-B14F-4D97-AF65-F5344CB8AC3E}">
        <p14:creationId xmlns:p14="http://schemas.microsoft.com/office/powerpoint/2010/main" val="174034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38E6E8-5604-4A4C-943E-BA70D1AD1293}"/>
              </a:ext>
            </a:extLst>
          </p:cNvPr>
          <p:cNvGrpSpPr/>
          <p:nvPr/>
        </p:nvGrpSpPr>
        <p:grpSpPr>
          <a:xfrm>
            <a:off x="979029" y="2743823"/>
            <a:ext cx="9508041" cy="1940259"/>
            <a:chOff x="979029" y="2743823"/>
            <a:chExt cx="9508041" cy="19402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B08358-C048-4D81-B296-DF47D311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029" y="2743823"/>
              <a:ext cx="9508041" cy="194025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6957E1A-B322-412A-8375-E4A93CF46AC7}"/>
                </a:ext>
              </a:extLst>
            </p:cNvPr>
            <p:cNvSpPr/>
            <p:nvPr/>
          </p:nvSpPr>
          <p:spPr>
            <a:xfrm>
              <a:off x="6408413" y="3797086"/>
              <a:ext cx="439859" cy="47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F23AE9-A8AC-422D-AD79-336EF443B192}"/>
                </a:ext>
              </a:extLst>
            </p:cNvPr>
            <p:cNvSpPr/>
            <p:nvPr/>
          </p:nvSpPr>
          <p:spPr>
            <a:xfrm>
              <a:off x="6408413" y="3713952"/>
              <a:ext cx="612842" cy="632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242995-0706-4837-B74B-75FE923FB5E7}"/>
                </a:ext>
              </a:extLst>
            </p:cNvPr>
            <p:cNvSpPr/>
            <p:nvPr/>
          </p:nvSpPr>
          <p:spPr>
            <a:xfrm>
              <a:off x="3963528" y="3641868"/>
              <a:ext cx="1026762" cy="704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00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1007</Words>
  <Application>Microsoft Office PowerPoint</Application>
  <PresentationFormat>Widescreen</PresentationFormat>
  <Paragraphs>146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A “different”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level atom in the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Questions: </vt:lpstr>
      <vt:lpstr>PowerPoint Presentation</vt:lpstr>
      <vt:lpstr>PowerPoint Presentation</vt:lpstr>
      <vt:lpstr>Questions: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107</cp:revision>
  <dcterms:created xsi:type="dcterms:W3CDTF">2018-08-02T21:38:36Z</dcterms:created>
  <dcterms:modified xsi:type="dcterms:W3CDTF">2018-10-31T15:38:54Z</dcterms:modified>
</cp:coreProperties>
</file>