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1" r:id="rId2"/>
    <p:sldId id="267" r:id="rId3"/>
    <p:sldId id="268" r:id="rId4"/>
    <p:sldId id="271" r:id="rId5"/>
    <p:sldId id="272" r:id="rId6"/>
    <p:sldId id="269" r:id="rId7"/>
    <p:sldId id="270" r:id="rId8"/>
    <p:sldId id="280" r:id="rId9"/>
    <p:sldId id="274" r:id="rId10"/>
    <p:sldId id="256" r:id="rId11"/>
    <p:sldId id="273" r:id="rId12"/>
    <p:sldId id="276" r:id="rId13"/>
    <p:sldId id="282" r:id="rId14"/>
    <p:sldId id="284" r:id="rId15"/>
    <p:sldId id="285" r:id="rId16"/>
    <p:sldId id="286" r:id="rId17"/>
    <p:sldId id="289" r:id="rId18"/>
    <p:sldId id="283" r:id="rId19"/>
    <p:sldId id="287" r:id="rId20"/>
    <p:sldId id="292" r:id="rId21"/>
    <p:sldId id="291" r:id="rId22"/>
    <p:sldId id="288" r:id="rId23"/>
    <p:sldId id="290" r:id="rId24"/>
    <p:sldId id="293" r:id="rId25"/>
    <p:sldId id="279" r:id="rId26"/>
    <p:sldId id="277" r:id="rId27"/>
    <p:sldId id="263" r:id="rId28"/>
    <p:sldId id="264" r:id="rId29"/>
    <p:sldId id="261" r:id="rId30"/>
    <p:sldId id="278" r:id="rId31"/>
    <p:sldId id="266" r:id="rId32"/>
    <p:sldId id="265" r:id="rId33"/>
    <p:sldId id="25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yu You" initials="JY" lastIdx="1" clrIdx="0">
    <p:extLst>
      <p:ext uri="{19B8F6BF-5375-455C-9EA6-DF929625EA0E}">
        <p15:presenceInfo xmlns:p15="http://schemas.microsoft.com/office/powerpoint/2012/main" userId="1d51df9180450c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3487" autoAdjust="0"/>
  </p:normalViewPr>
  <p:slideViewPr>
    <p:cSldViewPr snapToGrid="0">
      <p:cViewPr varScale="1">
        <p:scale>
          <a:sx n="57" d="100"/>
          <a:sy n="57" d="100"/>
        </p:scale>
        <p:origin x="216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8D3D8-E180-45F1-973D-9CDE3FC6868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194A6-28BC-4112-91F9-9CFC2A92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194A6-28BC-4112-91F9-9CFC2A9249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82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194A6-28BC-4112-91F9-9CFC2A9249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7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ED03-EC03-4771-82FF-6DAC6AA49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7193F-84AD-433E-B762-FC0042BA1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9292C-8F84-43C1-BD5C-C81E2A29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3FC1-50BC-4DB6-B309-5293E225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C8F6C-EEA4-4721-AF21-4222B10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7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2F5D-8296-4D45-BCF2-28048C21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F396D-7E3C-4160-87A7-B4E12A6AC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18BC9-A108-405A-A2BD-4E996794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8DE0F-1122-4AA1-8732-E5F557FD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D121-156B-4F4D-A520-1D9C3976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6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7132D-BB5A-4982-99DE-1E14B3290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7956F-039A-4624-BEB4-FDE1292F8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6A01-5FC3-4AB6-A8C6-D338A5FA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4A94-4FD3-47FD-87E8-4C2559E3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9AAE-0B60-44F2-90E9-A330921B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0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179A-E9D1-4B92-873B-A9B50D21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190C-6C0F-4C7A-9CD8-8FCA66CD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52AB-DD3D-4026-92CA-88AED8D5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4820-5FFD-4BA6-BE9C-A7D379E9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3A67-CE19-40B7-A57D-89AE6A9B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BC77-DA3A-4600-AE3F-45F11C0A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C2798-D9B7-4F63-B8B5-0057D6A7F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4BEB-F941-4357-AD0A-4ED5896A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98E2-152F-4142-B586-8E49A974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CAA7-4A39-4F91-937B-14BFA8FD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6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0C76-1168-48BC-B235-F96FDB64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AFF8-E62B-40B4-83B1-686E8A1FE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F3F41-89C6-4A6B-96DA-4B2C35D6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11E6C-9FC7-4704-9E97-B2A9F90E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77247-923E-45DB-AE40-4BA20FCF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6CDA8-8AF9-4D82-9304-7DF8C412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85B1-93FE-43A3-8FA4-049893C5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CDD52-92F1-4182-9E93-45C1ABCD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E785-1154-4493-B119-DE345870F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02FE-BCFD-482D-A768-30DF66336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7994F-922A-4B27-AF08-321CA7995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826D5-7F75-4982-AC58-46AA0F23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1F16D-ECD0-47A9-8BC7-D11F509E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8E96B-36D4-4CF2-8270-1EAC538F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0EF8-C17E-4DC0-8F31-BB539766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5D794-1F34-4F53-AE63-24F27B22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7F427-F26C-4433-9BE7-734B9460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02903-D5A3-4134-BADF-1CA5ED3D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FFDF5-A737-4199-B1F3-1849B941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397E2-356C-4FA5-AC76-B6F335DB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BD4D5-D718-450B-BC3D-1409CEA0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8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64DA-2699-442C-AE90-4132C62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AE09-BAD4-442D-A14B-49FC587DC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532AA-94CE-4336-86E7-F9C36B062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B809A-0163-4ABF-B15E-65903A07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C6503-02AA-4327-9FEB-EF1B027E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DD95F-2E95-4111-B2C6-FC240C77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5DF8-136E-4DDA-BB58-77A953A4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52CC6-6B24-4EB6-B0C0-BEBC4F27E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4962A-81E5-47EF-9BDA-A963CDDAA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9D411-2527-4BA8-94B3-56ECEBE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19F89-931E-4EA6-BF0B-42251EB6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B1E57-F733-455E-8344-15EB8C99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F8E89-8BDC-4FCF-801F-D2767CB8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225C7-4AC9-4C24-AC41-A5F489E7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CC6B0-5B42-4A41-B1BE-F333E3916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0B17-285F-4B24-A15E-231AC8C41BC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F79C-5A44-44A3-AC6B-8E4149B5D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5138-C4D5-4530-A617-BB92D5E9B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4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image" Target="../media/image29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1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Relationship Id="rId9" Type="http://schemas.openxmlformats.org/officeDocument/2006/relationships/image" Target="../media/image2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2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7" Type="http://schemas.openxmlformats.org/officeDocument/2006/relationships/image" Target="../media/image49.png"/><Relationship Id="rId12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5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210.png"/><Relationship Id="rId7" Type="http://schemas.openxmlformats.org/officeDocument/2006/relationships/image" Target="../media/image4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5" Type="http://schemas.openxmlformats.org/officeDocument/2006/relationships/image" Target="../media/image120.png"/><Relationship Id="rId4" Type="http://schemas.openxmlformats.org/officeDocument/2006/relationships/image" Target="../media/image30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EC96-60A5-4CAF-AE6D-2D354E344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 “different” squeezed vacuum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A7F1E-5E6C-4575-B24A-78F16E0A9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2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61555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𝛿𝜔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6155596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400356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400356"/>
                <a:ext cx="11546305" cy="2122441"/>
              </a:xfrm>
              <a:prstGeom prst="rect">
                <a:avLst/>
              </a:prstGeom>
              <a:blipFill>
                <a:blip r:embed="rId6"/>
                <a:stretch>
                  <a:fillRect l="-1584" t="-1724" b="-8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C315754-3D8F-46FA-8AD2-FC3BEA9E6240}"/>
              </a:ext>
            </a:extLst>
          </p:cNvPr>
          <p:cNvGrpSpPr/>
          <p:nvPr/>
        </p:nvGrpSpPr>
        <p:grpSpPr>
          <a:xfrm>
            <a:off x="1413499" y="-176491"/>
            <a:ext cx="5739145" cy="3172105"/>
            <a:chOff x="1413499" y="-176491"/>
            <a:chExt cx="5739145" cy="317210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F8E8910-09EB-45E3-9D08-AEECE6080FE9}"/>
                </a:ext>
              </a:extLst>
            </p:cNvPr>
            <p:cNvGrpSpPr/>
            <p:nvPr/>
          </p:nvGrpSpPr>
          <p:grpSpPr>
            <a:xfrm>
              <a:off x="1620869" y="-176491"/>
              <a:ext cx="5531775" cy="3172105"/>
              <a:chOff x="1407509" y="-180094"/>
              <a:chExt cx="5531775" cy="31721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0D9BDC6-34C2-44F5-9094-31B1842D47C7}"/>
                      </a:ext>
                    </a:extLst>
                  </p:cNvPr>
                  <p:cNvSpPr txBox="1"/>
                  <p:nvPr/>
                </p:nvSpPr>
                <p:spPr>
                  <a:xfrm>
                    <a:off x="3232060" y="-180094"/>
                    <a:ext cx="77168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0D9BDC6-34C2-44F5-9094-31B1842D47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2060" y="-180094"/>
                    <a:ext cx="771686" cy="58477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3F331D25-79C9-42F0-A363-F3023CB2D083}"/>
                  </a:ext>
                </a:extLst>
              </p:cNvPr>
              <p:cNvGrpSpPr/>
              <p:nvPr/>
            </p:nvGrpSpPr>
            <p:grpSpPr>
              <a:xfrm>
                <a:off x="1407509" y="219383"/>
                <a:ext cx="5531775" cy="2772628"/>
                <a:chOff x="1552911" y="276345"/>
                <a:chExt cx="5531775" cy="2772628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CD2DB9A7-CC8B-4AC0-897D-769765A933B8}"/>
                    </a:ext>
                  </a:extLst>
                </p:cNvPr>
                <p:cNvCxnSpPr/>
                <p:nvPr/>
              </p:nvCxnSpPr>
              <p:spPr>
                <a:xfrm>
                  <a:off x="3570912" y="2843081"/>
                  <a:ext cx="127534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26D8791F-94DE-4C8A-97F0-F53A48E67239}"/>
                    </a:ext>
                  </a:extLst>
                </p:cNvPr>
                <p:cNvCxnSpPr/>
                <p:nvPr/>
              </p:nvCxnSpPr>
              <p:spPr>
                <a:xfrm>
                  <a:off x="2488070" y="1800344"/>
                  <a:ext cx="127534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A35008F8-BE7D-42AB-A40C-B2B7EA7B0895}"/>
                    </a:ext>
                  </a:extLst>
                </p:cNvPr>
                <p:cNvCxnSpPr/>
                <p:nvPr/>
              </p:nvCxnSpPr>
              <p:spPr>
                <a:xfrm>
                  <a:off x="4294442" y="276345"/>
                  <a:ext cx="127534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08C4EA5E-92A7-4F10-8D19-BCCC12A67E7D}"/>
                    </a:ext>
                  </a:extLst>
                </p:cNvPr>
                <p:cNvCxnSpPr/>
                <p:nvPr/>
              </p:nvCxnSpPr>
              <p:spPr>
                <a:xfrm flipH="1" flipV="1">
                  <a:off x="3185902" y="1800344"/>
                  <a:ext cx="938463" cy="104273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F1BC596E-79DB-490F-A48C-19244BF638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85902" y="276345"/>
                  <a:ext cx="1660358" cy="152399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AC73FA7-462A-4E11-8C51-C726490734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52911" y="1425094"/>
                      <a:ext cx="780405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AC73FA7-462A-4E11-8C51-C726490734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2911" y="1425094"/>
                      <a:ext cx="780405" cy="58477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1A0E70DE-3EBC-44B1-B159-829EB91F83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3562" y="2464198"/>
                      <a:ext cx="73699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1A0E70DE-3EBC-44B1-B159-829EB91F83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3562" y="2464198"/>
                      <a:ext cx="736997" cy="58477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28CBAA6C-520C-4061-BC6E-2EB142E51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49888" y="276345"/>
                  <a:ext cx="56890" cy="2566736"/>
                </a:xfrm>
                <a:prstGeom prst="straightConnector1">
                  <a:avLst/>
                </a:prstGeom>
                <a:ln w="38100">
                  <a:headEnd type="triangle"/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78CDC9CA-C015-46EB-A715-915186A62C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90214" y="318185"/>
                  <a:ext cx="0" cy="139929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D641F844-A1A3-4043-BAAB-9CF756BD0D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03294" y="1717481"/>
                  <a:ext cx="27976" cy="112560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headEnd type="triangle"/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2165162F-C3FD-4E1E-AD58-FD47956E93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1081" y="1017833"/>
                      <a:ext cx="993605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2165162F-C3FD-4E1E-AD58-FD47956E93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1081" y="1017833"/>
                      <a:ext cx="993605" cy="58477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C8EE8516-6A8F-46BC-A836-BA7C55A9E9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38511" y="897789"/>
                      <a:ext cx="1782924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𝛿𝜔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C8EE8516-6A8F-46BC-A836-BA7C55A9E9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38511" y="897789"/>
                      <a:ext cx="1782924" cy="58477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D27BF16A-42DD-4046-800A-60468DBBC3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80657" y="1985807"/>
                      <a:ext cx="1782924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𝛿𝜔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D27BF16A-42DD-4046-800A-60468DBBC31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0657" y="1985807"/>
                      <a:ext cx="1782924" cy="58477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ECE8D0-98B8-4BDA-B287-3151B5E4A4F8}"/>
                </a:ext>
              </a:extLst>
            </p:cNvPr>
            <p:cNvSpPr txBox="1"/>
            <p:nvPr/>
          </p:nvSpPr>
          <p:spPr>
            <a:xfrm>
              <a:off x="1413499" y="-75551"/>
              <a:ext cx="9102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974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30CB-D8CA-47C3-9206-CA33A4B75EE4}"/>
                  </a:ext>
                </a:extLst>
              </p:cNvPr>
              <p:cNvSpPr txBox="1"/>
              <p:nvPr/>
            </p:nvSpPr>
            <p:spPr>
              <a:xfrm>
                <a:off x="1285114" y="3056142"/>
                <a:ext cx="879981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Similar to coherent trapping, but here it is a reservoir rather than the coherent pump, and this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en-US" sz="3200" dirty="0"/>
                  <a:t>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Can we achieve this superposition state if there are multiple intermediate levels? Should we use the reservoir equation of higher order?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30CB-D8CA-47C3-9206-CA33A4B75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114" y="3056142"/>
                <a:ext cx="8799812" cy="3046988"/>
              </a:xfrm>
              <a:prstGeom prst="rect">
                <a:avLst/>
              </a:prstGeom>
              <a:blipFill>
                <a:blip r:embed="rId3"/>
                <a:stretch>
                  <a:fillRect l="-1594" t="-2600" r="-1663" b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2EBB77-7C41-4F28-98D3-7038EB836CB7}"/>
              </a:ext>
            </a:extLst>
          </p:cNvPr>
          <p:cNvCxnSpPr>
            <a:cxnSpLocks/>
          </p:cNvCxnSpPr>
          <p:nvPr/>
        </p:nvCxnSpPr>
        <p:spPr>
          <a:xfrm>
            <a:off x="1474580" y="2301085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D419AF-2BA1-4271-855B-F90B34B7F605}"/>
              </a:ext>
            </a:extLst>
          </p:cNvPr>
          <p:cNvCxnSpPr>
            <a:cxnSpLocks/>
          </p:cNvCxnSpPr>
          <p:nvPr/>
        </p:nvCxnSpPr>
        <p:spPr>
          <a:xfrm>
            <a:off x="1853749" y="1342756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8DCBF2-9E3B-465A-9ECC-3EF5EC9AEDAE}"/>
                  </a:ext>
                </a:extLst>
              </p:cNvPr>
              <p:cNvSpPr txBox="1"/>
              <p:nvPr/>
            </p:nvSpPr>
            <p:spPr>
              <a:xfrm>
                <a:off x="2114473" y="788912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8DCBF2-9E3B-465A-9ECC-3EF5EC9A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473" y="788912"/>
                <a:ext cx="1612336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F434-9AB2-4E35-B52A-A993D13AC6C6}"/>
                  </a:ext>
                </a:extLst>
              </p:cNvPr>
              <p:cNvSpPr txBox="1"/>
              <p:nvPr/>
            </p:nvSpPr>
            <p:spPr>
              <a:xfrm>
                <a:off x="1735304" y="2338698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F434-9AB2-4E35-B52A-A993D13AC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304" y="2338698"/>
                <a:ext cx="1612336" cy="516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2ECE33-6E6A-44FA-98BB-FAF33C2B7669}"/>
              </a:ext>
            </a:extLst>
          </p:cNvPr>
          <p:cNvCxnSpPr/>
          <p:nvPr/>
        </p:nvCxnSpPr>
        <p:spPr>
          <a:xfrm>
            <a:off x="4685804" y="270791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F8C1D5-0255-4F50-800F-7699C1A6279A}"/>
              </a:ext>
            </a:extLst>
          </p:cNvPr>
          <p:cNvCxnSpPr/>
          <p:nvPr/>
        </p:nvCxnSpPr>
        <p:spPr>
          <a:xfrm>
            <a:off x="3651974" y="160585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05DD5E-A5F0-417C-BAF8-85D0619F266A}"/>
              </a:ext>
            </a:extLst>
          </p:cNvPr>
          <p:cNvCxnSpPr/>
          <p:nvPr/>
        </p:nvCxnSpPr>
        <p:spPr>
          <a:xfrm>
            <a:off x="5382511" y="49885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461FDE-72A3-4F64-8BE3-177D12863EE6}"/>
              </a:ext>
            </a:extLst>
          </p:cNvPr>
          <p:cNvCxnSpPr/>
          <p:nvPr/>
        </p:nvCxnSpPr>
        <p:spPr>
          <a:xfrm flipH="1" flipV="1">
            <a:off x="4444048" y="1649298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8977F5-3F59-4569-B8D2-E4968F3A5800}"/>
              </a:ext>
            </a:extLst>
          </p:cNvPr>
          <p:cNvCxnSpPr>
            <a:cxnSpLocks/>
          </p:cNvCxnSpPr>
          <p:nvPr/>
        </p:nvCxnSpPr>
        <p:spPr>
          <a:xfrm flipV="1">
            <a:off x="4387442" y="498853"/>
            <a:ext cx="1546887" cy="1106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D2427-3C10-4FED-9185-BDB328319F9D}"/>
                  </a:ext>
                </a:extLst>
              </p:cNvPr>
              <p:cNvSpPr txBox="1"/>
              <p:nvPr/>
            </p:nvSpPr>
            <p:spPr>
              <a:xfrm>
                <a:off x="5160885" y="1325362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D2427-3C10-4FED-9185-BDB328319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885" y="1325362"/>
                <a:ext cx="78040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EC0690-41D3-4273-B92C-48E600BED562}"/>
                  </a:ext>
                </a:extLst>
              </p:cNvPr>
              <p:cNvSpPr txBox="1"/>
              <p:nvPr/>
            </p:nvSpPr>
            <p:spPr>
              <a:xfrm>
                <a:off x="6020185" y="247136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EC0690-41D3-4273-B92C-48E600BE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185" y="2471367"/>
                <a:ext cx="73699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682BE-F020-4731-95DD-116081F1D09A}"/>
                  </a:ext>
                </a:extLst>
              </p:cNvPr>
              <p:cNvSpPr txBox="1"/>
              <p:nvPr/>
            </p:nvSpPr>
            <p:spPr>
              <a:xfrm>
                <a:off x="5365166" y="-111515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682BE-F020-4731-95DD-116081F1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166" y="-111515"/>
                <a:ext cx="77168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73AAD-0949-4256-8AB2-2FC3FB4A0666}"/>
                  </a:ext>
                </a:extLst>
              </p:cNvPr>
              <p:cNvSpPr txBox="1"/>
              <p:nvPr/>
            </p:nvSpPr>
            <p:spPr>
              <a:xfrm>
                <a:off x="7560318" y="788912"/>
                <a:ext cx="3656322" cy="1596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final state: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73AAD-0949-4256-8AB2-2FC3FB4A0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318" y="788912"/>
                <a:ext cx="3656322" cy="1596078"/>
              </a:xfrm>
              <a:prstGeom prst="rect">
                <a:avLst/>
              </a:prstGeom>
              <a:blipFill>
                <a:blip r:embed="rId9"/>
                <a:stretch>
                  <a:fillRect l="-2500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06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865925" y="2924921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783083" y="188218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1680718" y="358185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>
            <a:cxnSpLocks/>
          </p:cNvCxnSpPr>
          <p:nvPr/>
        </p:nvCxnSpPr>
        <p:spPr>
          <a:xfrm flipH="1">
            <a:off x="1480917" y="358184"/>
            <a:ext cx="745854" cy="1524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H="1" flipV="1">
            <a:off x="2245726" y="358184"/>
            <a:ext cx="413259" cy="2566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171162" y="0"/>
                <a:ext cx="607539" cy="58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162" y="0"/>
                <a:ext cx="607539" cy="582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563327" y="127668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27" y="1276685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224709" y="2518044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709" y="2518044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1253950" y="3481243"/>
                <a:ext cx="3650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950" y="3481243"/>
                <a:ext cx="365010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584" t="-1749" b="-10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AC2CE-B434-438A-B75F-804D8C96E08B}"/>
                  </a:ext>
                </a:extLst>
              </p:cNvPr>
              <p:cNvSpPr txBox="1"/>
              <p:nvPr/>
            </p:nvSpPr>
            <p:spPr>
              <a:xfrm>
                <a:off x="6715586" y="1095561"/>
                <a:ext cx="432536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</a:p>
              <a:p>
                <a:r>
                  <a:rPr lang="en-US" sz="2800" dirty="0"/>
                  <a:t>final state is thermal state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AC2CE-B434-438A-B75F-804D8C96E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586" y="1095561"/>
                <a:ext cx="4325368" cy="954107"/>
              </a:xfrm>
              <a:prstGeom prst="rect">
                <a:avLst/>
              </a:prstGeom>
              <a:blipFill>
                <a:blip r:embed="rId9"/>
                <a:stretch>
                  <a:fillRect l="-2962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37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E7644E-8277-41C1-8319-56FCF8AC9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298945"/>
            <a:ext cx="7620000" cy="3008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9EF668-4925-44E7-8D0E-B607E30EC62E}"/>
                  </a:ext>
                </a:extLst>
              </p:cNvPr>
              <p:cNvSpPr txBox="1"/>
              <p:nvPr/>
            </p:nvSpPr>
            <p:spPr>
              <a:xfrm>
                <a:off x="5218306" y="3405762"/>
                <a:ext cx="471267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</m:oMath>
                </a14:m>
                <a:r>
                  <a:rPr lang="en-US" dirty="0"/>
                  <a:t>, electrons in the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will be pumped to the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through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since the decay rate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is slower than this pump rate, most atoms will remain in the excited state: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9EF668-4925-44E7-8D0E-B607E30EC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306" y="3405762"/>
                <a:ext cx="4712677" cy="1477328"/>
              </a:xfrm>
              <a:prstGeom prst="rect">
                <a:avLst/>
              </a:prstGeom>
              <a:blipFill>
                <a:blip r:embed="rId3"/>
                <a:stretch>
                  <a:fillRect l="-1035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25FD436-F15C-4034-9106-761201BFCE54}"/>
              </a:ext>
            </a:extLst>
          </p:cNvPr>
          <p:cNvGrpSpPr/>
          <p:nvPr/>
        </p:nvGrpSpPr>
        <p:grpSpPr>
          <a:xfrm>
            <a:off x="573281" y="3673290"/>
            <a:ext cx="4298760" cy="2885765"/>
            <a:chOff x="573281" y="3673290"/>
            <a:chExt cx="4298760" cy="288576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4D542FF-BC9A-45F0-988E-FE4FD47789E5}"/>
                </a:ext>
              </a:extLst>
            </p:cNvPr>
            <p:cNvCxnSpPr>
              <a:cxnSpLocks/>
            </p:cNvCxnSpPr>
            <p:nvPr/>
          </p:nvCxnSpPr>
          <p:spPr>
            <a:xfrm>
              <a:off x="1319041" y="6381760"/>
              <a:ext cx="13443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F15EEF5-FCCA-4569-BA1E-765A702ACA77}"/>
                </a:ext>
              </a:extLst>
            </p:cNvPr>
            <p:cNvCxnSpPr>
              <a:cxnSpLocks/>
            </p:cNvCxnSpPr>
            <p:nvPr/>
          </p:nvCxnSpPr>
          <p:spPr>
            <a:xfrm>
              <a:off x="1319041" y="3930423"/>
              <a:ext cx="13443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13DDB16-2756-4783-81A0-8691CC1AFEB6}"/>
                </a:ext>
              </a:extLst>
            </p:cNvPr>
            <p:cNvCxnSpPr>
              <a:cxnSpLocks/>
            </p:cNvCxnSpPr>
            <p:nvPr/>
          </p:nvCxnSpPr>
          <p:spPr>
            <a:xfrm>
              <a:off x="1319041" y="5174384"/>
              <a:ext cx="14008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FD5965-FC7B-4A88-B740-416B881AC934}"/>
                </a:ext>
              </a:extLst>
            </p:cNvPr>
            <p:cNvSpPr/>
            <p:nvPr/>
          </p:nvSpPr>
          <p:spPr>
            <a:xfrm>
              <a:off x="3504119" y="4673606"/>
              <a:ext cx="1254555" cy="11227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601212D-7FAA-47EC-B241-544D09CD7D68}"/>
                    </a:ext>
                  </a:extLst>
                </p:cNvPr>
                <p:cNvSpPr txBox="1"/>
                <p:nvPr/>
              </p:nvSpPr>
              <p:spPr>
                <a:xfrm>
                  <a:off x="598250" y="3673290"/>
                  <a:ext cx="720791" cy="514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601212D-7FAA-47EC-B241-544D09CD7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50" y="3673290"/>
                  <a:ext cx="720791" cy="5142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3405A2-CEFC-4E8B-A895-477EF73C71DD}"/>
                    </a:ext>
                  </a:extLst>
                </p:cNvPr>
                <p:cNvSpPr txBox="1"/>
                <p:nvPr/>
              </p:nvSpPr>
              <p:spPr>
                <a:xfrm>
                  <a:off x="603054" y="4917251"/>
                  <a:ext cx="632910" cy="514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3405A2-CEFC-4E8B-A895-477EF73C71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054" y="4917251"/>
                  <a:ext cx="632910" cy="5142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F26BC0A-4E92-4910-A172-CC0C16D81712}"/>
                    </a:ext>
                  </a:extLst>
                </p:cNvPr>
                <p:cNvSpPr txBox="1"/>
                <p:nvPr/>
              </p:nvSpPr>
              <p:spPr>
                <a:xfrm>
                  <a:off x="573281" y="6044788"/>
                  <a:ext cx="692458" cy="514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F26BC0A-4E92-4910-A172-CC0C16D81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281" y="6044788"/>
                  <a:ext cx="692458" cy="51426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5D2609-533A-4A0D-8CBD-B67D7BE6D063}"/>
                    </a:ext>
                  </a:extLst>
                </p:cNvPr>
                <p:cNvSpPr txBox="1"/>
                <p:nvPr/>
              </p:nvSpPr>
              <p:spPr>
                <a:xfrm>
                  <a:off x="3521051" y="5005201"/>
                  <a:ext cx="1350990" cy="514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5D2609-533A-4A0D-8CBD-B67D7BE6D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051" y="5005201"/>
                  <a:ext cx="1350990" cy="5142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908FCE5-A0FC-4E82-A0B8-0F4932F7AE0E}"/>
                </a:ext>
              </a:extLst>
            </p:cNvPr>
            <p:cNvCxnSpPr>
              <a:cxnSpLocks/>
            </p:cNvCxnSpPr>
            <p:nvPr/>
          </p:nvCxnSpPr>
          <p:spPr>
            <a:xfrm>
              <a:off x="1817040" y="3930423"/>
              <a:ext cx="0" cy="12439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C22903B-4730-4343-AE7E-6BFF036FFE35}"/>
                </a:ext>
              </a:extLst>
            </p:cNvPr>
            <p:cNvCxnSpPr>
              <a:cxnSpLocks/>
            </p:cNvCxnSpPr>
            <p:nvPr/>
          </p:nvCxnSpPr>
          <p:spPr>
            <a:xfrm>
              <a:off x="1928950" y="5174384"/>
              <a:ext cx="0" cy="12439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7A42B1A-1DD7-4FCF-89CD-2490920A4B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8309" y="5174384"/>
              <a:ext cx="0" cy="12073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2EE7A10-82A5-4C95-915D-5F7B8BD281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4873" y="3930423"/>
              <a:ext cx="0" cy="1243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F6F00C9-6F8D-4DD8-865B-EEFE8DF2FCA2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623138" y="3962250"/>
              <a:ext cx="1064706" cy="8757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7F28AA5-0FA1-4F47-A89B-ED48AF485FB0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2698022" y="5169625"/>
              <a:ext cx="823029" cy="927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A75220E-1ECE-4743-8CCB-648631754269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>
              <a:off x="2603874" y="5631941"/>
              <a:ext cx="1083970" cy="7864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4FC0CD9-8D45-43BA-85BA-6256AC4CEAFF}"/>
                    </a:ext>
                  </a:extLst>
                </p:cNvPr>
                <p:cNvSpPr txBox="1"/>
                <p:nvPr/>
              </p:nvSpPr>
              <p:spPr>
                <a:xfrm>
                  <a:off x="1218776" y="4339245"/>
                  <a:ext cx="572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4FC0CD9-8D45-43BA-85BA-6256AC4CE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776" y="4339245"/>
                  <a:ext cx="57252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0E00CAB-EFCF-47ED-AB81-885AEC45D7A0}"/>
                    </a:ext>
                  </a:extLst>
                </p:cNvPr>
                <p:cNvSpPr txBox="1"/>
                <p:nvPr/>
              </p:nvSpPr>
              <p:spPr>
                <a:xfrm>
                  <a:off x="1246942" y="5546619"/>
                  <a:ext cx="55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0E00CAB-EFCF-47ED-AB81-885AEC45D7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942" y="5546619"/>
                  <a:ext cx="55252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C3B0BB-7F15-40AC-B5B7-898642D81473}"/>
                    </a:ext>
                  </a:extLst>
                </p:cNvPr>
                <p:cNvSpPr txBox="1"/>
                <p:nvPr/>
              </p:nvSpPr>
              <p:spPr>
                <a:xfrm>
                  <a:off x="2344222" y="4596175"/>
                  <a:ext cx="1039067" cy="3704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</m:sub>
                            </m:sSub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C3B0BB-7F15-40AC-B5B7-898642D81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4222" y="4596175"/>
                  <a:ext cx="1039067" cy="370422"/>
                </a:xfrm>
                <a:prstGeom prst="rect">
                  <a:avLst/>
                </a:prstGeom>
                <a:blipFill>
                  <a:blip r:embed="rId1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362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9B52AE-59E5-44AD-97AF-479EBE3BC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446" y="352337"/>
            <a:ext cx="6275162" cy="4681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47A7DA-B79B-44B6-A62E-D99813709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2337"/>
            <a:ext cx="6021153" cy="4433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3F26FA-B18D-4BAF-938B-5567FDCA3EDF}"/>
                  </a:ext>
                </a:extLst>
              </p:cNvPr>
              <p:cNvSpPr txBox="1"/>
              <p:nvPr/>
            </p:nvSpPr>
            <p:spPr>
              <a:xfrm>
                <a:off x="569553" y="5264554"/>
                <a:ext cx="11052894" cy="1241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⁡(2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so for only those atoms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can have max population inversion?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3F26FA-B18D-4BAF-938B-5567FDCA3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53" y="5264554"/>
                <a:ext cx="11052894" cy="1241109"/>
              </a:xfrm>
              <a:prstGeom prst="rect">
                <a:avLst/>
              </a:prstGeom>
              <a:blipFill>
                <a:blip r:embed="rId4"/>
                <a:stretch>
                  <a:fillRect l="-1378" t="-985" b="-15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59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80A388-5817-4565-B90E-B39C662C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4" y="168403"/>
            <a:ext cx="9508041" cy="1940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C50D2D-DAA5-4F0D-A03F-B1D06D03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614" y="3838712"/>
            <a:ext cx="5452980" cy="19996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0C6DD5-A712-4ABB-AB5B-36AF536F00E2}"/>
              </a:ext>
            </a:extLst>
          </p:cNvPr>
          <p:cNvSpPr/>
          <p:nvPr/>
        </p:nvSpPr>
        <p:spPr>
          <a:xfrm>
            <a:off x="5077520" y="3074490"/>
            <a:ext cx="1092820" cy="4014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E5C404A-6B6C-48D2-BCBB-6EC0B58CB569}"/>
              </a:ext>
            </a:extLst>
          </p:cNvPr>
          <p:cNvSpPr/>
          <p:nvPr/>
        </p:nvSpPr>
        <p:spPr>
          <a:xfrm>
            <a:off x="5445511" y="2491215"/>
            <a:ext cx="356839" cy="401444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58178-AC92-43ED-ABB6-D4A943EE9A2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940312" y="3475934"/>
            <a:ext cx="3683618" cy="15038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2BC0E-63EF-4895-8A8F-0471D797C818}"/>
              </a:ext>
            </a:extLst>
          </p:cNvPr>
          <p:cNvCxnSpPr>
            <a:cxnSpLocks/>
          </p:cNvCxnSpPr>
          <p:nvPr/>
        </p:nvCxnSpPr>
        <p:spPr>
          <a:xfrm>
            <a:off x="5627646" y="3478626"/>
            <a:ext cx="4096217" cy="1359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4993AE-31A1-4179-AAC0-27BAE6AA6907}"/>
              </a:ext>
            </a:extLst>
          </p:cNvPr>
          <p:cNvCxnSpPr>
            <a:cxnSpLocks/>
          </p:cNvCxnSpPr>
          <p:nvPr/>
        </p:nvCxnSpPr>
        <p:spPr>
          <a:xfrm flipH="1">
            <a:off x="8051181" y="4838548"/>
            <a:ext cx="16726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E7107A-F22E-4788-92CC-FD646043BFFA}"/>
              </a:ext>
            </a:extLst>
          </p:cNvPr>
          <p:cNvCxnSpPr>
            <a:cxnSpLocks/>
          </p:cNvCxnSpPr>
          <p:nvPr/>
        </p:nvCxnSpPr>
        <p:spPr>
          <a:xfrm>
            <a:off x="1940312" y="4979797"/>
            <a:ext cx="170985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53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87DBD-F594-487A-A952-3CC44A0C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4" y="3326196"/>
            <a:ext cx="12192000" cy="1434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947AD-3C20-4225-B763-6E315539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7" y="5102195"/>
            <a:ext cx="3444662" cy="143468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9AD312B8-5498-4C50-B758-07663252B06B}"/>
              </a:ext>
            </a:extLst>
          </p:cNvPr>
          <p:cNvSpPr/>
          <p:nvPr/>
        </p:nvSpPr>
        <p:spPr>
          <a:xfrm rot="16200000">
            <a:off x="5383543" y="508334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/>
              <p:nvPr/>
            </p:nvSpPr>
            <p:spPr>
              <a:xfrm>
                <a:off x="7810478" y="5341777"/>
                <a:ext cx="1765803" cy="640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478" y="5341777"/>
                <a:ext cx="1765803" cy="64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6CD528-0D4B-4957-BE2E-590B5CAF350F}"/>
              </a:ext>
            </a:extLst>
          </p:cNvPr>
          <p:cNvCxnSpPr>
            <a:cxnSpLocks/>
          </p:cNvCxnSpPr>
          <p:nvPr/>
        </p:nvCxnSpPr>
        <p:spPr>
          <a:xfrm>
            <a:off x="999709" y="1463816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18DE80-C282-4672-8ED4-7526096F70D8}"/>
              </a:ext>
            </a:extLst>
          </p:cNvPr>
          <p:cNvCxnSpPr>
            <a:cxnSpLocks/>
          </p:cNvCxnSpPr>
          <p:nvPr/>
        </p:nvCxnSpPr>
        <p:spPr>
          <a:xfrm>
            <a:off x="999709" y="1081668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AD84E3A-5C20-46EA-98EA-7B23B446B54E}"/>
              </a:ext>
            </a:extLst>
          </p:cNvPr>
          <p:cNvSpPr/>
          <p:nvPr/>
        </p:nvSpPr>
        <p:spPr>
          <a:xfrm rot="16200000">
            <a:off x="5068463" y="103926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0DF9F8-E252-467C-A10F-9A510AAF1B92}"/>
              </a:ext>
            </a:extLst>
          </p:cNvPr>
          <p:cNvCxnSpPr>
            <a:cxnSpLocks/>
          </p:cNvCxnSpPr>
          <p:nvPr/>
        </p:nvCxnSpPr>
        <p:spPr>
          <a:xfrm flipH="1">
            <a:off x="9764752" y="1211765"/>
            <a:ext cx="129725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F5B664-0A4B-4E14-BE74-E58A8EED0AFD}"/>
              </a:ext>
            </a:extLst>
          </p:cNvPr>
          <p:cNvCxnSpPr>
            <a:cxnSpLocks/>
          </p:cNvCxnSpPr>
          <p:nvPr/>
        </p:nvCxnSpPr>
        <p:spPr>
          <a:xfrm>
            <a:off x="7329885" y="1211765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/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/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/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/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/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/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49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51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698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EBFE9D-D427-43F5-90E8-B25B8F47E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739" y="627364"/>
            <a:ext cx="7793372" cy="3101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10CA8F-C345-446B-80EA-6BE8F2FF335E}"/>
              </a:ext>
            </a:extLst>
          </p:cNvPr>
          <p:cNvSpPr txBox="1"/>
          <p:nvPr/>
        </p:nvSpPr>
        <p:spPr>
          <a:xfrm>
            <a:off x="2623138" y="-67390"/>
            <a:ext cx="575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General steady state solution: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D93098-6896-4539-B67F-B6DF54FD8DA2}"/>
              </a:ext>
            </a:extLst>
          </p:cNvPr>
          <p:cNvGrpSpPr/>
          <p:nvPr/>
        </p:nvGrpSpPr>
        <p:grpSpPr>
          <a:xfrm>
            <a:off x="388723" y="3972235"/>
            <a:ext cx="4298760" cy="2885765"/>
            <a:chOff x="573281" y="3673290"/>
            <a:chExt cx="4298760" cy="288576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A3D1F47-B6F8-4333-99D9-8D74815E8B99}"/>
                </a:ext>
              </a:extLst>
            </p:cNvPr>
            <p:cNvCxnSpPr>
              <a:cxnSpLocks/>
            </p:cNvCxnSpPr>
            <p:nvPr/>
          </p:nvCxnSpPr>
          <p:spPr>
            <a:xfrm>
              <a:off x="1319041" y="6381760"/>
              <a:ext cx="13443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1B8F1AF-81EB-4302-BD5A-FBCD64C4B6BB}"/>
                </a:ext>
              </a:extLst>
            </p:cNvPr>
            <p:cNvCxnSpPr>
              <a:cxnSpLocks/>
            </p:cNvCxnSpPr>
            <p:nvPr/>
          </p:nvCxnSpPr>
          <p:spPr>
            <a:xfrm>
              <a:off x="1319041" y="3930423"/>
              <a:ext cx="13443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B49707E-E431-493C-AE19-3A32719B03E6}"/>
                </a:ext>
              </a:extLst>
            </p:cNvPr>
            <p:cNvCxnSpPr>
              <a:cxnSpLocks/>
            </p:cNvCxnSpPr>
            <p:nvPr/>
          </p:nvCxnSpPr>
          <p:spPr>
            <a:xfrm>
              <a:off x="1319041" y="5174384"/>
              <a:ext cx="14008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516D7C-98A5-4C6B-8F48-66C47160808E}"/>
                </a:ext>
              </a:extLst>
            </p:cNvPr>
            <p:cNvSpPr/>
            <p:nvPr/>
          </p:nvSpPr>
          <p:spPr>
            <a:xfrm>
              <a:off x="3504119" y="4673606"/>
              <a:ext cx="1254555" cy="11227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4817FD8-949E-4A24-90C9-E58A5898296E}"/>
                    </a:ext>
                  </a:extLst>
                </p:cNvPr>
                <p:cNvSpPr txBox="1"/>
                <p:nvPr/>
              </p:nvSpPr>
              <p:spPr>
                <a:xfrm>
                  <a:off x="598250" y="3673290"/>
                  <a:ext cx="720791" cy="514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601212D-7FAA-47EC-B241-544D09CD7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50" y="3673290"/>
                  <a:ext cx="720791" cy="5142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92CB6B3-3A59-4550-AEB0-484EAAAAD17C}"/>
                    </a:ext>
                  </a:extLst>
                </p:cNvPr>
                <p:cNvSpPr txBox="1"/>
                <p:nvPr/>
              </p:nvSpPr>
              <p:spPr>
                <a:xfrm>
                  <a:off x="603054" y="4917251"/>
                  <a:ext cx="632910" cy="514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3405A2-CEFC-4E8B-A895-477EF73C71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054" y="4917251"/>
                  <a:ext cx="632910" cy="5142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13DB8F7-5474-43DA-BDC7-AA7CED5A42C3}"/>
                    </a:ext>
                  </a:extLst>
                </p:cNvPr>
                <p:cNvSpPr txBox="1"/>
                <p:nvPr/>
              </p:nvSpPr>
              <p:spPr>
                <a:xfrm>
                  <a:off x="573281" y="6044788"/>
                  <a:ext cx="692458" cy="514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F26BC0A-4E92-4910-A172-CC0C16D81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281" y="6044788"/>
                  <a:ext cx="692458" cy="51426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8F0AB5-B082-48BE-A0C0-D401D008D46F}"/>
                    </a:ext>
                  </a:extLst>
                </p:cNvPr>
                <p:cNvSpPr txBox="1"/>
                <p:nvPr/>
              </p:nvSpPr>
              <p:spPr>
                <a:xfrm>
                  <a:off x="3521051" y="5005201"/>
                  <a:ext cx="1350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8F0AB5-B082-48BE-A0C0-D401D008D4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051" y="5005201"/>
                  <a:ext cx="135099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F1EA333-9090-48DC-869C-87EE69DCE9F5}"/>
                </a:ext>
              </a:extLst>
            </p:cNvPr>
            <p:cNvCxnSpPr>
              <a:cxnSpLocks/>
            </p:cNvCxnSpPr>
            <p:nvPr/>
          </p:nvCxnSpPr>
          <p:spPr>
            <a:xfrm>
              <a:off x="1817040" y="3930423"/>
              <a:ext cx="0" cy="12439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44A905D-0D1A-4284-B526-8D77526BC8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8950" y="5174384"/>
              <a:ext cx="0" cy="12439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F381B53-86AF-40B6-A4E7-6E1EE9015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8309" y="5174384"/>
              <a:ext cx="0" cy="12073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1AF4505-31DD-4169-825C-9EAA04280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4873" y="3930423"/>
              <a:ext cx="0" cy="1243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35B75EF-EFB3-41D7-9712-5D9B2300D3A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623138" y="3962250"/>
              <a:ext cx="1064706" cy="8757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A400580-872A-449A-B625-65602857E089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2698022" y="5169625"/>
              <a:ext cx="823029" cy="927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C1533A-22F3-4ABC-8A59-4AD3ED29A82B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>
              <a:off x="2603874" y="5631941"/>
              <a:ext cx="1083970" cy="7864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76CA4BA-6C40-484D-82AB-1FE5CD1B8472}"/>
                    </a:ext>
                  </a:extLst>
                </p:cNvPr>
                <p:cNvSpPr txBox="1"/>
                <p:nvPr/>
              </p:nvSpPr>
              <p:spPr>
                <a:xfrm>
                  <a:off x="1218776" y="4339245"/>
                  <a:ext cx="572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4FC0CD9-8D45-43BA-85BA-6256AC4CE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776" y="4339245"/>
                  <a:ext cx="57252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DFDF840-22E5-43D5-882B-6389C10E8D4E}"/>
                    </a:ext>
                  </a:extLst>
                </p:cNvPr>
                <p:cNvSpPr txBox="1"/>
                <p:nvPr/>
              </p:nvSpPr>
              <p:spPr>
                <a:xfrm>
                  <a:off x="1246942" y="5546619"/>
                  <a:ext cx="55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0E00CAB-EFCF-47ED-AB81-885AEC45D7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942" y="5546619"/>
                  <a:ext cx="55252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DB97236-D3E5-445B-8B32-4DC286CDF0A8}"/>
                    </a:ext>
                  </a:extLst>
                </p:cNvPr>
                <p:cNvSpPr txBox="1"/>
                <p:nvPr/>
              </p:nvSpPr>
              <p:spPr>
                <a:xfrm>
                  <a:off x="2344222" y="4596175"/>
                  <a:ext cx="1039067" cy="3704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</m:sub>
                            </m:sSub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C3B0BB-7F15-40AC-B5B7-898642D81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4222" y="4596175"/>
                  <a:ext cx="1039067" cy="370422"/>
                </a:xfrm>
                <a:prstGeom prst="rect">
                  <a:avLst/>
                </a:prstGeom>
                <a:blipFill>
                  <a:blip r:embed="rId1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CA9AA81-00A5-4F7F-AA1D-997357622E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58391" y="4368130"/>
            <a:ext cx="5925906" cy="768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870E42-6F20-428A-B8EB-2D9B87F99D9B}"/>
                  </a:ext>
                </a:extLst>
              </p:cNvPr>
              <p:cNvSpPr txBox="1"/>
              <p:nvPr/>
            </p:nvSpPr>
            <p:spPr>
              <a:xfrm>
                <a:off x="5223543" y="5561280"/>
                <a:ext cx="6646879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population inversion condition: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𝑡𝑎𝑛h𝑟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870E42-6F20-428A-B8EB-2D9B87F99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543" y="5561280"/>
                <a:ext cx="6646879" cy="843885"/>
              </a:xfrm>
              <a:prstGeom prst="rect">
                <a:avLst/>
              </a:prstGeom>
              <a:blipFill>
                <a:blip r:embed="rId12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12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80A388-5817-4565-B90E-B39C662C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4" y="168403"/>
            <a:ext cx="9508041" cy="1940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C50D2D-DAA5-4F0D-A03F-B1D06D03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614" y="3838712"/>
            <a:ext cx="5452980" cy="19996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0C6DD5-A712-4ABB-AB5B-36AF536F00E2}"/>
              </a:ext>
            </a:extLst>
          </p:cNvPr>
          <p:cNvSpPr/>
          <p:nvPr/>
        </p:nvSpPr>
        <p:spPr>
          <a:xfrm>
            <a:off x="5077520" y="3074490"/>
            <a:ext cx="1092820" cy="4014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E5C404A-6B6C-48D2-BCBB-6EC0B58CB569}"/>
              </a:ext>
            </a:extLst>
          </p:cNvPr>
          <p:cNvSpPr/>
          <p:nvPr/>
        </p:nvSpPr>
        <p:spPr>
          <a:xfrm>
            <a:off x="5445511" y="2491215"/>
            <a:ext cx="356839" cy="401444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58178-AC92-43ED-ABB6-D4A943EE9A2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940312" y="3475934"/>
            <a:ext cx="3683618" cy="15038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2BC0E-63EF-4895-8A8F-0471D797C818}"/>
              </a:ext>
            </a:extLst>
          </p:cNvPr>
          <p:cNvCxnSpPr>
            <a:cxnSpLocks/>
          </p:cNvCxnSpPr>
          <p:nvPr/>
        </p:nvCxnSpPr>
        <p:spPr>
          <a:xfrm>
            <a:off x="5627646" y="3478626"/>
            <a:ext cx="4096217" cy="1359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4993AE-31A1-4179-AAC0-27BAE6AA6907}"/>
              </a:ext>
            </a:extLst>
          </p:cNvPr>
          <p:cNvCxnSpPr>
            <a:cxnSpLocks/>
          </p:cNvCxnSpPr>
          <p:nvPr/>
        </p:nvCxnSpPr>
        <p:spPr>
          <a:xfrm flipH="1">
            <a:off x="8051181" y="4838548"/>
            <a:ext cx="16726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E7107A-F22E-4788-92CC-FD646043BFFA}"/>
              </a:ext>
            </a:extLst>
          </p:cNvPr>
          <p:cNvCxnSpPr>
            <a:cxnSpLocks/>
          </p:cNvCxnSpPr>
          <p:nvPr/>
        </p:nvCxnSpPr>
        <p:spPr>
          <a:xfrm>
            <a:off x="1940312" y="4979797"/>
            <a:ext cx="170985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32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6FB694-AF76-4727-9950-D31A864D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818"/>
            <a:ext cx="12192000" cy="431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65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70D8-682C-46E3-AE78-AA00AF05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732059-C2E4-4D22-9CB0-146572B4F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=0?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Why is the steady state a pure state? (For a two-level atom, the steady state is a mixed state)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Can we relate this population inversion to Boltzmann statistics?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732059-C2E4-4D22-9CB0-146572B4F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731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887403-09AB-4EE9-B666-BC7276F9D7B6}"/>
              </a:ext>
            </a:extLst>
          </p:cNvPr>
          <p:cNvSpPr txBox="1"/>
          <p:nvPr/>
        </p:nvSpPr>
        <p:spPr>
          <a:xfrm>
            <a:off x="4471332" y="159391"/>
            <a:ext cx="3054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group of atoms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394E5-BE5A-484D-89E7-F549ABB4F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9" y="4416541"/>
            <a:ext cx="5495925" cy="2200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2F70F6-44EA-4A8B-B071-9B0699AA6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247" y="4148836"/>
            <a:ext cx="4906753" cy="2467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986860-3032-4212-8A75-3EF1C562C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546" y="1053735"/>
            <a:ext cx="6267450" cy="208597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1820F68A-7BAD-4590-A481-8CBA594E0460}"/>
              </a:ext>
            </a:extLst>
          </p:cNvPr>
          <p:cNvSpPr/>
          <p:nvPr/>
        </p:nvSpPr>
        <p:spPr>
          <a:xfrm>
            <a:off x="2281806" y="3221372"/>
            <a:ext cx="989900" cy="99829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869B188-D165-4E56-8345-3CF3B38E1C96}"/>
              </a:ext>
            </a:extLst>
          </p:cNvPr>
          <p:cNvSpPr/>
          <p:nvPr/>
        </p:nvSpPr>
        <p:spPr>
          <a:xfrm>
            <a:off x="8748723" y="3221372"/>
            <a:ext cx="989900" cy="99829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536A52-B8F6-46FF-A53C-383005082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59" y="1036957"/>
            <a:ext cx="5084565" cy="20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29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FCE7F5-0326-4361-9BAA-191EA1599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230"/>
            <a:ext cx="12192000" cy="403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04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1097-A007-47F7-B94A-CF3E4F7A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261D99-A4A6-4B91-92BF-CE60D7768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Why does this population inversion only occur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what is 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261D99-A4A6-4B91-92BF-CE60D7768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879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2E88-B665-48CE-B882-E800D25C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3345-2868-4043-AB45-E0A73D8F1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68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979137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896295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1793930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>
            <a:cxnSpLocks/>
          </p:cNvCxnSpPr>
          <p:nvPr/>
        </p:nvCxnSpPr>
        <p:spPr>
          <a:xfrm flipH="1">
            <a:off x="1594129" y="280737"/>
            <a:ext cx="745854" cy="1524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H="1" flipV="1">
            <a:off x="2358938" y="280737"/>
            <a:ext cx="413259" cy="2566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284374" y="-77447"/>
                <a:ext cx="607539" cy="58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374" y="-77447"/>
                <a:ext cx="607539" cy="582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676539" y="1199238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39" y="1199238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37921" y="244059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921" y="2440597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1066741" y="3388450"/>
                <a:ext cx="3309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41" y="3388450"/>
                <a:ext cx="330968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153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(like thermal)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153090"/>
              </a:xfrm>
              <a:prstGeom prst="rect">
                <a:avLst/>
              </a:prstGeom>
              <a:blipFill>
                <a:blip r:embed="rId6"/>
                <a:stretch>
                  <a:fillRect l="-1584" t="-1700" b="-7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07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395663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312821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2119193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/>
          <p:nvPr/>
        </p:nvCxnSpPr>
        <p:spPr>
          <a:xfrm flipH="1" flipV="1">
            <a:off x="1010653" y="1804737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V="1">
            <a:off x="2188723" y="280739"/>
            <a:ext cx="482288" cy="25667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/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/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3309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330968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535519" y="4413598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19" y="4413598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637" t="-1453" b="-10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556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</m:mr>
                      <m:m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/(1+3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(This is also the result for thermal)</a:t>
                </a:r>
              </a:p>
              <a:p>
                <a:r>
                  <a:rPr lang="en-US" sz="2800" dirty="0"/>
                  <a:t>time evolution: for a-b, the evolution is identical, for ac, </a:t>
                </a:r>
                <a:r>
                  <a:rPr lang="en-US" sz="2800" dirty="0" err="1"/>
                  <a:t>bc</a:t>
                </a:r>
                <a:r>
                  <a:rPr lang="en-US" sz="2800" dirty="0"/>
                  <a:t>, the dephasing is faster/slower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equal energy gap: (the same for thermal)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i.e., mixed state of c and |a&gt;+|b&gt;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blipFill>
                <a:blip r:embed="rId2"/>
                <a:stretch>
                  <a:fillRect l="-1182" t="-862" r="-1913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40500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9A1C6-5FF2-439A-A7F5-368FC5A421F6}"/>
              </a:ext>
            </a:extLst>
          </p:cNvPr>
          <p:cNvSpPr txBox="1"/>
          <p:nvPr/>
        </p:nvSpPr>
        <p:spPr>
          <a:xfrm>
            <a:off x="280820" y="1436033"/>
            <a:ext cx="39861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Thermal: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Boltzmann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Mixed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Special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Time evolution is the same as the general case after taking “partial trace” of b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blipFill>
                <a:blip r:embed="rId2"/>
                <a:stretch>
                  <a:fillRect l="-2419" t="-1706" b="-3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/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One atom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Like thermal state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Two atoms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, at r=0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d>
                      <m:dPr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ee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gg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blipFill>
                <a:blip r:embed="rId3"/>
                <a:stretch>
                  <a:fillRect l="-2301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85740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87DBD-F594-487A-A952-3CC44A0C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4" y="3326196"/>
            <a:ext cx="12192000" cy="1434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947AD-3C20-4225-B763-6E315539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7" y="5102195"/>
            <a:ext cx="3444662" cy="143468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9AD312B8-5498-4C50-B758-07663252B06B}"/>
              </a:ext>
            </a:extLst>
          </p:cNvPr>
          <p:cNvSpPr/>
          <p:nvPr/>
        </p:nvSpPr>
        <p:spPr>
          <a:xfrm rot="16200000">
            <a:off x="5383543" y="508334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/>
              <p:nvPr/>
            </p:nvSpPr>
            <p:spPr>
              <a:xfrm>
                <a:off x="7810478" y="5341777"/>
                <a:ext cx="1765803" cy="640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478" y="5341777"/>
                <a:ext cx="1765803" cy="64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6CD528-0D4B-4957-BE2E-590B5CAF350F}"/>
              </a:ext>
            </a:extLst>
          </p:cNvPr>
          <p:cNvCxnSpPr>
            <a:cxnSpLocks/>
          </p:cNvCxnSpPr>
          <p:nvPr/>
        </p:nvCxnSpPr>
        <p:spPr>
          <a:xfrm>
            <a:off x="999709" y="1463816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18DE80-C282-4672-8ED4-7526096F70D8}"/>
              </a:ext>
            </a:extLst>
          </p:cNvPr>
          <p:cNvCxnSpPr>
            <a:cxnSpLocks/>
          </p:cNvCxnSpPr>
          <p:nvPr/>
        </p:nvCxnSpPr>
        <p:spPr>
          <a:xfrm>
            <a:off x="999709" y="1081668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AD84E3A-5C20-46EA-98EA-7B23B446B54E}"/>
              </a:ext>
            </a:extLst>
          </p:cNvPr>
          <p:cNvSpPr/>
          <p:nvPr/>
        </p:nvSpPr>
        <p:spPr>
          <a:xfrm rot="16200000">
            <a:off x="5068463" y="103926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0DF9F8-E252-467C-A10F-9A510AAF1B92}"/>
              </a:ext>
            </a:extLst>
          </p:cNvPr>
          <p:cNvCxnSpPr>
            <a:cxnSpLocks/>
          </p:cNvCxnSpPr>
          <p:nvPr/>
        </p:nvCxnSpPr>
        <p:spPr>
          <a:xfrm flipH="1">
            <a:off x="9764752" y="1211765"/>
            <a:ext cx="129725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F5B664-0A4B-4E14-BE74-E58A8EED0AFD}"/>
              </a:ext>
            </a:extLst>
          </p:cNvPr>
          <p:cNvCxnSpPr>
            <a:cxnSpLocks/>
          </p:cNvCxnSpPr>
          <p:nvPr/>
        </p:nvCxnSpPr>
        <p:spPr>
          <a:xfrm>
            <a:off x="7329885" y="1211765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/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/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/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/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/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/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147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7F5514-EBAC-4443-AA2C-A75FAB32B067}"/>
                  </a:ext>
                </a:extLst>
              </p:cNvPr>
              <p:cNvSpPr txBox="1"/>
              <p:nvPr/>
            </p:nvSpPr>
            <p:spPr>
              <a:xfrm>
                <a:off x="711200" y="476250"/>
                <a:ext cx="6343650" cy="3166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Steady state: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Two level atom in the squeezed vacuum: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7F5514-EBAC-4443-AA2C-A75FAB32B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476250"/>
                <a:ext cx="6343650" cy="3166829"/>
              </a:xfrm>
              <a:prstGeom prst="rect">
                <a:avLst/>
              </a:prstGeom>
              <a:blipFill>
                <a:blip r:embed="rId2"/>
                <a:stretch>
                  <a:fillRect l="-2019" t="-1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10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E43A-EDC6-440A-8E76-B587AB82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F8E5CA-B8E0-4E55-B366-BEE07623C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800067"/>
              </p:ext>
            </p:extLst>
          </p:nvPr>
        </p:nvGraphicFramePr>
        <p:xfrm>
          <a:off x="838200" y="1825625"/>
          <a:ext cx="32388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425">
                  <a:extLst>
                    <a:ext uri="{9D8B030D-6E8A-4147-A177-3AD203B41FA5}">
                      <a16:colId xmlns:a16="http://schemas.microsoft.com/office/drawing/2014/main" val="3005177339"/>
                    </a:ext>
                  </a:extLst>
                </a:gridCol>
                <a:gridCol w="1619425">
                  <a:extLst>
                    <a:ext uri="{9D8B030D-6E8A-4147-A177-3AD203B41FA5}">
                      <a16:colId xmlns:a16="http://schemas.microsoft.com/office/drawing/2014/main" val="3953555935"/>
                    </a:ext>
                  </a:extLst>
                </a:gridCol>
              </a:tblGrid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Cos(2ri)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ri+rj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01296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ri-rj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244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/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±1→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blipFill>
                <a:blip r:embed="rId2"/>
                <a:stretch>
                  <a:fillRect l="-1053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086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7937B4-4B41-4866-A927-19D189C5F67E}"/>
              </a:ext>
            </a:extLst>
          </p:cNvPr>
          <p:cNvCxnSpPr/>
          <p:nvPr/>
        </p:nvCxnSpPr>
        <p:spPr>
          <a:xfrm>
            <a:off x="650380" y="261553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80BAA-10C2-430E-AE55-BBB63ED5623B}"/>
              </a:ext>
            </a:extLst>
          </p:cNvPr>
          <p:cNvCxnSpPr/>
          <p:nvPr/>
        </p:nvCxnSpPr>
        <p:spPr>
          <a:xfrm>
            <a:off x="650380" y="1518856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50877D-2124-488E-AC07-5323D4969402}"/>
              </a:ext>
            </a:extLst>
          </p:cNvPr>
          <p:cNvCxnSpPr/>
          <p:nvPr/>
        </p:nvCxnSpPr>
        <p:spPr>
          <a:xfrm>
            <a:off x="2929705" y="42269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5962D4-01B1-4EC5-BD0A-29264380C96C}"/>
              </a:ext>
            </a:extLst>
          </p:cNvPr>
          <p:cNvCxnSpPr>
            <a:cxnSpLocks/>
          </p:cNvCxnSpPr>
          <p:nvPr/>
        </p:nvCxnSpPr>
        <p:spPr>
          <a:xfrm flipV="1">
            <a:off x="1060987" y="1518856"/>
            <a:ext cx="1" cy="1096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22626F-B8B6-4C5E-BF7D-86DDDD1DD82C}"/>
              </a:ext>
            </a:extLst>
          </p:cNvPr>
          <p:cNvCxnSpPr>
            <a:cxnSpLocks/>
          </p:cNvCxnSpPr>
          <p:nvPr/>
        </p:nvCxnSpPr>
        <p:spPr>
          <a:xfrm flipV="1">
            <a:off x="3567379" y="442561"/>
            <a:ext cx="0" cy="2122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/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/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198E80-FD6B-419A-989C-2A645F8B5BD1}"/>
              </a:ext>
            </a:extLst>
          </p:cNvPr>
          <p:cNvCxnSpPr/>
          <p:nvPr/>
        </p:nvCxnSpPr>
        <p:spPr>
          <a:xfrm>
            <a:off x="2803790" y="2565419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blipFill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/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blipFill>
                <a:blip r:embed="rId5"/>
                <a:stretch>
                  <a:fillRect l="-1584" t="-1433" b="-8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230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A64E8E-35DB-4CAF-9E56-1C48C9D84402}"/>
              </a:ext>
            </a:extLst>
          </p:cNvPr>
          <p:cNvCxnSpPr/>
          <p:nvPr/>
        </p:nvCxnSpPr>
        <p:spPr>
          <a:xfrm>
            <a:off x="1435768" y="29998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BFB7BB-2F97-46AE-A900-32C0E718D714}"/>
              </a:ext>
            </a:extLst>
          </p:cNvPr>
          <p:cNvCxnSpPr/>
          <p:nvPr/>
        </p:nvCxnSpPr>
        <p:spPr>
          <a:xfrm>
            <a:off x="1479884" y="473243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8EC368-179A-47A9-9C9C-18E2445171FB}"/>
              </a:ext>
            </a:extLst>
          </p:cNvPr>
          <p:cNvCxnSpPr>
            <a:cxnSpLocks/>
          </p:cNvCxnSpPr>
          <p:nvPr/>
        </p:nvCxnSpPr>
        <p:spPr>
          <a:xfrm flipV="1">
            <a:off x="1989221" y="1852863"/>
            <a:ext cx="0" cy="1147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F40172-9EE6-4088-A551-635710C9C27F}"/>
              </a:ext>
            </a:extLst>
          </p:cNvPr>
          <p:cNvCxnSpPr>
            <a:cxnSpLocks/>
          </p:cNvCxnSpPr>
          <p:nvPr/>
        </p:nvCxnSpPr>
        <p:spPr>
          <a:xfrm flipV="1">
            <a:off x="1989221" y="473243"/>
            <a:ext cx="0" cy="1379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8316E6-B4E2-4C7E-A871-40097FAD20A4}"/>
              </a:ext>
            </a:extLst>
          </p:cNvPr>
          <p:cNvSpPr txBox="1"/>
          <p:nvPr/>
        </p:nvSpPr>
        <p:spPr>
          <a:xfrm>
            <a:off x="3826042" y="697832"/>
            <a:ext cx="5153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Nonlinear effect (quadrupole)</a:t>
            </a:r>
          </a:p>
        </p:txBody>
      </p:sp>
    </p:spTree>
    <p:extLst>
      <p:ext uri="{BB962C8B-B14F-4D97-AF65-F5344CB8AC3E}">
        <p14:creationId xmlns:p14="http://schemas.microsoft.com/office/powerpoint/2010/main" val="222772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: 0C__Github_circular-waveguide_depahsing_cos_i-j_.eps">
            <a:extLst>
              <a:ext uri="{FF2B5EF4-FFF2-40B4-BE49-F238E27FC236}">
                <a16:creationId xmlns:a16="http://schemas.microsoft.com/office/drawing/2014/main" id="{A7BAB66A-39E8-4CA0-81F8-422EEA9DF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AAF8C-E788-4318-AC92-D6CDAACA7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29" y="1005811"/>
            <a:ext cx="5807971" cy="2477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66DC2C-CD2F-4DDE-A718-A1B5E5A53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59" y="720723"/>
            <a:ext cx="5498412" cy="3047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2A634F-954E-421D-9EE9-C42AAFA88184}"/>
                  </a:ext>
                </a:extLst>
              </p:cNvPr>
              <p:cNvSpPr/>
              <p:nvPr/>
            </p:nvSpPr>
            <p:spPr>
              <a:xfrm>
                <a:off x="479570" y="3629327"/>
                <a:ext cx="1081061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final steady state cannot be NOON state, but the atom pair can evolve into NOON state but lose the entanglement afterwards. </a:t>
                </a:r>
              </a:p>
              <a:p>
                <a:r>
                  <a:rPr lang="en-US" sz="2400" dirty="0" err="1"/>
                  <a:t>eg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r=1.5, initial state is ground state, at t=30, state is: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2A634F-954E-421D-9EE9-C42AAFA88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70" y="3629327"/>
                <a:ext cx="10810614" cy="1200329"/>
              </a:xfrm>
              <a:prstGeom prst="rect">
                <a:avLst/>
              </a:prstGeom>
              <a:blipFill>
                <a:blip r:embed="rId5"/>
                <a:stretch>
                  <a:fillRect l="-902" t="-4061" r="-1015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4DD7228-0D9D-48C1-A84B-752E2E6AB8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70" y="5152328"/>
            <a:ext cx="4816831" cy="8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4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9468F-F68A-4680-9D91-F31E7482E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45" y="526572"/>
            <a:ext cx="6649674" cy="6085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/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1±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r=1.5, initial state is ground state, at t=30, state is: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blipFill>
                <a:blip r:embed="rId3"/>
                <a:stretch>
                  <a:fillRect l="-1013" r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657AB0F-4144-48B3-840B-8BCFBFDA0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885" y="2291442"/>
            <a:ext cx="4816831" cy="8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0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57F90-B629-422F-B019-553A3A200267}"/>
              </a:ext>
            </a:extLst>
          </p:cNvPr>
          <p:cNvCxnSpPr>
            <a:cxnSpLocks/>
          </p:cNvCxnSpPr>
          <p:nvPr/>
        </p:nvCxnSpPr>
        <p:spPr>
          <a:xfrm flipV="1">
            <a:off x="5709425" y="247372"/>
            <a:ext cx="5296829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8026D-531E-4162-B575-BB7AADB654C7}"/>
              </a:ext>
            </a:extLst>
          </p:cNvPr>
          <p:cNvCxnSpPr>
            <a:cxnSpLocks/>
          </p:cNvCxnSpPr>
          <p:nvPr/>
        </p:nvCxnSpPr>
        <p:spPr>
          <a:xfrm>
            <a:off x="5876693" y="4258094"/>
            <a:ext cx="512956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2F8CFC-5DA0-4908-887D-317583378476}"/>
              </a:ext>
            </a:extLst>
          </p:cNvPr>
          <p:cNvCxnSpPr>
            <a:cxnSpLocks/>
          </p:cNvCxnSpPr>
          <p:nvPr/>
        </p:nvCxnSpPr>
        <p:spPr>
          <a:xfrm flipV="1">
            <a:off x="11006254" y="247373"/>
            <a:ext cx="0" cy="40107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752B92-F9CE-45C4-B00E-7B8C65D1E554}"/>
              </a:ext>
            </a:extLst>
          </p:cNvPr>
          <p:cNvCxnSpPr>
            <a:cxnSpLocks/>
          </p:cNvCxnSpPr>
          <p:nvPr/>
        </p:nvCxnSpPr>
        <p:spPr>
          <a:xfrm>
            <a:off x="5876693" y="3399450"/>
            <a:ext cx="405904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BB64EC-798D-48B0-8DDE-CEFAEF6A78A1}"/>
              </a:ext>
            </a:extLst>
          </p:cNvPr>
          <p:cNvCxnSpPr>
            <a:cxnSpLocks/>
          </p:cNvCxnSpPr>
          <p:nvPr/>
        </p:nvCxnSpPr>
        <p:spPr>
          <a:xfrm flipV="1">
            <a:off x="5709425" y="1035392"/>
            <a:ext cx="4215161" cy="76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FF902-F087-45B1-9129-CFE8D24F09BA}"/>
              </a:ext>
            </a:extLst>
          </p:cNvPr>
          <p:cNvCxnSpPr>
            <a:cxnSpLocks/>
          </p:cNvCxnSpPr>
          <p:nvPr/>
        </p:nvCxnSpPr>
        <p:spPr>
          <a:xfrm flipH="1" flipV="1">
            <a:off x="9921584" y="1035392"/>
            <a:ext cx="14153" cy="23640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B338693-A0D2-4913-A956-BD820E14367F}"/>
              </a:ext>
            </a:extLst>
          </p:cNvPr>
          <p:cNvSpPr/>
          <p:nvPr/>
        </p:nvSpPr>
        <p:spPr>
          <a:xfrm>
            <a:off x="10247972" y="1460810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F6DBEA-E609-4D0F-8531-E1DF3EB5B4AF}"/>
              </a:ext>
            </a:extLst>
          </p:cNvPr>
          <p:cNvSpPr/>
          <p:nvPr/>
        </p:nvSpPr>
        <p:spPr>
          <a:xfrm>
            <a:off x="10246902" y="2319453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5BFD88-9B05-41EE-8C29-1891457FA1FF}"/>
              </a:ext>
            </a:extLst>
          </p:cNvPr>
          <p:cNvSpPr/>
          <p:nvPr/>
        </p:nvSpPr>
        <p:spPr>
          <a:xfrm>
            <a:off x="10246902" y="3243333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5969D4-13D5-4076-A4FD-B5B5F055505F}"/>
              </a:ext>
            </a:extLst>
          </p:cNvPr>
          <p:cNvSpPr/>
          <p:nvPr/>
        </p:nvSpPr>
        <p:spPr>
          <a:xfrm>
            <a:off x="10246902" y="670284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516E0E-5B01-4A81-BF36-1FC43CEBB6F4}"/>
              </a:ext>
            </a:extLst>
          </p:cNvPr>
          <p:cNvCxnSpPr>
            <a:cxnSpLocks/>
          </p:cNvCxnSpPr>
          <p:nvPr/>
        </p:nvCxnSpPr>
        <p:spPr>
          <a:xfrm flipV="1">
            <a:off x="3713356" y="255737"/>
            <a:ext cx="2007220" cy="16399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4CE12D-AB26-43B2-8BBD-47355EC7C33A}"/>
              </a:ext>
            </a:extLst>
          </p:cNvPr>
          <p:cNvCxnSpPr>
            <a:cxnSpLocks/>
          </p:cNvCxnSpPr>
          <p:nvPr/>
        </p:nvCxnSpPr>
        <p:spPr>
          <a:xfrm flipV="1">
            <a:off x="4393581" y="1035393"/>
            <a:ext cx="1326995" cy="12173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2E9D66-0669-4EB3-9C4C-EF6C9A601C17}"/>
              </a:ext>
            </a:extLst>
          </p:cNvPr>
          <p:cNvCxnSpPr>
            <a:cxnSpLocks/>
          </p:cNvCxnSpPr>
          <p:nvPr/>
        </p:nvCxnSpPr>
        <p:spPr>
          <a:xfrm>
            <a:off x="4393581" y="2269273"/>
            <a:ext cx="1483112" cy="11301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5D4D81-7BEE-4EEE-8003-E1BF84D265BB}"/>
              </a:ext>
            </a:extLst>
          </p:cNvPr>
          <p:cNvCxnSpPr>
            <a:cxnSpLocks/>
          </p:cNvCxnSpPr>
          <p:nvPr/>
        </p:nvCxnSpPr>
        <p:spPr>
          <a:xfrm>
            <a:off x="3824869" y="2834361"/>
            <a:ext cx="2051823" cy="14237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72B05A-9886-4787-B2B0-9571FE967426}"/>
              </a:ext>
            </a:extLst>
          </p:cNvPr>
          <p:cNvCxnSpPr>
            <a:cxnSpLocks/>
          </p:cNvCxnSpPr>
          <p:nvPr/>
        </p:nvCxnSpPr>
        <p:spPr>
          <a:xfrm>
            <a:off x="2687443" y="1906858"/>
            <a:ext cx="1025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DA16D50-BDC0-49A8-8FA5-47A3671DF8CF}"/>
              </a:ext>
            </a:extLst>
          </p:cNvPr>
          <p:cNvCxnSpPr>
            <a:cxnSpLocks/>
          </p:cNvCxnSpPr>
          <p:nvPr/>
        </p:nvCxnSpPr>
        <p:spPr>
          <a:xfrm>
            <a:off x="2798956" y="2834361"/>
            <a:ext cx="1025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12CAF7C-1EAF-4B3E-AF64-DC1C1601D0EE}"/>
              </a:ext>
            </a:extLst>
          </p:cNvPr>
          <p:cNvSpPr/>
          <p:nvPr/>
        </p:nvSpPr>
        <p:spPr>
          <a:xfrm rot="16200000">
            <a:off x="1595229" y="2236135"/>
            <a:ext cx="1092820" cy="4119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AC7991CA-934B-4015-8056-8A240E9A1B87}"/>
              </a:ext>
            </a:extLst>
          </p:cNvPr>
          <p:cNvSpPr/>
          <p:nvPr/>
        </p:nvSpPr>
        <p:spPr>
          <a:xfrm rot="16200000">
            <a:off x="857292" y="2009850"/>
            <a:ext cx="735979" cy="823640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F382C6E-726F-4B52-8B0C-397C767B7A9D}"/>
              </a:ext>
            </a:extLst>
          </p:cNvPr>
          <p:cNvCxnSpPr>
            <a:cxnSpLocks/>
          </p:cNvCxnSpPr>
          <p:nvPr/>
        </p:nvCxnSpPr>
        <p:spPr>
          <a:xfrm flipV="1">
            <a:off x="3945822" y="982517"/>
            <a:ext cx="1498950" cy="12867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9DD435-4EED-4DFC-BF59-E5FEAC091ABC}"/>
              </a:ext>
            </a:extLst>
          </p:cNvPr>
          <p:cNvCxnSpPr>
            <a:cxnSpLocks/>
          </p:cNvCxnSpPr>
          <p:nvPr/>
        </p:nvCxnSpPr>
        <p:spPr>
          <a:xfrm flipV="1">
            <a:off x="3768373" y="845543"/>
            <a:ext cx="1583869" cy="1371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D6AE21-ECD4-4349-AFB9-3D839C4D2D2B}"/>
              </a:ext>
            </a:extLst>
          </p:cNvPr>
          <p:cNvCxnSpPr>
            <a:cxnSpLocks/>
          </p:cNvCxnSpPr>
          <p:nvPr/>
        </p:nvCxnSpPr>
        <p:spPr>
          <a:xfrm>
            <a:off x="3829518" y="2453080"/>
            <a:ext cx="1457834" cy="1025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6BF5C16-83E9-49BE-A811-FB386C7CE738}"/>
              </a:ext>
            </a:extLst>
          </p:cNvPr>
          <p:cNvCxnSpPr>
            <a:cxnSpLocks/>
          </p:cNvCxnSpPr>
          <p:nvPr/>
        </p:nvCxnSpPr>
        <p:spPr>
          <a:xfrm>
            <a:off x="4098222" y="2421671"/>
            <a:ext cx="1408138" cy="10738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3FC588-5EBA-41AA-94DE-6EB327A0591C}"/>
              </a:ext>
            </a:extLst>
          </p:cNvPr>
          <p:cNvCxnSpPr>
            <a:cxnSpLocks/>
          </p:cNvCxnSpPr>
          <p:nvPr/>
        </p:nvCxnSpPr>
        <p:spPr>
          <a:xfrm flipV="1">
            <a:off x="2788877" y="2351095"/>
            <a:ext cx="823043" cy="16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8C0CF95-6F14-4B8F-9211-3DA5FEF3D660}"/>
              </a:ext>
            </a:extLst>
          </p:cNvPr>
          <p:cNvCxnSpPr>
            <a:cxnSpLocks/>
          </p:cNvCxnSpPr>
          <p:nvPr/>
        </p:nvCxnSpPr>
        <p:spPr>
          <a:xfrm flipV="1">
            <a:off x="2758653" y="2128907"/>
            <a:ext cx="818835" cy="364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165428-E09B-4038-9549-48668BE01858}"/>
                  </a:ext>
                </a:extLst>
              </p:cNvPr>
              <p:cNvSpPr txBox="1"/>
              <p:nvPr/>
            </p:nvSpPr>
            <p:spPr>
              <a:xfrm>
                <a:off x="794299" y="4153293"/>
                <a:ext cx="6717160" cy="1051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165428-E09B-4038-9549-48668BE01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99" y="4153293"/>
                <a:ext cx="6717160" cy="1051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row: Down 77">
            <a:extLst>
              <a:ext uri="{FF2B5EF4-FFF2-40B4-BE49-F238E27FC236}">
                <a16:creationId xmlns:a16="http://schemas.microsoft.com/office/drawing/2014/main" id="{2134248F-EB5C-4AEC-8751-74894BBB7B90}"/>
              </a:ext>
            </a:extLst>
          </p:cNvPr>
          <p:cNvSpPr/>
          <p:nvPr/>
        </p:nvSpPr>
        <p:spPr>
          <a:xfrm rot="16200000">
            <a:off x="445472" y="5451191"/>
            <a:ext cx="735979" cy="823640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D0443E-8582-4255-A5DA-D1B2572EF69F}"/>
                  </a:ext>
                </a:extLst>
              </p:cNvPr>
              <p:cNvSpPr txBox="1"/>
              <p:nvPr/>
            </p:nvSpPr>
            <p:spPr>
              <a:xfrm>
                <a:off x="1380286" y="5190797"/>
                <a:ext cx="7272567" cy="1131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D0443E-8582-4255-A5DA-D1B2572EF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286" y="5190797"/>
                <a:ext cx="7272567" cy="1131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51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93499-F84B-4820-B5CF-1DA49594D09B}"/>
              </a:ext>
            </a:extLst>
          </p:cNvPr>
          <p:cNvCxnSpPr>
            <a:cxnSpLocks/>
          </p:cNvCxnSpPr>
          <p:nvPr/>
        </p:nvCxnSpPr>
        <p:spPr>
          <a:xfrm>
            <a:off x="1534968" y="1079167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7D5AE5-36E1-43FD-9D7D-71812C7995B6}"/>
              </a:ext>
            </a:extLst>
          </p:cNvPr>
          <p:cNvCxnSpPr>
            <a:cxnSpLocks/>
          </p:cNvCxnSpPr>
          <p:nvPr/>
        </p:nvCxnSpPr>
        <p:spPr>
          <a:xfrm>
            <a:off x="1534968" y="697019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Down 5">
            <a:extLst>
              <a:ext uri="{FF2B5EF4-FFF2-40B4-BE49-F238E27FC236}">
                <a16:creationId xmlns:a16="http://schemas.microsoft.com/office/drawing/2014/main" id="{CE3658FD-D276-491F-B01E-14D8D98C2F7F}"/>
              </a:ext>
            </a:extLst>
          </p:cNvPr>
          <p:cNvSpPr/>
          <p:nvPr/>
        </p:nvSpPr>
        <p:spPr>
          <a:xfrm>
            <a:off x="5632562" y="2761972"/>
            <a:ext cx="1119981" cy="1157681"/>
          </a:xfrm>
          <a:prstGeom prst="down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F914E4-70F2-41AE-8399-9141B1DEB4A3}"/>
              </a:ext>
            </a:extLst>
          </p:cNvPr>
          <p:cNvCxnSpPr>
            <a:cxnSpLocks/>
          </p:cNvCxnSpPr>
          <p:nvPr/>
        </p:nvCxnSpPr>
        <p:spPr>
          <a:xfrm flipH="1" flipV="1">
            <a:off x="9605176" y="975088"/>
            <a:ext cx="1710716" cy="13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1953C-E80A-4299-A37E-00BB9EA5012A}"/>
              </a:ext>
            </a:extLst>
          </p:cNvPr>
          <p:cNvCxnSpPr>
            <a:cxnSpLocks/>
          </p:cNvCxnSpPr>
          <p:nvPr/>
        </p:nvCxnSpPr>
        <p:spPr>
          <a:xfrm>
            <a:off x="7274129" y="988741"/>
            <a:ext cx="18209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0FD4-61DE-450C-989E-99785D5C1C9C}"/>
                  </a:ext>
                </a:extLst>
              </p:cNvPr>
              <p:cNvSpPr txBox="1"/>
              <p:nvPr/>
            </p:nvSpPr>
            <p:spPr>
              <a:xfrm>
                <a:off x="1795692" y="143175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0FD4-61DE-450C-989E-99785D5C1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92" y="143175"/>
                <a:ext cx="1612336" cy="5162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E24AA-C884-4F4F-8AA5-0C0C9D1D3E90}"/>
                  </a:ext>
                </a:extLst>
              </p:cNvPr>
              <p:cNvSpPr txBox="1"/>
              <p:nvPr/>
            </p:nvSpPr>
            <p:spPr>
              <a:xfrm>
                <a:off x="1795692" y="1116780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E24AA-C884-4F4F-8AA5-0C0C9D1D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92" y="1116780"/>
                <a:ext cx="1612336" cy="516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D4C0AF-C83F-4D18-8D7A-0954AC756CC2}"/>
                  </a:ext>
                </a:extLst>
              </p:cNvPr>
              <p:cNvSpPr txBox="1"/>
              <p:nvPr/>
            </p:nvSpPr>
            <p:spPr>
              <a:xfrm>
                <a:off x="7613102" y="424786"/>
                <a:ext cx="1315844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D4C0AF-C83F-4D18-8D7A-0954AC756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102" y="424786"/>
                <a:ext cx="1315844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78C8B-A4AF-42DD-896F-0AAA3DCF2F8D}"/>
                  </a:ext>
                </a:extLst>
              </p:cNvPr>
              <p:cNvSpPr txBox="1"/>
              <p:nvPr/>
            </p:nvSpPr>
            <p:spPr>
              <a:xfrm>
                <a:off x="9775189" y="392372"/>
                <a:ext cx="1540703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78C8B-A4AF-42DD-896F-0AAA3DCF2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189" y="392372"/>
                <a:ext cx="1540703" cy="516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3D2CA8-A663-4264-8D2C-B6E32306DD6D}"/>
                  </a:ext>
                </a:extLst>
              </p:cNvPr>
              <p:cNvSpPr txBox="1"/>
              <p:nvPr/>
            </p:nvSpPr>
            <p:spPr>
              <a:xfrm>
                <a:off x="1479213" y="1973766"/>
                <a:ext cx="276780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3D2CA8-A663-4264-8D2C-B6E32306D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213" y="1973766"/>
                <a:ext cx="2767809" cy="491417"/>
              </a:xfrm>
              <a:prstGeom prst="rect">
                <a:avLst/>
              </a:prstGeom>
              <a:blipFill>
                <a:blip r:embed="rId6"/>
                <a:stretch>
                  <a:fillRect r="-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9020AF-4C9F-4F42-AF79-99F179479DA1}"/>
                  </a:ext>
                </a:extLst>
              </p:cNvPr>
              <p:cNvSpPr txBox="1"/>
              <p:nvPr/>
            </p:nvSpPr>
            <p:spPr>
              <a:xfrm>
                <a:off x="8128860" y="1973766"/>
                <a:ext cx="276780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9020AF-4C9F-4F42-AF79-99F179479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860" y="1973766"/>
                <a:ext cx="2767809" cy="491417"/>
              </a:xfrm>
              <a:prstGeom prst="rect">
                <a:avLst/>
              </a:prstGeom>
              <a:blipFill>
                <a:blip r:embed="rId7"/>
                <a:stretch>
                  <a:fillRect r="-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226E94-7E1D-467B-A304-396F5BBFF9FF}"/>
                  </a:ext>
                </a:extLst>
              </p:cNvPr>
              <p:cNvSpPr txBox="1"/>
              <p:nvPr/>
            </p:nvSpPr>
            <p:spPr>
              <a:xfrm>
                <a:off x="3140262" y="4293618"/>
                <a:ext cx="6717416" cy="1054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when A=B,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226E94-7E1D-467B-A304-396F5BBF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262" y="4293618"/>
                <a:ext cx="6717416" cy="1054328"/>
              </a:xfrm>
              <a:prstGeom prst="rect">
                <a:avLst/>
              </a:prstGeom>
              <a:blipFill>
                <a:blip r:embed="rId8"/>
                <a:stretch>
                  <a:fillRect l="-1815" b="-1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60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2CED-F1D0-4833-8A01-FFE7482D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886" y="2095048"/>
            <a:ext cx="8666527" cy="2057502"/>
          </a:xfrm>
        </p:spPr>
        <p:txBody>
          <a:bodyPr>
            <a:noAutofit/>
          </a:bodyPr>
          <a:lstStyle/>
          <a:p>
            <a:r>
              <a:rPr lang="en-US" sz="6000" b="1" dirty="0"/>
              <a:t>Three level atom in the squeezed vacuum</a:t>
            </a:r>
          </a:p>
        </p:txBody>
      </p:sp>
    </p:spTree>
    <p:extLst>
      <p:ext uri="{BB962C8B-B14F-4D97-AF65-F5344CB8AC3E}">
        <p14:creationId xmlns:p14="http://schemas.microsoft.com/office/powerpoint/2010/main" val="174034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45FC5D4-E2AA-44E3-BF31-F9B1BF9F2035}"/>
              </a:ext>
            </a:extLst>
          </p:cNvPr>
          <p:cNvGrpSpPr/>
          <p:nvPr/>
        </p:nvGrpSpPr>
        <p:grpSpPr>
          <a:xfrm>
            <a:off x="620010" y="2576043"/>
            <a:ext cx="9867060" cy="2108039"/>
            <a:chOff x="620010" y="2576043"/>
            <a:chExt cx="9867060" cy="210803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38E6E8-5604-4A4C-943E-BA70D1AD1293}"/>
                </a:ext>
              </a:extLst>
            </p:cNvPr>
            <p:cNvGrpSpPr/>
            <p:nvPr/>
          </p:nvGrpSpPr>
          <p:grpSpPr>
            <a:xfrm>
              <a:off x="979029" y="2743823"/>
              <a:ext cx="9508041" cy="1940259"/>
              <a:chOff x="979029" y="2743823"/>
              <a:chExt cx="9508041" cy="1940259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4B08358-C048-4D81-B296-DF47D311D3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9029" y="2743823"/>
                <a:ext cx="9508041" cy="1940259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6957E1A-B322-412A-8375-E4A93CF46AC7}"/>
                  </a:ext>
                </a:extLst>
              </p:cNvPr>
              <p:cNvSpPr/>
              <p:nvPr/>
            </p:nvSpPr>
            <p:spPr>
              <a:xfrm>
                <a:off x="6408413" y="3797086"/>
                <a:ext cx="439859" cy="4770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5F23AE9-A8AC-422D-AD79-336EF443B192}"/>
                  </a:ext>
                </a:extLst>
              </p:cNvPr>
              <p:cNvSpPr/>
              <p:nvPr/>
            </p:nvSpPr>
            <p:spPr>
              <a:xfrm>
                <a:off x="6408413" y="3713952"/>
                <a:ext cx="612842" cy="6322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B242995-0706-4837-B74B-75FE923FB5E7}"/>
                  </a:ext>
                </a:extLst>
              </p:cNvPr>
              <p:cNvSpPr/>
              <p:nvPr/>
            </p:nvSpPr>
            <p:spPr>
              <a:xfrm>
                <a:off x="3963528" y="3641868"/>
                <a:ext cx="1026762" cy="7043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5D80EC-3F91-42E9-A368-1E9DFEE1EB3C}"/>
                </a:ext>
              </a:extLst>
            </p:cNvPr>
            <p:cNvSpPr txBox="1"/>
            <p:nvPr/>
          </p:nvSpPr>
          <p:spPr>
            <a:xfrm>
              <a:off x="620010" y="2576043"/>
              <a:ext cx="583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F74E86-F9F5-4637-B684-050AACAECD18}"/>
              </a:ext>
            </a:extLst>
          </p:cNvPr>
          <p:cNvGrpSpPr/>
          <p:nvPr/>
        </p:nvGrpSpPr>
        <p:grpSpPr>
          <a:xfrm>
            <a:off x="2654903" y="185421"/>
            <a:ext cx="5596699" cy="3372557"/>
            <a:chOff x="1555945" y="-376943"/>
            <a:chExt cx="5596699" cy="337255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5709C7F-0120-4DD2-9DC7-58563EF131EA}"/>
                </a:ext>
              </a:extLst>
            </p:cNvPr>
            <p:cNvGrpSpPr/>
            <p:nvPr/>
          </p:nvGrpSpPr>
          <p:grpSpPr>
            <a:xfrm>
              <a:off x="1620869" y="-176491"/>
              <a:ext cx="5531775" cy="3172105"/>
              <a:chOff x="1407509" y="-180094"/>
              <a:chExt cx="5531775" cy="31721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46481205-C6AB-4CEC-A988-C074DC9B9BB6}"/>
                      </a:ext>
                    </a:extLst>
                  </p:cNvPr>
                  <p:cNvSpPr txBox="1"/>
                  <p:nvPr/>
                </p:nvSpPr>
                <p:spPr>
                  <a:xfrm>
                    <a:off x="3232060" y="-180094"/>
                    <a:ext cx="77168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0D9BDC6-34C2-44F5-9094-31B1842D47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2060" y="-180094"/>
                    <a:ext cx="771686" cy="58477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701B0D-6E21-4EDA-BB56-39DAA63925E7}"/>
                  </a:ext>
                </a:extLst>
              </p:cNvPr>
              <p:cNvGrpSpPr/>
              <p:nvPr/>
            </p:nvGrpSpPr>
            <p:grpSpPr>
              <a:xfrm>
                <a:off x="1407509" y="219383"/>
                <a:ext cx="5531775" cy="2772628"/>
                <a:chOff x="1552911" y="276345"/>
                <a:chExt cx="5531775" cy="2772628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2A609245-643C-4685-BB50-39184EA666C5}"/>
                    </a:ext>
                  </a:extLst>
                </p:cNvPr>
                <p:cNvCxnSpPr/>
                <p:nvPr/>
              </p:nvCxnSpPr>
              <p:spPr>
                <a:xfrm>
                  <a:off x="3570912" y="2843081"/>
                  <a:ext cx="127534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5570BBF4-3D6E-4989-A2E0-F73B988F757D}"/>
                    </a:ext>
                  </a:extLst>
                </p:cNvPr>
                <p:cNvCxnSpPr/>
                <p:nvPr/>
              </p:nvCxnSpPr>
              <p:spPr>
                <a:xfrm>
                  <a:off x="2488070" y="1800344"/>
                  <a:ext cx="127534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6E970CB2-48F7-4B96-BF78-8BDAB1D5D9B2}"/>
                    </a:ext>
                  </a:extLst>
                </p:cNvPr>
                <p:cNvCxnSpPr/>
                <p:nvPr/>
              </p:nvCxnSpPr>
              <p:spPr>
                <a:xfrm>
                  <a:off x="4294442" y="276345"/>
                  <a:ext cx="127534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E82A392B-F497-4576-82B2-9F259A9E0239}"/>
                    </a:ext>
                  </a:extLst>
                </p:cNvPr>
                <p:cNvCxnSpPr/>
                <p:nvPr/>
              </p:nvCxnSpPr>
              <p:spPr>
                <a:xfrm flipH="1" flipV="1">
                  <a:off x="3185902" y="1800344"/>
                  <a:ext cx="938463" cy="104273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69760364-D1A6-4040-BF00-F4AFADEA0B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85902" y="276345"/>
                  <a:ext cx="1660358" cy="152399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6FA2FEFA-C532-4E3A-A5AA-FA85E02B53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52911" y="1425094"/>
                      <a:ext cx="780405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AC73FA7-462A-4E11-8C51-C726490734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2911" y="1425094"/>
                      <a:ext cx="780405" cy="58477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285AB1D4-968E-4F32-A3A2-2EBBC8D587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3562" y="2464198"/>
                      <a:ext cx="73699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1A0E70DE-3EBC-44B1-B159-829EB91F83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3562" y="2464198"/>
                      <a:ext cx="736997" cy="58477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F97C5FFA-BBFD-4224-81D8-33CB2C3D1D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49888" y="276345"/>
                  <a:ext cx="56890" cy="2566736"/>
                </a:xfrm>
                <a:prstGeom prst="straightConnector1">
                  <a:avLst/>
                </a:prstGeom>
                <a:ln w="38100">
                  <a:headEnd type="triangle"/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FA1890DB-F6FF-4F2F-87BD-ACE7AE5CA5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90214" y="318185"/>
                  <a:ext cx="0" cy="139929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280B891A-30B5-4002-BE5C-12B8CD0D1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03294" y="1717481"/>
                  <a:ext cx="27976" cy="112560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headEnd type="triangle"/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26DF86C1-AB91-40F3-A80D-27960B9CAE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1081" y="1017833"/>
                      <a:ext cx="993605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2165162F-C3FD-4E1E-AD58-FD47956E93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1081" y="1017833"/>
                      <a:ext cx="993605" cy="58477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2616C474-361A-4612-AD75-E92A939468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38511" y="897789"/>
                      <a:ext cx="1782924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𝛿𝜔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C8EE8516-6A8F-46BC-A836-BA7C55A9E9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38511" y="897789"/>
                      <a:ext cx="1782924" cy="58477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DEBA20BA-A8A2-4001-8FC2-C75636910F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80657" y="1985807"/>
                      <a:ext cx="1782924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𝛿𝜔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D27BF16A-42DD-4046-800A-60468DBBC31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0657" y="1985807"/>
                      <a:ext cx="1782924" cy="58477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C60805-4C37-4E82-87A9-92FCE4FDAB30}"/>
                </a:ext>
              </a:extLst>
            </p:cNvPr>
            <p:cNvSpPr txBox="1"/>
            <p:nvPr/>
          </p:nvSpPr>
          <p:spPr>
            <a:xfrm>
              <a:off x="1555945" y="-376943"/>
              <a:ext cx="9102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00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</TotalTime>
  <Words>1026</Words>
  <Application>Microsoft Office PowerPoint</Application>
  <PresentationFormat>Widescreen</PresentationFormat>
  <Paragraphs>155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Times New Roman</vt:lpstr>
      <vt:lpstr>Office Theme</vt:lpstr>
      <vt:lpstr>A “different” squeezed vacuum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Three level atom in the squeezed vacuum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Questions: </vt:lpstr>
      <vt:lpstr>PowerPoint Presentation</vt:lpstr>
      <vt:lpstr>PowerPoint Presentation</vt:lpstr>
      <vt:lpstr>Questions: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111</cp:revision>
  <dcterms:created xsi:type="dcterms:W3CDTF">2018-08-02T21:38:36Z</dcterms:created>
  <dcterms:modified xsi:type="dcterms:W3CDTF">2019-01-18T23:45:02Z</dcterms:modified>
</cp:coreProperties>
</file>