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1" r:id="rId2"/>
    <p:sldId id="267" r:id="rId3"/>
    <p:sldId id="268" r:id="rId4"/>
    <p:sldId id="271" r:id="rId5"/>
    <p:sldId id="272" r:id="rId6"/>
    <p:sldId id="269" r:id="rId7"/>
    <p:sldId id="270" r:id="rId8"/>
    <p:sldId id="280" r:id="rId9"/>
    <p:sldId id="274" r:id="rId10"/>
    <p:sldId id="256" r:id="rId11"/>
    <p:sldId id="273" r:id="rId12"/>
    <p:sldId id="276" r:id="rId13"/>
    <p:sldId id="282" r:id="rId14"/>
    <p:sldId id="279" r:id="rId15"/>
    <p:sldId id="277" r:id="rId16"/>
    <p:sldId id="263" r:id="rId17"/>
    <p:sldId id="264" r:id="rId18"/>
    <p:sldId id="261" r:id="rId19"/>
    <p:sldId id="278" r:id="rId20"/>
    <p:sldId id="266" r:id="rId21"/>
    <p:sldId id="265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1d51df9180450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3487" autoAdjust="0"/>
  </p:normalViewPr>
  <p:slideViewPr>
    <p:cSldViewPr snapToGrid="0">
      <p:cViewPr varScale="1">
        <p:scale>
          <a:sx n="60" d="100"/>
          <a:sy n="60" d="100"/>
        </p:scale>
        <p:origin x="88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8D3D8-E180-45F1-973D-9CDE3FC68687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194A6-28BC-4112-91F9-9CFC2A92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8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1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2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10.png"/><Relationship Id="rId7" Type="http://schemas.openxmlformats.org/officeDocument/2006/relationships/image" Target="../media/image4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20.png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EC96-60A5-4CAF-AE6D-2D354E34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“different” squeezed vacuum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A7F1E-5E6C-4575-B24A-78F16E0A9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3570912" y="2843081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2488070" y="180034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4294442" y="276345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3185902" y="1800344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3185902" y="276345"/>
            <a:ext cx="1660358" cy="1523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232060" y="-180094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060" y="-180094"/>
                <a:ext cx="77168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1552911" y="1425094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911" y="1425094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2863562" y="2464198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562" y="2464198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blipFill>
                <a:blip r:embed="rId6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CBAA6C-520C-4061-BC6E-2EB142E517AD}"/>
              </a:ext>
            </a:extLst>
          </p:cNvPr>
          <p:cNvCxnSpPr>
            <a:cxnSpLocks/>
          </p:cNvCxnSpPr>
          <p:nvPr/>
        </p:nvCxnSpPr>
        <p:spPr>
          <a:xfrm>
            <a:off x="5849888" y="276345"/>
            <a:ext cx="56890" cy="25667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CDC9CA-C015-46EB-A715-915186A62CD4}"/>
              </a:ext>
            </a:extLst>
          </p:cNvPr>
          <p:cNvCxnSpPr>
            <a:cxnSpLocks/>
          </p:cNvCxnSpPr>
          <p:nvPr/>
        </p:nvCxnSpPr>
        <p:spPr>
          <a:xfrm>
            <a:off x="5190214" y="318185"/>
            <a:ext cx="0" cy="13992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41F844-A1A3-4043-BAAB-9CF756BD0DA3}"/>
              </a:ext>
            </a:extLst>
          </p:cNvPr>
          <p:cNvCxnSpPr>
            <a:cxnSpLocks/>
          </p:cNvCxnSpPr>
          <p:nvPr/>
        </p:nvCxnSpPr>
        <p:spPr>
          <a:xfrm>
            <a:off x="5203294" y="1717481"/>
            <a:ext cx="27976" cy="112560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65162F-C3FD-4E1E-AD58-FD47956E9302}"/>
                  </a:ext>
                </a:extLst>
              </p:cNvPr>
              <p:cNvSpPr txBox="1"/>
              <p:nvPr/>
            </p:nvSpPr>
            <p:spPr>
              <a:xfrm>
                <a:off x="6091081" y="1017833"/>
                <a:ext cx="9936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65162F-C3FD-4E1E-AD58-FD47956E9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081" y="1017833"/>
                <a:ext cx="9936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EE8516-6A8F-46BC-A836-BA7C55A9E94D}"/>
                  </a:ext>
                </a:extLst>
              </p:cNvPr>
              <p:cNvSpPr txBox="1"/>
              <p:nvPr/>
            </p:nvSpPr>
            <p:spPr>
              <a:xfrm>
                <a:off x="3938511" y="897789"/>
                <a:ext cx="17829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𝛿𝜔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EE8516-6A8F-46BC-A836-BA7C55A9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11" y="897789"/>
                <a:ext cx="1782924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7BF16A-42DD-4046-800A-60468DBBC31D}"/>
                  </a:ext>
                </a:extLst>
              </p:cNvPr>
              <p:cNvSpPr txBox="1"/>
              <p:nvPr/>
            </p:nvSpPr>
            <p:spPr>
              <a:xfrm>
                <a:off x="3880657" y="1985807"/>
                <a:ext cx="17829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𝛿𝜔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7BF16A-42DD-4046-800A-60468DBBC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657" y="1985807"/>
                <a:ext cx="17829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/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Similar to coherent trapping, but here it is a reservoir rather than the coherent pump, and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3200" dirty="0"/>
                  <a:t>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we achieve this superposition state if there are multiple intermediate levels? Should we use the reservoir equation of higher order?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blipFill>
                <a:blip r:embed="rId3"/>
                <a:stretch>
                  <a:fillRect l="-1594" t="-2600" r="-1663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EBB77-7C41-4F28-98D3-7038EB836CB7}"/>
              </a:ext>
            </a:extLst>
          </p:cNvPr>
          <p:cNvCxnSpPr>
            <a:cxnSpLocks/>
          </p:cNvCxnSpPr>
          <p:nvPr/>
        </p:nvCxnSpPr>
        <p:spPr>
          <a:xfrm>
            <a:off x="1474580" y="2301085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19AF-2BA1-4271-855B-F90B34B7F605}"/>
              </a:ext>
            </a:extLst>
          </p:cNvPr>
          <p:cNvCxnSpPr>
            <a:cxnSpLocks/>
          </p:cNvCxnSpPr>
          <p:nvPr/>
        </p:nvCxnSpPr>
        <p:spPr>
          <a:xfrm>
            <a:off x="1853749" y="1342756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/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/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ECE33-6E6A-44FA-98BB-FAF33C2B7669}"/>
              </a:ext>
            </a:extLst>
          </p:cNvPr>
          <p:cNvCxnSpPr/>
          <p:nvPr/>
        </p:nvCxnSpPr>
        <p:spPr>
          <a:xfrm>
            <a:off x="4685804" y="270791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8C1D5-0255-4F50-800F-7699C1A6279A}"/>
              </a:ext>
            </a:extLst>
          </p:cNvPr>
          <p:cNvCxnSpPr/>
          <p:nvPr/>
        </p:nvCxnSpPr>
        <p:spPr>
          <a:xfrm>
            <a:off x="3651974" y="1605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05DD5E-A5F0-417C-BAF8-85D0619F266A}"/>
              </a:ext>
            </a:extLst>
          </p:cNvPr>
          <p:cNvCxnSpPr/>
          <p:nvPr/>
        </p:nvCxnSpPr>
        <p:spPr>
          <a:xfrm>
            <a:off x="5382511" y="498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61FDE-72A3-4F64-8BE3-177D12863EE6}"/>
              </a:ext>
            </a:extLst>
          </p:cNvPr>
          <p:cNvCxnSpPr/>
          <p:nvPr/>
        </p:nvCxnSpPr>
        <p:spPr>
          <a:xfrm flipH="1" flipV="1">
            <a:off x="4444048" y="1649298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77F5-3F59-4569-B8D2-E4968F3A5800}"/>
              </a:ext>
            </a:extLst>
          </p:cNvPr>
          <p:cNvCxnSpPr>
            <a:cxnSpLocks/>
          </p:cNvCxnSpPr>
          <p:nvPr/>
        </p:nvCxnSpPr>
        <p:spPr>
          <a:xfrm flipV="1">
            <a:off x="4387442" y="498853"/>
            <a:ext cx="1546887" cy="110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/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/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/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/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final state: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blipFill>
                <a:blip r:embed="rId9"/>
                <a:stretch>
                  <a:fillRect l="-2500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6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865925" y="2924921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783083" y="188218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680718" y="358185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480917" y="358184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245726" y="358184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/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final state is thermal state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blipFill>
                <a:blip r:embed="rId9"/>
                <a:stretch>
                  <a:fillRect l="-296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7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EAB4-2097-43D1-B00F-6E842D0A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1612-2A05-4F6A-BBCF-B5D06CD1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2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E88-B665-48CE-B882-E800D25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3345-2868-4043-AB45-E0A73D8F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979137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896295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793930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594129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358938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(like thermal)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blipFill>
                <a:blip r:embed="rId6"/>
                <a:stretch>
                  <a:fillRect l="-1584" t="-1700" b="-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0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637" t="-1453" b="-10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/(1+3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3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/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Steady state: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Two level atom in the squeezed vacuum: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blipFill>
                <a:blip r:embed="rId2"/>
                <a:stretch>
                  <a:fillRect l="-2019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2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43A-EDC6-440A-8E76-B587AB8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8E5CA-B8E0-4E55-B366-BEE07623C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00067"/>
              </p:ext>
            </p:extLst>
          </p:nvPr>
        </p:nvGraphicFramePr>
        <p:xfrm>
          <a:off x="838200" y="1825625"/>
          <a:ext cx="32388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425">
                  <a:extLst>
                    <a:ext uri="{9D8B030D-6E8A-4147-A177-3AD203B41FA5}">
                      <a16:colId xmlns:a16="http://schemas.microsoft.com/office/drawing/2014/main" val="3005177339"/>
                    </a:ext>
                  </a:extLst>
                </a:gridCol>
                <a:gridCol w="1619425">
                  <a:extLst>
                    <a:ext uri="{9D8B030D-6E8A-4147-A177-3AD203B41FA5}">
                      <a16:colId xmlns:a16="http://schemas.microsoft.com/office/drawing/2014/main" val="3953555935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Cos(2ri)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ri+rj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1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ri-rj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24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/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blipFill>
                <a:blip r:embed="rId2"/>
                <a:stretch>
                  <a:fillRect l="-105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937B4-4B41-4866-A927-19D189C5F67E}"/>
              </a:ext>
            </a:extLst>
          </p:cNvPr>
          <p:cNvCxnSpPr/>
          <p:nvPr/>
        </p:nvCxnSpPr>
        <p:spPr>
          <a:xfrm>
            <a:off x="650380" y="261553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80BAA-10C2-430E-AE55-BBB63ED5623B}"/>
              </a:ext>
            </a:extLst>
          </p:cNvPr>
          <p:cNvCxnSpPr/>
          <p:nvPr/>
        </p:nvCxnSpPr>
        <p:spPr>
          <a:xfrm>
            <a:off x="650380" y="1518856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877D-2124-488E-AC07-5323D4969402}"/>
              </a:ext>
            </a:extLst>
          </p:cNvPr>
          <p:cNvCxnSpPr/>
          <p:nvPr/>
        </p:nvCxnSpPr>
        <p:spPr>
          <a:xfrm>
            <a:off x="2929705" y="42269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962D4-01B1-4EC5-BD0A-29264380C96C}"/>
              </a:ext>
            </a:extLst>
          </p:cNvPr>
          <p:cNvCxnSpPr>
            <a:cxnSpLocks/>
          </p:cNvCxnSpPr>
          <p:nvPr/>
        </p:nvCxnSpPr>
        <p:spPr>
          <a:xfrm flipV="1">
            <a:off x="1060987" y="1518856"/>
            <a:ext cx="1" cy="109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22626F-B8B6-4C5E-BF7D-86DDDD1DD82C}"/>
              </a:ext>
            </a:extLst>
          </p:cNvPr>
          <p:cNvCxnSpPr>
            <a:cxnSpLocks/>
          </p:cNvCxnSpPr>
          <p:nvPr/>
        </p:nvCxnSpPr>
        <p:spPr>
          <a:xfrm flipV="1">
            <a:off x="3567379" y="442561"/>
            <a:ext cx="0" cy="212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/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/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98E80-FD6B-419A-989C-2A645F8B5BD1}"/>
              </a:ext>
            </a:extLst>
          </p:cNvPr>
          <p:cNvCxnSpPr/>
          <p:nvPr/>
        </p:nvCxnSpPr>
        <p:spPr>
          <a:xfrm>
            <a:off x="2803790" y="2565419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/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blipFill>
                <a:blip r:embed="rId5"/>
                <a:stretch>
                  <a:fillRect l="-1584" t="-1433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0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: 0C__Github_circular-waveguide_depahsing_cos_i-j_.eps">
            <a:extLst>
              <a:ext uri="{FF2B5EF4-FFF2-40B4-BE49-F238E27FC236}">
                <a16:creationId xmlns:a16="http://schemas.microsoft.com/office/drawing/2014/main" id="{A7BAB66A-39E8-4CA0-81F8-422EEA9DF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AF8C-E788-4318-AC92-D6CDAACA7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9" y="1005811"/>
            <a:ext cx="5807971" cy="2477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6DC2C-CD2F-4DDE-A718-A1B5E5A53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9" y="720723"/>
            <a:ext cx="5498412" cy="30476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/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final steady state cannot be NOON state, but the atom pair can evolve into NOON state but lose the entanglement afterwards. </a:t>
                </a:r>
              </a:p>
              <a:p>
                <a:r>
                  <a:rPr lang="en-US" sz="2400" dirty="0" err="1"/>
                  <a:t>eg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r=1.5, initial state is ground state, at t=30, state is: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  <a:blipFill>
                <a:blip r:embed="rId5"/>
                <a:stretch>
                  <a:fillRect l="-902" t="-4061" r="-101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DD7228-0D9D-48C1-A84B-752E2E6AB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70" y="5152328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9468F-F68A-4680-9D91-F31E7482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" y="526572"/>
            <a:ext cx="6649674" cy="6085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/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r=1.5, initial state is ground state, at t=30, state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blipFill>
                <a:blip r:embed="rId3"/>
                <a:stretch>
                  <a:fillRect l="-1013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57AB0F-4144-48B3-840B-8BCFBFDA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85" y="2291442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57F90-B629-422F-B019-553A3A200267}"/>
              </a:ext>
            </a:extLst>
          </p:cNvPr>
          <p:cNvCxnSpPr>
            <a:cxnSpLocks/>
          </p:cNvCxnSpPr>
          <p:nvPr/>
        </p:nvCxnSpPr>
        <p:spPr>
          <a:xfrm flipV="1">
            <a:off x="5709425" y="247372"/>
            <a:ext cx="529682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8026D-531E-4162-B575-BB7AADB654C7}"/>
              </a:ext>
            </a:extLst>
          </p:cNvPr>
          <p:cNvCxnSpPr>
            <a:cxnSpLocks/>
          </p:cNvCxnSpPr>
          <p:nvPr/>
        </p:nvCxnSpPr>
        <p:spPr>
          <a:xfrm>
            <a:off x="5876693" y="4258094"/>
            <a:ext cx="51295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F8CFC-5DA0-4908-887D-317583378476}"/>
              </a:ext>
            </a:extLst>
          </p:cNvPr>
          <p:cNvCxnSpPr>
            <a:cxnSpLocks/>
          </p:cNvCxnSpPr>
          <p:nvPr/>
        </p:nvCxnSpPr>
        <p:spPr>
          <a:xfrm flipV="1">
            <a:off x="11006254" y="247373"/>
            <a:ext cx="0" cy="4010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52B92-F9CE-45C4-B00E-7B8C65D1E554}"/>
              </a:ext>
            </a:extLst>
          </p:cNvPr>
          <p:cNvCxnSpPr>
            <a:cxnSpLocks/>
          </p:cNvCxnSpPr>
          <p:nvPr/>
        </p:nvCxnSpPr>
        <p:spPr>
          <a:xfrm>
            <a:off x="5876693" y="3399450"/>
            <a:ext cx="40590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B64EC-798D-48B0-8DDE-CEFAEF6A78A1}"/>
              </a:ext>
            </a:extLst>
          </p:cNvPr>
          <p:cNvCxnSpPr>
            <a:cxnSpLocks/>
          </p:cNvCxnSpPr>
          <p:nvPr/>
        </p:nvCxnSpPr>
        <p:spPr>
          <a:xfrm flipV="1">
            <a:off x="5709425" y="1035392"/>
            <a:ext cx="4215161" cy="7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FF902-F087-45B1-9129-CFE8D24F09BA}"/>
              </a:ext>
            </a:extLst>
          </p:cNvPr>
          <p:cNvCxnSpPr>
            <a:cxnSpLocks/>
          </p:cNvCxnSpPr>
          <p:nvPr/>
        </p:nvCxnSpPr>
        <p:spPr>
          <a:xfrm flipH="1" flipV="1">
            <a:off x="9921584" y="1035392"/>
            <a:ext cx="14153" cy="23640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338693-A0D2-4913-A956-BD820E14367F}"/>
              </a:ext>
            </a:extLst>
          </p:cNvPr>
          <p:cNvSpPr/>
          <p:nvPr/>
        </p:nvSpPr>
        <p:spPr>
          <a:xfrm>
            <a:off x="10247972" y="1460810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F6DBEA-E609-4D0F-8531-E1DF3EB5B4AF}"/>
              </a:ext>
            </a:extLst>
          </p:cNvPr>
          <p:cNvSpPr/>
          <p:nvPr/>
        </p:nvSpPr>
        <p:spPr>
          <a:xfrm>
            <a:off x="10246902" y="231945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BFD88-9B05-41EE-8C29-1891457FA1FF}"/>
              </a:ext>
            </a:extLst>
          </p:cNvPr>
          <p:cNvSpPr/>
          <p:nvPr/>
        </p:nvSpPr>
        <p:spPr>
          <a:xfrm>
            <a:off x="10246902" y="324333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969D4-13D5-4076-A4FD-B5B5F055505F}"/>
              </a:ext>
            </a:extLst>
          </p:cNvPr>
          <p:cNvSpPr/>
          <p:nvPr/>
        </p:nvSpPr>
        <p:spPr>
          <a:xfrm>
            <a:off x="10246902" y="670284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516E0E-5B01-4A81-BF36-1FC43CEBB6F4}"/>
              </a:ext>
            </a:extLst>
          </p:cNvPr>
          <p:cNvCxnSpPr>
            <a:cxnSpLocks/>
          </p:cNvCxnSpPr>
          <p:nvPr/>
        </p:nvCxnSpPr>
        <p:spPr>
          <a:xfrm flipV="1">
            <a:off x="3713356" y="255737"/>
            <a:ext cx="2007220" cy="16399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CE12D-AB26-43B2-8BBD-47355EC7C33A}"/>
              </a:ext>
            </a:extLst>
          </p:cNvPr>
          <p:cNvCxnSpPr>
            <a:cxnSpLocks/>
          </p:cNvCxnSpPr>
          <p:nvPr/>
        </p:nvCxnSpPr>
        <p:spPr>
          <a:xfrm flipV="1">
            <a:off x="4393581" y="1035393"/>
            <a:ext cx="1326995" cy="12173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2E9D66-0669-4EB3-9C4C-EF6C9A601C17}"/>
              </a:ext>
            </a:extLst>
          </p:cNvPr>
          <p:cNvCxnSpPr>
            <a:cxnSpLocks/>
          </p:cNvCxnSpPr>
          <p:nvPr/>
        </p:nvCxnSpPr>
        <p:spPr>
          <a:xfrm>
            <a:off x="4393581" y="2269273"/>
            <a:ext cx="1483112" cy="1130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5D4D81-7BEE-4EEE-8003-E1BF84D265BB}"/>
              </a:ext>
            </a:extLst>
          </p:cNvPr>
          <p:cNvCxnSpPr>
            <a:cxnSpLocks/>
          </p:cNvCxnSpPr>
          <p:nvPr/>
        </p:nvCxnSpPr>
        <p:spPr>
          <a:xfrm>
            <a:off x="3824869" y="2834361"/>
            <a:ext cx="2051823" cy="1423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72B05A-9886-4787-B2B0-9571FE967426}"/>
              </a:ext>
            </a:extLst>
          </p:cNvPr>
          <p:cNvCxnSpPr>
            <a:cxnSpLocks/>
          </p:cNvCxnSpPr>
          <p:nvPr/>
        </p:nvCxnSpPr>
        <p:spPr>
          <a:xfrm>
            <a:off x="2687443" y="1906858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A16D50-BDC0-49A8-8FA5-47A3671DF8CF}"/>
              </a:ext>
            </a:extLst>
          </p:cNvPr>
          <p:cNvCxnSpPr>
            <a:cxnSpLocks/>
          </p:cNvCxnSpPr>
          <p:nvPr/>
        </p:nvCxnSpPr>
        <p:spPr>
          <a:xfrm>
            <a:off x="2798956" y="2834361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2CAF7C-1EAF-4B3E-AF64-DC1C1601D0EE}"/>
              </a:ext>
            </a:extLst>
          </p:cNvPr>
          <p:cNvSpPr/>
          <p:nvPr/>
        </p:nvSpPr>
        <p:spPr>
          <a:xfrm rot="16200000">
            <a:off x="1595229" y="2236135"/>
            <a:ext cx="1092820" cy="4119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C7991CA-934B-4015-8056-8A240E9A1B87}"/>
              </a:ext>
            </a:extLst>
          </p:cNvPr>
          <p:cNvSpPr/>
          <p:nvPr/>
        </p:nvSpPr>
        <p:spPr>
          <a:xfrm rot="16200000">
            <a:off x="857292" y="2009850"/>
            <a:ext cx="735979" cy="823640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82C6E-726F-4B52-8B0C-397C767B7A9D}"/>
              </a:ext>
            </a:extLst>
          </p:cNvPr>
          <p:cNvCxnSpPr>
            <a:cxnSpLocks/>
          </p:cNvCxnSpPr>
          <p:nvPr/>
        </p:nvCxnSpPr>
        <p:spPr>
          <a:xfrm flipV="1">
            <a:off x="3945822" y="982517"/>
            <a:ext cx="1498950" cy="1286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9DD435-4EED-4DFC-BF59-E5FEAC091ABC}"/>
              </a:ext>
            </a:extLst>
          </p:cNvPr>
          <p:cNvCxnSpPr>
            <a:cxnSpLocks/>
          </p:cNvCxnSpPr>
          <p:nvPr/>
        </p:nvCxnSpPr>
        <p:spPr>
          <a:xfrm flipV="1">
            <a:off x="3768373" y="845543"/>
            <a:ext cx="1583869" cy="137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D6AE21-ECD4-4349-AFB9-3D839C4D2D2B}"/>
              </a:ext>
            </a:extLst>
          </p:cNvPr>
          <p:cNvCxnSpPr>
            <a:cxnSpLocks/>
          </p:cNvCxnSpPr>
          <p:nvPr/>
        </p:nvCxnSpPr>
        <p:spPr>
          <a:xfrm>
            <a:off x="3829518" y="2453080"/>
            <a:ext cx="1457834" cy="1025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BF5C16-83E9-49BE-A811-FB386C7CE738}"/>
              </a:ext>
            </a:extLst>
          </p:cNvPr>
          <p:cNvCxnSpPr>
            <a:cxnSpLocks/>
          </p:cNvCxnSpPr>
          <p:nvPr/>
        </p:nvCxnSpPr>
        <p:spPr>
          <a:xfrm>
            <a:off x="4098222" y="2421671"/>
            <a:ext cx="1408138" cy="1073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3FC588-5EBA-41AA-94DE-6EB327A0591C}"/>
              </a:ext>
            </a:extLst>
          </p:cNvPr>
          <p:cNvCxnSpPr>
            <a:cxnSpLocks/>
          </p:cNvCxnSpPr>
          <p:nvPr/>
        </p:nvCxnSpPr>
        <p:spPr>
          <a:xfrm flipV="1">
            <a:off x="2788877" y="2351095"/>
            <a:ext cx="823043" cy="16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C0CF95-6F14-4B8F-9211-3DA5FEF3D660}"/>
              </a:ext>
            </a:extLst>
          </p:cNvPr>
          <p:cNvCxnSpPr>
            <a:cxnSpLocks/>
          </p:cNvCxnSpPr>
          <p:nvPr/>
        </p:nvCxnSpPr>
        <p:spPr>
          <a:xfrm flipV="1">
            <a:off x="2758653" y="2128907"/>
            <a:ext cx="818835" cy="36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/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2134248F-EB5C-4AEC-8751-74894BBB7B90}"/>
              </a:ext>
            </a:extLst>
          </p:cNvPr>
          <p:cNvSpPr/>
          <p:nvPr/>
        </p:nvSpPr>
        <p:spPr>
          <a:xfrm rot="16200000">
            <a:off x="445472" y="5451191"/>
            <a:ext cx="735979" cy="823640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/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51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93499-F84B-4820-B5CF-1DA49594D09B}"/>
              </a:ext>
            </a:extLst>
          </p:cNvPr>
          <p:cNvCxnSpPr>
            <a:cxnSpLocks/>
          </p:cNvCxnSpPr>
          <p:nvPr/>
        </p:nvCxnSpPr>
        <p:spPr>
          <a:xfrm>
            <a:off x="1534968" y="1079167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7D5AE5-36E1-43FD-9D7D-71812C7995B6}"/>
              </a:ext>
            </a:extLst>
          </p:cNvPr>
          <p:cNvCxnSpPr>
            <a:cxnSpLocks/>
          </p:cNvCxnSpPr>
          <p:nvPr/>
        </p:nvCxnSpPr>
        <p:spPr>
          <a:xfrm>
            <a:off x="1534968" y="697019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CE3658FD-D276-491F-B01E-14D8D98C2F7F}"/>
              </a:ext>
            </a:extLst>
          </p:cNvPr>
          <p:cNvSpPr/>
          <p:nvPr/>
        </p:nvSpPr>
        <p:spPr>
          <a:xfrm>
            <a:off x="5632562" y="2761972"/>
            <a:ext cx="1119981" cy="1157681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914E4-70F2-41AE-8399-9141B1DEB4A3}"/>
              </a:ext>
            </a:extLst>
          </p:cNvPr>
          <p:cNvCxnSpPr>
            <a:cxnSpLocks/>
          </p:cNvCxnSpPr>
          <p:nvPr/>
        </p:nvCxnSpPr>
        <p:spPr>
          <a:xfrm flipH="1" flipV="1">
            <a:off x="9605176" y="975088"/>
            <a:ext cx="1710716" cy="13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953C-E80A-4299-A37E-00BB9EA5012A}"/>
              </a:ext>
            </a:extLst>
          </p:cNvPr>
          <p:cNvCxnSpPr>
            <a:cxnSpLocks/>
          </p:cNvCxnSpPr>
          <p:nvPr/>
        </p:nvCxnSpPr>
        <p:spPr>
          <a:xfrm>
            <a:off x="7274129" y="988741"/>
            <a:ext cx="18209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/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/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/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/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/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blipFill>
                <a:blip r:embed="rId6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/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blipFill>
                <a:blip r:embed="rId7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/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when A=B,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blipFill>
                <a:blip r:embed="rId8"/>
                <a:stretch>
                  <a:fillRect l="-1815" b="-1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2CED-F1D0-4833-8A01-FFE7482D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886" y="2095048"/>
            <a:ext cx="8666527" cy="2057502"/>
          </a:xfrm>
        </p:spPr>
        <p:txBody>
          <a:bodyPr>
            <a:noAutofit/>
          </a:bodyPr>
          <a:lstStyle/>
          <a:p>
            <a:r>
              <a:rPr lang="en-US" sz="6000" b="1" dirty="0"/>
              <a:t>Three level atom in the squeezed vacuum</a:t>
            </a:r>
          </a:p>
        </p:txBody>
      </p:sp>
    </p:spTree>
    <p:extLst>
      <p:ext uri="{BB962C8B-B14F-4D97-AF65-F5344CB8AC3E}">
        <p14:creationId xmlns:p14="http://schemas.microsoft.com/office/powerpoint/2010/main" val="174034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B08358-C048-4D81-B296-DF47D311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29" y="2743823"/>
            <a:ext cx="9508041" cy="19402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957E1A-B322-412A-8375-E4A93CF46AC7}"/>
              </a:ext>
            </a:extLst>
          </p:cNvPr>
          <p:cNvSpPr/>
          <p:nvPr/>
        </p:nvSpPr>
        <p:spPr>
          <a:xfrm>
            <a:off x="6408413" y="3797086"/>
            <a:ext cx="439859" cy="477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F23AE9-A8AC-422D-AD79-336EF443B192}"/>
              </a:ext>
            </a:extLst>
          </p:cNvPr>
          <p:cNvSpPr/>
          <p:nvPr/>
        </p:nvSpPr>
        <p:spPr>
          <a:xfrm>
            <a:off x="6408413" y="3713952"/>
            <a:ext cx="612842" cy="632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242995-0706-4837-B74B-75FE923FB5E7}"/>
              </a:ext>
            </a:extLst>
          </p:cNvPr>
          <p:cNvSpPr/>
          <p:nvPr/>
        </p:nvSpPr>
        <p:spPr>
          <a:xfrm>
            <a:off x="3963528" y="3641868"/>
            <a:ext cx="1026762" cy="70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0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755</Words>
  <Application>Microsoft Office PowerPoint</Application>
  <PresentationFormat>Widescreen</PresentationFormat>
  <Paragraphs>110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A “different”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level atom in the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81</cp:revision>
  <dcterms:created xsi:type="dcterms:W3CDTF">2018-08-02T21:38:36Z</dcterms:created>
  <dcterms:modified xsi:type="dcterms:W3CDTF">2018-09-20T19:22:34Z</dcterms:modified>
</cp:coreProperties>
</file>