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9" r:id="rId3"/>
    <p:sldId id="262" r:id="rId4"/>
    <p:sldId id="265" r:id="rId5"/>
    <p:sldId id="269" r:id="rId6"/>
    <p:sldId id="258" r:id="rId7"/>
    <p:sldId id="272" r:id="rId8"/>
    <p:sldId id="275" r:id="rId9"/>
    <p:sldId id="274" r:id="rId10"/>
    <p:sldId id="273"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yu You" initials="JY" lastIdx="17" clrIdx="0">
    <p:extLst>
      <p:ext uri="{19B8F6BF-5375-455C-9EA6-DF929625EA0E}">
        <p15:presenceInfo xmlns:p15="http://schemas.microsoft.com/office/powerpoint/2012/main" userId="1d51df9180450c5f" providerId="Windows Live"/>
      </p:ext>
    </p:extLst>
  </p:cmAuthor>
  <p:cmAuthor id="2" name="Jieyu You" initials="JY [2]" lastIdx="3" clrIdx="1">
    <p:extLst>
      <p:ext uri="{19B8F6BF-5375-455C-9EA6-DF929625EA0E}">
        <p15:presenceInfo xmlns:p15="http://schemas.microsoft.com/office/powerpoint/2012/main" userId="Jieyu Y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36" y="2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21T13:17:11.493" idx="10">
    <p:pos x="10" y="10"/>
    <p:text>Firstly, what is the squeezed vacuum? The squeezed vacuum can be generated by a parametrically driven nonlinear medium. The nonlinear crystal is used to split photon beams into phase matched photon pairs. Phase matching means both energy and momentum are conserved, and this process is called spontaneous parametric down-conversion, SPDC for short. In this process, the Hamiltonian in Rotating wave approximation is composed of the free Hamiltonian and their interaction Hamiltonian. Since it is nonlinear medium, the interaction part is the product of abc. Here chi2 is the second order electric susceptibility. when the pump field is very strong, it can be regarded as a classical field, so operator c-hat can be replaced by a complex number. In the interaction picture, since the energy is conserved, this Hamiltonian can be simplified further.</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9-20T16:24:41.274" idx="3">
    <p:pos x="10" y="10"/>
    <p:text>Obviously the associated evolution operator is S2, which is the well-known two-mode squeeze operator. Hitting this generator on ordinary vacuum, we have the squeezed vacuum. Expanding the exponential generator, we can find that the squeezed vacuum is photon-number entangled, and here is the joint distrubition of photon number in two modes. The most interesting feature of the squeezed vacuum is that the noise can be reduced below vacuum level. We define quadrature operators x1= and x2=, they satisfy the comm relation, and we can see that the variance of x1 is even smaller than that of vacuum, which is 1/2. (read conclusions)</p:text>
    <p:extLst mod="1">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9-20T18:56:22.645" idx="4">
    <p:pos x="10" y="10"/>
    <p:text>Next let's talk about the dynamics of a single atom in the squeezed vacuum. In our famous textbook Quantum Optics, it is shown that the dephasing is enhanced in x direction while suppressed in y direction. The calculation is rather straightforward, we have the interaction  Hamiltonian, then we plug it into the reservoir theory. Thus we can get the master equation. From the master equation, we have the dephasing dynamics.</p:text>
    <p:extLst mod="1">
      <p:ext uri="{C676402C-5697-4E1C-873F-D02D1690AC5C}">
        <p15:threadingInfo xmlns:p15="http://schemas.microsoft.com/office/powerpoint/2012/main" timeZoneBias="240"/>
      </p:ext>
    </p:extLst>
  </p:cm>
  <p:cm authorId="1" dt="2017-09-21T14:34:47.261" idx="12">
    <p:pos x="10" y="106"/>
    <p:text/>
    <p:extLst>
      <p:ext uri="{C676402C-5697-4E1C-873F-D02D1690AC5C}">
        <p15:threadingInfo xmlns:p15="http://schemas.microsoft.com/office/powerpoint/2012/main" timeZoneBias="24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9-20T18:56:22.645" idx="4">
    <p:pos x="10" y="10"/>
    <p:text>The above feature has been experimentally proved by people from Berkeley. The broad-band squeezed vacuum is generated by a Josephson parametric amplifier. The superconducting artificial atom is resonantly coupled to the TE101 mode of a 3D superconducting cavity. In their experiments, the dephasing is suppressed in x direction and enhanced in y direction.</p:text>
    <p:extLst mod="1">
      <p:ext uri="{C676402C-5697-4E1C-873F-D02D1690AC5C}">
        <p15:threadingInfo xmlns:p15="http://schemas.microsoft.com/office/powerpoint/2012/main" timeZoneBias="240"/>
      </p:ext>
    </p:extLst>
  </p:cm>
  <p:cm authorId="1" dt="2017-09-21T15:40:47.248" idx="13">
    <p:pos x="10" y="106"/>
    <p:text/>
    <p:extLst>
      <p:ext uri="{C676402C-5697-4E1C-873F-D02D1690AC5C}">
        <p15:threadingInfo xmlns:p15="http://schemas.microsoft.com/office/powerpoint/2012/main" timeZoneBias="240">
          <p15:parentCm authorId="1" idx="4"/>
        </p15:threadingInfo>
      </p:ext>
    </p:extLst>
  </p:cm>
  <p:cm authorId="2" dt="2017-09-27T15:13:49.135" idx="3">
    <p:pos x="10" y="202"/>
    <p:text>ramsey measurement</p:text>
    <p:extLst>
      <p:ext uri="{C676402C-5697-4E1C-873F-D02D1690AC5C}">
        <p15:threadingInfo xmlns:p15="http://schemas.microsoft.com/office/powerpoint/2012/main" timeZoneBias="30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9-21T16:22:27.095" idx="15">
    <p:pos x="10" y="10"/>
    <p:text>Firstly we need to consider what modes the atoms can be couple to. Rectangular waveguide allows TE and TM modes. They both satisfy the same dispersion relation. To simplify our problem to the max, we make the atom's transition frequency below the cutoff frequency of TE11 and TM11 mode, so now the atom is only coupled to the TE10 and TE01 mode. Noting that TE10 mode's electric field is in y direction and TE01 mode's E is in x direction we can further simplify our problem by putting the dipole along y direction so (read conclusions).</p:text>
    <p:extLst>
      <p:ext uri="{C676402C-5697-4E1C-873F-D02D1690AC5C}">
        <p15:threadingInfo xmlns:p15="http://schemas.microsoft.com/office/powerpoint/2012/main" timeZoneBias="240"/>
      </p:ext>
    </p:extLst>
  </p:cm>
  <p:cm authorId="1" dt="2017-09-21T16:23:20.130" idx="17">
    <p:pos x="10" y="106"/>
    <p:text/>
    <p:extLst>
      <p:ext uri="{C676402C-5697-4E1C-873F-D02D1690AC5C}">
        <p15:threadingInfo xmlns:p15="http://schemas.microsoft.com/office/powerpoint/2012/main" timeZoneBias="240">
          <p15:parentCm authorId="1" idx="1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A9CE2-5A3E-4714-9AF9-EFC62BF705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B74640-2183-46D3-BF57-11C15CC4A5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C334A-7055-4D6B-A6B7-1B1A4944AE5E}" type="datetimeFigureOut">
              <a:rPr lang="en-US" smtClean="0"/>
              <a:t>3/26/2019</a:t>
            </a:fld>
            <a:endParaRPr lang="en-US"/>
          </a:p>
        </p:txBody>
      </p:sp>
      <p:sp>
        <p:nvSpPr>
          <p:cNvPr id="4" name="Footer Placeholder 3">
            <a:extLst>
              <a:ext uri="{FF2B5EF4-FFF2-40B4-BE49-F238E27FC236}">
                <a16:creationId xmlns:a16="http://schemas.microsoft.com/office/drawing/2014/main" id="{5A9628EA-B32B-4AC4-A570-74FE295893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9A682AB-496C-4064-9858-59B20182BB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C91A8-D0DE-4632-94AF-0A3310F4ED53}" type="slidenum">
              <a:rPr lang="en-US" smtClean="0"/>
              <a:t>‹#›</a:t>
            </a:fld>
            <a:endParaRPr lang="en-US"/>
          </a:p>
        </p:txBody>
      </p:sp>
    </p:spTree>
    <p:extLst>
      <p:ext uri="{BB962C8B-B14F-4D97-AF65-F5344CB8AC3E}">
        <p14:creationId xmlns:p14="http://schemas.microsoft.com/office/powerpoint/2010/main" val="27389352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25093-331F-4666-AA75-0D41CB5876CA}"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EAB0-8B79-42D2-B7E8-68780DC20FFF}" type="slidenum">
              <a:rPr lang="en-US" smtClean="0"/>
              <a:t>‹#›</a:t>
            </a:fld>
            <a:endParaRPr lang="en-US"/>
          </a:p>
        </p:txBody>
      </p:sp>
    </p:spTree>
    <p:extLst>
      <p:ext uri="{BB962C8B-B14F-4D97-AF65-F5344CB8AC3E}">
        <p14:creationId xmlns:p14="http://schemas.microsoft.com/office/powerpoint/2010/main" val="5546845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561F5-8826-4625-A762-9A35734574D8}" type="slidenum">
              <a:rPr lang="en-US" smtClean="0"/>
              <a:t>2</a:t>
            </a:fld>
            <a:endParaRPr lang="en-US"/>
          </a:p>
        </p:txBody>
      </p:sp>
    </p:spTree>
    <p:extLst>
      <p:ext uri="{BB962C8B-B14F-4D97-AF65-F5344CB8AC3E}">
        <p14:creationId xmlns:p14="http://schemas.microsoft.com/office/powerpoint/2010/main" val="192895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FAB-A59A-46BF-A84C-DE71A1D20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83FEA-F32D-415E-A697-35525AB05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1B931-7F65-4478-8612-6F9E3A43AF0F}"/>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27C309E5-09ED-4496-8B87-9417617BF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990E8-6E24-4EEB-A8AD-BAE569F8270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1879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8A8A-F1C0-4A6A-BE15-A91F1A9E69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C328C-C5DC-4AE2-BE8E-FBADDD891B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91458-E8A7-4B9D-834B-FD18075016B1}"/>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F98B6FE3-832F-45DD-AFCA-B870BB370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FA1A-EF97-4619-B149-FE8147E7664C}"/>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20253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04EAB-2EE9-4C16-9FA6-579E202130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1DC49-591F-488C-9B7E-E5E0350020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990EA-4ACC-45FE-B109-B201552B6FF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C38078D1-3AA0-4001-8291-43CA15BA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C3F4F-5DF2-42B4-A709-41B7EDFFAB91}"/>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46058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3AD4-CCC3-41E4-A2C0-CB87158AA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12051-BB31-418F-B654-FB96888B06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FAE95-47F4-4C95-B95B-BB02384C300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73779FA9-1105-4838-BE34-F3ECB424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8155-60FD-4FEE-9849-E1DDD389B157}"/>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15151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8D33-3E7F-48A5-BAC7-7B662ACAD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380AB1-E3F1-4F32-BF68-466029B4E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C0BD8-2ED7-4AB5-A6EE-D23D495E792F}"/>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01DA9191-6FB3-4FF7-9752-68DD91739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2D80A-8F48-42D3-930F-8B4615273A8A}"/>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410413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A4C1-456B-4F3D-9986-24E8EE33E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F2F7B-F581-440F-96B7-3B9DDC5A02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C4A0-7E78-4F4D-8438-76DBF847A8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BAA8D-C325-4E45-BDF6-BA75376407F2}"/>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6" name="Footer Placeholder 5">
            <a:extLst>
              <a:ext uri="{FF2B5EF4-FFF2-40B4-BE49-F238E27FC236}">
                <a16:creationId xmlns:a16="http://schemas.microsoft.com/office/drawing/2014/main" id="{87BF351F-F756-42CB-8C43-C4241053A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7503A-0DBC-4BC6-8246-3D8120E59AD5}"/>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57776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552-A723-456A-BF24-14CA20C3A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10CB1-C8EB-4065-B14A-B3A1103DE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C401EE-E12C-427D-953C-F96008815D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B9695-5530-42DF-9FA6-5A845A31C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E3663-5AC3-40EE-8DA7-22F8FBDE8E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930F0-2CD0-47F4-AB09-36FC26CEE1D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8" name="Footer Placeholder 7">
            <a:extLst>
              <a:ext uri="{FF2B5EF4-FFF2-40B4-BE49-F238E27FC236}">
                <a16:creationId xmlns:a16="http://schemas.microsoft.com/office/drawing/2014/main" id="{F2398EC0-5E41-49FA-9A8D-3C5619629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77E9A5-F751-4534-B9FA-B75FA9281584}"/>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17211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100-5DC5-4638-9135-7B4167B5D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1FEBF5-0CF9-4824-ACC2-84F8DD89DD7C}"/>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4" name="Footer Placeholder 3">
            <a:extLst>
              <a:ext uri="{FF2B5EF4-FFF2-40B4-BE49-F238E27FC236}">
                <a16:creationId xmlns:a16="http://schemas.microsoft.com/office/drawing/2014/main" id="{32DA84AD-A74D-4C18-8F39-D8AEA18B9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4160A-92DF-42F2-B64A-7C93F9BA168D}"/>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71306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CAFA0-3AE5-4F5C-B235-B01307A18CB3}"/>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3" name="Footer Placeholder 2">
            <a:extLst>
              <a:ext uri="{FF2B5EF4-FFF2-40B4-BE49-F238E27FC236}">
                <a16:creationId xmlns:a16="http://schemas.microsoft.com/office/drawing/2014/main" id="{CC7B5349-EEDB-4D8A-850D-74C4E80E3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575FB-8386-4D83-A41E-DE41D93919B0}"/>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99153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B920-4AE1-4D9B-BB0B-665A0E1B7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307EF-9F07-404D-B84E-304A593C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4FD39-7104-4883-AD07-E44CECAD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72CCBF-2034-4215-AFD2-DEDBC9D880B0}"/>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6" name="Footer Placeholder 5">
            <a:extLst>
              <a:ext uri="{FF2B5EF4-FFF2-40B4-BE49-F238E27FC236}">
                <a16:creationId xmlns:a16="http://schemas.microsoft.com/office/drawing/2014/main" id="{0D2D4BB4-0053-4AB7-97EF-56AFDB84E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81121-B36D-4BAB-A97F-9B3FB528799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221829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3684-ED0C-43B7-8F04-0D98ED769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FDD272-8678-4AFA-8D18-8D05D6692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696895-6BB9-4DCA-A867-92DFAD675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0B55D-7D13-4E78-AB1E-1A56349EA477}"/>
              </a:ext>
            </a:extLst>
          </p:cNvPr>
          <p:cNvSpPr>
            <a:spLocks noGrp="1"/>
          </p:cNvSpPr>
          <p:nvPr>
            <p:ph type="dt" sz="half" idx="10"/>
          </p:nvPr>
        </p:nvSpPr>
        <p:spPr/>
        <p:txBody>
          <a:bodyPr/>
          <a:lstStyle/>
          <a:p>
            <a:fld id="{0462BF80-84A5-4645-869F-614F8EFC48B0}" type="datetimeFigureOut">
              <a:rPr lang="en-US" smtClean="0"/>
              <a:t>3/26/2019</a:t>
            </a:fld>
            <a:endParaRPr lang="en-US"/>
          </a:p>
        </p:txBody>
      </p:sp>
      <p:sp>
        <p:nvSpPr>
          <p:cNvPr id="6" name="Footer Placeholder 5">
            <a:extLst>
              <a:ext uri="{FF2B5EF4-FFF2-40B4-BE49-F238E27FC236}">
                <a16:creationId xmlns:a16="http://schemas.microsoft.com/office/drawing/2014/main" id="{0A5632E8-74F2-4547-A70B-77D8BCF8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795FD-E160-4901-9EB4-B5E1BF0439E3}"/>
              </a:ext>
            </a:extLst>
          </p:cNvPr>
          <p:cNvSpPr>
            <a:spLocks noGrp="1"/>
          </p:cNvSpPr>
          <p:nvPr>
            <p:ph type="sldNum" sz="quarter" idx="12"/>
          </p:nvPr>
        </p:nvSpPr>
        <p:spPr/>
        <p:txBody>
          <a:bodyPr/>
          <a:lstStyle/>
          <a:p>
            <a:fld id="{42BCCE20-CC0D-442F-9BE7-619638B4A779}" type="slidenum">
              <a:rPr lang="en-US" smtClean="0"/>
              <a:t>‹#›</a:t>
            </a:fld>
            <a:endParaRPr lang="en-US"/>
          </a:p>
        </p:txBody>
      </p:sp>
    </p:spTree>
    <p:extLst>
      <p:ext uri="{BB962C8B-B14F-4D97-AF65-F5344CB8AC3E}">
        <p14:creationId xmlns:p14="http://schemas.microsoft.com/office/powerpoint/2010/main" val="389994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0EC9A-CCAF-4877-AAF9-1092065B8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6E5FC-403C-4037-ACB6-E05911986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DFC00-C305-44C6-8431-BA4C0388F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BF80-84A5-4645-869F-614F8EFC48B0}" type="datetimeFigureOut">
              <a:rPr lang="en-US" smtClean="0"/>
              <a:t>3/26/2019</a:t>
            </a:fld>
            <a:endParaRPr lang="en-US"/>
          </a:p>
        </p:txBody>
      </p:sp>
      <p:sp>
        <p:nvSpPr>
          <p:cNvPr id="5" name="Footer Placeholder 4">
            <a:extLst>
              <a:ext uri="{FF2B5EF4-FFF2-40B4-BE49-F238E27FC236}">
                <a16:creationId xmlns:a16="http://schemas.microsoft.com/office/drawing/2014/main" id="{4B275BF1-E513-4CE6-845D-06C5E5754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62B45-3959-4153-B669-25B7C8AE5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CCE20-CC0D-442F-9BE7-619638B4A779}" type="slidenum">
              <a:rPr lang="en-US" smtClean="0"/>
              <a:t>‹#›</a:t>
            </a:fld>
            <a:endParaRPr lang="en-US"/>
          </a:p>
        </p:txBody>
      </p:sp>
    </p:spTree>
    <p:extLst>
      <p:ext uri="{BB962C8B-B14F-4D97-AF65-F5344CB8AC3E}">
        <p14:creationId xmlns:p14="http://schemas.microsoft.com/office/powerpoint/2010/main" val="42460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comments" Target="../comments/comment2.xml"/><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comments" Target="../comments/comment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comments" Target="../comments/comment5.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59ABD-6DB2-4F47-9EBC-5152DFB2DD95}"/>
              </a:ext>
            </a:extLst>
          </p:cNvPr>
          <p:cNvSpPr>
            <a:spLocks noGrp="1"/>
          </p:cNvSpPr>
          <p:nvPr>
            <p:ph type="ctrTitle"/>
          </p:nvPr>
        </p:nvSpPr>
        <p:spPr>
          <a:xfrm>
            <a:off x="1414998" y="2539510"/>
            <a:ext cx="9144000" cy="1588127"/>
          </a:xfrm>
          <a:prstGeom prst="rect">
            <a:avLst/>
          </a:prstGeom>
        </p:spPr>
        <p:txBody>
          <a:bodyPr wrap="square">
            <a:spAutoFit/>
          </a:bodyPr>
          <a:lstStyle/>
          <a:p>
            <a:pPr algn="ctr"/>
            <a:r>
              <a:rPr lang="en-US" sz="3600" b="1" dirty="0">
                <a:latin typeface="Arial" panose="020B0604020202020204" pitchFamily="34" charset="0"/>
                <a:cs typeface="Arial" panose="020B0604020202020204" pitchFamily="34" charset="0"/>
              </a:rPr>
              <a:t>Waveguide-QED in the Squeezed Vacuum </a:t>
            </a:r>
            <a:br>
              <a:rPr lang="en-US" sz="3600" b="1" dirty="0">
                <a:latin typeface="Arial" panose="020B060402020202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53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E99690-6F42-448A-BFDA-E0DF4FB4FDA1}"/>
              </a:ext>
            </a:extLst>
          </p:cNvPr>
          <p:cNvPicPr>
            <a:picLocks noChangeAspect="1"/>
          </p:cNvPicPr>
          <p:nvPr/>
        </p:nvPicPr>
        <p:blipFill>
          <a:blip r:embed="rId2"/>
          <a:stretch>
            <a:fillRect/>
          </a:stretch>
        </p:blipFill>
        <p:spPr>
          <a:xfrm>
            <a:off x="134293" y="1691491"/>
            <a:ext cx="11923414" cy="2172407"/>
          </a:xfrm>
          <a:prstGeom prst="rect">
            <a:avLst/>
          </a:prstGeom>
        </p:spPr>
      </p:pic>
      <p:sp>
        <p:nvSpPr>
          <p:cNvPr id="5" name="Rectangle 4">
            <a:extLst>
              <a:ext uri="{FF2B5EF4-FFF2-40B4-BE49-F238E27FC236}">
                <a16:creationId xmlns:a16="http://schemas.microsoft.com/office/drawing/2014/main" id="{CC60A3F1-C7BB-4986-8D4D-8582BA93A0B0}"/>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Three-level system</a:t>
            </a:r>
          </a:p>
        </p:txBody>
      </p:sp>
      <p:cxnSp>
        <p:nvCxnSpPr>
          <p:cNvPr id="7" name="Straight Arrow Connector 6">
            <a:extLst>
              <a:ext uri="{FF2B5EF4-FFF2-40B4-BE49-F238E27FC236}">
                <a16:creationId xmlns:a16="http://schemas.microsoft.com/office/drawing/2014/main" id="{3D6F8913-67CC-4B5F-9DBD-2102953EB275}"/>
              </a:ext>
            </a:extLst>
          </p:cNvPr>
          <p:cNvCxnSpPr>
            <a:cxnSpLocks/>
          </p:cNvCxnSpPr>
          <p:nvPr/>
        </p:nvCxnSpPr>
        <p:spPr>
          <a:xfrm>
            <a:off x="1349298" y="5887844"/>
            <a:ext cx="68022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195B68-13F8-4589-AE7F-36F40205E753}"/>
              </a:ext>
            </a:extLst>
          </p:cNvPr>
          <p:cNvCxnSpPr/>
          <p:nvPr/>
        </p:nvCxnSpPr>
        <p:spPr>
          <a:xfrm flipV="1">
            <a:off x="4761571" y="4616605"/>
            <a:ext cx="0" cy="1862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6529418-BAE2-4693-AEF4-4129A343A32C}"/>
                  </a:ext>
                </a:extLst>
              </p:cNvPr>
              <p:cNvSpPr txBox="1"/>
              <p:nvPr/>
            </p:nvSpPr>
            <p:spPr>
              <a:xfrm>
                <a:off x="8151542" y="5580844"/>
                <a:ext cx="498085"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𝜈</m:t>
                      </m:r>
                    </m:oMath>
                  </m:oMathPara>
                </a14:m>
                <a:endParaRPr lang="en-US" sz="3200" dirty="0"/>
              </a:p>
            </p:txBody>
          </p:sp>
        </mc:Choice>
        <mc:Fallback>
          <p:sp>
            <p:nvSpPr>
              <p:cNvPr id="11" name="TextBox 10">
                <a:extLst>
                  <a:ext uri="{FF2B5EF4-FFF2-40B4-BE49-F238E27FC236}">
                    <a16:creationId xmlns:a16="http://schemas.microsoft.com/office/drawing/2014/main" id="{06529418-BAE2-4693-AEF4-4129A343A32C}"/>
                  </a:ext>
                </a:extLst>
              </p:cNvPr>
              <p:cNvSpPr txBox="1">
                <a:spLocks noRot="1" noChangeAspect="1" noMove="1" noResize="1" noEditPoints="1" noAdjustHandles="1" noChangeArrowheads="1" noChangeShapeType="1" noTextEdit="1"/>
              </p:cNvSpPr>
              <p:nvPr/>
            </p:nvSpPr>
            <p:spPr>
              <a:xfrm>
                <a:off x="8151542" y="5580844"/>
                <a:ext cx="498085" cy="584775"/>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B9DF46-1EE7-4720-94A5-1943A9E204CC}"/>
              </a:ext>
            </a:extLst>
          </p:cNvPr>
          <p:cNvSpPr/>
          <p:nvPr/>
        </p:nvSpPr>
        <p:spPr>
          <a:xfrm>
            <a:off x="1873406" y="5084956"/>
            <a:ext cx="2888152" cy="802884"/>
          </a:xfrm>
          <a:prstGeom prst="rect">
            <a:avLst/>
          </a:prstGeom>
          <a:gradFill>
            <a:gsLst>
              <a:gs pos="0">
                <a:schemeClr val="accent1">
                  <a:lumMod val="5000"/>
                  <a:lumOff val="95000"/>
                  <a:alpha val="96000"/>
                </a:schemeClr>
              </a:gs>
              <a:gs pos="100000">
                <a:srgbClr val="FF0000"/>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052E5D-3B72-48D6-A382-D99AAA3B3BE1}"/>
              </a:ext>
            </a:extLst>
          </p:cNvPr>
          <p:cNvSpPr/>
          <p:nvPr/>
        </p:nvSpPr>
        <p:spPr>
          <a:xfrm>
            <a:off x="4761572" y="5084951"/>
            <a:ext cx="2888152" cy="788281"/>
          </a:xfrm>
          <a:prstGeom prst="rect">
            <a:avLst/>
          </a:prstGeom>
          <a:gradFill>
            <a:gsLst>
              <a:gs pos="0">
                <a:srgbClr val="00B050"/>
              </a:gs>
              <a:gs pos="100000">
                <a:schemeClr val="bg1"/>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72A98BA-801A-4876-9B3D-A708DEA7190D}"/>
              </a:ext>
            </a:extLst>
          </p:cNvPr>
          <p:cNvCxnSpPr/>
          <p:nvPr/>
        </p:nvCxnSpPr>
        <p:spPr>
          <a:xfrm>
            <a:off x="5609064" y="4700239"/>
            <a:ext cx="0" cy="1694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62BB2B-429A-4D95-9476-8B631F53279B}"/>
              </a:ext>
            </a:extLst>
          </p:cNvPr>
          <p:cNvCxnSpPr/>
          <p:nvPr/>
        </p:nvCxnSpPr>
        <p:spPr>
          <a:xfrm>
            <a:off x="3821152" y="4700239"/>
            <a:ext cx="0" cy="169498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AFE32B6-E320-46F9-871C-FAE7B14D5B3C}"/>
                  </a:ext>
                </a:extLst>
              </p:cNvPr>
              <p:cNvSpPr txBox="1"/>
              <p:nvPr/>
            </p:nvSpPr>
            <p:spPr>
              <a:xfrm>
                <a:off x="4467910" y="4031830"/>
                <a:ext cx="765979"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0</m:t>
                          </m:r>
                        </m:sub>
                      </m:sSub>
                    </m:oMath>
                  </m:oMathPara>
                </a14:m>
                <a:endParaRPr lang="en-US" sz="3200" dirty="0"/>
              </a:p>
            </p:txBody>
          </p:sp>
        </mc:Choice>
        <mc:Fallback>
          <p:sp>
            <p:nvSpPr>
              <p:cNvPr id="17" name="TextBox 16">
                <a:extLst>
                  <a:ext uri="{FF2B5EF4-FFF2-40B4-BE49-F238E27FC236}">
                    <a16:creationId xmlns:a16="http://schemas.microsoft.com/office/drawing/2014/main" id="{8AFE32B6-E320-46F9-871C-FAE7B14D5B3C}"/>
                  </a:ext>
                </a:extLst>
              </p:cNvPr>
              <p:cNvSpPr txBox="1">
                <a:spLocks noRot="1" noChangeAspect="1" noMove="1" noResize="1" noEditPoints="1" noAdjustHandles="1" noChangeArrowheads="1" noChangeShapeType="1" noTextEdit="1"/>
              </p:cNvSpPr>
              <p:nvPr/>
            </p:nvSpPr>
            <p:spPr>
              <a:xfrm>
                <a:off x="4467910" y="4031830"/>
                <a:ext cx="76597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E61CF3F-9AE5-4057-8FCA-6ED1D3C9697B}"/>
                  </a:ext>
                </a:extLst>
              </p:cNvPr>
              <p:cNvSpPr txBox="1"/>
              <p:nvPr/>
            </p:nvSpPr>
            <p:spPr>
              <a:xfrm>
                <a:off x="5582287" y="4207787"/>
                <a:ext cx="96795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oMath>
                  </m:oMathPara>
                </a14:m>
                <a:endParaRPr lang="en-US" sz="3200" dirty="0"/>
              </a:p>
            </p:txBody>
          </p:sp>
        </mc:Choice>
        <mc:Fallback>
          <p:sp>
            <p:nvSpPr>
              <p:cNvPr id="18" name="TextBox 17">
                <a:extLst>
                  <a:ext uri="{FF2B5EF4-FFF2-40B4-BE49-F238E27FC236}">
                    <a16:creationId xmlns:a16="http://schemas.microsoft.com/office/drawing/2014/main" id="{7E61CF3F-9AE5-4057-8FCA-6ED1D3C9697B}"/>
                  </a:ext>
                </a:extLst>
              </p:cNvPr>
              <p:cNvSpPr txBox="1">
                <a:spLocks noRot="1" noChangeAspect="1" noMove="1" noResize="1" noEditPoints="1" noAdjustHandles="1" noChangeArrowheads="1" noChangeShapeType="1" noTextEdit="1"/>
              </p:cNvSpPr>
              <p:nvPr/>
            </p:nvSpPr>
            <p:spPr>
              <a:xfrm>
                <a:off x="5582287" y="4207787"/>
                <a:ext cx="967957"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F525BB4-D6DB-454B-81BB-41F2DF4F2BB0}"/>
                  </a:ext>
                </a:extLst>
              </p:cNvPr>
              <p:cNvSpPr txBox="1"/>
              <p:nvPr/>
            </p:nvSpPr>
            <p:spPr>
              <a:xfrm>
                <a:off x="3008293" y="4207787"/>
                <a:ext cx="932563"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𝑏𝑐</m:t>
                          </m:r>
                        </m:sub>
                      </m:sSub>
                    </m:oMath>
                  </m:oMathPara>
                </a14:m>
                <a:endParaRPr lang="en-US" sz="3200" dirty="0"/>
              </a:p>
            </p:txBody>
          </p:sp>
        </mc:Choice>
        <mc:Fallback>
          <p:sp>
            <p:nvSpPr>
              <p:cNvPr id="19" name="TextBox 18">
                <a:extLst>
                  <a:ext uri="{FF2B5EF4-FFF2-40B4-BE49-F238E27FC236}">
                    <a16:creationId xmlns:a16="http://schemas.microsoft.com/office/drawing/2014/main" id="{6F525BB4-D6DB-454B-81BB-41F2DF4F2BB0}"/>
                  </a:ext>
                </a:extLst>
              </p:cNvPr>
              <p:cNvSpPr txBox="1">
                <a:spLocks noRot="1" noChangeAspect="1" noMove="1" noResize="1" noEditPoints="1" noAdjustHandles="1" noChangeArrowheads="1" noChangeShapeType="1" noTextEdit="1"/>
              </p:cNvSpPr>
              <p:nvPr/>
            </p:nvSpPr>
            <p:spPr>
              <a:xfrm>
                <a:off x="3008293" y="4207787"/>
                <a:ext cx="932563" cy="58477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050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78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AE118D-EE14-4EAE-BC61-DA43586103A7}"/>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3440311" y="1555882"/>
            <a:ext cx="4574347" cy="2287173"/>
          </a:xfrm>
          <a:prstGeom prst="rect">
            <a:avLst/>
          </a:prstGeom>
        </p:spPr>
      </p:pic>
      <p:sp>
        <p:nvSpPr>
          <p:cNvPr id="3" name="Title 2"/>
          <p:cNvSpPr>
            <a:spLocks noGrp="1"/>
          </p:cNvSpPr>
          <p:nvPr>
            <p:ph type="title"/>
          </p:nvPr>
        </p:nvSpPr>
        <p:spPr>
          <a:xfrm>
            <a:off x="1941400" y="643467"/>
            <a:ext cx="8408193" cy="744836"/>
          </a:xfrm>
        </p:spPr>
        <p:txBody>
          <a:bodyPr vert="horz" lIns="91440" tIns="45720" rIns="91440" bIns="45720" rtlCol="0" anchor="ctr">
            <a:normAutofit/>
          </a:bodyPr>
          <a:lstStyle/>
          <a:p>
            <a:pPr algn="ctr"/>
            <a:r>
              <a:rPr lang="en-US" sz="3600" dirty="0">
                <a:solidFill>
                  <a:schemeClr val="bg1"/>
                </a:solidFill>
                <a:latin typeface="Arial" panose="020B0604020202020204" pitchFamily="34" charset="0"/>
                <a:cs typeface="Arial" panose="020B0604020202020204" pitchFamily="34" charset="0"/>
              </a:rPr>
              <a:t>what is the squeezed vacuum?</a:t>
            </a:r>
          </a:p>
        </p:txBody>
      </p:sp>
      <p:pic>
        <p:nvPicPr>
          <p:cNvPr id="19" name="Picture 18"/>
          <p:cNvPicPr>
            <a:picLocks noChangeAspect="1"/>
          </p:cNvPicPr>
          <p:nvPr/>
        </p:nvPicPr>
        <p:blipFill>
          <a:blip r:embed="rId4"/>
          <a:stretch>
            <a:fillRect/>
          </a:stretch>
        </p:blipFill>
        <p:spPr>
          <a:xfrm>
            <a:off x="2606224" y="3909929"/>
            <a:ext cx="6480365" cy="576154"/>
          </a:xfrm>
          <a:prstGeom prst="rect">
            <a:avLst/>
          </a:prstGeom>
        </p:spPr>
      </p:pic>
      <p:pic>
        <p:nvPicPr>
          <p:cNvPr id="20" name="Picture 19"/>
          <p:cNvPicPr>
            <a:picLocks noChangeAspect="1"/>
          </p:cNvPicPr>
          <p:nvPr/>
        </p:nvPicPr>
        <p:blipFill>
          <a:blip r:embed="rId5"/>
          <a:stretch>
            <a:fillRect/>
          </a:stretch>
        </p:blipFill>
        <p:spPr>
          <a:xfrm>
            <a:off x="2528509" y="5102051"/>
            <a:ext cx="6397950" cy="54569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5552746" y="4588962"/>
                <a:ext cx="5012462" cy="380810"/>
              </a:xfrm>
              <a:prstGeom prst="rect">
                <a:avLst/>
              </a:prstGeom>
              <a:noFill/>
            </p:spPr>
            <p:txBody>
              <a:bodyPr wrap="none" rtlCol="0">
                <a:spAutoFit/>
              </a:bodyPr>
              <a:lstStyle/>
              <a:p>
                <a:r>
                  <a:rPr lang="en-US" dirty="0"/>
                  <a:t>parametric approximation: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dirty="0">
                        <a:latin typeface="Cambria Math" panose="02040503050406030204" pitchFamily="18" charset="0"/>
                      </a:rPr>
                      <m:t>→</m:t>
                    </m:r>
                    <m:r>
                      <a:rPr lang="en-US" i="1" dirty="0">
                        <a:latin typeface="Cambria Math" panose="02040503050406030204" pitchFamily="18" charset="0"/>
                      </a:rPr>
                      <m:t>𝛾</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m:t>
                        </m:r>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𝑃</m:t>
                            </m:r>
                          </m:sub>
                        </m:sSub>
                        <m:r>
                          <a:rPr lang="en-US" i="1" dirty="0">
                            <a:latin typeface="Cambria Math" panose="02040503050406030204" pitchFamily="18" charset="0"/>
                          </a:rPr>
                          <m:t>𝑡</m:t>
                        </m:r>
                      </m:sup>
                    </m:sSup>
                  </m:oMath>
                </a14:m>
                <a:r>
                  <a:rPr lang="en-US" dirty="0"/>
                  <a:t>, </a:t>
                </a:r>
                <a14:m>
                  <m:oMath xmlns:m="http://schemas.openxmlformats.org/officeDocument/2006/math">
                    <m:r>
                      <a:rPr lang="en-US" i="1" dirty="0">
                        <a:latin typeface="Cambria Math" panose="02040503050406030204" pitchFamily="18" charset="0"/>
                      </a:rPr>
                      <m:t>𝜂</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𝜒</m:t>
                        </m:r>
                      </m:e>
                      <m:sup>
                        <m:r>
                          <a:rPr lang="en-US" i="1" dirty="0">
                            <a:latin typeface="Cambria Math" panose="02040503050406030204" pitchFamily="18" charset="0"/>
                          </a:rPr>
                          <m:t>(2)</m:t>
                        </m:r>
                      </m:sup>
                    </m:sSup>
                    <m:r>
                      <a:rPr lang="en-US" i="1" dirty="0">
                        <a:latin typeface="Cambria Math" panose="02040503050406030204" pitchFamily="18" charset="0"/>
                      </a:rPr>
                      <m:t>𝛾</m:t>
                    </m:r>
                  </m:oMath>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552746" y="4588962"/>
                <a:ext cx="5012462" cy="380810"/>
              </a:xfrm>
              <a:prstGeom prst="rect">
                <a:avLst/>
              </a:prstGeom>
              <a:blipFill>
                <a:blip r:embed="rId6"/>
                <a:stretch>
                  <a:fillRect l="-1095" t="-6452"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608563" y="5698872"/>
                <a:ext cx="3317896" cy="369332"/>
              </a:xfrm>
              <a:prstGeom prst="rect">
                <a:avLst/>
              </a:prstGeom>
              <a:noFill/>
            </p:spPr>
            <p:txBody>
              <a:bodyPr wrap="none" rtlCol="0">
                <a:spAutoFit/>
              </a:bodyPr>
              <a:lstStyle/>
              <a:p>
                <a:r>
                  <a:rPr lang="en-US" dirty="0"/>
                  <a:t>phase matching: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oMath>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608563" y="5698872"/>
                <a:ext cx="3317896" cy="369332"/>
              </a:xfrm>
              <a:prstGeom prst="rect">
                <a:avLst/>
              </a:prstGeom>
              <a:blipFill>
                <a:blip r:embed="rId7"/>
                <a:stretch>
                  <a:fillRect l="-1471" t="-10000" b="-26667"/>
                </a:stretch>
              </a:blipFill>
            </p:spPr>
            <p:txBody>
              <a:bodyPr/>
              <a:lstStyle/>
              <a:p>
                <a:r>
                  <a:rPr lang="en-US">
                    <a:noFill/>
                  </a:rPr>
                  <a:t> </a:t>
                </a:r>
              </a:p>
            </p:txBody>
          </p:sp>
        </mc:Fallback>
      </mc:AlternateContent>
      <p:sp>
        <p:nvSpPr>
          <p:cNvPr id="27" name="Arrow: Down 26"/>
          <p:cNvSpPr/>
          <p:nvPr/>
        </p:nvSpPr>
        <p:spPr>
          <a:xfrm>
            <a:off x="5095546" y="4486084"/>
            <a:ext cx="457200" cy="615967"/>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Arrow: Down 27"/>
          <p:cNvSpPr/>
          <p:nvPr/>
        </p:nvSpPr>
        <p:spPr>
          <a:xfrm>
            <a:off x="5095546" y="5631048"/>
            <a:ext cx="457200" cy="632661"/>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8"/>
          <a:stretch>
            <a:fillRect/>
          </a:stretch>
        </p:blipFill>
        <p:spPr>
          <a:xfrm>
            <a:off x="4089037" y="6309531"/>
            <a:ext cx="2470218" cy="457448"/>
          </a:xfrm>
          <a:prstGeom prst="rect">
            <a:avLst/>
          </a:prstGeom>
        </p:spPr>
      </p:pic>
    </p:spTree>
    <p:extLst>
      <p:ext uri="{BB962C8B-B14F-4D97-AF65-F5344CB8AC3E}">
        <p14:creationId xmlns:p14="http://schemas.microsoft.com/office/powerpoint/2010/main" val="907285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2560" y="717090"/>
            <a:ext cx="3407113" cy="516078"/>
          </a:xfrm>
          <a:prstGeom prst="rect">
            <a:avLst/>
          </a:prstGeom>
        </p:spPr>
      </p:pic>
      <p:sp>
        <p:nvSpPr>
          <p:cNvPr id="6" name="Arrow: Down 5"/>
          <p:cNvSpPr/>
          <p:nvPr/>
        </p:nvSpPr>
        <p:spPr>
          <a:xfrm>
            <a:off x="3488586" y="185127"/>
            <a:ext cx="457200" cy="480265"/>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009017" y="201640"/>
                <a:ext cx="1556426" cy="381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𝜉</m:t>
                      </m:r>
                      <m:r>
                        <a:rPr lang="en-US" i="1">
                          <a:latin typeface="Cambria Math" panose="02040503050406030204" pitchFamily="18" charset="0"/>
                        </a:rPr>
                        <m:t>=</m:t>
                      </m:r>
                      <m:r>
                        <a:rPr lang="en-US" i="1">
                          <a:latin typeface="Cambria Math" panose="02040503050406030204" pitchFamily="18" charset="0"/>
                        </a:rPr>
                        <m:t>𝜂</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m:t>
                          </m:r>
                          <m:r>
                            <a:rPr lang="en-US" i="1">
                              <a:latin typeface="Cambria Math" panose="02040503050406030204" pitchFamily="18" charset="0"/>
                            </a:rPr>
                            <m:t>𝜃</m:t>
                          </m:r>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009017" y="201640"/>
                <a:ext cx="1556426" cy="381451"/>
              </a:xfrm>
              <a:prstGeom prst="rect">
                <a:avLst/>
              </a:prstGeom>
              <a:blipFill>
                <a:blip r:embed="rId3"/>
                <a:stretch>
                  <a:fillRect l="-392" b="-12698"/>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1962560" y="1880842"/>
            <a:ext cx="3777271" cy="969921"/>
          </a:xfrm>
          <a:prstGeom prst="rect">
            <a:avLst/>
          </a:prstGeom>
        </p:spPr>
      </p:pic>
      <p:pic>
        <p:nvPicPr>
          <p:cNvPr id="9" name="Picture 8"/>
          <p:cNvPicPr>
            <a:picLocks noChangeAspect="1"/>
          </p:cNvPicPr>
          <p:nvPr/>
        </p:nvPicPr>
        <p:blipFill>
          <a:blip r:embed="rId5"/>
          <a:stretch>
            <a:fillRect/>
          </a:stretch>
        </p:blipFill>
        <p:spPr>
          <a:xfrm>
            <a:off x="2577387" y="2723692"/>
            <a:ext cx="4137498" cy="833167"/>
          </a:xfrm>
          <a:prstGeom prst="rect">
            <a:avLst/>
          </a:prstGeom>
        </p:spPr>
      </p:pic>
      <p:sp>
        <p:nvSpPr>
          <p:cNvPr id="10" name="Arrow: Down 9"/>
          <p:cNvSpPr/>
          <p:nvPr/>
        </p:nvSpPr>
        <p:spPr>
          <a:xfrm>
            <a:off x="3488586" y="1318632"/>
            <a:ext cx="457200" cy="480265"/>
          </a:xfrm>
          <a:prstGeom prst="downArrow">
            <a:avLst/>
          </a:prstGeom>
          <a:solidFill>
            <a:schemeClr val="dk1">
              <a:alpha val="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6"/>
          <a:stretch>
            <a:fillRect/>
          </a:stretch>
        </p:blipFill>
        <p:spPr>
          <a:xfrm>
            <a:off x="6895320" y="201640"/>
            <a:ext cx="3512763" cy="2743201"/>
          </a:xfrm>
          <a:prstGeom prst="rect">
            <a:avLst/>
          </a:prstGeom>
        </p:spPr>
      </p:pic>
      <p:pic>
        <p:nvPicPr>
          <p:cNvPr id="12" name="Picture 11"/>
          <p:cNvPicPr>
            <a:picLocks noChangeAspect="1"/>
          </p:cNvPicPr>
          <p:nvPr/>
        </p:nvPicPr>
        <p:blipFill>
          <a:blip r:embed="rId7"/>
          <a:stretch>
            <a:fillRect/>
          </a:stretch>
        </p:blipFill>
        <p:spPr>
          <a:xfrm>
            <a:off x="7438603" y="3042539"/>
            <a:ext cx="2704104" cy="2680826"/>
          </a:xfrm>
          <a:prstGeom prst="rect">
            <a:avLst/>
          </a:prstGeom>
        </p:spPr>
      </p:pic>
      <p:pic>
        <p:nvPicPr>
          <p:cNvPr id="13" name="Picture 12"/>
          <p:cNvPicPr>
            <a:picLocks noChangeAspect="1"/>
          </p:cNvPicPr>
          <p:nvPr/>
        </p:nvPicPr>
        <p:blipFill>
          <a:blip r:embed="rId8"/>
          <a:stretch>
            <a:fillRect/>
          </a:stretch>
        </p:blipFill>
        <p:spPr>
          <a:xfrm>
            <a:off x="2297167" y="3712300"/>
            <a:ext cx="2840038" cy="1341304"/>
          </a:xfrm>
          <a:prstGeom prst="rect">
            <a:avLst/>
          </a:prstGeom>
        </p:spPr>
      </p:pic>
      <p:sp>
        <p:nvSpPr>
          <p:cNvPr id="14" name="TextBox 13"/>
          <p:cNvSpPr txBox="1"/>
          <p:nvPr/>
        </p:nvSpPr>
        <p:spPr>
          <a:xfrm>
            <a:off x="1657760" y="5821065"/>
            <a:ext cx="9010241"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fluctuations are reduced below the vacuum level</a:t>
            </a:r>
          </a:p>
          <a:p>
            <a:pPr marL="285750" indent="-285750">
              <a:buFont typeface="Wingdings" panose="05000000000000000000" pitchFamily="2" charset="2"/>
              <a:buChar char="Ø"/>
            </a:pPr>
            <a:r>
              <a:rPr lang="en-US" sz="2400" dirty="0"/>
              <a:t>measurements can </a:t>
            </a:r>
            <a:r>
              <a:rPr lang="en-US" sz="2400" b="1" dirty="0">
                <a:solidFill>
                  <a:srgbClr val="FF0000"/>
                </a:solidFill>
              </a:rPr>
              <a:t>surpass</a:t>
            </a:r>
            <a:r>
              <a:rPr lang="en-US" sz="2400" dirty="0"/>
              <a:t> the standard quantum limit in sensitivity.</a:t>
            </a:r>
          </a:p>
        </p:txBody>
      </p:sp>
      <mc:AlternateContent xmlns:mc="http://schemas.openxmlformats.org/markup-compatibility/2006" xmlns:a14="http://schemas.microsoft.com/office/drawing/2010/main">
        <mc:Choice Requires="a14">
          <p:sp>
            <p:nvSpPr>
              <p:cNvPr id="15" name="TextBox 14"/>
              <p:cNvSpPr txBox="1"/>
              <p:nvPr/>
            </p:nvSpPr>
            <p:spPr>
              <a:xfrm>
                <a:off x="2251076" y="5151304"/>
                <a:ext cx="1600118"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/2</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251076" y="5151304"/>
                <a:ext cx="1600118" cy="404983"/>
              </a:xfrm>
              <a:prstGeom prst="rect">
                <a:avLst/>
              </a:prstGeom>
              <a:blipFill>
                <a:blip r:embed="rId9"/>
                <a:stretch>
                  <a:fillRect b="-10606"/>
                </a:stretch>
              </a:blipFill>
            </p:spPr>
            <p:txBody>
              <a:bodyPr/>
              <a:lstStyle/>
              <a:p>
                <a:r>
                  <a:rPr lang="en-US">
                    <a:noFill/>
                  </a:rPr>
                  <a:t> </a:t>
                </a:r>
              </a:p>
            </p:txBody>
          </p:sp>
        </mc:Fallback>
      </mc:AlternateContent>
    </p:spTree>
    <p:extLst>
      <p:ext uri="{BB962C8B-B14F-4D97-AF65-F5344CB8AC3E}">
        <p14:creationId xmlns:p14="http://schemas.microsoft.com/office/powerpoint/2010/main" val="13636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3401" y="1670063"/>
            <a:ext cx="4959350" cy="369332"/>
          </a:xfrm>
          <a:prstGeom prst="rect">
            <a:avLst/>
          </a:prstGeom>
          <a:noFill/>
        </p:spPr>
        <p:txBody>
          <a:bodyPr wrap="square" rtlCol="0">
            <a:spAutoFit/>
          </a:bodyPr>
          <a:lstStyle/>
          <a:p>
            <a:r>
              <a:rPr lang="en-US" dirty="0"/>
              <a:t>M. O. Scully, M. S. </a:t>
            </a:r>
            <a:r>
              <a:rPr lang="en-US" dirty="0" err="1"/>
              <a:t>Zubairy</a:t>
            </a:r>
            <a:r>
              <a:rPr lang="en-US" dirty="0"/>
              <a:t>, Quantum Optics</a:t>
            </a:r>
          </a:p>
        </p:txBody>
      </p:sp>
      <p:sp>
        <p:nvSpPr>
          <p:cNvPr id="15" name="Rectangle 14">
            <a:extLst>
              <a:ext uri="{FF2B5EF4-FFF2-40B4-BE49-F238E27FC236}">
                <a16:creationId xmlns:a16="http://schemas.microsoft.com/office/drawing/2014/main" id="{6C4B916D-2335-4696-969B-676846824042}"/>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
        <p:nvSpPr>
          <p:cNvPr id="4" name="TextBox 3">
            <a:extLst>
              <a:ext uri="{FF2B5EF4-FFF2-40B4-BE49-F238E27FC236}">
                <a16:creationId xmlns:a16="http://schemas.microsoft.com/office/drawing/2014/main" id="{006DCADE-8803-47F8-AB06-75C507564729}"/>
              </a:ext>
            </a:extLst>
          </p:cNvPr>
          <p:cNvSpPr txBox="1"/>
          <p:nvPr/>
        </p:nvSpPr>
        <p:spPr>
          <a:xfrm>
            <a:off x="3323388" y="2285855"/>
            <a:ext cx="6021657" cy="954107"/>
          </a:xfrm>
          <a:prstGeom prst="rect">
            <a:avLst/>
          </a:prstGeom>
          <a:noFill/>
        </p:spPr>
        <p:txBody>
          <a:bodyPr wrap="square" rtlCol="0">
            <a:spAutoFit/>
          </a:bodyPr>
          <a:lstStyle/>
          <a:p>
            <a:r>
              <a:rPr lang="en-US" sz="2800" dirty="0"/>
              <a:t>A two-level system interacting with the squeezed vacuum reservoir:</a:t>
            </a:r>
          </a:p>
        </p:txBody>
      </p:sp>
      <p:sp>
        <p:nvSpPr>
          <p:cNvPr id="5" name="TextBox 4">
            <a:extLst>
              <a:ext uri="{FF2B5EF4-FFF2-40B4-BE49-F238E27FC236}">
                <a16:creationId xmlns:a16="http://schemas.microsoft.com/office/drawing/2014/main" id="{4DB1590C-F918-4523-B7C4-A8622B7D4096}"/>
              </a:ext>
            </a:extLst>
          </p:cNvPr>
          <p:cNvSpPr txBox="1"/>
          <p:nvPr/>
        </p:nvSpPr>
        <p:spPr>
          <a:xfrm>
            <a:off x="2219092" y="4943305"/>
            <a:ext cx="3047629"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enhanced dephasing</a:t>
            </a:r>
          </a:p>
        </p:txBody>
      </p:sp>
      <p:sp>
        <p:nvSpPr>
          <p:cNvPr id="24" name="TextBox 23">
            <a:extLst>
              <a:ext uri="{FF2B5EF4-FFF2-40B4-BE49-F238E27FC236}">
                <a16:creationId xmlns:a16="http://schemas.microsoft.com/office/drawing/2014/main" id="{2C480FAC-65C5-44AC-AF87-03E5FD130E64}"/>
              </a:ext>
            </a:extLst>
          </p:cNvPr>
          <p:cNvSpPr txBox="1"/>
          <p:nvPr/>
        </p:nvSpPr>
        <p:spPr>
          <a:xfrm>
            <a:off x="7359512" y="4936060"/>
            <a:ext cx="328647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suppressed dephasing</a:t>
            </a:r>
          </a:p>
        </p:txBody>
      </p:sp>
      <p:pic>
        <p:nvPicPr>
          <p:cNvPr id="8" name="Picture 7">
            <a:extLst>
              <a:ext uri="{FF2B5EF4-FFF2-40B4-BE49-F238E27FC236}">
                <a16:creationId xmlns:a16="http://schemas.microsoft.com/office/drawing/2014/main" id="{05206996-F887-4733-BA2B-6ECE028243B5}"/>
              </a:ext>
            </a:extLst>
          </p:cNvPr>
          <p:cNvPicPr>
            <a:picLocks noChangeAspect="1"/>
          </p:cNvPicPr>
          <p:nvPr/>
        </p:nvPicPr>
        <p:blipFill>
          <a:blip r:embed="rId2"/>
          <a:stretch>
            <a:fillRect/>
          </a:stretch>
        </p:blipFill>
        <p:spPr>
          <a:xfrm>
            <a:off x="2370331" y="3642962"/>
            <a:ext cx="2990850" cy="876300"/>
          </a:xfrm>
          <a:prstGeom prst="rect">
            <a:avLst/>
          </a:prstGeom>
        </p:spPr>
      </p:pic>
      <p:pic>
        <p:nvPicPr>
          <p:cNvPr id="10" name="Picture 9">
            <a:extLst>
              <a:ext uri="{FF2B5EF4-FFF2-40B4-BE49-F238E27FC236}">
                <a16:creationId xmlns:a16="http://schemas.microsoft.com/office/drawing/2014/main" id="{F5C82AE7-C1EF-45C2-B60F-0B7006F48CA4}"/>
              </a:ext>
            </a:extLst>
          </p:cNvPr>
          <p:cNvPicPr>
            <a:picLocks noChangeAspect="1"/>
          </p:cNvPicPr>
          <p:nvPr/>
        </p:nvPicPr>
        <p:blipFill>
          <a:blip r:embed="rId3"/>
          <a:stretch>
            <a:fillRect/>
          </a:stretch>
        </p:blipFill>
        <p:spPr>
          <a:xfrm>
            <a:off x="7331289" y="3642961"/>
            <a:ext cx="3314700" cy="876300"/>
          </a:xfrm>
          <a:prstGeom prst="rect">
            <a:avLst/>
          </a:prstGeom>
        </p:spPr>
      </p:pic>
      <p:cxnSp>
        <p:nvCxnSpPr>
          <p:cNvPr id="16" name="Straight Arrow Connector 15">
            <a:extLst>
              <a:ext uri="{FF2B5EF4-FFF2-40B4-BE49-F238E27FC236}">
                <a16:creationId xmlns:a16="http://schemas.microsoft.com/office/drawing/2014/main" id="{11049CB1-DBAA-4806-B148-E617EF573D2A}"/>
              </a:ext>
            </a:extLst>
          </p:cNvPr>
          <p:cNvCxnSpPr>
            <a:cxnSpLocks/>
          </p:cNvCxnSpPr>
          <p:nvPr/>
        </p:nvCxnSpPr>
        <p:spPr>
          <a:xfrm flipV="1">
            <a:off x="3865756" y="4219762"/>
            <a:ext cx="416312" cy="7235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E637CF-F87F-47F9-B542-56C35C5E41B4}"/>
              </a:ext>
            </a:extLst>
          </p:cNvPr>
          <p:cNvCxnSpPr>
            <a:cxnSpLocks/>
          </p:cNvCxnSpPr>
          <p:nvPr/>
        </p:nvCxnSpPr>
        <p:spPr>
          <a:xfrm flipH="1" flipV="1">
            <a:off x="9345045" y="4169984"/>
            <a:ext cx="476624" cy="7660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39F5CE4-7912-4184-BE97-A6B4F1E3A123}"/>
              </a:ext>
            </a:extLst>
          </p:cNvPr>
          <p:cNvSpPr txBox="1"/>
          <p:nvPr/>
        </p:nvSpPr>
        <p:spPr>
          <a:xfrm>
            <a:off x="1500923" y="5814524"/>
            <a:ext cx="10363735"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How to generate the squeezed vacuum in all directions?</a:t>
            </a:r>
          </a:p>
        </p:txBody>
      </p:sp>
    </p:spTree>
    <p:extLst>
      <p:ext uri="{BB962C8B-B14F-4D97-AF65-F5344CB8AC3E}">
        <p14:creationId xmlns:p14="http://schemas.microsoft.com/office/powerpoint/2010/main" val="249187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400" y="643467"/>
            <a:ext cx="8408193" cy="744836"/>
          </a:xfrm>
        </p:spPr>
        <p:txBody>
          <a:bodyPr vert="horz" lIns="91440" tIns="45720" rIns="91440" bIns="45720" rtlCol="0" anchor="ctr">
            <a:noAutofit/>
          </a:bodyPr>
          <a:lstStyle/>
          <a:p>
            <a:pPr algn="ctr"/>
            <a:r>
              <a:rPr lang="en-US" sz="2800" dirty="0">
                <a:solidFill>
                  <a:schemeClr val="bg1"/>
                </a:solidFill>
              </a:rPr>
              <a:t>Experimental proof</a:t>
            </a:r>
          </a:p>
        </p:txBody>
      </p:sp>
      <p:sp>
        <p:nvSpPr>
          <p:cNvPr id="6" name="TextBox 5"/>
          <p:cNvSpPr txBox="1"/>
          <p:nvPr/>
        </p:nvSpPr>
        <p:spPr>
          <a:xfrm>
            <a:off x="4788672" y="1443694"/>
            <a:ext cx="4959350" cy="369332"/>
          </a:xfrm>
          <a:prstGeom prst="rect">
            <a:avLst/>
          </a:prstGeom>
          <a:noFill/>
        </p:spPr>
        <p:txBody>
          <a:bodyPr wrap="square" rtlCol="0">
            <a:spAutoFit/>
          </a:bodyPr>
          <a:lstStyle/>
          <a:p>
            <a:r>
              <a:rPr lang="en-US" dirty="0"/>
              <a:t>K. W. </a:t>
            </a:r>
            <a:r>
              <a:rPr lang="en-US" dirty="0" err="1"/>
              <a:t>Murch</a:t>
            </a:r>
            <a:r>
              <a:rPr lang="en-US" dirty="0"/>
              <a:t> et. al., Nature, 2013</a:t>
            </a:r>
          </a:p>
        </p:txBody>
      </p:sp>
      <p:pic>
        <p:nvPicPr>
          <p:cNvPr id="3" name="Picture 2"/>
          <p:cNvPicPr>
            <a:picLocks noChangeAspect="1"/>
          </p:cNvPicPr>
          <p:nvPr/>
        </p:nvPicPr>
        <p:blipFill>
          <a:blip r:embed="rId2"/>
          <a:stretch>
            <a:fillRect/>
          </a:stretch>
        </p:blipFill>
        <p:spPr>
          <a:xfrm>
            <a:off x="1393727" y="2100141"/>
            <a:ext cx="4500754" cy="4213750"/>
          </a:xfrm>
          <a:prstGeom prst="rect">
            <a:avLst/>
          </a:prstGeom>
        </p:spPr>
      </p:pic>
      <p:pic>
        <p:nvPicPr>
          <p:cNvPr id="5" name="Picture 4"/>
          <p:cNvPicPr>
            <a:picLocks noChangeAspect="1"/>
          </p:cNvPicPr>
          <p:nvPr/>
        </p:nvPicPr>
        <p:blipFill>
          <a:blip r:embed="rId3"/>
          <a:stretch>
            <a:fillRect/>
          </a:stretch>
        </p:blipFill>
        <p:spPr>
          <a:xfrm>
            <a:off x="6108155" y="1985391"/>
            <a:ext cx="2253087" cy="1486315"/>
          </a:xfrm>
          <a:prstGeom prst="rect">
            <a:avLst/>
          </a:prstGeom>
        </p:spPr>
      </p:pic>
      <p:pic>
        <p:nvPicPr>
          <p:cNvPr id="7" name="Picture 6"/>
          <p:cNvPicPr>
            <a:picLocks noChangeAspect="1"/>
          </p:cNvPicPr>
          <p:nvPr/>
        </p:nvPicPr>
        <p:blipFill>
          <a:blip r:embed="rId4"/>
          <a:stretch>
            <a:fillRect/>
          </a:stretch>
        </p:blipFill>
        <p:spPr>
          <a:xfrm>
            <a:off x="6066868" y="3587650"/>
            <a:ext cx="2325132" cy="1555851"/>
          </a:xfrm>
          <a:prstGeom prst="rect">
            <a:avLst/>
          </a:prstGeom>
        </p:spPr>
      </p:pic>
      <p:pic>
        <p:nvPicPr>
          <p:cNvPr id="8" name="Picture 7"/>
          <p:cNvPicPr>
            <a:picLocks noChangeAspect="1"/>
          </p:cNvPicPr>
          <p:nvPr/>
        </p:nvPicPr>
        <p:blipFill>
          <a:blip r:embed="rId5"/>
          <a:stretch>
            <a:fillRect/>
          </a:stretch>
        </p:blipFill>
        <p:spPr>
          <a:xfrm>
            <a:off x="6090526" y="5203296"/>
            <a:ext cx="2322981" cy="1548654"/>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8784090" y="3418993"/>
                <a:ext cx="2364430" cy="14250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ea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=0.88</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|=1.08</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𝑥</m:t>
                        </m:r>
                      </m:sub>
                    </m:sSub>
                    <m:r>
                      <a:rPr lang="en-US" i="1">
                        <a:latin typeface="Cambria Math" panose="02040503050406030204" pitchFamily="18" charset="0"/>
                      </a:rPr>
                      <m:t>=2.2</m:t>
                    </m:r>
                    <m:r>
                      <a:rPr lang="en-US" i="1">
                        <a:latin typeface="Cambria Math" panose="02040503050406030204" pitchFamily="18" charset="0"/>
                      </a:rPr>
                      <m:t>𝜇</m:t>
                    </m:r>
                    <m:r>
                      <a:rPr lang="en-US" i="1">
                        <a:latin typeface="Cambria Math" panose="02040503050406030204" pitchFamily="18" charset="0"/>
                      </a:rPr>
                      <m:t>𝑠</m:t>
                    </m:r>
                  </m:oMath>
                </a14:m>
                <a:r>
                  <a:rPr lang="en-US" dirty="0"/>
                  <a:t> suppresed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𝑦</m:t>
                        </m:r>
                      </m:sub>
                    </m:sSub>
                    <m:r>
                      <a:rPr lang="en-US" i="1">
                        <a:latin typeface="Cambria Math" panose="02040503050406030204" pitchFamily="18" charset="0"/>
                      </a:rPr>
                      <m:t>=0.29</m:t>
                    </m:r>
                    <m:r>
                      <a:rPr lang="en-US" i="1">
                        <a:latin typeface="Cambria Math" panose="02040503050406030204" pitchFamily="18" charset="0"/>
                      </a:rPr>
                      <m:t>𝜇</m:t>
                    </m:r>
                    <m:r>
                      <a:rPr lang="en-US" i="1">
                        <a:latin typeface="Cambria Math" panose="02040503050406030204" pitchFamily="18" charset="0"/>
                      </a:rPr>
                      <m:t>𝑠</m:t>
                    </m:r>
                  </m:oMath>
                </a14:m>
                <a:r>
                  <a:rPr lang="en-US" dirty="0"/>
                  <a:t> enhanced</a:t>
                </a:r>
              </a:p>
            </p:txBody>
          </p:sp>
        </mc:Choice>
        <mc:Fallback xmlns="">
          <p:sp>
            <p:nvSpPr>
              <p:cNvPr id="10" name="TextBox 9"/>
              <p:cNvSpPr txBox="1">
                <a:spLocks noRot="1" noChangeAspect="1" noMove="1" noResize="1" noEditPoints="1" noAdjustHandles="1" noChangeArrowheads="1" noChangeShapeType="1" noTextEdit="1"/>
              </p:cNvSpPr>
              <p:nvPr/>
            </p:nvSpPr>
            <p:spPr>
              <a:xfrm>
                <a:off x="8784090" y="3418993"/>
                <a:ext cx="2364430" cy="1425070"/>
              </a:xfrm>
              <a:prstGeom prst="rect">
                <a:avLst/>
              </a:prstGeom>
              <a:blipFill>
                <a:blip r:embed="rId6"/>
                <a:stretch>
                  <a:fillRect r="-1546" b="-4701"/>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0D884440-106C-47B6-A77A-8E8E823B224B}"/>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squeezed vacuum reservoir</a:t>
            </a:r>
          </a:p>
        </p:txBody>
      </p:sp>
    </p:spTree>
    <p:extLst>
      <p:ext uri="{BB962C8B-B14F-4D97-AF65-F5344CB8AC3E}">
        <p14:creationId xmlns:p14="http://schemas.microsoft.com/office/powerpoint/2010/main" val="49841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11BE78-8576-44DF-A1AE-3978E31A1045}"/>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Waveguide QED</a:t>
            </a:r>
          </a:p>
        </p:txBody>
      </p:sp>
      <p:sp>
        <p:nvSpPr>
          <p:cNvPr id="12" name="Title 2">
            <a:extLst>
              <a:ext uri="{FF2B5EF4-FFF2-40B4-BE49-F238E27FC236}">
                <a16:creationId xmlns:a16="http://schemas.microsoft.com/office/drawing/2014/main" id="{3C7362FD-3513-4DE1-8B74-69E5D1AD1403}"/>
              </a:ext>
            </a:extLst>
          </p:cNvPr>
          <p:cNvSpPr txBox="1">
            <a:spLocks/>
          </p:cNvSpPr>
          <p:nvPr/>
        </p:nvSpPr>
        <p:spPr>
          <a:xfrm>
            <a:off x="1941400" y="643467"/>
            <a:ext cx="8408193"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D6588B0-5393-4596-AF95-4C082EB49865}"/>
              </a:ext>
            </a:extLst>
          </p:cNvPr>
          <p:cNvPicPr>
            <a:picLocks noChangeAspect="1"/>
          </p:cNvPicPr>
          <p:nvPr/>
        </p:nvPicPr>
        <p:blipFill>
          <a:blip r:embed="rId2"/>
          <a:stretch>
            <a:fillRect/>
          </a:stretch>
        </p:blipFill>
        <p:spPr>
          <a:xfrm>
            <a:off x="1517185" y="2706474"/>
            <a:ext cx="9463258" cy="1916310"/>
          </a:xfrm>
          <a:prstGeom prst="rect">
            <a:avLst/>
          </a:prstGeom>
        </p:spPr>
      </p:pic>
    </p:spTree>
    <p:extLst>
      <p:ext uri="{BB962C8B-B14F-4D97-AF65-F5344CB8AC3E}">
        <p14:creationId xmlns:p14="http://schemas.microsoft.com/office/powerpoint/2010/main" val="201125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5880" y="3163392"/>
            <a:ext cx="4590760" cy="351250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77644" y="2101072"/>
                <a:ext cx="4590760" cy="9393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𝑚</m:t>
                                  </m:r>
                                  <m:r>
                                    <a:rPr lang="en-US" sz="2800" i="1">
                                      <a:latin typeface="Cambria Math" panose="02040503050406030204" pitchFamily="18" charset="0"/>
                                    </a:rPr>
                                    <m:t>𝜋</m:t>
                                  </m:r>
                                </m:num>
                                <m:den>
                                  <m:r>
                                    <a:rPr lang="en-US" sz="2800" i="1">
                                      <a:latin typeface="Cambria Math" panose="02040503050406030204" pitchFamily="18" charset="0"/>
                                    </a:rPr>
                                    <m:t>𝑎</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i="1">
                                      <a:latin typeface="Cambria Math" panose="02040503050406030204" pitchFamily="18" charset="0"/>
                                    </a:rPr>
                                    <m:t>𝜋</m:t>
                                  </m:r>
                                </m:num>
                                <m:den>
                                  <m:r>
                                    <a:rPr lang="en-US" sz="2800" i="1">
                                      <a:latin typeface="Cambria Math" panose="02040503050406030204" pitchFamily="18" charset="0"/>
                                    </a:rPr>
                                    <m:t>𝑏</m:t>
                                  </m:r>
                                </m:den>
                              </m:f>
                            </m:e>
                          </m:d>
                        </m:e>
                        <m:sup>
                          <m:r>
                            <a:rPr lang="en-US" sz="2800" i="1">
                              <a:latin typeface="Cambria Math" panose="02040503050406030204" pitchFamily="18" charset="0"/>
                            </a:rPr>
                            <m:t>2</m:t>
                          </m:r>
                        </m:sup>
                      </m:s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𝑘</m:t>
                          </m:r>
                        </m:e>
                        <m:sub>
                          <m:r>
                            <a:rPr lang="en-US" sz="2800" i="1">
                              <a:latin typeface="Cambria Math" panose="02040503050406030204" pitchFamily="18" charset="0"/>
                            </a:rPr>
                            <m:t>𝑧</m:t>
                          </m:r>
                        </m:sub>
                        <m:sup>
                          <m:r>
                            <a:rPr lang="en-US" sz="2800" i="1">
                              <a:latin typeface="Cambria Math" panose="02040503050406030204" pitchFamily="18" charset="0"/>
                            </a:rPr>
                            <m:t>2</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𝜈</m:t>
                                  </m:r>
                                </m:num>
                                <m:den>
                                  <m:r>
                                    <a:rPr lang="en-US" sz="2800" i="1">
                                      <a:latin typeface="Cambria Math" panose="02040503050406030204" pitchFamily="18" charset="0"/>
                                    </a:rPr>
                                    <m:t>𝑐</m:t>
                                  </m:r>
                                </m:den>
                              </m:f>
                            </m:e>
                          </m:d>
                        </m:e>
                        <m:sup>
                          <m:r>
                            <a:rPr lang="en-US" sz="2800" i="1">
                              <a:latin typeface="Cambria Math" panose="02040503050406030204" pitchFamily="18" charset="0"/>
                            </a:rPr>
                            <m:t>2</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77644" y="2101072"/>
                <a:ext cx="4590760" cy="939360"/>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stretch>
            <a:fillRect/>
          </a:stretch>
        </p:blipFill>
        <p:spPr>
          <a:xfrm>
            <a:off x="5987086" y="273181"/>
            <a:ext cx="5323702" cy="2805182"/>
          </a:xfrm>
          <a:prstGeom prst="rect">
            <a:avLst/>
          </a:prstGeom>
        </p:spPr>
      </p:pic>
      <p:pic>
        <p:nvPicPr>
          <p:cNvPr id="11" name="Picture 10"/>
          <p:cNvPicPr>
            <a:picLocks noChangeAspect="1"/>
          </p:cNvPicPr>
          <p:nvPr/>
        </p:nvPicPr>
        <p:blipFill>
          <a:blip r:embed="rId5"/>
          <a:stretch>
            <a:fillRect/>
          </a:stretch>
        </p:blipFill>
        <p:spPr>
          <a:xfrm>
            <a:off x="881212" y="182106"/>
            <a:ext cx="4304879" cy="1873888"/>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5987086" y="3811647"/>
                <a:ext cx="4768851" cy="1107996"/>
              </a:xfrm>
              <a:prstGeom prst="rect">
                <a:avLst/>
              </a:prstGeom>
            </p:spPr>
            <p:txBody>
              <a:bodyPr wrap="square">
                <a:spAutoFit/>
              </a:bodyPr>
              <a:lstStyle/>
              <a:p>
                <a:pPr marL="285750" indent="-285750">
                  <a:buFont typeface="Wingdings" panose="05000000000000000000" pitchFamily="2" charset="2"/>
                  <a:buChar char="Ø"/>
                </a:pPr>
                <a:r>
                  <a:rPr lang="en-US" sz="2200" dirty="0"/>
                  <a:t>We put the dipole at the center of waveguide,  aligning along y direction</a:t>
                </a:r>
              </a:p>
              <a:p>
                <a:pPr marL="285750" indent="-285750">
                  <a:buFont typeface="Wingdings" panose="05000000000000000000" pitchFamily="2" charset="2"/>
                  <a:buChar char="Ø"/>
                </a:pPr>
                <a:r>
                  <a:rPr lang="en-US" sz="2200" dirty="0"/>
                  <a:t>The atom only couples to </a:t>
                </a:r>
                <a14:m>
                  <m:oMath xmlns:m="http://schemas.openxmlformats.org/officeDocument/2006/math">
                    <m:r>
                      <a:rPr lang="en-US" sz="2200" i="1">
                        <a:latin typeface="Cambria Math" panose="02040503050406030204" pitchFamily="18" charset="0"/>
                      </a:rPr>
                      <m:t>𝑇</m:t>
                    </m:r>
                    <m:sSub>
                      <m:sSubPr>
                        <m:ctrlPr>
                          <a:rPr lang="en-US" sz="2200" i="1">
                            <a:latin typeface="Cambria Math" panose="02040503050406030204" pitchFamily="18" charset="0"/>
                          </a:rPr>
                        </m:ctrlPr>
                      </m:sSubPr>
                      <m:e>
                        <m:r>
                          <a:rPr lang="en-US" sz="2200" i="1">
                            <a:latin typeface="Cambria Math" panose="02040503050406030204" pitchFamily="18" charset="0"/>
                          </a:rPr>
                          <m:t>𝐸</m:t>
                        </m:r>
                      </m:e>
                      <m:sub>
                        <m:r>
                          <a:rPr lang="en-US" sz="2200" i="1">
                            <a:latin typeface="Cambria Math" panose="02040503050406030204" pitchFamily="18" charset="0"/>
                          </a:rPr>
                          <m:t>10</m:t>
                        </m:r>
                      </m:sub>
                    </m:sSub>
                  </m:oMath>
                </a14:m>
                <a:r>
                  <a:rPr lang="en-US" sz="2200" dirty="0"/>
                  <a:t> mode</a:t>
                </a:r>
              </a:p>
            </p:txBody>
          </p:sp>
        </mc:Choice>
        <mc:Fallback xmlns="">
          <p:sp>
            <p:nvSpPr>
              <p:cNvPr id="14" name="Rectangle 13"/>
              <p:cNvSpPr>
                <a:spLocks noRot="1" noChangeAspect="1" noMove="1" noResize="1" noEditPoints="1" noAdjustHandles="1" noChangeArrowheads="1" noChangeShapeType="1" noTextEdit="1"/>
              </p:cNvSpPr>
              <p:nvPr/>
            </p:nvSpPr>
            <p:spPr>
              <a:xfrm>
                <a:off x="5987086" y="3811647"/>
                <a:ext cx="4768851" cy="1107996"/>
              </a:xfrm>
              <a:prstGeom prst="rect">
                <a:avLst/>
              </a:prstGeom>
              <a:blipFill>
                <a:blip r:embed="rId6"/>
                <a:stretch>
                  <a:fillRect l="-1407" t="-3297" r="-512" b="-10440"/>
                </a:stretch>
              </a:blipFill>
            </p:spPr>
            <p:txBody>
              <a:bodyPr/>
              <a:lstStyle/>
              <a:p>
                <a:r>
                  <a:rPr lang="en-US">
                    <a:noFill/>
                  </a:rPr>
                  <a:t> </a:t>
                </a:r>
              </a:p>
            </p:txBody>
          </p:sp>
        </mc:Fallback>
      </mc:AlternateContent>
    </p:spTree>
    <p:extLst>
      <p:ext uri="{BB962C8B-B14F-4D97-AF65-F5344CB8AC3E}">
        <p14:creationId xmlns:p14="http://schemas.microsoft.com/office/powerpoint/2010/main" val="15356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D6659CD-AA28-4880-9DDF-B3D2CE055417}"/>
                  </a:ext>
                </a:extLst>
              </p:cNvPr>
              <p:cNvSpPr txBox="1"/>
              <p:nvPr/>
            </p:nvSpPr>
            <p:spPr>
              <a:xfrm>
                <a:off x="617684" y="1873747"/>
                <a:ext cx="7828567" cy="2599686"/>
              </a:xfrm>
              <a:prstGeom prst="rect">
                <a:avLst/>
              </a:prstGeom>
              <a:noFill/>
            </p:spPr>
            <p:txBody>
              <a:bodyPr wrap="square" rtlCol="0">
                <a:spAutoFit/>
              </a:bodyPr>
              <a:lstStyle/>
              <a:p>
                <a14:m>
                  <m:oMath xmlns:m="http://schemas.openxmlformats.org/officeDocument/2006/math">
                    <m:acc>
                      <m:accPr>
                        <m:chr m:val="̇"/>
                        <m:ctrlPr>
                          <a:rPr lang="en-US" sz="2400" i="1">
                            <a:latin typeface="Cambria Math" panose="02040503050406030204" pitchFamily="18" charset="0"/>
                          </a:rPr>
                        </m:ctrlPr>
                      </m:acc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e>
                    </m:acc>
                    <m:r>
                      <a:rPr lang="en-US" sz="2400" i="1">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r>
                          <a:rPr lang="en-US" sz="2400" i="1">
                            <a:solidFill>
                              <a:schemeClr val="tx1"/>
                            </a:solidFill>
                            <a:latin typeface="Cambria Math" panose="02040503050406030204" pitchFamily="18" charset="0"/>
                          </a:rPr>
                          <m:t>𝑀</m:t>
                        </m:r>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solidFill>
                    <a:schemeClr val="tx1"/>
                  </a:solidFill>
                </a:endParaRPr>
              </a:p>
              <a:p>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𝛾</m:t>
                            </m:r>
                            <m:r>
                              <a:rPr lang="en-US" sz="2400" i="1">
                                <a:solidFill>
                                  <a:schemeClr val="tx1"/>
                                </a:solidFill>
                                <a:latin typeface="Cambria Math" panose="02040503050406030204" pitchFamily="18" charset="0"/>
                              </a:rPr>
                              <m:t>′</m:t>
                            </m:r>
                          </m:e>
                          <m:sub>
                            <m:r>
                              <a:rPr lang="en-US" sz="2400" i="1">
                                <a:solidFill>
                                  <a:schemeClr val="tx1"/>
                                </a:solidFill>
                                <a:latin typeface="Cambria Math" panose="02040503050406030204" pitchFamily="18" charset="0"/>
                              </a:rPr>
                              <m:t>𝑖𝑗</m:t>
                            </m:r>
                          </m:sub>
                        </m:sSub>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𝑀</m:t>
                            </m:r>
                          </m:e>
                          <m:sup>
                            <m:r>
                              <a:rPr lang="en-US" sz="2400" i="1">
                                <a:solidFill>
                                  <a:schemeClr val="tx1"/>
                                </a:solidFill>
                                <a:latin typeface="Cambria Math" panose="02040503050406030204" pitchFamily="18" charset="0"/>
                              </a:rPr>
                              <m:t>∗</m:t>
                            </m:r>
                          </m:sup>
                        </m:sSup>
                      </m:e>
                    </m:nary>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𝑗</m:t>
                            </m:r>
                          </m:sub>
                          <m:sup>
                            <m:r>
                              <a:rPr lang="en-US" sz="2400" i="1">
                                <a:solidFill>
                                  <a:schemeClr val="tx1"/>
                                </a:solidFill>
                                <a:latin typeface="Cambria Math" panose="02040503050406030204" pitchFamily="18" charset="0"/>
                              </a:rPr>
                              <m:t>−</m:t>
                            </m:r>
                          </m:sup>
                        </m:sSubSup>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𝜌</m:t>
                            </m:r>
                          </m:e>
                          <m:sup>
                            <m:r>
                              <a:rPr lang="en-US" sz="2400" i="1">
                                <a:solidFill>
                                  <a:schemeClr val="tx1"/>
                                </a:solidFill>
                                <a:latin typeface="Cambria Math" panose="02040503050406030204" pitchFamily="18" charset="0"/>
                              </a:rPr>
                              <m:t>𝑆</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𝑁</m:t>
                        </m:r>
                        <m:r>
                          <a:rPr lang="en-US" sz="2400" i="1">
                            <a:latin typeface="Cambria Math" panose="02040503050406030204" pitchFamily="18" charset="0"/>
                          </a:rPr>
                          <m:t>)</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𝛾</m:t>
                            </m:r>
                          </m:e>
                          <m:sub>
                            <m:r>
                              <a:rPr lang="en-US" sz="2400" i="1">
                                <a:latin typeface="Cambria Math" panose="02040503050406030204" pitchFamily="18" charset="0"/>
                              </a:rPr>
                              <m:t>𝑖𝑗</m:t>
                            </m:r>
                          </m:sub>
                        </m:sSub>
                        <m:r>
                          <a:rPr lang="en-US" sz="2400" i="1">
                            <a:latin typeface="Cambria Math" panose="02040503050406030204" pitchFamily="18" charset="0"/>
                          </a:rPr>
                          <m:t>𝑁</m:t>
                        </m:r>
                      </m:e>
                    </m:nary>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oMath>
                </a14:m>
                <a:endParaRPr lang="en-US" sz="2400" dirty="0"/>
              </a:p>
              <a:p>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Λ</m:t>
                            </m:r>
                          </m:e>
                          <m:sub>
                            <m:r>
                              <a:rPr lang="en-US" sz="2400" i="1">
                                <a:latin typeface="Cambria Math" panose="02040503050406030204" pitchFamily="18" charset="0"/>
                              </a:rPr>
                              <m:t>𝑖𝑗</m:t>
                            </m:r>
                          </m:sub>
                        </m:sSub>
                      </m:e>
                    </m:nary>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𝜌</m:t>
                        </m:r>
                      </m:e>
                      <m:sup>
                        <m:r>
                          <a:rPr lang="en-US" sz="2400" i="1">
                            <a:latin typeface="Cambria Math" panose="02040503050406030204" pitchFamily="18" charset="0"/>
                          </a:rPr>
                          <m:t>𝑆</m:t>
                        </m:r>
                      </m:sup>
                    </m:sSup>
                    <m:r>
                      <a:rPr lang="en-US" sz="2400" i="1">
                        <a:latin typeface="Cambria Math" panose="02040503050406030204" pitchFamily="18" charset="0"/>
                      </a:rPr>
                      <m:t>]</m:t>
                    </m:r>
                  </m:oMath>
                </a14:m>
                <a:endParaRPr lang="en-US" sz="2400" dirty="0"/>
              </a:p>
            </p:txBody>
          </p:sp>
        </mc:Choice>
        <mc:Fallback>
          <p:sp>
            <p:nvSpPr>
              <p:cNvPr id="4" name="TextBox 3">
                <a:extLst>
                  <a:ext uri="{FF2B5EF4-FFF2-40B4-BE49-F238E27FC236}">
                    <a16:creationId xmlns:a16="http://schemas.microsoft.com/office/drawing/2014/main" id="{8D6659CD-AA28-4880-9DDF-B3D2CE055417}"/>
                  </a:ext>
                </a:extLst>
              </p:cNvPr>
              <p:cNvSpPr txBox="1">
                <a:spLocks noRot="1" noChangeAspect="1" noMove="1" noResize="1" noEditPoints="1" noAdjustHandles="1" noChangeArrowheads="1" noChangeShapeType="1" noTextEdit="1"/>
              </p:cNvSpPr>
              <p:nvPr/>
            </p:nvSpPr>
            <p:spPr>
              <a:xfrm>
                <a:off x="617684" y="1873747"/>
                <a:ext cx="7828567" cy="2599686"/>
              </a:xfrm>
              <a:prstGeom prst="rect">
                <a:avLst/>
              </a:prstGeom>
              <a:blipFill>
                <a:blip r:embed="rId2"/>
                <a:stretch>
                  <a:fillRect b="-3231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E356BDC-7D5E-4CB8-B084-7465633967E9}"/>
              </a:ext>
            </a:extLst>
          </p:cNvPr>
          <p:cNvPicPr>
            <a:picLocks noChangeAspect="1"/>
          </p:cNvPicPr>
          <p:nvPr/>
        </p:nvPicPr>
        <p:blipFill>
          <a:blip r:embed="rId3"/>
          <a:stretch>
            <a:fillRect/>
          </a:stretch>
        </p:blipFill>
        <p:spPr>
          <a:xfrm>
            <a:off x="1702251" y="4729547"/>
            <a:ext cx="3721995" cy="1682212"/>
          </a:xfrm>
          <a:prstGeom prst="rect">
            <a:avLst/>
          </a:prstGeom>
        </p:spPr>
      </p:pic>
      <p:sp>
        <p:nvSpPr>
          <p:cNvPr id="6" name="Rectangle 5">
            <a:extLst>
              <a:ext uri="{FF2B5EF4-FFF2-40B4-BE49-F238E27FC236}">
                <a16:creationId xmlns:a16="http://schemas.microsoft.com/office/drawing/2014/main" id="{0DD43094-ADF8-4903-BF2B-6E1286C2CD24}"/>
              </a:ext>
            </a:extLst>
          </p:cNvPr>
          <p:cNvSpPr/>
          <p:nvPr/>
        </p:nvSpPr>
        <p:spPr>
          <a:xfrm>
            <a:off x="-81481" y="643467"/>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Master equation</a:t>
            </a:r>
          </a:p>
        </p:txBody>
      </p:sp>
      <p:sp>
        <p:nvSpPr>
          <p:cNvPr id="7" name="TextBox 6">
            <a:extLst>
              <a:ext uri="{FF2B5EF4-FFF2-40B4-BE49-F238E27FC236}">
                <a16:creationId xmlns:a16="http://schemas.microsoft.com/office/drawing/2014/main" id="{EC02C492-427B-4BA2-A0D6-45D929CE976A}"/>
              </a:ext>
            </a:extLst>
          </p:cNvPr>
          <p:cNvSpPr txBox="1"/>
          <p:nvPr/>
        </p:nvSpPr>
        <p:spPr>
          <a:xfrm>
            <a:off x="8747901" y="2175191"/>
            <a:ext cx="28264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induced by the coherence</a:t>
            </a:r>
          </a:p>
        </p:txBody>
      </p:sp>
      <p:sp>
        <p:nvSpPr>
          <p:cNvPr id="8" name="TextBox 7">
            <a:extLst>
              <a:ext uri="{FF2B5EF4-FFF2-40B4-BE49-F238E27FC236}">
                <a16:creationId xmlns:a16="http://schemas.microsoft.com/office/drawing/2014/main" id="{FBCA778E-3E1A-4A4C-AD53-7D4AC195A041}"/>
              </a:ext>
            </a:extLst>
          </p:cNvPr>
          <p:cNvSpPr txBox="1"/>
          <p:nvPr/>
        </p:nvSpPr>
        <p:spPr>
          <a:xfrm>
            <a:off x="8747901" y="3078523"/>
            <a:ext cx="261859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induced by the average photon number</a:t>
            </a:r>
          </a:p>
        </p:txBody>
      </p:sp>
      <p:sp>
        <p:nvSpPr>
          <p:cNvPr id="9" name="TextBox 8">
            <a:extLst>
              <a:ext uri="{FF2B5EF4-FFF2-40B4-BE49-F238E27FC236}">
                <a16:creationId xmlns:a16="http://schemas.microsoft.com/office/drawing/2014/main" id="{E8872E09-9828-485F-B495-EE9E10AD40CE}"/>
              </a:ext>
            </a:extLst>
          </p:cNvPr>
          <p:cNvSpPr txBox="1"/>
          <p:nvPr/>
        </p:nvSpPr>
        <p:spPr>
          <a:xfrm>
            <a:off x="8747901" y="4150267"/>
            <a:ext cx="261859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energy shift</a:t>
            </a:r>
          </a:p>
        </p:txBody>
      </p:sp>
      <p:cxnSp>
        <p:nvCxnSpPr>
          <p:cNvPr id="11" name="Straight Arrow Connector 10">
            <a:extLst>
              <a:ext uri="{FF2B5EF4-FFF2-40B4-BE49-F238E27FC236}">
                <a16:creationId xmlns:a16="http://schemas.microsoft.com/office/drawing/2014/main" id="{9CBCE08C-4F67-4D53-AA58-7CAA5DC6D8AC}"/>
              </a:ext>
            </a:extLst>
          </p:cNvPr>
          <p:cNvCxnSpPr>
            <a:cxnSpLocks/>
          </p:cNvCxnSpPr>
          <p:nvPr/>
        </p:nvCxnSpPr>
        <p:spPr>
          <a:xfrm>
            <a:off x="7215612" y="2163778"/>
            <a:ext cx="1230638" cy="122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8F81FA-607E-4E8E-BA8F-9D6E859F0937}"/>
              </a:ext>
            </a:extLst>
          </p:cNvPr>
          <p:cNvCxnSpPr>
            <a:cxnSpLocks/>
          </p:cNvCxnSpPr>
          <p:nvPr/>
        </p:nvCxnSpPr>
        <p:spPr>
          <a:xfrm flipV="1">
            <a:off x="7393259" y="2458839"/>
            <a:ext cx="1052991" cy="3643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C3BC30-A63A-4798-8804-6A504C49A467}"/>
              </a:ext>
            </a:extLst>
          </p:cNvPr>
          <p:cNvCxnSpPr>
            <a:cxnSpLocks/>
          </p:cNvCxnSpPr>
          <p:nvPr/>
        </p:nvCxnSpPr>
        <p:spPr>
          <a:xfrm>
            <a:off x="7952278" y="3203581"/>
            <a:ext cx="547735" cy="145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8E8CE5-4835-49E9-B064-BB0E2AD3C126}"/>
              </a:ext>
            </a:extLst>
          </p:cNvPr>
          <p:cNvCxnSpPr>
            <a:cxnSpLocks/>
          </p:cNvCxnSpPr>
          <p:nvPr/>
        </p:nvCxnSpPr>
        <p:spPr>
          <a:xfrm flipV="1">
            <a:off x="7372019" y="3509405"/>
            <a:ext cx="1127994" cy="3300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C30596-F84C-4883-9D10-C5A01DDF72C7}"/>
              </a:ext>
            </a:extLst>
          </p:cNvPr>
          <p:cNvCxnSpPr>
            <a:cxnSpLocks/>
          </p:cNvCxnSpPr>
          <p:nvPr/>
        </p:nvCxnSpPr>
        <p:spPr>
          <a:xfrm>
            <a:off x="7215612" y="4334933"/>
            <a:ext cx="10028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55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A9736C-58AC-423B-98E6-75FBAC43EC16}"/>
              </a:ext>
            </a:extLst>
          </p:cNvPr>
          <p:cNvSpPr/>
          <p:nvPr/>
        </p:nvSpPr>
        <p:spPr>
          <a:xfrm>
            <a:off x="0" y="594291"/>
            <a:ext cx="12192000" cy="8293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Two qubits in the squeezed vacuum</a:t>
            </a:r>
          </a:p>
        </p:txBody>
      </p:sp>
      <p:pic>
        <p:nvPicPr>
          <p:cNvPr id="6" name="Picture 5">
            <a:extLst>
              <a:ext uri="{FF2B5EF4-FFF2-40B4-BE49-F238E27FC236}">
                <a16:creationId xmlns:a16="http://schemas.microsoft.com/office/drawing/2014/main" id="{AC899255-BDC0-40E1-AE73-39664C3FF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16" y="2089860"/>
            <a:ext cx="5371598" cy="3828692"/>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171D047-3324-4DF1-8F2F-A7702BDC3554}"/>
                  </a:ext>
                </a:extLst>
              </p:cNvPr>
              <p:cNvSpPr txBox="1"/>
              <p:nvPr/>
            </p:nvSpPr>
            <p:spPr>
              <a:xfrm>
                <a:off x="6381787" y="2884940"/>
                <a:ext cx="5620642" cy="1593962"/>
              </a:xfrm>
              <a:prstGeom prst="rect">
                <a:avLst/>
              </a:prstGeom>
              <a:noFill/>
            </p:spPr>
            <p:txBody>
              <a:bodyPr wrap="square" rtlCol="0">
                <a:spAutoFit/>
              </a:bodyPr>
              <a:lstStyle/>
              <a:p>
                <a:r>
                  <a:rPr lang="en-US" sz="2400" dirty="0"/>
                  <a:t>maximum entangled dark state: </a:t>
                </a:r>
              </a:p>
              <a:p>
                <a:pPr/>
                <a14:m>
                  <m:oMathPara xmlns:m="http://schemas.openxmlformats.org/officeDocument/2006/math">
                    <m:oMathParaPr>
                      <m:jc m:val="left"/>
                    </m:oMathParaPr>
                    <m:oMath xmlns:m="http://schemas.openxmlformats.org/officeDocument/2006/math">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2</m:t>
                              </m:r>
                              <m:r>
                                <a:rPr lang="en-US" sz="2400" i="1" dirty="0">
                                  <a:latin typeface="Cambria Math" panose="02040503050406030204" pitchFamily="18" charset="0"/>
                                </a:rPr>
                                <m:t>𝑁</m:t>
                              </m:r>
                              <m:r>
                                <a:rPr lang="en-US" sz="2400" i="1" dirty="0">
                                  <a:latin typeface="Cambria Math" panose="02040503050406030204" pitchFamily="18" charset="0"/>
                                </a:rPr>
                                <m:t>+1</m:t>
                              </m:r>
                            </m:e>
                          </m:rad>
                        </m:den>
                      </m:f>
                      <m:r>
                        <a:rPr lang="en-US" sz="2400" i="1" dirty="0">
                          <a:latin typeface="Cambria Math" panose="02040503050406030204" pitchFamily="18" charset="0"/>
                        </a:rPr>
                        <m:t>(</m:t>
                      </m:r>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r>
                            <a:rPr lang="en-US" sz="2400" i="1" dirty="0">
                              <a:latin typeface="Cambria Math" panose="02040503050406030204" pitchFamily="18" charset="0"/>
                            </a:rPr>
                            <m:t>+1</m:t>
                          </m:r>
                        </m:e>
                      </m:rad>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𝑔𝑔</m:t>
                          </m:r>
                          <m:r>
                            <a:rPr lang="en-US" sz="2400" b="0" i="1" dirty="0" smtClean="0">
                              <a:latin typeface="Cambria Math" panose="02040503050406030204" pitchFamily="18" charset="0"/>
                            </a:rPr>
                            <m:t>⟩</m:t>
                          </m:r>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−1</m:t>
                                  </m:r>
                                </m:e>
                              </m:d>
                            </m:e>
                            <m:sup>
                              <m:r>
                                <a:rPr lang="en-US" sz="2400" i="1" dirty="0">
                                  <a:latin typeface="Cambria Math" panose="02040503050406030204" pitchFamily="18" charset="0"/>
                                </a:rPr>
                                <m:t>𝑛</m:t>
                              </m:r>
                              <m:r>
                                <a:rPr lang="en-US" sz="2400" i="1" dirty="0">
                                  <a:latin typeface="Cambria Math" panose="02040503050406030204" pitchFamily="18" charset="0"/>
                                </a:rPr>
                                <m:t>+1</m:t>
                              </m:r>
                            </m:sup>
                          </m:sSup>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𝑁</m:t>
                              </m:r>
                            </m:e>
                          </m:rad>
                        </m:e>
                      </m:d>
                      <m:r>
                        <a:rPr lang="en-US" sz="2400" i="1" dirty="0">
                          <a:latin typeface="Cambria Math" panose="02040503050406030204" pitchFamily="18" charset="0"/>
                        </a:rPr>
                        <m:t>𝑒𝑒</m:t>
                      </m:r>
                      <m:r>
                        <a:rPr lang="en-US" sz="2400" b="0" i="1" dirty="0" smtClean="0">
                          <a:latin typeface="Cambria Math" panose="02040503050406030204" pitchFamily="18" charset="0"/>
                        </a:rPr>
                        <m:t>⟩</m:t>
                      </m:r>
                      <m:r>
                        <a:rPr lang="en-US" sz="2400" i="1" dirty="0">
                          <a:latin typeface="Cambria Math" panose="02040503050406030204" pitchFamily="18" charset="0"/>
                        </a:rPr>
                        <m:t>)</m:t>
                      </m:r>
                    </m:oMath>
                  </m:oMathPara>
                </a14:m>
                <a:endParaRPr lang="en-US" sz="2400" dirty="0"/>
              </a:p>
              <a:p>
                <a:r>
                  <a:rPr lang="en-US" sz="2400" dirty="0" err="1"/>
                  <a:t>eg</a:t>
                </a:r>
                <a:r>
                  <a:rPr lang="en-US" sz="2400" dirty="0"/>
                  <a:t>: N=0.7,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≈0.91</m:t>
                    </m:r>
                  </m:oMath>
                </a14:m>
                <a:r>
                  <a:rPr lang="en-US" sz="2400" dirty="0"/>
                  <a:t> </a:t>
                </a:r>
              </a:p>
            </p:txBody>
          </p:sp>
        </mc:Choice>
        <mc:Fallback>
          <p:sp>
            <p:nvSpPr>
              <p:cNvPr id="7" name="TextBox 6">
                <a:extLst>
                  <a:ext uri="{FF2B5EF4-FFF2-40B4-BE49-F238E27FC236}">
                    <a16:creationId xmlns:a16="http://schemas.microsoft.com/office/drawing/2014/main" id="{B171D047-3324-4DF1-8F2F-A7702BDC3554}"/>
                  </a:ext>
                </a:extLst>
              </p:cNvPr>
              <p:cNvSpPr txBox="1">
                <a:spLocks noRot="1" noChangeAspect="1" noMove="1" noResize="1" noEditPoints="1" noAdjustHandles="1" noChangeArrowheads="1" noChangeShapeType="1" noTextEdit="1"/>
              </p:cNvSpPr>
              <p:nvPr/>
            </p:nvSpPr>
            <p:spPr>
              <a:xfrm>
                <a:off x="6381787" y="2884940"/>
                <a:ext cx="5620642" cy="1593962"/>
              </a:xfrm>
              <a:prstGeom prst="rect">
                <a:avLst/>
              </a:prstGeom>
              <a:blipFill>
                <a:blip r:embed="rId3"/>
                <a:stretch>
                  <a:fillRect l="-1735" t="-3053" b="-7634"/>
                </a:stretch>
              </a:blipFill>
            </p:spPr>
            <p:txBody>
              <a:bodyPr/>
              <a:lstStyle/>
              <a:p>
                <a:r>
                  <a:rPr lang="en-US">
                    <a:noFill/>
                  </a:rPr>
                  <a:t> </a:t>
                </a:r>
              </a:p>
            </p:txBody>
          </p:sp>
        </mc:Fallback>
      </mc:AlternateContent>
    </p:spTree>
    <p:extLst>
      <p:ext uri="{BB962C8B-B14F-4D97-AF65-F5344CB8AC3E}">
        <p14:creationId xmlns:p14="http://schemas.microsoft.com/office/powerpoint/2010/main" val="174116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246</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Wingdings</vt:lpstr>
      <vt:lpstr>Office Theme</vt:lpstr>
      <vt:lpstr>Waveguide-QED in the Squeezed Vacuum  </vt:lpstr>
      <vt:lpstr>what is the squeezed vacuum?</vt:lpstr>
      <vt:lpstr>PowerPoint Presentation</vt:lpstr>
      <vt:lpstr>PowerPoint Presentation</vt:lpstr>
      <vt:lpstr>Experimental proof</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Waveguide-QED in the Squeezed Vacuum  </dc:title>
  <dc:creator>Jieyu You</dc:creator>
  <cp:lastModifiedBy>Jieyu You</cp:lastModifiedBy>
  <cp:revision>41</cp:revision>
  <dcterms:created xsi:type="dcterms:W3CDTF">2019-03-24T22:52:24Z</dcterms:created>
  <dcterms:modified xsi:type="dcterms:W3CDTF">2019-03-26T20:48:51Z</dcterms:modified>
</cp:coreProperties>
</file>