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2" r:id="rId4"/>
    <p:sldId id="265" r:id="rId5"/>
    <p:sldId id="269" r:id="rId6"/>
    <p:sldId id="258" r:id="rId7"/>
    <p:sldId id="275" r:id="rId8"/>
    <p:sldId id="274" r:id="rId9"/>
    <p:sldId id="273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7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  <p:cmAuthor id="2" name="Jieyu You" initials="JY [2]" lastIdx="3" clrIdx="1">
    <p:extLst>
      <p:ext uri="{19B8F6BF-5375-455C-9EA6-DF929625EA0E}">
        <p15:presenceInfo xmlns:p15="http://schemas.microsoft.com/office/powerpoint/2012/main" userId="Jieyu Y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2" autoAdjust="0"/>
    <p:restoredTop sz="86461" autoAdjust="0"/>
  </p:normalViewPr>
  <p:slideViewPr>
    <p:cSldViewPr snapToGrid="0">
      <p:cViewPr varScale="1">
        <p:scale>
          <a:sx n="46" d="100"/>
          <a:sy n="46" d="100"/>
        </p:scale>
        <p:origin x="82" y="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0T18:56:22.645" idx="4">
    <p:pos x="10" y="10"/>
    <p:text>The above feature has been experimentally proved by people from Berkeley. The broad-band squeezed vacuum is generated by a Josephson parametric amplifier. The superconducting artificial atom is resonantly coupled to the TE101 mode of a 3D superconducting cavity. In their experiments, the dephasing is suppressed in x direction and enhanced in y direction.</p:text>
    <p:extLst mod="1">
      <p:ext uri="{C676402C-5697-4E1C-873F-D02D1690AC5C}">
        <p15:threadingInfo xmlns:p15="http://schemas.microsoft.com/office/powerpoint/2012/main" timeZoneBias="240"/>
      </p:ext>
    </p:extLst>
  </p:cm>
  <p:cm authorId="1" dt="2017-09-21T15:40:47.248" idx="13">
    <p:pos x="10" y="106"/>
    <p:text/>
    <p:extLst>
      <p:ext uri="{C676402C-5697-4E1C-873F-D02D1690AC5C}">
        <p15:threadingInfo xmlns:p15="http://schemas.microsoft.com/office/powerpoint/2012/main" timeZoneBias="240">
          <p15:parentCm authorId="1" idx="4"/>
        </p15:threadingInfo>
      </p:ext>
    </p:extLst>
  </p:cm>
  <p:cm authorId="2" dt="2017-09-27T15:13:49.135" idx="3">
    <p:pos x="10" y="202"/>
    <p:text>ramsey measurement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AA9CE2-5A3E-4714-9AF9-EFC62BF705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4640-2183-46D3-BF57-11C15CC4A5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334A-7055-4D6B-A6B7-1B1A4944AE5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628EA-B32B-4AC4-A570-74FE295893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682AB-496C-4064-9858-59B20182BB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91A8-D0DE-4632-94AF-0A3310F4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5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25093-331F-4666-AA75-0D41CB5876C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EAB0-8B79-42D2-B7E8-68780DC2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561F5-8826-4625-A762-9A3573457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3EAB0-8B79-42D2-B7E8-68780DC20F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3EAB0-8B79-42D2-B7E8-68780DC20F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6FAB-A59A-46BF-A84C-DE71A1D20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83FEA-F32D-415E-A697-35525AB05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B931-7F65-4478-8612-6F9E3A43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09E5-09ED-4496-8B87-9417617B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90E8-6E24-4EEB-A8AD-BAE569F8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8A8A-F1C0-4A6A-BE15-A91F1A9E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C328C-C5DC-4AE2-BE8E-FBADDD89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1458-E8A7-4B9D-834B-FD180750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6FE3-832F-45DD-AFCA-B870BB37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FA1A-EF97-4619-B149-FE8147E7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04EAB-2EE9-4C16-9FA6-579E2021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1DC49-591F-488C-9B7E-E5E03500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90EA-4ACC-45FE-B109-B201552B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78D1-3AA0-4001-8291-43CA15BA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3F4F-5DF2-42B4-A709-41B7EDFF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3AD4-CCC3-41E4-A2C0-CB87158A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051-BB31-418F-B654-FB96888B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AE95-47F4-4C95-B95B-BB02384C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9FA9-1105-4838-BE34-F3ECB424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8155-60FD-4FEE-9849-E1DDD389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8D33-3E7F-48A5-BAC7-7B662ACA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80AB1-E3F1-4F32-BF68-466029B4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0BD8-2ED7-4AB5-A6EE-D23D495E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9191-6FB3-4FF7-9752-68DD917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D80A-8F48-42D3-930F-8B461527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A4C1-456B-4F3D-9986-24E8EE3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2F7B-F581-440F-96B7-3B9DDC5A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C4A0-7E78-4F4D-8438-76DBF847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AA8D-C325-4E45-BDF6-BA75376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F351F-F756-42CB-8C43-C4241053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503A-0DBC-4BC6-8246-3D8120E5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6552-A723-456A-BF24-14CA20C3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10CB1-C8EB-4065-B14A-B3A1103D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401EE-E12C-427D-953C-F96008815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9695-5530-42DF-9FA6-5A845A31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E3663-5AC3-40EE-8DA7-22F8FBDE8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930F0-2CD0-47F4-AB09-36FC26CE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98EC0-5E41-49FA-9A8D-3C561962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7E9A5-F751-4534-B9FA-B75FA928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0100-5DC5-4638-9135-7B4167B5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FEBF5-0CF9-4824-ACC2-84F8DD89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A84AD-A74D-4C18-8F39-D8AEA18B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4160A-92DF-42F2-B64A-7C93F9BA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CAFA0-3AE5-4F5C-B235-B01307A1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B5349-EEDB-4D8A-850D-74C4E80E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575FB-8386-4D83-A41E-DE41D939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B920-4AE1-4D9B-BB0B-665A0E1B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07EF-9F07-404D-B84E-304A593C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4FD39-7104-4883-AD07-E44CECAD1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2CCBF-2034-4215-AFD2-DEDBC9D8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D4BB4-0053-4AB7-97EF-56AFDB84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81121-B36D-4BAB-A97F-9B3FB528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9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3684-ED0C-43B7-8F04-0D98ED76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DD272-8678-4AFA-8D18-8D05D6692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96895-6BB9-4DCA-A867-92DFAD67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0B55D-7D13-4E78-AB1E-1A56349E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32E8-74F2-4547-A70B-77D8BCF8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95FD-E160-4901-9EB4-B5E1BF04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0EC9A-CCAF-4877-AAF9-1092065B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E5FC-403C-4037-ACB6-E0591198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FC00-C305-44C6-8431-BA4C0388F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BF80-84A5-4645-869F-614F8EFC48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5BF1-E513-4CE6-845D-06C5E575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2B45-3959-4153-B669-25B7C8AE5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CE20-CC0D-442F-9BE7-619638B4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0.png"/><Relationship Id="rId7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59ABD-6DB2-4F47-9EBC-5152DFB2D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98" y="2539510"/>
            <a:ext cx="9144000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Waveguide-QED in the Squeezed Vacuum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3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0DFEE8-49DD-46DB-A95D-F7E4481D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4" y="70683"/>
            <a:ext cx="11651667" cy="2940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F96942-641E-40E9-9415-2C478E60D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36" y="4083082"/>
            <a:ext cx="3885632" cy="255651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941E497-5398-46EA-9AF7-FF435593C81F}"/>
              </a:ext>
            </a:extLst>
          </p:cNvPr>
          <p:cNvGrpSpPr/>
          <p:nvPr/>
        </p:nvGrpSpPr>
        <p:grpSpPr>
          <a:xfrm>
            <a:off x="4228764" y="3648167"/>
            <a:ext cx="3350209" cy="2921877"/>
            <a:chOff x="4685169" y="3717715"/>
            <a:chExt cx="3350209" cy="29218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20B54DC-57D0-44DD-A11C-97526F994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8925" y="4327884"/>
              <a:ext cx="0" cy="231170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A9B4DC-4614-43B3-9492-68D6C0A2F6CC}"/>
                </a:ext>
              </a:extLst>
            </p:cNvPr>
            <p:cNvCxnSpPr>
              <a:cxnSpLocks/>
            </p:cNvCxnSpPr>
            <p:nvPr/>
          </p:nvCxnSpPr>
          <p:spPr>
            <a:xfrm>
              <a:off x="4938925" y="6603399"/>
              <a:ext cx="257221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97B082-D0DE-43C2-A68A-799479CA4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0245" y="5205008"/>
              <a:ext cx="1348026" cy="13930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D7B6A4B-B69B-40FF-8A53-F93166079936}"/>
                    </a:ext>
                  </a:extLst>
                </p:cNvPr>
                <p:cNvSpPr txBox="1"/>
                <p:nvPr/>
              </p:nvSpPr>
              <p:spPr>
                <a:xfrm>
                  <a:off x="7128335" y="5901544"/>
                  <a:ext cx="907043" cy="6576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D7B6A4B-B69B-40FF-8A53-F93166079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335" y="5901544"/>
                  <a:ext cx="907043" cy="6576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F6035E-9474-4CF2-A4D5-8179690EB882}"/>
                    </a:ext>
                  </a:extLst>
                </p:cNvPr>
                <p:cNvSpPr txBox="1"/>
                <p:nvPr/>
              </p:nvSpPr>
              <p:spPr>
                <a:xfrm>
                  <a:off x="6308271" y="4655130"/>
                  <a:ext cx="871649" cy="6576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F6035E-9474-4CF2-A4D5-8179690EB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271" y="4655130"/>
                  <a:ext cx="871649" cy="6576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2E05306-20C1-43F3-89DC-D94CE6C2B716}"/>
                    </a:ext>
                  </a:extLst>
                </p:cNvPr>
                <p:cNvSpPr txBox="1"/>
                <p:nvPr/>
              </p:nvSpPr>
              <p:spPr>
                <a:xfrm>
                  <a:off x="4685169" y="3717715"/>
                  <a:ext cx="550151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2E05306-20C1-43F3-89DC-D94CE6C2B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169" y="3717715"/>
                  <a:ext cx="550151" cy="6446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2E43AC4-ADEA-4298-994B-91377D972613}"/>
              </a:ext>
            </a:extLst>
          </p:cNvPr>
          <p:cNvSpPr/>
          <p:nvPr/>
        </p:nvSpPr>
        <p:spPr>
          <a:xfrm>
            <a:off x="1064914" y="4538812"/>
            <a:ext cx="589490" cy="5761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C0EE04D-1D71-4B24-A388-D74389C9FE4A}"/>
              </a:ext>
            </a:extLst>
          </p:cNvPr>
          <p:cNvSpPr/>
          <p:nvPr/>
        </p:nvSpPr>
        <p:spPr>
          <a:xfrm rot="16200000">
            <a:off x="1132945" y="5868017"/>
            <a:ext cx="1039372" cy="11285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8D28C-130A-47D0-92EE-C1BD13AF8F78}"/>
              </a:ext>
            </a:extLst>
          </p:cNvPr>
          <p:cNvSpPr/>
          <p:nvPr/>
        </p:nvSpPr>
        <p:spPr>
          <a:xfrm rot="512423">
            <a:off x="2010462" y="5364849"/>
            <a:ext cx="712491" cy="15658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D372C9A-6953-4F85-9FB3-869D5AB87896}"/>
              </a:ext>
            </a:extLst>
          </p:cNvPr>
          <p:cNvSpPr/>
          <p:nvPr/>
        </p:nvSpPr>
        <p:spPr>
          <a:xfrm rot="13214849">
            <a:off x="1870031" y="4636359"/>
            <a:ext cx="1127243" cy="123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4F18A4-DE74-46B5-9C4D-C99EA71C2D6C}"/>
              </a:ext>
            </a:extLst>
          </p:cNvPr>
          <p:cNvSpPr/>
          <p:nvPr/>
        </p:nvSpPr>
        <p:spPr>
          <a:xfrm>
            <a:off x="5753358" y="214023"/>
            <a:ext cx="3675650" cy="751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88BFE4-9C08-42F5-BA3B-28E8533F9A3F}"/>
              </a:ext>
            </a:extLst>
          </p:cNvPr>
          <p:cNvSpPr/>
          <p:nvPr/>
        </p:nvSpPr>
        <p:spPr>
          <a:xfrm>
            <a:off x="8585765" y="965346"/>
            <a:ext cx="3306229" cy="488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D407D8-1F31-4350-B9F9-1A67E73C9FBC}"/>
              </a:ext>
            </a:extLst>
          </p:cNvPr>
          <p:cNvSpPr/>
          <p:nvPr/>
        </p:nvSpPr>
        <p:spPr>
          <a:xfrm>
            <a:off x="5284731" y="1458728"/>
            <a:ext cx="3734578" cy="751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466BA-2FDC-418F-BEDE-DD65E8D9C643}"/>
              </a:ext>
            </a:extLst>
          </p:cNvPr>
          <p:cNvSpPr/>
          <p:nvPr/>
        </p:nvSpPr>
        <p:spPr>
          <a:xfrm>
            <a:off x="7055736" y="2243765"/>
            <a:ext cx="4297073" cy="668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D8D4C-27AA-419E-9065-62CF50225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9659" y="3079524"/>
            <a:ext cx="3274810" cy="3873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815FA33-1823-47C2-B202-0092C956733B}"/>
              </a:ext>
            </a:extLst>
          </p:cNvPr>
          <p:cNvGrpSpPr/>
          <p:nvPr/>
        </p:nvGrpSpPr>
        <p:grpSpPr>
          <a:xfrm>
            <a:off x="7469579" y="3648167"/>
            <a:ext cx="4349500" cy="3181880"/>
            <a:chOff x="7469579" y="3648167"/>
            <a:chExt cx="4349500" cy="31818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63BA18-66D0-4AC9-B4D5-3C36EBEE5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43579" y="3656479"/>
              <a:ext cx="4275500" cy="317356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1D2B21-1AB1-4EB8-84EB-4AFD6CAF26D6}"/>
                </a:ext>
              </a:extLst>
            </p:cNvPr>
            <p:cNvSpPr/>
            <p:nvPr/>
          </p:nvSpPr>
          <p:spPr>
            <a:xfrm>
              <a:off x="7469579" y="3648167"/>
              <a:ext cx="421574" cy="555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CD9741-ED5B-475D-841A-0267869F2E71}"/>
              </a:ext>
            </a:extLst>
          </p:cNvPr>
          <p:cNvSpPr/>
          <p:nvPr/>
        </p:nvSpPr>
        <p:spPr>
          <a:xfrm>
            <a:off x="0" y="594291"/>
            <a:ext cx="12192000" cy="82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multiple three-level atoms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8BFC0-381F-4FC0-A5B6-8F5BE9A039F4}"/>
              </a:ext>
            </a:extLst>
          </p:cNvPr>
          <p:cNvSpPr txBox="1"/>
          <p:nvPr/>
        </p:nvSpPr>
        <p:spPr>
          <a:xfrm>
            <a:off x="1009016" y="1857516"/>
            <a:ext cx="2507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steady state: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11D74A-B83B-4F73-A638-ED29C1D22885}"/>
              </a:ext>
            </a:extLst>
          </p:cNvPr>
          <p:cNvGrpSpPr/>
          <p:nvPr/>
        </p:nvGrpSpPr>
        <p:grpSpPr>
          <a:xfrm>
            <a:off x="511092" y="2720434"/>
            <a:ext cx="4804131" cy="3337559"/>
            <a:chOff x="511092" y="2720434"/>
            <a:chExt cx="4804131" cy="33375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62AEC6-4390-4481-8192-BE952DF5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24" y="2720434"/>
              <a:ext cx="4686599" cy="333755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AFB728-BCA9-495F-BD55-88C6B5BB7219}"/>
                </a:ext>
              </a:extLst>
            </p:cNvPr>
            <p:cNvSpPr/>
            <p:nvPr/>
          </p:nvSpPr>
          <p:spPr>
            <a:xfrm>
              <a:off x="511092" y="2775264"/>
              <a:ext cx="497924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E4C85B-45EA-4992-8AB9-8EBC6B836347}"/>
              </a:ext>
            </a:extLst>
          </p:cNvPr>
          <p:cNvGrpSpPr/>
          <p:nvPr/>
        </p:nvGrpSpPr>
        <p:grpSpPr>
          <a:xfrm>
            <a:off x="6319539" y="2696537"/>
            <a:ext cx="4597016" cy="3361457"/>
            <a:chOff x="6319539" y="2696537"/>
            <a:chExt cx="4597016" cy="33614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EF2004-00C1-4EAF-8190-F6B42AD3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0156" y="2720435"/>
              <a:ext cx="4526399" cy="333755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22BBF-A1A9-4571-9364-55504BBEA5AD}"/>
                </a:ext>
              </a:extLst>
            </p:cNvPr>
            <p:cNvSpPr/>
            <p:nvPr/>
          </p:nvSpPr>
          <p:spPr>
            <a:xfrm>
              <a:off x="6319539" y="2696537"/>
              <a:ext cx="497924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12832C-2659-4A98-933E-C25C58BA9FE9}"/>
              </a:ext>
            </a:extLst>
          </p:cNvPr>
          <p:cNvSpPr txBox="1"/>
          <p:nvPr/>
        </p:nvSpPr>
        <p:spPr>
          <a:xfrm>
            <a:off x="1009016" y="6063092"/>
            <a:ext cx="105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100% population inversion for arbitrary number of atoms in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steady state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C555D-2CD4-4164-B911-EA1F48294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644" y="5712033"/>
            <a:ext cx="1420355" cy="284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30AF73-1394-45A3-9534-7E9DCDB8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142" y="1650670"/>
            <a:ext cx="6505350" cy="9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2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AE118D-EE14-4EAE-BC61-DA43586103A7}"/>
              </a:ext>
            </a:extLst>
          </p:cNvPr>
          <p:cNvSpPr/>
          <p:nvPr/>
        </p:nvSpPr>
        <p:spPr>
          <a:xfrm>
            <a:off x="0" y="594291"/>
            <a:ext cx="12192000" cy="82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squeezed vacuum?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08" y="3859483"/>
            <a:ext cx="6480365" cy="5761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293" y="5051605"/>
            <a:ext cx="6397950" cy="545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68530" y="4538516"/>
                <a:ext cx="501246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parametric approximation: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530" y="4538516"/>
                <a:ext cx="5012462" cy="380810"/>
              </a:xfrm>
              <a:prstGeom prst="rect">
                <a:avLst/>
              </a:prstGeom>
              <a:blipFill>
                <a:blip r:embed="rId5"/>
                <a:stretch>
                  <a:fillRect l="-973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24347" y="5648426"/>
                <a:ext cx="3317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phase matching: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347" y="5648426"/>
                <a:ext cx="3317896" cy="369332"/>
              </a:xfrm>
              <a:prstGeom prst="rect">
                <a:avLst/>
              </a:prstGeom>
              <a:blipFill>
                <a:blip r:embed="rId6"/>
                <a:stretch>
                  <a:fillRect l="-146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Down 26"/>
          <p:cNvSpPr/>
          <p:nvPr/>
        </p:nvSpPr>
        <p:spPr>
          <a:xfrm>
            <a:off x="6511330" y="4435638"/>
            <a:ext cx="457200" cy="615967"/>
          </a:xfrm>
          <a:prstGeom prst="downArrow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Down 27"/>
          <p:cNvSpPr/>
          <p:nvPr/>
        </p:nvSpPr>
        <p:spPr>
          <a:xfrm>
            <a:off x="6511330" y="5580602"/>
            <a:ext cx="457200" cy="632661"/>
          </a:xfrm>
          <a:prstGeom prst="downArrow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4821" y="6259085"/>
            <a:ext cx="2470218" cy="457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36374-D7B5-4381-9B8B-9C81E077E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5842" y="1976686"/>
            <a:ext cx="2867692" cy="123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70A57-EF31-4A80-AB2F-2B17B89E63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4188" y="1611661"/>
            <a:ext cx="2566783" cy="2059764"/>
          </a:xfrm>
          <a:prstGeom prst="rect">
            <a:avLst/>
          </a:prstGeom>
        </p:spPr>
      </p:pic>
      <p:pic>
        <p:nvPicPr>
          <p:cNvPr id="1026" name="Picture 2" descr="https://upload.wikimedia.org/wikipedia/commons/thumb/2/2d/SPDC_figure.png/350px-SPDC_figure.png">
            <a:extLst>
              <a:ext uri="{FF2B5EF4-FFF2-40B4-BE49-F238E27FC236}">
                <a16:creationId xmlns:a16="http://schemas.microsoft.com/office/drawing/2014/main" id="{1AB77A27-2CB5-420F-99E3-352F1B46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6" y="2149308"/>
            <a:ext cx="3312511" cy="42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8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60" y="717090"/>
            <a:ext cx="3407113" cy="516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60" y="1880842"/>
            <a:ext cx="3777271" cy="96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87" y="2723692"/>
            <a:ext cx="4137498" cy="833167"/>
          </a:xfrm>
          <a:prstGeom prst="rect">
            <a:avLst/>
          </a:prstGeom>
        </p:spPr>
      </p:pic>
      <p:sp>
        <p:nvSpPr>
          <p:cNvPr id="10" name="Arrow: Down 9"/>
          <p:cNvSpPr/>
          <p:nvPr/>
        </p:nvSpPr>
        <p:spPr>
          <a:xfrm>
            <a:off x="3488586" y="1318632"/>
            <a:ext cx="457200" cy="480265"/>
          </a:xfrm>
          <a:prstGeom prst="downArrow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320" y="201640"/>
            <a:ext cx="3512763" cy="27432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8603" y="3042539"/>
            <a:ext cx="2704104" cy="26808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7167" y="3712300"/>
            <a:ext cx="2840038" cy="13413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57760" y="5821065"/>
            <a:ext cx="901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fluctuations are reduced below the vacuum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measurements can </a:t>
            </a:r>
            <a:r>
              <a:rPr lang="en-US" sz="2400" b="1" dirty="0">
                <a:solidFill>
                  <a:srgbClr val="FF0000"/>
                </a:solidFill>
              </a:rPr>
              <a:t>surpass</a:t>
            </a:r>
            <a:r>
              <a:rPr lang="en-US" sz="2400" dirty="0"/>
              <a:t> the standard quantum limit in sensitivity.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1076" y="5151304"/>
                <a:ext cx="160011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076" y="5151304"/>
                <a:ext cx="1600118" cy="404983"/>
              </a:xfrm>
              <a:prstGeom prst="rect">
                <a:avLst/>
              </a:prstGeom>
              <a:blipFill>
                <a:blip r:embed="rId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D55848-5B93-4FC3-8A1A-BCB66EDF3F50}"/>
              </a:ext>
            </a:extLst>
          </p:cNvPr>
          <p:cNvCxnSpPr>
            <a:cxnSpLocks/>
          </p:cNvCxnSpPr>
          <p:nvPr/>
        </p:nvCxnSpPr>
        <p:spPr>
          <a:xfrm>
            <a:off x="4717605" y="483409"/>
            <a:ext cx="297034" cy="302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147786-582A-407A-A631-27026E21D0EA}"/>
              </a:ext>
            </a:extLst>
          </p:cNvPr>
          <p:cNvSpPr txBox="1"/>
          <p:nvPr/>
        </p:nvSpPr>
        <p:spPr>
          <a:xfrm>
            <a:off x="2297167" y="148694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mode squeeze operator</a:t>
            </a:r>
          </a:p>
        </p:txBody>
      </p:sp>
    </p:spTree>
    <p:extLst>
      <p:ext uri="{BB962C8B-B14F-4D97-AF65-F5344CB8AC3E}">
        <p14:creationId xmlns:p14="http://schemas.microsoft.com/office/powerpoint/2010/main" val="136367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2DD51-E99A-4E11-8313-C9BC99B1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650" y="3584354"/>
            <a:ext cx="3301634" cy="9676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EBD90D-B0CD-4008-9704-B09F42E38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780" y="3588742"/>
            <a:ext cx="2891574" cy="830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3401" y="1670063"/>
            <a:ext cx="49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O. Scully, M. S. </a:t>
            </a:r>
            <a:r>
              <a:rPr lang="en-US" dirty="0" err="1"/>
              <a:t>Zubairy</a:t>
            </a:r>
            <a:r>
              <a:rPr lang="en-US" dirty="0"/>
              <a:t>, Quantum Optics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B916D-2335-4696-969B-676846824042}"/>
              </a:ext>
            </a:extLst>
          </p:cNvPr>
          <p:cNvSpPr/>
          <p:nvPr/>
        </p:nvSpPr>
        <p:spPr>
          <a:xfrm>
            <a:off x="0" y="594291"/>
            <a:ext cx="12192000" cy="82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squeezed vacuum reservoir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DCADE-8803-47F8-AB06-75C507564729}"/>
              </a:ext>
            </a:extLst>
          </p:cNvPr>
          <p:cNvSpPr txBox="1"/>
          <p:nvPr/>
        </p:nvSpPr>
        <p:spPr>
          <a:xfrm>
            <a:off x="3323388" y="2285855"/>
            <a:ext cx="6021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two-level system interacting with the squeezed vacuum reservoir: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1590C-F918-4523-B7C4-A8622B7D4096}"/>
              </a:ext>
            </a:extLst>
          </p:cNvPr>
          <p:cNvSpPr txBox="1"/>
          <p:nvPr/>
        </p:nvSpPr>
        <p:spPr>
          <a:xfrm>
            <a:off x="2219092" y="4943305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enhanced dephasing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80FAC-65C5-44AC-AF87-03E5FD130E64}"/>
              </a:ext>
            </a:extLst>
          </p:cNvPr>
          <p:cNvSpPr txBox="1"/>
          <p:nvPr/>
        </p:nvSpPr>
        <p:spPr>
          <a:xfrm>
            <a:off x="7429850" y="4943305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suppressed dephasing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049CB1-DBAA-4806-B148-E617EF573D2A}"/>
              </a:ext>
            </a:extLst>
          </p:cNvPr>
          <p:cNvCxnSpPr>
            <a:cxnSpLocks/>
          </p:cNvCxnSpPr>
          <p:nvPr/>
        </p:nvCxnSpPr>
        <p:spPr>
          <a:xfrm flipV="1">
            <a:off x="3918414" y="4292586"/>
            <a:ext cx="416312" cy="723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E637CF-F87F-47F9-B542-56C35C5E41B4}"/>
              </a:ext>
            </a:extLst>
          </p:cNvPr>
          <p:cNvCxnSpPr>
            <a:cxnSpLocks/>
          </p:cNvCxnSpPr>
          <p:nvPr/>
        </p:nvCxnSpPr>
        <p:spPr>
          <a:xfrm flipH="1" flipV="1">
            <a:off x="9245596" y="4298000"/>
            <a:ext cx="398589" cy="663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9F5CE4-7912-4184-BE97-A6B4F1E3A123}"/>
              </a:ext>
            </a:extLst>
          </p:cNvPr>
          <p:cNvSpPr txBox="1"/>
          <p:nvPr/>
        </p:nvSpPr>
        <p:spPr>
          <a:xfrm>
            <a:off x="1500923" y="5814524"/>
            <a:ext cx="1036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to generate the squeezed vacuum in all directions?</a:t>
            </a:r>
          </a:p>
        </p:txBody>
      </p:sp>
    </p:spTree>
    <p:extLst>
      <p:ext uri="{BB962C8B-B14F-4D97-AF65-F5344CB8AC3E}">
        <p14:creationId xmlns:p14="http://schemas.microsoft.com/office/powerpoint/2010/main" val="24918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Experimental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672" y="1443694"/>
            <a:ext cx="495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K. W. </a:t>
            </a:r>
            <a:r>
              <a:rPr lang="en-US" dirty="0" err="1"/>
              <a:t>Murch</a:t>
            </a:r>
            <a:r>
              <a:rPr lang="en-US" dirty="0"/>
              <a:t> et. al., Nature, 2013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27" y="2100141"/>
            <a:ext cx="4500754" cy="421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155" y="1985391"/>
            <a:ext cx="2253087" cy="1486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868" y="3587650"/>
            <a:ext cx="2325132" cy="1555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526" y="5203296"/>
            <a:ext cx="2322981" cy="1548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4090" y="3418993"/>
                <a:ext cx="2364430" cy="1425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=0.88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|=1.08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suppresed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=0.29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enhanced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090" y="3418993"/>
                <a:ext cx="2364430" cy="1425070"/>
              </a:xfrm>
              <a:prstGeom prst="rect">
                <a:avLst/>
              </a:prstGeom>
              <a:blipFill>
                <a:blip r:embed="rId7"/>
                <a:stretch>
                  <a:fillRect r="-1546" b="-4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D884440-106C-47B6-A77A-8E8E823B224B}"/>
              </a:ext>
            </a:extLst>
          </p:cNvPr>
          <p:cNvSpPr/>
          <p:nvPr/>
        </p:nvSpPr>
        <p:spPr>
          <a:xfrm>
            <a:off x="0" y="594291"/>
            <a:ext cx="12192000" cy="82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squeezed vacuum reservoir</a:t>
            </a:r>
          </a:p>
        </p:txBody>
      </p:sp>
    </p:spTree>
    <p:extLst>
      <p:ext uri="{BB962C8B-B14F-4D97-AF65-F5344CB8AC3E}">
        <p14:creationId xmlns:p14="http://schemas.microsoft.com/office/powerpoint/2010/main" val="49841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11BE78-8576-44DF-A1AE-3978E31A1045}"/>
              </a:ext>
            </a:extLst>
          </p:cNvPr>
          <p:cNvSpPr/>
          <p:nvPr/>
        </p:nvSpPr>
        <p:spPr>
          <a:xfrm>
            <a:off x="-81481" y="643467"/>
            <a:ext cx="12192000" cy="82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Waveguide QED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3C7362FD-3513-4DE1-8B74-69E5D1AD1403}"/>
              </a:ext>
            </a:extLst>
          </p:cNvPr>
          <p:cNvSpPr txBox="1">
            <a:spLocks/>
          </p:cNvSpPr>
          <p:nvPr/>
        </p:nvSpPr>
        <p:spPr>
          <a:xfrm>
            <a:off x="1941400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6588B0-5393-4596-AF95-4C082EB4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67" y="1691365"/>
            <a:ext cx="9463258" cy="1916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6D44B7-E18A-44AC-90DD-82B9E1C31378}"/>
                  </a:ext>
                </a:extLst>
              </p:cNvPr>
              <p:cNvSpPr txBox="1"/>
              <p:nvPr/>
            </p:nvSpPr>
            <p:spPr>
              <a:xfrm>
                <a:off x="1346720" y="5695512"/>
                <a:ext cx="4590760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6D44B7-E18A-44AC-90DD-82B9E1C31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0" y="5695512"/>
                <a:ext cx="4590760" cy="939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A62FF8-50AE-49C8-BA38-21D12CFE7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67" y="3658242"/>
            <a:ext cx="4304879" cy="1873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7B828-4FAE-4E5D-8126-3F7CAB5FD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042" y="3658242"/>
            <a:ext cx="3934062" cy="31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5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6659CD-AA28-4880-9DDF-B3D2CE055417}"/>
                  </a:ext>
                </a:extLst>
              </p:cNvPr>
              <p:cNvSpPr txBox="1"/>
              <p:nvPr/>
            </p:nvSpPr>
            <p:spPr>
              <a:xfrm>
                <a:off x="617684" y="1873747"/>
                <a:ext cx="7828567" cy="259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nary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6659CD-AA28-4880-9DDF-B3D2CE05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84" y="1873747"/>
                <a:ext cx="7828567" cy="2599686"/>
              </a:xfrm>
              <a:prstGeom prst="rect">
                <a:avLst/>
              </a:prstGeom>
              <a:blipFill>
                <a:blip r:embed="rId2"/>
                <a:stretch>
                  <a:fillRect b="-37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356BDC-7D5E-4CB8-B084-74656339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24" y="4817758"/>
            <a:ext cx="3721995" cy="1682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D43094-ADF8-4903-BF2B-6E1286C2CD24}"/>
              </a:ext>
            </a:extLst>
          </p:cNvPr>
          <p:cNvSpPr/>
          <p:nvPr/>
        </p:nvSpPr>
        <p:spPr>
          <a:xfrm>
            <a:off x="-81481" y="643467"/>
            <a:ext cx="12192000" cy="82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Master equation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2C492-427B-4BA2-A0D6-45D929CE976A}"/>
              </a:ext>
            </a:extLst>
          </p:cNvPr>
          <p:cNvSpPr txBox="1"/>
          <p:nvPr/>
        </p:nvSpPr>
        <p:spPr>
          <a:xfrm>
            <a:off x="8747901" y="217519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induced by the coherence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A778E-3E1A-4A4C-AD53-7D4AC195A041}"/>
              </a:ext>
            </a:extLst>
          </p:cNvPr>
          <p:cNvSpPr txBox="1"/>
          <p:nvPr/>
        </p:nvSpPr>
        <p:spPr>
          <a:xfrm>
            <a:off x="8747901" y="3078523"/>
            <a:ext cx="261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induced by the average photon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72E09-9828-485F-B495-EE9E10AD40CE}"/>
              </a:ext>
            </a:extLst>
          </p:cNvPr>
          <p:cNvSpPr txBox="1"/>
          <p:nvPr/>
        </p:nvSpPr>
        <p:spPr>
          <a:xfrm>
            <a:off x="8747901" y="4150267"/>
            <a:ext cx="261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energy shift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BCE08C-4F67-4D53-AA58-7CAA5DC6D8AC}"/>
              </a:ext>
            </a:extLst>
          </p:cNvPr>
          <p:cNvCxnSpPr>
            <a:cxnSpLocks/>
          </p:cNvCxnSpPr>
          <p:nvPr/>
        </p:nvCxnSpPr>
        <p:spPr>
          <a:xfrm>
            <a:off x="7215612" y="2163778"/>
            <a:ext cx="1230638" cy="122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F81FA-607E-4E8E-BA8F-9D6E859F0937}"/>
              </a:ext>
            </a:extLst>
          </p:cNvPr>
          <p:cNvCxnSpPr>
            <a:cxnSpLocks/>
          </p:cNvCxnSpPr>
          <p:nvPr/>
        </p:nvCxnSpPr>
        <p:spPr>
          <a:xfrm flipV="1">
            <a:off x="7393259" y="2458839"/>
            <a:ext cx="1052991" cy="364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3BC30-A63A-4798-8804-6A504C49A467}"/>
              </a:ext>
            </a:extLst>
          </p:cNvPr>
          <p:cNvCxnSpPr>
            <a:cxnSpLocks/>
          </p:cNvCxnSpPr>
          <p:nvPr/>
        </p:nvCxnSpPr>
        <p:spPr>
          <a:xfrm>
            <a:off x="7952278" y="3203581"/>
            <a:ext cx="547735" cy="145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E8CE5-4835-49E9-B064-BB0E2AD3C126}"/>
              </a:ext>
            </a:extLst>
          </p:cNvPr>
          <p:cNvCxnSpPr>
            <a:cxnSpLocks/>
          </p:cNvCxnSpPr>
          <p:nvPr/>
        </p:nvCxnSpPr>
        <p:spPr>
          <a:xfrm flipV="1">
            <a:off x="7372019" y="3509405"/>
            <a:ext cx="1127994" cy="330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30596-F84C-4883-9D10-C5A01DDF72C7}"/>
              </a:ext>
            </a:extLst>
          </p:cNvPr>
          <p:cNvCxnSpPr>
            <a:cxnSpLocks/>
          </p:cNvCxnSpPr>
          <p:nvPr/>
        </p:nvCxnSpPr>
        <p:spPr>
          <a:xfrm>
            <a:off x="7215612" y="4334933"/>
            <a:ext cx="100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F656DC-C109-457A-AF92-C173A9ECA54F}"/>
              </a:ext>
            </a:extLst>
          </p:cNvPr>
          <p:cNvCxnSpPr>
            <a:cxnSpLocks/>
          </p:cNvCxnSpPr>
          <p:nvPr/>
        </p:nvCxnSpPr>
        <p:spPr>
          <a:xfrm flipH="1">
            <a:off x="2754848" y="1728893"/>
            <a:ext cx="460114" cy="292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FB1FE5-BC9D-4E97-A92F-43C687768BE5}"/>
                  </a:ext>
                </a:extLst>
              </p:cNvPr>
              <p:cNvSpPr txBox="1"/>
              <p:nvPr/>
            </p:nvSpPr>
            <p:spPr>
              <a:xfrm>
                <a:off x="3145070" y="1529422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FB1FE5-BC9D-4E97-A92F-43C687768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70" y="1529422"/>
                <a:ext cx="94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23539F-F80A-41B8-A97D-F4401096F0B8}"/>
              </a:ext>
            </a:extLst>
          </p:cNvPr>
          <p:cNvCxnSpPr>
            <a:cxnSpLocks/>
          </p:cNvCxnSpPr>
          <p:nvPr/>
        </p:nvCxnSpPr>
        <p:spPr>
          <a:xfrm flipV="1">
            <a:off x="2422869" y="3942986"/>
            <a:ext cx="215495" cy="629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3CE501-6D12-475A-AA90-F2628CB25F14}"/>
                  </a:ext>
                </a:extLst>
              </p:cNvPr>
              <p:cNvSpPr txBox="1"/>
              <p:nvPr/>
            </p:nvSpPr>
            <p:spPr>
              <a:xfrm>
                <a:off x="1992849" y="4572000"/>
                <a:ext cx="1020536" cy="372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3CE501-6D12-475A-AA90-F2628CB2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49" y="4572000"/>
                <a:ext cx="1020536" cy="372859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1CEA-36DE-4100-8A41-2E0BBDA2C90F}"/>
              </a:ext>
            </a:extLst>
          </p:cNvPr>
          <p:cNvCxnSpPr/>
          <p:nvPr/>
        </p:nvCxnSpPr>
        <p:spPr>
          <a:xfrm>
            <a:off x="6096000" y="6471008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AFDA51-BA8F-4AA3-A17F-5E84484518EF}"/>
              </a:ext>
            </a:extLst>
          </p:cNvPr>
          <p:cNvSpPr txBox="1"/>
          <p:nvPr/>
        </p:nvSpPr>
        <p:spPr>
          <a:xfrm>
            <a:off x="7476976" y="5976750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282855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A9736C-58AC-423B-98E6-75FBAC43EC16}"/>
              </a:ext>
            </a:extLst>
          </p:cNvPr>
          <p:cNvSpPr/>
          <p:nvPr/>
        </p:nvSpPr>
        <p:spPr>
          <a:xfrm>
            <a:off x="0" y="594291"/>
            <a:ext cx="12192000" cy="82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Two qubits in the squeezed vacuum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99255-BDC0-40E1-AE73-39664C3F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43" y="1673005"/>
            <a:ext cx="5371598" cy="3828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71D047-3324-4DF1-8F2F-A7702BDC3554}"/>
                  </a:ext>
                </a:extLst>
              </p:cNvPr>
              <p:cNvSpPr txBox="1"/>
              <p:nvPr/>
            </p:nvSpPr>
            <p:spPr>
              <a:xfrm>
                <a:off x="1047623" y="5751099"/>
                <a:ext cx="10327047" cy="102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maximum entangled dark 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⟩+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𝑒𝑒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N=0.7,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≈0.91</m:t>
                    </m:r>
                  </m:oMath>
                </a14:m>
                <a:r>
                  <a:rPr lang="en-US" sz="2400" dirty="0"/>
                  <a:t> (steady Bell state)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71D047-3324-4DF1-8F2F-A7702BDC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23" y="5751099"/>
                <a:ext cx="10327047" cy="1025217"/>
              </a:xfrm>
              <a:prstGeom prst="rect">
                <a:avLst/>
              </a:prstGeom>
              <a:blipFill>
                <a:blip r:embed="rId3"/>
                <a:stretch>
                  <a:fillRect l="-945" b="-10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7FAE0B-2D76-43E6-9F46-66AAE14E8DC3}"/>
              </a:ext>
            </a:extLst>
          </p:cNvPr>
          <p:cNvCxnSpPr>
            <a:cxnSpLocks/>
          </p:cNvCxnSpPr>
          <p:nvPr/>
        </p:nvCxnSpPr>
        <p:spPr>
          <a:xfrm flipV="1">
            <a:off x="1244487" y="2551560"/>
            <a:ext cx="2152296" cy="1202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38A8F6-0817-491B-B04A-7C6A24BC03EF}"/>
              </a:ext>
            </a:extLst>
          </p:cNvPr>
          <p:cNvCxnSpPr>
            <a:cxnSpLocks/>
          </p:cNvCxnSpPr>
          <p:nvPr/>
        </p:nvCxnSpPr>
        <p:spPr>
          <a:xfrm>
            <a:off x="1244487" y="3754366"/>
            <a:ext cx="2119196" cy="777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21CBB-7162-4487-B50F-0552ED5255DA}"/>
              </a:ext>
            </a:extLst>
          </p:cNvPr>
          <p:cNvCxnSpPr/>
          <p:nvPr/>
        </p:nvCxnSpPr>
        <p:spPr>
          <a:xfrm>
            <a:off x="3100820" y="2196234"/>
            <a:ext cx="8958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DA653D-45EE-41C4-B698-4AB10419F7DA}"/>
              </a:ext>
            </a:extLst>
          </p:cNvPr>
          <p:cNvCxnSpPr/>
          <p:nvPr/>
        </p:nvCxnSpPr>
        <p:spPr>
          <a:xfrm>
            <a:off x="3100820" y="3200970"/>
            <a:ext cx="8958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106FA-74B9-4229-9C5D-ED38C8ABF416}"/>
              </a:ext>
            </a:extLst>
          </p:cNvPr>
          <p:cNvCxnSpPr/>
          <p:nvPr/>
        </p:nvCxnSpPr>
        <p:spPr>
          <a:xfrm>
            <a:off x="3548762" y="2196234"/>
            <a:ext cx="0" cy="10047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FD1DDD-BF8F-4979-8122-5AC6A5C7E819}"/>
              </a:ext>
            </a:extLst>
          </p:cNvPr>
          <p:cNvCxnSpPr/>
          <p:nvPr/>
        </p:nvCxnSpPr>
        <p:spPr>
          <a:xfrm>
            <a:off x="3100820" y="3978831"/>
            <a:ext cx="8958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2954FD-8963-4D7A-8CE0-1128359FE9FC}"/>
              </a:ext>
            </a:extLst>
          </p:cNvPr>
          <p:cNvCxnSpPr/>
          <p:nvPr/>
        </p:nvCxnSpPr>
        <p:spPr>
          <a:xfrm>
            <a:off x="3100820" y="4983567"/>
            <a:ext cx="8958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0872C2-D4E1-4F2E-B07D-E0B3A5683F2B}"/>
              </a:ext>
            </a:extLst>
          </p:cNvPr>
          <p:cNvCxnSpPr/>
          <p:nvPr/>
        </p:nvCxnSpPr>
        <p:spPr>
          <a:xfrm>
            <a:off x="3548762" y="3978831"/>
            <a:ext cx="0" cy="10047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0E2913-B092-414C-9845-1195DBF4A46E}"/>
                  </a:ext>
                </a:extLst>
              </p:cNvPr>
              <p:cNvSpPr txBox="1"/>
              <p:nvPr/>
            </p:nvSpPr>
            <p:spPr>
              <a:xfrm>
                <a:off x="3700742" y="2476313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0E2913-B092-414C-9845-1195DBF4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742" y="2476313"/>
                <a:ext cx="511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A34FB5-4987-4051-A38B-A7F55DECDC2B}"/>
                  </a:ext>
                </a:extLst>
              </p:cNvPr>
              <p:cNvSpPr txBox="1"/>
              <p:nvPr/>
            </p:nvSpPr>
            <p:spPr>
              <a:xfrm>
                <a:off x="3700742" y="4296533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A34FB5-4987-4051-A38B-A7F55DEC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742" y="4296533"/>
                <a:ext cx="511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5F8B7C-9BC2-4BC3-975D-D637D6E5C1B4}"/>
                  </a:ext>
                </a:extLst>
              </p:cNvPr>
              <p:cNvSpPr txBox="1"/>
              <p:nvPr/>
            </p:nvSpPr>
            <p:spPr>
              <a:xfrm>
                <a:off x="1700983" y="2698134"/>
                <a:ext cx="1082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5F8B7C-9BC2-4BC3-975D-D637D6E5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83" y="2698134"/>
                <a:ext cx="10825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F88AD5-B964-4218-998F-1144392D5203}"/>
                  </a:ext>
                </a:extLst>
              </p:cNvPr>
              <p:cNvSpPr txBox="1"/>
              <p:nvPr/>
            </p:nvSpPr>
            <p:spPr>
              <a:xfrm>
                <a:off x="1632455" y="4239932"/>
                <a:ext cx="1082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F88AD5-B964-4218-998F-1144392D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455" y="4239932"/>
                <a:ext cx="10825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16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99690-6F42-448A-BFDA-E0DF4FB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3" y="1691491"/>
            <a:ext cx="11923414" cy="21724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60A3F1-C7BB-4986-8D4D-8582BA93A0B0}"/>
              </a:ext>
            </a:extLst>
          </p:cNvPr>
          <p:cNvSpPr/>
          <p:nvPr/>
        </p:nvSpPr>
        <p:spPr>
          <a:xfrm>
            <a:off x="0" y="594291"/>
            <a:ext cx="12192000" cy="82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Three-level system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F8913-67CC-4B5F-9DBD-2102953EB275}"/>
              </a:ext>
            </a:extLst>
          </p:cNvPr>
          <p:cNvCxnSpPr>
            <a:cxnSpLocks/>
          </p:cNvCxnSpPr>
          <p:nvPr/>
        </p:nvCxnSpPr>
        <p:spPr>
          <a:xfrm>
            <a:off x="1349298" y="5887844"/>
            <a:ext cx="6802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95B68-13F8-4589-AE7F-36F40205E753}"/>
              </a:ext>
            </a:extLst>
          </p:cNvPr>
          <p:cNvCxnSpPr/>
          <p:nvPr/>
        </p:nvCxnSpPr>
        <p:spPr>
          <a:xfrm flipV="1">
            <a:off x="4761571" y="4616605"/>
            <a:ext cx="0" cy="1862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529418-BAE2-4693-AEF4-4129A343A32C}"/>
                  </a:ext>
                </a:extLst>
              </p:cNvPr>
              <p:cNvSpPr txBox="1"/>
              <p:nvPr/>
            </p:nvSpPr>
            <p:spPr>
              <a:xfrm>
                <a:off x="8151542" y="5580844"/>
                <a:ext cx="4980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529418-BAE2-4693-AEF4-4129A343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542" y="5580844"/>
                <a:ext cx="4980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0B9DF46-1EE7-4720-94A5-1943A9E204CC}"/>
              </a:ext>
            </a:extLst>
          </p:cNvPr>
          <p:cNvSpPr/>
          <p:nvPr/>
        </p:nvSpPr>
        <p:spPr>
          <a:xfrm>
            <a:off x="1873406" y="5084956"/>
            <a:ext cx="2888152" cy="8028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6000"/>
                </a:schemeClr>
              </a:gs>
              <a:gs pos="100000">
                <a:srgbClr val="FF000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52E5D-3B72-48D6-A382-D99AAA3B3BE1}"/>
              </a:ext>
            </a:extLst>
          </p:cNvPr>
          <p:cNvSpPr/>
          <p:nvPr/>
        </p:nvSpPr>
        <p:spPr>
          <a:xfrm>
            <a:off x="4761572" y="5084951"/>
            <a:ext cx="2888152" cy="788281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bg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A98BA-801A-4876-9B3D-A708DEA7190D}"/>
              </a:ext>
            </a:extLst>
          </p:cNvPr>
          <p:cNvCxnSpPr/>
          <p:nvPr/>
        </p:nvCxnSpPr>
        <p:spPr>
          <a:xfrm>
            <a:off x="5704092" y="4733351"/>
            <a:ext cx="0" cy="1694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62BB2B-429A-4D95-9476-8B631F53279B}"/>
              </a:ext>
            </a:extLst>
          </p:cNvPr>
          <p:cNvCxnSpPr/>
          <p:nvPr/>
        </p:nvCxnSpPr>
        <p:spPr>
          <a:xfrm>
            <a:off x="3821152" y="4700239"/>
            <a:ext cx="0" cy="1694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FE32B6-E320-46F9-871C-FAE7B14D5B3C}"/>
                  </a:ext>
                </a:extLst>
              </p:cNvPr>
              <p:cNvSpPr txBox="1"/>
              <p:nvPr/>
            </p:nvSpPr>
            <p:spPr>
              <a:xfrm>
                <a:off x="4467910" y="4031830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FE32B6-E320-46F9-871C-FAE7B14D5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910" y="4031830"/>
                <a:ext cx="7659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61CF3F-9AE5-4057-8FCA-6ED1D3C9697B}"/>
                  </a:ext>
                </a:extLst>
              </p:cNvPr>
              <p:cNvSpPr txBox="1"/>
              <p:nvPr/>
            </p:nvSpPr>
            <p:spPr>
              <a:xfrm>
                <a:off x="5582287" y="4207787"/>
                <a:ext cx="967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61CF3F-9AE5-4057-8FCA-6ED1D3C96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87" y="4207787"/>
                <a:ext cx="96795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525BB4-D6DB-454B-81BB-41F2DF4F2BB0}"/>
                  </a:ext>
                </a:extLst>
              </p:cNvPr>
              <p:cNvSpPr txBox="1"/>
              <p:nvPr/>
            </p:nvSpPr>
            <p:spPr>
              <a:xfrm>
                <a:off x="3008293" y="4207787"/>
                <a:ext cx="932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525BB4-D6DB-454B-81BB-41F2DF4F2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293" y="4207787"/>
                <a:ext cx="93256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AAE861-9717-4B1A-AB93-2BF5CA2B42DD}"/>
              </a:ext>
            </a:extLst>
          </p:cNvPr>
          <p:cNvCxnSpPr/>
          <p:nvPr/>
        </p:nvCxnSpPr>
        <p:spPr>
          <a:xfrm>
            <a:off x="3821152" y="4879571"/>
            <a:ext cx="9404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F663AC-1251-4F25-B995-446672D39283}"/>
              </a:ext>
            </a:extLst>
          </p:cNvPr>
          <p:cNvCxnSpPr/>
          <p:nvPr/>
        </p:nvCxnSpPr>
        <p:spPr>
          <a:xfrm>
            <a:off x="4763686" y="4879571"/>
            <a:ext cx="9404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9792F-5770-4DB2-A7FC-9355A693EAD9}"/>
                  </a:ext>
                </a:extLst>
              </p:cNvPr>
              <p:cNvSpPr txBox="1"/>
              <p:nvPr/>
            </p:nvSpPr>
            <p:spPr>
              <a:xfrm>
                <a:off x="4768889" y="5082992"/>
                <a:ext cx="8060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𝛿𝜔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9792F-5770-4DB2-A7FC-9355A693E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889" y="5082992"/>
                <a:ext cx="8060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810985-95C6-411B-8737-D1CEB1108521}"/>
                  </a:ext>
                </a:extLst>
              </p:cNvPr>
              <p:cNvSpPr txBox="1"/>
              <p:nvPr/>
            </p:nvSpPr>
            <p:spPr>
              <a:xfrm>
                <a:off x="3856726" y="5099562"/>
                <a:ext cx="8060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𝛿𝜔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810985-95C6-411B-8737-D1CEB110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726" y="5099562"/>
                <a:ext cx="8060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0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276</Words>
  <Application>Microsoft Office PowerPoint</Application>
  <PresentationFormat>Widescreen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Waveguide-QED in the Squeezed Vacuum  </vt:lpstr>
      <vt:lpstr>what is the squeezed vacuum?</vt:lpstr>
      <vt:lpstr>PowerPoint Presentation</vt:lpstr>
      <vt:lpstr>PowerPoint Presentation</vt:lpstr>
      <vt:lpstr>Experimental 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Waveguide-QED in the Squeezed Vacuum  </dc:title>
  <dc:creator>Jieyu You</dc:creator>
  <cp:lastModifiedBy>Jieyu You</cp:lastModifiedBy>
  <cp:revision>81</cp:revision>
  <dcterms:created xsi:type="dcterms:W3CDTF">2019-03-24T22:52:24Z</dcterms:created>
  <dcterms:modified xsi:type="dcterms:W3CDTF">2019-03-27T21:57:38Z</dcterms:modified>
</cp:coreProperties>
</file>