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56" r:id="rId11"/>
    <p:sldId id="271" r:id="rId12"/>
    <p:sldId id="258" r:id="rId13"/>
    <p:sldId id="257" r:id="rId14"/>
    <p:sldId id="25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3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7" autoAdjust="0"/>
  </p:normalViewPr>
  <p:slideViewPr>
    <p:cSldViewPr snapToGrid="0">
      <p:cViewPr varScale="1">
        <p:scale>
          <a:sx n="48" d="100"/>
          <a:sy n="48" d="100"/>
        </p:scale>
        <p:origin x="88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9A1A4-DE3D-4D8A-A73F-C6CB507E2B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947B-B3F5-42A9-B8C1-F3451165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947B-B3F5-42A9-B8C1-F3451165DB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F8FB-8664-4E5C-BE44-F9B1606D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A920-AC3F-468F-B16C-B300212F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A492-CD98-439C-B1F1-AD648805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1B90-2B17-49F4-99DA-63F6F1AD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A120-5D15-4E9B-B0A8-2E49F611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233-0007-4A5F-BD25-58B09FC7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05B1E-D23B-47E1-B9F5-FB41AC1F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51D-33F3-4B5D-83B8-5F240A9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7922-FC73-4400-B262-6F47FABF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54C8-F4CA-4F1E-BC47-27A80418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C4FB0-2497-41EF-97DE-5781C2774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6CA51-3655-44B2-AA40-D629FC9C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0BFD-ED69-441D-8CC6-11EA3270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6B04-EDA9-4E19-9D20-88E967F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0957-D427-4EEA-A499-17A6A96F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43B-858E-43B3-8F78-AFDE15E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2A-7A89-4314-89DB-8F4FAFE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B7B3-7BFA-424D-943A-DF1F6F1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44AC-EDE2-4C8D-A346-C2977951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9444-2B24-4F8F-BCF8-A89B13EE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A8E-AC09-4574-B83D-BC479450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C0B3-1C2E-42CD-8C31-0B8B472C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A27-DDAF-4059-9A7F-A590814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07F-B3A9-41A9-AC55-FE8062BF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5247-1A47-4721-A2C1-50D5F31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142C-0FF3-4BA7-B92C-796043E3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1421-99D9-4CE4-86FA-0D7E1133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50992-3373-4E98-BAA4-E27F890D8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CF03-E1A8-466A-AFC0-3E7121D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BA096-EB6C-48A5-9D88-3B90265E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CF13-EA1C-4299-8DBD-D16B373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E694-97D0-47EE-B175-3B15D756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4110-C399-4A08-9210-E926AA6B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28A1-AD9D-4EA0-9CB8-048CDA35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7BF80-E5EB-41AF-B3B4-84CBF320B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BE03D-3185-4F61-96C7-E65254D0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94CB6-F310-43B4-BA02-4C0AE2A0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116B4-45B6-4C14-903C-AB13E18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50CEF-410F-4508-ABA3-4DD50303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FA4-F552-41EA-948B-B4871189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0E68-ACD5-4183-B36B-7B1A5D8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DEC4-5EB2-4121-8C17-94C49E7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2FE2-5682-4803-A883-3C1E8E2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CE43D-EBDD-45D7-B045-17A844B7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119E-D275-43E0-AD2C-2991B63F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C12D-DB90-4E3D-9537-ECEF116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D30A-8802-477A-A39C-20097B0C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DD2F-B72B-44BC-9A52-AC7E9329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508C1-6B54-4599-88CA-0FDD6CF1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F127-3A64-43D4-84A9-EE2D23A7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ED6A-48BF-436D-BEC6-B4B4BD8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EC0B-55E4-46BF-BEED-99EBD9F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1ED-AC8E-4E50-90FA-369B5DE0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5F059-937C-476D-83CC-1A46F12C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A61A-FD3E-426A-83D1-ECBAA6C1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D7DAE-E1AA-44D8-98A7-87EF72C3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443F-57EB-410C-8DAE-2B2F1703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6B7C-DB53-4164-A363-3213BCDE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B9D06-A181-4576-90CE-1B9E689F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F63F-895B-4729-B322-472036F8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63AA-724B-4E97-900C-95544E93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9EB0-A102-4D47-B02C-D8C9DEB500A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192B-B721-4340-8326-A7E0A553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45DE-5CBB-4D23-B326-9B6D8114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9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D63C-0F61-4982-A130-0955ECD0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502" y="14626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criterion for 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two-photon entanglement state in real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4072B-ACCD-4D74-A162-0A79040CB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502" y="4567463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Jieyu You</a:t>
            </a:r>
          </a:p>
        </p:txBody>
      </p:sp>
    </p:spTree>
    <p:extLst>
      <p:ext uri="{BB962C8B-B14F-4D97-AF65-F5344CB8AC3E}">
        <p14:creationId xmlns:p14="http://schemas.microsoft.com/office/powerpoint/2010/main" val="319721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26642A-230B-4B22-BD76-BBCF77C8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18" y="3563577"/>
            <a:ext cx="5935798" cy="2036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88EF3-3B98-4358-8FF5-A4987B6C0D99}"/>
              </a:ext>
            </a:extLst>
          </p:cNvPr>
          <p:cNvSpPr txBox="1"/>
          <p:nvPr/>
        </p:nvSpPr>
        <p:spPr>
          <a:xfrm>
            <a:off x="789450" y="444926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 to the two-photon cascade: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950F7-7542-4144-9B8B-FDC802EF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0" y="1865133"/>
            <a:ext cx="4269268" cy="40315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42650-38F6-401B-B6CD-A50156C2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33" y="1980189"/>
            <a:ext cx="6081988" cy="917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4AEB1E-6D0D-443A-B14A-BA7488A4FACA}"/>
              </a:ext>
            </a:extLst>
          </p:cNvPr>
          <p:cNvSpPr/>
          <p:nvPr/>
        </p:nvSpPr>
        <p:spPr>
          <a:xfrm>
            <a:off x="7187664" y="4519864"/>
            <a:ext cx="1590576" cy="917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DACC5-B4DA-4724-B692-072CF9FBA2BA}"/>
              </a:ext>
            </a:extLst>
          </p:cNvPr>
          <p:cNvGrpSpPr/>
          <p:nvPr/>
        </p:nvGrpSpPr>
        <p:grpSpPr>
          <a:xfrm>
            <a:off x="432296" y="1108034"/>
            <a:ext cx="11558447" cy="3431104"/>
            <a:chOff x="555859" y="798869"/>
            <a:chExt cx="11558447" cy="343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5DD93B-7707-4C5A-8BEA-C6FB058C8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859" y="1067673"/>
              <a:ext cx="9201150" cy="31623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205732-0C36-4C20-8411-2C9E8FC4C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7421" y="2080470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CEC675-7976-42C2-9830-F2785F577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3810" y="3155221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39E536-EE61-4F51-B731-07CBEF892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328" y="1067673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5F5D2-50F8-4CE3-83D8-89304709C133}"/>
                </a:ext>
              </a:extLst>
            </p:cNvPr>
            <p:cNvSpPr txBox="1"/>
            <p:nvPr/>
          </p:nvSpPr>
          <p:spPr>
            <a:xfrm>
              <a:off x="9363232" y="798869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3E8A0D-AF46-416B-BBBA-BB5ACEF479D8}"/>
                </a:ext>
              </a:extLst>
            </p:cNvPr>
            <p:cNvSpPr txBox="1"/>
            <p:nvPr/>
          </p:nvSpPr>
          <p:spPr>
            <a:xfrm>
              <a:off x="9890620" y="175909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decay from |a&gt;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F4EDFA-E1E2-4F65-B972-389A0B2444FA}"/>
                </a:ext>
              </a:extLst>
            </p:cNvPr>
            <p:cNvSpPr txBox="1"/>
            <p:nvPr/>
          </p:nvSpPr>
          <p:spPr>
            <a:xfrm>
              <a:off x="9890620" y="288964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decay from |b&gt;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41E2FC-A436-41E7-AE2D-8216C81B92F9}"/>
                  </a:ext>
                </a:extLst>
              </p:cNvPr>
              <p:cNvSpPr txBox="1"/>
              <p:nvPr/>
            </p:nvSpPr>
            <p:spPr>
              <a:xfrm>
                <a:off x="2851265" y="5057240"/>
                <a:ext cx="50484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41E2FC-A436-41E7-AE2D-8216C81B9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65" y="5057240"/>
                <a:ext cx="504849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5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07E6-66A0-4850-B938-2C522FEB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second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449B9-80A6-4B49-95BB-D24467468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75" y="1408054"/>
            <a:ext cx="11747650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25010C-DEC7-44E1-96F2-C6399AF764B4}"/>
                  </a:ext>
                </a:extLst>
              </p:cNvPr>
              <p:cNvSpPr txBox="1"/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25010C-DEC7-44E1-96F2-C6399AF76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blipFill>
                <a:blip r:embed="rId3"/>
                <a:stretch>
                  <a:fillRect l="-3904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A79D29A-2651-4F9E-AEF5-9E3673678361}"/>
              </a:ext>
            </a:extLst>
          </p:cNvPr>
          <p:cNvGrpSpPr/>
          <p:nvPr/>
        </p:nvGrpSpPr>
        <p:grpSpPr>
          <a:xfrm>
            <a:off x="498760" y="2733617"/>
            <a:ext cx="7079680" cy="3665261"/>
            <a:chOff x="2966224" y="2852472"/>
            <a:chExt cx="7079680" cy="366526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75C0B0-541D-46B2-8269-C6EE9A357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287A6E-4B6E-4B5B-806A-59BA7D06D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F15C67B-2B6B-462D-9145-70F06E5F86ED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3526158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F15C67B-2B6B-462D-9145-70F06E5F8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3526158" cy="627672"/>
                </a:xfrm>
                <a:prstGeom prst="rect">
                  <a:avLst/>
                </a:prstGeom>
                <a:blipFill>
                  <a:blip r:embed="rId4"/>
                  <a:stretch>
                    <a:fillRect l="-2768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BFC93-277D-4564-BF50-F4C1244D7526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45D145DD-8F4E-4238-9727-C807A26D9B55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1939B7-3C63-4C01-A54D-E97DA54B4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42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F6B-CD68-4BB8-A752-FC1BCEFA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third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A6F70-0AE5-4115-8661-1A989A112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897"/>
            <a:ext cx="8943975" cy="981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0329C-DAD9-4154-8ADA-D407913216C7}"/>
                  </a:ext>
                </a:extLst>
              </p:cNvPr>
              <p:cNvSpPr txBox="1"/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0329C-DAD9-4154-8ADA-D4079132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88" y="4080009"/>
                <a:ext cx="4061752" cy="2062103"/>
              </a:xfrm>
              <a:prstGeom prst="rect">
                <a:avLst/>
              </a:prstGeom>
              <a:blipFill>
                <a:blip r:embed="rId3"/>
                <a:stretch>
                  <a:fillRect l="-3904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B7B6950-08CC-432B-A71D-B85D85FE8D2B}"/>
              </a:ext>
            </a:extLst>
          </p:cNvPr>
          <p:cNvGrpSpPr/>
          <p:nvPr/>
        </p:nvGrpSpPr>
        <p:grpSpPr>
          <a:xfrm>
            <a:off x="498760" y="2733617"/>
            <a:ext cx="6401033" cy="3665261"/>
            <a:chOff x="2966224" y="2852472"/>
            <a:chExt cx="6401033" cy="366526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323E418-1AB4-405C-BEEC-78DECFC94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D81920-536C-4C1C-B13D-E4741298D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F58CD4-411F-4406-8477-D425447E01E2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2847511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F58CD4-411F-4406-8477-D425447E0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2847511" cy="627672"/>
                </a:xfrm>
                <a:prstGeom prst="rect">
                  <a:avLst/>
                </a:prstGeom>
                <a:blipFill>
                  <a:blip r:embed="rId4"/>
                  <a:stretch>
                    <a:fillRect l="-3426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461974-40EF-4F61-8E6D-276610F311F3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EAC5CEFA-401E-418A-A724-D06C427BD9A1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D279ED-F828-4AA3-9733-5FE626758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13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A2B7-E841-49E7-B451-98342788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87EAC-427E-49A6-AC28-BCB76FB6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959" y="1534570"/>
            <a:ext cx="9929247" cy="11194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66B773-171C-4D9D-8028-0884111CE3FE}"/>
              </a:ext>
            </a:extLst>
          </p:cNvPr>
          <p:cNvGrpSpPr/>
          <p:nvPr/>
        </p:nvGrpSpPr>
        <p:grpSpPr>
          <a:xfrm>
            <a:off x="1591664" y="4295452"/>
            <a:ext cx="3197612" cy="1439375"/>
            <a:chOff x="764881" y="3756214"/>
            <a:chExt cx="3197612" cy="143937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F2ABFA-B137-47C8-899E-A659E2FD3F5B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50F83E-9229-462E-B3C8-760636CA3B50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76DD84-209A-45A1-9167-FFB72B5C82CF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8180CC-15FE-46EF-B906-07ADACD39EB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ABBA0C-F81C-43DF-BD8A-27B5E06092B5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B9ED65-8688-46EC-963D-06E7F6B8E306}"/>
                    </a:ext>
                  </a:extLst>
                </p:cNvPr>
                <p:cNvSpPr txBox="1"/>
                <p:nvPr/>
              </p:nvSpPr>
              <p:spPr>
                <a:xfrm>
                  <a:off x="2070500" y="4733924"/>
                  <a:ext cx="18919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field point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B9ED65-8688-46EC-963D-06E7F6B8E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500" y="4733924"/>
                  <a:ext cx="189199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823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3A3E79-3371-4FC7-909C-8C862995B17D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CE3E887-6C1A-4A98-8678-3C2A40481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333" y="2960550"/>
            <a:ext cx="2418138" cy="764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7695CE-A574-46E7-A5F2-217FEDBE030E}"/>
              </a:ext>
            </a:extLst>
          </p:cNvPr>
          <p:cNvSpPr txBox="1"/>
          <p:nvPr/>
        </p:nvSpPr>
        <p:spPr>
          <a:xfrm>
            <a:off x="1856838" y="3095565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drop the incoming wave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C2A86B-A989-4A0A-8CB5-478099ECD56F}"/>
              </a:ext>
            </a:extLst>
          </p:cNvPr>
          <p:cNvGrpSpPr/>
          <p:nvPr/>
        </p:nvGrpSpPr>
        <p:grpSpPr>
          <a:xfrm>
            <a:off x="5126889" y="3914725"/>
            <a:ext cx="6493776" cy="2817410"/>
            <a:chOff x="939335" y="289674"/>
            <a:chExt cx="7838825" cy="366526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3E47F3-54A9-4578-AAC0-B3B0A547D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335" y="2054006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A1E8D-DC04-4467-8E0F-222B4A01F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784" y="573251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A43F9D-12F4-467F-BB2F-BFA10C352410}"/>
                </a:ext>
              </a:extLst>
            </p:cNvPr>
            <p:cNvGrpSpPr/>
            <p:nvPr/>
          </p:nvGrpSpPr>
          <p:grpSpPr>
            <a:xfrm>
              <a:off x="1669412" y="289674"/>
              <a:ext cx="7108748" cy="3555677"/>
              <a:chOff x="1669412" y="289674"/>
              <a:chExt cx="7108748" cy="35556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641CE34-B2C8-4E83-8D43-85CAA1545AD2}"/>
                      </a:ext>
                    </a:extLst>
                  </p:cNvPr>
                  <p:cNvSpPr txBox="1"/>
                  <p:nvPr/>
                </p:nvSpPr>
                <p:spPr>
                  <a:xfrm>
                    <a:off x="4463556" y="1179054"/>
                    <a:ext cx="3653436" cy="6276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pole: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641CE34-B2C8-4E83-8D43-85CAA1545A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556" y="1179054"/>
                    <a:ext cx="3653436" cy="62767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26" r="-16129" b="-430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EF961F-3706-4B26-AF26-7434667916E7}"/>
                  </a:ext>
                </a:extLst>
              </p:cNvPr>
              <p:cNvSpPr/>
              <p:nvPr/>
            </p:nvSpPr>
            <p:spPr>
              <a:xfrm>
                <a:off x="4492857" y="2589065"/>
                <a:ext cx="133811" cy="156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artial Circle 20">
                <a:extLst>
                  <a:ext uri="{FF2B5EF4-FFF2-40B4-BE49-F238E27FC236}">
                    <a16:creationId xmlns:a16="http://schemas.microsoft.com/office/drawing/2014/main" id="{E6908DC2-B570-4FEA-81C9-8DFE182C586B}"/>
                  </a:ext>
                </a:extLst>
              </p:cNvPr>
              <p:cNvSpPr/>
              <p:nvPr/>
            </p:nvSpPr>
            <p:spPr>
              <a:xfrm>
                <a:off x="1669412" y="289674"/>
                <a:ext cx="4308743" cy="3555677"/>
              </a:xfrm>
              <a:prstGeom prst="pie">
                <a:avLst>
                  <a:gd name="adj1" fmla="val 0"/>
                  <a:gd name="adj2" fmla="val 10779898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F5038C9-2697-4399-93D4-3F5A3271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7491" y="1931143"/>
                <a:ext cx="354344" cy="56871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0FF9B53-AD6A-4C36-8EBC-37E6994E86C7}"/>
                  </a:ext>
                </a:extLst>
              </p:cNvPr>
              <p:cNvSpPr/>
              <p:nvPr/>
            </p:nvSpPr>
            <p:spPr>
              <a:xfrm>
                <a:off x="4939902" y="2637974"/>
                <a:ext cx="133811" cy="156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52EC289-7903-45AA-AF9B-A638BE293A9C}"/>
                      </a:ext>
                    </a:extLst>
                  </p:cNvPr>
                  <p:cNvSpPr txBox="1"/>
                  <p:nvPr/>
                </p:nvSpPr>
                <p:spPr>
                  <a:xfrm>
                    <a:off x="5876596" y="2716027"/>
                    <a:ext cx="2901564" cy="627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pole: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52EC289-7903-45AA-AF9B-A638BE293A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596" y="2716027"/>
                    <a:ext cx="2901564" cy="6276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061" r="-14721" b="-430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777AEB6-0236-4748-BF40-322E7730B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22383" y="2804188"/>
                <a:ext cx="711140" cy="21005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719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0A6DD0-7870-448E-A2C5-C33A1BC2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6" y="1186558"/>
            <a:ext cx="10690164" cy="8699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1604B9-D2ED-415E-9779-9742F6DB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95" y="2213520"/>
            <a:ext cx="4128279" cy="92859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FD762-2130-4ECB-8AE9-17F2E2BD5830}"/>
              </a:ext>
            </a:extLst>
          </p:cNvPr>
          <p:cNvCxnSpPr>
            <a:cxnSpLocks/>
          </p:cNvCxnSpPr>
          <p:nvPr/>
        </p:nvCxnSpPr>
        <p:spPr>
          <a:xfrm flipV="1">
            <a:off x="4442755" y="3168167"/>
            <a:ext cx="600497" cy="524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35BED-4C63-42AF-8EF4-E1853C311024}"/>
              </a:ext>
            </a:extLst>
          </p:cNvPr>
          <p:cNvCxnSpPr>
            <a:cxnSpLocks/>
          </p:cNvCxnSpPr>
          <p:nvPr/>
        </p:nvCxnSpPr>
        <p:spPr>
          <a:xfrm flipH="1" flipV="1">
            <a:off x="6753089" y="3233651"/>
            <a:ext cx="663715" cy="458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E539-8578-4721-9AC6-D800FF254174}"/>
                  </a:ext>
                </a:extLst>
              </p:cNvPr>
              <p:cNvSpPr txBox="1"/>
              <p:nvPr/>
            </p:nvSpPr>
            <p:spPr>
              <a:xfrm>
                <a:off x="2630643" y="3674306"/>
                <a:ext cx="3327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same side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E539-8578-4721-9AC6-D800FF25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43" y="3674306"/>
                <a:ext cx="3327706" cy="461665"/>
              </a:xfrm>
              <a:prstGeom prst="rect">
                <a:avLst/>
              </a:prstGeom>
              <a:blipFill>
                <a:blip r:embed="rId4"/>
                <a:stretch>
                  <a:fillRect t="-9333" r="-220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C8384-4CD0-49B4-A4E9-87D5E49A0016}"/>
                  </a:ext>
                </a:extLst>
              </p:cNvPr>
              <p:cNvSpPr txBox="1"/>
              <p:nvPr/>
            </p:nvSpPr>
            <p:spPr>
              <a:xfrm>
                <a:off x="6370321" y="3641055"/>
                <a:ext cx="3739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opposite side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C8384-4CD0-49B4-A4E9-87D5E49A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1" y="3641055"/>
                <a:ext cx="3739678" cy="461665"/>
              </a:xfrm>
              <a:prstGeom prst="rect">
                <a:avLst/>
              </a:prstGeom>
              <a:blipFill>
                <a:blip r:embed="rId5"/>
                <a:stretch>
                  <a:fillRect t="-9211" r="-179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7051FFCE-B645-4791-BB8E-792F0AFA9EFB}"/>
              </a:ext>
            </a:extLst>
          </p:cNvPr>
          <p:cNvSpPr/>
          <p:nvPr/>
        </p:nvSpPr>
        <p:spPr>
          <a:xfrm>
            <a:off x="2075423" y="5182692"/>
            <a:ext cx="26739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3798EB-CEA3-46C6-A327-9A853E426640}"/>
              </a:ext>
            </a:extLst>
          </p:cNvPr>
          <p:cNvCxnSpPr/>
          <p:nvPr/>
        </p:nvCxnSpPr>
        <p:spPr>
          <a:xfrm>
            <a:off x="2209119" y="5311279"/>
            <a:ext cx="1277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626BF-369B-4F87-8C11-497B0139B930}"/>
              </a:ext>
            </a:extLst>
          </p:cNvPr>
          <p:cNvCxnSpPr/>
          <p:nvPr/>
        </p:nvCxnSpPr>
        <p:spPr>
          <a:xfrm flipH="1">
            <a:off x="3409963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F9DA2C-5906-41EA-8398-180E231E7464}"/>
              </a:ext>
            </a:extLst>
          </p:cNvPr>
          <p:cNvCxnSpPr>
            <a:cxnSpLocks/>
          </p:cNvCxnSpPr>
          <p:nvPr/>
        </p:nvCxnSpPr>
        <p:spPr>
          <a:xfrm>
            <a:off x="3409963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16887F-1794-4BFC-A6DA-0075C2891499}"/>
              </a:ext>
            </a:extLst>
          </p:cNvPr>
          <p:cNvSpPr txBox="1"/>
          <p:nvPr/>
        </p:nvSpPr>
        <p:spPr>
          <a:xfrm>
            <a:off x="1774544" y="556845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E35F3-EF68-4F2F-A53C-1371C4B8A560}"/>
                  </a:ext>
                </a:extLst>
              </p:cNvPr>
              <p:cNvSpPr txBox="1"/>
              <p:nvPr/>
            </p:nvSpPr>
            <p:spPr>
              <a:xfrm>
                <a:off x="3199802" y="5568454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E35F3-EF68-4F2F-A53C-1371C4B8A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02" y="5568454"/>
                <a:ext cx="57272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65B30-622D-4DEB-9B8B-8991ED35F939}"/>
                  </a:ext>
                </a:extLst>
              </p:cNvPr>
              <p:cNvSpPr txBox="1"/>
              <p:nvPr/>
            </p:nvSpPr>
            <p:spPr>
              <a:xfrm>
                <a:off x="3033257" y="4590744"/>
                <a:ext cx="7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65B30-622D-4DEB-9B8B-8991ED35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57" y="4590744"/>
                <a:ext cx="7534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838C76-6786-4D27-BD11-3A70BC14CE52}"/>
              </a:ext>
            </a:extLst>
          </p:cNvPr>
          <p:cNvCxnSpPr>
            <a:cxnSpLocks/>
          </p:cNvCxnSpPr>
          <p:nvPr/>
        </p:nvCxnSpPr>
        <p:spPr>
          <a:xfrm>
            <a:off x="3880416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785080-CBA8-4D1C-AEA9-92EFEE53DB4F}"/>
              </a:ext>
            </a:extLst>
          </p:cNvPr>
          <p:cNvCxnSpPr>
            <a:cxnSpLocks/>
          </p:cNvCxnSpPr>
          <p:nvPr/>
        </p:nvCxnSpPr>
        <p:spPr>
          <a:xfrm flipH="1">
            <a:off x="3880416" y="5170361"/>
            <a:ext cx="200388" cy="28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96F69A-9DC7-46F1-AC8E-F7955CF24DAC}"/>
                  </a:ext>
                </a:extLst>
              </p:cNvPr>
              <p:cNvSpPr txBox="1"/>
              <p:nvPr/>
            </p:nvSpPr>
            <p:spPr>
              <a:xfrm>
                <a:off x="3749451" y="5568454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96F69A-9DC7-46F1-AC8E-F7955CF2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451" y="5568454"/>
                <a:ext cx="572721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C4A36C29-2043-467F-A550-09B04D9931D7}"/>
              </a:ext>
            </a:extLst>
          </p:cNvPr>
          <p:cNvSpPr/>
          <p:nvPr/>
        </p:nvSpPr>
        <p:spPr>
          <a:xfrm>
            <a:off x="7305299" y="5054105"/>
            <a:ext cx="26739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0E8BA3-24C4-4A5B-8594-B17995D1B31E}"/>
              </a:ext>
            </a:extLst>
          </p:cNvPr>
          <p:cNvCxnSpPr/>
          <p:nvPr/>
        </p:nvCxnSpPr>
        <p:spPr>
          <a:xfrm>
            <a:off x="7438995" y="5182692"/>
            <a:ext cx="1277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E012B-E787-4199-8DDE-DC4AB326BCF3}"/>
              </a:ext>
            </a:extLst>
          </p:cNvPr>
          <p:cNvCxnSpPr/>
          <p:nvPr/>
        </p:nvCxnSpPr>
        <p:spPr>
          <a:xfrm flipH="1">
            <a:off x="8639839" y="5054105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DEB69E-4E48-4029-BA90-D65138B9CBD5}"/>
              </a:ext>
            </a:extLst>
          </p:cNvPr>
          <p:cNvCxnSpPr>
            <a:cxnSpLocks/>
          </p:cNvCxnSpPr>
          <p:nvPr/>
        </p:nvCxnSpPr>
        <p:spPr>
          <a:xfrm>
            <a:off x="8639839" y="5054105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7D771-0332-42C6-B970-CC75B164A3A7}"/>
              </a:ext>
            </a:extLst>
          </p:cNvPr>
          <p:cNvSpPr txBox="1"/>
          <p:nvPr/>
        </p:nvSpPr>
        <p:spPr>
          <a:xfrm>
            <a:off x="7004420" y="543986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04FA38-22ED-4874-A4B3-F5ADB36072A9}"/>
                  </a:ext>
                </a:extLst>
              </p:cNvPr>
              <p:cNvSpPr txBox="1"/>
              <p:nvPr/>
            </p:nvSpPr>
            <p:spPr>
              <a:xfrm>
                <a:off x="8429678" y="5439867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04FA38-22ED-4874-A4B3-F5ADB360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78" y="5439867"/>
                <a:ext cx="572721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0E0CCE-D731-48C7-8379-295B7B2BE23F}"/>
                  </a:ext>
                </a:extLst>
              </p:cNvPr>
              <p:cNvSpPr txBox="1"/>
              <p:nvPr/>
            </p:nvSpPr>
            <p:spPr>
              <a:xfrm>
                <a:off x="8263133" y="4462157"/>
                <a:ext cx="7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0E0CCE-D731-48C7-8379-295B7B2B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33" y="4462157"/>
                <a:ext cx="7534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13DCF-E151-4AF6-9BA2-1639A6162A4A}"/>
              </a:ext>
            </a:extLst>
          </p:cNvPr>
          <p:cNvCxnSpPr>
            <a:cxnSpLocks/>
          </p:cNvCxnSpPr>
          <p:nvPr/>
        </p:nvCxnSpPr>
        <p:spPr>
          <a:xfrm>
            <a:off x="6268528" y="5070678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F7450-AB7E-4664-9B9B-345FB7B82137}"/>
              </a:ext>
            </a:extLst>
          </p:cNvPr>
          <p:cNvCxnSpPr>
            <a:cxnSpLocks/>
          </p:cNvCxnSpPr>
          <p:nvPr/>
        </p:nvCxnSpPr>
        <p:spPr>
          <a:xfrm flipH="1">
            <a:off x="6268528" y="5058347"/>
            <a:ext cx="200388" cy="28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B0EA08-D7FD-4F71-8844-007F959B2FF5}"/>
                  </a:ext>
                </a:extLst>
              </p:cNvPr>
              <p:cNvSpPr txBox="1"/>
              <p:nvPr/>
            </p:nvSpPr>
            <p:spPr>
              <a:xfrm>
                <a:off x="6137563" y="5456440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B0EA08-D7FD-4F71-8844-007F959B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63" y="5456440"/>
                <a:ext cx="572721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27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62A304C-85A2-4A43-9008-DD64A0F9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542489"/>
            <a:ext cx="11612880" cy="7593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76B619-4925-4D5F-8432-52248BC9FCE0}"/>
              </a:ext>
            </a:extLst>
          </p:cNvPr>
          <p:cNvCxnSpPr>
            <a:cxnSpLocks/>
          </p:cNvCxnSpPr>
          <p:nvPr/>
        </p:nvCxnSpPr>
        <p:spPr>
          <a:xfrm flipV="1">
            <a:off x="4076994" y="2079200"/>
            <a:ext cx="600497" cy="524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EA6A0B-3C45-40DC-A7A7-555D65748BC6}"/>
              </a:ext>
            </a:extLst>
          </p:cNvPr>
          <p:cNvCxnSpPr>
            <a:cxnSpLocks/>
          </p:cNvCxnSpPr>
          <p:nvPr/>
        </p:nvCxnSpPr>
        <p:spPr>
          <a:xfrm flipH="1" flipV="1">
            <a:off x="6387328" y="2144684"/>
            <a:ext cx="663715" cy="458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48E759-9E41-4F85-BF5A-C2739757600F}"/>
                  </a:ext>
                </a:extLst>
              </p:cNvPr>
              <p:cNvSpPr txBox="1"/>
              <p:nvPr/>
            </p:nvSpPr>
            <p:spPr>
              <a:xfrm>
                <a:off x="2264882" y="2585339"/>
                <a:ext cx="3327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same side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48E759-9E41-4F85-BF5A-C273975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882" y="2585339"/>
                <a:ext cx="3327706" cy="461665"/>
              </a:xfrm>
              <a:prstGeom prst="rect">
                <a:avLst/>
              </a:prstGeom>
              <a:blipFill>
                <a:blip r:embed="rId3"/>
                <a:stretch>
                  <a:fillRect t="-9211" r="-2202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BD6CCA-E102-4168-BAAA-233A3BBD0A65}"/>
                  </a:ext>
                </a:extLst>
              </p:cNvPr>
              <p:cNvSpPr txBox="1"/>
              <p:nvPr/>
            </p:nvSpPr>
            <p:spPr>
              <a:xfrm>
                <a:off x="6004560" y="2552088"/>
                <a:ext cx="3739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opposite side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BD6CCA-E102-4168-BAAA-233A3BBD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2552088"/>
                <a:ext cx="3739678" cy="461665"/>
              </a:xfrm>
              <a:prstGeom prst="rect">
                <a:avLst/>
              </a:prstGeom>
              <a:blipFill>
                <a:blip r:embed="rId4"/>
                <a:stretch>
                  <a:fillRect t="-9333" r="-179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8E86428-5C70-43F2-B95E-77937267E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435" y="173800"/>
            <a:ext cx="3521703" cy="8746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6D01E0-4597-4754-BF62-388EDBEC64A2}"/>
              </a:ext>
            </a:extLst>
          </p:cNvPr>
          <p:cNvSpPr txBox="1"/>
          <p:nvPr/>
        </p:nvSpPr>
        <p:spPr>
          <a:xfrm>
            <a:off x="868453" y="329354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redefine: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1E4CB8-3E7D-4A12-A6B6-7EB54BF0978D}"/>
                  </a:ext>
                </a:extLst>
              </p:cNvPr>
              <p:cNvSpPr txBox="1"/>
              <p:nvPr/>
            </p:nvSpPr>
            <p:spPr>
              <a:xfrm>
                <a:off x="839068" y="3429000"/>
                <a:ext cx="3838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1E4CB8-3E7D-4A12-A6B6-7EB54BF0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68" y="3429000"/>
                <a:ext cx="38384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950B4-2B3F-4C06-AF3F-D2E42F45E1A4}"/>
                  </a:ext>
                </a:extLst>
              </p:cNvPr>
              <p:cNvSpPr txBox="1"/>
              <p:nvPr/>
            </p:nvSpPr>
            <p:spPr>
              <a:xfrm>
                <a:off x="6627745" y="3429000"/>
                <a:ext cx="3838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950B4-2B3F-4C06-AF3F-D2E42F45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745" y="3429000"/>
                <a:ext cx="38384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63B51-D4A0-422F-9235-9E8404315993}"/>
              </a:ext>
            </a:extLst>
          </p:cNvPr>
          <p:cNvCxnSpPr>
            <a:cxnSpLocks/>
          </p:cNvCxnSpPr>
          <p:nvPr/>
        </p:nvCxnSpPr>
        <p:spPr>
          <a:xfrm flipV="1">
            <a:off x="6627745" y="5068333"/>
            <a:ext cx="3922557" cy="11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B800B4-FB6B-48C9-A8B2-BC06CCCE51A3}"/>
              </a:ext>
            </a:extLst>
          </p:cNvPr>
          <p:cNvCxnSpPr>
            <a:cxnSpLocks/>
          </p:cNvCxnSpPr>
          <p:nvPr/>
        </p:nvCxnSpPr>
        <p:spPr>
          <a:xfrm flipV="1">
            <a:off x="8472574" y="3973335"/>
            <a:ext cx="0" cy="2760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4C5E6150-AE85-4D6C-B64B-9A916D98E008}"/>
              </a:ext>
            </a:extLst>
          </p:cNvPr>
          <p:cNvSpPr/>
          <p:nvPr/>
        </p:nvSpPr>
        <p:spPr>
          <a:xfrm>
            <a:off x="6973050" y="3690610"/>
            <a:ext cx="2881454" cy="2867013"/>
          </a:xfrm>
          <a:prstGeom prst="pie">
            <a:avLst>
              <a:gd name="adj1" fmla="val 0"/>
              <a:gd name="adj2" fmla="val 107798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CFC998-DD90-429C-894A-B142E8CB9B94}"/>
              </a:ext>
            </a:extLst>
          </p:cNvPr>
          <p:cNvCxnSpPr>
            <a:cxnSpLocks/>
          </p:cNvCxnSpPr>
          <p:nvPr/>
        </p:nvCxnSpPr>
        <p:spPr>
          <a:xfrm flipV="1">
            <a:off x="1021838" y="5978912"/>
            <a:ext cx="3922557" cy="11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6DCFB7-F601-4979-BBE5-29C9146B39DB}"/>
              </a:ext>
            </a:extLst>
          </p:cNvPr>
          <p:cNvCxnSpPr>
            <a:cxnSpLocks/>
          </p:cNvCxnSpPr>
          <p:nvPr/>
        </p:nvCxnSpPr>
        <p:spPr>
          <a:xfrm flipV="1">
            <a:off x="2891459" y="3944017"/>
            <a:ext cx="0" cy="2760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7BFD92D0-0596-4DFD-AA42-39889641335A}"/>
              </a:ext>
            </a:extLst>
          </p:cNvPr>
          <p:cNvSpPr/>
          <p:nvPr/>
        </p:nvSpPr>
        <p:spPr>
          <a:xfrm flipV="1">
            <a:off x="1492603" y="4524494"/>
            <a:ext cx="2881454" cy="2908835"/>
          </a:xfrm>
          <a:prstGeom prst="pie">
            <a:avLst>
              <a:gd name="adj1" fmla="val 0"/>
              <a:gd name="adj2" fmla="val 107798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1B79B9-A023-4CA2-8783-4E375C7D856C}"/>
              </a:ext>
            </a:extLst>
          </p:cNvPr>
          <p:cNvSpPr/>
          <p:nvPr/>
        </p:nvSpPr>
        <p:spPr>
          <a:xfrm>
            <a:off x="3366655" y="5353366"/>
            <a:ext cx="116370" cy="149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290C0F-6BE1-4708-9B08-621B894CBEEF}"/>
              </a:ext>
            </a:extLst>
          </p:cNvPr>
          <p:cNvSpPr/>
          <p:nvPr/>
        </p:nvSpPr>
        <p:spPr>
          <a:xfrm>
            <a:off x="8988984" y="5638887"/>
            <a:ext cx="116370" cy="149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8F083C-57CE-42D7-A935-CBE9476F9542}"/>
              </a:ext>
            </a:extLst>
          </p:cNvPr>
          <p:cNvCxnSpPr/>
          <p:nvPr/>
        </p:nvCxnSpPr>
        <p:spPr>
          <a:xfrm flipH="1">
            <a:off x="3591098" y="4721629"/>
            <a:ext cx="652610" cy="602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8AFBAE-C14F-4BA0-B5B1-F84AD550F203}"/>
              </a:ext>
            </a:extLst>
          </p:cNvPr>
          <p:cNvCxnSpPr>
            <a:cxnSpLocks/>
          </p:cNvCxnSpPr>
          <p:nvPr/>
        </p:nvCxnSpPr>
        <p:spPr>
          <a:xfrm flipH="1" flipV="1">
            <a:off x="9138360" y="5726535"/>
            <a:ext cx="833739" cy="383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EA880-77E5-4AA8-A7D4-AFD51217E571}"/>
                  </a:ext>
                </a:extLst>
              </p:cNvPr>
              <p:cNvSpPr txBox="1"/>
              <p:nvPr/>
            </p:nvSpPr>
            <p:spPr>
              <a:xfrm>
                <a:off x="4240810" y="4364873"/>
                <a:ext cx="1563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EA880-77E5-4AA8-A7D4-AFD51217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810" y="4364873"/>
                <a:ext cx="156344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6C3C46-791D-483C-A1D2-19B5C4F7652C}"/>
                  </a:ext>
                </a:extLst>
              </p:cNvPr>
              <p:cNvSpPr txBox="1"/>
              <p:nvPr/>
            </p:nvSpPr>
            <p:spPr>
              <a:xfrm>
                <a:off x="9917676" y="5713716"/>
                <a:ext cx="1563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6C3C46-791D-483C-A1D2-19B5C4F76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676" y="5713716"/>
                <a:ext cx="156344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B68961E-1AEF-4713-B94F-8E1762B318F8}"/>
                  </a:ext>
                </a:extLst>
              </p:cNvPr>
              <p:cNvSpPr/>
              <p:nvPr/>
            </p:nvSpPr>
            <p:spPr>
              <a:xfrm>
                <a:off x="6899778" y="5204"/>
                <a:ext cx="3738972" cy="1007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B68961E-1AEF-4713-B94F-8E1762B31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778" y="5204"/>
                <a:ext cx="3738972" cy="1007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91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86406-9EC6-42B2-B7A4-29C3AFCAA9E6}"/>
                  </a:ext>
                </a:extLst>
              </p:cNvPr>
              <p:cNvSpPr txBox="1"/>
              <p:nvPr/>
            </p:nvSpPr>
            <p:spPr>
              <a:xfrm>
                <a:off x="731003" y="411480"/>
                <a:ext cx="3838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86406-9EC6-42B2-B7A4-29C3AFCA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3" y="411480"/>
                <a:ext cx="38384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5C37B9-082D-4D06-BD7F-30BFC293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9" y="2335798"/>
            <a:ext cx="10211882" cy="24440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3F4ED-C864-48D5-9E83-E927F8A2F5C9}"/>
              </a:ext>
            </a:extLst>
          </p:cNvPr>
          <p:cNvCxnSpPr>
            <a:cxnSpLocks/>
          </p:cNvCxnSpPr>
          <p:nvPr/>
        </p:nvCxnSpPr>
        <p:spPr>
          <a:xfrm flipH="1">
            <a:off x="5472358" y="1688341"/>
            <a:ext cx="1055715" cy="722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13DEF-BF03-47D1-A911-AAA0B8887A97}"/>
              </a:ext>
            </a:extLst>
          </p:cNvPr>
          <p:cNvCxnSpPr>
            <a:cxnSpLocks/>
          </p:cNvCxnSpPr>
          <p:nvPr/>
        </p:nvCxnSpPr>
        <p:spPr>
          <a:xfrm flipH="1">
            <a:off x="5883839" y="1688341"/>
            <a:ext cx="935179" cy="13374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154C52-006E-454B-AFB1-E0308FB4C234}"/>
                  </a:ext>
                </a:extLst>
              </p:cNvPr>
              <p:cNvSpPr txBox="1"/>
              <p:nvPr/>
            </p:nvSpPr>
            <p:spPr>
              <a:xfrm>
                <a:off x="4875766" y="1065658"/>
                <a:ext cx="73162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, the first photon travels further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154C52-006E-454B-AFB1-E0308FB4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766" y="1065658"/>
                <a:ext cx="7316234" cy="584775"/>
              </a:xfrm>
              <a:prstGeom prst="rect">
                <a:avLst/>
              </a:prstGeom>
              <a:blipFill>
                <a:blip r:embed="rId4"/>
                <a:stretch>
                  <a:fillRect t="-12500" r="-10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3B201-850D-444C-AFEA-0FD18267C1FD}"/>
              </a:ext>
            </a:extLst>
          </p:cNvPr>
          <p:cNvCxnSpPr>
            <a:cxnSpLocks/>
          </p:cNvCxnSpPr>
          <p:nvPr/>
        </p:nvCxnSpPr>
        <p:spPr>
          <a:xfrm flipH="1" flipV="1">
            <a:off x="5286895" y="4131425"/>
            <a:ext cx="315885" cy="12958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2C9534-D7AE-4EF9-B9F1-1A80B446F291}"/>
              </a:ext>
            </a:extLst>
          </p:cNvPr>
          <p:cNvCxnSpPr>
            <a:cxnSpLocks/>
          </p:cNvCxnSpPr>
          <p:nvPr/>
        </p:nvCxnSpPr>
        <p:spPr>
          <a:xfrm flipV="1">
            <a:off x="5809810" y="4729005"/>
            <a:ext cx="148057" cy="698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2573A6-DC19-48DF-8249-67E0E49FCB85}"/>
                  </a:ext>
                </a:extLst>
              </p:cNvPr>
              <p:cNvSpPr txBox="1"/>
              <p:nvPr/>
            </p:nvSpPr>
            <p:spPr>
              <a:xfrm>
                <a:off x="3847701" y="5674522"/>
                <a:ext cx="6134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unentangled part,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??</m:t>
                    </m:r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2573A6-DC19-48DF-8249-67E0E49F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01" y="5674522"/>
                <a:ext cx="6134052" cy="584775"/>
              </a:xfrm>
              <a:prstGeom prst="rect">
                <a:avLst/>
              </a:prstGeom>
              <a:blipFill>
                <a:blip r:embed="rId5"/>
                <a:stretch>
                  <a:fillRect l="-2485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C30F2F-DB47-4009-8DE5-EBEBCD793692}"/>
                  </a:ext>
                </a:extLst>
              </p:cNvPr>
              <p:cNvSpPr txBox="1"/>
              <p:nvPr/>
            </p:nvSpPr>
            <p:spPr>
              <a:xfrm>
                <a:off x="731003" y="411480"/>
                <a:ext cx="3838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C30F2F-DB47-4009-8DE5-EBEBCD793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3" y="411480"/>
                <a:ext cx="38384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F877A3-95DB-46F6-B7EB-F39BB62B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5" y="2148306"/>
            <a:ext cx="10490662" cy="26700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3F76B2-5ED2-422B-B3A7-7F47AD330B9E}"/>
              </a:ext>
            </a:extLst>
          </p:cNvPr>
          <p:cNvCxnSpPr>
            <a:cxnSpLocks/>
          </p:cNvCxnSpPr>
          <p:nvPr/>
        </p:nvCxnSpPr>
        <p:spPr>
          <a:xfrm flipH="1">
            <a:off x="6001509" y="1630152"/>
            <a:ext cx="1055715" cy="722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8A36AA-7689-4436-857B-4A667573F42D}"/>
              </a:ext>
            </a:extLst>
          </p:cNvPr>
          <p:cNvCxnSpPr>
            <a:cxnSpLocks/>
          </p:cNvCxnSpPr>
          <p:nvPr/>
        </p:nvCxnSpPr>
        <p:spPr>
          <a:xfrm flipH="1">
            <a:off x="6412990" y="1630152"/>
            <a:ext cx="935179" cy="13374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ED694-BB90-4343-B340-B94961791D9F}"/>
                  </a:ext>
                </a:extLst>
              </p:cNvPr>
              <p:cNvSpPr txBox="1"/>
              <p:nvPr/>
            </p:nvSpPr>
            <p:spPr>
              <a:xfrm>
                <a:off x="3878239" y="1017243"/>
                <a:ext cx="82317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, the second photon travels further??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ED694-BB90-4343-B340-B94961791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39" y="1017243"/>
                <a:ext cx="8231741" cy="584775"/>
              </a:xfrm>
              <a:prstGeom prst="rect">
                <a:avLst/>
              </a:prstGeom>
              <a:blipFill>
                <a:blip r:embed="rId4"/>
                <a:stretch>
                  <a:fillRect t="-12500" r="-81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C30956-9BA9-4F77-A401-3EDDFF6FFC7C}"/>
              </a:ext>
            </a:extLst>
          </p:cNvPr>
          <p:cNvCxnSpPr>
            <a:cxnSpLocks/>
          </p:cNvCxnSpPr>
          <p:nvPr/>
        </p:nvCxnSpPr>
        <p:spPr>
          <a:xfrm flipH="1" flipV="1">
            <a:off x="5673186" y="4114800"/>
            <a:ext cx="422814" cy="11130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B0897-121E-4353-85B8-624F6249F3C2}"/>
              </a:ext>
            </a:extLst>
          </p:cNvPr>
          <p:cNvCxnSpPr>
            <a:cxnSpLocks/>
          </p:cNvCxnSpPr>
          <p:nvPr/>
        </p:nvCxnSpPr>
        <p:spPr>
          <a:xfrm flipV="1">
            <a:off x="6334298" y="4666330"/>
            <a:ext cx="265224" cy="5615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F178CA-4D70-4C09-8748-C056D153B481}"/>
                  </a:ext>
                </a:extLst>
              </p:cNvPr>
              <p:cNvSpPr txBox="1"/>
              <p:nvPr/>
            </p:nvSpPr>
            <p:spPr>
              <a:xfrm>
                <a:off x="4770414" y="5433453"/>
                <a:ext cx="51503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unentangled part,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𝑐𝑡</m:t>
                    </m:r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F178CA-4D70-4C09-8748-C056D153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414" y="5433453"/>
                <a:ext cx="5150321" cy="584775"/>
              </a:xfrm>
              <a:prstGeom prst="rect">
                <a:avLst/>
              </a:prstGeom>
              <a:blipFill>
                <a:blip r:embed="rId5"/>
                <a:stretch>
                  <a:fillRect l="-3081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2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77970-A4E1-4ECF-B5B2-4F58CB0EAA76}"/>
                  </a:ext>
                </a:extLst>
              </p:cNvPr>
              <p:cNvSpPr txBox="1"/>
              <p:nvPr/>
            </p:nvSpPr>
            <p:spPr>
              <a:xfrm>
                <a:off x="607819" y="667337"/>
                <a:ext cx="1031273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Quantum entanglement: An entangled system is defined to be one whose quantum state cannot be factored as a product of states of its local constituents.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qubits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not entangled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maximum entangled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somewhere between them can be described by the concurrence: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77970-A4E1-4ECF-B5B2-4F58CB0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19" y="667337"/>
                <a:ext cx="10312737" cy="5016758"/>
              </a:xfrm>
              <a:prstGeom prst="rect">
                <a:avLst/>
              </a:prstGeom>
              <a:blipFill>
                <a:blip r:embed="rId2"/>
                <a:stretch>
                  <a:fillRect l="-1538" t="-1580" r="-2129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1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C606-43E0-434D-A528-CF99613E7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475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about two photons?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difficulty: infinite number of modes!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wave packet from two-photon cascade: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BD3EA-0B7E-40D5-94D0-03407B70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54" y="3429000"/>
            <a:ext cx="2914580" cy="2752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A38A7-0A94-43C6-BDED-A6A432B3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78" y="3531193"/>
            <a:ext cx="6040597" cy="734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798D0-D20B-4B9A-B280-8FF873BCDDE7}"/>
              </a:ext>
            </a:extLst>
          </p:cNvPr>
          <p:cNvSpPr txBox="1"/>
          <p:nvPr/>
        </p:nvSpPr>
        <p:spPr>
          <a:xfrm>
            <a:off x="4449674" y="5009322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idea: convert it into the real space</a:t>
            </a:r>
          </a:p>
        </p:txBody>
      </p:sp>
    </p:spTree>
    <p:extLst>
      <p:ext uri="{BB962C8B-B14F-4D97-AF65-F5344CB8AC3E}">
        <p14:creationId xmlns:p14="http://schemas.microsoft.com/office/powerpoint/2010/main" val="27233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741C-1C89-4404-80FF-259AB7A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wavefunction for a photon: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97F8C-829E-4DA2-B3EC-25FB953D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90688"/>
            <a:ext cx="3124200" cy="838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BA1396-DAE0-4025-ACBE-D57157A848DA}"/>
              </a:ext>
            </a:extLst>
          </p:cNvPr>
          <p:cNvGrpSpPr/>
          <p:nvPr/>
        </p:nvGrpSpPr>
        <p:grpSpPr>
          <a:xfrm>
            <a:off x="1690687" y="3016251"/>
            <a:ext cx="5686425" cy="2381250"/>
            <a:chOff x="1471612" y="2533650"/>
            <a:chExt cx="5686425" cy="2381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795DD4-7EA2-499A-9BAD-519A2D90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612" y="2533650"/>
              <a:ext cx="5686425" cy="23812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9C6EB1-5666-4C76-9D34-3289182C4874}"/>
                </a:ext>
              </a:extLst>
            </p:cNvPr>
            <p:cNvSpPr/>
            <p:nvPr/>
          </p:nvSpPr>
          <p:spPr>
            <a:xfrm>
              <a:off x="3552825" y="3200400"/>
              <a:ext cx="2228850" cy="1121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92A0D-3DD1-4F16-A27F-49D7B90B9797}"/>
              </a:ext>
            </a:extLst>
          </p:cNvPr>
          <p:cNvCxnSpPr/>
          <p:nvPr/>
        </p:nvCxnSpPr>
        <p:spPr>
          <a:xfrm flipH="1">
            <a:off x="5629275" y="2800350"/>
            <a:ext cx="1371600" cy="800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E1B63-A27E-419C-96DE-7759B8756633}"/>
              </a:ext>
            </a:extLst>
          </p:cNvPr>
          <p:cNvSpPr txBox="1"/>
          <p:nvPr/>
        </p:nvSpPr>
        <p:spPr>
          <a:xfrm>
            <a:off x="7000875" y="252888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85861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6FFB-7DB4-4FD6-A493-61433149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wavepacket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from spontaneous decay (1D)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D5A2D8-A484-4A76-9977-4E900B0C2973}"/>
              </a:ext>
            </a:extLst>
          </p:cNvPr>
          <p:cNvGrpSpPr/>
          <p:nvPr/>
        </p:nvGrpSpPr>
        <p:grpSpPr>
          <a:xfrm>
            <a:off x="800100" y="1434448"/>
            <a:ext cx="5210175" cy="2727043"/>
            <a:chOff x="400050" y="2511707"/>
            <a:chExt cx="5848350" cy="30729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AB40B9-C0DB-479D-B243-944DACF5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511707"/>
              <a:ext cx="5848350" cy="26569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890B5-5789-4926-8B9F-B1B8018433D5}"/>
                </a:ext>
              </a:extLst>
            </p:cNvPr>
            <p:cNvSpPr/>
            <p:nvPr/>
          </p:nvSpPr>
          <p:spPr>
            <a:xfrm>
              <a:off x="2238375" y="4994135"/>
              <a:ext cx="419100" cy="590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1654-797D-4998-8B67-8A280313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26" y="5133481"/>
            <a:ext cx="5953125" cy="83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2376A9-A60D-4EE3-ABFB-CE26CA96BB33}"/>
              </a:ext>
            </a:extLst>
          </p:cNvPr>
          <p:cNvSpPr/>
          <p:nvPr/>
        </p:nvSpPr>
        <p:spPr>
          <a:xfrm>
            <a:off x="6010275" y="4965224"/>
            <a:ext cx="1000125" cy="8382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F3646C-CA53-45AD-A0DF-9528FA9C6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63" y="4031774"/>
            <a:ext cx="6191250" cy="933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ACAAA-CB98-47D5-9868-018119CC0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263" y="2135417"/>
            <a:ext cx="4514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1C2C46-A7C8-46B8-83F6-9A0FCD31ED75}"/>
              </a:ext>
            </a:extLst>
          </p:cNvPr>
          <p:cNvGrpSpPr/>
          <p:nvPr/>
        </p:nvGrpSpPr>
        <p:grpSpPr>
          <a:xfrm>
            <a:off x="390525" y="507970"/>
            <a:ext cx="9975640" cy="1009650"/>
            <a:chOff x="838200" y="1544725"/>
            <a:chExt cx="9975640" cy="100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54A64-78F8-4FD6-B941-51E7C78E0F8A}"/>
                </a:ext>
              </a:extLst>
            </p:cNvPr>
            <p:cNvSpPr txBox="1"/>
            <p:nvPr/>
          </p:nvSpPr>
          <p:spPr>
            <a:xfrm>
              <a:off x="838200" y="1818718"/>
              <a:ext cx="4784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Wigner-Weisskopf approximation: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E84C5B-8B85-44A8-8365-F0D708CC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715" y="1544725"/>
              <a:ext cx="5191125" cy="100965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A72ADD-412F-4C02-99D4-1C7164248555}"/>
              </a:ext>
            </a:extLst>
          </p:cNvPr>
          <p:cNvGrpSpPr/>
          <p:nvPr/>
        </p:nvGrpSpPr>
        <p:grpSpPr>
          <a:xfrm>
            <a:off x="1199457" y="1743727"/>
            <a:ext cx="8922716" cy="1685273"/>
            <a:chOff x="1066800" y="3562351"/>
            <a:chExt cx="8922716" cy="168527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8C2B1B0-BBED-4B46-804A-94EDFFEF6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562351"/>
              <a:ext cx="8839200" cy="100965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88B400-9332-447B-8D34-686804DF78D4}"/>
                </a:ext>
              </a:extLst>
            </p:cNvPr>
            <p:cNvGrpSpPr/>
            <p:nvPr/>
          </p:nvGrpSpPr>
          <p:grpSpPr>
            <a:xfrm>
              <a:off x="3695700" y="3836343"/>
              <a:ext cx="1710626" cy="1255531"/>
              <a:chOff x="4448175" y="1848966"/>
              <a:chExt cx="1710626" cy="12555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F864E-C368-4A61-AC11-841CA57CB83F}"/>
                  </a:ext>
                </a:extLst>
              </p:cNvPr>
              <p:cNvSpPr/>
              <p:nvPr/>
            </p:nvSpPr>
            <p:spPr>
              <a:xfrm>
                <a:off x="4448175" y="1848966"/>
                <a:ext cx="438150" cy="61801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B516D9-86F7-4FDF-B814-05625BFEF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075" y="2543176"/>
                <a:ext cx="323850" cy="28574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F182A6-0843-428E-A361-ECBDFB252619}"/>
                  </a:ext>
                </a:extLst>
              </p:cNvPr>
              <p:cNvSpPr txBox="1"/>
              <p:nvPr/>
            </p:nvSpPr>
            <p:spPr>
              <a:xfrm>
                <a:off x="5114925" y="2581277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66D64C-AC06-47AA-9D8B-38ED918072F8}"/>
                </a:ext>
              </a:extLst>
            </p:cNvPr>
            <p:cNvCxnSpPr/>
            <p:nvPr/>
          </p:nvCxnSpPr>
          <p:spPr>
            <a:xfrm flipH="1" flipV="1">
              <a:off x="5981700" y="3924300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75B779-543E-4984-92E6-FCB6C75F6A2F}"/>
                </a:ext>
              </a:extLst>
            </p:cNvPr>
            <p:cNvCxnSpPr/>
            <p:nvPr/>
          </p:nvCxnSpPr>
          <p:spPr>
            <a:xfrm flipH="1" flipV="1">
              <a:off x="9172575" y="3852045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B89F4B-F5A2-4604-8AA4-649B0060E09D}"/>
                </a:ext>
              </a:extLst>
            </p:cNvPr>
            <p:cNvSpPr txBox="1"/>
            <p:nvPr/>
          </p:nvSpPr>
          <p:spPr>
            <a:xfrm>
              <a:off x="6010077" y="4724404"/>
              <a:ext cx="2122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D1D721-08A8-44A1-9FD8-53EBBAF75704}"/>
                </a:ext>
              </a:extLst>
            </p:cNvPr>
            <p:cNvSpPr txBox="1"/>
            <p:nvPr/>
          </p:nvSpPr>
          <p:spPr>
            <a:xfrm>
              <a:off x="8844651" y="4695829"/>
              <a:ext cx="1144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decay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90063-342B-476A-9299-D0ED1C4EB70B}"/>
              </a:ext>
            </a:extLst>
          </p:cNvPr>
          <p:cNvGrpSpPr/>
          <p:nvPr/>
        </p:nvGrpSpPr>
        <p:grpSpPr>
          <a:xfrm>
            <a:off x="1237875" y="3760752"/>
            <a:ext cx="2809557" cy="1439375"/>
            <a:chOff x="764881" y="3756214"/>
            <a:chExt cx="2809557" cy="14393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C81E64-5DEF-4B85-AAA4-EEDCC1C2BBF6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DDB27FE-C498-423B-AA3C-674C2E727676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99EA9A-B068-4298-A0AB-1EAD6020989B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1F1E9B-52A9-4703-8D69-7947EBCAEE75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C1BB6A-3595-4463-B036-37E2755F6486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1355ED-D44B-4790-8A38-02B978FABFED}"/>
                </a:ext>
              </a:extLst>
            </p:cNvPr>
            <p:cNvSpPr txBox="1"/>
            <p:nvPr/>
          </p:nvSpPr>
          <p:spPr>
            <a:xfrm>
              <a:off x="2070500" y="4733924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field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/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/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need to consider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blipFill>
                <a:blip r:embed="rId6"/>
                <a:stretch>
                  <a:fillRect l="-280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219-847C-41E9-B8DD-39242B9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second term: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13763-FBB4-4CF2-B5F0-B604A8524932}"/>
                  </a:ext>
                </a:extLst>
              </p:cNvPr>
              <p:cNvSpPr txBox="1"/>
              <p:nvPr/>
            </p:nvSpPr>
            <p:spPr>
              <a:xfrm>
                <a:off x="6581570" y="3329733"/>
                <a:ext cx="489605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b="0" dirty="0"/>
              </a:p>
              <a:p>
                <a:r>
                  <a:rPr lang="en-US" sz="3200" b="0" dirty="0"/>
                  <a:t>2, we have assumed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3200" b="0" dirty="0"/>
              </a:p>
              <a:p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=0!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13763-FBB4-4CF2-B5F0-B604A852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70" y="3329733"/>
                <a:ext cx="4896056" cy="2554545"/>
              </a:xfrm>
              <a:prstGeom prst="rect">
                <a:avLst/>
              </a:prstGeom>
              <a:blipFill>
                <a:blip r:embed="rId2"/>
                <a:stretch>
                  <a:fillRect l="-3238" t="-2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1B9A324-86AF-41E3-BAF1-A0C04B44AFE3}"/>
              </a:ext>
            </a:extLst>
          </p:cNvPr>
          <p:cNvGrpSpPr/>
          <p:nvPr/>
        </p:nvGrpSpPr>
        <p:grpSpPr>
          <a:xfrm>
            <a:off x="174910" y="2495492"/>
            <a:ext cx="6079150" cy="3665261"/>
            <a:chOff x="2966224" y="2852472"/>
            <a:chExt cx="6079150" cy="366526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184483-C93F-42FA-ABF2-9B3B71377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7C8FA1-597D-4528-B274-84C7476C0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668D64-2CC9-4A3F-932F-C87F62B1B9C3}"/>
                    </a:ext>
                  </a:extLst>
                </p:cNvPr>
                <p:cNvSpPr txBox="1"/>
                <p:nvPr/>
              </p:nvSpPr>
              <p:spPr>
                <a:xfrm>
                  <a:off x="6519746" y="3949579"/>
                  <a:ext cx="2525628" cy="627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668D64-2CC9-4A3F-932F-C87F62B1B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46" y="3949579"/>
                  <a:ext cx="2525628" cy="627672"/>
                </a:xfrm>
                <a:prstGeom prst="rect">
                  <a:avLst/>
                </a:prstGeom>
                <a:blipFill>
                  <a:blip r:embed="rId3"/>
                  <a:stretch>
                    <a:fillRect l="-3865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86811B-9C54-4C24-A6B2-A49227868CA6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0C499756-C15F-42BD-8C3C-F81731D0896B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5984265-35CE-42D0-A585-1482127B3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0" y="4493941"/>
              <a:ext cx="354344" cy="5687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2734894-0138-475A-A468-09158A2D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1466164"/>
            <a:ext cx="6515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47A7-9F31-467D-ADB7-FFCDB871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26" y="27062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10531F-B98A-46C6-A74D-48CB7E7B450E}"/>
                  </a:ext>
                </a:extLst>
              </p:cNvPr>
              <p:cNvSpPr/>
              <p:nvPr/>
            </p:nvSpPr>
            <p:spPr>
              <a:xfrm>
                <a:off x="2071110" y="4796919"/>
                <a:ext cx="62901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non-vanishing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10531F-B98A-46C6-A74D-48CB7E7B4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10" y="4796919"/>
                <a:ext cx="6290120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987272B-9C1B-4C1B-82D8-D22A36D997F5}"/>
              </a:ext>
            </a:extLst>
          </p:cNvPr>
          <p:cNvGrpSpPr/>
          <p:nvPr/>
        </p:nvGrpSpPr>
        <p:grpSpPr>
          <a:xfrm>
            <a:off x="1040719" y="1724469"/>
            <a:ext cx="9432758" cy="2457496"/>
            <a:chOff x="1006642" y="1338262"/>
            <a:chExt cx="9432758" cy="2457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B27455-1717-41F8-9550-33EC35C11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642" y="1338262"/>
              <a:ext cx="5905500" cy="9810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B8A2F2-E05B-4137-A9D9-64A61A8F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7785" y="2319337"/>
              <a:ext cx="8301615" cy="888033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9B65AA-BA82-4000-B3AE-95957511D7BF}"/>
                </a:ext>
              </a:extLst>
            </p:cNvPr>
            <p:cNvCxnSpPr/>
            <p:nvPr/>
          </p:nvCxnSpPr>
          <p:spPr>
            <a:xfrm>
              <a:off x="7743825" y="2095500"/>
              <a:ext cx="1943100" cy="142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4286DB-3610-4402-92FC-05BA779A4A85}"/>
                </a:ext>
              </a:extLst>
            </p:cNvPr>
            <p:cNvSpPr txBox="1"/>
            <p:nvPr/>
          </p:nvSpPr>
          <p:spPr>
            <a:xfrm>
              <a:off x="7603532" y="332787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incoming wave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7B971A-DDE0-48AC-897D-540711E1CE5B}"/>
                </a:ext>
              </a:extLst>
            </p:cNvPr>
            <p:cNvSpPr txBox="1"/>
            <p:nvPr/>
          </p:nvSpPr>
          <p:spPr>
            <a:xfrm>
              <a:off x="3688669" y="3334093"/>
              <a:ext cx="2172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outgoing wave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28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30903E-D3EC-4EF5-8676-1B8EBB07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92" y="2009776"/>
            <a:ext cx="6006837" cy="3887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DB9680-2446-4F57-9B6B-D080FF41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2" y="827202"/>
            <a:ext cx="9501858" cy="700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/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𝑐𝑡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14DD3-3535-4FEB-B627-3563DAEB4807}"/>
              </a:ext>
            </a:extLst>
          </p:cNvPr>
          <p:cNvCxnSpPr>
            <a:cxnSpLocks/>
          </p:cNvCxnSpPr>
          <p:nvPr/>
        </p:nvCxnSpPr>
        <p:spPr>
          <a:xfrm flipH="1">
            <a:off x="3924300" y="4632535"/>
            <a:ext cx="695325" cy="93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1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417</Words>
  <Application>Microsoft Office PowerPoint</Application>
  <PresentationFormat>Widescreen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 Light</vt:lpstr>
      <vt:lpstr>Arial</vt:lpstr>
      <vt:lpstr>Calibri</vt:lpstr>
      <vt:lpstr>Calibri Light</vt:lpstr>
      <vt:lpstr>Cambria Math</vt:lpstr>
      <vt:lpstr>Office Theme</vt:lpstr>
      <vt:lpstr>the criterion for a two-photon entanglement state in real space</vt:lpstr>
      <vt:lpstr>PowerPoint Presentation</vt:lpstr>
      <vt:lpstr>PowerPoint Presentation</vt:lpstr>
      <vt:lpstr>The wavefunction for a photon:</vt:lpstr>
      <vt:lpstr>wavepacket from spontaneous decay (1D)</vt:lpstr>
      <vt:lpstr>PowerPoint Presentation</vt:lpstr>
      <vt:lpstr>Fourier transform of the second term:</vt:lpstr>
      <vt:lpstr>Fourier transform of the first term:</vt:lpstr>
      <vt:lpstr>PowerPoint Presentation</vt:lpstr>
      <vt:lpstr>PowerPoint Presentation</vt:lpstr>
      <vt:lpstr>PowerPoint Presentation</vt:lpstr>
      <vt:lpstr>Fourier transform of the second term:</vt:lpstr>
      <vt:lpstr>Fourier transform of the third term:</vt:lpstr>
      <vt:lpstr>Fourier transform of the first term: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86</cp:revision>
  <dcterms:created xsi:type="dcterms:W3CDTF">2019-02-26T17:10:31Z</dcterms:created>
  <dcterms:modified xsi:type="dcterms:W3CDTF">2019-02-27T02:30:59Z</dcterms:modified>
</cp:coreProperties>
</file>