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74" r:id="rId4"/>
    <p:sldId id="305" r:id="rId5"/>
    <p:sldId id="275" r:id="rId6"/>
    <p:sldId id="282" r:id="rId7"/>
    <p:sldId id="292" r:id="rId8"/>
    <p:sldId id="30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AEAEAE"/>
    <a:srgbClr val="929292"/>
    <a:srgbClr val="6B6B6B"/>
    <a:srgbClr val="565656"/>
    <a:srgbClr val="404040"/>
    <a:srgbClr val="D9D9D9"/>
    <a:srgbClr val="7F7F7F"/>
    <a:srgbClr val="BFBFBF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6433" autoAdjust="0"/>
  </p:normalViewPr>
  <p:slideViewPr>
    <p:cSldViewPr snapToGrid="0" showGuides="1">
      <p:cViewPr varScale="1">
        <p:scale>
          <a:sx n="90" d="100"/>
          <a:sy n="90" d="100"/>
        </p:scale>
        <p:origin x="2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477F-549A-4D7B-8D12-FF30B9203374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6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2933" y="270933"/>
            <a:ext cx="6891867" cy="5313727"/>
            <a:chOff x="2341082" y="1543843"/>
            <a:chExt cx="4461833" cy="4040817"/>
          </a:xfrm>
        </p:grpSpPr>
        <p:sp>
          <p:nvSpPr>
            <p:cNvPr id="46" name="Isosceles Triangle 45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048000" y="2474893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스크립트 언어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 UltraLight" panose="020B0603020101020101" pitchFamily="50" charset="-127"/>
              </a:rPr>
              <a:t>텀프로젝트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기획발표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16D30-6168-4C62-8CFF-95D6BE8A8B54}"/>
              </a:ext>
            </a:extLst>
          </p:cNvPr>
          <p:cNvSpPr txBox="1"/>
          <p:nvPr/>
        </p:nvSpPr>
        <p:spPr>
          <a:xfrm>
            <a:off x="4622720" y="4313583"/>
            <a:ext cx="23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2013180021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원주연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유진명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rot="19800000">
            <a:off x="3007997" y="1697123"/>
            <a:ext cx="106557" cy="675294"/>
            <a:chOff x="6022247" y="1219200"/>
            <a:chExt cx="349978" cy="2867022"/>
          </a:xfrm>
        </p:grpSpPr>
        <p:grpSp>
          <p:nvGrpSpPr>
            <p:cNvPr id="81" name="Group 8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86" name="Freeform 85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ounded Rectangle 8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8447" y="1856996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0" y="-7076"/>
            <a:ext cx="2142067" cy="888992"/>
            <a:chOff x="0" y="-1"/>
            <a:chExt cx="1855213" cy="409339"/>
          </a:xfrm>
        </p:grpSpPr>
        <p:sp>
          <p:nvSpPr>
            <p:cNvPr id="27" name="Rectangle 26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8999" y="158297"/>
            <a:ext cx="1140882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grpSp>
        <p:nvGrpSpPr>
          <p:cNvPr id="31" name="Group 79">
            <a:extLst>
              <a:ext uri="{FF2B5EF4-FFF2-40B4-BE49-F238E27FC236}">
                <a16:creationId xmlns:a16="http://schemas.microsoft.com/office/drawing/2014/main" id="{7F72BC1F-2D2F-4CD0-8DB8-83746D60C36C}"/>
              </a:ext>
            </a:extLst>
          </p:cNvPr>
          <p:cNvGrpSpPr/>
          <p:nvPr/>
        </p:nvGrpSpPr>
        <p:grpSpPr>
          <a:xfrm rot="19800000">
            <a:off x="3964730" y="2772304"/>
            <a:ext cx="106557" cy="675294"/>
            <a:chOff x="6022247" y="1219200"/>
            <a:chExt cx="349978" cy="2867022"/>
          </a:xfrm>
        </p:grpSpPr>
        <p:grpSp>
          <p:nvGrpSpPr>
            <p:cNvPr id="32" name="Group 80">
              <a:extLst>
                <a:ext uri="{FF2B5EF4-FFF2-40B4-BE49-F238E27FC236}">
                  <a16:creationId xmlns:a16="http://schemas.microsoft.com/office/drawing/2014/main" id="{1AB68163-9A69-48F9-92DF-255E4A27982C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34" name="Group 82">
                <a:extLst>
                  <a:ext uri="{FF2B5EF4-FFF2-40B4-BE49-F238E27FC236}">
                    <a16:creationId xmlns:a16="http://schemas.microsoft.com/office/drawing/2014/main" id="{42ACA077-71EC-4806-AB49-B621AC6E83F1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37" name="Freeform 85">
                  <a:extLst>
                    <a:ext uri="{FF2B5EF4-FFF2-40B4-BE49-F238E27FC236}">
                      <a16:creationId xmlns:a16="http://schemas.microsoft.com/office/drawing/2014/main" id="{23A8814D-F43A-43AC-82C2-592F95B6EB6B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Isosceles Triangle 86">
                  <a:extLst>
                    <a:ext uri="{FF2B5EF4-FFF2-40B4-BE49-F238E27FC236}">
                      <a16:creationId xmlns:a16="http://schemas.microsoft.com/office/drawing/2014/main" id="{7DCD69D5-4DCD-4D70-BD76-6FB405010E26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35" name="Straight Connector 83">
                <a:extLst>
                  <a:ext uri="{FF2B5EF4-FFF2-40B4-BE49-F238E27FC236}">
                    <a16:creationId xmlns:a16="http://schemas.microsoft.com/office/drawing/2014/main" id="{6F37493D-8837-4A83-8E06-1E3C05A15495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84">
                <a:extLst>
                  <a:ext uri="{FF2B5EF4-FFF2-40B4-BE49-F238E27FC236}">
                    <a16:creationId xmlns:a16="http://schemas.microsoft.com/office/drawing/2014/main" id="{16438727-F1E6-4C52-B628-58F4785A9DCA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ounded Rectangle 81">
              <a:extLst>
                <a:ext uri="{FF2B5EF4-FFF2-40B4-BE49-F238E27FC236}">
                  <a16:creationId xmlns:a16="http://schemas.microsoft.com/office/drawing/2014/main" id="{9D489221-35B8-4E3C-A13D-4EFEA84E8B65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Rectangle 87">
            <a:extLst>
              <a:ext uri="{FF2B5EF4-FFF2-40B4-BE49-F238E27FC236}">
                <a16:creationId xmlns:a16="http://schemas.microsoft.com/office/drawing/2014/main" id="{3D97A660-178C-487E-B7AC-D29B1FE24093}"/>
              </a:ext>
            </a:extLst>
          </p:cNvPr>
          <p:cNvSpPr/>
          <p:nvPr/>
        </p:nvSpPr>
        <p:spPr>
          <a:xfrm>
            <a:off x="2558447" y="2844225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</a:p>
        </p:txBody>
      </p:sp>
      <p:grpSp>
        <p:nvGrpSpPr>
          <p:cNvPr id="41" name="Group 79">
            <a:extLst>
              <a:ext uri="{FF2B5EF4-FFF2-40B4-BE49-F238E27FC236}">
                <a16:creationId xmlns:a16="http://schemas.microsoft.com/office/drawing/2014/main" id="{BAA110B5-56D9-4CD2-90BF-052EB771CC6B}"/>
              </a:ext>
            </a:extLst>
          </p:cNvPr>
          <p:cNvGrpSpPr/>
          <p:nvPr/>
        </p:nvGrpSpPr>
        <p:grpSpPr>
          <a:xfrm rot="19800000">
            <a:off x="3534802" y="3795418"/>
            <a:ext cx="106557" cy="675294"/>
            <a:chOff x="6022247" y="1219200"/>
            <a:chExt cx="349978" cy="2867022"/>
          </a:xfrm>
        </p:grpSpPr>
        <p:grpSp>
          <p:nvGrpSpPr>
            <p:cNvPr id="42" name="Group 80">
              <a:extLst>
                <a:ext uri="{FF2B5EF4-FFF2-40B4-BE49-F238E27FC236}">
                  <a16:creationId xmlns:a16="http://schemas.microsoft.com/office/drawing/2014/main" id="{20FB2141-718D-431C-BC0C-4732F4A3EAE6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44" name="Group 82">
                <a:extLst>
                  <a:ext uri="{FF2B5EF4-FFF2-40B4-BE49-F238E27FC236}">
                    <a16:creationId xmlns:a16="http://schemas.microsoft.com/office/drawing/2014/main" id="{55F21DD7-F510-4A59-95B8-460197718FE1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47" name="Freeform 85">
                  <a:extLst>
                    <a:ext uri="{FF2B5EF4-FFF2-40B4-BE49-F238E27FC236}">
                      <a16:creationId xmlns:a16="http://schemas.microsoft.com/office/drawing/2014/main" id="{40AC2DAA-BC22-4A40-A983-81AF0926904D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Isosceles Triangle 86">
                  <a:extLst>
                    <a:ext uri="{FF2B5EF4-FFF2-40B4-BE49-F238E27FC236}">
                      <a16:creationId xmlns:a16="http://schemas.microsoft.com/office/drawing/2014/main" id="{FFD06C6C-EC23-4228-BC50-DA2FC8A6CE63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45" name="Straight Connector 83">
                <a:extLst>
                  <a:ext uri="{FF2B5EF4-FFF2-40B4-BE49-F238E27FC236}">
                    <a16:creationId xmlns:a16="http://schemas.microsoft.com/office/drawing/2014/main" id="{5B5ED144-1189-48B6-AD46-3A6691FE118E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4">
                <a:extLst>
                  <a:ext uri="{FF2B5EF4-FFF2-40B4-BE49-F238E27FC236}">
                    <a16:creationId xmlns:a16="http://schemas.microsoft.com/office/drawing/2014/main" id="{D4188A88-44B5-46EE-BFEE-6FD07B299DFD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81">
              <a:extLst>
                <a:ext uri="{FF2B5EF4-FFF2-40B4-BE49-F238E27FC236}">
                  <a16:creationId xmlns:a16="http://schemas.microsoft.com/office/drawing/2014/main" id="{DC244DC1-290A-469C-BC81-9E9294EC9D2D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Rectangle 87">
            <a:extLst>
              <a:ext uri="{FF2B5EF4-FFF2-40B4-BE49-F238E27FC236}">
                <a16:creationId xmlns:a16="http://schemas.microsoft.com/office/drawing/2014/main" id="{6CCDFEDB-26D0-40C3-BFC5-F7490607B538}"/>
              </a:ext>
            </a:extLst>
          </p:cNvPr>
          <p:cNvSpPr/>
          <p:nvPr/>
        </p:nvSpPr>
        <p:spPr>
          <a:xfrm>
            <a:off x="2558447" y="3867340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</a:t>
            </a:r>
          </a:p>
        </p:txBody>
      </p:sp>
      <p:grpSp>
        <p:nvGrpSpPr>
          <p:cNvPr id="51" name="Group 79">
            <a:extLst>
              <a:ext uri="{FF2B5EF4-FFF2-40B4-BE49-F238E27FC236}">
                <a16:creationId xmlns:a16="http://schemas.microsoft.com/office/drawing/2014/main" id="{81F19304-69C1-4F58-8D42-2B3FEFCB3AFA}"/>
              </a:ext>
            </a:extLst>
          </p:cNvPr>
          <p:cNvGrpSpPr/>
          <p:nvPr/>
        </p:nvGrpSpPr>
        <p:grpSpPr>
          <a:xfrm rot="19800000">
            <a:off x="3540592" y="4786771"/>
            <a:ext cx="106557" cy="675294"/>
            <a:chOff x="6022247" y="1219200"/>
            <a:chExt cx="349978" cy="2867022"/>
          </a:xfrm>
        </p:grpSpPr>
        <p:grpSp>
          <p:nvGrpSpPr>
            <p:cNvPr id="52" name="Group 80">
              <a:extLst>
                <a:ext uri="{FF2B5EF4-FFF2-40B4-BE49-F238E27FC236}">
                  <a16:creationId xmlns:a16="http://schemas.microsoft.com/office/drawing/2014/main" id="{1A154928-7BD9-4B51-8B97-93911E9B7EB8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54" name="Group 82">
                <a:extLst>
                  <a:ext uri="{FF2B5EF4-FFF2-40B4-BE49-F238E27FC236}">
                    <a16:creationId xmlns:a16="http://schemas.microsoft.com/office/drawing/2014/main" id="{D027D0E3-CAB9-4A2C-8E42-1A2DA0348AF7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57" name="Freeform 85">
                  <a:extLst>
                    <a:ext uri="{FF2B5EF4-FFF2-40B4-BE49-F238E27FC236}">
                      <a16:creationId xmlns:a16="http://schemas.microsoft.com/office/drawing/2014/main" id="{02BAA1FB-2D37-4876-BDE8-0CE1C8143B32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Isosceles Triangle 86">
                  <a:extLst>
                    <a:ext uri="{FF2B5EF4-FFF2-40B4-BE49-F238E27FC236}">
                      <a16:creationId xmlns:a16="http://schemas.microsoft.com/office/drawing/2014/main" id="{8FDBB367-3BAE-4137-9D5D-A75812E02425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55" name="Straight Connector 83">
                <a:extLst>
                  <a:ext uri="{FF2B5EF4-FFF2-40B4-BE49-F238E27FC236}">
                    <a16:creationId xmlns:a16="http://schemas.microsoft.com/office/drawing/2014/main" id="{8B4ACE69-BA2D-4124-B91F-3603666BEAFA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84">
                <a:extLst>
                  <a:ext uri="{FF2B5EF4-FFF2-40B4-BE49-F238E27FC236}">
                    <a16:creationId xmlns:a16="http://schemas.microsoft.com/office/drawing/2014/main" id="{67C7B4C2-8BE4-4A26-B9D6-670719F30AE2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ounded Rectangle 81">
              <a:extLst>
                <a:ext uri="{FF2B5EF4-FFF2-40B4-BE49-F238E27FC236}">
                  <a16:creationId xmlns:a16="http://schemas.microsoft.com/office/drawing/2014/main" id="{BD1290B1-9937-4616-AC7B-5C0003612CDE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Rectangle 87">
            <a:extLst>
              <a:ext uri="{FF2B5EF4-FFF2-40B4-BE49-F238E27FC236}">
                <a16:creationId xmlns:a16="http://schemas.microsoft.com/office/drawing/2014/main" id="{672839EC-B91F-4AEE-B4DF-F7B49FC61091}"/>
              </a:ext>
            </a:extLst>
          </p:cNvPr>
          <p:cNvSpPr/>
          <p:nvPr/>
        </p:nvSpPr>
        <p:spPr>
          <a:xfrm>
            <a:off x="2558447" y="4977147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426009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0" grpId="0"/>
      <p:bldP spid="40" grpId="0"/>
      <p:bldP spid="50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5400000">
            <a:off x="6298182" y="3970867"/>
            <a:ext cx="373331" cy="4979638"/>
            <a:chOff x="6022247" y="1219200"/>
            <a:chExt cx="349978" cy="2867022"/>
          </a:xfrm>
        </p:grpSpPr>
        <p:grpSp>
          <p:nvGrpSpPr>
            <p:cNvPr id="11" name="Group 1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27" name="Freeform 26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8A0469C5-00DD-4B1D-8DFC-FBDA80CA355E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328B95D1-F714-48B6-85AC-C1E6418720B0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Isosceles Triangle 27">
              <a:extLst>
                <a:ext uri="{FF2B5EF4-FFF2-40B4-BE49-F238E27FC236}">
                  <a16:creationId xmlns:a16="http://schemas.microsoft.com/office/drawing/2014/main" id="{5C01978A-7E97-412F-9CA1-8EB3A11E192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53F12C-C580-4CE6-8AD9-DBDF390FEEBE}"/>
              </a:ext>
            </a:extLst>
          </p:cNvPr>
          <p:cNvSpPr txBox="1"/>
          <p:nvPr/>
        </p:nvSpPr>
        <p:spPr>
          <a:xfrm>
            <a:off x="0" y="205412"/>
            <a:ext cx="202909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B2FAD2E-E5B0-4B76-B91F-F94959286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4" y="888989"/>
            <a:ext cx="8229600" cy="52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5400000">
            <a:off x="6298182" y="3970867"/>
            <a:ext cx="373331" cy="4979638"/>
            <a:chOff x="6022247" y="1219200"/>
            <a:chExt cx="349978" cy="2867022"/>
          </a:xfrm>
        </p:grpSpPr>
        <p:grpSp>
          <p:nvGrpSpPr>
            <p:cNvPr id="11" name="Group 1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27" name="Freeform 26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8A0469C5-00DD-4B1D-8DFC-FBDA80CA355E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328B95D1-F714-48B6-85AC-C1E6418720B0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Isosceles Triangle 27">
              <a:extLst>
                <a:ext uri="{FF2B5EF4-FFF2-40B4-BE49-F238E27FC236}">
                  <a16:creationId xmlns:a16="http://schemas.microsoft.com/office/drawing/2014/main" id="{5C01978A-7E97-412F-9CA1-8EB3A11E192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53F12C-C580-4CE6-8AD9-DBDF390FEEBE}"/>
              </a:ext>
            </a:extLst>
          </p:cNvPr>
          <p:cNvSpPr txBox="1"/>
          <p:nvPr/>
        </p:nvSpPr>
        <p:spPr>
          <a:xfrm>
            <a:off x="0" y="205412"/>
            <a:ext cx="202909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</a:p>
        </p:txBody>
      </p:sp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57221767-400E-4002-9F93-60820BEC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8" y="978808"/>
            <a:ext cx="8486287" cy="46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 rot="16200000">
            <a:off x="1739307" y="-356475"/>
            <a:ext cx="541218" cy="4019833"/>
            <a:chOff x="3383823" y="1726827"/>
            <a:chExt cx="349977" cy="2721345"/>
          </a:xfrm>
        </p:grpSpPr>
        <p:grpSp>
          <p:nvGrpSpPr>
            <p:cNvPr id="39" name="Group 38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44" name="Freeform 43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684645" y="1485368"/>
            <a:ext cx="127750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 검색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8" name="Group 47"/>
          <p:cNvGrpSpPr/>
          <p:nvPr/>
        </p:nvGrpSpPr>
        <p:grpSpPr>
          <a:xfrm rot="5400000">
            <a:off x="6663777" y="539259"/>
            <a:ext cx="541218" cy="4142874"/>
            <a:chOff x="3383823" y="1726827"/>
            <a:chExt cx="349977" cy="2721345"/>
          </a:xfrm>
        </p:grpSpPr>
        <p:grpSp>
          <p:nvGrpSpPr>
            <p:cNvPr id="49" name="Group 48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52" name="Freeform 51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606309" y="2441418"/>
            <a:ext cx="127750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 연동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6" name="Group 55"/>
          <p:cNvGrpSpPr/>
          <p:nvPr/>
        </p:nvGrpSpPr>
        <p:grpSpPr>
          <a:xfrm rot="16200000">
            <a:off x="1734545" y="1661677"/>
            <a:ext cx="541218" cy="4010309"/>
            <a:chOff x="3383823" y="1726827"/>
            <a:chExt cx="349977" cy="2721345"/>
          </a:xfrm>
        </p:grpSpPr>
        <p:grpSp>
          <p:nvGrpSpPr>
            <p:cNvPr id="57" name="Group 56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60" name="Freeform 59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591369" y="3497554"/>
            <a:ext cx="233102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오염도 증감 표시</a:t>
            </a:r>
            <a:r>
              <a:rPr lang="en-US" altLang="ko-KR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보류</a:t>
            </a:r>
            <a:r>
              <a:rPr lang="en-US" altLang="ko-KR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4" name="Group 63"/>
          <p:cNvGrpSpPr/>
          <p:nvPr/>
        </p:nvGrpSpPr>
        <p:grpSpPr>
          <a:xfrm rot="5400000">
            <a:off x="6613204" y="2525417"/>
            <a:ext cx="541218" cy="4152399"/>
            <a:chOff x="3383823" y="1726827"/>
            <a:chExt cx="349977" cy="2721345"/>
          </a:xfrm>
        </p:grpSpPr>
        <p:grpSp>
          <p:nvGrpSpPr>
            <p:cNvPr id="65" name="Group 64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68" name="Freeform 67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25">
            <a:extLst>
              <a:ext uri="{FF2B5EF4-FFF2-40B4-BE49-F238E27FC236}">
                <a16:creationId xmlns:a16="http://schemas.microsoft.com/office/drawing/2014/main" id="{F837EC24-F994-40EC-A84E-7D80B1776076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74" name="Rectangle 26">
              <a:extLst>
                <a:ext uri="{FF2B5EF4-FFF2-40B4-BE49-F238E27FC236}">
                  <a16:creationId xmlns:a16="http://schemas.microsoft.com/office/drawing/2014/main" id="{EC0923C3-5872-4A9C-9CE4-890EAB3A8911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Isosceles Triangle 27">
              <a:extLst>
                <a:ext uri="{FF2B5EF4-FFF2-40B4-BE49-F238E27FC236}">
                  <a16:creationId xmlns:a16="http://schemas.microsoft.com/office/drawing/2014/main" id="{16BA40E8-7293-48A0-91B0-E09ECA3A5BE3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EDDEEB9-EA3D-4056-A42A-C942220B7FDF}"/>
              </a:ext>
            </a:extLst>
          </p:cNvPr>
          <p:cNvSpPr txBox="1"/>
          <p:nvPr/>
        </p:nvSpPr>
        <p:spPr>
          <a:xfrm>
            <a:off x="431800" y="180835"/>
            <a:ext cx="202909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</a:p>
        </p:txBody>
      </p:sp>
      <p:grpSp>
        <p:nvGrpSpPr>
          <p:cNvPr id="77" name="Group 55">
            <a:extLst>
              <a:ext uri="{FF2B5EF4-FFF2-40B4-BE49-F238E27FC236}">
                <a16:creationId xmlns:a16="http://schemas.microsoft.com/office/drawing/2014/main" id="{280E59D2-77A3-4BEA-AA87-5062FC6B0EC3}"/>
              </a:ext>
            </a:extLst>
          </p:cNvPr>
          <p:cNvGrpSpPr/>
          <p:nvPr/>
        </p:nvGrpSpPr>
        <p:grpSpPr>
          <a:xfrm rot="16200000">
            <a:off x="1744069" y="3470013"/>
            <a:ext cx="541218" cy="4010309"/>
            <a:chOff x="3383823" y="1726827"/>
            <a:chExt cx="349977" cy="2721345"/>
          </a:xfrm>
        </p:grpSpPr>
        <p:grpSp>
          <p:nvGrpSpPr>
            <p:cNvPr id="78" name="Group 56">
              <a:extLst>
                <a:ext uri="{FF2B5EF4-FFF2-40B4-BE49-F238E27FC236}">
                  <a16:creationId xmlns:a16="http://schemas.microsoft.com/office/drawing/2014/main" id="{B1D69A12-168E-47B5-B306-EBC89451D19A}"/>
                </a:ext>
              </a:extLst>
            </p:cNvPr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81" name="Freeform 59">
                <a:extLst>
                  <a:ext uri="{FF2B5EF4-FFF2-40B4-BE49-F238E27FC236}">
                    <a16:creationId xmlns:a16="http://schemas.microsoft.com/office/drawing/2014/main" id="{B840217F-DCFD-4B4B-A507-8DB4A8988B22}"/>
                  </a:ext>
                </a:extLst>
              </p:cNvPr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Isosceles Triangle 60">
                <a:extLst>
                  <a:ext uri="{FF2B5EF4-FFF2-40B4-BE49-F238E27FC236}">
                    <a16:creationId xmlns:a16="http://schemas.microsoft.com/office/drawing/2014/main" id="{DF4895ED-D630-4C83-A9D9-6A7C2F3C8EB0}"/>
                  </a:ext>
                </a:extLst>
              </p:cNvPr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79" name="Straight Connector 57">
              <a:extLst>
                <a:ext uri="{FF2B5EF4-FFF2-40B4-BE49-F238E27FC236}">
                  <a16:creationId xmlns:a16="http://schemas.microsoft.com/office/drawing/2014/main" id="{390FF85E-0DC8-49CA-A3D8-695520BD1145}"/>
                </a:ext>
              </a:extLst>
            </p:cNvPr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58">
              <a:extLst>
                <a:ext uri="{FF2B5EF4-FFF2-40B4-BE49-F238E27FC236}">
                  <a16:creationId xmlns:a16="http://schemas.microsoft.com/office/drawing/2014/main" id="{BDC6A4A9-8F2F-4FEF-ACAF-28B5DD8BEF2D}"/>
                </a:ext>
              </a:extLst>
            </p:cNvPr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62">
            <a:extLst>
              <a:ext uri="{FF2B5EF4-FFF2-40B4-BE49-F238E27FC236}">
                <a16:creationId xmlns:a16="http://schemas.microsoft.com/office/drawing/2014/main" id="{87A0429A-3629-48F1-89EA-0FFAA72AE71B}"/>
              </a:ext>
            </a:extLst>
          </p:cNvPr>
          <p:cNvSpPr/>
          <p:nvPr/>
        </p:nvSpPr>
        <p:spPr>
          <a:xfrm>
            <a:off x="5252935" y="4435177"/>
            <a:ext cx="201728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이메일 전송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0124" y="5297496"/>
            <a:ext cx="144477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C/C++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066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5" grpId="0" animBg="1"/>
      <p:bldP spid="63" grpId="0" animBg="1"/>
      <p:bldP spid="76" grpId="0"/>
      <p:bldP spid="83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tangle 394"/>
          <p:cNvSpPr/>
          <p:nvPr/>
        </p:nvSpPr>
        <p:spPr>
          <a:xfrm>
            <a:off x="1056748" y="2208520"/>
            <a:ext cx="27532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지도 연동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이메일 전송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C/C++ </a:t>
            </a: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연동</a:t>
            </a:r>
            <a:endParaRPr lang="ko-KR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921281" y="14152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원주연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2486" y="1533703"/>
            <a:ext cx="231349" cy="226884"/>
            <a:chOff x="1057353" y="1533706"/>
            <a:chExt cx="231349" cy="226884"/>
          </a:xfrm>
        </p:grpSpPr>
        <p:sp>
          <p:nvSpPr>
            <p:cNvPr id="392" name="Isosceles Triangle 391"/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Isosceles Triangle 392"/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5162588" y="1533703"/>
            <a:ext cx="231349" cy="226884"/>
            <a:chOff x="1855214" y="1333680"/>
            <a:chExt cx="306961" cy="301037"/>
          </a:xfrm>
        </p:grpSpPr>
        <p:sp>
          <p:nvSpPr>
            <p:cNvPr id="413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Rectangle 414"/>
          <p:cNvSpPr/>
          <p:nvPr/>
        </p:nvSpPr>
        <p:spPr>
          <a:xfrm>
            <a:off x="5544645" y="2521058"/>
            <a:ext cx="31522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지역 검색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파싱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lvl="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C/C++ </a:t>
            </a: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연동</a:t>
            </a:r>
            <a:endParaRPr lang="ko-KR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5441383" y="14152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유진명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49931" y="-34109"/>
            <a:ext cx="269252" cy="6926217"/>
            <a:chOff x="4449931" y="-34109"/>
            <a:chExt cx="269252" cy="6926217"/>
          </a:xfrm>
        </p:grpSpPr>
        <p:sp>
          <p:nvSpPr>
            <p:cNvPr id="428" name="Freeform 427"/>
            <p:cNvSpPr/>
            <p:nvPr/>
          </p:nvSpPr>
          <p:spPr>
            <a:xfrm rot="359612">
              <a:off x="446898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Freeform 428"/>
            <p:cNvSpPr/>
            <p:nvPr/>
          </p:nvSpPr>
          <p:spPr>
            <a:xfrm rot="359612">
              <a:off x="444993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25">
            <a:extLst>
              <a:ext uri="{FF2B5EF4-FFF2-40B4-BE49-F238E27FC236}">
                <a16:creationId xmlns:a16="http://schemas.microsoft.com/office/drawing/2014/main" id="{E22B5796-11E7-4ED7-97EB-4FEB2963E45D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AB705A5A-1263-4FEB-8883-44055F9C03E5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Isosceles Triangle 27">
              <a:extLst>
                <a:ext uri="{FF2B5EF4-FFF2-40B4-BE49-F238E27FC236}">
                  <a16:creationId xmlns:a16="http://schemas.microsoft.com/office/drawing/2014/main" id="{F6D64543-366B-4C60-A240-DDA55C1D679B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2FB9DF9-B2C8-4A1B-BD37-A8391AEC7FC2}"/>
              </a:ext>
            </a:extLst>
          </p:cNvPr>
          <p:cNvSpPr txBox="1"/>
          <p:nvPr/>
        </p:nvSpPr>
        <p:spPr>
          <a:xfrm>
            <a:off x="-97039" y="169147"/>
            <a:ext cx="202909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2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/>
      <p:bldP spid="396" grpId="0"/>
      <p:bldP spid="415" grpId="0"/>
      <p:bldP spid="416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 rot="10800000">
            <a:off x="4766182" y="-2"/>
            <a:ext cx="4377818" cy="6858001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Isosceles Triangle 5"/>
          <p:cNvSpPr/>
          <p:nvPr/>
        </p:nvSpPr>
        <p:spPr>
          <a:xfrm>
            <a:off x="0" y="-3"/>
            <a:ext cx="4377818" cy="6858003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7" name="Group 366"/>
          <p:cNvGrpSpPr/>
          <p:nvPr/>
        </p:nvGrpSpPr>
        <p:grpSpPr>
          <a:xfrm>
            <a:off x="0" y="-1"/>
            <a:ext cx="1855213" cy="409339"/>
            <a:chOff x="0" y="-1"/>
            <a:chExt cx="1855213" cy="409339"/>
          </a:xfrm>
        </p:grpSpPr>
        <p:sp>
          <p:nvSpPr>
            <p:cNvPr id="368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57151" y="238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1" y="64114"/>
            <a:ext cx="11239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endParaRPr lang="ko-KR" altLang="en-US" sz="1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70BB339E-D64C-4522-A186-A71DBAF201AD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C93531C8-1C6E-4923-8F45-497D9987A8E3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27">
              <a:extLst>
                <a:ext uri="{FF2B5EF4-FFF2-40B4-BE49-F238E27FC236}">
                  <a16:creationId xmlns:a16="http://schemas.microsoft.com/office/drawing/2014/main" id="{5F207E59-4897-429C-AE3B-62E13A72800E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8EA0FA5-0E1A-4514-AA75-0C6F27F5DD37}"/>
              </a:ext>
            </a:extLst>
          </p:cNvPr>
          <p:cNvSpPr txBox="1"/>
          <p:nvPr/>
        </p:nvSpPr>
        <p:spPr>
          <a:xfrm>
            <a:off x="-97039" y="169147"/>
            <a:ext cx="202909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552D5-A162-4D4D-81FE-CEBDE725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01360"/>
              </p:ext>
            </p:extLst>
          </p:nvPr>
        </p:nvGraphicFramePr>
        <p:xfrm>
          <a:off x="400050" y="953103"/>
          <a:ext cx="8423108" cy="5901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623">
                  <a:extLst>
                    <a:ext uri="{9D8B030D-6E8A-4147-A177-3AD203B41FA5}">
                      <a16:colId xmlns:a16="http://schemas.microsoft.com/office/drawing/2014/main" val="3163852287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419882718"/>
                    </a:ext>
                  </a:extLst>
                </a:gridCol>
                <a:gridCol w="3293533">
                  <a:extLst>
                    <a:ext uri="{9D8B030D-6E8A-4147-A177-3AD203B41FA5}">
                      <a16:colId xmlns:a16="http://schemas.microsoft.com/office/drawing/2014/main" val="2385735483"/>
                    </a:ext>
                  </a:extLst>
                </a:gridCol>
                <a:gridCol w="796758">
                  <a:extLst>
                    <a:ext uri="{9D8B030D-6E8A-4147-A177-3AD203B41FA5}">
                      <a16:colId xmlns:a16="http://schemas.microsoft.com/office/drawing/2014/main" val="1356977836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39091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(4/27 ~ 5/3)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주제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공공데이터 활용 신청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564336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(5/4 ~ 5/10)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역할 분담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기획발표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기획 발표 </a:t>
                      </a:r>
                      <a:r>
                        <a:rPr lang="en-US" altLang="ko-KR" sz="1600" dirty="0"/>
                        <a:t>ppt</a:t>
                      </a:r>
                      <a:r>
                        <a:rPr lang="ko-KR" altLang="en-US" sz="1600" dirty="0"/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891523"/>
                  </a:ext>
                </a:extLst>
              </a:tr>
              <a:tr h="413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(5/11 ~ 5/17)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기획 발표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기획 발표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10417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(5/18 ~ 5/24)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검색기능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지역검색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도 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/>
                        <a:t>동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오염도 정보 제공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688993"/>
                  </a:ext>
                </a:extLst>
              </a:tr>
              <a:tr h="428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(5/25 ~ 5/31)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83965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 ~ 6/7)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오염도 증감표시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를 이용해 인터페이스를 구현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오염도 증감 정보 표시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503358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(6/8 ~ 6/14)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지도연동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이메일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지도에 지역별 오염도 표시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시간 별 대기 오염 정보를 이메일로 전송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40782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(6/15 ~ 6/21)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최종 발표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 및 배포 파일 작성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89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animBg="1"/>
      <p:bldP spid="370" grpId="0"/>
      <p:bldP spid="371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3289851" y="1248568"/>
            <a:ext cx="2564293" cy="2322328"/>
            <a:chOff x="2341082" y="1543843"/>
            <a:chExt cx="4461833" cy="4040817"/>
          </a:xfrm>
        </p:grpSpPr>
        <p:sp>
          <p:nvSpPr>
            <p:cNvPr id="10" name="Isosceles Triangle 9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64657" y="4361974"/>
            <a:ext cx="315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</TotalTime>
  <Words>233</Words>
  <Application>Microsoft Office PowerPoint</Application>
  <PresentationFormat>화면 슬라이드 쇼(4:3)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 ExtraBold</vt:lpstr>
      <vt:lpstr>나눔바른고딕</vt:lpstr>
      <vt:lpstr>나눔바른고딕 UltraLight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유 진명</cp:lastModifiedBy>
  <cp:revision>89</cp:revision>
  <dcterms:created xsi:type="dcterms:W3CDTF">2016-03-09T11:34:58Z</dcterms:created>
  <dcterms:modified xsi:type="dcterms:W3CDTF">2018-05-16T09:32:41Z</dcterms:modified>
</cp:coreProperties>
</file>