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6" r:id="rId3"/>
    <p:sldId id="274" r:id="rId4"/>
    <p:sldId id="292" r:id="rId5"/>
    <p:sldId id="305" r:id="rId6"/>
    <p:sldId id="30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AEAEAE"/>
    <a:srgbClr val="929292"/>
    <a:srgbClr val="6B6B6B"/>
    <a:srgbClr val="565656"/>
    <a:srgbClr val="404040"/>
    <a:srgbClr val="D9D9D9"/>
    <a:srgbClr val="7F7F7F"/>
    <a:srgbClr val="BFBFBF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6433" autoAdjust="0"/>
  </p:normalViewPr>
  <p:slideViewPr>
    <p:cSldViewPr snapToGrid="0" showGuides="1">
      <p:cViewPr varScale="1">
        <p:scale>
          <a:sx n="70" d="100"/>
          <a:sy n="70" d="100"/>
        </p:scale>
        <p:origin x="58" y="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0AC0439A-326B-4073-BECB-78169A003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0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477F-549A-4D7B-8D12-FF30B9203374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0439A-326B-4073-BECB-78169A003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6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32933" y="270933"/>
            <a:ext cx="6891867" cy="5313727"/>
            <a:chOff x="2341082" y="1543843"/>
            <a:chExt cx="4461833" cy="4040817"/>
          </a:xfrm>
        </p:grpSpPr>
        <p:sp>
          <p:nvSpPr>
            <p:cNvPr id="46" name="Isosceles Triangle 45"/>
            <p:cNvSpPr/>
            <p:nvPr/>
          </p:nvSpPr>
          <p:spPr>
            <a:xfrm rot="21409910">
              <a:off x="2418478" y="1572516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407312">
              <a:off x="2466469" y="1630149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2385219" y="1543843"/>
              <a:ext cx="4373562" cy="3770313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341082" y="1714240"/>
              <a:ext cx="4461833" cy="38704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048000" y="2474893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스크립트 언어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 UltraLight" panose="020B0603020101020101" pitchFamily="50" charset="-127"/>
              </a:rPr>
              <a:t>텀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 UltraLight" panose="020B0603020101020101" pitchFamily="50" charset="-127"/>
              </a:rPr>
              <a:t> 프로젝트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중간발표</a:t>
            </a:r>
          </a:p>
        </p:txBody>
      </p:sp>
      <p:sp>
        <p:nvSpPr>
          <p:cNvPr id="5" name="Rectangle 4"/>
          <p:cNvSpPr/>
          <p:nvPr/>
        </p:nvSpPr>
        <p:spPr>
          <a:xfrm>
            <a:off x="3948112" y="5257006"/>
            <a:ext cx="1247775" cy="57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16D30-6168-4C62-8CFF-95D6BE8A8B54}"/>
              </a:ext>
            </a:extLst>
          </p:cNvPr>
          <p:cNvSpPr txBox="1"/>
          <p:nvPr/>
        </p:nvSpPr>
        <p:spPr>
          <a:xfrm>
            <a:off x="4622720" y="4313583"/>
            <a:ext cx="237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2013180021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원주연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2013180022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유진명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08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rot="19800000">
            <a:off x="3007997" y="1697123"/>
            <a:ext cx="106557" cy="675294"/>
            <a:chOff x="6022247" y="1219200"/>
            <a:chExt cx="349978" cy="2867022"/>
          </a:xfrm>
        </p:grpSpPr>
        <p:grpSp>
          <p:nvGrpSpPr>
            <p:cNvPr id="81" name="Group 80"/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86" name="Freeform 85"/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Isosceles Triangle 86"/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84" name="Straight Connector 83"/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ounded Rectangle 81"/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8447" y="1856996"/>
            <a:ext cx="432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구현한 기능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0" y="-7076"/>
            <a:ext cx="2142067" cy="888992"/>
            <a:chOff x="0" y="-1"/>
            <a:chExt cx="1855213" cy="409339"/>
          </a:xfrm>
        </p:grpSpPr>
        <p:sp>
          <p:nvSpPr>
            <p:cNvPr id="27" name="Rectangle 26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28999" y="158297"/>
            <a:ext cx="1140882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grpSp>
        <p:nvGrpSpPr>
          <p:cNvPr id="41" name="Group 79">
            <a:extLst>
              <a:ext uri="{FF2B5EF4-FFF2-40B4-BE49-F238E27FC236}">
                <a16:creationId xmlns:a16="http://schemas.microsoft.com/office/drawing/2014/main" id="{BAA110B5-56D9-4CD2-90BF-052EB771CC6B}"/>
              </a:ext>
            </a:extLst>
          </p:cNvPr>
          <p:cNvGrpSpPr/>
          <p:nvPr/>
        </p:nvGrpSpPr>
        <p:grpSpPr>
          <a:xfrm rot="19800000">
            <a:off x="3387621" y="2772304"/>
            <a:ext cx="106557" cy="675294"/>
            <a:chOff x="6022247" y="1219200"/>
            <a:chExt cx="349978" cy="2867022"/>
          </a:xfrm>
        </p:grpSpPr>
        <p:grpSp>
          <p:nvGrpSpPr>
            <p:cNvPr id="42" name="Group 80">
              <a:extLst>
                <a:ext uri="{FF2B5EF4-FFF2-40B4-BE49-F238E27FC236}">
                  <a16:creationId xmlns:a16="http://schemas.microsoft.com/office/drawing/2014/main" id="{20FB2141-718D-431C-BC0C-4732F4A3EAE6}"/>
                </a:ext>
              </a:extLst>
            </p:cNvPr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44" name="Group 82">
                <a:extLst>
                  <a:ext uri="{FF2B5EF4-FFF2-40B4-BE49-F238E27FC236}">
                    <a16:creationId xmlns:a16="http://schemas.microsoft.com/office/drawing/2014/main" id="{55F21DD7-F510-4A59-95B8-460197718FE1}"/>
                  </a:ext>
                </a:extLst>
              </p:cNvPr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47" name="Freeform 85">
                  <a:extLst>
                    <a:ext uri="{FF2B5EF4-FFF2-40B4-BE49-F238E27FC236}">
                      <a16:creationId xmlns:a16="http://schemas.microsoft.com/office/drawing/2014/main" id="{40AC2DAA-BC22-4A40-A983-81AF0926904D}"/>
                    </a:ext>
                  </a:extLst>
                </p:cNvPr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Isosceles Triangle 86">
                  <a:extLst>
                    <a:ext uri="{FF2B5EF4-FFF2-40B4-BE49-F238E27FC236}">
                      <a16:creationId xmlns:a16="http://schemas.microsoft.com/office/drawing/2014/main" id="{FFD06C6C-EC23-4228-BC50-DA2FC8A6CE63}"/>
                    </a:ext>
                  </a:extLst>
                </p:cNvPr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45" name="Straight Connector 83">
                <a:extLst>
                  <a:ext uri="{FF2B5EF4-FFF2-40B4-BE49-F238E27FC236}">
                    <a16:creationId xmlns:a16="http://schemas.microsoft.com/office/drawing/2014/main" id="{5B5ED144-1189-48B6-AD46-3A6691FE118E}"/>
                  </a:ext>
                </a:extLst>
              </p:cNvPr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84">
                <a:extLst>
                  <a:ext uri="{FF2B5EF4-FFF2-40B4-BE49-F238E27FC236}">
                    <a16:creationId xmlns:a16="http://schemas.microsoft.com/office/drawing/2014/main" id="{D4188A88-44B5-46EE-BFEE-6FD07B299DFD}"/>
                  </a:ext>
                </a:extLst>
              </p:cNvPr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ounded Rectangle 81">
              <a:extLst>
                <a:ext uri="{FF2B5EF4-FFF2-40B4-BE49-F238E27FC236}">
                  <a16:creationId xmlns:a16="http://schemas.microsoft.com/office/drawing/2014/main" id="{DC244DC1-290A-469C-BC81-9E9294EC9D2D}"/>
                </a:ext>
              </a:extLst>
            </p:cNvPr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Rectangle 87">
            <a:extLst>
              <a:ext uri="{FF2B5EF4-FFF2-40B4-BE49-F238E27FC236}">
                <a16:creationId xmlns:a16="http://schemas.microsoft.com/office/drawing/2014/main" id="{6CCDFEDB-26D0-40C3-BFC5-F7490607B538}"/>
              </a:ext>
            </a:extLst>
          </p:cNvPr>
          <p:cNvSpPr/>
          <p:nvPr/>
        </p:nvSpPr>
        <p:spPr>
          <a:xfrm>
            <a:off x="2411266" y="2801921"/>
            <a:ext cx="432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계획</a:t>
            </a:r>
          </a:p>
        </p:txBody>
      </p:sp>
      <p:grpSp>
        <p:nvGrpSpPr>
          <p:cNvPr id="51" name="Group 79">
            <a:extLst>
              <a:ext uri="{FF2B5EF4-FFF2-40B4-BE49-F238E27FC236}">
                <a16:creationId xmlns:a16="http://schemas.microsoft.com/office/drawing/2014/main" id="{81F19304-69C1-4F58-8D42-2B3FEFCB3AFA}"/>
              </a:ext>
            </a:extLst>
          </p:cNvPr>
          <p:cNvGrpSpPr/>
          <p:nvPr/>
        </p:nvGrpSpPr>
        <p:grpSpPr>
          <a:xfrm rot="19800000">
            <a:off x="3393411" y="3763657"/>
            <a:ext cx="106557" cy="675294"/>
            <a:chOff x="6022247" y="1219200"/>
            <a:chExt cx="349978" cy="2867022"/>
          </a:xfrm>
        </p:grpSpPr>
        <p:grpSp>
          <p:nvGrpSpPr>
            <p:cNvPr id="52" name="Group 80">
              <a:extLst>
                <a:ext uri="{FF2B5EF4-FFF2-40B4-BE49-F238E27FC236}">
                  <a16:creationId xmlns:a16="http://schemas.microsoft.com/office/drawing/2014/main" id="{1A154928-7BD9-4B51-8B97-93911E9B7EB8}"/>
                </a:ext>
              </a:extLst>
            </p:cNvPr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54" name="Group 82">
                <a:extLst>
                  <a:ext uri="{FF2B5EF4-FFF2-40B4-BE49-F238E27FC236}">
                    <a16:creationId xmlns:a16="http://schemas.microsoft.com/office/drawing/2014/main" id="{D027D0E3-CAB9-4A2C-8E42-1A2DA0348AF7}"/>
                  </a:ext>
                </a:extLst>
              </p:cNvPr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57" name="Freeform 85">
                  <a:extLst>
                    <a:ext uri="{FF2B5EF4-FFF2-40B4-BE49-F238E27FC236}">
                      <a16:creationId xmlns:a16="http://schemas.microsoft.com/office/drawing/2014/main" id="{02BAA1FB-2D37-4876-BDE8-0CE1C8143B32}"/>
                    </a:ext>
                  </a:extLst>
                </p:cNvPr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Isosceles Triangle 86">
                  <a:extLst>
                    <a:ext uri="{FF2B5EF4-FFF2-40B4-BE49-F238E27FC236}">
                      <a16:creationId xmlns:a16="http://schemas.microsoft.com/office/drawing/2014/main" id="{8FDBB367-3BAE-4137-9D5D-A75812E02425}"/>
                    </a:ext>
                  </a:extLst>
                </p:cNvPr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55" name="Straight Connector 83">
                <a:extLst>
                  <a:ext uri="{FF2B5EF4-FFF2-40B4-BE49-F238E27FC236}">
                    <a16:creationId xmlns:a16="http://schemas.microsoft.com/office/drawing/2014/main" id="{8B4ACE69-BA2D-4124-B91F-3603666BEAFA}"/>
                  </a:ext>
                </a:extLst>
              </p:cNvPr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84">
                <a:extLst>
                  <a:ext uri="{FF2B5EF4-FFF2-40B4-BE49-F238E27FC236}">
                    <a16:creationId xmlns:a16="http://schemas.microsoft.com/office/drawing/2014/main" id="{67C7B4C2-8BE4-4A26-B9D6-670719F30AE2}"/>
                  </a:ext>
                </a:extLst>
              </p:cNvPr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ounded Rectangle 81">
              <a:extLst>
                <a:ext uri="{FF2B5EF4-FFF2-40B4-BE49-F238E27FC236}">
                  <a16:creationId xmlns:a16="http://schemas.microsoft.com/office/drawing/2014/main" id="{BD1290B1-9937-4616-AC7B-5C0003612CDE}"/>
                </a:ext>
              </a:extLst>
            </p:cNvPr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Rectangle 87">
            <a:extLst>
              <a:ext uri="{FF2B5EF4-FFF2-40B4-BE49-F238E27FC236}">
                <a16:creationId xmlns:a16="http://schemas.microsoft.com/office/drawing/2014/main" id="{F0498D3F-9DE7-4B5E-A92D-26EFB4721EC5}"/>
              </a:ext>
            </a:extLst>
          </p:cNvPr>
          <p:cNvSpPr/>
          <p:nvPr/>
        </p:nvSpPr>
        <p:spPr>
          <a:xfrm>
            <a:off x="2470533" y="3869721"/>
            <a:ext cx="432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426009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0" grpId="0"/>
      <p:bldP spid="50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94">
            <a:extLst>
              <a:ext uri="{FF2B5EF4-FFF2-40B4-BE49-F238E27FC236}">
                <a16:creationId xmlns:a16="http://schemas.microsoft.com/office/drawing/2014/main" id="{4B599121-6D8E-415F-B4FC-AA87068125CA}"/>
              </a:ext>
            </a:extLst>
          </p:cNvPr>
          <p:cNvSpPr/>
          <p:nvPr/>
        </p:nvSpPr>
        <p:spPr>
          <a:xfrm>
            <a:off x="895050" y="2474891"/>
            <a:ext cx="330451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공공 데이터 포털에서 받아온 </a:t>
            </a:r>
            <a:r>
              <a:rPr lang="en-US" altLang="ko-KR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OpenAPI</a:t>
            </a:r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정보로 도시 이름을 입력하면 해당 도시의 구나 동 별로 대기상태를 출력할 수 있습니다</a:t>
            </a:r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Rectangle 395">
            <a:extLst>
              <a:ext uri="{FF2B5EF4-FFF2-40B4-BE49-F238E27FC236}">
                <a16:creationId xmlns:a16="http://schemas.microsoft.com/office/drawing/2014/main" id="{4F134392-1B15-4969-AD29-B4C1E4F32006}"/>
              </a:ext>
            </a:extLst>
          </p:cNvPr>
          <p:cNvSpPr/>
          <p:nvPr/>
        </p:nvSpPr>
        <p:spPr>
          <a:xfrm>
            <a:off x="1038240" y="1539522"/>
            <a:ext cx="2207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파싱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검색기능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9" name="Group 1">
            <a:extLst>
              <a:ext uri="{FF2B5EF4-FFF2-40B4-BE49-F238E27FC236}">
                <a16:creationId xmlns:a16="http://schemas.microsoft.com/office/drawing/2014/main" id="{D145396B-230D-4862-B476-6D3B7B90591E}"/>
              </a:ext>
            </a:extLst>
          </p:cNvPr>
          <p:cNvGrpSpPr/>
          <p:nvPr/>
        </p:nvGrpSpPr>
        <p:grpSpPr>
          <a:xfrm>
            <a:off x="759445" y="1657938"/>
            <a:ext cx="231349" cy="226884"/>
            <a:chOff x="1057353" y="1533706"/>
            <a:chExt cx="231349" cy="226884"/>
          </a:xfrm>
        </p:grpSpPr>
        <p:sp>
          <p:nvSpPr>
            <p:cNvPr id="20" name="Isosceles Triangle 391">
              <a:extLst>
                <a:ext uri="{FF2B5EF4-FFF2-40B4-BE49-F238E27FC236}">
                  <a16:creationId xmlns:a16="http://schemas.microsoft.com/office/drawing/2014/main" id="{95A0848E-27B2-4C25-B05D-E11D999F697F}"/>
                </a:ext>
              </a:extLst>
            </p:cNvPr>
            <p:cNvSpPr/>
            <p:nvPr/>
          </p:nvSpPr>
          <p:spPr>
            <a:xfrm rot="5400000">
              <a:off x="1077465" y="1549353"/>
              <a:ext cx="226884" cy="19559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Isosceles Triangle 392">
              <a:extLst>
                <a:ext uri="{FF2B5EF4-FFF2-40B4-BE49-F238E27FC236}">
                  <a16:creationId xmlns:a16="http://schemas.microsoft.com/office/drawing/2014/main" id="{499888B4-0947-4ABF-9D99-409DF6E58AF9}"/>
                </a:ext>
              </a:extLst>
            </p:cNvPr>
            <p:cNvSpPr/>
            <p:nvPr/>
          </p:nvSpPr>
          <p:spPr>
            <a:xfrm rot="5400000">
              <a:off x="1041706" y="1549353"/>
              <a:ext cx="226884" cy="1955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Group 411">
            <a:extLst>
              <a:ext uri="{FF2B5EF4-FFF2-40B4-BE49-F238E27FC236}">
                <a16:creationId xmlns:a16="http://schemas.microsoft.com/office/drawing/2014/main" id="{16006859-C6C7-4A58-9A71-E8BF388AFBD4}"/>
              </a:ext>
            </a:extLst>
          </p:cNvPr>
          <p:cNvGrpSpPr/>
          <p:nvPr/>
        </p:nvGrpSpPr>
        <p:grpSpPr>
          <a:xfrm>
            <a:off x="5544645" y="1620827"/>
            <a:ext cx="231349" cy="226884"/>
            <a:chOff x="1855214" y="1333680"/>
            <a:chExt cx="306961" cy="301037"/>
          </a:xfrm>
        </p:grpSpPr>
        <p:sp>
          <p:nvSpPr>
            <p:cNvPr id="26" name="Isosceles Triangle 412">
              <a:extLst>
                <a:ext uri="{FF2B5EF4-FFF2-40B4-BE49-F238E27FC236}">
                  <a16:creationId xmlns:a16="http://schemas.microsoft.com/office/drawing/2014/main" id="{118E0A65-3077-4B02-89F4-37E1B82BF90B}"/>
                </a:ext>
              </a:extLst>
            </p:cNvPr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Isosceles Triangle 413">
              <a:extLst>
                <a:ext uri="{FF2B5EF4-FFF2-40B4-BE49-F238E27FC236}">
                  <a16:creationId xmlns:a16="http://schemas.microsoft.com/office/drawing/2014/main" id="{64EE6A62-F294-4649-B636-CA44420841C4}"/>
                </a:ext>
              </a:extLst>
            </p:cNvPr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Rectangle 414">
            <a:extLst>
              <a:ext uri="{FF2B5EF4-FFF2-40B4-BE49-F238E27FC236}">
                <a16:creationId xmlns:a16="http://schemas.microsoft.com/office/drawing/2014/main" id="{CB6E6F1E-51C5-47C9-A7D8-B73B9C4DC5E3}"/>
              </a:ext>
            </a:extLst>
          </p:cNvPr>
          <p:cNvSpPr/>
          <p:nvPr/>
        </p:nvSpPr>
        <p:spPr>
          <a:xfrm>
            <a:off x="5544645" y="2521058"/>
            <a:ext cx="31522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지역 선택</a:t>
            </a:r>
            <a:endParaRPr lang="en-US" altLang="ko-KR" sz="20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0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0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동단위</a:t>
            </a:r>
            <a:r>
              <a:rPr lang="ko-KR" altLang="en-US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세부검색</a:t>
            </a:r>
            <a:endParaRPr lang="en-US" altLang="ko-KR" sz="20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1" name="Rectangle 415">
            <a:extLst>
              <a:ext uri="{FF2B5EF4-FFF2-40B4-BE49-F238E27FC236}">
                <a16:creationId xmlns:a16="http://schemas.microsoft.com/office/drawing/2014/main" id="{5996E3D6-C8E5-415C-9112-8480216AF4A9}"/>
              </a:ext>
            </a:extLst>
          </p:cNvPr>
          <p:cNvSpPr/>
          <p:nvPr/>
        </p:nvSpPr>
        <p:spPr>
          <a:xfrm>
            <a:off x="5823440" y="1502411"/>
            <a:ext cx="1701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tkinter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GUI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2" name="Group 4">
            <a:extLst>
              <a:ext uri="{FF2B5EF4-FFF2-40B4-BE49-F238E27FC236}">
                <a16:creationId xmlns:a16="http://schemas.microsoft.com/office/drawing/2014/main" id="{0834C3E8-9C1F-4BBE-80BF-8AA7FE1C9196}"/>
              </a:ext>
            </a:extLst>
          </p:cNvPr>
          <p:cNvGrpSpPr/>
          <p:nvPr/>
        </p:nvGrpSpPr>
        <p:grpSpPr>
          <a:xfrm>
            <a:off x="4449931" y="-34109"/>
            <a:ext cx="269252" cy="6926217"/>
            <a:chOff x="4449931" y="-34109"/>
            <a:chExt cx="269252" cy="6926217"/>
          </a:xfrm>
        </p:grpSpPr>
        <p:sp>
          <p:nvSpPr>
            <p:cNvPr id="33" name="Freeform 427">
              <a:extLst>
                <a:ext uri="{FF2B5EF4-FFF2-40B4-BE49-F238E27FC236}">
                  <a16:creationId xmlns:a16="http://schemas.microsoft.com/office/drawing/2014/main" id="{16751045-758F-4DC8-84C4-A83453EF7CA3}"/>
                </a:ext>
              </a:extLst>
            </p:cNvPr>
            <p:cNvSpPr/>
            <p:nvPr/>
          </p:nvSpPr>
          <p:spPr>
            <a:xfrm rot="359612">
              <a:off x="4468981" y="-34109"/>
              <a:ext cx="250202" cy="6926217"/>
            </a:xfrm>
            <a:custGeom>
              <a:avLst/>
              <a:gdLst>
                <a:gd name="connsiteX0" fmla="*/ 125339 w 250202"/>
                <a:gd name="connsiteY0" fmla="*/ 0 h 6926217"/>
                <a:gd name="connsiteX1" fmla="*/ 250202 w 250202"/>
                <a:gd name="connsiteY1" fmla="*/ 6899948 h 6926217"/>
                <a:gd name="connsiteX2" fmla="*/ 0 w 250202"/>
                <a:gd name="connsiteY2" fmla="*/ 6926217 h 692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202" h="6926217">
                  <a:moveTo>
                    <a:pt x="125339" y="0"/>
                  </a:moveTo>
                  <a:lnTo>
                    <a:pt x="250202" y="6899948"/>
                  </a:lnTo>
                  <a:lnTo>
                    <a:pt x="0" y="69262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Freeform 428">
              <a:extLst>
                <a:ext uri="{FF2B5EF4-FFF2-40B4-BE49-F238E27FC236}">
                  <a16:creationId xmlns:a16="http://schemas.microsoft.com/office/drawing/2014/main" id="{5C728E77-B2DF-4493-AC10-21EA4157901E}"/>
                </a:ext>
              </a:extLst>
            </p:cNvPr>
            <p:cNvSpPr/>
            <p:nvPr/>
          </p:nvSpPr>
          <p:spPr>
            <a:xfrm rot="359612">
              <a:off x="4449931" y="-34109"/>
              <a:ext cx="250202" cy="6926217"/>
            </a:xfrm>
            <a:custGeom>
              <a:avLst/>
              <a:gdLst>
                <a:gd name="connsiteX0" fmla="*/ 125339 w 250202"/>
                <a:gd name="connsiteY0" fmla="*/ 0 h 6926217"/>
                <a:gd name="connsiteX1" fmla="*/ 250202 w 250202"/>
                <a:gd name="connsiteY1" fmla="*/ 6899948 h 6926217"/>
                <a:gd name="connsiteX2" fmla="*/ 0 w 250202"/>
                <a:gd name="connsiteY2" fmla="*/ 6926217 h 692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202" h="6926217">
                  <a:moveTo>
                    <a:pt x="125339" y="0"/>
                  </a:moveTo>
                  <a:lnTo>
                    <a:pt x="250202" y="6899948"/>
                  </a:lnTo>
                  <a:lnTo>
                    <a:pt x="0" y="69262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Group 25">
            <a:extLst>
              <a:ext uri="{FF2B5EF4-FFF2-40B4-BE49-F238E27FC236}">
                <a16:creationId xmlns:a16="http://schemas.microsoft.com/office/drawing/2014/main" id="{F5473403-777F-40FA-A57E-54FD97021BD0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37" name="Rectangle 26">
              <a:extLst>
                <a:ext uri="{FF2B5EF4-FFF2-40B4-BE49-F238E27FC236}">
                  <a16:creationId xmlns:a16="http://schemas.microsoft.com/office/drawing/2014/main" id="{CDBB29CA-216F-4CCC-9E5B-4AD11FF8D414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Isosceles Triangle 27">
              <a:extLst>
                <a:ext uri="{FF2B5EF4-FFF2-40B4-BE49-F238E27FC236}">
                  <a16:creationId xmlns:a16="http://schemas.microsoft.com/office/drawing/2014/main" id="{DF378B9B-FE47-439A-A482-C4A7DDEAB67E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Group 25">
            <a:extLst>
              <a:ext uri="{FF2B5EF4-FFF2-40B4-BE49-F238E27FC236}">
                <a16:creationId xmlns:a16="http://schemas.microsoft.com/office/drawing/2014/main" id="{096339CE-2E90-4D07-9108-5485A8D6FF88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40" name="Rectangle 26">
              <a:extLst>
                <a:ext uri="{FF2B5EF4-FFF2-40B4-BE49-F238E27FC236}">
                  <a16:creationId xmlns:a16="http://schemas.microsoft.com/office/drawing/2014/main" id="{E466FD64-E5E2-4C9A-B8ED-41B0A14CF6F7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Isosceles Triangle 27">
              <a:extLst>
                <a:ext uri="{FF2B5EF4-FFF2-40B4-BE49-F238E27FC236}">
                  <a16:creationId xmlns:a16="http://schemas.microsoft.com/office/drawing/2014/main" id="{6FBA4F12-B420-4553-941C-DBD868FEB07A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94FDF75-38EE-4A0E-B5BE-86B2BED0A88B}"/>
              </a:ext>
            </a:extLst>
          </p:cNvPr>
          <p:cNvSpPr txBox="1"/>
          <p:nvPr/>
        </p:nvSpPr>
        <p:spPr>
          <a:xfrm>
            <a:off x="-97039" y="169147"/>
            <a:ext cx="2029097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구현한 기능</a:t>
            </a:r>
          </a:p>
        </p:txBody>
      </p:sp>
    </p:spTree>
    <p:extLst>
      <p:ext uri="{BB962C8B-B14F-4D97-AF65-F5344CB8AC3E}">
        <p14:creationId xmlns:p14="http://schemas.microsoft.com/office/powerpoint/2010/main" val="315714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0" grpId="0"/>
      <p:bldP spid="3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sosceles Triangle 38"/>
          <p:cNvSpPr/>
          <p:nvPr/>
        </p:nvSpPr>
        <p:spPr>
          <a:xfrm rot="10800000">
            <a:off x="4766182" y="-2"/>
            <a:ext cx="4377818" cy="6858001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Isosceles Triangle 5"/>
          <p:cNvSpPr/>
          <p:nvPr/>
        </p:nvSpPr>
        <p:spPr>
          <a:xfrm>
            <a:off x="0" y="-3"/>
            <a:ext cx="4377818" cy="6858003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7" name="Group 366"/>
          <p:cNvGrpSpPr/>
          <p:nvPr/>
        </p:nvGrpSpPr>
        <p:grpSpPr>
          <a:xfrm>
            <a:off x="0" y="-1"/>
            <a:ext cx="1855213" cy="409339"/>
            <a:chOff x="0" y="-1"/>
            <a:chExt cx="1855213" cy="409339"/>
          </a:xfrm>
        </p:grpSpPr>
        <p:sp>
          <p:nvSpPr>
            <p:cNvPr id="368" name="Rectangle 367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Isosceles Triangle 368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57151" y="23812"/>
            <a:ext cx="342899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400051" y="64114"/>
            <a:ext cx="1123949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endParaRPr lang="ko-KR" altLang="en-US" sz="12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70BB339E-D64C-4522-A186-A71DBAF201AD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C93531C8-1C6E-4923-8F45-497D9987A8E3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Isosceles Triangle 27">
              <a:extLst>
                <a:ext uri="{FF2B5EF4-FFF2-40B4-BE49-F238E27FC236}">
                  <a16:creationId xmlns:a16="http://schemas.microsoft.com/office/drawing/2014/main" id="{5F207E59-4897-429C-AE3B-62E13A72800E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8EA0FA5-0E1A-4514-AA75-0C6F27F5DD37}"/>
              </a:ext>
            </a:extLst>
          </p:cNvPr>
          <p:cNvSpPr txBox="1"/>
          <p:nvPr/>
        </p:nvSpPr>
        <p:spPr>
          <a:xfrm>
            <a:off x="6351" y="119505"/>
            <a:ext cx="2029097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계획 및 </a:t>
            </a: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진행 상황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7E552D5-A162-4D4D-81FE-CEBDE725E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53384"/>
              </p:ext>
            </p:extLst>
          </p:nvPr>
        </p:nvGraphicFramePr>
        <p:xfrm>
          <a:off x="400050" y="953103"/>
          <a:ext cx="8423108" cy="5901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2623">
                  <a:extLst>
                    <a:ext uri="{9D8B030D-6E8A-4147-A177-3AD203B41FA5}">
                      <a16:colId xmlns:a16="http://schemas.microsoft.com/office/drawing/2014/main" val="3163852287"/>
                    </a:ext>
                  </a:extLst>
                </a:gridCol>
                <a:gridCol w="2440194">
                  <a:extLst>
                    <a:ext uri="{9D8B030D-6E8A-4147-A177-3AD203B41FA5}">
                      <a16:colId xmlns:a16="http://schemas.microsoft.com/office/drawing/2014/main" val="419882718"/>
                    </a:ext>
                  </a:extLst>
                </a:gridCol>
                <a:gridCol w="3293533">
                  <a:extLst>
                    <a:ext uri="{9D8B030D-6E8A-4147-A177-3AD203B41FA5}">
                      <a16:colId xmlns:a16="http://schemas.microsoft.com/office/drawing/2014/main" val="2385735483"/>
                    </a:ext>
                  </a:extLst>
                </a:gridCol>
                <a:gridCol w="796758">
                  <a:extLst>
                    <a:ext uri="{9D8B030D-6E8A-4147-A177-3AD203B41FA5}">
                      <a16:colId xmlns:a16="http://schemas.microsoft.com/office/drawing/2014/main" val="1356977836"/>
                    </a:ext>
                  </a:extLst>
                </a:gridCol>
              </a:tblGrid>
              <a:tr h="379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39091"/>
                  </a:ext>
                </a:extLst>
              </a:tr>
              <a:tr h="664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(4/27 ~ 5/3)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주제 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공공데이터 활용 신청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564336"/>
                  </a:ext>
                </a:extLst>
              </a:tr>
              <a:tr h="664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(5/4 ~ 5/10)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역할 분담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기획발표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기획 발표 </a:t>
                      </a:r>
                      <a:r>
                        <a:rPr lang="en-US" altLang="ko-KR" sz="1600" dirty="0"/>
                        <a:t>ppt</a:t>
                      </a:r>
                      <a:r>
                        <a:rPr lang="ko-KR" altLang="en-US" sz="1600" dirty="0"/>
                        <a:t>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891523"/>
                  </a:ext>
                </a:extLst>
              </a:tr>
              <a:tr h="413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(5/11 ~ 5/17)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기획 발표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ko-KR" altLang="en-US" sz="1600" dirty="0"/>
                        <a:t>기획 발표</a:t>
                      </a:r>
                      <a:r>
                        <a:rPr lang="en-US" altLang="ko-KR" sz="1600" dirty="0"/>
                        <a:t>, xml</a:t>
                      </a:r>
                      <a:r>
                        <a:rPr lang="ko-KR" altLang="en-US" sz="1600" dirty="0"/>
                        <a:t>파일 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10417"/>
                  </a:ext>
                </a:extLst>
              </a:tr>
              <a:tr h="621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(5/18 ~ 5/24)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검색기능 구현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지역검색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시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도 </a:t>
                      </a:r>
                      <a:r>
                        <a:rPr lang="en-US" altLang="ko-KR" sz="1600" dirty="0"/>
                        <a:t>-&gt;</a:t>
                      </a:r>
                      <a:r>
                        <a:rPr lang="ko-KR" altLang="en-US" sz="1600" dirty="0"/>
                        <a:t>동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오염도 정보 제공</a:t>
                      </a:r>
                      <a:r>
                        <a:rPr lang="en-US" altLang="ko-KR" sz="1600" dirty="0"/>
                        <a:t>, xml</a:t>
                      </a:r>
                      <a:r>
                        <a:rPr lang="ko-KR" altLang="en-US" sz="1600" dirty="0"/>
                        <a:t>파일 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688993"/>
                  </a:ext>
                </a:extLst>
              </a:tr>
              <a:tr h="428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(5/25 ~ 5/31)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중간 시연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ko-KR" altLang="en-US" sz="1600" dirty="0"/>
                        <a:t>중간 시연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483965"/>
                  </a:ext>
                </a:extLst>
              </a:tr>
              <a:tr h="949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(6/1 ~ 6/7)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오염도 증감표시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보류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</a:t>
                      </a:r>
                      <a:r>
                        <a:rPr lang="ko-KR" altLang="en-US" sz="1600" dirty="0"/>
                        <a:t>를 이용해 인터페이스를 구현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오염도 증감 정보 표시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Tkinter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503358"/>
                  </a:ext>
                </a:extLst>
              </a:tr>
              <a:tr h="949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(6/8 ~ 6/14)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지도연동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이메일 전송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지도에 지역별 오염도 표시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ko-KR" altLang="en-US" sz="1600" dirty="0"/>
                        <a:t>시간 별 대기 오염 정보를 이메일로 전송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40782"/>
                  </a:ext>
                </a:extLst>
              </a:tr>
              <a:tr h="664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(6/15 ~ 6/21)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 연동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최종 발표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 연동 및 배포 파일 작성 및 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89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95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" grpId="0" animBg="1"/>
      <p:bldP spid="370" grpId="0"/>
      <p:bldP spid="371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5400000">
            <a:off x="6298182" y="3970867"/>
            <a:ext cx="373331" cy="4979638"/>
            <a:chOff x="6022247" y="1219200"/>
            <a:chExt cx="349978" cy="2867022"/>
          </a:xfrm>
        </p:grpSpPr>
        <p:grpSp>
          <p:nvGrpSpPr>
            <p:cNvPr id="11" name="Group 10"/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27" name="Freeform 26"/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ounded Rectangle 11"/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25">
            <a:extLst>
              <a:ext uri="{FF2B5EF4-FFF2-40B4-BE49-F238E27FC236}">
                <a16:creationId xmlns:a16="http://schemas.microsoft.com/office/drawing/2014/main" id="{8A0469C5-00DD-4B1D-8DFC-FBDA80CA355E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328B95D1-F714-48B6-85AC-C1E6418720B0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Isosceles Triangle 27">
              <a:extLst>
                <a:ext uri="{FF2B5EF4-FFF2-40B4-BE49-F238E27FC236}">
                  <a16:creationId xmlns:a16="http://schemas.microsoft.com/office/drawing/2014/main" id="{5C01978A-7E97-412F-9CA1-8EB3A11E192A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153F12C-C580-4CE6-8AD9-DBDF390FEEBE}"/>
              </a:ext>
            </a:extLst>
          </p:cNvPr>
          <p:cNvSpPr txBox="1"/>
          <p:nvPr/>
        </p:nvSpPr>
        <p:spPr>
          <a:xfrm>
            <a:off x="0" y="205412"/>
            <a:ext cx="2029097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GIT-HUB </a:t>
            </a:r>
            <a:r>
              <a:rPr lang="ko-KR" altLang="en-US" sz="2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커밋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35E072-9925-4087-9BD1-535B32A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5" y="1744834"/>
            <a:ext cx="7262489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2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10800000">
            <a:off x="3289851" y="1248568"/>
            <a:ext cx="2564293" cy="2322328"/>
            <a:chOff x="2341082" y="1543843"/>
            <a:chExt cx="4461833" cy="4040817"/>
          </a:xfrm>
        </p:grpSpPr>
        <p:sp>
          <p:nvSpPr>
            <p:cNvPr id="10" name="Isosceles Triangle 9"/>
            <p:cNvSpPr/>
            <p:nvPr/>
          </p:nvSpPr>
          <p:spPr>
            <a:xfrm rot="21409910">
              <a:off x="2418478" y="1572516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407312">
              <a:off x="2466469" y="1630149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385219" y="1543843"/>
              <a:ext cx="4373562" cy="3770313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341082" y="1714240"/>
              <a:ext cx="4461833" cy="38704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64657" y="4361974"/>
            <a:ext cx="315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데모 시연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48112" y="5257006"/>
            <a:ext cx="1247775" cy="57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6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</TotalTime>
  <Words>230</Words>
  <Application>Microsoft Office PowerPoint</Application>
  <PresentationFormat>화면 슬라이드 쇼(4:3)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나눔고딕 ExtraBold</vt:lpstr>
      <vt:lpstr>나눔바른고딕</vt:lpstr>
      <vt:lpstr>나눔바른고딕 UltraLight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유 진명</cp:lastModifiedBy>
  <cp:revision>95</cp:revision>
  <dcterms:created xsi:type="dcterms:W3CDTF">2016-03-09T11:34:58Z</dcterms:created>
  <dcterms:modified xsi:type="dcterms:W3CDTF">2018-05-30T15:52:30Z</dcterms:modified>
</cp:coreProperties>
</file>