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30" r:id="rId3"/>
    <p:sldId id="407" r:id="rId4"/>
    <p:sldId id="537" r:id="rId5"/>
    <p:sldId id="538" r:id="rId6"/>
    <p:sldId id="532" r:id="rId7"/>
    <p:sldId id="539" r:id="rId8"/>
    <p:sldId id="531" r:id="rId9"/>
    <p:sldId id="536" r:id="rId10"/>
    <p:sldId id="543" r:id="rId11"/>
    <p:sldId id="542" r:id="rId12"/>
    <p:sldId id="544" r:id="rId13"/>
    <p:sldId id="545" r:id="rId14"/>
    <p:sldId id="54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orient="horz" pos="817">
          <p15:clr>
            <a:srgbClr val="A4A3A4"/>
          </p15:clr>
        </p15:guide>
        <p15:guide id="3" pos="2878">
          <p15:clr>
            <a:srgbClr val="A4A3A4"/>
          </p15:clr>
        </p15:guide>
        <p15:guide id="4" pos="-10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3275" autoAdjust="0"/>
  </p:normalViewPr>
  <p:slideViewPr>
    <p:cSldViewPr snapToObjects="1">
      <p:cViewPr varScale="1">
        <p:scale>
          <a:sx n="115" d="100"/>
          <a:sy n="115" d="100"/>
        </p:scale>
        <p:origin x="1248" y="108"/>
      </p:cViewPr>
      <p:guideLst>
        <p:guide orient="horz" pos="2157"/>
        <p:guide orient="horz" pos="817"/>
        <p:guide pos="2878"/>
        <p:guide pos="-1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054" y="-78"/>
      </p:cViewPr>
      <p:guideLst>
        <p:guide orient="horz" pos="2878"/>
        <p:guide pos="2157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5004C-FB86-4492-A384-2E0811FB5CC1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D761-6C19-470B-8ED3-134349057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46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2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53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8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6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1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8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0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28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8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5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 smtClean="0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8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8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96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53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300" b="1">
                <a:solidFill>
                  <a:schemeClr val="tx2">
                    <a:lumMod val="80000"/>
                    <a:lumOff val="2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 dirty="0"/>
              <a:t>마스터 부제목 스타일 편집</a:t>
            </a:r>
          </a:p>
        </p:txBody>
      </p:sp>
      <p:sp>
        <p:nvSpPr>
          <p:cNvPr id="12" name="object 3"/>
          <p:cNvSpPr/>
          <p:nvPr userDrawn="1"/>
        </p:nvSpPr>
        <p:spPr>
          <a:xfrm>
            <a:off x="0" y="0"/>
            <a:ext cx="1763648" cy="177279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object 3"/>
          <p:cNvSpPr/>
          <p:nvPr userDrawn="1"/>
        </p:nvSpPr>
        <p:spPr>
          <a:xfrm>
            <a:off x="-4452" y="0"/>
            <a:ext cx="1080000" cy="1080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660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697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7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9477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F084-8E64-438C-9D72-9E747710B4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0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F084-8E64-438C-9D72-9E747710B46F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9A70-3519-4A1E-8D19-9FFD8D57177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4"/>
          <a:stretch>
            <a:fillRect/>
          </a:stretch>
        </p:blipFill>
        <p:spPr>
          <a:xfrm>
            <a:off x="1708356" y="6054154"/>
            <a:ext cx="5727288" cy="3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jirous.com/calculation-wif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lnSpc>
                <a:spcPct val="100000"/>
              </a:lnSpc>
              <a:spcBef>
                <a:spcPct val="6000"/>
              </a:spcBef>
              <a:spcAft>
                <a:spcPct val="6000"/>
              </a:spcAft>
              <a:defRPr lang="ko-KR" altLang="en-US"/>
            </a:pPr>
            <a:r>
              <a:rPr lang="en-US" altLang="ko-KR" b="0" u="sng" dirty="0" err="1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LoRa</a:t>
            </a:r>
            <a:endParaRPr lang="en-US" altLang="ko-KR" b="0" u="sng" dirty="0">
              <a:solidFill>
                <a:srgbClr val="0070C0"/>
              </a:solidFill>
              <a:latin typeface="Impact" panose="020B0806030902050204" pitchFamily="34" charset="0"/>
              <a:ea typeface="HY헤드라인M" pitchFamily="18" charset="-127"/>
              <a:cs typeface="함초롬돋움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4581160"/>
            <a:ext cx="3611967" cy="720100"/>
          </a:xfrm>
        </p:spPr>
        <p:txBody>
          <a:bodyPr>
            <a:normAutofit fontScale="92500" lnSpcReduction="20000"/>
          </a:bodyPr>
          <a:lstStyle/>
          <a:p>
            <a:pPr algn="r">
              <a:defRPr lang="ko-KR" altLang="en-US"/>
            </a:pPr>
            <a:r>
              <a:rPr lang="en-US" altLang="ko-KR" sz="2400" dirty="0" err="1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Jiyeon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You(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유지연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)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youjiyeon4@gmail.com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  <a:p>
            <a:pPr algn="r">
              <a:defRPr lang="ko-KR" altLang="en-US"/>
            </a:pP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Device Class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Device Class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6" y="1925939"/>
            <a:ext cx="8148393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en-US" altLang="ko-KR" sz="1400" dirty="0">
                <a:solidFill>
                  <a:schemeClr val="tx1"/>
                </a:solidFill>
              </a:rPr>
              <a:t> network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디바이스는 통신 시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가지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 </a:t>
            </a:r>
            <a:r>
              <a:rPr lang="ko-KR" altLang="en-US" sz="1400" dirty="0">
                <a:solidFill>
                  <a:schemeClr val="tx1"/>
                </a:solidFill>
              </a:rPr>
              <a:t>중 하나로 </a:t>
            </a:r>
            <a:r>
              <a:rPr lang="ko-KR" altLang="en-US" sz="1400" dirty="0" smtClean="0">
                <a:solidFill>
                  <a:schemeClr val="tx1"/>
                </a:solidFill>
              </a:rPr>
              <a:t>동작합니다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(Down-Link </a:t>
            </a:r>
            <a:r>
              <a:rPr lang="ko-KR" altLang="en-US" sz="1400" dirty="0">
                <a:solidFill>
                  <a:schemeClr val="tx1"/>
                </a:solidFill>
              </a:rPr>
              <a:t>할 수 있는 타이밍에 따라 </a:t>
            </a:r>
            <a:r>
              <a:rPr lang="ko-KR" altLang="en-US" sz="1400" dirty="0" smtClean="0">
                <a:solidFill>
                  <a:schemeClr val="tx1"/>
                </a:solidFill>
              </a:rPr>
              <a:t>구분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클래스에 따라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디바이스에게</a:t>
            </a:r>
            <a:r>
              <a:rPr lang="ko-KR" altLang="en-US" sz="1400" dirty="0" smtClean="0">
                <a:solidFill>
                  <a:schemeClr val="tx1"/>
                </a:solidFill>
              </a:rPr>
              <a:t> 데이터를 보내는 타이밍을 정합니다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LoRa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디바이스는 </a:t>
            </a:r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en-US" altLang="ko-KR" sz="1400" dirty="0">
                <a:solidFill>
                  <a:schemeClr val="tx1"/>
                </a:solidFill>
              </a:rPr>
              <a:t> Gateway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 smtClean="0">
                <a:solidFill>
                  <a:schemeClr val="tx1"/>
                </a:solidFill>
              </a:rPr>
              <a:t>Join</a:t>
            </a:r>
            <a:r>
              <a:rPr lang="ko-KR" altLang="en-US" sz="1400" dirty="0" smtClean="0">
                <a:solidFill>
                  <a:schemeClr val="tx1"/>
                </a:solidFill>
              </a:rPr>
              <a:t>시 </a:t>
            </a:r>
            <a:r>
              <a:rPr lang="ko-KR" altLang="en-US" sz="1400" dirty="0">
                <a:solidFill>
                  <a:schemeClr val="tx1"/>
                </a:solidFill>
              </a:rPr>
              <a:t>사용할 클래스에 대한 정보를 </a:t>
            </a:r>
            <a:r>
              <a:rPr lang="en-US" altLang="ko-KR" sz="1400" dirty="0">
                <a:solidFill>
                  <a:schemeClr val="tx1"/>
                </a:solidFill>
              </a:rPr>
              <a:t>Gateway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ko-KR" altLang="en-US" sz="1400" dirty="0" smtClean="0">
                <a:solidFill>
                  <a:schemeClr val="tx1"/>
                </a:solidFill>
              </a:rPr>
              <a:t>전송합니다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Tx</a:t>
            </a:r>
            <a:r>
              <a:rPr lang="en-US" altLang="ko-KR" sz="1400" dirty="0">
                <a:solidFill>
                  <a:schemeClr val="tx1"/>
                </a:solidFill>
              </a:rPr>
              <a:t>: Uplink </a:t>
            </a:r>
            <a:r>
              <a:rPr lang="ko-KR" altLang="en-US" sz="1400" dirty="0">
                <a:solidFill>
                  <a:schemeClr val="tx1"/>
                </a:solidFill>
              </a:rPr>
              <a:t>전송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Rx: Down-Link </a:t>
            </a:r>
            <a:r>
              <a:rPr lang="ko-KR" altLang="en-US" sz="1400" dirty="0">
                <a:solidFill>
                  <a:schemeClr val="tx1"/>
                </a:solidFill>
              </a:rPr>
              <a:t>수신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8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Device Class(A)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Device Class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7" y="1925939"/>
            <a:ext cx="3611764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평상시에는 </a:t>
            </a:r>
            <a:r>
              <a:rPr lang="en-US" altLang="ko-KR" sz="1400" dirty="0" err="1">
                <a:solidFill>
                  <a:schemeClr val="tx1"/>
                </a:solidFill>
              </a:rPr>
              <a:t>Tx</a:t>
            </a:r>
            <a:r>
              <a:rPr lang="ko-KR" altLang="en-US" sz="1400" dirty="0">
                <a:solidFill>
                  <a:schemeClr val="tx1"/>
                </a:solidFill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</a:rPr>
              <a:t>Rx </a:t>
            </a:r>
            <a:r>
              <a:rPr lang="en-US" altLang="ko-KR" sz="1400" dirty="0" smtClean="0">
                <a:solidFill>
                  <a:schemeClr val="tx1"/>
                </a:solidFill>
              </a:rPr>
              <a:t>off</a:t>
            </a:r>
            <a:r>
              <a:rPr lang="ko-KR" altLang="en-US" sz="1400" dirty="0" smtClean="0">
                <a:solidFill>
                  <a:schemeClr val="tx1"/>
                </a:solidFill>
              </a:rPr>
              <a:t>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데이터 수신 필요 시 </a:t>
            </a:r>
            <a:r>
              <a:rPr lang="en-US" altLang="ko-KR" sz="1400" dirty="0" err="1">
                <a:solidFill>
                  <a:schemeClr val="tx1"/>
                </a:solidFill>
              </a:rPr>
              <a:t>Tx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후 정해진 시간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간격의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번에 걸쳐 </a:t>
            </a:r>
            <a:r>
              <a:rPr lang="en-US" altLang="ko-KR" sz="1400" dirty="0">
                <a:solidFill>
                  <a:schemeClr val="tx1"/>
                </a:solidFill>
              </a:rPr>
              <a:t>Rx</a:t>
            </a:r>
            <a:r>
              <a:rPr lang="ko-KR" altLang="en-US" sz="1400" dirty="0">
                <a:solidFill>
                  <a:schemeClr val="tx1"/>
                </a:solidFill>
              </a:rPr>
              <a:t>를 수신 상태가 되고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각 </a:t>
            </a:r>
            <a:r>
              <a:rPr lang="en-US" altLang="ko-KR" sz="1400" dirty="0">
                <a:solidFill>
                  <a:schemeClr val="tx1"/>
                </a:solidFill>
              </a:rPr>
              <a:t>Rx</a:t>
            </a:r>
            <a:r>
              <a:rPr lang="ko-KR" altLang="en-US" sz="1400" dirty="0">
                <a:solidFill>
                  <a:schemeClr val="tx1"/>
                </a:solidFill>
              </a:rPr>
              <a:t>에 정해진 시간 동안 </a:t>
            </a:r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Gateway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로 </a:t>
            </a:r>
            <a:r>
              <a:rPr lang="ko-KR" altLang="en-US" sz="1400" dirty="0">
                <a:solidFill>
                  <a:schemeClr val="tx1"/>
                </a:solidFill>
              </a:rPr>
              <a:t>부터 데이터를 수신</a:t>
            </a:r>
            <a:r>
              <a:rPr lang="en-US" altLang="ko-KR" sz="1400" dirty="0">
                <a:solidFill>
                  <a:schemeClr val="tx1"/>
                </a:solidFill>
              </a:rPr>
              <a:t>(Rx) 2</a:t>
            </a:r>
            <a:r>
              <a:rPr lang="ko-KR" altLang="en-US" sz="1400" dirty="0">
                <a:solidFill>
                  <a:schemeClr val="tx1"/>
                </a:solidFill>
              </a:rPr>
              <a:t>번 </a:t>
            </a:r>
            <a:r>
              <a:rPr lang="ko-KR" altLang="en-US" sz="1400" dirty="0" smtClean="0">
                <a:solidFill>
                  <a:schemeClr val="tx1"/>
                </a:solidFill>
              </a:rPr>
              <a:t>시도합니다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Rx</a:t>
            </a:r>
            <a:r>
              <a:rPr lang="ko-KR" altLang="en-US" sz="1400" dirty="0">
                <a:solidFill>
                  <a:schemeClr val="tx1"/>
                </a:solidFill>
              </a:rPr>
              <a:t>를 수신하기 위해서 </a:t>
            </a:r>
            <a:r>
              <a:rPr lang="en-US" altLang="ko-KR" sz="1400" dirty="0" err="1">
                <a:solidFill>
                  <a:schemeClr val="tx1"/>
                </a:solidFill>
              </a:rPr>
              <a:t>Tx</a:t>
            </a:r>
            <a:r>
              <a:rPr lang="ko-KR" altLang="en-US" sz="1400" dirty="0">
                <a:solidFill>
                  <a:schemeClr val="tx1"/>
                </a:solidFill>
              </a:rPr>
              <a:t>를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Tx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데이터 송신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위주의 </a:t>
            </a:r>
            <a:r>
              <a:rPr lang="ko-KR" altLang="en-US" sz="1400" dirty="0" smtClean="0">
                <a:solidFill>
                  <a:schemeClr val="tx1"/>
                </a:solidFill>
              </a:rPr>
              <a:t>서비스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배터리로 </a:t>
            </a:r>
            <a:r>
              <a:rPr lang="ko-KR" altLang="en-US" sz="1400" dirty="0">
                <a:solidFill>
                  <a:schemeClr val="tx1"/>
                </a:solidFill>
              </a:rPr>
              <a:t>운영하는 경우에 </a:t>
            </a:r>
            <a:r>
              <a:rPr lang="ko-KR" altLang="en-US" sz="1400" dirty="0" smtClean="0">
                <a:solidFill>
                  <a:schemeClr val="tx1"/>
                </a:solidFill>
              </a:rPr>
              <a:t>적합합니다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30" y="1918978"/>
            <a:ext cx="48196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Device Class(B)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Device Class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7" y="1925939"/>
            <a:ext cx="3611764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일정 시간 간격마다 </a:t>
            </a:r>
            <a:r>
              <a:rPr lang="en-US" altLang="ko-KR" sz="1400" dirty="0">
                <a:solidFill>
                  <a:schemeClr val="tx1"/>
                </a:solidFill>
              </a:rPr>
              <a:t>Rx</a:t>
            </a:r>
            <a:r>
              <a:rPr lang="ko-KR" altLang="en-US" sz="1400" dirty="0">
                <a:solidFill>
                  <a:schemeClr val="tx1"/>
                </a:solidFill>
              </a:rPr>
              <a:t>를 수신 상태가 되고 </a:t>
            </a:r>
            <a:r>
              <a:rPr lang="ko-KR" altLang="en-US" sz="1400" dirty="0" smtClean="0">
                <a:solidFill>
                  <a:schemeClr val="tx1"/>
                </a:solidFill>
              </a:rPr>
              <a:t>각 </a:t>
            </a:r>
            <a:r>
              <a:rPr lang="en-US" altLang="ko-KR" sz="1400" dirty="0">
                <a:solidFill>
                  <a:schemeClr val="tx1"/>
                </a:solidFill>
              </a:rPr>
              <a:t>Rx</a:t>
            </a:r>
            <a:r>
              <a:rPr lang="ko-KR" altLang="en-US" sz="1400" dirty="0">
                <a:solidFill>
                  <a:schemeClr val="tx1"/>
                </a:solidFill>
              </a:rPr>
              <a:t>에 정해진 </a:t>
            </a:r>
            <a:r>
              <a:rPr lang="ko-KR" altLang="en-US" sz="1400" dirty="0" smtClean="0">
                <a:solidFill>
                  <a:schemeClr val="tx1"/>
                </a:solidFill>
              </a:rPr>
              <a:t>시간 동안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LoRa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Gateway</a:t>
            </a:r>
            <a:r>
              <a:rPr lang="ko-KR" altLang="en-US" sz="1400" dirty="0">
                <a:solidFill>
                  <a:schemeClr val="tx1"/>
                </a:solidFill>
              </a:rPr>
              <a:t>로 부터 데이터를 </a:t>
            </a:r>
            <a:r>
              <a:rPr lang="ko-KR" altLang="en-US" sz="1400" dirty="0" smtClean="0">
                <a:solidFill>
                  <a:schemeClr val="tx1"/>
                </a:solidFill>
              </a:rPr>
              <a:t>수신합니다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A Class </a:t>
            </a:r>
            <a:r>
              <a:rPr lang="ko-KR" altLang="en-US" sz="1400" dirty="0">
                <a:solidFill>
                  <a:schemeClr val="tx1"/>
                </a:solidFill>
              </a:rPr>
              <a:t>보다 데이터 수신의 지연 시간 </a:t>
            </a:r>
            <a:r>
              <a:rPr lang="ko-KR" altLang="en-US" sz="1400" dirty="0" smtClean="0">
                <a:solidFill>
                  <a:schemeClr val="tx1"/>
                </a:solidFill>
              </a:rPr>
              <a:t>적습니다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Rx(</a:t>
            </a:r>
            <a:r>
              <a:rPr lang="ko-KR" altLang="en-US" sz="1400" dirty="0">
                <a:solidFill>
                  <a:schemeClr val="tx1"/>
                </a:solidFill>
              </a:rPr>
              <a:t>데이터 수신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위주의 서비스와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배터리로 운영하는 경우 </a:t>
            </a:r>
            <a:r>
              <a:rPr lang="ko-KR" altLang="en-US" sz="1400" dirty="0" smtClean="0">
                <a:solidFill>
                  <a:schemeClr val="tx1"/>
                </a:solidFill>
              </a:rPr>
              <a:t>적합합니다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061" y="2060810"/>
            <a:ext cx="4733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Device Class(C)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Device Class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7" y="1925939"/>
            <a:ext cx="3611764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항상 </a:t>
            </a:r>
            <a:r>
              <a:rPr lang="en-US" altLang="ko-KR" sz="1400" dirty="0">
                <a:solidFill>
                  <a:schemeClr val="tx1"/>
                </a:solidFill>
              </a:rPr>
              <a:t>Rx </a:t>
            </a:r>
            <a:r>
              <a:rPr lang="ko-KR" altLang="en-US" sz="1400" dirty="0">
                <a:solidFill>
                  <a:schemeClr val="tx1"/>
                </a:solidFill>
              </a:rPr>
              <a:t>가능 상태를 </a:t>
            </a:r>
            <a:r>
              <a:rPr lang="ko-KR" altLang="en-US" sz="1400" dirty="0" smtClean="0">
                <a:solidFill>
                  <a:schemeClr val="tx1"/>
                </a:solidFill>
              </a:rPr>
              <a:t>유지합니다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다른 </a:t>
            </a:r>
            <a:r>
              <a:rPr lang="en-US" altLang="ko-KR" sz="1400" dirty="0">
                <a:solidFill>
                  <a:schemeClr val="tx1"/>
                </a:solidFill>
              </a:rPr>
              <a:t>Class</a:t>
            </a:r>
            <a:r>
              <a:rPr lang="ko-KR" altLang="en-US" sz="1400" dirty="0">
                <a:solidFill>
                  <a:schemeClr val="tx1"/>
                </a:solidFill>
              </a:rPr>
              <a:t>에 비해 최소 </a:t>
            </a:r>
            <a:r>
              <a:rPr lang="ko-KR" altLang="en-US" sz="1400" dirty="0" smtClean="0">
                <a:solidFill>
                  <a:schemeClr val="tx1"/>
                </a:solidFill>
              </a:rPr>
              <a:t>지연시간을 갖지만</a:t>
            </a: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전력을 가장 많이 소비합니다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그렇기 때문에 충분한 </a:t>
            </a:r>
            <a:r>
              <a:rPr lang="ko-KR" altLang="en-US" sz="1400" dirty="0">
                <a:solidFill>
                  <a:schemeClr val="tx1"/>
                </a:solidFill>
              </a:rPr>
              <a:t>전력이 공급되는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상황을 고려해야 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ko-KR" altLang="en-US" sz="1400" dirty="0">
                <a:solidFill>
                  <a:schemeClr val="tx1"/>
                </a:solidFill>
              </a:rPr>
              <a:t>를 이용한 스마트 플러그</a:t>
            </a:r>
            <a:r>
              <a:rPr lang="en-US" altLang="ko-KR" sz="1400" dirty="0">
                <a:solidFill>
                  <a:schemeClr val="tx1"/>
                </a:solidFill>
              </a:rPr>
              <a:t>, </a:t>
            </a:r>
            <a:r>
              <a:rPr lang="ko-KR" altLang="en-US" sz="1400" dirty="0">
                <a:solidFill>
                  <a:schemeClr val="tx1"/>
                </a:solidFill>
              </a:rPr>
              <a:t>원격 </a:t>
            </a:r>
            <a:r>
              <a:rPr lang="ko-KR" altLang="en-US" sz="1400" dirty="0" err="1">
                <a:solidFill>
                  <a:schemeClr val="tx1"/>
                </a:solidFill>
              </a:rPr>
              <a:t>제어등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액츄에이터</a:t>
            </a:r>
            <a:r>
              <a:rPr lang="ko-KR" altLang="en-US" sz="1400" dirty="0">
                <a:solidFill>
                  <a:schemeClr val="tx1"/>
                </a:solidFill>
              </a:rPr>
              <a:t> 구현에 </a:t>
            </a:r>
            <a:r>
              <a:rPr lang="ko-KR" altLang="en-US" sz="1400" dirty="0" smtClean="0">
                <a:solidFill>
                  <a:schemeClr val="tx1"/>
                </a:solidFill>
              </a:rPr>
              <a:t>적합합니다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40" y="1987791"/>
            <a:ext cx="4752660" cy="2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Communication</a:t>
            </a:r>
            <a:endParaRPr lang="en-US" altLang="ko-KR" sz="2400" dirty="0">
              <a:latin typeface="맑은 고딕" panose="020B0503020000020004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40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Communication</a:t>
            </a:r>
            <a:endParaRPr lang="en-US" altLang="ko-KR" sz="4000" dirty="0">
              <a:latin typeface="맑은 고딕" panose="020B0503020000020004" pitchFamily="50" charset="-127"/>
              <a:cs typeface="함초롬돋움" pitchFamily="50" charset="-127"/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0" y="1844780"/>
            <a:ext cx="8135485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520" y="404580"/>
            <a:ext cx="5760800" cy="774953"/>
          </a:xfrm>
        </p:spPr>
        <p:txBody>
          <a:bodyPr>
            <a:normAutofit/>
          </a:bodyPr>
          <a:lstStyle/>
          <a:p>
            <a:pPr algn="l">
              <a:defRPr lang="ko-KR" altLang="en-US"/>
            </a:pPr>
            <a:r>
              <a:rPr lang="en-US" altLang="ko-KR" sz="3800" u="sng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6045" y="1556740"/>
            <a:ext cx="3960550" cy="369332"/>
          </a:xfrm>
        </p:spPr>
        <p:txBody>
          <a:bodyPr>
            <a:spAutoFit/>
          </a:bodyPr>
          <a:lstStyle/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1.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1800" dirty="0" err="1" smtClean="0"/>
              <a:t>LoRa</a:t>
            </a:r>
            <a:r>
              <a:rPr lang="en-US" altLang="ko-KR" sz="1800" dirty="0" smtClean="0"/>
              <a:t>?</a:t>
            </a:r>
            <a:endParaRPr lang="en-US" altLang="ko-KR" sz="1800" dirty="0">
              <a:latin typeface="+mn-ea"/>
              <a:cs typeface="함초롬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460" y="2695778"/>
            <a:ext cx="38165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u="sng" dirty="0" err="1" smtClean="0">
                <a:solidFill>
                  <a:srgbClr val="0070C0"/>
                </a:solidFill>
                <a:latin typeface="Impact" panose="020B0806030902050204" pitchFamily="34" charset="0"/>
                <a:ea typeface="HY헤드라인M" pitchFamily="18" charset="-127"/>
                <a:cs typeface="함초롬돋움"/>
              </a:rPr>
              <a:t>LoRa</a:t>
            </a:r>
            <a:endParaRPr lang="ko-KR" altLang="en-US" sz="3000" dirty="0">
              <a:solidFill>
                <a:srgbClr val="0070C0"/>
              </a:solidFill>
              <a:latin typeface="Impact" panose="020B0806030902050204" pitchFamily="34" charset="0"/>
              <a:ea typeface="함초롬돋움" pitchFamily="50" charset="-127"/>
              <a:cs typeface="함초롬돋움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4788030" y="1556740"/>
            <a:ext cx="0" cy="40585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4896045" y="2060810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2.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err="1" smtClean="0">
                <a:latin typeface="+mj-lt"/>
                <a:ea typeface="함초롬돋움" pitchFamily="50" charset="-127"/>
                <a:cs typeface="함초롬돋움" pitchFamily="50" charset="-127"/>
              </a:rPr>
              <a:t>LoRaWAN</a:t>
            </a:r>
            <a:r>
              <a:rPr lang="en-US" altLang="ko-KR" sz="1800" dirty="0" smtClean="0">
                <a:latin typeface="+mj-lt"/>
                <a:ea typeface="함초롬돋움" pitchFamily="50" charset="-127"/>
                <a:cs typeface="함초롬돋움" pitchFamily="50" charset="-127"/>
              </a:rPr>
              <a:t>(LPWAN)</a:t>
            </a:r>
            <a:endParaRPr lang="en-US" altLang="ko-KR" sz="1800" dirty="0">
              <a:latin typeface="+mj-lt"/>
              <a:cs typeface="함초롬돋움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69171" y="2521615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3.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Device Class</a:t>
            </a:r>
            <a:endParaRPr lang="en-US" altLang="ko-KR" sz="18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869171" y="2984272"/>
            <a:ext cx="3960550" cy="3693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C000"/>
              </a:buClr>
              <a:buNone/>
              <a:defRPr lang="ko-KR" altLang="en-US"/>
            </a:pPr>
            <a:r>
              <a:rPr lang="en-US" altLang="ko-KR" sz="1800" b="1" dirty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4</a:t>
            </a:r>
            <a:r>
              <a:rPr lang="en-US" altLang="ko-KR" sz="1800" b="1" dirty="0" smtClean="0">
                <a:solidFill>
                  <a:srgbClr val="FFC00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.</a:t>
            </a:r>
            <a:r>
              <a:rPr lang="en-US" altLang="ko-KR" sz="18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LoRa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itchFamily="50" charset="-127"/>
              </a:rPr>
              <a:t>Communication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6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6" y="1925939"/>
            <a:ext cx="8148393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LoRa</a:t>
            </a:r>
            <a:r>
              <a:rPr lang="en-US" altLang="ko-KR" sz="1400" dirty="0" smtClean="0">
                <a:solidFill>
                  <a:schemeClr val="tx1"/>
                </a:solidFill>
              </a:rPr>
              <a:t>(Long</a:t>
            </a:r>
            <a:r>
              <a:rPr lang="en-US" altLang="ko-KR" sz="1400" dirty="0">
                <a:solidFill>
                  <a:schemeClr val="tx1"/>
                </a:solidFill>
              </a:rPr>
              <a:t> </a:t>
            </a:r>
            <a:r>
              <a:rPr lang="en-US" altLang="ko-KR" sz="1400" dirty="0" smtClean="0">
                <a:solidFill>
                  <a:schemeClr val="tx1"/>
                </a:solidFill>
              </a:rPr>
              <a:t>Range)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ko-KR" altLang="en-US" sz="1400" dirty="0">
                <a:solidFill>
                  <a:schemeClr val="tx1"/>
                </a:solidFill>
              </a:rPr>
              <a:t>가늘고 길게 전송하는 통신 방법입니다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LoRa</a:t>
            </a:r>
            <a:r>
              <a:rPr lang="ko-KR" altLang="en-US" sz="1400" dirty="0" smtClean="0">
                <a:solidFill>
                  <a:schemeClr val="tx1"/>
                </a:solidFill>
              </a:rPr>
              <a:t>는 </a:t>
            </a:r>
            <a:r>
              <a:rPr lang="en-US" altLang="ko-KR" sz="1400" dirty="0" smtClean="0">
                <a:solidFill>
                  <a:schemeClr val="tx1"/>
                </a:solidFill>
              </a:rPr>
              <a:t>Bluetooth,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Zigbee</a:t>
            </a:r>
            <a:r>
              <a:rPr lang="ko-KR" altLang="en-US" sz="1400" dirty="0" smtClean="0">
                <a:solidFill>
                  <a:schemeClr val="tx1"/>
                </a:solidFill>
              </a:rPr>
              <a:t>와 </a:t>
            </a:r>
            <a:r>
              <a:rPr lang="ko-KR" altLang="en-US" sz="1400" dirty="0">
                <a:solidFill>
                  <a:schemeClr val="tx1"/>
                </a:solidFill>
              </a:rPr>
              <a:t>비슷한 무선통신 방식인데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차원이 </a:t>
            </a:r>
            <a:r>
              <a:rPr lang="ko-KR" altLang="en-US" sz="1400" dirty="0">
                <a:solidFill>
                  <a:schemeClr val="tx1"/>
                </a:solidFill>
              </a:rPr>
              <a:t>다른 거리까지 데이터를 보냅니다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최대 </a:t>
            </a:r>
            <a:r>
              <a:rPr lang="en-US" altLang="ko-KR" sz="1400" dirty="0">
                <a:solidFill>
                  <a:schemeClr val="tx1"/>
                </a:solidFill>
              </a:rPr>
              <a:t>10km</a:t>
            </a:r>
            <a:r>
              <a:rPr lang="ko-KR" altLang="en-US" sz="1400" dirty="0">
                <a:solidFill>
                  <a:schemeClr val="tx1"/>
                </a:solidFill>
              </a:rPr>
              <a:t>까지 데이터를 전송할 수 있다고 합니다</a:t>
            </a:r>
            <a:r>
              <a:rPr lang="en-US" altLang="ko-KR" sz="1400" dirty="0">
                <a:solidFill>
                  <a:schemeClr val="tx1"/>
                </a:solidFill>
              </a:rPr>
              <a:t>. </a:t>
            </a:r>
            <a:endParaRPr lang="ko-KR" altLang="en-US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하지만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가늘고 길게 전송하는 </a:t>
            </a:r>
            <a:r>
              <a:rPr lang="ko-KR" altLang="en-US" sz="1400" dirty="0" smtClean="0">
                <a:solidFill>
                  <a:schemeClr val="tx1"/>
                </a:solidFill>
              </a:rPr>
              <a:t>특성으로 크지 </a:t>
            </a:r>
            <a:r>
              <a:rPr lang="ko-KR" altLang="en-US" sz="1400" dirty="0">
                <a:solidFill>
                  <a:schemeClr val="tx1"/>
                </a:solidFill>
              </a:rPr>
              <a:t>않은 </a:t>
            </a:r>
            <a:r>
              <a:rPr lang="ko-KR" altLang="en-US" sz="1400" dirty="0" smtClean="0">
                <a:solidFill>
                  <a:schemeClr val="tx1"/>
                </a:solidFill>
              </a:rPr>
              <a:t>데이터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온도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습도와 </a:t>
            </a:r>
            <a:r>
              <a:rPr lang="ko-KR" altLang="en-US" sz="1400" dirty="0">
                <a:solidFill>
                  <a:schemeClr val="tx1"/>
                </a:solidFill>
              </a:rPr>
              <a:t>같은 센서 데이터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전송에 </a:t>
            </a:r>
            <a:r>
              <a:rPr lang="ko-KR" altLang="en-US" sz="1400" dirty="0">
                <a:solidFill>
                  <a:schemeClr val="tx1"/>
                </a:solidFill>
              </a:rPr>
              <a:t>적합합니다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다른 </a:t>
            </a:r>
            <a:r>
              <a:rPr lang="ko-KR" altLang="en-US" sz="1400" dirty="0">
                <a:solidFill>
                  <a:schemeClr val="tx1"/>
                </a:solidFill>
              </a:rPr>
              <a:t>통신망과 비교했을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적은 전력으로 먼 거리를 통신할 수 있어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IoT</a:t>
            </a:r>
            <a:r>
              <a:rPr lang="ko-KR" altLang="en-US" sz="1400" dirty="0" smtClean="0">
                <a:solidFill>
                  <a:schemeClr val="tx1"/>
                </a:solidFill>
              </a:rPr>
              <a:t>에 많이 쓰여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IoT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전용망으로 불리기도 </a:t>
            </a:r>
            <a:r>
              <a:rPr lang="ko-KR" altLang="en-US" sz="1400" dirty="0" smtClean="0">
                <a:solidFill>
                  <a:schemeClr val="tx1"/>
                </a:solidFill>
              </a:rPr>
              <a:t>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Low </a:t>
            </a:r>
            <a:r>
              <a:rPr lang="en-US" altLang="ko-KR" sz="1400" b="1" dirty="0">
                <a:solidFill>
                  <a:schemeClr val="tx1"/>
                </a:solidFill>
              </a:rPr>
              <a:t>Energy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저전력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Long </a:t>
            </a:r>
            <a:r>
              <a:rPr lang="en-US" altLang="ko-KR" sz="1400" b="1" dirty="0">
                <a:solidFill>
                  <a:schemeClr val="tx1"/>
                </a:solidFill>
              </a:rPr>
              <a:t>Range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장거리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다중센서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가능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암호화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보안</a:t>
            </a:r>
            <a:r>
              <a:rPr lang="en-US" altLang="ko-KR" sz="1400" b="1" dirty="0">
                <a:solidFill>
                  <a:schemeClr val="tx1"/>
                </a:solidFill>
              </a:rPr>
              <a:t>, AES128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6" y="1925939"/>
            <a:ext cx="8148393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0" y="2018384"/>
            <a:ext cx="3564493" cy="36429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943" y="2018383"/>
            <a:ext cx="4284596" cy="36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8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6" y="1925939"/>
            <a:ext cx="8148393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Link Budget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무선 통신 </a:t>
            </a:r>
            <a:r>
              <a:rPr lang="ko-KR" altLang="en-US" sz="1400" dirty="0" smtClean="0">
                <a:solidFill>
                  <a:schemeClr val="tx1"/>
                </a:solidFill>
              </a:rPr>
              <a:t>시스템의 </a:t>
            </a:r>
            <a:r>
              <a:rPr lang="ko-KR" altLang="en-US" sz="1400" dirty="0">
                <a:solidFill>
                  <a:schemeClr val="tx1"/>
                </a:solidFill>
              </a:rPr>
              <a:t>링크 설계에서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송수신이 </a:t>
            </a:r>
            <a:r>
              <a:rPr lang="ko-KR" altLang="en-US" sz="1400" dirty="0">
                <a:solidFill>
                  <a:schemeClr val="tx1"/>
                </a:solidFill>
              </a:rPr>
              <a:t>완벽하게 이루어지도록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규격을 </a:t>
            </a:r>
            <a:r>
              <a:rPr lang="ko-KR" altLang="en-US" sz="1400" dirty="0">
                <a:solidFill>
                  <a:schemeClr val="tx1"/>
                </a:solidFill>
              </a:rPr>
              <a:t>정하거나 조정하는 작업 또는 그 계산 결과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hlinkClick r:id="rId3"/>
            </a:endParaRPr>
          </a:p>
          <a:p>
            <a:endParaRPr lang="en-US" altLang="ko-KR" sz="1400" dirty="0">
              <a:hlinkClick r:id="rId3"/>
            </a:endParaRPr>
          </a:p>
          <a:p>
            <a:r>
              <a:rPr lang="en-US" altLang="ko-KR" sz="1400" dirty="0" smtClean="0">
                <a:hlinkClick r:id="rId3"/>
              </a:rPr>
              <a:t>http</a:t>
            </a:r>
            <a:r>
              <a:rPr lang="en-US" altLang="ko-KR" sz="1400" dirty="0">
                <a:hlinkClick r:id="rId3"/>
              </a:rPr>
              <a:t>://en.jirous.com/calculation-wifi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734" y="2268831"/>
            <a:ext cx="3960550" cy="319360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179541" y="4778505"/>
            <a:ext cx="648090" cy="449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660290" y="4778506"/>
            <a:ext cx="648090" cy="449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6" y="1925939"/>
            <a:ext cx="4475883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chemeClr val="tx1"/>
                </a:solidFill>
              </a:rPr>
              <a:t>CSS</a:t>
            </a:r>
            <a:r>
              <a:rPr lang="ko-KR" altLang="en-US" sz="1400" dirty="0">
                <a:solidFill>
                  <a:schemeClr val="tx1"/>
                </a:solidFill>
              </a:rPr>
              <a:t>를 사용하면 할당된 모든 대역을 오로지 통신에만 집중해서 사용할 수 있고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chemeClr val="tx1"/>
                </a:solidFill>
              </a:rPr>
              <a:t>channel </a:t>
            </a:r>
            <a:r>
              <a:rPr lang="en-US" altLang="ko-KR" sz="1400" dirty="0">
                <a:solidFill>
                  <a:schemeClr val="tx1"/>
                </a:solidFill>
              </a:rPr>
              <a:t>noise</a:t>
            </a:r>
            <a:r>
              <a:rPr lang="ko-KR" altLang="en-US" sz="1400" dirty="0">
                <a:solidFill>
                  <a:schemeClr val="tx1"/>
                </a:solidFill>
              </a:rPr>
              <a:t>에 대처할 수도 있으며 초저전력임에도 불구하고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fontAlgn="base"/>
            <a:r>
              <a:rPr lang="en-US" altLang="ko-KR" sz="1400" dirty="0" smtClean="0">
                <a:solidFill>
                  <a:schemeClr val="tx1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multi-path fading"(</a:t>
            </a:r>
            <a:r>
              <a:rPr lang="ko-KR" altLang="en-US" sz="1400" dirty="0">
                <a:solidFill>
                  <a:schemeClr val="tx1"/>
                </a:solidFill>
              </a:rPr>
              <a:t>하나의 통신 신호가 실제 물체에 막혀서 여러 갈래로 나뉘어 도착하는 현상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fontAlgn="base"/>
            <a:r>
              <a:rPr lang="ko-KR" altLang="en-US" sz="1400" dirty="0" smtClean="0">
                <a:solidFill>
                  <a:schemeClr val="tx1"/>
                </a:solidFill>
              </a:rPr>
              <a:t>문제를 막아줍니다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ko-KR" altLang="en-US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SKT </a:t>
            </a:r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ko-KR" altLang="en-US" sz="1400" dirty="0">
                <a:solidFill>
                  <a:schemeClr val="tx1"/>
                </a:solidFill>
              </a:rPr>
              <a:t>는 한국 주파수 기술기준에 따라 </a:t>
            </a:r>
            <a:r>
              <a:rPr lang="en-US" altLang="ko-KR" sz="1400" dirty="0">
                <a:solidFill>
                  <a:schemeClr val="tx1"/>
                </a:solidFill>
              </a:rPr>
              <a:t>920MHz</a:t>
            </a:r>
            <a:r>
              <a:rPr lang="ko-KR" altLang="en-US" sz="1400" dirty="0">
                <a:solidFill>
                  <a:schemeClr val="tx1"/>
                </a:solidFill>
              </a:rPr>
              <a:t>대역의 </a:t>
            </a:r>
            <a:r>
              <a:rPr lang="en-US" altLang="ko-KR" sz="1400" dirty="0" smtClean="0">
                <a:solidFill>
                  <a:schemeClr val="tx1"/>
                </a:solidFill>
              </a:rPr>
              <a:t>ISM </a:t>
            </a:r>
            <a:r>
              <a:rPr lang="ko-KR" altLang="en-US" sz="1400" dirty="0" smtClean="0">
                <a:solidFill>
                  <a:schemeClr val="tx1"/>
                </a:solidFill>
              </a:rPr>
              <a:t>중</a:t>
            </a:r>
            <a:r>
              <a:rPr lang="ko-KR" altLang="en-US" sz="1400" dirty="0">
                <a:solidFill>
                  <a:schemeClr val="tx1"/>
                </a:solidFill>
              </a:rPr>
              <a:t> </a:t>
            </a:r>
            <a:r>
              <a:rPr lang="en-US" altLang="ko-KR" sz="1400" dirty="0">
                <a:solidFill>
                  <a:schemeClr val="tx1"/>
                </a:solidFill>
              </a:rPr>
              <a:t>25</a:t>
            </a:r>
            <a:r>
              <a:rPr lang="ko-KR" altLang="en-US" sz="1400" dirty="0">
                <a:solidFill>
                  <a:schemeClr val="tx1"/>
                </a:solidFill>
              </a:rPr>
              <a:t>번</a:t>
            </a:r>
            <a:r>
              <a:rPr lang="en-US" altLang="ko-KR" sz="1400" dirty="0">
                <a:solidFill>
                  <a:schemeClr val="tx1"/>
                </a:solidFill>
              </a:rPr>
              <a:t>~32</a:t>
            </a:r>
            <a:r>
              <a:rPr lang="ko-KR" altLang="en-US" sz="1400" dirty="0">
                <a:solidFill>
                  <a:schemeClr val="tx1"/>
                </a:solidFill>
              </a:rPr>
              <a:t>번 채널을 사용하며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각 </a:t>
            </a:r>
            <a:r>
              <a:rPr lang="ko-KR" altLang="en-US" sz="1400" dirty="0">
                <a:solidFill>
                  <a:schemeClr val="tx1"/>
                </a:solidFill>
              </a:rPr>
              <a:t>채널당 주파수 대역은 </a:t>
            </a:r>
            <a:r>
              <a:rPr lang="en-US" altLang="ko-KR" sz="1400" dirty="0" smtClean="0">
                <a:solidFill>
                  <a:schemeClr val="tx1"/>
                </a:solidFill>
              </a:rPr>
              <a:t>125kHz</a:t>
            </a:r>
            <a:r>
              <a:rPr lang="ko-KR" altLang="en-US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LoRa</a:t>
            </a:r>
            <a:r>
              <a:rPr lang="ko-KR" altLang="en-US" sz="1400" dirty="0">
                <a:solidFill>
                  <a:schemeClr val="tx1"/>
                </a:solidFill>
              </a:rPr>
              <a:t>는 물리적 영역인 </a:t>
            </a:r>
            <a:r>
              <a:rPr lang="en-US" altLang="ko-KR" sz="1400" dirty="0">
                <a:solidFill>
                  <a:schemeClr val="tx1"/>
                </a:solidFill>
              </a:rPr>
              <a:t>PHY</a:t>
            </a:r>
            <a:r>
              <a:rPr lang="ko-KR" altLang="en-US" sz="1400" dirty="0">
                <a:solidFill>
                  <a:schemeClr val="tx1"/>
                </a:solidFill>
              </a:rPr>
              <a:t>와 상위 영역인 </a:t>
            </a:r>
            <a:r>
              <a:rPr lang="en-US" altLang="ko-KR" sz="1400" dirty="0">
                <a:solidFill>
                  <a:schemeClr val="tx1"/>
                </a:solidFill>
              </a:rPr>
              <a:t>WAN</a:t>
            </a:r>
            <a:r>
              <a:rPr lang="ko-KR" altLang="en-US" sz="1400" dirty="0">
                <a:solidFill>
                  <a:schemeClr val="tx1"/>
                </a:solidFill>
              </a:rPr>
              <a:t>으로 </a:t>
            </a:r>
            <a:r>
              <a:rPr lang="ko-KR" altLang="en-US" sz="1400" dirty="0" smtClean="0">
                <a:solidFill>
                  <a:schemeClr val="tx1"/>
                </a:solidFill>
              </a:rPr>
              <a:t>나뉩니다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US" altLang="ko-KR" sz="1400" dirty="0" smtClean="0">
              <a:solidFill>
                <a:schemeClr val="tx1"/>
              </a:solidFill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50" y="1844780"/>
            <a:ext cx="4154092" cy="35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err="1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4000" dirty="0" err="1" smtClean="0">
                <a:ea typeface="함초롬돋움" pitchFamily="50" charset="-127"/>
                <a:cs typeface="함초롬돋움" pitchFamily="50" charset="-127"/>
              </a:rPr>
              <a:t>LoRa</a:t>
            </a: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?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6" y="1925939"/>
            <a:ext cx="8148393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pPr fontAlgn="base"/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CSS</a:t>
            </a:r>
            <a:r>
              <a:rPr lang="en-US" altLang="ko-KR" sz="1400" dirty="0" smtClean="0">
                <a:solidFill>
                  <a:schemeClr val="tx1"/>
                </a:solidFill>
              </a:rPr>
              <a:t>(Chirp </a:t>
            </a:r>
            <a:r>
              <a:rPr lang="en-US" altLang="ko-KR" sz="1400" dirty="0">
                <a:solidFill>
                  <a:schemeClr val="tx1"/>
                </a:solidFill>
              </a:rPr>
              <a:t>Spread Spectrum)</a:t>
            </a:r>
          </a:p>
          <a:p>
            <a:r>
              <a:rPr lang="ko-KR" altLang="en-US" sz="1400" dirty="0">
                <a:solidFill>
                  <a:schemeClr val="tx1"/>
                </a:solidFill>
              </a:rPr>
              <a:t>광대역 선형 주파수 변조 </a:t>
            </a:r>
            <a:r>
              <a:rPr lang="en-US" altLang="ko-KR" sz="1400" dirty="0">
                <a:solidFill>
                  <a:schemeClr val="tx1"/>
                </a:solidFill>
              </a:rPr>
              <a:t>chirp pulse</a:t>
            </a:r>
            <a:r>
              <a:rPr lang="ko-KR" altLang="en-US" sz="1400" dirty="0">
                <a:solidFill>
                  <a:schemeClr val="tx1"/>
                </a:solidFill>
              </a:rPr>
              <a:t>를 사용하여 정보를 인코딩하는 확산 스펙트럼 기법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표준 </a:t>
            </a:r>
            <a:r>
              <a:rPr lang="ko-KR" altLang="en-US" sz="1400" dirty="0">
                <a:solidFill>
                  <a:schemeClr val="tx1"/>
                </a:solidFill>
              </a:rPr>
              <a:t>기술인 </a:t>
            </a:r>
            <a:r>
              <a:rPr lang="en-US" altLang="ko-KR" sz="1400" dirty="0" err="1">
                <a:solidFill>
                  <a:schemeClr val="tx1"/>
                </a:solidFill>
              </a:rPr>
              <a:t>Zigbee</a:t>
            </a:r>
            <a:r>
              <a:rPr lang="ko-KR" altLang="en-US" sz="1400" dirty="0">
                <a:solidFill>
                  <a:schemeClr val="tx1"/>
                </a:solidFill>
              </a:rPr>
              <a:t>에 비해 전달 특성 및 잡음 특성이 좋아서 실내 및 근거리에서 정확한 위치추적을 하는데 이용될 수 있습니다</a:t>
            </a:r>
            <a:r>
              <a:rPr lang="en-US" altLang="ko-KR" sz="1400" dirty="0">
                <a:solidFill>
                  <a:schemeClr val="tx1"/>
                </a:solidFill>
              </a:rPr>
              <a:t>. 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err="1" smtClean="0">
                <a:solidFill>
                  <a:schemeClr val="tx1"/>
                </a:solidFill>
              </a:rPr>
              <a:t>Zigbee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>
                <a:solidFill>
                  <a:schemeClr val="tx1"/>
                </a:solidFill>
              </a:rPr>
              <a:t>전파 세기만으로 위치 </a:t>
            </a:r>
            <a:r>
              <a:rPr lang="ko-KR" altLang="en-US" sz="1400" dirty="0" smtClean="0">
                <a:solidFill>
                  <a:schemeClr val="tx1"/>
                </a:solidFill>
              </a:rPr>
              <a:t>측정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fontAlgn="base"/>
            <a:r>
              <a:rPr lang="en-US" altLang="ko-KR" sz="1400" b="1" dirty="0" smtClean="0">
                <a:solidFill>
                  <a:schemeClr val="tx1"/>
                </a:solidFill>
              </a:rPr>
              <a:t>FSK</a:t>
            </a:r>
            <a:r>
              <a:rPr lang="en-US" altLang="ko-KR" sz="1400" dirty="0" smtClean="0">
                <a:solidFill>
                  <a:schemeClr val="tx1"/>
                </a:solidFill>
              </a:rPr>
              <a:t>(frequency </a:t>
            </a:r>
            <a:r>
              <a:rPr lang="en-US" altLang="ko-KR" sz="1400" dirty="0">
                <a:solidFill>
                  <a:schemeClr val="tx1"/>
                </a:solidFill>
              </a:rPr>
              <a:t>shift keying </a:t>
            </a:r>
            <a:r>
              <a:rPr lang="en-US" altLang="ko-KR" sz="1400" dirty="0" smtClean="0">
                <a:solidFill>
                  <a:schemeClr val="tx1"/>
                </a:solidFill>
              </a:rPr>
              <a:t>modulation) : </a:t>
            </a:r>
            <a:r>
              <a:rPr lang="ko-KR" altLang="en-US" sz="1400" dirty="0" smtClean="0">
                <a:solidFill>
                  <a:schemeClr val="tx1"/>
                </a:solidFill>
              </a:rPr>
              <a:t>동기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신호를 </a:t>
            </a:r>
            <a:r>
              <a:rPr lang="ko-KR" altLang="en-US" sz="1400" dirty="0">
                <a:solidFill>
                  <a:schemeClr val="tx1"/>
                </a:solidFill>
              </a:rPr>
              <a:t>변조하는 </a:t>
            </a:r>
            <a:r>
              <a:rPr lang="ko-KR" altLang="en-US" sz="1400" dirty="0" smtClean="0">
                <a:solidFill>
                  <a:schemeClr val="tx1"/>
                </a:solidFill>
              </a:rPr>
              <a:t>방식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ISM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공업용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과학용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의료용 등으로 사용하는 </a:t>
            </a:r>
            <a:r>
              <a:rPr lang="ko-KR" altLang="en-US" sz="1400" dirty="0" smtClean="0">
                <a:solidFill>
                  <a:schemeClr val="tx1"/>
                </a:solidFill>
              </a:rPr>
              <a:t>고주파</a:t>
            </a:r>
            <a:r>
              <a:rPr lang="ko-KR" altLang="en-US" sz="1400" dirty="0">
                <a:solidFill>
                  <a:schemeClr val="tx1"/>
                </a:solidFill>
              </a:rPr>
              <a:t> 설비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/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LPWAN?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What is LPWAN?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975" y="2168824"/>
            <a:ext cx="3359727" cy="316844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tx1"/>
                </a:solidFill>
              </a:rPr>
              <a:t>LPWAN</a:t>
            </a: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Low-Power Wide-Area </a:t>
            </a:r>
            <a:r>
              <a:rPr lang="en-US" altLang="ko-KR" sz="1400" b="1" dirty="0">
                <a:solidFill>
                  <a:schemeClr val="tx1"/>
                </a:solidFill>
              </a:rPr>
              <a:t>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etwork</a:t>
            </a:r>
            <a:r>
              <a:rPr lang="en-US" altLang="ko-KR" sz="1400" b="1" dirty="0">
                <a:solidFill>
                  <a:schemeClr val="tx1"/>
                </a:solidFill>
              </a:rPr>
              <a:t> 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저전력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넓은 지역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광역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네트워크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LoRaWAN</a:t>
            </a:r>
            <a:r>
              <a:rPr lang="ko-KR" altLang="en-US" sz="1400" dirty="0" smtClean="0">
                <a:solidFill>
                  <a:schemeClr val="tx1"/>
                </a:solidFill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</a:rPr>
              <a:t>ISM</a:t>
            </a:r>
            <a:r>
              <a:rPr lang="ko-KR" altLang="en-US" sz="1400" dirty="0" smtClean="0">
                <a:solidFill>
                  <a:schemeClr val="tx1"/>
                </a:solidFill>
              </a:rPr>
              <a:t>과 약한 대역에서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CSS</a:t>
            </a:r>
            <a:r>
              <a:rPr lang="ko-KR" altLang="en-US" sz="1400" dirty="0" smtClean="0">
                <a:solidFill>
                  <a:schemeClr val="tx1"/>
                </a:solidFill>
              </a:rPr>
              <a:t>변조를 사용합니다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/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038" t="3987" r="4313" b="10789"/>
          <a:stretch/>
        </p:blipFill>
        <p:spPr>
          <a:xfrm>
            <a:off x="3743250" y="2060810"/>
            <a:ext cx="5400750" cy="22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251399" y="1301561"/>
            <a:ext cx="6840951" cy="54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What is </a:t>
            </a:r>
            <a:r>
              <a:rPr lang="en-US" altLang="ko-KR" sz="2200" dirty="0" smtClean="0">
                <a:solidFill>
                  <a:srgbClr val="0070C0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LPWAN?</a:t>
            </a:r>
            <a:endParaRPr lang="en-US" altLang="ko-KR" sz="2200" dirty="0">
              <a:solidFill>
                <a:srgbClr val="0070C0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115520" y="404580"/>
            <a:ext cx="5760800" cy="77495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300" kern="1200">
                <a:solidFill>
                  <a:schemeClr val="tx2">
                    <a:lumMod val="80000"/>
                    <a:lumOff val="2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buClr>
                <a:srgbClr val="FFC000"/>
              </a:buClr>
              <a:defRPr lang="ko-KR" altLang="en-US"/>
            </a:pPr>
            <a:r>
              <a:rPr lang="en-US" altLang="ko-KR" sz="4000" dirty="0" smtClean="0">
                <a:ea typeface="함초롬돋움" pitchFamily="50" charset="-127"/>
                <a:cs typeface="함초롬돋움" pitchFamily="50" charset="-127"/>
              </a:rPr>
              <a:t>What is LPWAN?</a:t>
            </a:r>
            <a:endParaRPr lang="en-US" altLang="ko-KR" sz="4000" dirty="0"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146" y="1925939"/>
            <a:ext cx="4691913" cy="387939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LoRa</a:t>
            </a:r>
            <a:r>
              <a:rPr lang="ko-KR" altLang="en-US" sz="1400" dirty="0">
                <a:solidFill>
                  <a:schemeClr val="tx1"/>
                </a:solidFill>
              </a:rPr>
              <a:t>를 이용하여 응용 시스템을 구축하려면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LoRa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Device, </a:t>
            </a:r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en-US" altLang="ko-KR" sz="1400" dirty="0">
                <a:solidFill>
                  <a:schemeClr val="tx1"/>
                </a:solidFill>
              </a:rPr>
              <a:t> Gateway, Network Server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등의 </a:t>
            </a:r>
            <a:r>
              <a:rPr lang="ko-KR" altLang="en-US" sz="1400" dirty="0">
                <a:solidFill>
                  <a:schemeClr val="tx1"/>
                </a:solidFill>
              </a:rPr>
              <a:t>구성 요소들이 </a:t>
            </a:r>
            <a:r>
              <a:rPr lang="ko-KR" altLang="en-US" sz="1400" dirty="0" smtClean="0">
                <a:solidFill>
                  <a:schemeClr val="tx1"/>
                </a:solidFill>
              </a:rPr>
              <a:t>필요합니다</a:t>
            </a:r>
            <a:r>
              <a:rPr lang="en-US" altLang="ko-KR" sz="1400" dirty="0">
                <a:solidFill>
                  <a:schemeClr val="tx1"/>
                </a:solidFill>
              </a:rPr>
              <a:t>.  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Gateway</a:t>
            </a:r>
            <a:r>
              <a:rPr lang="en-US" altLang="ko-KR" sz="1400" dirty="0">
                <a:solidFill>
                  <a:schemeClr val="tx1"/>
                </a:solidFill>
              </a:rPr>
              <a:t> </a:t>
            </a:r>
          </a:p>
          <a:p>
            <a:pPr lvl="1"/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디바이스와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Netow</a:t>
            </a:r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Server </a:t>
            </a:r>
            <a:r>
              <a:rPr lang="ko-KR" altLang="en-US" sz="1400" dirty="0">
                <a:solidFill>
                  <a:schemeClr val="tx1"/>
                </a:solidFill>
              </a:rPr>
              <a:t>사이에서 단순히 데이터를 전달하는 역할 수행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Network Server</a:t>
            </a:r>
          </a:p>
          <a:p>
            <a:pPr lvl="1"/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디바이스와 통신을 위한 가장 핵심적인 기능 수행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</a:rPr>
              <a:t>디바이스 인증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LoRaWAN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디바이스의 데이터 암호화 및 </a:t>
            </a:r>
            <a:r>
              <a:rPr lang="ko-KR" altLang="en-US" sz="1400" dirty="0" err="1">
                <a:solidFill>
                  <a:schemeClr val="tx1"/>
                </a:solidFill>
              </a:rPr>
              <a:t>복호화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Downlink </a:t>
            </a:r>
            <a:r>
              <a:rPr lang="ko-KR" altLang="en-US" sz="1400" dirty="0">
                <a:solidFill>
                  <a:schemeClr val="tx1"/>
                </a:solidFill>
              </a:rPr>
              <a:t>통신</a:t>
            </a:r>
            <a:r>
              <a:rPr lang="en-US" altLang="ko-KR" sz="1400" dirty="0">
                <a:solidFill>
                  <a:schemeClr val="tx1"/>
                </a:solidFill>
              </a:rPr>
              <a:t>(Network </a:t>
            </a:r>
            <a:r>
              <a:rPr lang="en-US" altLang="ko-KR" sz="1400" dirty="0" err="1">
                <a:solidFill>
                  <a:schemeClr val="tx1"/>
                </a:solidFill>
              </a:rPr>
              <a:t>Seerver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LoRa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디바이스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시 통신 상태를 고려한 </a:t>
            </a:r>
            <a:r>
              <a:rPr lang="en-US" altLang="ko-KR" sz="1400" dirty="0">
                <a:solidFill>
                  <a:schemeClr val="tx1"/>
                </a:solidFill>
              </a:rPr>
              <a:t>Gateway </a:t>
            </a:r>
            <a:r>
              <a:rPr lang="ko-KR" altLang="en-US" sz="1400" dirty="0">
                <a:solidFill>
                  <a:schemeClr val="tx1"/>
                </a:solidFill>
              </a:rPr>
              <a:t>선정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</a:rPr>
              <a:t>Gateway </a:t>
            </a:r>
            <a:r>
              <a:rPr lang="ko-KR" altLang="en-US" sz="1400" dirty="0">
                <a:solidFill>
                  <a:schemeClr val="tx1"/>
                </a:solidFill>
              </a:rPr>
              <a:t>부하 </a:t>
            </a:r>
            <a:r>
              <a:rPr lang="ko-KR" altLang="en-US" sz="1400" dirty="0" smtClean="0">
                <a:solidFill>
                  <a:schemeClr val="tx1"/>
                </a:solidFill>
              </a:rPr>
              <a:t>모니터링</a:t>
            </a:r>
            <a:r>
              <a:rPr lang="ko-KR" altLang="en-US" sz="1400" dirty="0">
                <a:solidFill>
                  <a:schemeClr val="tx1"/>
                </a:solidFill>
              </a:rPr>
              <a:t/>
            </a:r>
            <a:br>
              <a:rPr lang="ko-KR" altLang="en-US" sz="1400" dirty="0">
                <a:solidFill>
                  <a:schemeClr val="tx1"/>
                </a:solidFill>
              </a:rPr>
            </a:br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027" name="Picture 3" descr="편집 Wikidata에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a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80" y="980660"/>
            <a:ext cx="3714859" cy="49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18151</TotalTime>
  <Words>418</Words>
  <Application>Microsoft Office PowerPoint</Application>
  <PresentationFormat>화면 슬라이드 쇼(4:3)</PresentationFormat>
  <Paragraphs>133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HY헤드라인M</vt:lpstr>
      <vt:lpstr>맑은 고딕</vt:lpstr>
      <vt:lpstr>함초롬돋움</vt:lpstr>
      <vt:lpstr>Arial</vt:lpstr>
      <vt:lpstr>Impact</vt:lpstr>
      <vt:lpstr>Wingdings</vt:lpstr>
      <vt:lpstr>Office 테마</vt:lpstr>
      <vt:lpstr>LoRa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Board Test</dc:title>
  <dc:creator>Administrator</dc:creator>
  <cp:lastModifiedBy>jiyeon416@inu.ac.kr</cp:lastModifiedBy>
  <cp:revision>606</cp:revision>
  <dcterms:created xsi:type="dcterms:W3CDTF">2016-06-28T12:27:29Z</dcterms:created>
  <dcterms:modified xsi:type="dcterms:W3CDTF">2019-07-16T16:31:59Z</dcterms:modified>
</cp:coreProperties>
</file>