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407" r:id="rId4"/>
    <p:sldId id="529" r:id="rId5"/>
    <p:sldId id="520" r:id="rId6"/>
    <p:sldId id="502" r:id="rId7"/>
    <p:sldId id="521" r:id="rId8"/>
    <p:sldId id="522" r:id="rId9"/>
    <p:sldId id="523" r:id="rId10"/>
    <p:sldId id="530" r:id="rId11"/>
    <p:sldId id="532" r:id="rId12"/>
    <p:sldId id="531" r:id="rId13"/>
    <p:sldId id="526" r:id="rId14"/>
    <p:sldId id="528" r:id="rId15"/>
    <p:sldId id="527" r:id="rId16"/>
    <p:sldId id="28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orient="horz" pos="817">
          <p15:clr>
            <a:srgbClr val="A4A3A4"/>
          </p15:clr>
        </p15:guide>
        <p15:guide id="3" pos="2878">
          <p15:clr>
            <a:srgbClr val="A4A3A4"/>
          </p15:clr>
        </p15:guide>
        <p15:guide id="4" pos="-10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83275" autoAdjust="0"/>
  </p:normalViewPr>
  <p:slideViewPr>
    <p:cSldViewPr snapToObjects="1">
      <p:cViewPr varScale="1">
        <p:scale>
          <a:sx n="120" d="100"/>
          <a:sy n="120" d="100"/>
        </p:scale>
        <p:origin x="360" y="114"/>
      </p:cViewPr>
      <p:guideLst>
        <p:guide orient="horz" pos="2157"/>
        <p:guide orient="horz" pos="817"/>
        <p:guide pos="2878"/>
        <p:guide pos="-10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054" y="-78"/>
      </p:cViewPr>
      <p:guideLst>
        <p:guide orient="horz" pos="2878"/>
        <p:guide pos="2157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5004C-FB86-4492-A384-2E0811FB5CC1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ED761-6C19-470B-8ED3-134349057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9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46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3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09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8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35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1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80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6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6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37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38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4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2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bject 3"/>
          <p:cNvSpPr/>
          <p:nvPr userDrawn="1"/>
        </p:nvSpPr>
        <p:spPr>
          <a:xfrm>
            <a:off x="0" y="0"/>
            <a:ext cx="1763648" cy="177279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8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963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953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300" b="1">
                <a:solidFill>
                  <a:schemeClr val="tx2">
                    <a:lumMod val="80000"/>
                    <a:lumOff val="2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 dirty="0"/>
              <a:t>마스터 부제목 스타일 편집</a:t>
            </a:r>
          </a:p>
        </p:txBody>
      </p:sp>
      <p:sp>
        <p:nvSpPr>
          <p:cNvPr id="12" name="object 3"/>
          <p:cNvSpPr/>
          <p:nvPr userDrawn="1"/>
        </p:nvSpPr>
        <p:spPr>
          <a:xfrm>
            <a:off x="0" y="0"/>
            <a:ext cx="1763648" cy="177279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 smtClean="0"/>
              <a:pPr lvl="0">
                <a:defRPr lang="ko-KR" altLang="en-US"/>
              </a:pPr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object 3"/>
          <p:cNvSpPr/>
          <p:nvPr userDrawn="1"/>
        </p:nvSpPr>
        <p:spPr>
          <a:xfrm>
            <a:off x="-4452" y="0"/>
            <a:ext cx="1080000" cy="1080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4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 smtClean="0"/>
              <a:pPr lvl="0">
                <a:defRPr lang="ko-KR" altLang="en-US"/>
              </a:pPr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7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660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97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 smtClean="0"/>
              <a:pPr lvl="0">
                <a:defRPr lang="ko-KR" altLang="en-US"/>
              </a:pPr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7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 smtClean="0"/>
              <a:pPr lvl="0">
                <a:defRPr lang="ko-KR" altLang="en-US"/>
              </a:pPr>
              <a:t>2019-01-24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477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200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F084-8E64-438C-9D72-9E747710B46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4"/>
          <a:stretch>
            <a:fillRect/>
          </a:stretch>
        </p:blipFill>
        <p:spPr>
          <a:xfrm>
            <a:off x="1708356" y="6054154"/>
            <a:ext cx="5727288" cy="3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8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6000"/>
              </a:spcBef>
              <a:spcAft>
                <a:spcPct val="6000"/>
              </a:spcAft>
              <a:defRPr lang="ko-KR" altLang="en-US"/>
            </a:pPr>
            <a:r>
              <a:rPr lang="en-US" altLang="ko-KR" b="0" u="sng" dirty="0" smtClean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Raspberry Pi and </a:t>
            </a:r>
            <a:r>
              <a:rPr lang="en-US" altLang="ko-KR" b="0" u="sng" smtClean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ThingSpeak</a:t>
            </a:r>
            <a:endParaRPr lang="en-US" altLang="ko-KR" b="0" u="sng" dirty="0">
              <a:solidFill>
                <a:srgbClr val="0070C0"/>
              </a:solidFill>
              <a:latin typeface="Impact" panose="020B0806030902050204" pitchFamily="34" charset="0"/>
              <a:ea typeface="HY헤드라인M" pitchFamily="18" charset="-127"/>
              <a:cs typeface="함초롬돋움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4581160"/>
            <a:ext cx="3611967" cy="720100"/>
          </a:xfrm>
        </p:spPr>
        <p:txBody>
          <a:bodyPr>
            <a:normAutofit fontScale="92500" lnSpcReduction="20000"/>
          </a:bodyPr>
          <a:lstStyle/>
          <a:p>
            <a:pPr algn="r">
              <a:defRPr lang="ko-KR" altLang="en-US"/>
            </a:pPr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Jiyeon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You(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유지연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r">
              <a:defRPr lang="ko-KR" altLang="en-US"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youjiyeon4@gmail.com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r">
              <a:defRPr lang="ko-KR" altLang="en-US"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51534" y="395832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URL &amp; API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410" y="1393939"/>
            <a:ext cx="4544483" cy="160300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URL : uniform </a:t>
            </a:r>
            <a:r>
              <a:rPr lang="en-US" altLang="ko-KR" dirty="0">
                <a:solidFill>
                  <a:schemeClr val="tx1"/>
                </a:solidFill>
              </a:rPr>
              <a:t>resource locator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네트워크를 </a:t>
            </a:r>
            <a:r>
              <a:rPr lang="ko-KR" altLang="en-US" dirty="0">
                <a:solidFill>
                  <a:schemeClr val="tx1"/>
                </a:solidFill>
              </a:rPr>
              <a:t>이용하는 곳이라면 어디서든 </a:t>
            </a:r>
            <a:r>
              <a:rPr lang="en-US" altLang="ko-KR" dirty="0">
                <a:solidFill>
                  <a:schemeClr val="tx1"/>
                </a:solidFill>
              </a:rPr>
              <a:t>URL</a:t>
            </a:r>
            <a:r>
              <a:rPr lang="ko-KR" altLang="en-US" dirty="0">
                <a:solidFill>
                  <a:schemeClr val="tx1"/>
                </a:solidFill>
              </a:rPr>
              <a:t>을 이용하여 필요한 정보나 자원이 어디 있는지 나타낼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통신 </a:t>
            </a:r>
            <a:r>
              <a:rPr lang="ko-KR" altLang="en-US" dirty="0">
                <a:solidFill>
                  <a:schemeClr val="tx1"/>
                </a:solidFill>
              </a:rPr>
              <a:t>규칙</a:t>
            </a:r>
            <a:r>
              <a:rPr lang="en-US" altLang="ko-KR" dirty="0">
                <a:solidFill>
                  <a:schemeClr val="tx1"/>
                </a:solidFill>
              </a:rPr>
              <a:t>://</a:t>
            </a:r>
            <a:r>
              <a:rPr lang="ko-KR" altLang="en-US" dirty="0">
                <a:solidFill>
                  <a:schemeClr val="tx1"/>
                </a:solidFill>
              </a:rPr>
              <a:t>인터넷 호스트 주소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경로 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3409" y="3212970"/>
            <a:ext cx="4544483" cy="154247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API : application </a:t>
            </a:r>
            <a:r>
              <a:rPr lang="en-US" altLang="ko-KR" dirty="0">
                <a:solidFill>
                  <a:schemeClr val="tx1"/>
                </a:solidFill>
              </a:rPr>
              <a:t>programming interface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운영체제와 </a:t>
            </a:r>
            <a:r>
              <a:rPr lang="ko-KR" altLang="en-US" dirty="0">
                <a:solidFill>
                  <a:schemeClr val="tx1"/>
                </a:solidFill>
              </a:rPr>
              <a:t>응용프로그램 사이의 통신에 사용되는 언어나 메시지 형식을 말한다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Image result for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801" y="2780910"/>
            <a:ext cx="3912355" cy="223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UR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12" y="700895"/>
            <a:ext cx="3905644" cy="22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7" y="4786338"/>
            <a:ext cx="4689229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51534" y="395832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smtClean="0">
                <a:ea typeface="함초롬돋움" pitchFamily="50" charset="-127"/>
                <a:cs typeface="함초롬돋움" pitchFamily="50" charset="-127"/>
              </a:rPr>
              <a:t>HTTP Communication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95835" y="3284855"/>
            <a:ext cx="5328740" cy="25203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HTTP (Hyper Text Transfer Protocol)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HTTP</a:t>
            </a:r>
            <a:r>
              <a:rPr lang="ko-KR" altLang="en-US" dirty="0" smtClean="0">
                <a:solidFill>
                  <a:schemeClr val="tx1"/>
                </a:solidFill>
              </a:rPr>
              <a:t>는 인터넷에서 하이퍼텍스트문서를 교환하기 위하여 사용되는 통신규약이다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HTTP</a:t>
            </a:r>
            <a:r>
              <a:rPr lang="ko-KR" altLang="en-US" dirty="0" smtClean="0">
                <a:solidFill>
                  <a:schemeClr val="tx1"/>
                </a:solidFill>
              </a:rPr>
              <a:t>통신은 기본적으로 연결이 되어 있지 않다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연결을 확립한 후 요청을 보내고 해당하는 응답을 받으면 연결을 종료한다</a:t>
            </a:r>
            <a:r>
              <a:rPr lang="en-US" altLang="ko-KR" dirty="0" smtClean="0">
                <a:solidFill>
                  <a:schemeClr val="tx1"/>
                </a:solidFill>
              </a:rPr>
              <a:t>.(</a:t>
            </a:r>
            <a:r>
              <a:rPr lang="ko-KR" altLang="en-US" dirty="0" smtClean="0">
                <a:solidFill>
                  <a:schemeClr val="tx1"/>
                </a:solidFill>
              </a:rPr>
              <a:t>서버의 부하를 줄여서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다른 접속을 원활하게 처리하기 위해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40" y="1170785"/>
            <a:ext cx="6592220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1151534" y="395832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GET &amp; POST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450" y="1170785"/>
            <a:ext cx="795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solidFill>
                  <a:srgbClr val="0070C0"/>
                </a:solidFill>
              </a:rPr>
              <a:t>클라이언트에서 서버로 </a:t>
            </a:r>
            <a:r>
              <a:rPr lang="en-US" altLang="ko-KR" dirty="0" err="1" smtClean="0">
                <a:solidFill>
                  <a:srgbClr val="0070C0"/>
                </a:solidFill>
              </a:rPr>
              <a:t>requset</a:t>
            </a:r>
            <a:r>
              <a:rPr lang="ko-KR" altLang="ko-KR" dirty="0" smtClean="0">
                <a:solidFill>
                  <a:srgbClr val="0070C0"/>
                </a:solidFill>
              </a:rPr>
              <a:t>를 </a:t>
            </a:r>
            <a:r>
              <a:rPr lang="ko-KR" altLang="ko-KR" dirty="0">
                <a:solidFill>
                  <a:srgbClr val="0070C0"/>
                </a:solidFill>
              </a:rPr>
              <a:t>보내는 방식으로 데이터를 전달하는 </a:t>
            </a:r>
            <a:r>
              <a:rPr lang="ko-KR" altLang="ko-KR" dirty="0" smtClean="0">
                <a:solidFill>
                  <a:srgbClr val="0070C0"/>
                </a:solidFill>
              </a:rPr>
              <a:t>방식</a:t>
            </a:r>
            <a:endParaRPr lang="ko-KR" altLang="ko-KR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451" y="1628750"/>
            <a:ext cx="3816530" cy="273638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GET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데이터에 대한 인수를 </a:t>
            </a:r>
            <a:r>
              <a:rPr lang="en-US" altLang="ko-KR" dirty="0" smtClean="0">
                <a:solidFill>
                  <a:schemeClr val="tx1"/>
                </a:solidFill>
              </a:rPr>
              <a:t>URL</a:t>
            </a:r>
            <a:r>
              <a:rPr lang="ko-KR" altLang="en-US" dirty="0" smtClean="0">
                <a:solidFill>
                  <a:schemeClr val="tx1"/>
                </a:solidFill>
              </a:rPr>
              <a:t>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포함하여 전송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-URL</a:t>
            </a:r>
            <a:r>
              <a:rPr lang="ko-KR" altLang="en-US" dirty="0" smtClean="0">
                <a:solidFill>
                  <a:schemeClr val="tx1"/>
                </a:solidFill>
              </a:rPr>
              <a:t>뒤에 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r>
              <a:rPr lang="ko-KR" altLang="en-US" dirty="0" smtClean="0">
                <a:solidFill>
                  <a:schemeClr val="tx1"/>
                </a:solidFill>
              </a:rPr>
              <a:t>마크를 통해 끝을 알림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인수 앞에 </a:t>
            </a:r>
            <a:r>
              <a:rPr lang="en-US" altLang="ko-KR" dirty="0" smtClean="0">
                <a:solidFill>
                  <a:schemeClr val="tx1"/>
                </a:solidFill>
              </a:rPr>
              <a:t>&amp;</a:t>
            </a:r>
            <a:r>
              <a:rPr lang="ko-KR" altLang="en-US" dirty="0" smtClean="0">
                <a:solidFill>
                  <a:schemeClr val="tx1"/>
                </a:solidFill>
              </a:rPr>
              <a:t>를 붙여 구분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요청 후 </a:t>
            </a:r>
            <a:r>
              <a:rPr lang="ko-KR" altLang="en-US" dirty="0" err="1" smtClean="0">
                <a:solidFill>
                  <a:schemeClr val="tx1"/>
                </a:solidFill>
              </a:rPr>
              <a:t>멱등성을</a:t>
            </a:r>
            <a:r>
              <a:rPr lang="ko-KR" altLang="en-US" dirty="0" smtClean="0">
                <a:solidFill>
                  <a:schemeClr val="tx1"/>
                </a:solidFill>
              </a:rPr>
              <a:t> 가져 안정적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아이디나 패스워드가 </a:t>
            </a:r>
            <a:r>
              <a:rPr lang="en-US" altLang="ko-KR" dirty="0" smtClean="0">
                <a:solidFill>
                  <a:schemeClr val="tx1"/>
                </a:solidFill>
              </a:rPr>
              <a:t>URL</a:t>
            </a:r>
            <a:r>
              <a:rPr lang="ko-KR" altLang="en-US" dirty="0" smtClean="0">
                <a:solidFill>
                  <a:schemeClr val="tx1"/>
                </a:solidFill>
              </a:rPr>
              <a:t>에 포함      되면 보안에 취약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31" y="1635726"/>
            <a:ext cx="3816530" cy="272940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POST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내부의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구분자가 각 </a:t>
            </a:r>
            <a:r>
              <a:rPr lang="ko-KR" altLang="en-US" dirty="0" err="1" smtClean="0">
                <a:solidFill>
                  <a:schemeClr val="tx1"/>
                </a:solidFill>
              </a:rPr>
              <a:t>파라미터를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구별하여 서버가 해석하므로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속도가 </a:t>
            </a:r>
            <a:r>
              <a:rPr lang="en-US" altLang="ko-KR" dirty="0" smtClean="0">
                <a:solidFill>
                  <a:schemeClr val="tx1"/>
                </a:solidFill>
              </a:rPr>
              <a:t>GET</a:t>
            </a:r>
            <a:r>
              <a:rPr lang="ko-KR" altLang="en-US" dirty="0" smtClean="0">
                <a:solidFill>
                  <a:schemeClr val="tx1"/>
                </a:solidFill>
              </a:rPr>
              <a:t>보다 느리다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많은 양의 데이터를 전송할 때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사용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9795" y="4517530"/>
            <a:ext cx="6956371" cy="144858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보안 측면 </a:t>
            </a:r>
            <a:r>
              <a:rPr lang="en-US" altLang="ko-KR" dirty="0">
                <a:solidFill>
                  <a:schemeClr val="tx1"/>
                </a:solidFill>
              </a:rPr>
              <a:t>: GET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URL</a:t>
            </a:r>
            <a:r>
              <a:rPr lang="ko-KR" altLang="en-US" dirty="0">
                <a:solidFill>
                  <a:schemeClr val="tx1"/>
                </a:solidFill>
              </a:rPr>
              <a:t>에 표시되어 있을 뿐 둘 </a:t>
            </a:r>
            <a:r>
              <a:rPr lang="ko-KR" altLang="en-US" dirty="0" smtClean="0">
                <a:solidFill>
                  <a:schemeClr val="tx1"/>
                </a:solidFill>
              </a:rPr>
              <a:t>다 보내는 데이터를 전부 클라이언트 측에서 볼 수 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보안을 생각한다면 암호화를 해야한다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속도 측면 </a:t>
            </a:r>
            <a:r>
              <a:rPr lang="en-US" altLang="ko-KR" dirty="0" smtClean="0">
                <a:solidFill>
                  <a:schemeClr val="tx1"/>
                </a:solidFill>
              </a:rPr>
              <a:t>: GET&gt;POST(</a:t>
            </a:r>
            <a:r>
              <a:rPr lang="ko-KR" altLang="en-US" dirty="0" err="1" smtClean="0">
                <a:solidFill>
                  <a:schemeClr val="tx1"/>
                </a:solidFill>
              </a:rPr>
              <a:t>캐싱</a:t>
            </a:r>
            <a:r>
              <a:rPr lang="ko-KR" altLang="en-US" dirty="0" smtClean="0">
                <a:solidFill>
                  <a:schemeClr val="tx1"/>
                </a:solidFill>
              </a:rPr>
              <a:t> 때문에 빠르다</a:t>
            </a:r>
            <a:r>
              <a:rPr lang="en-US" altLang="ko-KR" dirty="0" smtClean="0">
                <a:solidFill>
                  <a:schemeClr val="tx1"/>
                </a:solidFill>
              </a:rPr>
              <a:t>.)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캐싱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한 번 접근 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데이터를 저장시켜 놓는 것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1143672" y="675176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/>
              <a:t>Implementation </a:t>
            </a:r>
            <a:r>
              <a:rPr lang="en-US" altLang="ko-KR" sz="4000" dirty="0"/>
              <a:t>Process</a:t>
            </a:r>
            <a:endParaRPr lang="en-US" altLang="ko-KR" sz="4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l">
              <a:buClr>
                <a:srgbClr val="FFC000"/>
              </a:buClr>
              <a:defRPr lang="ko-KR" altLang="en-US"/>
            </a:pP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56007" y="1310442"/>
            <a:ext cx="1728240" cy="56301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2"/>
                </a:solidFill>
              </a:rPr>
              <a:t>ThingSpeak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9513" y="2809589"/>
            <a:ext cx="1071770" cy="4993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R Pi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08292" y="2809589"/>
            <a:ext cx="1071770" cy="4993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Atmega328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20502" y="2809589"/>
            <a:ext cx="1071770" cy="4993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DHT22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240102" y="2017479"/>
            <a:ext cx="0" cy="7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528142" y="2017479"/>
            <a:ext cx="0" cy="7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37483" y="2953609"/>
            <a:ext cx="504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032212" y="3169639"/>
            <a:ext cx="504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6760452" y="3059282"/>
            <a:ext cx="2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2799902" y="1601849"/>
            <a:ext cx="648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27643" y="1248330"/>
            <a:ext cx="1728240" cy="707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44766" y="2186517"/>
            <a:ext cx="900125" cy="376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88192" y="2377529"/>
            <a:ext cx="864120" cy="36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56382" y="2385287"/>
            <a:ext cx="1368190" cy="36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233278" y="2403729"/>
            <a:ext cx="15842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신호 받아오기</a:t>
            </a:r>
            <a:endParaRPr lang="ko-KR" alt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4817892" y="2403729"/>
            <a:ext cx="14473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Uart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통신</a:t>
            </a:r>
            <a:endParaRPr lang="ko-KR" alt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3044766" y="2215946"/>
            <a:ext cx="1345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/>
              <a:t>API </a:t>
            </a:r>
            <a:r>
              <a:rPr lang="ko-KR" altLang="en-US" sz="1500" dirty="0" smtClean="0"/>
              <a:t>활용</a:t>
            </a:r>
            <a:endParaRPr lang="ko-KR" alt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963647" y="1278682"/>
            <a:ext cx="174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분씩 출력된 </a:t>
            </a:r>
            <a:endParaRPr lang="en-US" altLang="ko-KR" dirty="0" smtClean="0"/>
          </a:p>
          <a:p>
            <a:r>
              <a:rPr lang="ko-KR" altLang="en-US" dirty="0" smtClean="0"/>
              <a:t>온</a:t>
            </a:r>
            <a:r>
              <a:rPr lang="en-US" altLang="ko-KR" dirty="0" smtClean="0"/>
              <a:t>,</a:t>
            </a:r>
            <a:r>
              <a:rPr lang="ko-KR" altLang="en-US" dirty="0" smtClean="0"/>
              <a:t>습도 그래프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894220" y="3584974"/>
            <a:ext cx="7483769" cy="24353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5470" y="1170785"/>
            <a:ext cx="7622519" cy="22582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401553" y="3717040"/>
            <a:ext cx="6336880" cy="20666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76" y="1301561"/>
            <a:ext cx="6192860" cy="2169587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143672" y="675176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/>
              <a:t>Implementation </a:t>
            </a:r>
            <a:r>
              <a:rPr lang="en-US" altLang="ko-KR" sz="4000" dirty="0"/>
              <a:t>Process</a:t>
            </a:r>
            <a:endParaRPr lang="en-US" altLang="ko-KR" sz="4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l">
              <a:buClr>
                <a:srgbClr val="FFC000"/>
              </a:buClr>
              <a:defRPr lang="ko-KR" altLang="en-US"/>
            </a:pP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51534" y="395832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Code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0" r="12199" b="45218"/>
          <a:stretch/>
        </p:blipFill>
        <p:spPr>
          <a:xfrm>
            <a:off x="333032" y="1317252"/>
            <a:ext cx="5508756" cy="38556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3182" y="1284391"/>
            <a:ext cx="1080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//</a:t>
            </a:r>
            <a:r>
              <a:rPr lang="ko-KR" altLang="en-US" sz="1100" dirty="0" smtClean="0">
                <a:solidFill>
                  <a:schemeClr val="bg1"/>
                </a:solidFill>
              </a:rPr>
              <a:t>날짜 모듈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5231" y="1463120"/>
            <a:ext cx="3461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//</a:t>
            </a:r>
            <a:r>
              <a:rPr lang="ko-KR" altLang="en-US" sz="1100" dirty="0" smtClean="0">
                <a:solidFill>
                  <a:schemeClr val="bg1"/>
                </a:solidFill>
              </a:rPr>
              <a:t>웹 상의 </a:t>
            </a:r>
            <a:r>
              <a:rPr lang="ko-KR" altLang="en-US" sz="1100" dirty="0">
                <a:solidFill>
                  <a:schemeClr val="bg1"/>
                </a:solidFill>
              </a:rPr>
              <a:t>문서나 파일을 가져올 수 있으며 </a:t>
            </a:r>
            <a:r>
              <a:rPr lang="en-US" altLang="ko-KR" sz="1100" dirty="0" err="1">
                <a:solidFill>
                  <a:schemeClr val="bg1"/>
                </a:solidFill>
              </a:rPr>
              <a:t>url</a:t>
            </a:r>
            <a:r>
              <a:rPr lang="en-US" altLang="ko-KR" sz="1100" dirty="0" smtClean="0">
                <a:solidFill>
                  <a:schemeClr val="bg1"/>
                </a:solidFill>
              </a:rPr>
              <a:t>, header </a:t>
            </a:r>
            <a:r>
              <a:rPr lang="ko-KR" altLang="en-US" sz="1100" dirty="0">
                <a:solidFill>
                  <a:schemeClr val="bg1"/>
                </a:solidFill>
              </a:rPr>
              <a:t>등 여러 웹의 정보를 가져올 수 </a:t>
            </a:r>
            <a:r>
              <a:rPr lang="ko-KR" altLang="en-US" sz="1100" dirty="0" smtClean="0">
                <a:solidFill>
                  <a:schemeClr val="bg1"/>
                </a:solidFill>
              </a:rPr>
              <a:t>있습니다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1172" y="1796063"/>
            <a:ext cx="3096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//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uart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통신을 위한 시리얼 통신 모듈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9211" y="1979728"/>
            <a:ext cx="3237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//</a:t>
            </a:r>
            <a:r>
              <a:rPr lang="ko-KR" altLang="en-US" sz="1100" dirty="0" smtClean="0">
                <a:solidFill>
                  <a:schemeClr val="bg1"/>
                </a:solidFill>
              </a:rPr>
              <a:t>시간 모듈</a:t>
            </a:r>
            <a:r>
              <a:rPr lang="en-US" altLang="ko-KR" sz="1100" dirty="0" smtClean="0">
                <a:solidFill>
                  <a:schemeClr val="bg1"/>
                </a:solidFill>
              </a:rPr>
              <a:t>, sleep</a:t>
            </a:r>
            <a:r>
              <a:rPr lang="ko-KR" altLang="en-US" sz="1100" dirty="0" smtClean="0">
                <a:solidFill>
                  <a:schemeClr val="bg1"/>
                </a:solidFill>
              </a:rPr>
              <a:t>은 </a:t>
            </a:r>
            <a:r>
              <a:rPr lang="en-US" altLang="ko-KR" sz="1100" dirty="0" smtClean="0">
                <a:solidFill>
                  <a:schemeClr val="bg1"/>
                </a:solidFill>
              </a:rPr>
              <a:t>delay</a:t>
            </a:r>
            <a:r>
              <a:rPr lang="ko-KR" altLang="en-US" sz="1100" dirty="0" smtClean="0">
                <a:solidFill>
                  <a:schemeClr val="bg1"/>
                </a:solidFill>
              </a:rPr>
              <a:t>역할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49312" y="2339282"/>
            <a:ext cx="2808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//Serial</a:t>
            </a:r>
            <a:r>
              <a:rPr lang="ko-KR" altLang="en-US" sz="1100" dirty="0" smtClean="0">
                <a:solidFill>
                  <a:schemeClr val="bg1"/>
                </a:solidFill>
              </a:rPr>
              <a:t>통신을 할 수 있는 포트를 연다</a:t>
            </a:r>
            <a:r>
              <a:rPr lang="en-US" altLang="ko-KR" sz="1100" dirty="0" smtClean="0">
                <a:solidFill>
                  <a:schemeClr val="bg1"/>
                </a:solidFill>
              </a:rPr>
              <a:t>. 9600</a:t>
            </a:r>
            <a:r>
              <a:rPr lang="ko-KR" altLang="en-US" sz="1100" dirty="0" smtClean="0">
                <a:solidFill>
                  <a:schemeClr val="bg1"/>
                </a:solidFill>
              </a:rPr>
              <a:t>으로 통신속도설정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62112" y="2857978"/>
            <a:ext cx="382369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//</a:t>
            </a:r>
            <a:r>
              <a:rPr lang="ko-KR" altLang="en-US" sz="1100" dirty="0" smtClean="0">
                <a:solidFill>
                  <a:schemeClr val="bg1"/>
                </a:solidFill>
              </a:rPr>
              <a:t>포트의 입력 값을 넣어준다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//</a:t>
            </a:r>
            <a:r>
              <a:rPr lang="ko-KR" altLang="en-US" sz="1100" dirty="0" smtClean="0">
                <a:solidFill>
                  <a:schemeClr val="bg1"/>
                </a:solidFill>
              </a:rPr>
              <a:t>쌓아준다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    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//</a:t>
            </a:r>
            <a:r>
              <a:rPr lang="ko-KR" altLang="en-US" sz="1100" dirty="0" smtClean="0">
                <a:solidFill>
                  <a:schemeClr val="bg1"/>
                </a:solidFill>
              </a:rPr>
              <a:t>출력 값으로 내보낸다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sz="1100" dirty="0" smtClean="0">
              <a:solidFill>
                <a:schemeClr val="bg1"/>
              </a:solidFill>
            </a:endParaRP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//</a:t>
            </a:r>
            <a:r>
              <a:rPr lang="ko-KR" altLang="en-US" sz="1100" dirty="0" smtClean="0">
                <a:solidFill>
                  <a:schemeClr val="bg1"/>
                </a:solidFill>
              </a:rPr>
              <a:t>날짜와 시간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                          //</a:t>
            </a:r>
            <a:r>
              <a:rPr lang="ko-KR" altLang="en-US" sz="1100" dirty="0" smtClean="0">
                <a:solidFill>
                  <a:schemeClr val="bg1"/>
                </a:solidFill>
              </a:rPr>
              <a:t>날짜와 시간 </a:t>
            </a:r>
            <a:r>
              <a:rPr lang="en-US" altLang="ko-KR" sz="1100" dirty="0" smtClean="0">
                <a:solidFill>
                  <a:schemeClr val="bg1"/>
                </a:solidFill>
              </a:rPr>
              <a:t>&amp; </a:t>
            </a:r>
            <a:r>
              <a:rPr lang="ko-KR" altLang="en-US" sz="1100" dirty="0" smtClean="0">
                <a:solidFill>
                  <a:schemeClr val="bg1"/>
                </a:solidFill>
              </a:rPr>
              <a:t>온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r>
              <a:rPr lang="ko-KR" altLang="en-US" sz="1100" dirty="0" smtClean="0">
                <a:solidFill>
                  <a:schemeClr val="bg1"/>
                </a:solidFill>
              </a:rPr>
              <a:t>습도 출력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1222" y="4897985"/>
            <a:ext cx="3960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//API key</a:t>
            </a:r>
            <a:r>
              <a:rPr lang="ko-KR" altLang="en-US" sz="1100" dirty="0" smtClean="0">
                <a:solidFill>
                  <a:schemeClr val="bg1"/>
                </a:solidFill>
              </a:rPr>
              <a:t>를 통해 온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r>
              <a:rPr lang="ko-KR" altLang="en-US" sz="1100" dirty="0" smtClean="0">
                <a:solidFill>
                  <a:schemeClr val="bg1"/>
                </a:solidFill>
              </a:rPr>
              <a:t>습도 값을 </a:t>
            </a:r>
            <a:r>
              <a:rPr lang="en-US" altLang="ko-KR" sz="1100" dirty="0" smtClean="0">
                <a:solidFill>
                  <a:schemeClr val="bg1"/>
                </a:solidFill>
              </a:rPr>
              <a:t>Thing Speak</a:t>
            </a:r>
            <a:r>
              <a:rPr lang="ko-KR" altLang="en-US" sz="1100" dirty="0" smtClean="0">
                <a:solidFill>
                  <a:schemeClr val="bg1"/>
                </a:solidFill>
              </a:rPr>
              <a:t>에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보낸다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4" r="10187" b="65595"/>
          <a:stretch/>
        </p:blipFill>
        <p:spPr>
          <a:xfrm>
            <a:off x="5235146" y="1628750"/>
            <a:ext cx="3730309" cy="286402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35146" y="1326385"/>
            <a:ext cx="1497154" cy="4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57702" y="1363592"/>
            <a:ext cx="187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 pi </a:t>
            </a:r>
            <a:r>
              <a:rPr lang="ko-KR" altLang="en-US" dirty="0" smtClean="0"/>
              <a:t>출력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9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25"/>
            <a:ext cx="7772400" cy="1470025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00000"/>
              </a:lnSpc>
              <a:spcBef>
                <a:spcPct val="6000"/>
              </a:spcBef>
              <a:spcAft>
                <a:spcPct val="6000"/>
              </a:spcAft>
              <a:defRPr lang="ko-KR" altLang="en-US"/>
            </a:pPr>
            <a:r>
              <a:rPr lang="ko-KR" altLang="en-US" b="0" u="sng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  <a:cs typeface="함초롬돋움"/>
              </a:rPr>
              <a:t>감사합니다</a:t>
            </a:r>
            <a:endParaRPr lang="en-US" altLang="ko-KR" b="0" u="sng">
              <a:solidFill>
                <a:srgbClr val="0070C0"/>
              </a:solidFill>
              <a:latin typeface="HY헤드라인M" pitchFamily="18" charset="-127"/>
              <a:ea typeface="HY헤드라인M" pitchFamily="18" charset="-127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866137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20" y="404580"/>
            <a:ext cx="5760800" cy="774953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380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6045" y="1556740"/>
            <a:ext cx="3960550" cy="369332"/>
          </a:xfrm>
        </p:spPr>
        <p:txBody>
          <a:bodyPr>
            <a:spAutoFit/>
          </a:bodyPr>
          <a:lstStyle/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err="1" smtClean="0"/>
              <a:t>ThingSpeak</a:t>
            </a:r>
            <a:endParaRPr lang="en-US" altLang="ko-KR" sz="1800" dirty="0">
              <a:latin typeface="+mn-ea"/>
              <a:cs typeface="함초롬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460" y="2695778"/>
            <a:ext cx="381653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u="sng" dirty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Raspberry Pi</a:t>
            </a:r>
            <a:r>
              <a:rPr lang="en-US" altLang="ko-KR" sz="3200" u="sng" dirty="0" smtClean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 and </a:t>
            </a:r>
            <a:r>
              <a:rPr lang="en-US" altLang="ko-KR" sz="3200" u="sng" dirty="0" err="1" smtClean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ThingSpeak</a:t>
            </a:r>
            <a:endParaRPr lang="ko-KR" altLang="en-US" sz="3000" dirty="0">
              <a:solidFill>
                <a:srgbClr val="0070C0"/>
              </a:solidFill>
              <a:latin typeface="Impact" panose="020B0806030902050204" pitchFamily="34" charset="0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4788030" y="1556740"/>
            <a:ext cx="0" cy="4058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4869171" y="3403664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</a:t>
            </a: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/>
              <a:t>Implementation Process</a:t>
            </a:r>
            <a:endParaRPr lang="en-US" altLang="ko-KR" sz="18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896045" y="2060810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smtClean="0">
                <a:latin typeface="+mj-lt"/>
                <a:ea typeface="함초롬돋움" pitchFamily="50" charset="-127"/>
                <a:cs typeface="함초롬돋움" pitchFamily="50" charset="-127"/>
              </a:rPr>
              <a:t>URL &amp; API</a:t>
            </a:r>
            <a:endParaRPr lang="en-US" altLang="ko-KR" sz="1800" dirty="0">
              <a:latin typeface="+mj-lt"/>
              <a:cs typeface="함초롬돋움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69171" y="2521615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smtClean="0"/>
              <a:t>GET &amp; POST</a:t>
            </a:r>
            <a:endParaRPr lang="en-US" altLang="ko-KR" sz="18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887597" y="3849931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</a:t>
            </a: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smtClean="0"/>
              <a:t>Code</a:t>
            </a:r>
            <a:endParaRPr lang="en-US" altLang="ko-KR" sz="18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869171" y="2984272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</a:t>
            </a: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HTTP Communication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What is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ThingSpeak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ThingSpeak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0" y="1966808"/>
            <a:ext cx="5268060" cy="376651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400115" y="2636890"/>
            <a:ext cx="3384470" cy="187226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ThingSpeak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 는 인터넷 또는 </a:t>
            </a:r>
            <a:r>
              <a:rPr lang="ko-KR" altLang="ko-KR" sz="14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LAN을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ko-KR" sz="1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통해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HTTP</a:t>
            </a:r>
            <a:r>
              <a:rPr lang="ko-KR" altLang="ko-KR" sz="1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프로토콜을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 사용하여 물건의 데이터를 저장 및 검색 하는 오픈 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소스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ko-KR" sz="1400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Internet</a:t>
            </a:r>
            <a:r>
              <a:rPr lang="ko-KR" altLang="ko-KR" sz="1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of </a:t>
            </a:r>
            <a:r>
              <a:rPr lang="ko-KR" altLang="ko-KR" sz="1400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</a:t>
            </a:r>
            <a:r>
              <a:rPr lang="en-US" altLang="ko-KR" sz="1400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hing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 (</a:t>
            </a:r>
            <a:r>
              <a:rPr lang="ko-KR" altLang="ko-KR" sz="14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IoT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 응용 프로그램 및 </a:t>
            </a:r>
            <a:r>
              <a:rPr lang="ko-KR" altLang="ko-KR" sz="1400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PI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 입니다. </a:t>
            </a:r>
            <a:r>
              <a:rPr lang="ko-KR" altLang="ko-KR" sz="14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ThingSpeak는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센서 로깅 응용 프로그램 , 위치 추적 응용 프로그램 및 상태 업데이트가 적용된 사물 </a:t>
            </a:r>
            <a:r>
              <a:rPr lang="ko-KR" altLang="ko-KR" sz="1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네트워크를 </a:t>
            </a:r>
            <a:r>
              <a:rPr lang="ko-KR" altLang="ko-KR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제공합니다. </a:t>
            </a:r>
            <a:endParaRPr lang="ko-KR" altLang="ko-KR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피스 피스 로고 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478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편집 Wikidata에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use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ThingSpeak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ThingSpeak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1" y="1814913"/>
            <a:ext cx="7993110" cy="40819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28080" y="1844780"/>
            <a:ext cx="518257" cy="23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굽은 화살표 6"/>
          <p:cNvSpPr/>
          <p:nvPr/>
        </p:nvSpPr>
        <p:spPr>
          <a:xfrm rot="10800000" flipH="1">
            <a:off x="7571933" y="1427122"/>
            <a:ext cx="590267" cy="377208"/>
          </a:xfrm>
          <a:prstGeom prst="bentUpArrow">
            <a:avLst>
              <a:gd name="adj1" fmla="val 13593"/>
              <a:gd name="adj2" fmla="val 25000"/>
              <a:gd name="adj3" fmla="val 25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71913" y="1108432"/>
            <a:ext cx="1700020" cy="59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22796" y="1220020"/>
            <a:ext cx="194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9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use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ThingSpeak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ThingSpeak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0" y="1819698"/>
            <a:ext cx="7993110" cy="4041468"/>
          </a:xfrm>
          <a:prstGeom prst="rect">
            <a:avLst/>
          </a:prstGeom>
        </p:spPr>
      </p:pic>
      <p:cxnSp>
        <p:nvCxnSpPr>
          <p:cNvPr id="5" name="꺾인 연결선 4"/>
          <p:cNvCxnSpPr/>
          <p:nvPr/>
        </p:nvCxnSpPr>
        <p:spPr>
          <a:xfrm rot="10800000" flipV="1">
            <a:off x="2776094" y="2760231"/>
            <a:ext cx="504070" cy="40681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305627" y="2665904"/>
            <a:ext cx="2808390" cy="46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05627" y="2713067"/>
            <a:ext cx="297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MATLAB ID</a:t>
            </a:r>
            <a:r>
              <a:rPr lang="ko-KR" altLang="en-US" dirty="0" smtClean="0"/>
              <a:t>이여야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ThingSpeak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use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ThingSpeak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4" y="1856356"/>
            <a:ext cx="7938786" cy="4104570"/>
          </a:xfrm>
          <a:prstGeom prst="rect">
            <a:avLst/>
          </a:prstGeom>
        </p:spPr>
      </p:pic>
      <p:cxnSp>
        <p:nvCxnSpPr>
          <p:cNvPr id="15" name="꺾인 연결선 14"/>
          <p:cNvCxnSpPr/>
          <p:nvPr/>
        </p:nvCxnSpPr>
        <p:spPr>
          <a:xfrm rot="5400000">
            <a:off x="2218632" y="3550058"/>
            <a:ext cx="1250256" cy="720100"/>
          </a:xfrm>
          <a:prstGeom prst="bentConnector3">
            <a:avLst>
              <a:gd name="adj1" fmla="val 52581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03810" y="2504485"/>
            <a:ext cx="3744520" cy="79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20278" y="2577374"/>
            <a:ext cx="381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국가는 한국으로 설정해야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시간을 설정해야하기 때문입니다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3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ThingSpeak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use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ThingSpeak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0" y="1854816"/>
            <a:ext cx="8013611" cy="402252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9440" y="2348849"/>
            <a:ext cx="3672509" cy="3538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 rot="10800000" flipV="1">
            <a:off x="3886519" y="1667376"/>
            <a:ext cx="720100" cy="648089"/>
          </a:xfrm>
          <a:prstGeom prst="bentConnector3">
            <a:avLst>
              <a:gd name="adj1" fmla="val 99299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06618" y="1268177"/>
            <a:ext cx="1440200" cy="437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6618" y="1307474"/>
            <a:ext cx="144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 해주기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0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51534" y="395832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ThingSpeak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use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ThingSpeak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0" y="1129758"/>
            <a:ext cx="936130" cy="437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0" y="1844780"/>
            <a:ext cx="7994156" cy="413985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02902" y="2095268"/>
            <a:ext cx="1080150" cy="665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2902" y="3061222"/>
            <a:ext cx="3881058" cy="583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2902" y="3976957"/>
            <a:ext cx="3881058" cy="583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/>
          <p:nvPr/>
        </p:nvCxnSpPr>
        <p:spPr>
          <a:xfrm rot="5400000">
            <a:off x="3659841" y="2204771"/>
            <a:ext cx="1766310" cy="503108"/>
          </a:xfrm>
          <a:prstGeom prst="bentConnector3">
            <a:avLst>
              <a:gd name="adj1" fmla="val 10116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1481201" y="2537680"/>
            <a:ext cx="1015552" cy="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5400000">
            <a:off x="3393407" y="2463727"/>
            <a:ext cx="2802289" cy="1021175"/>
          </a:xfrm>
          <a:prstGeom prst="bentConnector3">
            <a:avLst>
              <a:gd name="adj1" fmla="val 100289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504230" y="2177414"/>
            <a:ext cx="2210946" cy="437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81820" y="2218999"/>
            <a:ext cx="223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채널 이름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51581" y="1159806"/>
            <a:ext cx="187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0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51534" y="395832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ThingSpeak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use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ThingSpeak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9" y="1844780"/>
            <a:ext cx="7268589" cy="2829320"/>
          </a:xfrm>
          <a:prstGeom prst="rect">
            <a:avLst/>
          </a:prstGeom>
        </p:spPr>
      </p:pic>
      <p:cxnSp>
        <p:nvCxnSpPr>
          <p:cNvPr id="19" name="꺾인 연결선 18"/>
          <p:cNvCxnSpPr/>
          <p:nvPr/>
        </p:nvCxnSpPr>
        <p:spPr>
          <a:xfrm rot="10800000" flipV="1">
            <a:off x="4200532" y="1814651"/>
            <a:ext cx="1595638" cy="127867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대괄호 7"/>
          <p:cNvSpPr/>
          <p:nvPr/>
        </p:nvSpPr>
        <p:spPr>
          <a:xfrm>
            <a:off x="3779890" y="2492870"/>
            <a:ext cx="360050" cy="1296180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대괄호 19"/>
          <p:cNvSpPr/>
          <p:nvPr/>
        </p:nvSpPr>
        <p:spPr>
          <a:xfrm rot="10800000">
            <a:off x="458230" y="2497645"/>
            <a:ext cx="360050" cy="1296180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80579" y="1272793"/>
            <a:ext cx="1656230" cy="58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80579" y="1373440"/>
            <a:ext cx="209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공개범위 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15477</TotalTime>
  <Words>449</Words>
  <Application>Microsoft Office PowerPoint</Application>
  <PresentationFormat>화면 슬라이드 쇼(4:3)</PresentationFormat>
  <Paragraphs>111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맑은 고딕</vt:lpstr>
      <vt:lpstr>함초롬돋움</vt:lpstr>
      <vt:lpstr>Arial</vt:lpstr>
      <vt:lpstr>Impact</vt:lpstr>
      <vt:lpstr>Office 테마</vt:lpstr>
      <vt:lpstr>Raspberry Pi and ThingSpeak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Board Test</dc:title>
  <dc:creator>Administrator</dc:creator>
  <cp:lastModifiedBy>bbangbin</cp:lastModifiedBy>
  <cp:revision>554</cp:revision>
  <dcterms:created xsi:type="dcterms:W3CDTF">2016-06-28T12:27:29Z</dcterms:created>
  <dcterms:modified xsi:type="dcterms:W3CDTF">2019-01-24T02:25:49Z</dcterms:modified>
</cp:coreProperties>
</file>