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68" r:id="rId4"/>
    <p:sldId id="258" r:id="rId5"/>
    <p:sldId id="257" r:id="rId6"/>
    <p:sldId id="271" r:id="rId7"/>
    <p:sldId id="272" r:id="rId8"/>
    <p:sldId id="259" r:id="rId9"/>
    <p:sldId id="260" r:id="rId10"/>
    <p:sldId id="261" r:id="rId11"/>
    <p:sldId id="262" r:id="rId12"/>
    <p:sldId id="263" r:id="rId13"/>
    <p:sldId id="264" r:id="rId14"/>
    <p:sldId id="273" r:id="rId15"/>
    <p:sldId id="265" r:id="rId16"/>
    <p:sldId id="267" r:id="rId17"/>
    <p:sldId id="26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FD95B-A145-40BF-BC85-D156F05F73C2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AA7D9-3551-420B-BDAA-74DFFEC5B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64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ABE95-DDE9-45E2-A6C5-15AC8EE78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154834-13BD-4861-B394-A234D886B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8D2FD-258F-4001-AEA1-045BE933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16D8-AEFF-4E0E-9DA5-B6D3713A2E8E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60E72D-81F9-4515-B272-ECA2CA65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BAAC4-B86A-408B-9EBD-97595DBC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277A-A919-44DE-BBEB-3FA0188E0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1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06531-8676-4FB8-A10F-DAD4A2ED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5123F9-0770-474D-B16B-7EEA5335D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E8A74-94B2-4304-A73E-E60BBE77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16D8-AEFF-4E0E-9DA5-B6D3713A2E8E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E780B-B12D-4E15-B76A-1B64BDFF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2924D-1A8E-472A-AB06-88E8060D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277A-A919-44DE-BBEB-3FA0188E0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54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7C026B-9023-4949-A33C-51216C920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4B521F-C9C7-42B9-B065-9EC48D2B8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6EFF76-A7DC-4FDB-A2F0-2AD931EB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16D8-AEFF-4E0E-9DA5-B6D3713A2E8E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6C7CE0-93E7-4ABA-AD82-6331A0A9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11D23C-7E58-48E0-BF58-9AAD5CD8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277A-A919-44DE-BBEB-3FA0188E0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34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47B07-6742-45B3-8120-1AB7B167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45C66-E6AA-4E1C-997D-C5D4E400C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5ACB31-75F5-4FF8-A2C6-8730B271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16D8-AEFF-4E0E-9DA5-B6D3713A2E8E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868E6C-B47F-4FD8-AE30-F85A81FDB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E08EC-D7A8-4781-9E6D-AD22A5A5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277A-A919-44DE-BBEB-3FA0188E0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0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7A9DE-D358-4F69-B60F-728BFAA8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C2A4BA-34B5-4F82-8D8E-59FD3E4C1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270BAC-1F6A-431F-A4D6-F49A2780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16D8-AEFF-4E0E-9DA5-B6D3713A2E8E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2FB48C-F29B-40F8-8166-7C1A4161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835943-F6C5-4A93-8187-13DF8730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277A-A919-44DE-BBEB-3FA0188E0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16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10DF6-B7A8-4BD6-95B4-73B57142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4C1B93-F72E-4A42-B4F1-6F5687DEC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2429F9-5774-4A52-8EE5-1D6618787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C08C67-3211-4912-BB98-9E03129BA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16D8-AEFF-4E0E-9DA5-B6D3713A2E8E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1823B0-FAE5-4D06-BDB7-DF8BD7DE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122C1-19C9-4768-9B40-67CD6A01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277A-A919-44DE-BBEB-3FA0188E0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CD557-99FC-4F56-8B77-D5093171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EEB440-1AB2-4DBE-BDC6-42FDF7C4A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247735-0841-433B-8794-7024FD195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3904D0-8713-482A-8B54-D849BE02C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F19061-1E00-4593-AB79-5852384BC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EF6F53-016E-4199-B211-9FDA96CC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16D8-AEFF-4E0E-9DA5-B6D3713A2E8E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B1B61C-489E-49A7-86D3-14FFAC34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56C83F-E68A-4194-BDD8-AC4B45CA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277A-A919-44DE-BBEB-3FA0188E0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07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42A1E-79FF-46E4-B005-788F0B86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68F538-2B96-4CB1-9DDA-07623BC9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16D8-AEFF-4E0E-9DA5-B6D3713A2E8E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C13D20-7C9E-48E6-A165-5C6757DB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BFFC66-FDFF-4907-ABEC-559A2EAF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277A-A919-44DE-BBEB-3FA0188E0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03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73D158-6092-4736-8017-CF87668D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16D8-AEFF-4E0E-9DA5-B6D3713A2E8E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A18734-F689-48BF-A101-DA6DBB2C7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5EF956-98E5-4277-BFCC-CEA7BFA3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277A-A919-44DE-BBEB-3FA0188E0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91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F7383-3D6C-4BCE-B32F-7711CA524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8C76D-E1C4-4CF5-801B-0BA436570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0C02CC-EB17-421B-A347-92CE05D83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2C6862-BBFD-4BCF-97D9-28A1C430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16D8-AEFF-4E0E-9DA5-B6D3713A2E8E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CB810F-478A-45AE-A16F-1B8A23B0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570466-D7FB-43B1-98AC-467B2806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277A-A919-44DE-BBEB-3FA0188E0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76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95BDE-BE66-4448-BEE1-89086039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C4392C-F7F2-46B4-A539-CBC839659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31DB4A-9F09-4C62-AFE5-07197837D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89B8FC-8047-4487-BA95-86B81E666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16D8-AEFF-4E0E-9DA5-B6D3713A2E8E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E7687E-7A26-4FCC-B65C-ACAA52C9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37626D-63F3-4386-A981-81C1C659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277A-A919-44DE-BBEB-3FA0188E0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9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39115E-2E00-43D9-BC36-0BB2210EE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EF48BC-463D-4D14-9F86-1D227541F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5FA7DD-CE3B-42B9-BBAE-E9F0AE787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B16D8-AEFF-4E0E-9DA5-B6D3713A2E8E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7DD7FF-A7DA-43CC-84DD-14B06B24F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2E1AB-B1FB-49EE-85EB-E85EB1A63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3277A-A919-44DE-BBEB-3FA0188E0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20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B552C-8F28-4DED-B18A-B835E32FC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CSE 6242 Project</a:t>
            </a:r>
            <a:br>
              <a:rPr lang="en-US" altLang="zh-CN" dirty="0"/>
            </a:br>
            <a:r>
              <a:rPr lang="en-US" altLang="zh-CN" dirty="0"/>
              <a:t>Trip Analyzer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39ADCC-1432-49F8-835A-2A986FCD3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58862"/>
          </a:xfrm>
        </p:spPr>
        <p:txBody>
          <a:bodyPr/>
          <a:lstStyle/>
          <a:p>
            <a:r>
              <a:rPr lang="en-US" altLang="zh-CN" dirty="0"/>
              <a:t>The Unbiased and Interactive View of Tourism Data to Tourists</a:t>
            </a:r>
          </a:p>
          <a:p>
            <a:r>
              <a:rPr lang="en-US" altLang="zh-CN" dirty="0"/>
              <a:t>for Making Informed Decisions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A5E06E6-A3A3-4C23-870D-0A712B0D0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602761"/>
              </p:ext>
            </p:extLst>
          </p:nvPr>
        </p:nvGraphicFramePr>
        <p:xfrm>
          <a:off x="7331074" y="5110797"/>
          <a:ext cx="4467226" cy="1249680"/>
        </p:xfrm>
        <a:graphic>
          <a:graphicData uri="http://schemas.openxmlformats.org/drawingml/2006/table">
            <a:tbl>
              <a:tblPr/>
              <a:tblGrid>
                <a:gridCol w="2233613">
                  <a:extLst>
                    <a:ext uri="{9D8B030D-6E8A-4147-A177-3AD203B41FA5}">
                      <a16:colId xmlns:a16="http://schemas.microsoft.com/office/drawing/2014/main" val="1679219196"/>
                    </a:ext>
                  </a:extLst>
                </a:gridCol>
                <a:gridCol w="2233613">
                  <a:extLst>
                    <a:ext uri="{9D8B030D-6E8A-4147-A177-3AD203B41FA5}">
                      <a16:colId xmlns:a16="http://schemas.microsoft.com/office/drawing/2014/main" val="2384051597"/>
                    </a:ext>
                  </a:extLst>
                </a:gridCol>
              </a:tblGrid>
              <a:tr h="20002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 Team 31 </a:t>
                      </a:r>
                      <a:endParaRPr lang="zh-CN" altLang="en-US" dirty="0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80831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Ankur Agarwal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 err="1">
                          <a:effectLst/>
                        </a:rPr>
                        <a:t>Xiaoqi</a:t>
                      </a:r>
                      <a:r>
                        <a:rPr lang="en-US" dirty="0">
                          <a:effectLst/>
                        </a:rPr>
                        <a:t> Zheng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82553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Brian 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 err="1">
                          <a:effectLst/>
                        </a:rPr>
                        <a:t>Yiufung</a:t>
                      </a:r>
                      <a:r>
                        <a:rPr lang="en-US" dirty="0">
                          <a:effectLst/>
                        </a:rPr>
                        <a:t> Leung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680777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Si-Onn Kwok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 err="1">
                          <a:effectLst/>
                        </a:rPr>
                        <a:t>Youjung</a:t>
                      </a:r>
                      <a:r>
                        <a:rPr lang="en-US" dirty="0">
                          <a:effectLst/>
                        </a:rPr>
                        <a:t> Kim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7500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074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A7DAC-9F46-4FA7-88DB-58231D59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If you’re successful, what difference and impact will it make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A0425-1427-463D-AFDE-4B9C961E9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Tourists can </a:t>
            </a:r>
            <a:r>
              <a:rPr lang="en-US" altLang="zh-CN" b="1" dirty="0"/>
              <a:t>better plan their trips </a:t>
            </a:r>
            <a:r>
              <a:rPr lang="en-US" altLang="zh-CN" dirty="0"/>
              <a:t>according to their unique demands and </a:t>
            </a:r>
          </a:p>
          <a:p>
            <a:r>
              <a:rPr lang="en-US" altLang="zh-CN" b="1" dirty="0"/>
              <a:t>save time and money searching</a:t>
            </a:r>
            <a:endParaRPr lang="en-US" altLang="zh-CN" dirty="0"/>
          </a:p>
          <a:p>
            <a:r>
              <a:rPr lang="en-US" altLang="zh-CN" b="1" dirty="0"/>
              <a:t>find a travel destination closer to their personal preferences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The </a:t>
            </a:r>
            <a:r>
              <a:rPr lang="en-US" altLang="zh-CN" b="1" dirty="0"/>
              <a:t>measure of success </a:t>
            </a:r>
            <a:r>
              <a:rPr lang="en-US" altLang="zh-CN" dirty="0"/>
              <a:t>will be through </a:t>
            </a:r>
            <a:r>
              <a:rPr lang="en-US" altLang="zh-CN" b="1" dirty="0"/>
              <a:t>review</a:t>
            </a:r>
            <a:r>
              <a:rPr lang="en-US" altLang="zh-CN" dirty="0"/>
              <a:t> by volunteers and quantitative and qualitative feedbacks.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367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8C230-8715-48BA-BC91-89B7EF56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are the risks and payoffs?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208330-F128-4901-8AA4-CD69ED826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Complexity</a:t>
            </a:r>
            <a:r>
              <a:rPr lang="en-US" altLang="zh-CN" dirty="0"/>
              <a:t> in data processing and data association sourced through </a:t>
            </a:r>
            <a:r>
              <a:rPr lang="en-US" altLang="zh-CN" b="1" dirty="0"/>
              <a:t>multiple sources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Most </a:t>
            </a:r>
            <a:r>
              <a:rPr lang="en-US" altLang="zh-CN" b="1" dirty="0"/>
              <a:t>commercial sites do not offer free APIs </a:t>
            </a:r>
            <a:r>
              <a:rPr lang="en-US" altLang="zh-CN" dirty="0"/>
              <a:t>to educational/personal projects and may require data scraping from these sites. Need to spend lots of time for scraping. </a:t>
            </a:r>
          </a:p>
          <a:p>
            <a:r>
              <a:rPr lang="en-US" altLang="zh-CN" b="1" dirty="0"/>
              <a:t>Costly</a:t>
            </a:r>
            <a:r>
              <a:rPr lang="en-US" altLang="zh-CN" dirty="0"/>
              <a:t> to acquire information for paid 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189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3A1DA-1EBE-493F-871E-77276602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much will it cost?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15501-EAAF-4E21-B1CD-78363F567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project intends to </a:t>
            </a:r>
            <a:r>
              <a:rPr lang="en-US" altLang="zh-CN" b="1" dirty="0"/>
              <a:t>utilize opensource </a:t>
            </a:r>
            <a:r>
              <a:rPr lang="en-US" altLang="zh-CN" dirty="0"/>
              <a:t>and </a:t>
            </a:r>
            <a:r>
              <a:rPr lang="en-US" altLang="zh-CN" b="1" dirty="0"/>
              <a:t>freely available data sources</a:t>
            </a:r>
            <a:r>
              <a:rPr lang="en-US" altLang="zh-CN" dirty="0"/>
              <a:t> and APIs. We will also put the site in </a:t>
            </a:r>
            <a:r>
              <a:rPr lang="en-US" altLang="zh-CN" b="1" dirty="0"/>
              <a:t>free hosting </a:t>
            </a:r>
            <a:r>
              <a:rPr lang="en-US" altLang="zh-CN" dirty="0"/>
              <a:t>site for development </a:t>
            </a:r>
          </a:p>
          <a:p>
            <a:r>
              <a:rPr lang="en-US" altLang="zh-CN" b="1" dirty="0"/>
              <a:t>no additional investment </a:t>
            </a:r>
            <a:r>
              <a:rPr lang="en-US" altLang="zh-CN" dirty="0"/>
              <a:t>in first phase.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845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62019-F0CA-4F4A-A2E5-3C583788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long will it take?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3B0FC-467F-487A-BF3C-CC2D303DA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331"/>
            <a:ext cx="10515600" cy="625475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First phase completed by April 19</a:t>
            </a:r>
          </a:p>
          <a:p>
            <a:pPr marL="0" indent="0">
              <a:buNone/>
            </a:pPr>
            <a:r>
              <a:rPr lang="en-US" altLang="zh-TW" dirty="0"/>
              <a:t>(actual schedule/ adjusted plan shown in deep blue color)</a:t>
            </a:r>
            <a:endParaRPr lang="zh-CN" altLang="en-US" dirty="0"/>
          </a:p>
        </p:txBody>
      </p:sp>
      <p:graphicFrame>
        <p:nvGraphicFramePr>
          <p:cNvPr id="5" name="内容占位符 3">
            <a:extLst>
              <a:ext uri="{FF2B5EF4-FFF2-40B4-BE49-F238E27FC236}">
                <a16:creationId xmlns:a16="http://schemas.microsoft.com/office/drawing/2014/main" id="{46840FD3-66EF-4D25-99F9-2EC658FBA7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5389054"/>
              </p:ext>
            </p:extLst>
          </p:nvPr>
        </p:nvGraphicFramePr>
        <p:xfrm>
          <a:off x="838200" y="2574925"/>
          <a:ext cx="10655304" cy="3256220"/>
        </p:xfrm>
        <a:graphic>
          <a:graphicData uri="http://schemas.openxmlformats.org/drawingml/2006/table">
            <a:tbl>
              <a:tblPr/>
              <a:tblGrid>
                <a:gridCol w="2768100">
                  <a:extLst>
                    <a:ext uri="{9D8B030D-6E8A-4147-A177-3AD203B41FA5}">
                      <a16:colId xmlns:a16="http://schemas.microsoft.com/office/drawing/2014/main" val="3896000743"/>
                    </a:ext>
                  </a:extLst>
                </a:gridCol>
                <a:gridCol w="606708">
                  <a:extLst>
                    <a:ext uri="{9D8B030D-6E8A-4147-A177-3AD203B41FA5}">
                      <a16:colId xmlns:a16="http://schemas.microsoft.com/office/drawing/2014/main" val="2161429807"/>
                    </a:ext>
                  </a:extLst>
                </a:gridCol>
                <a:gridCol w="606708">
                  <a:extLst>
                    <a:ext uri="{9D8B030D-6E8A-4147-A177-3AD203B41FA5}">
                      <a16:colId xmlns:a16="http://schemas.microsoft.com/office/drawing/2014/main" val="2728351984"/>
                    </a:ext>
                  </a:extLst>
                </a:gridCol>
                <a:gridCol w="606708">
                  <a:extLst>
                    <a:ext uri="{9D8B030D-6E8A-4147-A177-3AD203B41FA5}">
                      <a16:colId xmlns:a16="http://schemas.microsoft.com/office/drawing/2014/main" val="1309064360"/>
                    </a:ext>
                  </a:extLst>
                </a:gridCol>
                <a:gridCol w="606708">
                  <a:extLst>
                    <a:ext uri="{9D8B030D-6E8A-4147-A177-3AD203B41FA5}">
                      <a16:colId xmlns:a16="http://schemas.microsoft.com/office/drawing/2014/main" val="584574343"/>
                    </a:ext>
                  </a:extLst>
                </a:gridCol>
                <a:gridCol w="606708">
                  <a:extLst>
                    <a:ext uri="{9D8B030D-6E8A-4147-A177-3AD203B41FA5}">
                      <a16:colId xmlns:a16="http://schemas.microsoft.com/office/drawing/2014/main" val="619773506"/>
                    </a:ext>
                  </a:extLst>
                </a:gridCol>
                <a:gridCol w="606708">
                  <a:extLst>
                    <a:ext uri="{9D8B030D-6E8A-4147-A177-3AD203B41FA5}">
                      <a16:colId xmlns:a16="http://schemas.microsoft.com/office/drawing/2014/main" val="1273432705"/>
                    </a:ext>
                  </a:extLst>
                </a:gridCol>
                <a:gridCol w="606708">
                  <a:extLst>
                    <a:ext uri="{9D8B030D-6E8A-4147-A177-3AD203B41FA5}">
                      <a16:colId xmlns:a16="http://schemas.microsoft.com/office/drawing/2014/main" val="2300717764"/>
                    </a:ext>
                  </a:extLst>
                </a:gridCol>
                <a:gridCol w="606708">
                  <a:extLst>
                    <a:ext uri="{9D8B030D-6E8A-4147-A177-3AD203B41FA5}">
                      <a16:colId xmlns:a16="http://schemas.microsoft.com/office/drawing/2014/main" val="4269895093"/>
                    </a:ext>
                  </a:extLst>
                </a:gridCol>
                <a:gridCol w="606708">
                  <a:extLst>
                    <a:ext uri="{9D8B030D-6E8A-4147-A177-3AD203B41FA5}">
                      <a16:colId xmlns:a16="http://schemas.microsoft.com/office/drawing/2014/main" val="3142990809"/>
                    </a:ext>
                  </a:extLst>
                </a:gridCol>
                <a:gridCol w="606708">
                  <a:extLst>
                    <a:ext uri="{9D8B030D-6E8A-4147-A177-3AD203B41FA5}">
                      <a16:colId xmlns:a16="http://schemas.microsoft.com/office/drawing/2014/main" val="698420085"/>
                    </a:ext>
                  </a:extLst>
                </a:gridCol>
                <a:gridCol w="606708">
                  <a:extLst>
                    <a:ext uri="{9D8B030D-6E8A-4147-A177-3AD203B41FA5}">
                      <a16:colId xmlns:a16="http://schemas.microsoft.com/office/drawing/2014/main" val="379878423"/>
                    </a:ext>
                  </a:extLst>
                </a:gridCol>
                <a:gridCol w="606708">
                  <a:extLst>
                    <a:ext uri="{9D8B030D-6E8A-4147-A177-3AD203B41FA5}">
                      <a16:colId xmlns:a16="http://schemas.microsoft.com/office/drawing/2014/main" val="851412802"/>
                    </a:ext>
                  </a:extLst>
                </a:gridCol>
                <a:gridCol w="606708">
                  <a:extLst>
                    <a:ext uri="{9D8B030D-6E8A-4147-A177-3AD203B41FA5}">
                      <a16:colId xmlns:a16="http://schemas.microsoft.com/office/drawing/2014/main" val="3322621201"/>
                    </a:ext>
                  </a:extLst>
                </a:gridCol>
              </a:tblGrid>
              <a:tr h="38343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Task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>
                          <a:effectLst/>
                        </a:rPr>
                        <a:t>1/27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>
                          <a:effectLst/>
                        </a:rPr>
                        <a:t>2/3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>
                          <a:effectLst/>
                        </a:rPr>
                        <a:t>2/10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>
                          <a:effectLst/>
                        </a:rPr>
                        <a:t>2/17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>
                          <a:effectLst/>
                        </a:rPr>
                        <a:t>2/24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>
                          <a:effectLst/>
                        </a:rPr>
                        <a:t>3/3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>
                          <a:effectLst/>
                        </a:rPr>
                        <a:t>3/10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>
                          <a:effectLst/>
                        </a:rPr>
                        <a:t>3/17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>
                          <a:effectLst/>
                        </a:rPr>
                        <a:t>3/24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>
                          <a:effectLst/>
                        </a:rPr>
                        <a:t>3/31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>
                          <a:effectLst/>
                        </a:rPr>
                        <a:t>4/7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>
                          <a:effectLst/>
                        </a:rPr>
                        <a:t>4/14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>
                          <a:effectLst/>
                        </a:rPr>
                        <a:t>4/19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762132"/>
                  </a:ext>
                </a:extLst>
              </a:tr>
              <a:tr h="22879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Project Brain Storming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56828"/>
                  </a:ext>
                </a:extLst>
              </a:tr>
              <a:tr h="21179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Research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037093"/>
                  </a:ext>
                </a:extLst>
              </a:tr>
              <a:tr h="217774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Proposal presentation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063962"/>
                  </a:ext>
                </a:extLst>
              </a:tr>
              <a:tr h="21179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Server setup 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58822"/>
                  </a:ext>
                </a:extLst>
              </a:tr>
              <a:tr h="24764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User Requirement 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928920"/>
                  </a:ext>
                </a:extLst>
              </a:tr>
              <a:tr h="21179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Design 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11995"/>
                  </a:ext>
                </a:extLst>
              </a:tr>
              <a:tr h="245408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Progress Report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35253"/>
                  </a:ext>
                </a:extLst>
              </a:tr>
              <a:tr h="21481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Backend programming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29319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Frontend programming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243002"/>
                  </a:ext>
                </a:extLst>
              </a:tr>
              <a:tr h="19061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Integration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778457"/>
                  </a:ext>
                </a:extLst>
              </a:tr>
              <a:tr h="181908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200" dirty="0">
                          <a:effectLst/>
                        </a:rPr>
                        <a:t>User</a:t>
                      </a:r>
                      <a:r>
                        <a:rPr lang="zh-TW" altLang="en-US" sz="1200" dirty="0">
                          <a:effectLst/>
                        </a:rPr>
                        <a:t> </a:t>
                      </a:r>
                      <a:r>
                        <a:rPr lang="en-US" altLang="zh-TW" sz="1200" dirty="0">
                          <a:effectLst/>
                        </a:rPr>
                        <a:t>Survey</a:t>
                      </a:r>
                      <a:endParaRPr 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46896"/>
                  </a:ext>
                </a:extLst>
              </a:tr>
              <a:tr h="181908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Testing 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5F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661298"/>
                  </a:ext>
                </a:extLst>
              </a:tr>
              <a:tr h="20194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Final Presentation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100703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E47B4BC5-C08B-4D72-90B8-5DD518909D04}"/>
              </a:ext>
            </a:extLst>
          </p:cNvPr>
          <p:cNvSpPr/>
          <p:nvPr/>
        </p:nvSpPr>
        <p:spPr>
          <a:xfrm>
            <a:off x="3607266" y="3070371"/>
            <a:ext cx="2248250" cy="10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4C2600-0470-44AC-B7FD-D7527FADD5BE}"/>
              </a:ext>
            </a:extLst>
          </p:cNvPr>
          <p:cNvSpPr/>
          <p:nvPr/>
        </p:nvSpPr>
        <p:spPr>
          <a:xfrm>
            <a:off x="4212671" y="3294587"/>
            <a:ext cx="3639423" cy="10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283E09-9470-4577-8966-75D58EFB1372}"/>
              </a:ext>
            </a:extLst>
          </p:cNvPr>
          <p:cNvSpPr/>
          <p:nvPr/>
        </p:nvSpPr>
        <p:spPr>
          <a:xfrm>
            <a:off x="5437464" y="3736706"/>
            <a:ext cx="1810624" cy="10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4400F8-C868-4EA7-B3B3-310BEBCDA63A}"/>
              </a:ext>
            </a:extLst>
          </p:cNvPr>
          <p:cNvSpPr/>
          <p:nvPr/>
        </p:nvSpPr>
        <p:spPr>
          <a:xfrm>
            <a:off x="5437464" y="3971386"/>
            <a:ext cx="1810624" cy="10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5E26DA6-39C6-4006-B68D-96A3E663935A}"/>
              </a:ext>
            </a:extLst>
          </p:cNvPr>
          <p:cNvSpPr/>
          <p:nvPr/>
        </p:nvSpPr>
        <p:spPr>
          <a:xfrm>
            <a:off x="5437464" y="4171741"/>
            <a:ext cx="1810624" cy="10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395277-26E8-43FC-B4EE-4CC92B2195C1}"/>
              </a:ext>
            </a:extLst>
          </p:cNvPr>
          <p:cNvSpPr/>
          <p:nvPr/>
        </p:nvSpPr>
        <p:spPr>
          <a:xfrm>
            <a:off x="6032381" y="4664194"/>
            <a:ext cx="3027029" cy="10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1460E11-65D5-46AD-9862-041514C463BF}"/>
              </a:ext>
            </a:extLst>
          </p:cNvPr>
          <p:cNvSpPr/>
          <p:nvPr/>
        </p:nvSpPr>
        <p:spPr>
          <a:xfrm>
            <a:off x="5445853" y="3736706"/>
            <a:ext cx="1810624" cy="10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B9DDA4-D506-41F1-883A-69514C159373}"/>
              </a:ext>
            </a:extLst>
          </p:cNvPr>
          <p:cNvSpPr/>
          <p:nvPr/>
        </p:nvSpPr>
        <p:spPr>
          <a:xfrm>
            <a:off x="6032381" y="4916576"/>
            <a:ext cx="3405233" cy="10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2858405-91BA-40DC-A098-6A3C4CE20FA1}"/>
              </a:ext>
            </a:extLst>
          </p:cNvPr>
          <p:cNvSpPr/>
          <p:nvPr/>
        </p:nvSpPr>
        <p:spPr>
          <a:xfrm>
            <a:off x="10016454" y="4656432"/>
            <a:ext cx="696286" cy="10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E71DEDF-2C89-4E6B-9C39-E97F4DDB79E9}"/>
              </a:ext>
            </a:extLst>
          </p:cNvPr>
          <p:cNvSpPr/>
          <p:nvPr/>
        </p:nvSpPr>
        <p:spPr>
          <a:xfrm>
            <a:off x="7852094" y="5111257"/>
            <a:ext cx="1677800" cy="90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72382C-019A-4F99-A0F8-CAB6D9DE464A}"/>
              </a:ext>
            </a:extLst>
          </p:cNvPr>
          <p:cNvSpPr/>
          <p:nvPr/>
        </p:nvSpPr>
        <p:spPr>
          <a:xfrm>
            <a:off x="10016454" y="4916576"/>
            <a:ext cx="696286" cy="10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87DF75A-4117-42E9-B7D1-64ADA6B3E7C0}"/>
              </a:ext>
            </a:extLst>
          </p:cNvPr>
          <p:cNvSpPr/>
          <p:nvPr/>
        </p:nvSpPr>
        <p:spPr>
          <a:xfrm>
            <a:off x="10364597" y="5323526"/>
            <a:ext cx="696286" cy="10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BD2EF6B-DDD5-413C-9647-F01510803215}"/>
              </a:ext>
            </a:extLst>
          </p:cNvPr>
          <p:cNvSpPr/>
          <p:nvPr/>
        </p:nvSpPr>
        <p:spPr>
          <a:xfrm>
            <a:off x="10269522" y="5120051"/>
            <a:ext cx="535498" cy="10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505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62019-F0CA-4F4A-A2E5-3C583788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long will it take?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3B0FC-467F-487A-BF3C-CC2D303DA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5475"/>
          </a:xfrm>
        </p:spPr>
        <p:txBody>
          <a:bodyPr/>
          <a:lstStyle/>
          <a:p>
            <a:r>
              <a:rPr lang="en-US" altLang="zh-CN" dirty="0"/>
              <a:t>First phase completed by April 19 </a:t>
            </a:r>
          </a:p>
          <a:p>
            <a:endParaRPr lang="zh-CN" altLang="en-US" dirty="0"/>
          </a:p>
        </p:txBody>
      </p:sp>
      <p:graphicFrame>
        <p:nvGraphicFramePr>
          <p:cNvPr id="5" name="内容占位符 3">
            <a:extLst>
              <a:ext uri="{FF2B5EF4-FFF2-40B4-BE49-F238E27FC236}">
                <a16:creationId xmlns:a16="http://schemas.microsoft.com/office/drawing/2014/main" id="{46840FD3-66EF-4D25-99F9-2EC658FBA7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8181044"/>
              </p:ext>
            </p:extLst>
          </p:nvPr>
        </p:nvGraphicFramePr>
        <p:xfrm>
          <a:off x="838200" y="2574925"/>
          <a:ext cx="10655304" cy="3294301"/>
        </p:xfrm>
        <a:graphic>
          <a:graphicData uri="http://schemas.openxmlformats.org/drawingml/2006/table">
            <a:tbl>
              <a:tblPr/>
              <a:tblGrid>
                <a:gridCol w="2768100">
                  <a:extLst>
                    <a:ext uri="{9D8B030D-6E8A-4147-A177-3AD203B41FA5}">
                      <a16:colId xmlns:a16="http://schemas.microsoft.com/office/drawing/2014/main" val="3896000743"/>
                    </a:ext>
                  </a:extLst>
                </a:gridCol>
                <a:gridCol w="606708">
                  <a:extLst>
                    <a:ext uri="{9D8B030D-6E8A-4147-A177-3AD203B41FA5}">
                      <a16:colId xmlns:a16="http://schemas.microsoft.com/office/drawing/2014/main" val="2161429807"/>
                    </a:ext>
                  </a:extLst>
                </a:gridCol>
                <a:gridCol w="606708">
                  <a:extLst>
                    <a:ext uri="{9D8B030D-6E8A-4147-A177-3AD203B41FA5}">
                      <a16:colId xmlns:a16="http://schemas.microsoft.com/office/drawing/2014/main" val="2728351984"/>
                    </a:ext>
                  </a:extLst>
                </a:gridCol>
                <a:gridCol w="606708">
                  <a:extLst>
                    <a:ext uri="{9D8B030D-6E8A-4147-A177-3AD203B41FA5}">
                      <a16:colId xmlns:a16="http://schemas.microsoft.com/office/drawing/2014/main" val="1309064360"/>
                    </a:ext>
                  </a:extLst>
                </a:gridCol>
                <a:gridCol w="606708">
                  <a:extLst>
                    <a:ext uri="{9D8B030D-6E8A-4147-A177-3AD203B41FA5}">
                      <a16:colId xmlns:a16="http://schemas.microsoft.com/office/drawing/2014/main" val="584574343"/>
                    </a:ext>
                  </a:extLst>
                </a:gridCol>
                <a:gridCol w="606708">
                  <a:extLst>
                    <a:ext uri="{9D8B030D-6E8A-4147-A177-3AD203B41FA5}">
                      <a16:colId xmlns:a16="http://schemas.microsoft.com/office/drawing/2014/main" val="619773506"/>
                    </a:ext>
                  </a:extLst>
                </a:gridCol>
                <a:gridCol w="606708">
                  <a:extLst>
                    <a:ext uri="{9D8B030D-6E8A-4147-A177-3AD203B41FA5}">
                      <a16:colId xmlns:a16="http://schemas.microsoft.com/office/drawing/2014/main" val="1273432705"/>
                    </a:ext>
                  </a:extLst>
                </a:gridCol>
                <a:gridCol w="606708">
                  <a:extLst>
                    <a:ext uri="{9D8B030D-6E8A-4147-A177-3AD203B41FA5}">
                      <a16:colId xmlns:a16="http://schemas.microsoft.com/office/drawing/2014/main" val="2300717764"/>
                    </a:ext>
                  </a:extLst>
                </a:gridCol>
                <a:gridCol w="606708">
                  <a:extLst>
                    <a:ext uri="{9D8B030D-6E8A-4147-A177-3AD203B41FA5}">
                      <a16:colId xmlns:a16="http://schemas.microsoft.com/office/drawing/2014/main" val="4269895093"/>
                    </a:ext>
                  </a:extLst>
                </a:gridCol>
                <a:gridCol w="606708">
                  <a:extLst>
                    <a:ext uri="{9D8B030D-6E8A-4147-A177-3AD203B41FA5}">
                      <a16:colId xmlns:a16="http://schemas.microsoft.com/office/drawing/2014/main" val="3142990809"/>
                    </a:ext>
                  </a:extLst>
                </a:gridCol>
                <a:gridCol w="606708">
                  <a:extLst>
                    <a:ext uri="{9D8B030D-6E8A-4147-A177-3AD203B41FA5}">
                      <a16:colId xmlns:a16="http://schemas.microsoft.com/office/drawing/2014/main" val="698420085"/>
                    </a:ext>
                  </a:extLst>
                </a:gridCol>
                <a:gridCol w="606708">
                  <a:extLst>
                    <a:ext uri="{9D8B030D-6E8A-4147-A177-3AD203B41FA5}">
                      <a16:colId xmlns:a16="http://schemas.microsoft.com/office/drawing/2014/main" val="379878423"/>
                    </a:ext>
                  </a:extLst>
                </a:gridCol>
                <a:gridCol w="606708">
                  <a:extLst>
                    <a:ext uri="{9D8B030D-6E8A-4147-A177-3AD203B41FA5}">
                      <a16:colId xmlns:a16="http://schemas.microsoft.com/office/drawing/2014/main" val="851412802"/>
                    </a:ext>
                  </a:extLst>
                </a:gridCol>
                <a:gridCol w="606708">
                  <a:extLst>
                    <a:ext uri="{9D8B030D-6E8A-4147-A177-3AD203B41FA5}">
                      <a16:colId xmlns:a16="http://schemas.microsoft.com/office/drawing/2014/main" val="3322621201"/>
                    </a:ext>
                  </a:extLst>
                </a:gridCol>
              </a:tblGrid>
              <a:tr h="38343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Task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>
                          <a:effectLst/>
                        </a:rPr>
                        <a:t>1/27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>
                          <a:effectLst/>
                        </a:rPr>
                        <a:t>2/3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>
                          <a:effectLst/>
                        </a:rPr>
                        <a:t>2/10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>
                          <a:effectLst/>
                        </a:rPr>
                        <a:t>2/17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>
                          <a:effectLst/>
                        </a:rPr>
                        <a:t>2/24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>
                          <a:effectLst/>
                        </a:rPr>
                        <a:t>3/3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>
                          <a:effectLst/>
                        </a:rPr>
                        <a:t>3/10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>
                          <a:effectLst/>
                        </a:rPr>
                        <a:t>3/17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>
                          <a:effectLst/>
                        </a:rPr>
                        <a:t>3/24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>
                          <a:effectLst/>
                        </a:rPr>
                        <a:t>3/31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>
                          <a:effectLst/>
                        </a:rPr>
                        <a:t>4/7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>
                          <a:effectLst/>
                        </a:rPr>
                        <a:t>4/14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>
                          <a:effectLst/>
                        </a:rPr>
                        <a:t>4/19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762132"/>
                  </a:ext>
                </a:extLst>
              </a:tr>
              <a:tr h="22879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Project Brain Storming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56828"/>
                  </a:ext>
                </a:extLst>
              </a:tr>
              <a:tr h="21179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Research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037093"/>
                  </a:ext>
                </a:extLst>
              </a:tr>
              <a:tr h="217774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Proposal presentation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063962"/>
                  </a:ext>
                </a:extLst>
              </a:tr>
              <a:tr h="21179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Server setup 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58822"/>
                  </a:ext>
                </a:extLst>
              </a:tr>
              <a:tr h="24764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User Requirement 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928920"/>
                  </a:ext>
                </a:extLst>
              </a:tr>
              <a:tr h="21179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Design 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11995"/>
                  </a:ext>
                </a:extLst>
              </a:tr>
              <a:tr h="245408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Progress Report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3525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Backend programming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29319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Frontend programming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243002"/>
                  </a:ext>
                </a:extLst>
              </a:tr>
              <a:tr h="21179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Integration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778457"/>
                  </a:ext>
                </a:extLst>
              </a:tr>
              <a:tr h="181908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Testing 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5F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661298"/>
                  </a:ext>
                </a:extLst>
              </a:tr>
              <a:tr h="38343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Final Presentation</a:t>
                      </a: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 dirty="0">
                        <a:effectLst/>
                      </a:endParaRPr>
                    </a:p>
                  </a:txBody>
                  <a:tcPr marL="18273" marR="18273" marT="12182" marB="121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100703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C8758F0-973D-4F2E-9572-37D301BB0AFF}"/>
              </a:ext>
            </a:extLst>
          </p:cNvPr>
          <p:cNvSpPr/>
          <p:nvPr/>
        </p:nvSpPr>
        <p:spPr>
          <a:xfrm>
            <a:off x="3604469" y="3095538"/>
            <a:ext cx="2432807" cy="9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784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48D44-A61E-4F20-A4FB-7C5E73880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What are the midterm and final “exams” to check for success? </a:t>
            </a:r>
            <a:br>
              <a:rPr lang="en-US" altLang="zh-CN" dirty="0"/>
            </a:br>
            <a:r>
              <a:rPr lang="en-US" altLang="zh-CN" dirty="0"/>
              <a:t>How will progress be measured.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233A7B-0B95-4AC8-A3D0-6FE3BC006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Based on </a:t>
            </a:r>
            <a:r>
              <a:rPr lang="en-US" altLang="zh-CN" b="1" dirty="0"/>
              <a:t>user feedback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Project milestone will be measured by project task completion %.</a:t>
            </a:r>
          </a:p>
          <a:p>
            <a:r>
              <a:rPr lang="en-US" altLang="zh-CN" dirty="0"/>
              <a:t>For the midterm, we will conduct </a:t>
            </a:r>
            <a:r>
              <a:rPr lang="en-US" altLang="zh-CN" b="1" dirty="0"/>
              <a:t>live review</a:t>
            </a:r>
            <a:r>
              <a:rPr lang="en-US" altLang="zh-CN" dirty="0"/>
              <a:t>. of the draft version of our proposed solution and collect feedback via a short survey. The final version after incorporating some of the functionalities and suggestions received during midterm review would be presented again to the same group of volunteers and also to a small percentage of first time users. </a:t>
            </a:r>
          </a:p>
          <a:p>
            <a:r>
              <a:rPr lang="en-US" altLang="zh-CN" dirty="0"/>
              <a:t>The </a:t>
            </a:r>
            <a:r>
              <a:rPr lang="en-US" altLang="zh-CN" b="1" dirty="0"/>
              <a:t>qualitative and quantitative feedback </a:t>
            </a:r>
            <a:r>
              <a:rPr lang="en-US" altLang="zh-CN" dirty="0"/>
              <a:t>would constitute as measure of success.</a:t>
            </a:r>
            <a:endParaRPr lang="en-US" altLang="zh-CN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14232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79084-803D-4F0B-AC12-131A8D17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Task Arrangement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521A2E9-D8AE-49BB-AD95-D41A0502EE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513216"/>
              </p:ext>
            </p:extLst>
          </p:nvPr>
        </p:nvGraphicFramePr>
        <p:xfrm>
          <a:off x="838200" y="1949752"/>
          <a:ext cx="10375900" cy="3475527"/>
        </p:xfrm>
        <a:graphic>
          <a:graphicData uri="http://schemas.openxmlformats.org/drawingml/2006/table">
            <a:tbl>
              <a:tblPr/>
              <a:tblGrid>
                <a:gridCol w="2697733">
                  <a:extLst>
                    <a:ext uri="{9D8B030D-6E8A-4147-A177-3AD203B41FA5}">
                      <a16:colId xmlns:a16="http://schemas.microsoft.com/office/drawing/2014/main" val="451825048"/>
                    </a:ext>
                  </a:extLst>
                </a:gridCol>
                <a:gridCol w="2531720">
                  <a:extLst>
                    <a:ext uri="{9D8B030D-6E8A-4147-A177-3AD203B41FA5}">
                      <a16:colId xmlns:a16="http://schemas.microsoft.com/office/drawing/2014/main" val="2585126636"/>
                    </a:ext>
                  </a:extLst>
                </a:gridCol>
                <a:gridCol w="5146447">
                  <a:extLst>
                    <a:ext uri="{9D8B030D-6E8A-4147-A177-3AD203B41FA5}">
                      <a16:colId xmlns:a16="http://schemas.microsoft.com/office/drawing/2014/main" val="2667227341"/>
                    </a:ext>
                  </a:extLst>
                </a:gridCol>
              </a:tblGrid>
              <a:tr h="263999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Estimate work for Team members</a:t>
                      </a:r>
                    </a:p>
                  </a:txBody>
                  <a:tcPr marL="28575" marR="28575" marT="19050" marB="1905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293737"/>
                  </a:ext>
                </a:extLst>
              </a:tr>
              <a:tr h="26399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Person</a:t>
                      </a:r>
                    </a:p>
                  </a:txBody>
                  <a:tcPr marL="28575" marR="28575" marT="19050" marB="1905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Time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Task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0525397"/>
                  </a:ext>
                </a:extLst>
              </a:tr>
              <a:tr h="6062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Ankur Agarwal</a:t>
                      </a:r>
                    </a:p>
                  </a:txBody>
                  <a:tcPr marL="28575" marR="28575" marT="19050" marB="1905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dirty="0">
                          <a:effectLst/>
                        </a:rPr>
                        <a:t>120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Research, Architecture, Report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9547677"/>
                  </a:ext>
                </a:extLst>
              </a:tr>
              <a:tr h="26399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Brian Ng</a:t>
                      </a:r>
                    </a:p>
                  </a:txBody>
                  <a:tcPr marL="28575" marR="28575" marT="19050" marB="1905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dirty="0">
                          <a:effectLst/>
                        </a:rPr>
                        <a:t>120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Research, Application 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2391589"/>
                  </a:ext>
                </a:extLst>
              </a:tr>
              <a:tr h="38494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Si-Onn Kwok</a:t>
                      </a:r>
                    </a:p>
                  </a:txBody>
                  <a:tcPr marL="28575" marR="28575" marT="19050" marB="1905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dirty="0">
                          <a:effectLst/>
                        </a:rPr>
                        <a:t>120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Research, Recommendation System 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277582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 err="1">
                          <a:effectLst/>
                        </a:rPr>
                        <a:t>Xiaoqi</a:t>
                      </a:r>
                      <a:r>
                        <a:rPr lang="en-US" dirty="0">
                          <a:effectLst/>
                        </a:rPr>
                        <a:t> Zheng</a:t>
                      </a:r>
                    </a:p>
                  </a:txBody>
                  <a:tcPr marL="28575" marR="28575" marT="19050" marB="1905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dirty="0">
                          <a:effectLst/>
                        </a:rPr>
                        <a:t>120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Research, Front End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518292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 err="1">
                          <a:effectLst/>
                        </a:rPr>
                        <a:t>Yiufung</a:t>
                      </a:r>
                      <a:r>
                        <a:rPr lang="en-US" dirty="0">
                          <a:effectLst/>
                        </a:rPr>
                        <a:t> Leung</a:t>
                      </a:r>
                    </a:p>
                  </a:txBody>
                  <a:tcPr marL="28575" marR="28575" marT="19050" marB="1905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dirty="0">
                          <a:effectLst/>
                        </a:rPr>
                        <a:t>120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Research, Social Media Analysis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511294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 err="1">
                          <a:effectLst/>
                        </a:rPr>
                        <a:t>Youjung</a:t>
                      </a:r>
                      <a:r>
                        <a:rPr lang="en-US" dirty="0">
                          <a:effectLst/>
                        </a:rPr>
                        <a:t> Kim</a:t>
                      </a:r>
                    </a:p>
                  </a:txBody>
                  <a:tcPr marL="28575" marR="28575" marT="19050" marB="1905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dirty="0">
                          <a:effectLst/>
                        </a:rPr>
                        <a:t>120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Research, Backend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4425792"/>
                  </a:ext>
                </a:extLst>
              </a:tr>
              <a:tr h="53109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Total</a:t>
                      </a:r>
                    </a:p>
                  </a:txBody>
                  <a:tcPr marL="28575" marR="28575" marT="19050" marB="1905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dirty="0">
                          <a:effectLst/>
                        </a:rPr>
                        <a:t>720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CN" dirty="0">
                          <a:effectLst/>
                        </a:rPr>
                        <a:t>(</a:t>
                      </a:r>
                      <a:r>
                        <a:rPr lang="en-US" altLang="zh-CN" dirty="0" err="1">
                          <a:effectLst/>
                        </a:rPr>
                        <a:t>hrs</a:t>
                      </a:r>
                      <a:r>
                        <a:rPr lang="en-US" altLang="zh-CN" dirty="0">
                          <a:effectLst/>
                        </a:rPr>
                        <a:t>)</a:t>
                      </a:r>
                      <a:endParaRPr lang="zh-CN" alt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426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626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88731-B44B-480A-8365-6256B2F9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86D7C-CF2E-4A8B-A594-A270332BE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97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B6714459-6CF0-4AF2-A817-FCCB9969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How will you plan </a:t>
            </a:r>
            <a:br>
              <a:rPr lang="en-US" altLang="zh-CN" dirty="0"/>
            </a:br>
            <a:r>
              <a:rPr lang="en-US" altLang="zh-CN" dirty="0"/>
              <a:t>a vacation ?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7972751-D27C-445E-A1BE-B6DC9438A5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72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3AB41-9CC9-4BED-90E3-1D9FDA8B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is it done today?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A0FEC7-EE67-4B0B-B2ED-377D5D318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46" y="1543707"/>
            <a:ext cx="4483787" cy="24098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03E669-04EF-4B95-BA4E-9F67F1D19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405" y="1951968"/>
            <a:ext cx="4276725" cy="3362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312185-3E44-4034-B29D-DCE55122B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816" y="2593577"/>
            <a:ext cx="3795555" cy="32424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B34EB40-5211-4649-994F-C7FB148CA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3828" y="1383633"/>
            <a:ext cx="3840104" cy="2884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2B4191-5B9A-4A62-8FE0-96AB7A4995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4040" y="1931219"/>
            <a:ext cx="4094517" cy="33572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CC167B6-6B1C-49DB-B99F-FF12D2D33E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3202" y="2533909"/>
            <a:ext cx="3896681" cy="33050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126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50DEA-E6E8-49BC-8F89-A5921E21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are the limits of current practice?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AD2E9-436B-4E5A-B299-825A07FAC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Users have to </a:t>
            </a:r>
            <a:r>
              <a:rPr lang="en-US" altLang="zh-CN" b="1" dirty="0"/>
              <a:t>read multiple sites </a:t>
            </a:r>
            <a:r>
              <a:rPr lang="en-US" altLang="zh-CN" dirty="0"/>
              <a:t>and </a:t>
            </a:r>
            <a:r>
              <a:rPr lang="en-US" altLang="zh-CN" b="1" dirty="0"/>
              <a:t>consolidate information </a:t>
            </a:r>
            <a:r>
              <a:rPr lang="en-US" altLang="zh-CN" dirty="0"/>
              <a:t>from different sources in order to make an informed decision. </a:t>
            </a:r>
          </a:p>
          <a:p>
            <a:r>
              <a:rPr lang="en-US" altLang="zh-CN" dirty="0"/>
              <a:t>These websites also </a:t>
            </a:r>
            <a:r>
              <a:rPr lang="en-US" altLang="zh-CN" b="1" dirty="0"/>
              <a:t>rarely account for personal preference</a:t>
            </a:r>
          </a:p>
          <a:p>
            <a:r>
              <a:rPr lang="en-US" altLang="zh-CN" dirty="0"/>
              <a:t>When making </a:t>
            </a:r>
            <a:r>
              <a:rPr lang="en-US" altLang="zh-CN" b="1" dirty="0"/>
              <a:t>recommendations</a:t>
            </a:r>
            <a:r>
              <a:rPr lang="en-US" altLang="zh-CN" dirty="0"/>
              <a:t> (perhaps through a rating or review system) and tend to </a:t>
            </a:r>
            <a:r>
              <a:rPr lang="en-US" altLang="zh-CN" b="1" dirty="0"/>
              <a:t>have a small biased </a:t>
            </a:r>
            <a:r>
              <a:rPr lang="en-US" altLang="zh-CN" dirty="0"/>
              <a:t>towards the preference of people who are more likely to be vocal on such platforms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88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0EC67-38C1-400B-B0D1-575F8B71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are you trying to do?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2BE30-27FB-4AE4-9684-8A8EAEF0D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Help traveler to </a:t>
            </a:r>
            <a:r>
              <a:rPr lang="en-US" altLang="zh-CN" b="1" dirty="0"/>
              <a:t>plan their trip </a:t>
            </a:r>
            <a:r>
              <a:rPr lang="en-US" altLang="zh-CN" dirty="0"/>
              <a:t>that </a:t>
            </a:r>
            <a:r>
              <a:rPr lang="en-US" altLang="zh-CN" b="1" dirty="0"/>
              <a:t>fit their preference</a:t>
            </a:r>
          </a:p>
          <a:p>
            <a:r>
              <a:rPr lang="en-US" altLang="zh-CN" dirty="0"/>
              <a:t>The objective is to collect information through </a:t>
            </a:r>
            <a:r>
              <a:rPr lang="en-US" altLang="zh-CN" b="1" dirty="0"/>
              <a:t>various sources </a:t>
            </a:r>
            <a:r>
              <a:rPr lang="en-US" altLang="zh-CN" dirty="0"/>
              <a:t>and provide </a:t>
            </a:r>
            <a:r>
              <a:rPr lang="en-US" altLang="zh-CN" b="1" dirty="0"/>
              <a:t>interactive view </a:t>
            </a:r>
            <a:r>
              <a:rPr lang="en-US" altLang="zh-CN" dirty="0"/>
              <a:t>of the data to  tourists customizable to their personal preferences. </a:t>
            </a:r>
          </a:p>
          <a:p>
            <a:r>
              <a:rPr lang="en-US" altLang="zh-CN" dirty="0"/>
              <a:t>Our focus is more on the process of </a:t>
            </a:r>
            <a:r>
              <a:rPr lang="en-US" altLang="zh-CN" b="1" dirty="0"/>
              <a:t>organizing and managing the information</a:t>
            </a:r>
            <a:r>
              <a:rPr lang="en-US" altLang="zh-CN" dirty="0"/>
              <a:t> as user needs and visualize them intuitively.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10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42DA9-D356-4809-9BCC-08A3CF68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Prototype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DB7B1-899A-4172-8DFF-6025D8DC5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6C2C3A6-F08D-4B09-9028-018809AED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322" y="1825625"/>
            <a:ext cx="5688012" cy="439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75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E5B17-4A10-45DD-9D74-8C2064A86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5956"/>
            <a:ext cx="8068405" cy="1014732"/>
          </a:xfrm>
        </p:spPr>
        <p:txBody>
          <a:bodyPr/>
          <a:lstStyle/>
          <a:p>
            <a:r>
              <a:rPr lang="en-US" altLang="zh-CN" dirty="0"/>
              <a:t>Recommendations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E3FE3-A818-4BB5-B373-BE5AD412F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29C0EA1-8984-4E98-B482-F31782E8E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1814939"/>
            <a:ext cx="5298545" cy="463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555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02CCC-23FD-4970-A1E7-BF29AFD9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What’s new in your approach? </a:t>
            </a:r>
            <a:br>
              <a:rPr lang="en-US" altLang="zh-CN" dirty="0"/>
            </a:br>
            <a:r>
              <a:rPr lang="en-US" altLang="zh-CN" dirty="0"/>
              <a:t>Why will it be successful?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80007-16E6-4BAA-B383-B1ABDCB0C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 other active site providing </a:t>
            </a:r>
            <a:r>
              <a:rPr lang="en-US" altLang="zh-CN" b="1" dirty="0"/>
              <a:t>unbiased information </a:t>
            </a:r>
          </a:p>
          <a:p>
            <a:r>
              <a:rPr lang="en-US" altLang="zh-CN" b="1" dirty="0"/>
              <a:t>Dynamic data interaction </a:t>
            </a:r>
            <a:r>
              <a:rPr lang="en-US" altLang="zh-CN" dirty="0"/>
              <a:t>coupled with user input of their preferences such as budget, preferred activities, and pace of travel, the recommendation system we are trying to implement would </a:t>
            </a:r>
            <a:r>
              <a:rPr lang="en-US" altLang="zh-CN" b="1" dirty="0"/>
              <a:t>present with personalized vacation options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Also, running </a:t>
            </a:r>
            <a:r>
              <a:rPr lang="en-US" altLang="zh-CN" b="1" dirty="0"/>
              <a:t>sentiment analysis </a:t>
            </a:r>
            <a:r>
              <a:rPr lang="en-US" altLang="zh-CN" dirty="0"/>
              <a:t>on </a:t>
            </a:r>
            <a:r>
              <a:rPr lang="en-US" altLang="zh-CN" b="1" dirty="0"/>
              <a:t>social media platforms </a:t>
            </a:r>
            <a:r>
              <a:rPr lang="en-US" altLang="zh-CN" dirty="0"/>
              <a:t>such as Reddit on potential destinations would help aggregate what users in general think about the destination instead of relying on ratings and reviews on travel websites.</a:t>
            </a:r>
          </a:p>
          <a:p>
            <a:r>
              <a:rPr lang="en-US" altLang="zh-CN" dirty="0"/>
              <a:t>There is a </a:t>
            </a:r>
            <a:r>
              <a:rPr lang="en-US" altLang="zh-CN" b="1" dirty="0"/>
              <a:t>strong need </a:t>
            </a:r>
            <a:r>
              <a:rPr lang="en-US" altLang="zh-CN" dirty="0"/>
              <a:t>for this service </a:t>
            </a:r>
            <a:r>
              <a:rPr lang="en-US" altLang="zh-CN" b="1" dirty="0"/>
              <a:t>with unfilled demand</a:t>
            </a:r>
            <a:endParaRPr lang="en-US" altLang="zh-CN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181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D1046-F91F-4873-ACB9-1643DEE4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Who cares?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B8EA5-1144-4D4E-A0D3-46DC55CC1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Tourist</a:t>
            </a:r>
            <a:r>
              <a:rPr lang="en-US" altLang="zh-CN" dirty="0"/>
              <a:t> </a:t>
            </a:r>
            <a:r>
              <a:rPr lang="en-US" altLang="zh-CN" b="1" dirty="0"/>
              <a:t>worldwide </a:t>
            </a:r>
            <a:r>
              <a:rPr lang="en-US" altLang="zh-CN" dirty="0"/>
              <a:t>that wants a trip that </a:t>
            </a:r>
            <a:r>
              <a:rPr lang="en-US" altLang="zh-CN" b="1" dirty="0"/>
              <a:t>fit their needs</a:t>
            </a:r>
          </a:p>
          <a:p>
            <a:r>
              <a:rPr lang="en-US" altLang="zh-CN" dirty="0"/>
              <a:t>Since the proposed solution is not limited to a geographical region and everyone is a tourist at some point, the proposed solution would appeal to an universal consumer base. </a:t>
            </a:r>
          </a:p>
        </p:txBody>
      </p:sp>
    </p:spTree>
    <p:extLst>
      <p:ext uri="{BB962C8B-B14F-4D97-AF65-F5344CB8AC3E}">
        <p14:creationId xmlns:p14="http://schemas.microsoft.com/office/powerpoint/2010/main" val="1850087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711</Words>
  <Application>Microsoft Office PowerPoint</Application>
  <PresentationFormat>宽屏</PresentationFormat>
  <Paragraphs>132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CSE 6242 Project Trip Analyzer </vt:lpstr>
      <vt:lpstr>How will you plan  a vacation ?</vt:lpstr>
      <vt:lpstr>How is it done today?</vt:lpstr>
      <vt:lpstr>What are the limits of current practice?</vt:lpstr>
      <vt:lpstr>What are you trying to do? </vt:lpstr>
      <vt:lpstr>Prototype</vt:lpstr>
      <vt:lpstr>Recommendations</vt:lpstr>
      <vt:lpstr>What’s new in your approach?  Why will it be successful?</vt:lpstr>
      <vt:lpstr>Who cares?</vt:lpstr>
      <vt:lpstr>If you’re successful, what difference and impact will it make </vt:lpstr>
      <vt:lpstr>What are the risks and payoffs?</vt:lpstr>
      <vt:lpstr>How much will it cost?</vt:lpstr>
      <vt:lpstr>How long will it take?</vt:lpstr>
      <vt:lpstr>How long will it take?</vt:lpstr>
      <vt:lpstr>What are the midterm and final “exams” to check for success?  How will progress be measured.</vt:lpstr>
      <vt:lpstr>Project Task Arrangement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Tourist Expertise System</dc:title>
  <dc:creator>Brian</dc:creator>
  <cp:lastModifiedBy>Brian</cp:lastModifiedBy>
  <cp:revision>26</cp:revision>
  <dcterms:created xsi:type="dcterms:W3CDTF">2019-02-28T10:20:02Z</dcterms:created>
  <dcterms:modified xsi:type="dcterms:W3CDTF">2019-03-31T03:13:44Z</dcterms:modified>
</cp:coreProperties>
</file>