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323" r:id="rId2"/>
    <p:sldId id="324" r:id="rId3"/>
    <p:sldId id="266" r:id="rId4"/>
    <p:sldId id="267" r:id="rId5"/>
    <p:sldId id="268" r:id="rId6"/>
    <p:sldId id="285" r:id="rId7"/>
    <p:sldId id="281" r:id="rId8"/>
    <p:sldId id="282" r:id="rId9"/>
    <p:sldId id="283" r:id="rId10"/>
    <p:sldId id="284" r:id="rId11"/>
    <p:sldId id="286" r:id="rId12"/>
    <p:sldId id="321" r:id="rId13"/>
    <p:sldId id="289" r:id="rId14"/>
    <p:sldId id="290" r:id="rId15"/>
    <p:sldId id="291" r:id="rId16"/>
    <p:sldId id="308" r:id="rId17"/>
    <p:sldId id="320" r:id="rId18"/>
    <p:sldId id="322" r:id="rId19"/>
    <p:sldId id="309" r:id="rId20"/>
    <p:sldId id="310" r:id="rId21"/>
    <p:sldId id="311" r:id="rId22"/>
    <p:sldId id="312" r:id="rId23"/>
    <p:sldId id="317" r:id="rId24"/>
    <p:sldId id="292" r:id="rId25"/>
    <p:sldId id="293" r:id="rId26"/>
    <p:sldId id="294" r:id="rId27"/>
    <p:sldId id="313" r:id="rId28"/>
    <p:sldId id="314" r:id="rId29"/>
    <p:sldId id="315" r:id="rId30"/>
    <p:sldId id="295" r:id="rId31"/>
    <p:sldId id="316" r:id="rId32"/>
    <p:sldId id="296" r:id="rId33"/>
    <p:sldId id="297" r:id="rId34"/>
    <p:sldId id="299" r:id="rId35"/>
    <p:sldId id="300" r:id="rId36"/>
    <p:sldId id="301" r:id="rId37"/>
    <p:sldId id="302" r:id="rId38"/>
    <p:sldId id="303" r:id="rId39"/>
    <p:sldId id="304" r:id="rId40"/>
    <p:sldId id="318" r:id="rId41"/>
    <p:sldId id="306" r:id="rId42"/>
    <p:sldId id="319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40" r:id="rId59"/>
    <p:sldId id="341" r:id="rId60"/>
    <p:sldId id="342" r:id="rId61"/>
    <p:sldId id="343" r:id="rId62"/>
    <p:sldId id="344" r:id="rId63"/>
    <p:sldId id="345" r:id="rId64"/>
    <p:sldId id="346" r:id="rId65"/>
    <p:sldId id="347" r:id="rId66"/>
    <p:sldId id="348" r:id="rId67"/>
    <p:sldId id="349" r:id="rId68"/>
    <p:sldId id="350" r:id="rId69"/>
    <p:sldId id="351" r:id="rId70"/>
    <p:sldId id="352" r:id="rId7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006" autoAdjust="0"/>
    <p:restoredTop sz="95652" autoAdjust="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48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58098-145C-4204-B957-EDDAB285994F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982EA-B86F-459F-80B0-B05F29F7CB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424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AA7B2-46E6-4330-871E-75E408914415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ADA56-0DCE-408A-9F7D-B293BEDBD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43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DA56-0DCE-408A-9F7D-B293BEDBDB6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263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252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941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60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804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343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2755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2015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799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8768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606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435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29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6AA1-E059-4176-A049-B8ECCDEADAFC}" type="datetime1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57908" y="683624"/>
            <a:ext cx="11594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06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4CEC-397D-4654-B9C3-79325AFDBBDF}" type="datetime1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9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BBEAD-4040-4660-B326-7D7C3890BFD9}" type="datetime1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B979-F945-4E6D-A38D-6D15DB877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00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73040" y="1473115"/>
            <a:ext cx="8422497" cy="467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선형회귀분석을 이용한 데이터 분석</a:t>
            </a:r>
            <a:endParaRPr kumimoji="0" lang="en-US" altLang="ko-KR" sz="4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유성준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sjyoo@sejong.ac.kr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세종대학교 컴퓨터공학과 교수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빅데이터연구센터 센터장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 defTabSz="914400" fontAlgn="base">
              <a:lnSpc>
                <a:spcPct val="160000"/>
              </a:lnSpc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http://abrc.or.kr/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2B979-F945-4E6D-A38D-6D15DB8770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7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단일선형회귀분석이란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4"/>
            </a:pPr>
            <a:r>
              <a:rPr lang="ko-KR" altLang="en-US" sz="2000" b="1" dirty="0" smtClean="0">
                <a:latin typeface="+mn-ea"/>
              </a:rPr>
              <a:t>단일선형회귀모델의 가정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하나의 종속 변수와 하나의 독립변수를 분석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독립변수 </a:t>
            </a:r>
            <a:r>
              <a:rPr lang="en-US" altLang="ko-KR" sz="2000" dirty="0" smtClean="0">
                <a:latin typeface="+mn-ea"/>
              </a:rPr>
              <a:t>X</a:t>
            </a:r>
            <a:r>
              <a:rPr lang="ko-KR" altLang="en-US" sz="2000" dirty="0" smtClean="0">
                <a:latin typeface="+mn-ea"/>
              </a:rPr>
              <a:t>의 각 값에 대한 </a:t>
            </a:r>
            <a:r>
              <a:rPr lang="en-US" altLang="ko-KR" sz="2000" dirty="0" smtClean="0">
                <a:latin typeface="+mn-ea"/>
              </a:rPr>
              <a:t>Y</a:t>
            </a:r>
            <a:r>
              <a:rPr lang="ko-KR" altLang="en-US" sz="2000" dirty="0" smtClean="0">
                <a:latin typeface="+mn-ea"/>
              </a:rPr>
              <a:t>의 확률분포가 존재함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+mn-ea"/>
              </a:rPr>
              <a:t>Y</a:t>
            </a:r>
            <a:r>
              <a:rPr lang="ko-KR" altLang="en-US" sz="2000" dirty="0" smtClean="0">
                <a:latin typeface="+mn-ea"/>
              </a:rPr>
              <a:t>의 확률분포의 평균은 </a:t>
            </a:r>
            <a:r>
              <a:rPr lang="en-US" altLang="ko-KR" sz="2000" dirty="0" smtClean="0">
                <a:latin typeface="+mn-ea"/>
              </a:rPr>
              <a:t>X</a:t>
            </a:r>
            <a:r>
              <a:rPr lang="ko-KR" altLang="en-US" sz="2000" smtClean="0">
                <a:latin typeface="+mn-ea"/>
              </a:rPr>
              <a:t>값이 </a:t>
            </a:r>
            <a:r>
              <a:rPr lang="ko-KR" altLang="en-US" sz="2000" dirty="0" smtClean="0">
                <a:latin typeface="+mn-ea"/>
              </a:rPr>
              <a:t>변함에 따라 일정한 추세를 따라 움직인다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종속변수와 독립변수 간에는 선형 함수 관계가 존재함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9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단일선형회귀분석이란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5"/>
            </a:pPr>
            <a:r>
              <a:rPr lang="ko-KR" altLang="en-US" sz="2000" b="1" dirty="0" smtClean="0">
                <a:latin typeface="+mn-ea"/>
              </a:rPr>
              <a:t>회귀 계수 추정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수집된 데이터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산포도</a:t>
            </a:r>
            <a:r>
              <a:rPr lang="en-US" altLang="ko-KR" sz="2000" dirty="0" smtClean="0">
                <a:latin typeface="+mn-ea"/>
              </a:rPr>
              <a:t>)</a:t>
            </a:r>
            <a:r>
              <a:rPr lang="ko-KR" altLang="en-US" sz="2000" dirty="0" smtClean="0">
                <a:latin typeface="+mn-ea"/>
              </a:rPr>
              <a:t>에 가장 적절한 회귀 직선을 구하는 것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방법으로는 </a:t>
            </a:r>
            <a:r>
              <a:rPr lang="ko-KR" altLang="en-US" sz="2000" dirty="0" err="1" smtClean="0">
                <a:latin typeface="+mn-ea"/>
              </a:rPr>
              <a:t>최소자승법이</a:t>
            </a:r>
            <a:r>
              <a:rPr lang="ko-KR" altLang="en-US" sz="2000" dirty="0" smtClean="0">
                <a:latin typeface="+mn-ea"/>
              </a:rPr>
              <a:t> 사용됨</a:t>
            </a:r>
            <a:endParaRPr lang="en-US" altLang="ko-KR" sz="20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0645" y="2157901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6"/>
            </a:pPr>
            <a:r>
              <a:rPr lang="ko-KR" altLang="en-US" sz="2000" b="1" dirty="0" err="1" smtClean="0">
                <a:latin typeface="+mn-ea"/>
              </a:rPr>
              <a:t>최소자승법</a:t>
            </a:r>
            <a:endParaRPr lang="en-US" altLang="ko-KR" sz="2000" b="1" dirty="0" smtClean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750276" y="2661994"/>
                <a:ext cx="11059286" cy="2878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>
                    <a:latin typeface="+mn-ea"/>
                  </a:rPr>
                  <a:t>잔차를 자승한 값들의 합이 최소가 되도록 </a:t>
                </a:r>
                <a:r>
                  <a:rPr lang="ko-KR" altLang="en-US" sz="2000" dirty="0" err="1" smtClean="0">
                    <a:latin typeface="+mn-ea"/>
                  </a:rPr>
                  <a:t>표본회귀식의</a:t>
                </a:r>
                <a:r>
                  <a:rPr lang="ko-KR" altLang="en-US" sz="2000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2000" dirty="0" smtClean="0">
                    <a:latin typeface="+mn-ea"/>
                  </a:rPr>
                  <a:t>와 </a:t>
                </a:r>
                <a:r>
                  <a:rPr lang="en-US" altLang="ko-KR" sz="2000" dirty="0" smtClean="0">
                    <a:latin typeface="+mn-ea"/>
                  </a:rPr>
                  <a:t>b</a:t>
                </a:r>
                <a:r>
                  <a:rPr lang="ko-KR" altLang="en-US" sz="2000" dirty="0" smtClean="0">
                    <a:latin typeface="+mn-ea"/>
                  </a:rPr>
                  <a:t>를 구하는 방법</a:t>
                </a: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>
                    <a:latin typeface="+mn-ea"/>
                  </a:rPr>
                  <a:t>측정값을 기초로 해서 적당한 </a:t>
                </a:r>
                <a:r>
                  <a:rPr lang="ko-KR" altLang="en-US" sz="2000" dirty="0" err="1" smtClean="0">
                    <a:latin typeface="+mn-ea"/>
                  </a:rPr>
                  <a:t>제곱합을</a:t>
                </a:r>
                <a:r>
                  <a:rPr lang="ko-KR" altLang="en-US" sz="2000" dirty="0" smtClean="0">
                    <a:latin typeface="+mn-ea"/>
                  </a:rPr>
                  <a:t> 만들고 그것을 최소로 하는 값을 구하여 측정결과를 처리하는 방법</a:t>
                </a:r>
                <a:endParaRPr lang="en-US" altLang="ko-KR" sz="2000" dirty="0" smtClean="0">
                  <a:latin typeface="+mn-ea"/>
                </a:endParaRPr>
              </a:p>
              <a:p>
                <a:endParaRPr lang="en-US" altLang="ko-KR" sz="2000" dirty="0">
                  <a:latin typeface="+mn-ea"/>
                </a:endParaRPr>
              </a:p>
              <a:p>
                <a:endParaRPr lang="en-US" altLang="ko-KR" sz="2000" dirty="0" smtClean="0">
                  <a:latin typeface="+mn-ea"/>
                </a:endParaRPr>
              </a:p>
              <a:p>
                <a:r>
                  <a:rPr lang="ko-KR" altLang="ko-KR" sz="2000" dirty="0" smtClean="0">
                    <a:latin typeface="+mn-ea"/>
                    <a:ea typeface="맑은 고딕" panose="020B0503020000020004" pitchFamily="50" charset="-127"/>
                  </a:rPr>
                  <a:t>※</a:t>
                </a:r>
                <a:r>
                  <a:rPr lang="en-US" altLang="ko-KR" sz="2000" dirty="0" smtClean="0">
                    <a:latin typeface="+mn-ea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2000" dirty="0" err="1" smtClean="0">
                    <a:latin typeface="+mn-ea"/>
                    <a:ea typeface="맑은 고딕" panose="020B0503020000020004" pitchFamily="50" charset="-127"/>
                  </a:rPr>
                  <a:t>잔차</a:t>
                </a:r>
                <a:r>
                  <a:rPr lang="en-US" altLang="ko-KR" sz="2000" dirty="0" smtClean="0">
                    <a:latin typeface="+mn-ea"/>
                    <a:ea typeface="맑은 고딕" panose="020B0503020000020004" pitchFamily="50" charset="-127"/>
                  </a:rPr>
                  <a:t>(Residual)</a:t>
                </a:r>
                <a:endParaRPr lang="en-US" altLang="ko-KR" sz="2000" dirty="0">
                  <a:latin typeface="+mn-ea"/>
                  <a:ea typeface="맑은 고딕" panose="020B0503020000020004" pitchFamily="50" charset="-127"/>
                </a:endParaRPr>
              </a:p>
              <a:p>
                <a:r>
                  <a:rPr lang="en-US" altLang="ko-KR" sz="2000" dirty="0">
                    <a:latin typeface="+mn-ea"/>
                    <a:ea typeface="맑은 고딕" panose="020B0503020000020004" pitchFamily="50" charset="-127"/>
                  </a:rPr>
                  <a:t>: </a:t>
                </a:r>
                <a:r>
                  <a:rPr lang="ko-KR" altLang="en-US" sz="2000" dirty="0" smtClean="0">
                    <a:latin typeface="+mn-ea"/>
                    <a:ea typeface="맑은 고딕" panose="020B0503020000020004" pitchFamily="50" charset="-127"/>
                  </a:rPr>
                  <a:t>독립변수 </a:t>
                </a:r>
                <a:r>
                  <a:rPr lang="en-US" altLang="ko-KR" sz="2000" dirty="0" smtClean="0">
                    <a:latin typeface="+mn-ea"/>
                    <a:ea typeface="맑은 고딕" panose="020B0503020000020004" pitchFamily="50" charset="-127"/>
                  </a:rPr>
                  <a:t>X</a:t>
                </a:r>
                <a:r>
                  <a:rPr lang="ko-KR" altLang="en-US" sz="2000" dirty="0" smtClean="0">
                    <a:latin typeface="+mn-ea"/>
                    <a:ea typeface="맑은 고딕" panose="020B0503020000020004" pitchFamily="50" charset="-127"/>
                  </a:rPr>
                  <a:t>의 값이 주어질 때 표본회귀선의 예측 값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/>
                            <a:ea typeface="맑은 고딕" panose="020B0503020000020004" pitchFamily="50" charset="-127"/>
                          </a:rPr>
                          <m:t>𝑌</m:t>
                        </m:r>
                      </m:e>
                    </m:acc>
                    <m:r>
                      <a:rPr lang="ko-KR" altLang="en-US" sz="2000" b="0" i="1" smtClean="0">
                        <a:latin typeface="Cambria Math"/>
                        <a:ea typeface="맑은 고딕" panose="020B0503020000020004" pitchFamily="50" charset="-127"/>
                      </a:rPr>
                      <m:t>과</m:t>
                    </m:r>
                  </m:oMath>
                </a14:m>
                <a:r>
                  <a:rPr lang="ko-KR" altLang="en-US" sz="2000" dirty="0" smtClean="0">
                    <a:latin typeface="+mn-ea"/>
                  </a:rPr>
                  <a:t> 실제 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 smtClean="0">
                    <a:latin typeface="+mn-ea"/>
                  </a:rPr>
                  <a:t>사이에 표본오차 때문에 발생하는 차이</a:t>
                </a:r>
                <a:endParaRPr lang="en-US" altLang="ko-KR" sz="2000" dirty="0" smtClean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i="1">
                          <a:latin typeface="Cambria Math"/>
                        </a:rPr>
                        <m:t> </m:t>
                      </m:r>
                      <m:r>
                        <a:rPr lang="en-US" altLang="ko-KR" sz="2000" b="0" i="0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ko-KR" altLang="en-US" sz="2000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latin typeface="Cambria Math"/>
                              <a:ea typeface="맑은 고딕" panose="020B0503020000020004" pitchFamily="50" charset="-127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altLang="ko-KR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" y="2661994"/>
                <a:ext cx="11059286" cy="2878993"/>
              </a:xfrm>
              <a:prstGeom prst="rect">
                <a:avLst/>
              </a:prstGeom>
              <a:blipFill rotWithShape="0">
                <a:blip r:embed="rId3"/>
                <a:stretch>
                  <a:fillRect l="-717" t="-2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1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단일선형회귀분석이란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6"/>
            </a:pPr>
            <a:r>
              <a:rPr lang="ko-KR" altLang="en-US" sz="2000" b="1" dirty="0" err="1" smtClean="0">
                <a:latin typeface="+mn-ea"/>
              </a:rPr>
              <a:t>최소자승법</a:t>
            </a:r>
            <a:r>
              <a:rPr lang="ko-KR" altLang="en-US" sz="2000" b="1" dirty="0" smtClean="0">
                <a:latin typeface="+mn-ea"/>
              </a:rPr>
              <a:t> 식</a:t>
            </a:r>
            <a:endParaRPr lang="en-US" altLang="ko-KR" sz="2000" b="1" dirty="0" smtClean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750276" y="1347375"/>
                <a:ext cx="11059286" cy="3791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>
                    <a:latin typeface="+mn-ea"/>
                  </a:rPr>
                  <a:t>자료들을 표시하는 각 좌표들과 사이를 지나는 직선과의 수직적 길이</a:t>
                </a:r>
                <a:r>
                  <a:rPr lang="en-US" altLang="ko-KR" sz="2000" dirty="0" smtClean="0">
                    <a:latin typeface="+mn-ea"/>
                  </a:rPr>
                  <a:t>(</a:t>
                </a:r>
                <a:r>
                  <a:rPr lang="ko-KR" altLang="en-US" sz="2000" dirty="0" smtClean="0">
                    <a:latin typeface="+mn-ea"/>
                  </a:rPr>
                  <a:t>차이</a:t>
                </a:r>
                <a:r>
                  <a:rPr lang="en-US" altLang="ko-KR" sz="2000" dirty="0" smtClean="0">
                    <a:latin typeface="+mn-ea"/>
                  </a:rPr>
                  <a:t>)</a:t>
                </a:r>
                <a:r>
                  <a:rPr lang="ko-KR" altLang="en-US" sz="2000" dirty="0" smtClean="0">
                    <a:latin typeface="+mn-ea"/>
                  </a:rPr>
                  <a:t>를 가장 짧게 하는 방법을 찾기 위해</a:t>
                </a:r>
                <a:r>
                  <a:rPr lang="en-US" altLang="ko-KR" sz="2000" dirty="0" smtClean="0">
                    <a:latin typeface="+mn-ea"/>
                  </a:rPr>
                  <a:t> </a:t>
                </a:r>
                <a:r>
                  <a:rPr lang="ko-KR" altLang="en-US" sz="2000" dirty="0">
                    <a:latin typeface="+mn-ea"/>
                  </a:rPr>
                  <a:t>각 수직적 길이를 제곱하여 합한 값을 최소화 </a:t>
                </a:r>
                <a:r>
                  <a:rPr lang="ko-KR" altLang="en-US" sz="2000" dirty="0" smtClean="0">
                    <a:latin typeface="+mn-ea"/>
                  </a:rPr>
                  <a:t>함</a:t>
                </a: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>
                    <a:latin typeface="+mn-ea"/>
                  </a:rPr>
                  <a:t>큰 폭의 오차에 대해 보다 더 큰 가중치를 부여 함으로서</a:t>
                </a:r>
                <a:r>
                  <a:rPr lang="en-US" altLang="ko-KR" sz="2000" dirty="0" smtClean="0">
                    <a:latin typeface="+mn-ea"/>
                  </a:rPr>
                  <a:t>, </a:t>
                </a:r>
                <a:r>
                  <a:rPr lang="ko-KR" altLang="en-US" sz="2000" dirty="0" smtClean="0">
                    <a:latin typeface="+mn-ea"/>
                  </a:rPr>
                  <a:t>독립변수 값이 동일한 평균치를 갖는 경우 가능한 한 변동 </a:t>
                </a:r>
                <a:r>
                  <a:rPr lang="ko-KR" altLang="en-US" sz="2000" smtClean="0">
                    <a:latin typeface="+mn-ea"/>
                  </a:rPr>
                  <a:t>폭이 작은 </a:t>
                </a:r>
                <a:r>
                  <a:rPr lang="ko-KR" altLang="en-US" sz="2000" dirty="0" smtClean="0">
                    <a:latin typeface="+mn-ea"/>
                  </a:rPr>
                  <a:t>표본회귀선을 도출하기 </a:t>
                </a:r>
                <a:r>
                  <a:rPr lang="ko-KR" altLang="en-US" sz="2000" smtClean="0">
                    <a:latin typeface="+mn-ea"/>
                  </a:rPr>
                  <a:t>위한 것</a:t>
                </a: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000" dirty="0">
                  <a:latin typeface="+mn-ea"/>
                </a:endParaRPr>
              </a:p>
              <a:p>
                <a:endParaRPr lang="en-US" altLang="ko-KR" sz="2000" dirty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000" dirty="0">
                  <a:latin typeface="+mn-ea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0D465B23-E158-4FE5-BA62-99FABC8CAFD2}" type="mathplaceholder">
                        <a:rPr lang="en-US" altLang="ko-KR" sz="2000" i="1" smtClean="0">
                          <a:latin typeface="Cambria Math" panose="02040503050406030204" pitchFamily="18" charset="0"/>
                        </a:rPr>
                        <a:t>여기에</a:t>
                      </a:fld>
                      <a:fld id="{E6A05509-16E6-4439-A21E-17A7B1EF7218}" type="mathplaceholder">
                        <a:rPr lang="en-US" altLang="ko-KR" sz="2000" i="1" smtClean="0">
                          <a:latin typeface="Cambria Math" panose="02040503050406030204" pitchFamily="18" charset="0"/>
                        </a:rPr>
                        <a:t> </a:t>
                      </a:fld>
                      <a:fld id="{39B7F18E-919E-405D-85B8-1B536B90D4D2}" type="mathplaceholder">
                        <a:rPr lang="en-US" altLang="ko-KR" sz="2000" i="1" smtClean="0">
                          <a:latin typeface="Cambria Math" panose="02040503050406030204" pitchFamily="18" charset="0"/>
                        </a:rPr>
                        <a:t>수식을</a:t>
                      </a:fld>
                      <a:fld id="{2195C419-C9C1-4D2B-9F94-848D12B67B7A}" type="mathplaceholder">
                        <a:rPr lang="en-US" altLang="ko-KR" sz="2000" i="1" smtClean="0">
                          <a:latin typeface="Cambria Math" panose="02040503050406030204" pitchFamily="18" charset="0"/>
                        </a:rPr>
                        <a:t> </a:t>
                      </a:fld>
                      <a:fld id="{31C0E868-09AC-44FB-AAEC-111B9ED09C50}" type="mathplaceholder">
                        <a:rPr lang="en-US" altLang="ko-KR" sz="2000" i="1" smtClean="0">
                          <a:latin typeface="Cambria Math" panose="02040503050406030204" pitchFamily="18" charset="0"/>
                        </a:rPr>
                        <a:t>입력하십시오</a:t>
                      </a:fld>
                      <a:fld id="{9519B2B9-4D4B-4259-8F62-D638730AC411}" type="mathplaceholder">
                        <a:rPr lang="en-US" altLang="ko-KR" sz="2000" i="1" smtClean="0"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endParaRPr lang="en-US" altLang="ko-KR" sz="2000" dirty="0" smtClean="0">
                  <a:latin typeface="+mn-ea"/>
                </a:endParaRPr>
              </a:p>
              <a:p>
                <a:pPr algn="ctr"/>
                <a:endParaRPr lang="en-US" altLang="ko-KR" sz="2000" dirty="0">
                  <a:latin typeface="+mn-ea"/>
                </a:endParaRPr>
              </a:p>
              <a:p>
                <a:pPr algn="ctr"/>
                <a:endParaRPr lang="en-US" altLang="ko-KR" sz="2000" dirty="0" smtClean="0">
                  <a:latin typeface="+mn-ea"/>
                </a:endParaRPr>
              </a:p>
              <a:p>
                <a:pPr algn="ctr"/>
                <a:endParaRPr lang="en-US" altLang="ko-KR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" y="1347375"/>
                <a:ext cx="11059286" cy="3791487"/>
              </a:xfrm>
              <a:prstGeom prst="rect">
                <a:avLst/>
              </a:prstGeom>
              <a:blipFill rotWithShape="0">
                <a:blip r:embed="rId4"/>
                <a:stretch>
                  <a:fillRect l="-717" t="-1929" r="-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2572544" y="3139540"/>
            <a:ext cx="7046912" cy="2779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defRPr kumimoji="1" sz="9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defRPr kumimoji="1" sz="9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en-US" sz="1800" b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2252133" y="3037001"/>
            <a:ext cx="3124200" cy="406400"/>
          </a:xfrm>
          <a:prstGeom prst="rect">
            <a:avLst/>
          </a:prstGeom>
          <a:solidFill>
            <a:srgbClr val="D3EBE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defRPr kumimoji="1" sz="9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defRPr kumimoji="1" sz="9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2000" baseline="0">
                <a:latin typeface="돋움" panose="020B0600000101010101" pitchFamily="50" charset="-127"/>
                <a:ea typeface="돋움" panose="020B0600000101010101" pitchFamily="50" charset="-127"/>
              </a:rPr>
              <a:t>표본회귀선의 회귀계수</a:t>
            </a:r>
          </a:p>
        </p:txBody>
      </p:sp>
      <p:graphicFrame>
        <p:nvGraphicFramePr>
          <p:cNvPr id="11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95718"/>
              </p:ext>
            </p:extLst>
          </p:nvPr>
        </p:nvGraphicFramePr>
        <p:xfrm>
          <a:off x="4457469" y="4129727"/>
          <a:ext cx="3644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5" imgW="3644900" imgH="1003300" progId="Equation.3">
                  <p:embed/>
                </p:oleObj>
              </mc:Choice>
              <mc:Fallback>
                <p:oleObj name="Equation" r:id="rId5" imgW="36449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469" y="4129727"/>
                        <a:ext cx="3644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17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단일선형회귀분석이란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0114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6"/>
            </a:pPr>
            <a:r>
              <a:rPr lang="ko-KR" altLang="en-US" sz="2000" b="1" dirty="0" smtClean="0">
                <a:latin typeface="+mn-ea"/>
              </a:rPr>
              <a:t>표본회귀계수 구하는 예</a:t>
            </a:r>
            <a:endParaRPr lang="en-US" altLang="ko-KR" sz="2000" b="1" dirty="0" smtClean="0">
              <a:solidFill>
                <a:srgbClr val="FF0000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1460568" y="4442293"/>
                <a:ext cx="9259139" cy="1204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dirty="0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sz="2000" b="0" i="1" dirty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/>
                          </a:rPr>
                          <m:t>91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altLang="ko-KR" sz="2000" b="0" i="1" dirty="0" smtClean="0">
                        <a:latin typeface="Cambria Math"/>
                      </a:rPr>
                      <m:t>=15.17</m:t>
                    </m:r>
                  </m:oMath>
                </a14:m>
                <a:r>
                  <a:rPr lang="en-US" altLang="ko-KR" sz="2000" dirty="0" smtClean="0">
                    <a:latin typeface="+mn-ea"/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dirty="0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sz="2000" i="1" dirty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/>
                          </a:rPr>
                          <m:t>334</m:t>
                        </m:r>
                      </m:num>
                      <m:den>
                        <m:r>
                          <a:rPr lang="en-US" altLang="ko-KR" sz="2000" i="1" dirty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altLang="ko-KR" sz="2000" i="1" dirty="0">
                        <a:latin typeface="Cambria Math"/>
                      </a:rPr>
                      <m:t>=</m:t>
                    </m:r>
                    <m:r>
                      <a:rPr lang="en-US" altLang="ko-KR" sz="2000" b="0" i="1" dirty="0" smtClean="0">
                        <a:latin typeface="Cambria Math"/>
                      </a:rPr>
                      <m:t>5</m:t>
                    </m:r>
                    <m:r>
                      <a:rPr lang="en-US" altLang="ko-KR" sz="2000" i="1" dirty="0">
                        <a:latin typeface="Cambria Math"/>
                      </a:rPr>
                      <m:t>5.</m:t>
                    </m:r>
                    <m:r>
                      <a:rPr lang="en-US" altLang="ko-KR" sz="2000" b="0" i="1" dirty="0" smtClean="0">
                        <a:latin typeface="Cambria Math"/>
                      </a:rPr>
                      <m:t>6</m:t>
                    </m:r>
                  </m:oMath>
                </a14:m>
                <a:r>
                  <a:rPr lang="en-US" altLang="ko-KR" sz="2000" dirty="0" smtClean="0">
                    <a:latin typeface="+mn-ea"/>
                  </a:rPr>
                  <a:t>7,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𝑛</m:t>
                        </m:r>
                        <m:acc>
                          <m:accPr>
                            <m:chr m:val="̅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/>
                          </a:rPr>
                          <m:t>5233−6(15.17)(55.67)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</a:rPr>
                          <m:t>1403−6(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15.17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altLang="ko-KR" sz="2000" b="0" i="1" smtClean="0">
                        <a:latin typeface="Cambria Math"/>
                      </a:rPr>
                      <m:t>=7.4</m:t>
                    </m:r>
                  </m:oMath>
                </a14:m>
                <a:endParaRPr lang="en-US" altLang="ko-KR" sz="2000" dirty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sz="2000" b="0" i="1" smtClean="0">
                        <a:latin typeface="Cambria Math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̅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sz="2000" b="0" i="1" smtClean="0">
                        <a:latin typeface="Cambria Math"/>
                      </a:rPr>
                      <m:t>=55.67−7.46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15.17</m:t>
                        </m:r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=−57.5</m:t>
                    </m:r>
                  </m:oMath>
                </a14:m>
                <a:r>
                  <a:rPr lang="en-US" altLang="ko-KR" sz="2000" dirty="0" smtClean="0">
                    <a:latin typeface="+mn-ea"/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sz="2000" b="0" i="1" smtClean="0">
                        <a:latin typeface="Cambria Math"/>
                      </a:rPr>
                      <m:t>=−57.5+7.46</m:t>
                    </m:r>
                    <m:r>
                      <a:rPr lang="en-US" altLang="ko-KR" sz="2000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altLang="ko-KR" sz="2000" dirty="0" smtClean="0">
                  <a:latin typeface="+mn-ea"/>
                </a:endParaRPr>
              </a:p>
              <a:p>
                <a:r>
                  <a:rPr lang="en-US" altLang="ko-KR" sz="2000" dirty="0" smtClean="0">
                    <a:latin typeface="+mn-ea"/>
                  </a:rPr>
                  <a:t>   </a:t>
                </a:r>
                <a:endParaRPr lang="en-US" altLang="ko-KR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568" y="4442293"/>
                <a:ext cx="9259139" cy="12048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4855476"/>
                  </p:ext>
                </p:extLst>
              </p:nvPr>
            </p:nvGraphicFramePr>
            <p:xfrm>
              <a:off x="1479328" y="1292820"/>
              <a:ext cx="9233345" cy="30619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84666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84666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846669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846669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1846669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42204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smtClean="0"/>
                            <a:t>차종</a:t>
                          </a:r>
                          <a:endParaRPr lang="ko-KR" altLang="en-US" sz="1800" dirty="0"/>
                        </a:p>
                      </a:txBody>
                      <a:tcPr marL="101069" marR="101069" marT="50534" marB="50534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smtClean="0"/>
                            <a:t>차량 가격</a:t>
                          </a:r>
                          <a:r>
                            <a:rPr lang="en-US" altLang="ko-KR" sz="18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dirty="0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800" b="1" i="1" dirty="0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 smtClean="0"/>
                            <a:t>)</a:t>
                          </a:r>
                          <a:endParaRPr lang="ko-KR" altLang="en-US" sz="1800" dirty="0"/>
                        </a:p>
                      </a:txBody>
                      <a:tcPr marL="101069" marR="101069" marT="50534" marB="50534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smtClean="0"/>
                            <a:t>판매액</a:t>
                          </a:r>
                          <a:r>
                            <a:rPr lang="en-US" altLang="ko-KR" sz="18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dirty="0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1800" b="1" i="1" dirty="0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 smtClean="0"/>
                            <a:t>)</a:t>
                          </a:r>
                          <a:endParaRPr lang="ko-KR" altLang="en-US" sz="1800" dirty="0"/>
                        </a:p>
                      </a:txBody>
                      <a:tcPr marL="101069" marR="101069" marT="50534" marB="50534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1" i="1" smtClean="0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8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1069" marR="101069" marT="50534" marB="50534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1069" marR="101069" marT="50534" marB="50534" anchor="ctr"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13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40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169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520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19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83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361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1577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C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16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62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256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992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D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48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196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672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E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15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58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225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870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F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43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196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602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smtClean="0"/>
                            <a:t>합계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91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334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1403</a:t>
                          </a:r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5233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4855476"/>
                  </p:ext>
                </p:extLst>
              </p:nvPr>
            </p:nvGraphicFramePr>
            <p:xfrm>
              <a:off x="1479328" y="1292820"/>
              <a:ext cx="9233345" cy="30619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846669"/>
                    <a:gridCol w="1846669"/>
                    <a:gridCol w="1846669"/>
                    <a:gridCol w="1846669"/>
                    <a:gridCol w="1846669"/>
                  </a:tblGrid>
                  <a:tr h="42204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smtClean="0"/>
                            <a:t>차종</a:t>
                          </a:r>
                          <a:endParaRPr lang="ko-KR" altLang="en-US" sz="1800" dirty="0"/>
                        </a:p>
                      </a:txBody>
                      <a:tcPr marL="101069" marR="101069" marT="50534" marB="50534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1">
                          <a:blip r:embed="rId4"/>
                          <a:stretch>
                            <a:fillRect l="-100330" r="-300000" b="-6492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1">
                          <a:blip r:embed="rId4"/>
                          <a:stretch>
                            <a:fillRect l="-200993" r="-200993" b="-6492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1">
                          <a:blip r:embed="rId4"/>
                          <a:stretch>
                            <a:fillRect l="-300000" r="-100330" b="-6492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1">
                          <a:blip r:embed="rId4"/>
                          <a:stretch>
                            <a:fillRect l="-400000" r="-330" b="-649275"/>
                          </a:stretch>
                        </a:blipFill>
                      </a:tcPr>
                    </a:tc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13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40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169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520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19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83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361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1577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C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16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62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256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992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D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48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196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672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E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15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58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225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870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F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43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196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602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smtClean="0"/>
                            <a:t>합계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91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334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1403</a:t>
                          </a:r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5233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4754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단일선형회귀분석이란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6"/>
            </a:pPr>
            <a:r>
              <a:rPr lang="ko-KR" altLang="en-US" sz="2000" b="1" dirty="0" smtClean="0">
                <a:latin typeface="+mn-ea"/>
              </a:rPr>
              <a:t>표본회귀선 예시</a:t>
            </a:r>
            <a:endParaRPr lang="en-US" altLang="ko-KR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09" y="1402282"/>
            <a:ext cx="4745182" cy="4580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46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단일선형회귀분석이란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6"/>
            </a:pPr>
            <a:r>
              <a:rPr lang="ko-KR" altLang="en-US" sz="2000" b="1" dirty="0" err="1" smtClean="0">
                <a:latin typeface="+mn-ea"/>
              </a:rPr>
              <a:t>선형회귀식</a:t>
            </a:r>
            <a:r>
              <a:rPr lang="ko-KR" altLang="en-US" sz="2000" b="1" dirty="0" smtClean="0">
                <a:latin typeface="+mn-ea"/>
              </a:rPr>
              <a:t> 적용 예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ko-KR" altLang="en-US" sz="2000" b="1" smtClean="0">
                <a:latin typeface="+mn-ea"/>
              </a:rPr>
              <a:t>아래 </a:t>
            </a:r>
            <a:r>
              <a:rPr lang="en-US" altLang="ko-KR" sz="2000" b="1" dirty="0" smtClean="0">
                <a:latin typeface="+mn-ea"/>
              </a:rPr>
              <a:t>e</a:t>
            </a:r>
            <a:r>
              <a:rPr lang="ko-KR" altLang="en-US" sz="2000" b="1" smtClean="0">
                <a:latin typeface="+mn-ea"/>
              </a:rPr>
              <a:t>는 잔차</a:t>
            </a:r>
            <a:r>
              <a:rPr lang="en-US" altLang="ko-KR" sz="2000" b="1" dirty="0" smtClean="0">
                <a:latin typeface="+mn-ea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750276" y="4442293"/>
                <a:ext cx="1105928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altLang="ko-KR" sz="20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sz="2000" b="0" i="1" smtClean="0">
                        <a:latin typeface="Cambria Math"/>
                      </a:rPr>
                      <m:t>=−57.5+7.46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20</m:t>
                        </m:r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=91.7</m:t>
                    </m:r>
                  </m:oMath>
                </a14:m>
                <a:r>
                  <a:rPr lang="en-US" altLang="ko-KR" sz="2000" dirty="0" smtClean="0">
                    <a:latin typeface="+mn-ea"/>
                  </a:rPr>
                  <a:t>   </a:t>
                </a:r>
                <a:endParaRPr lang="en-US" altLang="ko-KR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" y="4442293"/>
                <a:ext cx="11059286" cy="707886"/>
              </a:xfrm>
              <a:prstGeom prst="rect">
                <a:avLst/>
              </a:prstGeom>
              <a:blipFill rotWithShape="1">
                <a:blip r:embed="rId3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0650171"/>
                  </p:ext>
                </p:extLst>
              </p:nvPr>
            </p:nvGraphicFramePr>
            <p:xfrm>
              <a:off x="2253505" y="1622334"/>
              <a:ext cx="7684991" cy="2684778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84666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84666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2144984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846669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42204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smtClean="0"/>
                            <a:t>차량 가격</a:t>
                          </a:r>
                          <a:r>
                            <a:rPr lang="en-US" altLang="ko-KR" sz="18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1" i="1" smtClean="0"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altLang="ko-KR" sz="1800" dirty="0" smtClean="0"/>
                            <a:t>)</a:t>
                          </a:r>
                          <a:endParaRPr lang="ko-KR" altLang="en-US" sz="1800" dirty="0"/>
                        </a:p>
                      </a:txBody>
                      <a:tcPr marL="101069" marR="101069" marT="50534" marB="50534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smtClean="0"/>
                            <a:t>판매액</a:t>
                          </a:r>
                          <a:r>
                            <a:rPr lang="en-US" altLang="ko-KR" sz="18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1" i="1" dirty="0" smtClean="0">
                                  <a:latin typeface="Cambria Math"/>
                                </a:rPr>
                                <m:t>𝒚</m:t>
                              </m:r>
                            </m:oMath>
                          </a14:m>
                          <a:r>
                            <a:rPr lang="en-US" altLang="ko-KR" sz="1800" dirty="0" smtClean="0"/>
                            <a:t>)</a:t>
                          </a:r>
                          <a:endParaRPr lang="ko-KR" altLang="en-US" sz="1800" dirty="0"/>
                        </a:p>
                      </a:txBody>
                      <a:tcPr marL="101069" marR="101069" marT="50534" marB="50534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altLang="ko-KR" sz="1800" b="0" i="1" smtClean="0">
                                    <a:latin typeface="Cambria Math"/>
                                  </a:rPr>
                                  <m:t>=−57.5+7.46</m:t>
                                </m:r>
                                <m:r>
                                  <a:rPr lang="en-US" altLang="ko-KR" sz="1800" b="0" i="1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1069" marR="101069" marT="50534" marB="50534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1" i="1" smtClean="0">
                                    <a:latin typeface="Cambria Math"/>
                                  </a:rPr>
                                  <m:t>𝒆</m:t>
                                </m:r>
                                <m:r>
                                  <a:rPr lang="en-US" altLang="ko-KR" sz="1800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ko-KR" sz="1800" b="1" i="1" smtClean="0">
                                    <a:latin typeface="Cambria Math"/>
                                  </a:rPr>
                                  <m:t>𝒚</m:t>
                                </m:r>
                                <m:r>
                                  <a:rPr lang="en-US" altLang="ko-KR" sz="1800" b="1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1069" marR="101069" marT="50534" marB="50534" anchor="ctr"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13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40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39.48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0.52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19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83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84.24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-1.24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16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62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61.86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0.14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48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46.94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1.06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15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58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54.4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3.6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43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46.94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-3.94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0650171"/>
                  </p:ext>
                </p:extLst>
              </p:nvPr>
            </p:nvGraphicFramePr>
            <p:xfrm>
              <a:off x="2253505" y="1622334"/>
              <a:ext cx="7684991" cy="2684778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846669"/>
                    <a:gridCol w="1846669"/>
                    <a:gridCol w="2144984"/>
                    <a:gridCol w="1846669"/>
                  </a:tblGrid>
                  <a:tr h="4220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1">
                          <a:blip r:embed="rId4"/>
                          <a:stretch>
                            <a:fillRect l="-330" r="-316172" b="-5594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1">
                          <a:blip r:embed="rId4"/>
                          <a:stretch>
                            <a:fillRect l="-100330" r="-216172" b="-5594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1">
                          <a:blip r:embed="rId4"/>
                          <a:stretch>
                            <a:fillRect l="-172934" r="-86610" b="-5594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1">
                          <a:blip r:embed="rId4"/>
                          <a:stretch>
                            <a:fillRect l="-316172" r="-330" b="-559420"/>
                          </a:stretch>
                        </a:blipFill>
                      </a:tcPr>
                    </a:tc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13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40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39.48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0.52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19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83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84.24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-1.24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16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62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61.86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0.14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48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46.94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1.06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15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58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54.4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3.6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43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46.94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-3.94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908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적합도 검증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ko-KR" altLang="en-US" sz="2000" b="1" dirty="0" smtClean="0">
                <a:latin typeface="+mn-ea"/>
              </a:rPr>
              <a:t>적합도 검증이란</a:t>
            </a:r>
            <a:r>
              <a:rPr lang="en-US" altLang="ko-KR" sz="2000" b="1" dirty="0" smtClean="0">
                <a:latin typeface="+mn-ea"/>
              </a:rPr>
              <a:t>?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표본자료를 사용하여 구한 표본회귀식이 종속변수의 값을 어느 정도 정확하게 예측할 수 있는가의 정도를 검증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두 변수 값들이 표본회귀선 주위에 몰려 있으면 종속변수의 실제 값과 예측 값 차이인 </a:t>
            </a:r>
            <a:r>
              <a:rPr lang="ko-KR" altLang="en-US" sz="2000" dirty="0" err="1" smtClean="0">
                <a:latin typeface="+mn-ea"/>
              </a:rPr>
              <a:t>잔차가</a:t>
            </a:r>
            <a:r>
              <a:rPr lang="ko-KR" altLang="en-US" sz="2000" dirty="0" smtClean="0">
                <a:latin typeface="+mn-ea"/>
              </a:rPr>
              <a:t> 줄어들어 예측의 정확성이 높아짐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0645" y="277853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ko-KR" altLang="en-US" sz="2000" b="1" dirty="0" smtClean="0">
                <a:latin typeface="+mn-ea"/>
              </a:rPr>
              <a:t>적합도 검증 방법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0276" y="3242078"/>
            <a:ext cx="110592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추정의 표준오차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결정계수</a:t>
            </a:r>
            <a:endParaRPr lang="en-US" altLang="ko-KR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237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적합도 검증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3"/>
            </a:pPr>
            <a:r>
              <a:rPr lang="ko-KR" altLang="en-US" sz="2000" b="1" dirty="0">
                <a:latin typeface="+mn-ea"/>
              </a:rPr>
              <a:t>추정의 표준오차</a:t>
            </a:r>
            <a:r>
              <a:rPr lang="en-US" altLang="ko-KR" sz="2000" b="1" dirty="0">
                <a:latin typeface="+mn-ea"/>
              </a:rPr>
              <a:t>(standard error of estimate</a:t>
            </a:r>
            <a:r>
              <a:rPr lang="en-US" altLang="ko-KR" sz="2000" b="1" dirty="0" smtClean="0">
                <a:latin typeface="+mn-ea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750276" y="1347375"/>
                <a:ext cx="11059286" cy="53245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>
                    <a:latin typeface="+mn-ea"/>
                  </a:rPr>
                  <a:t>값이 클수록 실제 값들이 표본회귀선 주위로 널리 흩어지고 작을수록 실제 값들이 표본회귀선 주위로 모여들어 그 표본회귀선을 이용한 종속변수 값의 예측에 대한 정확도는 높아짐</a:t>
                </a:r>
                <a:endParaRPr lang="en-US" altLang="ko-KR" sz="2000" dirty="0" smtClean="0">
                  <a:latin typeface="+mn-ea"/>
                </a:endParaRPr>
              </a:p>
              <a:p>
                <a:r>
                  <a:rPr lang="en-US" altLang="ko-KR" sz="2000" dirty="0" smtClean="0">
                    <a:latin typeface="+mn-ea"/>
                  </a:rPr>
                  <a:t>-  </a:t>
                </a:r>
                <a:r>
                  <a:rPr lang="ko-KR" altLang="en-US" sz="2000" smtClean="0">
                    <a:latin typeface="+mn-ea"/>
                  </a:rPr>
                  <a:t>추정의 </a:t>
                </a:r>
                <a:r>
                  <a:rPr lang="ko-KR" altLang="en-US" sz="2000" dirty="0">
                    <a:latin typeface="+mn-ea"/>
                  </a:rPr>
                  <a:t>표준오차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>
                    <a:latin typeface="+mn-ea"/>
                  </a:rPr>
                  <a:t>와 표준편차의 차이</a:t>
                </a:r>
                <a:endParaRPr lang="en-US" altLang="ko-KR" sz="2000" dirty="0">
                  <a:latin typeface="+mn-ea"/>
                </a:endParaRPr>
              </a:p>
              <a:p>
                <a:pPr marL="800100" lvl="1" indent="-342900">
                  <a:buFont typeface="맑은 고딕" pitchFamily="50" charset="-127"/>
                  <a:buChar char="-"/>
                </a:pPr>
                <a:r>
                  <a:rPr lang="ko-KR" altLang="en-US" sz="2000" dirty="0">
                    <a:latin typeface="+mn-ea"/>
                  </a:rPr>
                  <a:t>추정의 표준오차 </a:t>
                </a:r>
                <a:r>
                  <a:rPr lang="en-US" altLang="ko-KR" sz="2000" dirty="0">
                    <a:latin typeface="+mn-ea"/>
                  </a:rPr>
                  <a:t>: </a:t>
                </a:r>
                <a:r>
                  <a:rPr lang="ko-KR" altLang="en-US" sz="2000" dirty="0">
                    <a:latin typeface="+mn-ea"/>
                  </a:rPr>
                  <a:t>표본들의 실제 값들이 표본회귀선 주위로 흩어진 변동을 측정</a:t>
                </a:r>
                <a:endParaRPr lang="en-US" altLang="ko-KR" sz="2000" dirty="0">
                  <a:latin typeface="+mn-ea"/>
                </a:endParaRPr>
              </a:p>
              <a:p>
                <a:pPr marL="800100" lvl="1" indent="-342900">
                  <a:buFont typeface="맑은 고딕" pitchFamily="50" charset="-127"/>
                  <a:buChar char="-"/>
                </a:pPr>
                <a:r>
                  <a:rPr lang="ko-KR" altLang="en-US" sz="2000" dirty="0">
                    <a:latin typeface="+mn-ea"/>
                  </a:rPr>
                  <a:t>표준편차 </a:t>
                </a:r>
                <a:r>
                  <a:rPr lang="en-US" altLang="ko-KR" sz="2000" dirty="0">
                    <a:latin typeface="+mn-ea"/>
                  </a:rPr>
                  <a:t>: </a:t>
                </a:r>
                <a:r>
                  <a:rPr lang="ko-KR" altLang="en-US" sz="2000" dirty="0">
                    <a:latin typeface="+mn-ea"/>
                  </a:rPr>
                  <a:t>표본들의 실제 값들이 평균 주위로 흩어진 변동을 측정</a:t>
                </a:r>
                <a:endParaRPr lang="en-US" altLang="ko-KR" sz="2000" dirty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000" dirty="0" smtClean="0">
                  <a:latin typeface="+mn-ea"/>
                </a:endParaRPr>
              </a:p>
              <a:p>
                <a:endParaRPr lang="en-US" altLang="ko-KR" sz="2000" dirty="0" smtClean="0">
                  <a:latin typeface="+mn-ea"/>
                  <a:ea typeface="맑은 고딕" panose="020B0503020000020004" pitchFamily="50" charset="-127"/>
                </a:endParaRPr>
              </a:p>
              <a:p>
                <a:endParaRPr lang="en-US" altLang="ko-KR" sz="2000" dirty="0">
                  <a:latin typeface="+mn-ea"/>
                  <a:ea typeface="맑은 고딕" panose="020B0503020000020004" pitchFamily="50" charset="-127"/>
                </a:endParaRPr>
              </a:p>
              <a:p>
                <a:endParaRPr lang="en-US" altLang="ko-KR" sz="2000" dirty="0" smtClean="0">
                  <a:latin typeface="+mn-ea"/>
                  <a:ea typeface="맑은 고딕" panose="020B0503020000020004" pitchFamily="50" charset="-127"/>
                </a:endParaRPr>
              </a:p>
              <a:p>
                <a:endParaRPr lang="en-US" altLang="ko-KR" sz="2000" dirty="0">
                  <a:latin typeface="+mn-ea"/>
                  <a:ea typeface="맑은 고딕" panose="020B0503020000020004" pitchFamily="50" charset="-127"/>
                </a:endParaRPr>
              </a:p>
              <a:p>
                <a:endParaRPr lang="en-US" altLang="ko-KR" sz="2000" dirty="0" smtClean="0">
                  <a:latin typeface="+mn-ea"/>
                  <a:ea typeface="맑은 고딕" panose="020B0503020000020004" pitchFamily="50" charset="-127"/>
                </a:endParaRPr>
              </a:p>
              <a:p>
                <a:endParaRPr lang="en-US" altLang="ko-KR" sz="2000" dirty="0">
                  <a:latin typeface="+mn-ea"/>
                  <a:ea typeface="맑은 고딕" panose="020B0503020000020004" pitchFamily="50" charset="-127"/>
                </a:endParaRPr>
              </a:p>
              <a:p>
                <a:endParaRPr lang="en-US" altLang="ko-KR" sz="2000" dirty="0" smtClean="0">
                  <a:latin typeface="+mn-ea"/>
                  <a:ea typeface="맑은 고딕" panose="020B0503020000020004" pitchFamily="50" charset="-127"/>
                </a:endParaRPr>
              </a:p>
              <a:p>
                <a:endParaRPr lang="en-US" altLang="ko-KR" sz="2000" dirty="0">
                  <a:latin typeface="+mn-ea"/>
                  <a:ea typeface="맑은 고딕" panose="020B0503020000020004" pitchFamily="50" charset="-127"/>
                </a:endParaRPr>
              </a:p>
              <a:p>
                <a:endParaRPr lang="en-US" altLang="ko-KR" sz="2000" dirty="0" smtClean="0">
                  <a:latin typeface="+mn-ea"/>
                  <a:ea typeface="맑은 고딕" panose="020B0503020000020004" pitchFamily="50" charset="-127"/>
                </a:endParaRPr>
              </a:p>
              <a:p>
                <a:endParaRPr lang="en-US" altLang="ko-KR" sz="2000" dirty="0" smtClean="0">
                  <a:latin typeface="+mn-ea"/>
                  <a:ea typeface="맑은 고딕" panose="020B0503020000020004" pitchFamily="50" charset="-127"/>
                </a:endParaRPr>
              </a:p>
              <a:p>
                <a:endParaRPr lang="en-US" altLang="ko-KR" sz="2000" dirty="0" smtClean="0">
                  <a:latin typeface="+mn-ea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" y="1347375"/>
                <a:ext cx="11059286" cy="5324535"/>
              </a:xfrm>
              <a:prstGeom prst="rect">
                <a:avLst/>
              </a:prstGeom>
              <a:blipFill rotWithShape="0">
                <a:blip r:embed="rId3"/>
                <a:stretch>
                  <a:fillRect l="-717" t="-1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704087" y="3318221"/>
            <a:ext cx="6783825" cy="2440289"/>
            <a:chOff x="1994442" y="2513657"/>
            <a:chExt cx="6783825" cy="244028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442" y="2513657"/>
              <a:ext cx="2519008" cy="2440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7549" y="2530245"/>
              <a:ext cx="2530718" cy="2407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88763" y="5719868"/>
                <a:ext cx="15496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가 작은 경우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763" y="5719868"/>
                <a:ext cx="1549655" cy="338554"/>
              </a:xfrm>
              <a:prstGeom prst="rect">
                <a:avLst/>
              </a:prstGeom>
              <a:blipFill rotWithShape="0">
                <a:blip r:embed="rId6"/>
                <a:stretch>
                  <a:fillRect t="-5357" r="-1181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506451" y="5719866"/>
                <a:ext cx="13444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가 큰 경우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451" y="5719866"/>
                <a:ext cx="1344471" cy="338554"/>
              </a:xfrm>
              <a:prstGeom prst="rect">
                <a:avLst/>
              </a:prstGeom>
              <a:blipFill rotWithShape="0">
                <a:blip r:embed="rId7"/>
                <a:stretch>
                  <a:fillRect t="-5357" r="-1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35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적합도 검증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3"/>
            </a:pPr>
            <a:r>
              <a:rPr lang="ko-KR" altLang="en-US" sz="2000" b="1" dirty="0">
                <a:latin typeface="+mn-ea"/>
              </a:rPr>
              <a:t>추정의 </a:t>
            </a:r>
            <a:r>
              <a:rPr lang="ko-KR" altLang="en-US" sz="2000" b="1" dirty="0" smtClean="0">
                <a:latin typeface="+mn-ea"/>
              </a:rPr>
              <a:t>표준오차 식</a:t>
            </a:r>
            <a:endParaRPr lang="en-US" altLang="ko-KR" sz="2000" b="1" dirty="0" smtClean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750276" y="1347375"/>
                <a:ext cx="11059286" cy="3810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>
                    <a:latin typeface="+mn-ea"/>
                  </a:rPr>
                  <a:t>예측 값과 실제 값의 차이를 </a:t>
                </a:r>
                <a:r>
                  <a:rPr lang="ko-KR" altLang="en-US" sz="2000" dirty="0" err="1" smtClean="0">
                    <a:latin typeface="+mn-ea"/>
                  </a:rPr>
                  <a:t>잔차라고</a:t>
                </a:r>
                <a:r>
                  <a:rPr lang="ko-KR" altLang="en-US" sz="2000" dirty="0" smtClean="0">
                    <a:latin typeface="+mn-ea"/>
                  </a:rPr>
                  <a:t> 하면 추정치의 표준오차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ko-KR" altLang="en-US" sz="2000" b="0" i="1" smtClean="0">
                        <a:latin typeface="Cambria Math"/>
                      </a:rPr>
                      <m:t>는</m:t>
                    </m:r>
                  </m:oMath>
                </a14:m>
                <a:r>
                  <a:rPr lang="en-US" altLang="ko-KR" sz="2000" dirty="0" smtClean="0">
                    <a:latin typeface="+mn-ea"/>
                  </a:rPr>
                  <a:t> </a:t>
                </a:r>
                <a:r>
                  <a:rPr lang="ko-KR" altLang="en-US" sz="2000" dirty="0" err="1" smtClean="0">
                    <a:latin typeface="+mn-ea"/>
                  </a:rPr>
                  <a:t>잔차들의</a:t>
                </a:r>
                <a:r>
                  <a:rPr lang="ko-KR" altLang="en-US" sz="2000" dirty="0" smtClean="0">
                    <a:latin typeface="+mn-ea"/>
                  </a:rPr>
                  <a:t> 표준편차를 구하기 위한 식</a:t>
                </a: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>
                    <a:latin typeface="+mn-ea"/>
                  </a:rPr>
                  <a:t>실제 값이 </a:t>
                </a:r>
                <a:r>
                  <a:rPr lang="ko-KR" altLang="en-US" sz="2000" dirty="0" err="1" smtClean="0">
                    <a:latin typeface="+mn-ea"/>
                  </a:rPr>
                  <a:t>회귀식에서</a:t>
                </a:r>
                <a:r>
                  <a:rPr lang="ko-KR" altLang="en-US" sz="2000" dirty="0" smtClean="0">
                    <a:latin typeface="+mn-ea"/>
                  </a:rPr>
                  <a:t> 얼마나 떨어져 있는가를 나타내기 위함 </a:t>
                </a:r>
                <a:endParaRPr lang="en-US" altLang="ko-KR" sz="2000" dirty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>
                    <a:latin typeface="+mn-ea"/>
                  </a:rPr>
                  <a:t>추정 </a:t>
                </a:r>
                <a:r>
                  <a:rPr lang="ko-KR" altLang="en-US" sz="2000" dirty="0">
                    <a:latin typeface="+mn-ea"/>
                  </a:rPr>
                  <a:t>표준오차 계산 기준은 회귀직선</a:t>
                </a:r>
                <a:r>
                  <a:rPr lang="en-US" altLang="ko-KR" sz="2000" dirty="0">
                    <a:latin typeface="+mn-ea"/>
                  </a:rPr>
                  <a:t>, </a:t>
                </a:r>
                <a:r>
                  <a:rPr lang="ko-KR" altLang="en-US" sz="2000" dirty="0">
                    <a:latin typeface="+mn-ea"/>
                  </a:rPr>
                  <a:t>절편과 기울기의 두 통계량에 의해 결정되므로 </a:t>
                </a:r>
                <a:r>
                  <a:rPr lang="ko-KR" altLang="en-US" sz="2000" dirty="0" err="1">
                    <a:latin typeface="+mn-ea"/>
                  </a:rPr>
                  <a:t>자유도는</a:t>
                </a:r>
                <a:r>
                  <a:rPr lang="ko-KR" altLang="en-US" sz="2000" dirty="0">
                    <a:latin typeface="+mn-ea"/>
                  </a:rPr>
                  <a:t> </a:t>
                </a:r>
                <a:r>
                  <a:rPr lang="en-US" altLang="ko-KR" sz="2000" dirty="0">
                    <a:latin typeface="+mn-ea"/>
                  </a:rPr>
                  <a:t>2</a:t>
                </a:r>
                <a:r>
                  <a:rPr lang="ko-KR" altLang="en-US" sz="2000" dirty="0">
                    <a:latin typeface="+mn-ea"/>
                  </a:rPr>
                  <a:t>만큼 </a:t>
                </a:r>
                <a:r>
                  <a:rPr lang="ko-KR" altLang="en-US" sz="2000" dirty="0" smtClean="0">
                    <a:latin typeface="+mn-ea"/>
                  </a:rPr>
                  <a:t>감소</a:t>
                </a: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000" dirty="0">
                  <a:latin typeface="+mn-ea"/>
                </a:endParaRPr>
              </a:p>
              <a:p>
                <a:endParaRPr lang="en-US" altLang="ko-KR" sz="2000" dirty="0" smtClean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altLang="ko-KR" sz="20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ko-KR" sz="2000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000" b="0" i="1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nary>
                              <m:r>
                                <a:rPr lang="en-US" altLang="ko-KR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𝑥𝑦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altLang="ko-KR" sz="2000" i="1">
                              <a:latin typeface="Cambria Math"/>
                            </a:rPr>
                            <m:t>𝑛</m:t>
                          </m:r>
                          <m:r>
                            <a:rPr lang="en-US" altLang="ko-KR" sz="2000" i="1">
                              <a:latin typeface="Cambria Math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altLang="ko-KR" sz="2000" dirty="0">
                  <a:latin typeface="+mn-ea"/>
                </a:endParaRPr>
              </a:p>
              <a:p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 smtClean="0">
                    <a:latin typeface="+mn-ea"/>
                  </a:rPr>
                  <a:t>SSE : </a:t>
                </a:r>
                <a:r>
                  <a:rPr lang="ko-KR" altLang="en-US" sz="2000" dirty="0" err="1" smtClean="0">
                    <a:latin typeface="+mn-ea"/>
                  </a:rPr>
                  <a:t>오차제곱합</a:t>
                </a:r>
                <a:endParaRPr lang="en-US" altLang="ko-KR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" y="1347375"/>
                <a:ext cx="11059286" cy="3810467"/>
              </a:xfrm>
              <a:prstGeom prst="rect">
                <a:avLst/>
              </a:prstGeom>
              <a:blipFill rotWithShape="0">
                <a:blip r:embed="rId3"/>
                <a:stretch>
                  <a:fillRect l="-717" t="-1920" b="-2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53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적합도 검증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3"/>
            </a:pPr>
            <a:r>
              <a:rPr lang="ko-KR" altLang="en-US" sz="2000" b="1" dirty="0">
                <a:latin typeface="+mn-ea"/>
              </a:rPr>
              <a:t>추정의 </a:t>
            </a:r>
            <a:r>
              <a:rPr lang="ko-KR" altLang="en-US" sz="2000" b="1" dirty="0" smtClean="0">
                <a:latin typeface="+mn-ea"/>
              </a:rPr>
              <a:t>표준오차 예시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4954153"/>
                  </p:ext>
                </p:extLst>
              </p:nvPr>
            </p:nvGraphicFramePr>
            <p:xfrm>
              <a:off x="1479328" y="1556431"/>
              <a:ext cx="9233345" cy="30619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84666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84666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846669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846669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1846669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42204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1069" marR="101069" marT="50534" marB="50534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1069" marR="101069" marT="50534" marB="50534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ko-KR" sz="18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1069" marR="101069" marT="50534" marB="50534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altLang="ko-KR" sz="18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1069" marR="101069" marT="50534" marB="50534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1" i="1" smtClean="0">
                                    <a:latin typeface="Cambria Math"/>
                                  </a:rPr>
                                  <m:t>𝒙𝒚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1069" marR="101069" marT="50534" marB="50534" anchor="ctr"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13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40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 smtClean="0"/>
                            <a:t>169</a:t>
                          </a:r>
                          <a:endParaRPr lang="ko-KR" altLang="en-US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1600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520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19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83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 smtClean="0"/>
                            <a:t>361</a:t>
                          </a:r>
                          <a:endParaRPr lang="ko-KR" altLang="en-US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6889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1577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16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62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 smtClean="0"/>
                            <a:t>256</a:t>
                          </a:r>
                          <a:endParaRPr lang="ko-KR" altLang="en-US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3844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992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48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 smtClean="0"/>
                            <a:t>196</a:t>
                          </a:r>
                          <a:endParaRPr lang="ko-KR" altLang="en-US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2304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672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15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58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 smtClean="0"/>
                            <a:t>225</a:t>
                          </a:r>
                          <a:endParaRPr lang="ko-KR" altLang="en-US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3364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870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43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 smtClean="0"/>
                            <a:t>196</a:t>
                          </a:r>
                          <a:endParaRPr lang="ko-KR" altLang="en-US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1849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602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91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334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 smtClean="0"/>
                            <a:t>1403</a:t>
                          </a:r>
                          <a:endParaRPr lang="ko-KR" altLang="en-US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19850</a:t>
                          </a:r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5233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4954153"/>
                  </p:ext>
                </p:extLst>
              </p:nvPr>
            </p:nvGraphicFramePr>
            <p:xfrm>
              <a:off x="1479328" y="1556431"/>
              <a:ext cx="9233345" cy="30619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846669"/>
                    <a:gridCol w="1846669"/>
                    <a:gridCol w="1846669"/>
                    <a:gridCol w="1846669"/>
                    <a:gridCol w="1846669"/>
                  </a:tblGrid>
                  <a:tr h="4220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1">
                          <a:blip r:embed="rId4"/>
                          <a:stretch>
                            <a:fillRect l="-330" r="-400000" b="-650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1">
                          <a:blip r:embed="rId4"/>
                          <a:stretch>
                            <a:fillRect l="-100330" r="-300000" b="-650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1">
                          <a:blip r:embed="rId4"/>
                          <a:stretch>
                            <a:fillRect l="-200993" r="-200993" b="-650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1">
                          <a:blip r:embed="rId4"/>
                          <a:stretch>
                            <a:fillRect l="-300000" r="-100330" b="-650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1">
                          <a:blip r:embed="rId4"/>
                          <a:stretch>
                            <a:fillRect l="-400000" r="-330" b="-650725"/>
                          </a:stretch>
                        </a:blipFill>
                      </a:tcPr>
                    </a:tc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13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40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 smtClean="0"/>
                            <a:t>169</a:t>
                          </a:r>
                          <a:endParaRPr lang="ko-KR" altLang="en-US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1600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520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19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83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 smtClean="0"/>
                            <a:t>361</a:t>
                          </a:r>
                          <a:endParaRPr lang="ko-KR" altLang="en-US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6889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1577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16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62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 smtClean="0"/>
                            <a:t>256</a:t>
                          </a:r>
                          <a:endParaRPr lang="ko-KR" altLang="en-US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3844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992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48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 smtClean="0"/>
                            <a:t>196</a:t>
                          </a:r>
                          <a:endParaRPr lang="ko-KR" altLang="en-US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2304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672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15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58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 smtClean="0"/>
                            <a:t>225</a:t>
                          </a:r>
                          <a:endParaRPr lang="ko-KR" altLang="en-US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3364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870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43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 smtClean="0"/>
                            <a:t>196</a:t>
                          </a:r>
                          <a:endParaRPr lang="ko-KR" altLang="en-US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1849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602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91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334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 smtClean="0"/>
                            <a:t>1403</a:t>
                          </a:r>
                          <a:endParaRPr lang="ko-KR" altLang="en-US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19850</a:t>
                          </a:r>
                          <a:endParaRPr lang="en-US" altLang="ko-KR" sz="1800" dirty="0" smtClean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5233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750276" y="4442293"/>
                <a:ext cx="11059286" cy="1017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altLang="ko-KR" sz="20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nary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altLang="ko-KR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/>
                            </a:rPr>
                            <m:t>−2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/>
                            </a:rPr>
                            <m:t>19850−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−57.5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334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/>
                            </a:rPr>
                            <m:t>−7.46(5233)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/>
                            </a:rPr>
                            <m:t>6−2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/>
                        </a:rPr>
                        <m:t>=4.205</m:t>
                      </m:r>
                    </m:oMath>
                  </m:oMathPara>
                </a14:m>
                <a:endParaRPr lang="en-US" altLang="ko-KR" sz="20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" y="4442293"/>
                <a:ext cx="11059286" cy="10177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38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45647" y="2996952"/>
            <a:ext cx="490070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단일선형회귀분석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54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80645" y="856127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4"/>
            </a:pPr>
            <a:r>
              <a:rPr lang="ko-KR" altLang="en-US" sz="2000" b="1" dirty="0" err="1" smtClean="0">
                <a:latin typeface="+mn-ea"/>
              </a:rPr>
              <a:t>총변</a:t>
            </a:r>
            <a:r>
              <a:rPr lang="ko-KR" altLang="en-US" sz="2000" b="1" dirty="0" err="1">
                <a:latin typeface="+mn-ea"/>
              </a:rPr>
              <a:t>동</a:t>
            </a:r>
            <a:r>
              <a:rPr lang="en-US" altLang="ko-KR" sz="2000" b="1" dirty="0" smtClean="0">
                <a:latin typeface="+mn-ea"/>
              </a:rPr>
              <a:t>(total variation)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적합도 검증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750276" y="1360220"/>
                <a:ext cx="11059286" cy="42232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  <a:ea typeface="맑은 고딕" panose="020B0503020000020004" pitchFamily="50" charset="-127"/>
                  </a:rPr>
                  <a:t>- </a:t>
                </a:r>
                <a:r>
                  <a:rPr lang="ko-KR" altLang="en-US" sz="2000" smtClean="0">
                    <a:latin typeface="+mn-ea"/>
                  </a:rPr>
                  <a:t>총제곱합</a:t>
                </a:r>
                <a:r>
                  <a:rPr lang="en-US" altLang="ko-KR" sz="2000" dirty="0" smtClean="0">
                    <a:latin typeface="+mn-ea"/>
                  </a:rPr>
                  <a:t>(Sum </a:t>
                </a:r>
                <a:r>
                  <a:rPr lang="en-US" altLang="ko-KR" sz="2000" dirty="0">
                    <a:latin typeface="+mn-ea"/>
                  </a:rPr>
                  <a:t>of Squares </a:t>
                </a:r>
                <a:r>
                  <a:rPr lang="en-US" altLang="ko-KR" sz="2000" dirty="0" smtClean="0">
                    <a:latin typeface="+mn-ea"/>
                  </a:rPr>
                  <a:t>Total : SST)</a:t>
                </a:r>
                <a:r>
                  <a:rPr lang="ko-KR" altLang="en-US" sz="2000" smtClean="0">
                    <a:latin typeface="+mn-ea"/>
                  </a:rPr>
                  <a:t> </a:t>
                </a:r>
                <a:r>
                  <a:rPr lang="en-US" altLang="ko-KR" sz="2000" dirty="0" smtClean="0">
                    <a:latin typeface="+mn-ea"/>
                  </a:rPr>
                  <a:t>= </a:t>
                </a:r>
                <a:r>
                  <a:rPr lang="ko-KR" altLang="en-US" sz="2000" smtClean="0">
                    <a:latin typeface="+mn-ea"/>
                  </a:rPr>
                  <a:t>회귀제곱합</a:t>
                </a:r>
                <a:r>
                  <a:rPr lang="en-US" altLang="ko-KR" sz="2000" dirty="0" smtClean="0">
                    <a:latin typeface="+mn-ea"/>
                  </a:rPr>
                  <a:t>(Sum </a:t>
                </a:r>
                <a:r>
                  <a:rPr lang="en-US" altLang="ko-KR" sz="2000" dirty="0">
                    <a:latin typeface="+mn-ea"/>
                  </a:rPr>
                  <a:t>of Squares </a:t>
                </a:r>
                <a:r>
                  <a:rPr lang="en-US" altLang="ko-KR" sz="2000" dirty="0" err="1" smtClean="0">
                    <a:latin typeface="+mn-ea"/>
                  </a:rPr>
                  <a:t>Regression:SSR</a:t>
                </a:r>
                <a:r>
                  <a:rPr lang="en-US" altLang="ko-KR" sz="2000" dirty="0" smtClean="0">
                    <a:latin typeface="+mn-ea"/>
                  </a:rPr>
                  <a:t>)</a:t>
                </a:r>
                <a:r>
                  <a:rPr lang="ko-KR" altLang="en-US" sz="2000" smtClean="0">
                    <a:latin typeface="+mn-ea"/>
                  </a:rPr>
                  <a:t> </a:t>
                </a:r>
                <a:r>
                  <a:rPr lang="en-US" altLang="ko-KR" sz="2000" dirty="0">
                    <a:latin typeface="+mn-ea"/>
                  </a:rPr>
                  <a:t>+ </a:t>
                </a:r>
                <a:r>
                  <a:rPr lang="ko-KR" altLang="en-US" sz="2000" smtClean="0">
                    <a:latin typeface="+mn-ea"/>
                  </a:rPr>
                  <a:t>잔차제곱합</a:t>
                </a:r>
                <a:r>
                  <a:rPr lang="en-US" altLang="ko-KR" sz="2000" dirty="0" smtClean="0">
                    <a:latin typeface="+mn-ea"/>
                  </a:rPr>
                  <a:t>(Sum </a:t>
                </a:r>
                <a:r>
                  <a:rPr lang="en-US" altLang="ko-KR" sz="2000" dirty="0">
                    <a:latin typeface="+mn-ea"/>
                  </a:rPr>
                  <a:t>of Squares </a:t>
                </a:r>
                <a:r>
                  <a:rPr lang="en-US" altLang="ko-KR" sz="2000" dirty="0" err="1" smtClean="0">
                    <a:latin typeface="+mn-ea"/>
                  </a:rPr>
                  <a:t>Error:SSE</a:t>
                </a:r>
                <a:r>
                  <a:rPr lang="en-US" altLang="ko-KR" sz="2000" dirty="0" smtClean="0">
                    <a:latin typeface="+mn-ea"/>
                  </a:rPr>
                  <a:t>) </a:t>
                </a:r>
              </a:p>
              <a:p>
                <a:endParaRPr lang="en-US" altLang="ko-KR" sz="20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ko-KR" sz="20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ko-KR" sz="20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20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000" dirty="0" smtClean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</a:rPr>
                        <m:t>𝑆𝑆𝑇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𝑆𝑆𝑅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𝑆𝑆𝐸</m:t>
                      </m:r>
                    </m:oMath>
                  </m:oMathPara>
                </a14:m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 typeface="맑은 고딕" pitchFamily="50" charset="-127"/>
                  <a:buChar char="-"/>
                </a:pP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 typeface="맑은 고딕" pitchFamily="50" charset="-127"/>
                  <a:buChar char="-"/>
                </a:pPr>
                <a:endParaRPr lang="en-US" altLang="ko-KR" sz="2000" dirty="0">
                  <a:latin typeface="+mn-ea"/>
                </a:endParaRPr>
              </a:p>
              <a:p>
                <a:pPr marL="342900" indent="-342900">
                  <a:buFont typeface="맑은 고딕" pitchFamily="50" charset="-127"/>
                  <a:buChar char="-"/>
                </a:pP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 typeface="맑은 고딕" pitchFamily="50" charset="-127"/>
                  <a:buChar char="-"/>
                </a:pPr>
                <a:r>
                  <a:rPr lang="en-US" altLang="ko-KR" sz="2000" dirty="0" smtClean="0">
                    <a:latin typeface="+mn-ea"/>
                  </a:rPr>
                  <a:t>SST : </a:t>
                </a:r>
                <a:r>
                  <a:rPr lang="ko-KR" altLang="en-US" sz="2000" smtClean="0">
                    <a:latin typeface="+mn-ea"/>
                  </a:rPr>
                  <a:t>실제 </a:t>
                </a:r>
                <a:r>
                  <a:rPr lang="ko-KR" altLang="en-US" sz="2000" dirty="0" smtClean="0">
                    <a:latin typeface="+mn-ea"/>
                  </a:rPr>
                  <a:t>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 smtClean="0">
                    <a:latin typeface="+mn-ea"/>
                  </a:rPr>
                  <a:t>들이 이들의 평균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sz="2000" dirty="0" err="1" smtClean="0">
                    <a:latin typeface="+mn-ea"/>
                  </a:rPr>
                  <a:t>로부터</a:t>
                </a:r>
                <a:r>
                  <a:rPr lang="ko-KR" altLang="en-US" sz="2000" dirty="0" smtClean="0">
                    <a:latin typeface="+mn-ea"/>
                  </a:rPr>
                  <a:t> 흩어진 정도</a:t>
                </a: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 typeface="맑은 고딕" pitchFamily="50" charset="-127"/>
                  <a:buChar char="-"/>
                </a:pPr>
                <a:r>
                  <a:rPr lang="en-US" altLang="ko-KR" sz="2000" dirty="0" smtClean="0">
                    <a:latin typeface="+mn-ea"/>
                  </a:rPr>
                  <a:t>SSR : </a:t>
                </a:r>
                <a:r>
                  <a:rPr lang="ko-KR" altLang="en-US" sz="2000" smtClean="0">
                    <a:latin typeface="+mn-ea"/>
                  </a:rPr>
                  <a:t>예측치와 </a:t>
                </a:r>
                <a:r>
                  <a:rPr lang="ko-KR" altLang="en-US" sz="2000">
                    <a:latin typeface="+mn-ea"/>
                  </a:rPr>
                  <a:t>실제 </a:t>
                </a:r>
                <a:r>
                  <a:rPr lang="ko-KR" altLang="en-US" sz="2000" dirty="0">
                    <a:latin typeface="+mn-ea"/>
                  </a:rPr>
                  <a:t>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smtClean="0">
                    <a:latin typeface="+mn-ea"/>
                  </a:rPr>
                  <a:t>들의 </a:t>
                </a:r>
                <a:r>
                  <a:rPr lang="ko-KR" altLang="en-US" sz="2000" dirty="0">
                    <a:latin typeface="+mn-ea"/>
                  </a:rPr>
                  <a:t>평균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sz="2000" smtClean="0">
                    <a:latin typeface="+mn-ea"/>
                  </a:rPr>
                  <a:t>의 차이의 제곱의 합</a:t>
                </a: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 typeface="맑은 고딕" pitchFamily="50" charset="-127"/>
                  <a:buChar char="-"/>
                </a:pPr>
                <a:r>
                  <a:rPr lang="en-US" altLang="ko-KR" sz="2000" dirty="0" smtClean="0">
                    <a:latin typeface="+mn-ea"/>
                  </a:rPr>
                  <a:t>SSE : </a:t>
                </a:r>
                <a:r>
                  <a:rPr lang="ko-KR" altLang="en-US" sz="2000" smtClean="0">
                    <a:latin typeface="+mn-ea"/>
                  </a:rPr>
                  <a:t>예측치와 실제 값의 차이의 제곱의 합</a:t>
                </a:r>
                <a:endParaRPr lang="en-US" altLang="ko-KR" sz="2000" dirty="0">
                  <a:latin typeface="+mn-ea"/>
                </a:endParaRPr>
              </a:p>
              <a:p>
                <a:endParaRPr lang="en-US" altLang="ko-KR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" y="1360220"/>
                <a:ext cx="11059286" cy="4223207"/>
              </a:xfrm>
              <a:prstGeom prst="rect">
                <a:avLst/>
              </a:prstGeom>
              <a:blipFill rotWithShape="0">
                <a:blip r:embed="rId3"/>
                <a:stretch>
                  <a:fillRect l="-717" t="-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3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적합도 검증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5"/>
            </a:pPr>
            <a:r>
              <a:rPr lang="ko-KR" altLang="en-US" sz="2000" b="1" dirty="0">
                <a:latin typeface="+mn-ea"/>
              </a:rPr>
              <a:t>결정계수</a:t>
            </a:r>
            <a:r>
              <a:rPr lang="en-US" altLang="ko-KR" sz="2000" b="1" dirty="0" smtClean="0">
                <a:latin typeface="+mn-ea"/>
              </a:rPr>
              <a:t>(Coefficient </a:t>
            </a:r>
            <a:r>
              <a:rPr lang="en-US" altLang="ko-KR" sz="2000" b="1" dirty="0">
                <a:latin typeface="+mn-ea"/>
              </a:rPr>
              <a:t>of </a:t>
            </a:r>
            <a:r>
              <a:rPr lang="en-US" altLang="ko-KR" sz="2000" b="1" dirty="0" smtClean="0">
                <a:latin typeface="+mn-ea"/>
              </a:rPr>
              <a:t>Determination</a:t>
            </a:r>
            <a:r>
              <a:rPr lang="en-US" altLang="ko-KR" sz="2000" b="1" dirty="0">
                <a:latin typeface="+mn-ea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750276" y="1347375"/>
                <a:ext cx="11059286" cy="4763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b="0" i="1" smtClean="0">
                              <a:latin typeface="Cambria Math"/>
                            </a:rPr>
                            <m:t>설명되는</m:t>
                          </m:r>
                          <m:r>
                            <a:rPr lang="en-US" altLang="ko-KR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ko-KR" altLang="en-US" sz="2000" b="0" i="1" smtClean="0">
                              <a:latin typeface="Cambria Math"/>
                            </a:rPr>
                            <m:t>변동</m:t>
                          </m:r>
                        </m:num>
                        <m:den>
                          <m:r>
                            <a:rPr lang="ko-KR" altLang="en-US" sz="2000" b="0" i="1" smtClean="0">
                              <a:latin typeface="Cambria Math"/>
                            </a:rPr>
                            <m:t>총변동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/>
                            </a:rPr>
                            <m:t>𝑆𝑆𝑅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/>
                            </a:rPr>
                            <m:t>𝑆𝑆𝑇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/>
                        </a:rPr>
                        <m:t>=1−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/>
                            </a:rPr>
                            <m:t>𝑆𝑆𝐸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/>
                            </a:rPr>
                            <m:t>𝑆𝑆𝑇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/>
                            </a:rPr>
                            <m:t>𝑎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𝑏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000" dirty="0" smtClean="0">
                  <a:latin typeface="+mn-ea"/>
                </a:endParaRPr>
              </a:p>
              <a:p>
                <a:endParaRPr lang="en-US" altLang="ko-KR" sz="2000" dirty="0">
                  <a:latin typeface="+mn-ea"/>
                </a:endParaRPr>
              </a:p>
              <a:p>
                <a:pPr marL="342900" indent="-342900">
                  <a:buFont typeface="맑은 고딕" pitchFamily="50" charset="-127"/>
                  <a:buChar char="-"/>
                </a:pPr>
                <a:r>
                  <a:rPr lang="ko-KR" altLang="en-US" sz="2000" dirty="0" smtClean="0">
                    <a:latin typeface="+mn-ea"/>
                  </a:rPr>
                  <a:t>결정계수는 </a:t>
                </a:r>
                <a:r>
                  <a:rPr lang="en-US" altLang="ko-KR" sz="2000" dirty="0" smtClean="0">
                    <a:latin typeface="+mn-ea"/>
                  </a:rPr>
                  <a:t>0</a:t>
                </a:r>
                <a:r>
                  <a:rPr lang="ko-KR" altLang="en-US" sz="2000" dirty="0" smtClean="0">
                    <a:latin typeface="+mn-ea"/>
                  </a:rPr>
                  <a:t>부터 </a:t>
                </a:r>
                <a:r>
                  <a:rPr lang="en-US" altLang="ko-KR" sz="2000" dirty="0" smtClean="0">
                    <a:latin typeface="+mn-ea"/>
                  </a:rPr>
                  <a:t>1</a:t>
                </a:r>
                <a:r>
                  <a:rPr lang="ko-KR" altLang="en-US" sz="2000" dirty="0" smtClean="0">
                    <a:latin typeface="+mn-ea"/>
                  </a:rPr>
                  <a:t>까지의 값을 가짐</a:t>
                </a: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 typeface="맑은 고딕" pitchFamily="50" charset="-127"/>
                  <a:buChar char="-"/>
                </a:pPr>
                <a:r>
                  <a:rPr lang="ko-KR" altLang="en-US" sz="2000" dirty="0" smtClean="0">
                    <a:latin typeface="+mn-ea"/>
                  </a:rPr>
                  <a:t>표본회귀선이 모든 자료에 완전히 적합하면 </a:t>
                </a:r>
                <a:r>
                  <a:rPr lang="en-US" altLang="ko-KR" sz="2000" dirty="0" smtClean="0">
                    <a:latin typeface="+mn-ea"/>
                  </a:rPr>
                  <a:t>SSE=0,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ko-KR" altLang="en-US" sz="2000" dirty="0" smtClean="0">
                    <a:latin typeface="+mn-ea"/>
                  </a:rPr>
                  <a:t>이 됨</a:t>
                </a: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 typeface="맑은 고딕" pitchFamily="50" charset="-127"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 smtClean="0">
                    <a:latin typeface="+mn-ea"/>
                  </a:rPr>
                  <a:t>의 값이 </a:t>
                </a:r>
                <a:r>
                  <a:rPr lang="en-US" altLang="ko-KR" sz="2000" dirty="0" smtClean="0">
                    <a:latin typeface="+mn-ea"/>
                  </a:rPr>
                  <a:t>1</a:t>
                </a:r>
                <a:r>
                  <a:rPr lang="ko-KR" altLang="en-US" sz="2000" dirty="0" smtClean="0">
                    <a:latin typeface="+mn-ea"/>
                  </a:rPr>
                  <a:t>에 가까울수록 표본회귀선으로 종속변수의 실제 </a:t>
                </a:r>
                <a:r>
                  <a:rPr lang="ko-KR" altLang="en-US" sz="2000" dirty="0">
                    <a:latin typeface="+mn-ea"/>
                  </a:rPr>
                  <a:t>값</a:t>
                </a:r>
                <a:r>
                  <a:rPr lang="ko-KR" altLang="en-US" sz="2000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 smtClean="0">
                    <a:latin typeface="+mn-ea"/>
                  </a:rPr>
                  <a:t>를 예측하는데 정확성이 더 높음</a:t>
                </a: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 typeface="맑은 고딕" pitchFamily="50" charset="-127"/>
                  <a:buChar char="-"/>
                </a:pP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 typeface="맑은 고딕" pitchFamily="50" charset="-127"/>
                  <a:buChar char="-"/>
                </a:pPr>
                <a:endParaRPr lang="en-US" altLang="ko-KR" sz="2000" dirty="0">
                  <a:latin typeface="+mn-ea"/>
                </a:endParaRPr>
              </a:p>
              <a:p>
                <a:endParaRPr lang="en-US" altLang="ko-KR" sz="2000" dirty="0" smtClean="0">
                  <a:latin typeface="+mn-ea"/>
                  <a:ea typeface="맑은 고딕" panose="020B0503020000020004" pitchFamily="50" charset="-127"/>
                </a:endParaRPr>
              </a:p>
              <a:p>
                <a:endParaRPr lang="en-US" altLang="ko-KR" sz="2000" dirty="0" smtClean="0">
                  <a:latin typeface="+mn-ea"/>
                  <a:ea typeface="맑은 고딕" panose="020B0503020000020004" pitchFamily="50" charset="-127"/>
                </a:endParaRPr>
              </a:p>
              <a:p>
                <a:r>
                  <a:rPr lang="ko-KR" altLang="ko-KR" sz="2000" dirty="0" smtClean="0">
                    <a:latin typeface="+mn-ea"/>
                    <a:ea typeface="맑은 고딕" panose="020B0503020000020004" pitchFamily="50" charset="-127"/>
                  </a:rPr>
                  <a:t>※</a:t>
                </a:r>
                <a:r>
                  <a:rPr lang="en-US" altLang="ko-KR" sz="2000" dirty="0" smtClean="0">
                    <a:latin typeface="+mn-ea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2000" dirty="0" err="1">
                    <a:latin typeface="+mn-ea"/>
                  </a:rPr>
                  <a:t>총편차</a:t>
                </a:r>
                <a:r>
                  <a:rPr lang="en-US" altLang="ko-KR" sz="2000" dirty="0" smtClean="0">
                    <a:latin typeface="+mn-ea"/>
                    <a:ea typeface="맑은 고딕" panose="020B0503020000020004" pitchFamily="50" charset="-127"/>
                  </a:rPr>
                  <a:t>(Total Deviation</a:t>
                </a:r>
                <a:r>
                  <a:rPr lang="en-US" altLang="ko-KR" sz="2000" dirty="0">
                    <a:latin typeface="+mn-ea"/>
                    <a:ea typeface="맑은 고딕" panose="020B0503020000020004" pitchFamily="50" charset="-127"/>
                  </a:rPr>
                  <a:t>) </a:t>
                </a:r>
                <a:r>
                  <a:rPr lang="en-US" altLang="ko-KR" sz="2000" dirty="0">
                    <a:latin typeface="+mn-ea"/>
                  </a:rPr>
                  <a:t>= </a:t>
                </a:r>
                <a:r>
                  <a:rPr lang="ko-KR" altLang="en-US" sz="2000" dirty="0">
                    <a:latin typeface="+mn-ea"/>
                  </a:rPr>
                  <a:t>설명된 편차 </a:t>
                </a:r>
                <a:r>
                  <a:rPr lang="en-US" altLang="ko-KR" sz="2000" dirty="0">
                    <a:latin typeface="+mn-ea"/>
                  </a:rPr>
                  <a:t>+ </a:t>
                </a:r>
                <a:r>
                  <a:rPr lang="ko-KR" altLang="en-US" sz="2000" dirty="0">
                    <a:latin typeface="+mn-ea"/>
                  </a:rPr>
                  <a:t>설명 안된 편차</a:t>
                </a:r>
                <a:endParaRPr lang="en-US" altLang="ko-KR" sz="2000" dirty="0">
                  <a:latin typeface="+mn-ea"/>
                </a:endParaRPr>
              </a:p>
              <a:p>
                <a:endParaRPr lang="en-US" altLang="ko-KR" sz="20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/>
                            </a:rPr>
                            <m:t>(</m:t>
                          </m:r>
                          <m:r>
                            <a:rPr lang="en-US" altLang="ko-KR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i="1">
                          <a:latin typeface="Cambria Math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ko-KR" sz="2000" i="1">
                          <a:latin typeface="Cambria Math"/>
                        </a:rPr>
                        <m:t>)=(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i="1">
                          <a:latin typeface="Cambria Math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ko-KR" sz="2000" i="1">
                          <a:latin typeface="Cambria Math"/>
                        </a:rPr>
                        <m:t>)+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(</m:t>
                          </m:r>
                          <m:r>
                            <a:rPr lang="en-US" altLang="ko-KR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2000" dirty="0">
                  <a:latin typeface="+mn-ea"/>
                </a:endParaRPr>
              </a:p>
              <a:p>
                <a:pPr marL="342900" indent="-342900">
                  <a:buFont typeface="맑은 고딕" pitchFamily="50" charset="-127"/>
                  <a:buChar char="-"/>
                </a:pPr>
                <a:endParaRPr lang="en-US" altLang="ko-KR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" y="1347375"/>
                <a:ext cx="11059286" cy="4763612"/>
              </a:xfrm>
              <a:prstGeom prst="rect">
                <a:avLst/>
              </a:prstGeom>
              <a:blipFill rotWithShape="1">
                <a:blip r:embed="rId3"/>
                <a:stretch>
                  <a:fillRect l="-717" r="-4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적합도 검증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5"/>
            </a:pPr>
            <a:r>
              <a:rPr lang="ko-KR" altLang="en-US" sz="2000" b="1" dirty="0" smtClean="0">
                <a:latin typeface="+mn-ea"/>
              </a:rPr>
              <a:t>결정계수 예시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1877390"/>
                  </p:ext>
                </p:extLst>
              </p:nvPr>
            </p:nvGraphicFramePr>
            <p:xfrm>
              <a:off x="1927655" y="1334531"/>
              <a:ext cx="8336694" cy="3109697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32838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132838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13283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132838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1132838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  <a:gridCol w="1132838">
                      <a:extLst>
                        <a:ext uri="{9D8B030D-6E8A-4147-A177-3AD203B41FA5}">
                          <a16:colId xmlns="" xmlns:a16="http://schemas.microsoft.com/office/drawing/2014/main" val="20005"/>
                        </a:ext>
                      </a:extLst>
                    </a:gridCol>
                    <a:gridCol w="1539666">
                      <a:extLst>
                        <a:ext uri="{9D8B030D-6E8A-4147-A177-3AD203B41FA5}">
                          <a16:colId xmlns="" xmlns:a16="http://schemas.microsoft.com/office/drawing/2014/main" val="20006"/>
                        </a:ext>
                      </a:extLst>
                    </a:gridCol>
                  </a:tblGrid>
                  <a:tr h="33163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marL="101069" marR="101069" marT="50534" marB="50534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marL="101069" marR="101069" marT="50534" marB="50534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marL="101069" marR="101069" marT="50534" marB="50534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/>
                                  </a:rPr>
                                  <m:t>𝒚</m:t>
                                </m:r>
                                <m:r>
                                  <a:rPr lang="en-US" altLang="ko-KR" sz="1600" b="1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marL="101069" marR="101069" marT="50534" marB="50534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b="1" i="1" smtClean="0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marL="101069" marR="101069" marT="50534" marB="50534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b="1" i="1" smtClean="0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 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marL="101069" marR="101069" marT="50534" marB="50534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b="1" i="1" smtClean="0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marL="101069" marR="101069" marT="50534" marB="50534" anchor="ctr"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264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13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40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39.48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0.52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0.2704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-15.67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245.44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264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19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83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84.24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-1.24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1.5376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27.33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747.11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264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16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62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61.86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0.14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0.0196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6.33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40.11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264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14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48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46.94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1.06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1.1236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-7.67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58.78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264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15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58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54.4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3.6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12.96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2.33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5.44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3264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14</a:t>
                          </a:r>
                          <a:endParaRPr lang="ko-KR" altLang="en-US" sz="16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43</a:t>
                          </a:r>
                          <a:endParaRPr lang="ko-KR" altLang="en-US" sz="16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46.94</a:t>
                          </a:r>
                          <a:endParaRPr lang="ko-KR" altLang="en-US" sz="16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-3.94</a:t>
                          </a:r>
                          <a:endParaRPr lang="ko-KR" altLang="en-US" sz="16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15.5236</a:t>
                          </a: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-12.67 </a:t>
                          </a: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160.44</a:t>
                          </a:r>
                          <a:endParaRPr lang="ko-KR" altLang="en-US" sz="16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3264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91</a:t>
                          </a:r>
                          <a:endParaRPr lang="ko-KR" altLang="en-US" sz="16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334</a:t>
                          </a:r>
                          <a:endParaRPr lang="ko-KR" altLang="en-US" sz="16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333.86</a:t>
                          </a:r>
                          <a:endParaRPr lang="ko-KR" altLang="en-US" sz="16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0.14</a:t>
                          </a:r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31.4348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-0.02 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1257.33</a:t>
                          </a:r>
                          <a:endParaRPr lang="ko-KR" altLang="en-US" sz="16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326410">
                    <a:tc gridSpan="7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SSE=31.4348       SST=1,257.33</a:t>
                          </a:r>
                          <a:endParaRPr lang="ko-KR" altLang="en-US" sz="16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 smtClean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1877390"/>
                  </p:ext>
                </p:extLst>
              </p:nvPr>
            </p:nvGraphicFramePr>
            <p:xfrm>
              <a:off x="1927655" y="1334531"/>
              <a:ext cx="8336694" cy="3109697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32838"/>
                    <a:gridCol w="1132838"/>
                    <a:gridCol w="1132838"/>
                    <a:gridCol w="1132838"/>
                    <a:gridCol w="1132838"/>
                    <a:gridCol w="1132838"/>
                    <a:gridCol w="1539666"/>
                  </a:tblGrid>
                  <a:tr h="35043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1">
                          <a:blip r:embed="rId3"/>
                          <a:stretch>
                            <a:fillRect t="-1754" r="-635484" b="-8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1">
                          <a:blip r:embed="rId3"/>
                          <a:stretch>
                            <a:fillRect l="-100000" t="-1754" r="-535484" b="-8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1">
                          <a:blip r:embed="rId3"/>
                          <a:stretch>
                            <a:fillRect l="-200000" t="-1754" r="-435484" b="-8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1">
                          <a:blip r:embed="rId3"/>
                          <a:stretch>
                            <a:fillRect l="-300000" t="-1754" r="-335484" b="-8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1">
                          <a:blip r:embed="rId3"/>
                          <a:stretch>
                            <a:fillRect l="-402162" t="-1754" r="-237297" b="-8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1">
                          <a:blip r:embed="rId3"/>
                          <a:stretch>
                            <a:fillRect l="-499462" t="-1754" r="-136022" b="-8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1">
                          <a:blip r:embed="rId3"/>
                          <a:stretch>
                            <a:fillRect l="-440711" t="-1754" b="-815789"/>
                          </a:stretch>
                        </a:blipFill>
                      </a:tcPr>
                    </a:tc>
                  </a:tr>
                  <a:tr h="34490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13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40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39.48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0.52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0.2704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-15.67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245.44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</a:tr>
                  <a:tr h="34490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19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83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84.24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-1.24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1.5376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27.33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747.11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</a:tr>
                  <a:tr h="34490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16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62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61.86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0.14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0.0196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6.33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40.11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</a:tr>
                  <a:tr h="34490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14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48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46.94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1.06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1.1236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-7.67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58.78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</a:tr>
                  <a:tr h="34490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15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58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54.4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3.6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12.96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2.33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5.44</a:t>
                          </a:r>
                          <a:endParaRPr lang="ko-KR" altLang="en-US" sz="1600" dirty="0"/>
                        </a:p>
                      </a:txBody>
                      <a:tcPr marL="101069" marR="101069" marT="50534" marB="50534"/>
                    </a:tc>
                  </a:tr>
                  <a:tr h="34490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14</a:t>
                          </a:r>
                          <a:endParaRPr lang="ko-KR" altLang="en-US" sz="16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43</a:t>
                          </a:r>
                          <a:endParaRPr lang="ko-KR" altLang="en-US" sz="16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46.94</a:t>
                          </a:r>
                          <a:endParaRPr lang="ko-KR" altLang="en-US" sz="16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-3.94</a:t>
                          </a:r>
                          <a:endParaRPr lang="ko-KR" altLang="en-US" sz="16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15.5236</a:t>
                          </a: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-12.67 </a:t>
                          </a: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160.44</a:t>
                          </a:r>
                          <a:endParaRPr lang="ko-KR" altLang="en-US" sz="16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4490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91</a:t>
                          </a:r>
                          <a:endParaRPr lang="ko-KR" altLang="en-US" sz="16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334</a:t>
                          </a:r>
                          <a:endParaRPr lang="ko-KR" altLang="en-US" sz="16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333.86</a:t>
                          </a:r>
                          <a:endParaRPr lang="ko-KR" altLang="en-US" sz="16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0.14</a:t>
                          </a:r>
                          <a:endParaRPr lang="en-US" altLang="ko-KR" sz="1600" dirty="0" smtClean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31.4348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-0.02 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1257.33</a:t>
                          </a:r>
                          <a:endParaRPr lang="ko-KR" altLang="en-US" sz="16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44908">
                    <a:tc gridSpan="7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SSE=31.4348       SST=1,257.33</a:t>
                          </a:r>
                          <a:endParaRPr lang="ko-KR" altLang="en-US" sz="16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 smtClean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750276" y="4442293"/>
                <a:ext cx="11059286" cy="16326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altLang="ko-KR" sz="20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</a:rPr>
                        <m:t>𝑆𝑆𝑅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𝑆𝑆𝑇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−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𝑆𝑆𝐸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=1,257.33−31.4348=1,225.895</m:t>
                      </m:r>
                    </m:oMath>
                  </m:oMathPara>
                </a14:m>
                <a:endParaRPr lang="en-US" altLang="ko-KR" sz="2000" dirty="0" smtClean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/>
                            </a:rPr>
                            <m:t>𝑆𝑆𝑅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/>
                            </a:rPr>
                            <m:t>𝑆𝑆𝑇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/>
                            </a:rPr>
                            <m:t>1,225.895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/>
                            </a:rPr>
                            <m:t>1,257.33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/>
                        </a:rPr>
                        <m:t>=0.975</m:t>
                      </m:r>
                    </m:oMath>
                  </m:oMathPara>
                </a14:m>
                <a:endParaRPr lang="en-US" altLang="ko-KR" sz="2000" dirty="0" smtClean="0">
                  <a:latin typeface="+mn-ea"/>
                </a:endParaRPr>
              </a:p>
              <a:p>
                <a:r>
                  <a:rPr lang="ko-KR" altLang="en-US" sz="2000" dirty="0" smtClean="0">
                    <a:latin typeface="+mn-ea"/>
                  </a:rPr>
                  <a:t>차량가격이 판매액 변동의 </a:t>
                </a:r>
                <a:r>
                  <a:rPr lang="en-US" altLang="ko-KR" sz="2000" dirty="0" smtClean="0">
                    <a:latin typeface="+mn-ea"/>
                  </a:rPr>
                  <a:t>97.5%</a:t>
                </a:r>
                <a:r>
                  <a:rPr lang="ko-KR" altLang="en-US" sz="2000" dirty="0" smtClean="0">
                    <a:latin typeface="+mn-ea"/>
                  </a:rPr>
                  <a:t>를 결정하고 다른 요인들이 나머지 </a:t>
                </a:r>
                <a:r>
                  <a:rPr lang="en-US" altLang="ko-KR" sz="2000" dirty="0" smtClean="0">
                    <a:latin typeface="+mn-ea"/>
                  </a:rPr>
                  <a:t>2.5%</a:t>
                </a:r>
                <a:r>
                  <a:rPr lang="ko-KR" altLang="en-US" sz="2000" dirty="0" smtClean="0">
                    <a:latin typeface="+mn-ea"/>
                  </a:rPr>
                  <a:t>의 영향을 미침</a:t>
                </a:r>
                <a:endParaRPr lang="en-US" altLang="ko-KR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" y="4442293"/>
                <a:ext cx="11059286" cy="1632691"/>
              </a:xfrm>
              <a:prstGeom prst="rect">
                <a:avLst/>
              </a:prstGeom>
              <a:blipFill rotWithShape="1">
                <a:blip r:embed="rId4"/>
                <a:stretch>
                  <a:fillRect l="-551" b="-5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29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4. </a:t>
            </a:r>
            <a:r>
              <a:rPr lang="ko-KR" altLang="en-US" sz="2400" b="1" smtClean="0">
                <a:latin typeface="+mn-ea"/>
              </a:rPr>
              <a:t>성능 평가</a:t>
            </a:r>
            <a:endParaRPr lang="ko-KR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ko-KR" altLang="en-US" sz="2000" b="1" dirty="0" err="1" smtClean="0">
                <a:latin typeface="+mn-ea"/>
              </a:rPr>
              <a:t>잔차</a:t>
            </a:r>
            <a:r>
              <a:rPr lang="en-US" altLang="ko-KR" sz="2000" b="1" dirty="0" smtClean="0">
                <a:latin typeface="+mn-ea"/>
              </a:rPr>
              <a:t>(Residuals)</a:t>
            </a:r>
            <a:endParaRPr lang="en-US" altLang="ko-KR" sz="20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750276" y="1347375"/>
                <a:ext cx="1105928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>
                    <a:latin typeface="+mn-ea"/>
                    <a:ea typeface="맑은 고딕" panose="020B0503020000020004" pitchFamily="50" charset="-127"/>
                  </a:rPr>
                  <a:t>회귀분석 </a:t>
                </a:r>
                <a:r>
                  <a:rPr lang="ko-KR" altLang="en-US" sz="2000" dirty="0">
                    <a:latin typeface="+mn-ea"/>
                    <a:ea typeface="맑은 고딕" panose="020B0503020000020004" pitchFamily="50" charset="-127"/>
                  </a:rPr>
                  <a:t>모델의 예측 값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sz="2000" dirty="0">
                    <a:latin typeface="+mn-ea"/>
                  </a:rPr>
                  <a:t>와 실제 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+mn-ea"/>
                  </a:rPr>
                  <a:t>사이 차이</a:t>
                </a:r>
                <a:endParaRPr lang="en-US" altLang="ko-KR" sz="2000" i="1" dirty="0">
                  <a:latin typeface="Cambria Math"/>
                </a:endParaRPr>
              </a:p>
              <a:p>
                <a:endParaRPr lang="en-US" altLang="ko-KR" sz="20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i="1">
                          <a:latin typeface="Cambria Math"/>
                        </a:rPr>
                        <m:t> </m:t>
                      </m:r>
                      <m:r>
                        <a:rPr lang="en-US" altLang="ko-KR" sz="2000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ko-KR" altLang="en-US" sz="2000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latin typeface="Cambria Math"/>
                              <a:ea typeface="맑은 고딕" panose="020B0503020000020004" pitchFamily="50" charset="-127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altLang="ko-KR" sz="2000" dirty="0" smtClean="0">
                  <a:latin typeface="+mn-ea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" y="1347375"/>
                <a:ext cx="11059286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717" t="-7186" b="-29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0645" y="2441345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en-US" altLang="ko-KR" sz="2000" b="1" dirty="0" smtClean="0">
                <a:latin typeface="+mn-ea"/>
              </a:rPr>
              <a:t>MSE(Mean Squared Error)</a:t>
            </a:r>
            <a:endParaRPr lang="en-US" altLang="ko-KR" sz="20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750276" y="2945438"/>
                <a:ext cx="11059286" cy="16332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>
                    <a:latin typeface="+mn-ea"/>
                    <a:ea typeface="맑은 고딕" panose="020B0503020000020004" pitchFamily="50" charset="-127"/>
                  </a:rPr>
                  <a:t>평균제곱오차</a:t>
                </a:r>
                <a:endParaRPr lang="en-US" altLang="ko-KR" sz="2000" i="1" dirty="0">
                  <a:latin typeface="Cambria Math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>
                    <a:latin typeface="Cambria Math"/>
                    <a:ea typeface="맑은 고딕" panose="020B0503020000020004" pitchFamily="50" charset="-127"/>
                  </a:rPr>
                  <a:t>회귀선과 모델 예측 값 사이의 오차를 사용</a:t>
                </a:r>
                <a:endParaRPr lang="en-US" altLang="ko-KR" sz="2000" dirty="0">
                  <a:latin typeface="Cambria Math"/>
                  <a:ea typeface="맑은 고딕" panose="020B0503020000020004" pitchFamily="50" charset="-127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>
                    <a:latin typeface="Cambria Math"/>
                    <a:ea typeface="맑은 고딕" panose="020B0503020000020004" pitchFamily="50" charset="-127"/>
                  </a:rPr>
                  <a:t>오차를 제곱한 값들의 </a:t>
                </a:r>
                <a:r>
                  <a:rPr lang="ko-KR" altLang="en-US" sz="2000" dirty="0" smtClean="0">
                    <a:latin typeface="Cambria Math"/>
                    <a:ea typeface="맑은 고딕" panose="020B0503020000020004" pitchFamily="50" charset="-127"/>
                  </a:rPr>
                  <a:t>평균</a:t>
                </a:r>
                <a:endParaRPr lang="en-US" altLang="ko-KR" sz="20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ko-KR" sz="2000" dirty="0" smtClean="0">
                  <a:latin typeface="+mn-ea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" y="2945438"/>
                <a:ext cx="11059286" cy="1633268"/>
              </a:xfrm>
              <a:prstGeom prst="rect">
                <a:avLst/>
              </a:prstGeom>
              <a:blipFill rotWithShape="1">
                <a:blip r:embed="rId4"/>
                <a:stretch>
                  <a:fillRect l="-717" t="-4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480645" y="4593958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en-US" altLang="ko-KR" sz="2000" b="1" dirty="0" smtClean="0">
                <a:latin typeface="+mn-ea"/>
              </a:rPr>
              <a:t>RMSE(Root Mean Squared Error)</a:t>
            </a:r>
            <a:endParaRPr lang="en-US" altLang="ko-KR" sz="20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50276" y="4994068"/>
                <a:ext cx="11059286" cy="1309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altLang="ko-KR" sz="2000" dirty="0" smtClean="0">
                    <a:latin typeface="+mn-ea"/>
                    <a:ea typeface="맑은 고딕" panose="020B0503020000020004" pitchFamily="50" charset="-127"/>
                  </a:rPr>
                  <a:t>MSE</a:t>
                </a:r>
                <a:r>
                  <a:rPr lang="ko-KR" altLang="en-US" sz="2000" dirty="0">
                    <a:latin typeface="+mn-ea"/>
                    <a:ea typeface="맑은 고딕" panose="020B0503020000020004" pitchFamily="50" charset="-127"/>
                  </a:rPr>
                  <a:t>에서 구한 값에 루트를 적용한 </a:t>
                </a:r>
                <a:r>
                  <a:rPr lang="ko-KR" altLang="en-US" sz="2000" dirty="0" smtClean="0">
                    <a:latin typeface="+mn-ea"/>
                    <a:ea typeface="맑은 고딕" panose="020B0503020000020004" pitchFamily="50" charset="-127"/>
                  </a:rPr>
                  <a:t>값</a:t>
                </a:r>
                <a:endParaRPr lang="en-US" altLang="ko-KR" sz="20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ko-KR" sz="20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" y="4994068"/>
                <a:ext cx="11059286" cy="1309461"/>
              </a:xfrm>
              <a:prstGeom prst="rect">
                <a:avLst/>
              </a:prstGeom>
              <a:blipFill rotWithShape="1">
                <a:blip r:embed="rId5"/>
                <a:stretch>
                  <a:fillRect l="-717" t="-5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02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5. </a:t>
            </a:r>
            <a:r>
              <a:rPr lang="ko-KR" altLang="en-US" sz="2400" b="1" dirty="0" smtClean="0">
                <a:latin typeface="+mn-ea"/>
              </a:rPr>
              <a:t>단일선형회귀분석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실습 </a:t>
            </a:r>
            <a:r>
              <a:rPr lang="en-US" altLang="ko-KR" sz="2400" b="1" dirty="0" smtClean="0">
                <a:latin typeface="+mn-ea"/>
              </a:rPr>
              <a:t>– Basic 1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altLang="ko-KR" dirty="0" smtClean="0">
                <a:latin typeface="+mn-ea"/>
              </a:rPr>
              <a:t>Python package </a:t>
            </a:r>
            <a:r>
              <a:rPr lang="ko-KR" altLang="en-US" dirty="0" smtClean="0">
                <a:latin typeface="+mn-ea"/>
              </a:rPr>
              <a:t>가져오기 및 </a:t>
            </a:r>
            <a:r>
              <a:rPr lang="en-US" altLang="ko-KR" dirty="0" err="1" smtClean="0">
                <a:latin typeface="+mn-ea"/>
              </a:rPr>
              <a:t>matplotlib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출력 옵션 설정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2790041"/>
            <a:ext cx="11181472" cy="283720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4400" indent="-2844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패키지 설명</a:t>
            </a:r>
            <a:endParaRPr lang="en-US" altLang="ko-KR" dirty="0" smtClean="0"/>
          </a:p>
          <a:p>
            <a:pPr marL="284400" indent="-284400" fontAlgn="base">
              <a:buFontTx/>
              <a:buChar char="-"/>
            </a:pPr>
            <a:r>
              <a:rPr lang="en-US" altLang="ko-KR" sz="1600" dirty="0" smtClean="0"/>
              <a:t>pandas 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 분석</a:t>
            </a:r>
            <a:r>
              <a:rPr lang="en-US" altLang="ko-KR" sz="1600" dirty="0"/>
              <a:t>, </a:t>
            </a:r>
            <a:r>
              <a:rPr lang="ko-KR" altLang="en-US" sz="1600" dirty="0"/>
              <a:t>가공</a:t>
            </a:r>
            <a:r>
              <a:rPr lang="en-US" altLang="ko-KR" sz="1600" dirty="0"/>
              <a:t>, </a:t>
            </a:r>
            <a:r>
              <a:rPr lang="ko-KR" altLang="en-US" sz="1600" dirty="0"/>
              <a:t>처리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등을 </a:t>
            </a:r>
            <a:r>
              <a:rPr lang="ko-KR" altLang="en-US" sz="1600" dirty="0"/>
              <a:t>쉽게 하기 위한 자료구조와 </a:t>
            </a:r>
            <a:r>
              <a:rPr lang="ko-KR" altLang="en-US" sz="1600" dirty="0" smtClean="0"/>
              <a:t>처리 </a:t>
            </a:r>
            <a:r>
              <a:rPr lang="ko-KR" altLang="en-US" sz="1600" dirty="0"/>
              <a:t>함수들을 제공하는 </a:t>
            </a:r>
            <a:r>
              <a:rPr lang="ko-KR" altLang="en-US" sz="1600" dirty="0" smtClean="0"/>
              <a:t>패키지</a:t>
            </a:r>
            <a:endParaRPr lang="en-US" altLang="ko-KR" sz="1600" dirty="0" smtClean="0"/>
          </a:p>
          <a:p>
            <a:pPr marL="284400" indent="-284400">
              <a:buFontTx/>
              <a:buChar char="-"/>
            </a:pPr>
            <a:r>
              <a:rPr lang="en-US" altLang="ko-KR" sz="1600" dirty="0" err="1" smtClean="0">
                <a:latin typeface="+mn-ea"/>
              </a:rPr>
              <a:t>numpy</a:t>
            </a:r>
            <a:r>
              <a:rPr lang="en-US" altLang="ko-KR" sz="1600" dirty="0" smtClean="0">
                <a:latin typeface="+mn-ea"/>
              </a:rPr>
              <a:t> : </a:t>
            </a:r>
            <a:r>
              <a:rPr lang="ko-KR" altLang="en-US" sz="1600" dirty="0" err="1" smtClean="0">
                <a:latin typeface="+mn-ea"/>
              </a:rPr>
              <a:t>파이썬</a:t>
            </a:r>
            <a:r>
              <a:rPr lang="ko-KR" altLang="en-US" sz="1600" dirty="0" smtClean="0">
                <a:latin typeface="+mn-ea"/>
              </a:rPr>
              <a:t> 언어를 위한 행렬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벡터 등의 수학 계산을 위한 자료구조와 계산 함수를 제공하는 패키지</a:t>
            </a:r>
            <a:endParaRPr lang="en-US" altLang="ko-KR" sz="1600" dirty="0" smtClean="0">
              <a:latin typeface="+mn-ea"/>
            </a:endParaRPr>
          </a:p>
          <a:p>
            <a:pPr marL="284400" indent="-284400">
              <a:buFontTx/>
              <a:buChar char="-"/>
            </a:pPr>
            <a:r>
              <a:rPr lang="en-US" altLang="ko-KR" sz="1600" dirty="0"/>
              <a:t>pandas : </a:t>
            </a:r>
            <a:r>
              <a:rPr lang="ko-KR" altLang="en-US" sz="1600" dirty="0"/>
              <a:t>데이터 분석</a:t>
            </a:r>
            <a:r>
              <a:rPr lang="en-US" altLang="ko-KR" sz="1600" dirty="0"/>
              <a:t>, </a:t>
            </a:r>
            <a:r>
              <a:rPr lang="ko-KR" altLang="en-US" sz="1600" dirty="0"/>
              <a:t>가공</a:t>
            </a:r>
            <a:r>
              <a:rPr lang="en-US" altLang="ko-KR" sz="1600" dirty="0"/>
              <a:t>, </a:t>
            </a:r>
            <a:r>
              <a:rPr lang="ko-KR" altLang="en-US" sz="1600" dirty="0"/>
              <a:t>처리</a:t>
            </a:r>
            <a:r>
              <a:rPr lang="en-US" altLang="ko-KR" sz="1600" dirty="0"/>
              <a:t> </a:t>
            </a:r>
            <a:r>
              <a:rPr lang="ko-KR" altLang="en-US" sz="1600" dirty="0"/>
              <a:t>등을 쉽게 하기 위한 자료구조와 처리 함수들을 제공하는 </a:t>
            </a:r>
            <a:r>
              <a:rPr lang="ko-KR" altLang="en-US" sz="1600" dirty="0" smtClean="0"/>
              <a:t>패키지</a:t>
            </a:r>
            <a:endParaRPr lang="en-US" altLang="ko-KR" sz="1600" dirty="0" smtClean="0"/>
          </a:p>
          <a:p>
            <a:pPr marL="284400" indent="-284400">
              <a:buFontTx/>
              <a:buChar char="-"/>
            </a:pPr>
            <a:r>
              <a:rPr lang="en-US" altLang="ko-KR" sz="1600" dirty="0" err="1">
                <a:latin typeface="+mn-ea"/>
              </a:rPr>
              <a:t>m</a:t>
            </a:r>
            <a:r>
              <a:rPr lang="en-US" altLang="ko-KR" sz="1600" dirty="0" err="1" smtClean="0">
                <a:latin typeface="+mn-ea"/>
              </a:rPr>
              <a:t>atplotlib</a:t>
            </a:r>
            <a:r>
              <a:rPr lang="en-US" altLang="ko-KR" sz="1600" dirty="0" smtClean="0">
                <a:latin typeface="+mn-ea"/>
              </a:rPr>
              <a:t> : </a:t>
            </a:r>
            <a:r>
              <a:rPr lang="ko-KR" altLang="en-US" sz="1600" dirty="0" smtClean="0">
                <a:latin typeface="+mn-ea"/>
              </a:rPr>
              <a:t>플롯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그래프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를 그릴 때 주로 쓰이는 </a:t>
            </a:r>
            <a:r>
              <a:rPr lang="en-US" altLang="ko-KR" sz="1600" dirty="0" smtClean="0">
                <a:latin typeface="+mn-ea"/>
              </a:rPr>
              <a:t>2D, 3D </a:t>
            </a:r>
            <a:r>
              <a:rPr lang="ko-KR" altLang="en-US" sz="1600" dirty="0" err="1" smtClean="0">
                <a:latin typeface="+mn-ea"/>
              </a:rPr>
              <a:t>플롯팅</a:t>
            </a:r>
            <a:r>
              <a:rPr lang="ko-KR" altLang="en-US" sz="1600" dirty="0" smtClean="0">
                <a:latin typeface="+mn-ea"/>
              </a:rPr>
              <a:t> 패키지</a:t>
            </a:r>
            <a:r>
              <a:rPr lang="en-US" altLang="ko-KR" sz="1600" dirty="0" smtClean="0">
                <a:latin typeface="+mn-ea"/>
              </a:rPr>
              <a:t> </a:t>
            </a:r>
          </a:p>
          <a:p>
            <a:pPr marL="284400" indent="-284400">
              <a:buFontTx/>
              <a:buChar char="-"/>
            </a:pPr>
            <a:r>
              <a:rPr lang="en-US" altLang="ko-KR" sz="1600" dirty="0" err="1" smtClean="0">
                <a:latin typeface="+mn-ea"/>
              </a:rPr>
              <a:t>matplotlib.pyplot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</a:t>
            </a:r>
            <a:r>
              <a:rPr lang="en-US" altLang="ko-KR" sz="1600" dirty="0" err="1">
                <a:latin typeface="+mn-ea"/>
              </a:rPr>
              <a:t>matplotlib</a:t>
            </a:r>
            <a:r>
              <a:rPr lang="ko-KR" altLang="en-US" sz="1600" dirty="0">
                <a:latin typeface="+mn-ea"/>
              </a:rPr>
              <a:t>의 서브패키지로 </a:t>
            </a:r>
            <a:r>
              <a:rPr lang="en-US" altLang="ko-KR" sz="1600" dirty="0" smtClean="0">
                <a:latin typeface="+mn-ea"/>
              </a:rPr>
              <a:t>*</a:t>
            </a:r>
            <a:r>
              <a:rPr lang="en-US" altLang="ko-KR" sz="1600" dirty="0">
                <a:latin typeface="+mn-ea"/>
              </a:rPr>
              <a:t>MATLAB </a:t>
            </a:r>
            <a:r>
              <a:rPr lang="ko-KR" altLang="en-US" sz="1600" dirty="0">
                <a:latin typeface="+mn-ea"/>
              </a:rPr>
              <a:t>처럼 플롯을 그려주는 </a:t>
            </a:r>
            <a:r>
              <a:rPr lang="ko-KR" altLang="en-US" sz="1600" dirty="0" smtClean="0">
                <a:latin typeface="+mn-ea"/>
              </a:rPr>
              <a:t>패키지</a:t>
            </a:r>
            <a:endParaRPr lang="en-US" altLang="ko-KR" sz="1600" dirty="0" smtClean="0">
              <a:latin typeface="+mn-ea"/>
            </a:endParaRPr>
          </a:p>
          <a:p>
            <a:pPr marL="284400" lvl="0" indent="-284400" algn="r"/>
            <a:r>
              <a:rPr lang="en-US" altLang="ko-KR" sz="1400" dirty="0" smtClean="0">
                <a:solidFill>
                  <a:prstClr val="black"/>
                </a:solidFill>
              </a:rPr>
              <a:t>*MATLAB : </a:t>
            </a:r>
            <a:r>
              <a:rPr lang="ko-KR" altLang="en-US" sz="1400" dirty="0" smtClean="0">
                <a:solidFill>
                  <a:prstClr val="black"/>
                </a:solidFill>
              </a:rPr>
              <a:t>수치 해석 및 프로그래밍 환경을 제공하는 </a:t>
            </a:r>
            <a:r>
              <a:rPr lang="ko-KR" altLang="en-US" sz="1400" dirty="0">
                <a:solidFill>
                  <a:prstClr val="black"/>
                </a:solidFill>
              </a:rPr>
              <a:t>공학용 </a:t>
            </a:r>
            <a:r>
              <a:rPr lang="ko-KR" altLang="en-US" sz="1400" dirty="0" smtClean="0">
                <a:solidFill>
                  <a:prstClr val="black"/>
                </a:solidFill>
              </a:rPr>
              <a:t>소프트웨어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4400" indent="-2844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코드 설명</a:t>
            </a:r>
            <a:endParaRPr lang="en-US" altLang="ko-KR" dirty="0">
              <a:latin typeface="+mn-ea"/>
            </a:endParaRPr>
          </a:p>
          <a:p>
            <a:pPr marL="284400" indent="-284400">
              <a:buFontTx/>
              <a:buChar char="-"/>
            </a:pPr>
            <a:r>
              <a:rPr lang="en-US" altLang="ko-KR" sz="1600" dirty="0">
                <a:latin typeface="+mn-ea"/>
              </a:rPr>
              <a:t>%</a:t>
            </a:r>
            <a:r>
              <a:rPr lang="en-US" altLang="ko-KR" sz="1600" dirty="0" err="1">
                <a:latin typeface="+mn-ea"/>
              </a:rPr>
              <a:t>matplotlib</a:t>
            </a:r>
            <a:r>
              <a:rPr lang="en-US" altLang="ko-KR" sz="1600" dirty="0">
                <a:latin typeface="+mn-ea"/>
              </a:rPr>
              <a:t> inline : </a:t>
            </a:r>
            <a:r>
              <a:rPr lang="en-US" altLang="ko-KR" sz="1600" dirty="0" err="1">
                <a:latin typeface="+mn-ea"/>
              </a:rPr>
              <a:t>ipython</a:t>
            </a:r>
            <a:r>
              <a:rPr lang="ko-KR" altLang="en-US" sz="1600" dirty="0">
                <a:latin typeface="+mn-ea"/>
              </a:rPr>
              <a:t>의 </a:t>
            </a:r>
            <a:r>
              <a:rPr lang="en-US" altLang="ko-KR" sz="1600" dirty="0">
                <a:latin typeface="+mn-ea"/>
              </a:rPr>
              <a:t>“magic function” </a:t>
            </a:r>
            <a:r>
              <a:rPr lang="ko-KR" altLang="en-US" sz="1600" dirty="0">
                <a:latin typeface="+mn-ea"/>
              </a:rPr>
              <a:t>중 하나로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matplotlib</a:t>
            </a:r>
            <a:r>
              <a:rPr lang="ko-KR" altLang="en-US" sz="1600" dirty="0">
                <a:latin typeface="+mn-ea"/>
              </a:rPr>
              <a:t>의 시각화 결과를 </a:t>
            </a:r>
            <a:r>
              <a:rPr lang="en-US" altLang="ko-KR" sz="1600" dirty="0" err="1">
                <a:latin typeface="+mn-ea"/>
              </a:rPr>
              <a:t>Ipython</a:t>
            </a:r>
            <a:r>
              <a:rPr lang="en-US" altLang="ko-KR" sz="1600" dirty="0">
                <a:latin typeface="+mn-ea"/>
              </a:rPr>
              <a:t> notebook </a:t>
            </a:r>
            <a:r>
              <a:rPr lang="ko-KR" altLang="en-US" sz="1600" dirty="0">
                <a:latin typeface="+mn-ea"/>
              </a:rPr>
              <a:t>안에서 출력하는 </a:t>
            </a:r>
            <a:r>
              <a:rPr lang="ko-KR" altLang="en-US" sz="1600" dirty="0" smtClean="0">
                <a:latin typeface="+mn-ea"/>
              </a:rPr>
              <a:t>함수</a:t>
            </a:r>
            <a:endParaRPr lang="en-US" altLang="ko-KR" sz="1600" dirty="0">
              <a:latin typeface="+mn-ea"/>
            </a:endParaRPr>
          </a:p>
          <a:p>
            <a:pPr marL="284400" indent="-284400">
              <a:buFontTx/>
              <a:buChar char="-"/>
            </a:pPr>
            <a:r>
              <a:rPr lang="en-US" altLang="ko-KR" sz="1600" dirty="0" err="1">
                <a:latin typeface="+mn-ea"/>
              </a:rPr>
              <a:t>matplotlib.style.use</a:t>
            </a:r>
            <a:r>
              <a:rPr lang="en-US" altLang="ko-KR" sz="1600" dirty="0" smtClean="0">
                <a:latin typeface="+mn-ea"/>
              </a:rPr>
              <a:t>.(‘</a:t>
            </a:r>
            <a:r>
              <a:rPr lang="en-US" altLang="ko-KR" sz="1600" dirty="0" err="1" smtClean="0">
                <a:latin typeface="+mn-ea"/>
              </a:rPr>
              <a:t>ggplot</a:t>
            </a:r>
            <a:r>
              <a:rPr lang="en-US" altLang="ko-KR" sz="1600" dirty="0" smtClean="0">
                <a:latin typeface="+mn-ea"/>
              </a:rPr>
              <a:t>’) </a:t>
            </a:r>
            <a:r>
              <a:rPr lang="en-US" altLang="ko-KR" sz="1600" dirty="0">
                <a:latin typeface="+mn-ea"/>
              </a:rPr>
              <a:t>: </a:t>
            </a:r>
            <a:r>
              <a:rPr lang="en-US" altLang="ko-KR" sz="1600" dirty="0" err="1" smtClean="0">
                <a:latin typeface="+mn-ea"/>
              </a:rPr>
              <a:t>matplotlib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패키</a:t>
            </a:r>
            <a:r>
              <a:rPr lang="ko-KR" altLang="en-US" sz="1600" dirty="0">
                <a:latin typeface="+mn-ea"/>
              </a:rPr>
              <a:t>지</a:t>
            </a:r>
            <a:r>
              <a:rPr lang="ko-KR" altLang="en-US" sz="1600" dirty="0" smtClean="0">
                <a:latin typeface="+mn-ea"/>
              </a:rPr>
              <a:t>에서 </a:t>
            </a:r>
            <a:r>
              <a:rPr lang="ko-KR" altLang="en-US" sz="1600" dirty="0">
                <a:latin typeface="+mn-ea"/>
              </a:rPr>
              <a:t>제공하는 </a:t>
            </a:r>
            <a:r>
              <a:rPr lang="ko-KR" altLang="en-US" sz="1600" dirty="0" smtClean="0">
                <a:latin typeface="+mn-ea"/>
              </a:rPr>
              <a:t>스타일중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en-US" altLang="ko-KR" sz="1600" dirty="0" err="1" smtClean="0">
                <a:latin typeface="+mn-ea"/>
              </a:rPr>
              <a:t>ggplot</a:t>
            </a:r>
            <a:r>
              <a:rPr lang="en-US" altLang="ko-KR" sz="1600" dirty="0" smtClean="0">
                <a:latin typeface="+mn-ea"/>
              </a:rPr>
              <a:t>’</a:t>
            </a:r>
            <a:r>
              <a:rPr lang="ko-KR" altLang="en-US" sz="1600" dirty="0" smtClean="0">
                <a:latin typeface="+mn-ea"/>
              </a:rPr>
              <a:t>을 </a:t>
            </a:r>
            <a:r>
              <a:rPr lang="ko-KR" altLang="en-US" sz="1600" dirty="0">
                <a:latin typeface="+mn-ea"/>
              </a:rPr>
              <a:t>지정해서 </a:t>
            </a:r>
            <a:r>
              <a:rPr lang="ko-KR" altLang="en-US" sz="1600" dirty="0" smtClean="0">
                <a:latin typeface="+mn-ea"/>
              </a:rPr>
              <a:t>사용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5" y="1404733"/>
            <a:ext cx="94964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5. </a:t>
            </a:r>
            <a:r>
              <a:rPr lang="ko-KR" altLang="en-US" sz="2400" b="1" dirty="0" smtClean="0">
                <a:latin typeface="+mn-ea"/>
              </a:rPr>
              <a:t>단일선형회귀분석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실습 </a:t>
            </a:r>
            <a:r>
              <a:rPr lang="en-US" altLang="ko-KR" sz="2400" b="1" dirty="0" smtClean="0">
                <a:latin typeface="+mn-ea"/>
              </a:rPr>
              <a:t>– Basic 1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ko-KR" altLang="en-US" dirty="0" smtClean="0">
                <a:latin typeface="+mn-ea"/>
              </a:rPr>
              <a:t>데이터 만들기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1298961"/>
            <a:ext cx="4347729" cy="305939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변수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data </a:t>
            </a:r>
            <a:r>
              <a:rPr lang="en-US" altLang="ko-KR" dirty="0">
                <a:latin typeface="+mn-ea"/>
              </a:rPr>
              <a:t>:  </a:t>
            </a:r>
            <a:r>
              <a:rPr lang="en-US" altLang="ko-KR" dirty="0" smtClean="0">
                <a:latin typeface="+mn-ea"/>
              </a:rPr>
              <a:t>                                     </a:t>
            </a:r>
            <a:r>
              <a:rPr lang="ko-KR" altLang="en-US" dirty="0" smtClean="0">
                <a:latin typeface="+mn-ea"/>
              </a:rPr>
              <a:t>임의로 </a:t>
            </a:r>
            <a:r>
              <a:rPr lang="en-US" altLang="ko-KR" dirty="0" smtClean="0">
                <a:latin typeface="+mn-ea"/>
              </a:rPr>
              <a:t>x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y</a:t>
            </a:r>
            <a:r>
              <a:rPr lang="ko-KR" altLang="en-US" dirty="0" smtClean="0">
                <a:latin typeface="+mn-ea"/>
              </a:rPr>
              <a:t> 이름으로 가진 리스트형식에 데이터를 생성하여 </a:t>
            </a:r>
            <a:r>
              <a:rPr lang="en-US" altLang="ko-KR" dirty="0" err="1" smtClean="0">
                <a:latin typeface="+mn-ea"/>
              </a:rPr>
              <a:t>pandas.DataFrame</a:t>
            </a:r>
            <a:r>
              <a:rPr lang="ko-KR" altLang="en-US" dirty="0" smtClean="0">
                <a:latin typeface="+mn-ea"/>
              </a:rPr>
              <a:t>형으로 변경 후 저장한 변수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pandas.DataFrame</a:t>
            </a:r>
            <a:r>
              <a:rPr lang="en-US" altLang="ko-KR" dirty="0">
                <a:latin typeface="+mn-ea"/>
              </a:rPr>
              <a:t>() :  </a:t>
            </a:r>
            <a:r>
              <a:rPr lang="en-US" altLang="ko-KR" dirty="0" smtClean="0">
                <a:latin typeface="+mn-ea"/>
              </a:rPr>
              <a:t>                  2</a:t>
            </a:r>
            <a:r>
              <a:rPr lang="ko-KR" altLang="en-US" dirty="0">
                <a:latin typeface="+mn-ea"/>
              </a:rPr>
              <a:t>차원의 수정 가능한 테이블 </a:t>
            </a:r>
            <a:r>
              <a:rPr lang="ko-KR" altLang="en-US" dirty="0" smtClean="0">
                <a:latin typeface="+mn-ea"/>
              </a:rPr>
              <a:t>형태의 데이터 </a:t>
            </a:r>
            <a:r>
              <a:rPr lang="ko-KR" altLang="en-US" dirty="0">
                <a:latin typeface="+mn-ea"/>
              </a:rPr>
              <a:t>구조를 만드는 </a:t>
            </a:r>
            <a:r>
              <a:rPr lang="ko-KR" altLang="en-US" dirty="0" smtClean="0">
                <a:latin typeface="+mn-ea"/>
              </a:rPr>
              <a:t>함수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979" y="1298962"/>
            <a:ext cx="5291138" cy="284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7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5. </a:t>
            </a:r>
            <a:r>
              <a:rPr lang="ko-KR" altLang="en-US" sz="2400" b="1" dirty="0" smtClean="0">
                <a:latin typeface="+mn-ea"/>
              </a:rPr>
              <a:t>단일선형회귀분석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실습 </a:t>
            </a:r>
            <a:r>
              <a:rPr lang="en-US" altLang="ko-KR" sz="2400" b="1" dirty="0" smtClean="0">
                <a:latin typeface="+mn-ea"/>
              </a:rPr>
              <a:t>– Basic 1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ko-KR" altLang="en-US" dirty="0" err="1" smtClean="0">
                <a:latin typeface="+mn-ea"/>
              </a:rPr>
              <a:t>산점도로</a:t>
            </a:r>
            <a:r>
              <a:rPr lang="ko-KR" altLang="en-US" dirty="0" smtClean="0">
                <a:latin typeface="+mn-ea"/>
              </a:rPr>
              <a:t> 나타내어 보기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19" y="1298963"/>
            <a:ext cx="5542598" cy="406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0645" y="1298962"/>
            <a:ext cx="4347729" cy="415478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pyplot.plot</a:t>
            </a:r>
            <a:r>
              <a:rPr lang="en-US" altLang="ko-KR" dirty="0">
                <a:latin typeface="+mn-ea"/>
              </a:rPr>
              <a:t>() : </a:t>
            </a:r>
            <a:r>
              <a:rPr lang="ko-KR" altLang="en-US" dirty="0">
                <a:latin typeface="+mn-ea"/>
              </a:rPr>
              <a:t>선이나 </a:t>
            </a:r>
            <a:r>
              <a:rPr lang="ko-KR" altLang="en-US" dirty="0" err="1">
                <a:latin typeface="+mn-ea"/>
              </a:rPr>
              <a:t>마커를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플롯하는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함수</a:t>
            </a:r>
            <a:endParaRPr lang="en-US" altLang="ko-KR" dirty="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n-ea"/>
              </a:rPr>
              <a:t>파라미터</a:t>
            </a:r>
            <a:r>
              <a:rPr lang="ko-KR" altLang="en-US" dirty="0">
                <a:latin typeface="+mn-ea"/>
              </a:rPr>
              <a:t> 설명</a:t>
            </a:r>
            <a:r>
              <a:rPr lang="en-US" altLang="ko-KR" dirty="0">
                <a:latin typeface="+mn-ea"/>
              </a:rPr>
              <a:t> </a:t>
            </a:r>
          </a:p>
          <a:p>
            <a:r>
              <a:rPr lang="en-US" altLang="ko-KR" dirty="0">
                <a:latin typeface="+mn-ea"/>
              </a:rPr>
              <a:t>        (1) </a:t>
            </a:r>
            <a:r>
              <a:rPr lang="en-US" altLang="ko-KR" dirty="0" smtClean="0">
                <a:latin typeface="+mn-ea"/>
              </a:rPr>
              <a:t>kind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기본 선 이외의 </a:t>
            </a:r>
            <a:r>
              <a:rPr lang="ko-KR" altLang="en-US" dirty="0" err="1" smtClean="0">
                <a:latin typeface="+mn-ea"/>
              </a:rPr>
              <a:t>여러가</a:t>
            </a:r>
            <a:r>
              <a:rPr lang="ko-KR" altLang="en-US" dirty="0" smtClean="0">
                <a:latin typeface="+mn-ea"/>
              </a:rPr>
              <a:t>                 </a:t>
            </a:r>
            <a:r>
              <a:rPr lang="en-US" altLang="ko-KR" dirty="0" smtClean="0">
                <a:latin typeface="+mn-ea"/>
              </a:rPr>
              <a:t>	 </a:t>
            </a:r>
            <a:r>
              <a:rPr lang="ko-KR" altLang="en-US" dirty="0" smtClean="0">
                <a:latin typeface="+mn-ea"/>
              </a:rPr>
              <a:t>지 플롯 스타일을 입력해서 사</a:t>
            </a:r>
            <a:r>
              <a:rPr lang="en-US" altLang="ko-KR" dirty="0" smtClean="0">
                <a:latin typeface="+mn-ea"/>
              </a:rPr>
              <a:t>	 </a:t>
            </a:r>
            <a:r>
              <a:rPr lang="ko-KR" altLang="en-US" dirty="0" smtClean="0">
                <a:latin typeface="+mn-ea"/>
              </a:rPr>
              <a:t>용 가능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(2) </a:t>
            </a:r>
            <a:r>
              <a:rPr lang="en-US" altLang="ko-KR" dirty="0" smtClean="0">
                <a:latin typeface="+mn-ea"/>
              </a:rPr>
              <a:t>x, y : </a:t>
            </a:r>
            <a:r>
              <a:rPr lang="ko-KR" altLang="en-US" dirty="0" smtClean="0">
                <a:latin typeface="+mn-ea"/>
              </a:rPr>
              <a:t>한 열을 다른 열에 대해 </a:t>
            </a:r>
            <a:r>
              <a:rPr lang="en-US" altLang="ko-KR" dirty="0" smtClean="0">
                <a:latin typeface="+mn-ea"/>
              </a:rPr>
              <a:t>	 </a:t>
            </a:r>
            <a:r>
              <a:rPr lang="ko-KR" altLang="en-US" dirty="0" smtClean="0">
                <a:latin typeface="+mn-ea"/>
              </a:rPr>
              <a:t>플롯 하기 위해 사용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따로 입력            </a:t>
            </a:r>
            <a:r>
              <a:rPr lang="en-US" altLang="ko-KR" dirty="0" smtClean="0">
                <a:latin typeface="+mn-ea"/>
              </a:rPr>
              <a:t>	 </a:t>
            </a:r>
            <a:r>
              <a:rPr lang="ko-KR" altLang="en-US" dirty="0" smtClean="0">
                <a:latin typeface="+mn-ea"/>
              </a:rPr>
              <a:t>않으면 앞에 입력한 변수가 </a:t>
            </a:r>
            <a:r>
              <a:rPr lang="en-US" altLang="ko-KR" dirty="0" smtClean="0">
                <a:latin typeface="+mn-ea"/>
              </a:rPr>
              <a:t>x	 </a:t>
            </a:r>
            <a:r>
              <a:rPr lang="ko-KR" altLang="en-US" dirty="0" smtClean="0">
                <a:latin typeface="+mn-ea"/>
              </a:rPr>
              <a:t>축 뒤에 입력한 변수가 </a:t>
            </a:r>
            <a:r>
              <a:rPr lang="en-US" altLang="ko-KR" dirty="0" smtClean="0">
                <a:latin typeface="+mn-ea"/>
              </a:rPr>
              <a:t>y</a:t>
            </a:r>
            <a:r>
              <a:rPr lang="ko-KR" altLang="en-US" dirty="0" smtClean="0">
                <a:latin typeface="+mn-ea"/>
              </a:rPr>
              <a:t>축에 </a:t>
            </a:r>
            <a:r>
              <a:rPr lang="en-US" altLang="ko-KR" dirty="0" smtClean="0">
                <a:latin typeface="+mn-ea"/>
              </a:rPr>
              <a:t>	 </a:t>
            </a:r>
            <a:r>
              <a:rPr lang="ko-KR" altLang="en-US" dirty="0" smtClean="0">
                <a:latin typeface="+mn-ea"/>
              </a:rPr>
              <a:t>그려짐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(3) </a:t>
            </a:r>
            <a:r>
              <a:rPr lang="en-US" altLang="ko-KR" dirty="0" err="1" smtClean="0">
                <a:latin typeface="+mn-ea"/>
              </a:rPr>
              <a:t>figsize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플롯의 크기를 조정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(3) </a:t>
            </a:r>
            <a:r>
              <a:rPr lang="en-US" altLang="ko-KR" dirty="0" smtClean="0">
                <a:latin typeface="+mn-ea"/>
              </a:rPr>
              <a:t>color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원하는 색상을 </a:t>
            </a:r>
            <a:r>
              <a:rPr lang="ko-KR" altLang="en-US" dirty="0" err="1" smtClean="0">
                <a:latin typeface="+mn-ea"/>
              </a:rPr>
              <a:t>입력하</a:t>
            </a:r>
            <a:r>
              <a:rPr lang="ko-KR" altLang="en-US" dirty="0" smtClean="0">
                <a:latin typeface="+mn-ea"/>
              </a:rPr>
              <a:t>     </a:t>
            </a:r>
            <a:r>
              <a:rPr lang="en-US" altLang="ko-KR" dirty="0" smtClean="0">
                <a:latin typeface="+mn-ea"/>
              </a:rPr>
              <a:t>	 </a:t>
            </a:r>
            <a:r>
              <a:rPr lang="ko-KR" altLang="en-US" dirty="0" smtClean="0">
                <a:latin typeface="+mn-ea"/>
              </a:rPr>
              <a:t>여 조정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547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5. </a:t>
            </a:r>
            <a:r>
              <a:rPr lang="ko-KR" altLang="en-US" sz="2400" b="1" dirty="0" smtClean="0">
                <a:latin typeface="+mn-ea"/>
              </a:rPr>
              <a:t>단일선형회귀분석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실습 </a:t>
            </a:r>
            <a:r>
              <a:rPr lang="en-US" altLang="ko-KR" sz="2400" b="1" dirty="0" smtClean="0">
                <a:latin typeface="+mn-ea"/>
              </a:rPr>
              <a:t>– Basic 1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ko-KR" altLang="en-US" dirty="0" smtClean="0">
                <a:latin typeface="+mn-ea"/>
              </a:rPr>
              <a:t>데이터 학습시키기</a:t>
            </a:r>
            <a:endParaRPr lang="en-US" altLang="ko-KR" dirty="0" smtClean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480645" y="2775400"/>
                <a:ext cx="11181472" cy="3462113"/>
              </a:xfrm>
              <a:prstGeom prst="rect">
                <a:avLst/>
              </a:prstGeom>
              <a:noFill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ko-KR" altLang="en-US" dirty="0" smtClean="0">
                    <a:latin typeface="+mn-ea"/>
                  </a:rPr>
                  <a:t>변수 설명</a:t>
                </a:r>
                <a:endParaRPr lang="en-US" altLang="ko-KR" dirty="0">
                  <a:latin typeface="+mn-ea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1600" dirty="0" err="1" smtClean="0">
                    <a:latin typeface="+mn-ea"/>
                  </a:rPr>
                  <a:t>linear_regression</a:t>
                </a:r>
                <a:r>
                  <a:rPr lang="en-US" altLang="ko-KR" sz="1600" dirty="0" smtClean="0">
                    <a:latin typeface="+mn-ea"/>
                  </a:rPr>
                  <a:t> </a:t>
                </a:r>
                <a:r>
                  <a:rPr lang="en-US" altLang="ko-KR" sz="1600" dirty="0">
                    <a:latin typeface="+mn-ea"/>
                  </a:rPr>
                  <a:t>: </a:t>
                </a:r>
                <a:r>
                  <a:rPr lang="ko-KR" altLang="en-US" sz="1600" dirty="0">
                    <a:latin typeface="+mn-ea"/>
                  </a:rPr>
                  <a:t>선형회귀분석 모델을 저장한 변수</a:t>
                </a:r>
                <a:endParaRPr lang="en-US" altLang="ko-KR" sz="1600" dirty="0">
                  <a:latin typeface="+mn-ea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1600" dirty="0" smtClean="0">
                    <a:latin typeface="+mn-ea"/>
                  </a:rPr>
                  <a:t>prediction </a:t>
                </a:r>
                <a:r>
                  <a:rPr lang="en-US" altLang="ko-KR" sz="1600" dirty="0">
                    <a:latin typeface="+mn-ea"/>
                  </a:rPr>
                  <a:t>: </a:t>
                </a:r>
                <a:r>
                  <a:rPr lang="ko-KR" altLang="en-US" sz="1600" dirty="0" smtClean="0">
                    <a:latin typeface="+mn-ea"/>
                  </a:rPr>
                  <a:t>학습된 선형회귀분석을 이용해 나온 예측 값을 저장한 변수</a:t>
                </a:r>
                <a:endParaRPr lang="en-US" altLang="ko-KR" sz="1600" dirty="0" smtClean="0">
                  <a:latin typeface="+mn-ea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dirty="0" smtClean="0">
                    <a:latin typeface="+mn-ea"/>
                  </a:rPr>
                  <a:t>함수 설명</a:t>
                </a:r>
                <a:endParaRPr lang="en-US" altLang="ko-KR" dirty="0">
                  <a:latin typeface="+mn-ea"/>
                </a:endParaRPr>
              </a:p>
              <a:p>
                <a:pPr marL="285750" indent="-285750">
                  <a:buFont typeface="맑은 고딕" pitchFamily="50" charset="-127"/>
                  <a:buChar char="-"/>
                </a:pPr>
                <a:r>
                  <a:rPr lang="en-US" altLang="ko-KR" sz="1600" dirty="0" err="1" smtClean="0">
                    <a:latin typeface="+mn-ea"/>
                  </a:rPr>
                  <a:t>linear_model.LinearRegression</a:t>
                </a:r>
                <a:r>
                  <a:rPr lang="en-US" altLang="ko-KR" sz="1600" dirty="0" smtClean="0">
                    <a:latin typeface="+mn-ea"/>
                  </a:rPr>
                  <a:t>() : </a:t>
                </a:r>
                <a:r>
                  <a:rPr lang="ko-KR" altLang="en-US" sz="1600" dirty="0" smtClean="0">
                    <a:latin typeface="+mn-ea"/>
                  </a:rPr>
                  <a:t>선형회귀분석 </a:t>
                </a:r>
                <a:r>
                  <a:rPr lang="ko-KR" altLang="en-US" sz="1600" dirty="0">
                    <a:latin typeface="+mn-ea"/>
                  </a:rPr>
                  <a:t>모델을 만드는 함수</a:t>
                </a:r>
                <a:endParaRPr lang="en-US" altLang="ko-KR" sz="1600" dirty="0">
                  <a:latin typeface="+mn-ea"/>
                </a:endParaRPr>
              </a:p>
              <a:p>
                <a:pPr marL="285750" indent="-285750">
                  <a:buFont typeface="맑은 고딕" pitchFamily="50" charset="-127"/>
                  <a:buChar char="-"/>
                </a:pPr>
                <a:r>
                  <a:rPr lang="en-US" altLang="ko-KR" sz="1600" dirty="0" err="1" smtClean="0">
                    <a:latin typeface="+mn-ea"/>
                  </a:rPr>
                  <a:t>linear_regression.fit</a:t>
                </a:r>
                <a:r>
                  <a:rPr lang="en-US" altLang="ko-KR" sz="1600" dirty="0" smtClean="0">
                    <a:latin typeface="+mn-ea"/>
                  </a:rPr>
                  <a:t>() : </a:t>
                </a:r>
                <a:r>
                  <a:rPr lang="ko-KR" altLang="en-US" sz="1600" dirty="0" smtClean="0">
                    <a:latin typeface="+mn-ea"/>
                  </a:rPr>
                  <a:t>선형회귀분석 모델에 맞게 학습하는 함수</a:t>
                </a:r>
                <a:r>
                  <a:rPr lang="en-US" altLang="ko-KR" sz="1600" dirty="0" smtClean="0">
                    <a:latin typeface="+mn-ea"/>
                  </a:rPr>
                  <a:t>(</a:t>
                </a:r>
                <a:r>
                  <a:rPr lang="ko-KR" altLang="en-US" sz="1600" dirty="0" smtClean="0">
                    <a:latin typeface="+mn-ea"/>
                  </a:rPr>
                  <a:t>학습을 시키기 위해선 </a:t>
                </a:r>
                <a:r>
                  <a:rPr lang="en-US" altLang="ko-KR" sz="1600" dirty="0" smtClean="0">
                    <a:latin typeface="+mn-ea"/>
                  </a:rPr>
                  <a:t>X, y </a:t>
                </a:r>
                <a:r>
                  <a:rPr lang="ko-KR" altLang="en-US" sz="1600" dirty="0" smtClean="0">
                    <a:latin typeface="+mn-ea"/>
                  </a:rPr>
                  <a:t>값을 입력해</a:t>
                </a:r>
                <a:r>
                  <a:rPr lang="ko-KR" altLang="en-US" sz="1600" dirty="0">
                    <a:latin typeface="+mn-ea"/>
                  </a:rPr>
                  <a:t>야</a:t>
                </a:r>
                <a:r>
                  <a:rPr lang="ko-KR" altLang="en-US" sz="1600" dirty="0" smtClean="0">
                    <a:latin typeface="+mn-ea"/>
                  </a:rPr>
                  <a:t> 하는데 </a:t>
                </a:r>
                <a:r>
                  <a:rPr lang="en-US" altLang="ko-KR" sz="1600" dirty="0" smtClean="0">
                    <a:latin typeface="+mn-ea"/>
                  </a:rPr>
                  <a:t>X</a:t>
                </a:r>
                <a:r>
                  <a:rPr lang="ko-KR" altLang="en-US" sz="1600" dirty="0" smtClean="0">
                    <a:latin typeface="+mn-ea"/>
                  </a:rPr>
                  <a:t>값은 </a:t>
                </a:r>
                <a:r>
                  <a:rPr lang="en-US" altLang="ko-KR" sz="1600" dirty="0" smtClean="0">
                    <a:latin typeface="+mn-ea"/>
                  </a:rPr>
                  <a:t>2</a:t>
                </a:r>
                <a:r>
                  <a:rPr lang="ko-KR" altLang="en-US" sz="1600" dirty="0" smtClean="0">
                    <a:latin typeface="+mn-ea"/>
                  </a:rPr>
                  <a:t>차원형태로 </a:t>
                </a:r>
                <a:r>
                  <a:rPr lang="en-US" altLang="ko-KR" sz="1600" dirty="0" smtClean="0">
                    <a:latin typeface="+mn-ea"/>
                  </a:rPr>
                  <a:t>y</a:t>
                </a:r>
                <a:r>
                  <a:rPr lang="ko-KR" altLang="en-US" sz="1600" dirty="0" smtClean="0">
                    <a:latin typeface="+mn-ea"/>
                  </a:rPr>
                  <a:t>값은 기존형태로 입력해야 함</a:t>
                </a:r>
                <a:r>
                  <a:rPr lang="en-US" altLang="ko-KR" sz="1600" dirty="0" smtClean="0">
                    <a:latin typeface="+mn-ea"/>
                  </a:rPr>
                  <a:t>)</a:t>
                </a:r>
              </a:p>
              <a:p>
                <a:pPr marL="285750" indent="-285750">
                  <a:buFont typeface="맑은 고딕" pitchFamily="50" charset="-127"/>
                  <a:buChar char="-"/>
                </a:pPr>
                <a:r>
                  <a:rPr lang="en-US" altLang="ko-KR" sz="1600" dirty="0" err="1" smtClean="0">
                    <a:latin typeface="+mn-ea"/>
                  </a:rPr>
                  <a:t>linear_regression.predict</a:t>
                </a:r>
                <a:r>
                  <a:rPr lang="en-US" altLang="ko-KR" sz="1600" dirty="0" smtClean="0">
                    <a:latin typeface="+mn-ea"/>
                  </a:rPr>
                  <a:t>() : </a:t>
                </a:r>
                <a:r>
                  <a:rPr lang="ko-KR" altLang="en-US" sz="1600" dirty="0" smtClean="0">
                    <a:latin typeface="+mn-ea"/>
                  </a:rPr>
                  <a:t>학습된 선형회귀분석 모델을 통해 새로운 값을 예측하는 함수 </a:t>
                </a:r>
                <a:endParaRPr lang="en-US" altLang="ko-KR" sz="1600" dirty="0" smtClean="0">
                  <a:latin typeface="+mn-ea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dirty="0">
                    <a:latin typeface="+mn-ea"/>
                  </a:rPr>
                  <a:t>코드 </a:t>
                </a:r>
                <a:r>
                  <a:rPr lang="ko-KR" altLang="en-US" dirty="0" smtClean="0">
                    <a:latin typeface="+mn-ea"/>
                  </a:rPr>
                  <a:t>설명</a:t>
                </a:r>
                <a:endParaRPr lang="en-US" altLang="ko-KR" dirty="0">
                  <a:latin typeface="+mn-ea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1600" dirty="0" smtClean="0">
                    <a:latin typeface="+mn-ea"/>
                  </a:rPr>
                  <a:t>fit(X = </a:t>
                </a:r>
                <a:r>
                  <a:rPr lang="en-US" altLang="ko-KR" sz="1600" dirty="0" err="1" smtClean="0">
                    <a:latin typeface="+mn-ea"/>
                  </a:rPr>
                  <a:t>pd.DataFrame</a:t>
                </a:r>
                <a:r>
                  <a:rPr lang="en-US" altLang="ko-KR" sz="1600" dirty="0" smtClean="0">
                    <a:latin typeface="+mn-ea"/>
                  </a:rPr>
                  <a:t>(data[“x”]), y = data[“y”]) </a:t>
                </a:r>
                <a:r>
                  <a:rPr lang="en-US" altLang="ko-KR" sz="1600" dirty="0">
                    <a:latin typeface="+mn-ea"/>
                  </a:rPr>
                  <a:t>: </a:t>
                </a:r>
                <a:r>
                  <a:rPr lang="ko-KR" altLang="en-US" sz="1600" dirty="0">
                    <a:latin typeface="+mn-ea"/>
                  </a:rPr>
                  <a:t>독립변수 </a:t>
                </a:r>
                <a:r>
                  <a:rPr lang="en-US" altLang="ko-KR" sz="1600" dirty="0">
                    <a:latin typeface="+mn-ea"/>
                  </a:rPr>
                  <a:t>“x” </a:t>
                </a:r>
                <a:r>
                  <a:rPr lang="ko-KR" altLang="en-US" sz="1600" dirty="0" smtClean="0">
                    <a:latin typeface="+mn-ea"/>
                  </a:rPr>
                  <a:t>를 </a:t>
                </a:r>
                <a:r>
                  <a:rPr lang="en-US" altLang="ko-KR" sz="1600" dirty="0" smtClean="0">
                    <a:latin typeface="+mn-ea"/>
                  </a:rPr>
                  <a:t>2</a:t>
                </a:r>
                <a:r>
                  <a:rPr lang="ko-KR" altLang="en-US" sz="1600" dirty="0" smtClean="0">
                    <a:latin typeface="+mn-ea"/>
                  </a:rPr>
                  <a:t>차원 </a:t>
                </a:r>
                <a:r>
                  <a:rPr lang="en-US" altLang="ko-KR" sz="1600" dirty="0" err="1" smtClean="0">
                    <a:latin typeface="+mn-ea"/>
                  </a:rPr>
                  <a:t>DataFrame</a:t>
                </a:r>
                <a:r>
                  <a:rPr lang="ko-KR" altLang="en-US" sz="1600" dirty="0" smtClean="0">
                    <a:latin typeface="+mn-ea"/>
                  </a:rPr>
                  <a:t>형태로 교체 후 </a:t>
                </a:r>
                <a:r>
                  <a:rPr lang="en-US" altLang="ko-KR" sz="1600" dirty="0" smtClean="0">
                    <a:latin typeface="+mn-ea"/>
                  </a:rPr>
                  <a:t>X</a:t>
                </a:r>
                <a:r>
                  <a:rPr lang="ko-KR" altLang="en-US" sz="1600" dirty="0" smtClean="0">
                    <a:latin typeface="+mn-ea"/>
                  </a:rPr>
                  <a:t>값으로 지정해주고 종속변수 </a:t>
                </a:r>
                <a:r>
                  <a:rPr lang="en-US" altLang="ko-KR" sz="1600" dirty="0" smtClean="0">
                    <a:latin typeface="+mn-ea"/>
                  </a:rPr>
                  <a:t>“y”</a:t>
                </a:r>
                <a:r>
                  <a:rPr lang="ko-KR" altLang="en-US" sz="1600" dirty="0" smtClean="0">
                    <a:latin typeface="+mn-ea"/>
                  </a:rPr>
                  <a:t>값은 </a:t>
                </a:r>
                <a:r>
                  <a:rPr lang="en-US" altLang="ko-KR" sz="1600" dirty="0" smtClean="0">
                    <a:latin typeface="+mn-ea"/>
                  </a:rPr>
                  <a:t>y</a:t>
                </a:r>
                <a:r>
                  <a:rPr lang="ko-KR" altLang="en-US" sz="1600" dirty="0" smtClean="0">
                    <a:latin typeface="+mn-ea"/>
                  </a:rPr>
                  <a:t>값으로 지정해서 모델을 학습함</a:t>
                </a:r>
                <a:endParaRPr lang="en-US" altLang="ko-KR" sz="1600" dirty="0">
                  <a:latin typeface="+mn-ea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1600" dirty="0">
                    <a:latin typeface="+mn-ea"/>
                  </a:rPr>
                  <a:t>print(</a:t>
                </a:r>
                <a:r>
                  <a:rPr lang="en-US" altLang="ko-KR" sz="1600" dirty="0" err="1">
                    <a:latin typeface="+mn-ea"/>
                  </a:rPr>
                  <a:t>linear_regression.intercept</a:t>
                </a:r>
                <a:r>
                  <a:rPr lang="en-US" altLang="ko-KR" sz="1600" dirty="0">
                    <a:latin typeface="+mn-ea"/>
                  </a:rPr>
                  <a:t>_) : </a:t>
                </a:r>
                <a:r>
                  <a:rPr lang="ko-KR" altLang="en-US" sz="1600" dirty="0" err="1" smtClean="0">
                    <a:latin typeface="+mn-ea"/>
                  </a:rPr>
                  <a:t>선형회귀분석식의</a:t>
                </a:r>
                <a:r>
                  <a:rPr lang="ko-KR" altLang="en-US" sz="1600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/>
                      </a:rPr>
                      <m:t>a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latin typeface="+mn-ea"/>
                  </a:rPr>
                  <a:t>계수 출력 </a:t>
                </a:r>
                <a:endParaRPr lang="en-US" altLang="ko-KR" sz="1600" dirty="0">
                  <a:latin typeface="+mn-ea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1600" dirty="0">
                    <a:latin typeface="+mn-ea"/>
                  </a:rPr>
                  <a:t>print(</a:t>
                </a:r>
                <a:r>
                  <a:rPr lang="en-US" altLang="ko-KR" sz="1600" dirty="0" err="1">
                    <a:latin typeface="+mn-ea"/>
                  </a:rPr>
                  <a:t>linear_regression.coef</a:t>
                </a:r>
                <a:r>
                  <a:rPr lang="en-US" altLang="ko-KR" sz="1600" dirty="0">
                    <a:latin typeface="+mn-ea"/>
                  </a:rPr>
                  <a:t>_) : </a:t>
                </a:r>
                <a:r>
                  <a:rPr lang="ko-KR" altLang="en-US" sz="1600" dirty="0" err="1" smtClean="0">
                    <a:latin typeface="+mn-ea"/>
                  </a:rPr>
                  <a:t>선형회귀분석식의</a:t>
                </a:r>
                <a:r>
                  <a:rPr lang="ko-KR" altLang="en-US" sz="1600" dirty="0" smtClean="0">
                    <a:latin typeface="+mn-ea"/>
                  </a:rPr>
                  <a:t> </a:t>
                </a:r>
                <a:r>
                  <a:rPr lang="en-US" altLang="ko-KR" sz="1600" dirty="0" smtClean="0">
                    <a:latin typeface="+mn-ea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latin typeface="+mn-ea"/>
                  </a:rPr>
                  <a:t>계수 출력 </a:t>
                </a:r>
                <a:endParaRPr lang="en-US" altLang="ko-KR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45" y="2775400"/>
                <a:ext cx="11181472" cy="3462113"/>
              </a:xfrm>
              <a:prstGeom prst="rect">
                <a:avLst/>
              </a:prstGeom>
              <a:blipFill rotWithShape="1">
                <a:blip r:embed="rId2"/>
                <a:stretch>
                  <a:fillRect l="-381" r="-163"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4" y="1298072"/>
            <a:ext cx="539591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49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5. </a:t>
            </a:r>
            <a:r>
              <a:rPr lang="ko-KR" altLang="en-US" sz="2400" b="1" dirty="0" smtClean="0">
                <a:latin typeface="+mn-ea"/>
              </a:rPr>
              <a:t>단일선형회귀분석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실습 </a:t>
            </a:r>
            <a:r>
              <a:rPr lang="en-US" altLang="ko-KR" sz="2400" b="1" dirty="0" smtClean="0">
                <a:latin typeface="+mn-ea"/>
              </a:rPr>
              <a:t>– Basic 1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ko-KR" altLang="en-US" dirty="0" smtClean="0">
                <a:latin typeface="+mn-ea"/>
              </a:rPr>
              <a:t>적합도 </a:t>
            </a:r>
            <a:r>
              <a:rPr lang="ko-KR" altLang="en-US" dirty="0">
                <a:latin typeface="+mn-ea"/>
              </a:rPr>
              <a:t>검증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1298963"/>
            <a:ext cx="4347729" cy="329013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Pandas.DataFrame.describe</a:t>
            </a:r>
            <a:r>
              <a:rPr lang="en-US" altLang="ko-KR" dirty="0" smtClean="0">
                <a:latin typeface="+mn-ea"/>
              </a:rPr>
              <a:t>()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        </a:t>
            </a:r>
            <a:r>
              <a:rPr lang="ko-KR" altLang="en-US" dirty="0" smtClean="0">
                <a:latin typeface="+mn-ea"/>
              </a:rPr>
              <a:t>다양한 요약 통계를 생성하는 함수</a:t>
            </a:r>
            <a:r>
              <a:rPr lang="en-US" altLang="ko-KR" dirty="0" smtClean="0">
                <a:latin typeface="+mn-ea"/>
              </a:rPr>
              <a:t>.      </a:t>
            </a:r>
            <a:r>
              <a:rPr lang="ko-KR" altLang="en-US" dirty="0" smtClean="0">
                <a:latin typeface="+mn-ea"/>
              </a:rPr>
              <a:t>숫자 형의 경우 전체 개수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평균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표준편차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최대 값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최소 값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백분위 수를 보여줌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변수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residuals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                                </a:t>
            </a:r>
            <a:r>
              <a:rPr lang="ko-KR" altLang="en-US" dirty="0" smtClean="0">
                <a:latin typeface="+mn-ea"/>
              </a:rPr>
              <a:t>예측하고자 </a:t>
            </a:r>
            <a:r>
              <a:rPr lang="ko-KR" altLang="en-US" dirty="0">
                <a:latin typeface="+mn-ea"/>
              </a:rPr>
              <a:t>하는 </a:t>
            </a:r>
            <a:r>
              <a:rPr lang="en-US" altLang="ko-KR" dirty="0" smtClean="0">
                <a:latin typeface="+mn-ea"/>
              </a:rPr>
              <a:t>‘y’</a:t>
            </a:r>
            <a:r>
              <a:rPr lang="ko-KR" altLang="en-US" dirty="0">
                <a:latin typeface="+mn-ea"/>
              </a:rPr>
              <a:t>값에서 모델을 통해 예측된 값을 빼서 </a:t>
            </a:r>
            <a:r>
              <a:rPr lang="ko-KR" altLang="en-US" dirty="0" err="1" smtClean="0">
                <a:latin typeface="+mn-ea"/>
              </a:rPr>
              <a:t>잔차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오차 값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저장한 </a:t>
            </a:r>
            <a:r>
              <a:rPr lang="ko-KR" altLang="en-US" dirty="0" smtClean="0">
                <a:latin typeface="+mn-ea"/>
              </a:rPr>
              <a:t>변수</a:t>
            </a:r>
            <a:endParaRPr lang="en-US" altLang="ko-KR" dirty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139" y="1212614"/>
            <a:ext cx="3777978" cy="2713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99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5. </a:t>
            </a:r>
            <a:r>
              <a:rPr lang="ko-KR" altLang="en-US" sz="2400" b="1" dirty="0" smtClean="0">
                <a:latin typeface="+mn-ea"/>
              </a:rPr>
              <a:t>단일선형회귀분석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실습 </a:t>
            </a:r>
            <a:r>
              <a:rPr lang="en-US" altLang="ko-KR" sz="2400" b="1" dirty="0" smtClean="0">
                <a:latin typeface="+mn-ea"/>
              </a:rPr>
              <a:t>– Basic 1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ko-KR" altLang="en-US" dirty="0" smtClean="0">
                <a:latin typeface="+mn-ea"/>
              </a:rPr>
              <a:t>적합도 </a:t>
            </a:r>
            <a:r>
              <a:rPr lang="ko-KR" altLang="en-US" dirty="0">
                <a:latin typeface="+mn-ea"/>
              </a:rPr>
              <a:t>검증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3230309"/>
            <a:ext cx="11181472" cy="277738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맑은 고딕" pitchFamily="50" charset="-127"/>
              <a:buChar char="-"/>
            </a:pPr>
            <a:r>
              <a:rPr lang="en-US" altLang="ko-KR" dirty="0" err="1">
                <a:latin typeface="+mn-ea"/>
              </a:rPr>
              <a:t>numpy.sum</a:t>
            </a:r>
            <a:r>
              <a:rPr lang="en-US" altLang="ko-KR" dirty="0">
                <a:latin typeface="+mn-ea"/>
              </a:rPr>
              <a:t>() : </a:t>
            </a:r>
            <a:r>
              <a:rPr lang="ko-KR" altLang="en-US" dirty="0" smtClean="0">
                <a:latin typeface="+mn-ea"/>
              </a:rPr>
              <a:t>합계를 </a:t>
            </a:r>
            <a:r>
              <a:rPr lang="ko-KR" altLang="en-US" dirty="0">
                <a:latin typeface="+mn-ea"/>
              </a:rPr>
              <a:t>구하는 </a:t>
            </a:r>
            <a:r>
              <a:rPr lang="ko-KR" altLang="en-US" dirty="0" smtClean="0">
                <a:latin typeface="+mn-ea"/>
              </a:rPr>
              <a:t>함수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numpy.mean</a:t>
            </a:r>
            <a:r>
              <a:rPr lang="en-US" altLang="ko-KR" dirty="0" smtClean="0">
                <a:latin typeface="+mn-ea"/>
              </a:rPr>
              <a:t>()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평균을 구하는 함수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SSE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결정계수 값을 구하기 위해 필요한 </a:t>
            </a:r>
            <a:r>
              <a:rPr lang="en-US" altLang="ko-KR" dirty="0" smtClean="0">
                <a:latin typeface="+mn-ea"/>
              </a:rPr>
              <a:t>SSE </a:t>
            </a:r>
            <a:r>
              <a:rPr lang="ko-KR" altLang="en-US" dirty="0" smtClean="0">
                <a:latin typeface="+mn-ea"/>
              </a:rPr>
              <a:t>값을 계산 후 저장한 변수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SST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결정계수 값을 구하기 위해 </a:t>
            </a:r>
            <a:r>
              <a:rPr lang="ko-KR" altLang="en-US" dirty="0" smtClean="0">
                <a:latin typeface="+mn-ea"/>
              </a:rPr>
              <a:t>필요한 </a:t>
            </a:r>
            <a:r>
              <a:rPr lang="en-US" altLang="ko-KR" dirty="0" smtClean="0">
                <a:latin typeface="+mn-ea"/>
              </a:rPr>
              <a:t>SST </a:t>
            </a:r>
            <a:r>
              <a:rPr lang="ko-KR" altLang="en-US" dirty="0">
                <a:latin typeface="+mn-ea"/>
              </a:rPr>
              <a:t>값을 계산 후 저장한 </a:t>
            </a:r>
            <a:r>
              <a:rPr lang="ko-KR" altLang="en-US" dirty="0" smtClean="0">
                <a:latin typeface="+mn-ea"/>
              </a:rPr>
              <a:t>변수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R_squared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적합도 </a:t>
            </a:r>
            <a:r>
              <a:rPr lang="ko-KR" altLang="en-US" dirty="0">
                <a:latin typeface="+mn-ea"/>
              </a:rPr>
              <a:t>검증을 위해 필요한 </a:t>
            </a:r>
            <a:r>
              <a:rPr lang="ko-KR" altLang="en-US" dirty="0" smtClean="0">
                <a:latin typeface="+mn-ea"/>
              </a:rPr>
              <a:t>결정계</a:t>
            </a:r>
            <a:r>
              <a:rPr lang="ko-KR" altLang="en-US" dirty="0">
                <a:latin typeface="+mn-ea"/>
              </a:rPr>
              <a:t>수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값을 계산 후 저장한 </a:t>
            </a:r>
            <a:r>
              <a:rPr lang="ko-KR" altLang="en-US" dirty="0" smtClean="0">
                <a:latin typeface="+mn-ea"/>
              </a:rPr>
              <a:t>변수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5" y="1355436"/>
            <a:ext cx="4713828" cy="125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1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7877" y="808892"/>
            <a:ext cx="401263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◆ 학습목차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단일선형회귀분석이란</a:t>
            </a:r>
            <a:r>
              <a:rPr lang="en-US" altLang="ko-KR" dirty="0" smtClean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적합도 검증 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성능평가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단일선형회귀분석 실습</a:t>
            </a:r>
            <a:r>
              <a:rPr lang="en-US" altLang="ko-KR" dirty="0"/>
              <a:t> – </a:t>
            </a:r>
            <a:r>
              <a:rPr lang="en-US" altLang="ko-KR" dirty="0" smtClean="0"/>
              <a:t>Basic 1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단일선형회귀분석 실습 </a:t>
            </a:r>
            <a:r>
              <a:rPr lang="en-US" altLang="ko-KR" dirty="0" smtClean="0"/>
              <a:t>– Basic 2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7877" y="3394215"/>
            <a:ext cx="1123070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◆ 학습목표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회귀분석 중 하나인 단일선형회귀분석에 대해 이해할 수 있다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회귀분석을 검증 및 평가 하는 방법에 대해서 이해할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여러 가지 실습을 통해 단일선형회귀분석</a:t>
            </a:r>
            <a:r>
              <a:rPr lang="en-US" altLang="ko-KR" dirty="0" smtClean="0"/>
              <a:t>(Simple Linear Regression)</a:t>
            </a:r>
            <a:r>
              <a:rPr lang="ko-KR" altLang="en-US" dirty="0" smtClean="0"/>
              <a:t>알고리즘에 대해 쉽게 이해할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76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5. </a:t>
            </a:r>
            <a:r>
              <a:rPr lang="ko-KR" altLang="en-US" sz="2400" b="1" dirty="0" smtClean="0">
                <a:latin typeface="+mn-ea"/>
              </a:rPr>
              <a:t>단일선형회귀분석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실습 </a:t>
            </a:r>
            <a:r>
              <a:rPr lang="en-US" altLang="ko-KR" sz="2400" b="1" dirty="0" smtClean="0">
                <a:latin typeface="+mn-ea"/>
              </a:rPr>
              <a:t>– Basic 1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ko-KR" altLang="en-US" dirty="0" smtClean="0">
                <a:latin typeface="+mn-ea"/>
              </a:rPr>
              <a:t>예측하여 플롯으로 나타내기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042" y="1212614"/>
            <a:ext cx="479107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80645" y="1298963"/>
            <a:ext cx="4347729" cy="97445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pyplot.plot</a:t>
            </a:r>
            <a:r>
              <a:rPr lang="en-US" altLang="ko-KR" dirty="0">
                <a:latin typeface="+mn-ea"/>
              </a:rPr>
              <a:t>() : </a:t>
            </a:r>
            <a:r>
              <a:rPr lang="ko-KR" altLang="en-US" dirty="0">
                <a:latin typeface="+mn-ea"/>
              </a:rPr>
              <a:t>선이나 </a:t>
            </a:r>
            <a:r>
              <a:rPr lang="ko-KR" altLang="en-US" dirty="0" err="1">
                <a:latin typeface="+mn-ea"/>
              </a:rPr>
              <a:t>마커를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플롯하는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함수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5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5. </a:t>
            </a:r>
            <a:r>
              <a:rPr lang="ko-KR" altLang="en-US" sz="2400" b="1" dirty="0" smtClean="0">
                <a:latin typeface="+mn-ea"/>
              </a:rPr>
              <a:t>단일선형회귀분석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실습 </a:t>
            </a:r>
            <a:r>
              <a:rPr lang="en-US" altLang="ko-KR" sz="2400" b="1" dirty="0" smtClean="0">
                <a:latin typeface="+mn-ea"/>
              </a:rPr>
              <a:t>– Basic 1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7"/>
            </a:pPr>
            <a:r>
              <a:rPr lang="ko-KR" altLang="en-US" dirty="0" smtClean="0">
                <a:latin typeface="+mn-ea"/>
              </a:rPr>
              <a:t>성능평가 하기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0645" y="2800351"/>
            <a:ext cx="11181471" cy="333102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모듈 설명</a:t>
            </a:r>
            <a:endParaRPr lang="en-US" altLang="ko-KR" dirty="0"/>
          </a:p>
          <a:p>
            <a:pPr marL="342900" indent="-342900" fontAlgn="base">
              <a:buFontTx/>
              <a:buChar char="-"/>
            </a:pPr>
            <a:r>
              <a:rPr lang="en-US" altLang="ko-KR" dirty="0" err="1"/>
              <a:t>mean_squared_error</a:t>
            </a:r>
            <a:r>
              <a:rPr lang="en-US" altLang="ko-KR" dirty="0"/>
              <a:t> : </a:t>
            </a:r>
            <a:r>
              <a:rPr lang="en-US" altLang="ko-KR" dirty="0" err="1" smtClean="0"/>
              <a:t>sklearn</a:t>
            </a:r>
            <a:r>
              <a:rPr lang="en-US" altLang="ko-KR" dirty="0" smtClean="0"/>
              <a:t> </a:t>
            </a:r>
            <a:r>
              <a:rPr lang="ko-KR" altLang="en-US" dirty="0"/>
              <a:t>패키지에서 제공하는 </a:t>
            </a:r>
            <a:r>
              <a:rPr lang="en-US" altLang="ko-KR" dirty="0"/>
              <a:t>MSE</a:t>
            </a:r>
            <a:r>
              <a:rPr lang="ko-KR" altLang="en-US" dirty="0"/>
              <a:t>를 구하기 위한 </a:t>
            </a:r>
            <a:r>
              <a:rPr lang="ko-KR" altLang="en-US" dirty="0" smtClean="0"/>
              <a:t>모듈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sklearn.metrics.score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샘플 데이터를 통해 예측한 결과 값과 정확한 결과 값을 비교해서 성능을 평가하는 함수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코드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score(X </a:t>
            </a:r>
            <a:r>
              <a:rPr lang="en-US" altLang="ko-KR" dirty="0">
                <a:latin typeface="+mn-ea"/>
              </a:rPr>
              <a:t>= </a:t>
            </a:r>
            <a:r>
              <a:rPr lang="en-US" altLang="ko-KR" dirty="0" err="1">
                <a:latin typeface="+mn-ea"/>
              </a:rPr>
              <a:t>pd.DataFrame</a:t>
            </a:r>
            <a:r>
              <a:rPr lang="en-US" altLang="ko-KR" dirty="0">
                <a:latin typeface="+mn-ea"/>
              </a:rPr>
              <a:t>(data[“x”]), y = data[“y”]) : </a:t>
            </a:r>
            <a:r>
              <a:rPr lang="ko-KR" altLang="en-US" dirty="0">
                <a:latin typeface="+mn-ea"/>
              </a:rPr>
              <a:t>독립변수 </a:t>
            </a:r>
            <a:r>
              <a:rPr lang="en-US" altLang="ko-KR" dirty="0">
                <a:latin typeface="+mn-ea"/>
              </a:rPr>
              <a:t>“x” 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차원 </a:t>
            </a:r>
            <a:r>
              <a:rPr lang="en-US" altLang="ko-KR" dirty="0" err="1">
                <a:latin typeface="+mn-ea"/>
              </a:rPr>
              <a:t>DataFrame</a:t>
            </a:r>
            <a:r>
              <a:rPr lang="ko-KR" altLang="en-US" dirty="0">
                <a:latin typeface="+mn-ea"/>
              </a:rPr>
              <a:t>형태로 교체 후 </a:t>
            </a:r>
            <a:r>
              <a:rPr lang="en-US" altLang="ko-KR" dirty="0">
                <a:latin typeface="+mn-ea"/>
              </a:rPr>
              <a:t>X</a:t>
            </a:r>
            <a:r>
              <a:rPr lang="ko-KR" altLang="en-US" dirty="0">
                <a:latin typeface="+mn-ea"/>
              </a:rPr>
              <a:t>값으로 지정해주고 종속변수 </a:t>
            </a:r>
            <a:r>
              <a:rPr lang="en-US" altLang="ko-KR" dirty="0">
                <a:latin typeface="+mn-ea"/>
              </a:rPr>
              <a:t>“y”</a:t>
            </a:r>
            <a:r>
              <a:rPr lang="ko-KR" altLang="en-US" dirty="0">
                <a:latin typeface="+mn-ea"/>
              </a:rPr>
              <a:t>값은 </a:t>
            </a:r>
            <a:r>
              <a:rPr lang="en-US" altLang="ko-KR" dirty="0">
                <a:latin typeface="+mn-ea"/>
              </a:rPr>
              <a:t>y</a:t>
            </a:r>
            <a:r>
              <a:rPr lang="ko-KR" altLang="en-US" dirty="0">
                <a:latin typeface="+mn-ea"/>
              </a:rPr>
              <a:t>값으로 지정해서 </a:t>
            </a:r>
            <a:r>
              <a:rPr lang="ko-KR" altLang="en-US" dirty="0" smtClean="0">
                <a:latin typeface="+mn-ea"/>
              </a:rPr>
              <a:t>학습한 모델을 통해 성능을 평가함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mean_squared_error</a:t>
            </a:r>
            <a:r>
              <a:rPr lang="en-US" altLang="ko-KR" dirty="0" smtClean="0">
                <a:latin typeface="+mn-ea"/>
              </a:rPr>
              <a:t>(prediction, data</a:t>
            </a:r>
            <a:r>
              <a:rPr lang="en-US" altLang="ko-KR" dirty="0">
                <a:latin typeface="+mn-ea"/>
              </a:rPr>
              <a:t>[“y”]) : </a:t>
            </a:r>
            <a:r>
              <a:rPr lang="ko-KR" altLang="en-US" dirty="0" smtClean="0">
                <a:latin typeface="+mn-ea"/>
              </a:rPr>
              <a:t>학습한 </a:t>
            </a:r>
            <a:r>
              <a:rPr lang="ko-KR" altLang="en-US" dirty="0">
                <a:latin typeface="+mn-ea"/>
              </a:rPr>
              <a:t>모델을 </a:t>
            </a:r>
            <a:r>
              <a:rPr lang="ko-KR" altLang="en-US" dirty="0" smtClean="0">
                <a:latin typeface="+mn-ea"/>
              </a:rPr>
              <a:t>통해 나온 예측 값이 저장된</a:t>
            </a:r>
            <a:r>
              <a:rPr lang="en-US" altLang="ko-KR" dirty="0" smtClean="0">
                <a:latin typeface="+mn-ea"/>
              </a:rPr>
              <a:t> “prediction” </a:t>
            </a:r>
            <a:r>
              <a:rPr lang="ko-KR" altLang="en-US" dirty="0" smtClean="0">
                <a:latin typeface="+mn-ea"/>
              </a:rPr>
              <a:t>변수와 예측하고자 하는 실제 값이 저장된 </a:t>
            </a:r>
            <a:r>
              <a:rPr lang="en-US" altLang="ko-KR" dirty="0" smtClean="0">
                <a:latin typeface="+mn-ea"/>
              </a:rPr>
              <a:t>“y”</a:t>
            </a:r>
            <a:r>
              <a:rPr lang="ko-KR" altLang="en-US" dirty="0" smtClean="0">
                <a:latin typeface="+mn-ea"/>
              </a:rPr>
              <a:t>값을 입력해 </a:t>
            </a:r>
            <a:r>
              <a:rPr lang="en-US" altLang="ko-KR" dirty="0" err="1" smtClean="0">
                <a:latin typeface="+mn-ea"/>
              </a:rPr>
              <a:t>mean_squared_error</a:t>
            </a:r>
            <a:r>
              <a:rPr lang="ko-KR" altLang="en-US" dirty="0" smtClean="0">
                <a:latin typeface="+mn-ea"/>
              </a:rPr>
              <a:t>함수로 평균제곱오차 값을 구함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</p:txBody>
      </p:sp>
      <p:sp>
        <p:nvSpPr>
          <p:cNvPr id="1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5" y="1212614"/>
            <a:ext cx="681037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4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6" y="221959"/>
            <a:ext cx="11642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6. </a:t>
            </a:r>
            <a:r>
              <a:rPr lang="ko-KR" altLang="en-US" sz="2400" b="1" dirty="0" smtClean="0">
                <a:latin typeface="+mn-ea"/>
              </a:rPr>
              <a:t>단일선형회귀분석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실습 </a:t>
            </a:r>
            <a:r>
              <a:rPr lang="en-US" altLang="ko-KR" sz="2400" b="1" dirty="0" smtClean="0">
                <a:latin typeface="+mn-ea"/>
              </a:rPr>
              <a:t>– Basic 2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altLang="ko-KR" dirty="0" smtClean="0">
                <a:latin typeface="+mn-ea"/>
              </a:rPr>
              <a:t>Python package </a:t>
            </a:r>
            <a:r>
              <a:rPr lang="ko-KR" altLang="en-US" dirty="0" smtClean="0">
                <a:latin typeface="+mn-ea"/>
              </a:rPr>
              <a:t>가져오기</a:t>
            </a:r>
            <a:endParaRPr lang="en-US" altLang="ko-KR" dirty="0" smtClean="0">
              <a:latin typeface="+mn-ea"/>
            </a:endParaRPr>
          </a:p>
          <a:p>
            <a:pPr marL="342900" indent="-342900">
              <a:buFontTx/>
              <a:buAutoNum type="arabicParenR"/>
            </a:pPr>
            <a:r>
              <a:rPr lang="en-US" altLang="ko-KR" dirty="0" smtClean="0">
                <a:latin typeface="+mn-ea"/>
              </a:rPr>
              <a:t>Boston dataset </a:t>
            </a:r>
            <a:r>
              <a:rPr lang="ko-KR" altLang="en-US" dirty="0" err="1" smtClean="0">
                <a:latin typeface="+mn-ea"/>
              </a:rPr>
              <a:t>로드하기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3185063"/>
            <a:ext cx="11181472" cy="306191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변수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Boston_house_prices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 smtClean="0">
                <a:latin typeface="+mn-ea"/>
              </a:rPr>
              <a:t>sklearn</a:t>
            </a:r>
            <a:r>
              <a:rPr lang="ko-KR" altLang="en-US" dirty="0" smtClean="0">
                <a:latin typeface="+mn-ea"/>
              </a:rPr>
              <a:t>패키지에서 제공하는 </a:t>
            </a:r>
            <a:r>
              <a:rPr lang="ko-KR" altLang="en-US" dirty="0" err="1" smtClean="0">
                <a:latin typeface="+mn-ea"/>
              </a:rPr>
              <a:t>데이터셋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boston</a:t>
            </a:r>
            <a:r>
              <a:rPr lang="ko-KR" altLang="en-US" dirty="0" smtClean="0">
                <a:latin typeface="+mn-ea"/>
              </a:rPr>
              <a:t>을 저장한 변수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모듈 설명</a:t>
            </a:r>
            <a:endParaRPr lang="en-US" altLang="ko-KR" dirty="0" smtClean="0"/>
          </a:p>
          <a:p>
            <a:pPr marL="342900" indent="-342900" fontAlgn="base">
              <a:buFontTx/>
              <a:buChar char="-"/>
            </a:pPr>
            <a:r>
              <a:rPr lang="en-US" altLang="ko-KR" dirty="0" smtClean="0"/>
              <a:t>datasets </a:t>
            </a:r>
            <a:r>
              <a:rPr lang="en-US" altLang="ko-KR" dirty="0"/>
              <a:t>: </a:t>
            </a:r>
            <a:r>
              <a:rPr lang="en-US" altLang="ko-KR" dirty="0" err="1" smtClean="0"/>
              <a:t>sklearn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패키지에서 제공하는 </a:t>
            </a:r>
            <a:r>
              <a:rPr lang="en-US" altLang="ko-KR" dirty="0"/>
              <a:t>o</a:t>
            </a:r>
            <a:r>
              <a:rPr lang="en-US" altLang="ko-KR" dirty="0" smtClean="0"/>
              <a:t>pen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dataset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로드할</a:t>
            </a:r>
            <a:r>
              <a:rPr lang="ko-KR" altLang="en-US" dirty="0" smtClean="0"/>
              <a:t> 때 사용하는 모듈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함수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datasets.load_boston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en-US" altLang="ko-KR" dirty="0" err="1" smtClean="0">
                <a:latin typeface="+mn-ea"/>
              </a:rPr>
              <a:t>sklearn</a:t>
            </a:r>
            <a:r>
              <a:rPr lang="ko-KR" altLang="en-US" dirty="0">
                <a:latin typeface="+mn-ea"/>
              </a:rPr>
              <a:t>의 내장 </a:t>
            </a:r>
            <a:r>
              <a:rPr lang="ko-KR" altLang="en-US" dirty="0" err="1">
                <a:latin typeface="+mn-ea"/>
              </a:rPr>
              <a:t>데이터셋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boston</a:t>
            </a:r>
            <a:r>
              <a:rPr lang="ko-KR" altLang="en-US" dirty="0">
                <a:latin typeface="+mn-ea"/>
              </a:rPr>
              <a:t>을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로드하는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함수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+mn-ea"/>
              </a:rPr>
              <a:t>딕셔너리</a:t>
            </a:r>
            <a:r>
              <a:rPr lang="en-US" altLang="ko-KR" dirty="0" smtClean="0">
                <a:latin typeface="+mn-ea"/>
              </a:rPr>
              <a:t>.</a:t>
            </a:r>
            <a:r>
              <a:rPr lang="en-US" altLang="ko-KR" dirty="0">
                <a:latin typeface="+mn-ea"/>
              </a:rPr>
              <a:t>keys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ko-KR" altLang="en-US" dirty="0" err="1" smtClean="0">
                <a:latin typeface="+mn-ea"/>
              </a:rPr>
              <a:t>딕셔너리</a:t>
            </a:r>
            <a:r>
              <a:rPr lang="ko-KR" altLang="en-US" dirty="0" smtClean="0">
                <a:latin typeface="+mn-ea"/>
              </a:rPr>
              <a:t> 형식에 데이터에서 </a:t>
            </a:r>
            <a:r>
              <a:rPr lang="en-US" altLang="ko-KR" dirty="0">
                <a:latin typeface="+mn-ea"/>
              </a:rPr>
              <a:t>k</a:t>
            </a:r>
            <a:r>
              <a:rPr lang="en-US" altLang="ko-KR" dirty="0" smtClean="0">
                <a:latin typeface="+mn-ea"/>
              </a:rPr>
              <a:t>ey</a:t>
            </a:r>
            <a:r>
              <a:rPr lang="ko-KR" altLang="en-US" dirty="0" smtClean="0">
                <a:latin typeface="+mn-ea"/>
              </a:rPr>
              <a:t>값만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출력하는 함수 </a:t>
            </a:r>
            <a:r>
              <a:rPr lang="en-US" altLang="ko-KR" dirty="0" smtClean="0">
                <a:latin typeface="+mn-ea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코드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p</a:t>
            </a:r>
            <a:r>
              <a:rPr lang="en-US" altLang="ko-KR" dirty="0" smtClean="0">
                <a:latin typeface="+mn-ea"/>
              </a:rPr>
              <a:t>rint(</a:t>
            </a:r>
            <a:r>
              <a:rPr lang="en-US" altLang="ko-KR" dirty="0" err="1" smtClean="0">
                <a:latin typeface="+mn-ea"/>
              </a:rPr>
              <a:t>boston_house_prices.keys</a:t>
            </a:r>
            <a:r>
              <a:rPr lang="en-US" altLang="ko-KR" dirty="0" smtClean="0">
                <a:latin typeface="+mn-ea"/>
              </a:rPr>
              <a:t>()) : </a:t>
            </a:r>
            <a:r>
              <a:rPr lang="ko-KR" altLang="en-US" dirty="0" err="1" smtClean="0">
                <a:latin typeface="+mn-ea"/>
              </a:rPr>
              <a:t>로드한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boston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전체 데이터</a:t>
            </a:r>
            <a:r>
              <a:rPr lang="ko-KR" altLang="en-US" dirty="0">
                <a:latin typeface="+mn-ea"/>
              </a:rPr>
              <a:t>에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key </a:t>
            </a:r>
            <a:r>
              <a:rPr lang="ko-KR" altLang="en-US" dirty="0" smtClean="0">
                <a:latin typeface="+mn-ea"/>
              </a:rPr>
              <a:t>값을 출력</a:t>
            </a:r>
            <a:r>
              <a:rPr lang="en-US" altLang="ko-KR" dirty="0" smtClean="0">
                <a:latin typeface="+mn-ea"/>
              </a:rPr>
              <a:t>print(</a:t>
            </a:r>
            <a:r>
              <a:rPr lang="en-US" altLang="ko-KR" dirty="0" err="1" smtClean="0">
                <a:latin typeface="+mn-ea"/>
              </a:rPr>
              <a:t>boston_house_prices.data.shape</a:t>
            </a:r>
            <a:r>
              <a:rPr lang="en-US" altLang="ko-KR" dirty="0" smtClean="0">
                <a:latin typeface="+mn-ea"/>
              </a:rPr>
              <a:t>) : </a:t>
            </a:r>
            <a:r>
              <a:rPr lang="en-US" altLang="ko-KR" dirty="0" err="1" smtClean="0">
                <a:latin typeface="+mn-ea"/>
              </a:rPr>
              <a:t>boston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전체 데이터 중 </a:t>
            </a:r>
            <a:r>
              <a:rPr lang="en-US" altLang="ko-KR" dirty="0" smtClean="0">
                <a:latin typeface="+mn-ea"/>
              </a:rPr>
              <a:t>data</a:t>
            </a:r>
            <a:r>
              <a:rPr lang="ko-KR" altLang="en-US" dirty="0" smtClean="0">
                <a:latin typeface="+mn-ea"/>
              </a:rPr>
              <a:t>에 대한 전체 행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열 길이를 출력</a:t>
            </a:r>
            <a:r>
              <a:rPr lang="en-US" altLang="ko-KR" dirty="0" smtClean="0">
                <a:latin typeface="+mn-ea"/>
              </a:rPr>
              <a:t>print(</a:t>
            </a:r>
            <a:r>
              <a:rPr lang="en-US" altLang="ko-KR" dirty="0" err="1" smtClean="0">
                <a:latin typeface="+mn-ea"/>
              </a:rPr>
              <a:t>boston_house_prices.feature_names</a:t>
            </a:r>
            <a:r>
              <a:rPr lang="en-US" altLang="ko-KR" dirty="0" smtClean="0">
                <a:latin typeface="+mn-ea"/>
              </a:rPr>
              <a:t>) :   </a:t>
            </a:r>
            <a:r>
              <a:rPr lang="en-US" altLang="ko-KR" dirty="0" err="1" smtClean="0">
                <a:latin typeface="+mn-ea"/>
              </a:rPr>
              <a:t>boston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데이터에 </a:t>
            </a:r>
            <a:r>
              <a:rPr lang="ko-KR" altLang="en-US" dirty="0" err="1" smtClean="0">
                <a:latin typeface="+mn-ea"/>
              </a:rPr>
              <a:t>컬럼</a:t>
            </a:r>
            <a:r>
              <a:rPr lang="ko-KR" altLang="en-US" dirty="0" smtClean="0">
                <a:latin typeface="+mn-ea"/>
              </a:rPr>
              <a:t> 이름을 출력 </a:t>
            </a:r>
            <a:endParaRPr lang="en-US" altLang="ko-KR" dirty="0">
              <a:latin typeface="+mn-ea"/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5" y="1489613"/>
            <a:ext cx="52006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37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6. </a:t>
            </a:r>
            <a:r>
              <a:rPr lang="ko-KR" altLang="en-US" sz="2400" b="1" dirty="0" smtClean="0">
                <a:latin typeface="+mn-ea"/>
              </a:rPr>
              <a:t>단일선형회귀분석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실습 </a:t>
            </a:r>
            <a:r>
              <a:rPr lang="en-US" altLang="ko-KR" sz="2400" b="1" dirty="0" smtClean="0">
                <a:latin typeface="+mn-ea"/>
              </a:rPr>
              <a:t>– Basic 2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en-US" altLang="ko-KR" dirty="0" smtClean="0">
                <a:latin typeface="+mn-ea"/>
              </a:rPr>
              <a:t>Boston dataset </a:t>
            </a:r>
            <a:r>
              <a:rPr lang="ko-KR" altLang="en-US" dirty="0" smtClean="0">
                <a:latin typeface="+mn-ea"/>
              </a:rPr>
              <a:t>정보 보기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1489613"/>
            <a:ext cx="4347729" cy="23132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코드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print(</a:t>
            </a:r>
            <a:r>
              <a:rPr lang="en-US" altLang="ko-KR" dirty="0" err="1" smtClean="0">
                <a:latin typeface="+mn-ea"/>
              </a:rPr>
              <a:t>boston_house_prices.DESCR</a:t>
            </a:r>
            <a:r>
              <a:rPr lang="en-US" altLang="ko-KR" dirty="0" smtClean="0">
                <a:latin typeface="+mn-ea"/>
              </a:rPr>
              <a:t>) :             </a:t>
            </a:r>
            <a:r>
              <a:rPr lang="en-US" altLang="ko-KR" dirty="0" err="1" smtClean="0">
                <a:latin typeface="+mn-ea"/>
              </a:rPr>
              <a:t>boston_house_prices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변수에 저장된 </a:t>
            </a:r>
            <a:r>
              <a:rPr lang="en-US" altLang="ko-KR" dirty="0" err="1" smtClean="0">
                <a:latin typeface="+mn-ea"/>
              </a:rPr>
              <a:t>boston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데이터 중 데이터에 세부적인 내용을 저장하고 있는 </a:t>
            </a:r>
            <a:r>
              <a:rPr lang="en-US" altLang="ko-KR" dirty="0" smtClean="0">
                <a:latin typeface="+mn-ea"/>
              </a:rPr>
              <a:t>DESCR</a:t>
            </a:r>
            <a:r>
              <a:rPr lang="ko-KR" altLang="en-US" dirty="0" smtClean="0">
                <a:latin typeface="+mn-ea"/>
              </a:rPr>
              <a:t>을 출력</a:t>
            </a:r>
            <a:r>
              <a:rPr lang="en-US" altLang="ko-KR" dirty="0" smtClean="0">
                <a:latin typeface="+mn-ea"/>
              </a:rPr>
              <a:t>           </a:t>
            </a:r>
            <a:r>
              <a:rPr lang="ko-KR" altLang="en-US" dirty="0" smtClean="0">
                <a:latin typeface="+mn-ea"/>
              </a:rPr>
              <a:t>                           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sklearn</a:t>
            </a:r>
            <a:r>
              <a:rPr lang="en-US" altLang="ko-KR" dirty="0" smtClean="0">
                <a:latin typeface="+mn-ea"/>
              </a:rPr>
              <a:t> dataset</a:t>
            </a:r>
            <a:r>
              <a:rPr lang="ko-KR" altLang="en-US" dirty="0" smtClean="0">
                <a:latin typeface="+mn-ea"/>
              </a:rPr>
              <a:t>은 해당 </a:t>
            </a:r>
            <a:r>
              <a:rPr lang="en-US" altLang="ko-KR" dirty="0" smtClean="0">
                <a:latin typeface="+mn-ea"/>
              </a:rPr>
              <a:t>dataset</a:t>
            </a:r>
            <a:r>
              <a:rPr lang="ko-KR" altLang="en-US" dirty="0" smtClean="0">
                <a:latin typeface="+mn-ea"/>
              </a:rPr>
              <a:t>에 세부정보를 다음과 같이 제공</a:t>
            </a:r>
            <a:r>
              <a:rPr lang="en-US" altLang="ko-KR" dirty="0" smtClean="0">
                <a:latin typeface="+mn-ea"/>
              </a:rPr>
              <a:t>)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699" y="1212614"/>
            <a:ext cx="59626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63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6. </a:t>
            </a:r>
            <a:r>
              <a:rPr lang="ko-KR" altLang="en-US" sz="2400" b="1" dirty="0" smtClean="0">
                <a:latin typeface="+mn-ea"/>
              </a:rPr>
              <a:t>단일선형회귀분석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실습 </a:t>
            </a:r>
            <a:r>
              <a:rPr lang="en-US" altLang="ko-KR" sz="2400" b="1" dirty="0" smtClean="0">
                <a:latin typeface="+mn-ea"/>
              </a:rPr>
              <a:t>– Basic 2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altLang="ko-KR" dirty="0" smtClean="0">
                <a:latin typeface="+mn-ea"/>
              </a:rPr>
              <a:t>Boston dataset </a:t>
            </a:r>
            <a:r>
              <a:rPr lang="ko-KR" altLang="en-US" dirty="0" smtClean="0">
                <a:latin typeface="+mn-ea"/>
              </a:rPr>
              <a:t>데이터프레임으로 정제하기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1489613"/>
            <a:ext cx="4347729" cy="286874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</a:t>
            </a:r>
            <a:r>
              <a:rPr lang="ko-KR" altLang="en-US" dirty="0">
                <a:latin typeface="+mn-ea"/>
              </a:rPr>
              <a:t>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d</a:t>
            </a:r>
            <a:r>
              <a:rPr lang="en-US" altLang="ko-KR" dirty="0" err="1" smtClean="0">
                <a:latin typeface="+mn-ea"/>
              </a:rPr>
              <a:t>ata_frame</a:t>
            </a:r>
            <a:r>
              <a:rPr lang="en-US" altLang="ko-KR" dirty="0" smtClean="0">
                <a:latin typeface="+mn-ea"/>
              </a:rPr>
              <a:t> : </a:t>
            </a:r>
            <a:r>
              <a:rPr lang="en-US" altLang="ko-KR" dirty="0" err="1" smtClean="0">
                <a:latin typeface="+mn-ea"/>
              </a:rPr>
              <a:t>boston_house_price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변수에 전체 데이터 중 </a:t>
            </a:r>
            <a:r>
              <a:rPr lang="en-US" altLang="ko-KR" dirty="0" smtClean="0">
                <a:latin typeface="+mn-ea"/>
              </a:rPr>
              <a:t>data</a:t>
            </a:r>
            <a:r>
              <a:rPr lang="ko-KR" altLang="en-US" dirty="0" smtClean="0">
                <a:latin typeface="+mn-ea"/>
              </a:rPr>
              <a:t>에 해당하는 값을 </a:t>
            </a:r>
            <a:r>
              <a:rPr lang="en-US" altLang="ko-KR" dirty="0" err="1" smtClean="0">
                <a:latin typeface="+mn-ea"/>
              </a:rPr>
              <a:t>pandas.DataFrame</a:t>
            </a:r>
            <a:r>
              <a:rPr lang="ko-KR" altLang="en-US" dirty="0" smtClean="0">
                <a:latin typeface="+mn-ea"/>
              </a:rPr>
              <a:t>형으로 변경 후 저장한 변수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tailer.tail</a:t>
            </a:r>
            <a:r>
              <a:rPr lang="en-US" altLang="ko-KR" dirty="0" smtClean="0">
                <a:latin typeface="+mn-ea"/>
              </a:rPr>
              <a:t>()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전체 데이터 중 기본 값으로 마지막 </a:t>
            </a:r>
            <a:r>
              <a:rPr lang="en-US" altLang="ko-KR" dirty="0" smtClean="0">
                <a:latin typeface="+mn-ea"/>
              </a:rPr>
              <a:t>5</a:t>
            </a:r>
            <a:r>
              <a:rPr lang="ko-KR" altLang="en-US" dirty="0" smtClean="0">
                <a:latin typeface="+mn-ea"/>
              </a:rPr>
              <a:t>개 데이터 출력함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 (</a:t>
            </a:r>
            <a:r>
              <a:rPr lang="ko-KR" altLang="en-US" dirty="0" smtClean="0">
                <a:latin typeface="+mn-ea"/>
              </a:rPr>
              <a:t>괄호 안에 숫자를 입력해 데이터 개수 교체가능</a:t>
            </a:r>
            <a:r>
              <a:rPr lang="en-US" altLang="ko-KR" dirty="0" smtClean="0">
                <a:latin typeface="+mn-ea"/>
              </a:rPr>
              <a:t>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917" y="1489613"/>
            <a:ext cx="54102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10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6. </a:t>
            </a:r>
            <a:r>
              <a:rPr lang="ko-KR" altLang="en-US" sz="2400" b="1" dirty="0" smtClean="0">
                <a:latin typeface="+mn-ea"/>
              </a:rPr>
              <a:t>단일선형회귀분석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실습 </a:t>
            </a:r>
            <a:r>
              <a:rPr lang="en-US" altLang="ko-KR" sz="2400" b="1" dirty="0" smtClean="0">
                <a:latin typeface="+mn-ea"/>
              </a:rPr>
              <a:t>– Basic 2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1489614"/>
            <a:ext cx="4347729" cy="195434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코드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data_frame.columns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 </a:t>
            </a:r>
            <a:r>
              <a:rPr lang="en-US" altLang="ko-KR" dirty="0" err="1" smtClean="0">
                <a:latin typeface="+mn-ea"/>
              </a:rPr>
              <a:t>boston_house_prices.feature_names</a:t>
            </a:r>
            <a:r>
              <a:rPr lang="en-US" altLang="ko-KR" dirty="0" smtClean="0">
                <a:latin typeface="+mn-ea"/>
              </a:rPr>
              <a:t> :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숫자로 구성된 </a:t>
            </a:r>
            <a:r>
              <a:rPr lang="en-US" altLang="ko-KR" dirty="0" err="1" smtClean="0">
                <a:latin typeface="+mn-ea"/>
              </a:rPr>
              <a:t>data_frame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컬럼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이름을 </a:t>
            </a:r>
            <a:r>
              <a:rPr lang="en-US" altLang="ko-KR" dirty="0" err="1" smtClean="0">
                <a:latin typeface="+mn-ea"/>
              </a:rPr>
              <a:t>feature_names</a:t>
            </a:r>
            <a:r>
              <a:rPr lang="ko-KR" altLang="en-US" dirty="0" smtClean="0">
                <a:latin typeface="+mn-ea"/>
              </a:rPr>
              <a:t>에 저장된 </a:t>
            </a:r>
            <a:r>
              <a:rPr lang="ko-KR" altLang="en-US" dirty="0" err="1" smtClean="0">
                <a:latin typeface="+mn-ea"/>
              </a:rPr>
              <a:t>컬럼</a:t>
            </a:r>
            <a:r>
              <a:rPr lang="ko-KR" altLang="en-US" dirty="0" smtClean="0">
                <a:latin typeface="+mn-ea"/>
              </a:rPr>
              <a:t> 이름으로 교체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867" y="1489613"/>
            <a:ext cx="61912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altLang="ko-KR" dirty="0" smtClean="0">
                <a:latin typeface="+mn-ea"/>
              </a:rPr>
              <a:t>Boston dataset </a:t>
            </a:r>
            <a:r>
              <a:rPr lang="ko-KR" altLang="en-US" dirty="0" smtClean="0">
                <a:latin typeface="+mn-ea"/>
              </a:rPr>
              <a:t>데이터프레임으로 정제하기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83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6. </a:t>
            </a:r>
            <a:r>
              <a:rPr lang="ko-KR" altLang="en-US" sz="2400" b="1" dirty="0" smtClean="0">
                <a:latin typeface="+mn-ea"/>
              </a:rPr>
              <a:t>단일선형회귀분석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실습 </a:t>
            </a:r>
            <a:r>
              <a:rPr lang="en-US" altLang="ko-KR" sz="2400" b="1" dirty="0" smtClean="0">
                <a:latin typeface="+mn-ea"/>
              </a:rPr>
              <a:t>– Basic 2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1489614"/>
            <a:ext cx="4347729" cy="195434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코드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data_frame</a:t>
            </a:r>
            <a:r>
              <a:rPr lang="en-US" altLang="ko-KR" dirty="0" smtClean="0">
                <a:latin typeface="+mn-ea"/>
              </a:rPr>
              <a:t>[‘Price’] = </a:t>
            </a:r>
            <a:r>
              <a:rPr lang="en-US" altLang="ko-KR" dirty="0" err="1" smtClean="0">
                <a:latin typeface="+mn-ea"/>
              </a:rPr>
              <a:t>boston_house_prices.target</a:t>
            </a:r>
            <a:r>
              <a:rPr lang="en-US" altLang="ko-KR" dirty="0" smtClean="0">
                <a:latin typeface="+mn-ea"/>
              </a:rPr>
              <a:t> :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    </a:t>
            </a:r>
            <a:r>
              <a:rPr lang="en-US" altLang="ko-KR" dirty="0" err="1" smtClean="0">
                <a:latin typeface="+mn-ea"/>
              </a:rPr>
              <a:t>data_frame</a:t>
            </a:r>
            <a:r>
              <a:rPr lang="ko-KR" altLang="en-US" dirty="0" smtClean="0">
                <a:latin typeface="+mn-ea"/>
              </a:rPr>
              <a:t>에 </a:t>
            </a:r>
            <a:r>
              <a:rPr lang="en-US" altLang="ko-KR" dirty="0" smtClean="0">
                <a:latin typeface="+mn-ea"/>
              </a:rPr>
              <a:t>Price</a:t>
            </a:r>
            <a:r>
              <a:rPr lang="ko-KR" altLang="en-US" dirty="0" smtClean="0">
                <a:latin typeface="+mn-ea"/>
              </a:rPr>
              <a:t>란 </a:t>
            </a:r>
            <a:r>
              <a:rPr lang="ko-KR" altLang="en-US" dirty="0" err="1" smtClean="0">
                <a:latin typeface="+mn-ea"/>
              </a:rPr>
              <a:t>컬럼을</a:t>
            </a:r>
            <a:r>
              <a:rPr lang="ko-KR" altLang="en-US" dirty="0" smtClean="0">
                <a:latin typeface="+mn-ea"/>
              </a:rPr>
              <a:t> 추가하고 데이터는 </a:t>
            </a:r>
            <a:r>
              <a:rPr lang="en-US" altLang="ko-KR" dirty="0" smtClean="0">
                <a:latin typeface="+mn-ea"/>
              </a:rPr>
              <a:t>target</a:t>
            </a:r>
            <a:r>
              <a:rPr lang="ko-KR" altLang="en-US" dirty="0" smtClean="0">
                <a:latin typeface="+mn-ea"/>
              </a:rPr>
              <a:t>에 저장된 데이터를 사용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917" y="1489615"/>
            <a:ext cx="65532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altLang="ko-KR" dirty="0" smtClean="0">
                <a:latin typeface="+mn-ea"/>
              </a:rPr>
              <a:t>Boston dataset </a:t>
            </a:r>
            <a:r>
              <a:rPr lang="ko-KR" altLang="en-US" dirty="0" smtClean="0">
                <a:latin typeface="+mn-ea"/>
              </a:rPr>
              <a:t>데이터프레임으로 정제하기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2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6. </a:t>
            </a:r>
            <a:r>
              <a:rPr lang="ko-KR" altLang="en-US" sz="2400" b="1" dirty="0" smtClean="0">
                <a:latin typeface="+mn-ea"/>
              </a:rPr>
              <a:t>단일선형회귀분석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실습 </a:t>
            </a:r>
            <a:r>
              <a:rPr lang="en-US" altLang="ko-KR" sz="2400" b="1" dirty="0" smtClean="0">
                <a:latin typeface="+mn-ea"/>
              </a:rPr>
              <a:t>– Basic 2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ko-KR" altLang="en-US" dirty="0" err="1">
                <a:latin typeface="+mn-ea"/>
              </a:rPr>
              <a:t>산점도로</a:t>
            </a:r>
            <a:r>
              <a:rPr lang="ko-KR" altLang="en-US" dirty="0">
                <a:latin typeface="+mn-ea"/>
              </a:rPr>
              <a:t> 나타내어 보기</a:t>
            </a:r>
            <a:endParaRPr lang="en-US" altLang="ko-KR" dirty="0">
              <a:latin typeface="+mn-ea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431" y="1366438"/>
            <a:ext cx="5291138" cy="4788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6. </a:t>
            </a:r>
            <a:r>
              <a:rPr lang="ko-KR" altLang="en-US" sz="2400" b="1" dirty="0" smtClean="0">
                <a:latin typeface="+mn-ea"/>
              </a:rPr>
              <a:t>단일선형회귀분석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실습 </a:t>
            </a:r>
            <a:r>
              <a:rPr lang="en-US" altLang="ko-KR" sz="2400" b="1" dirty="0" smtClean="0">
                <a:latin typeface="+mn-ea"/>
              </a:rPr>
              <a:t>– Basic 2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ko-KR" altLang="en-US" dirty="0" smtClean="0">
                <a:latin typeface="+mn-ea"/>
              </a:rPr>
              <a:t>데이터 학습시키기</a:t>
            </a:r>
            <a:endParaRPr lang="en-US" altLang="ko-KR" dirty="0" smtClean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480645" y="1489614"/>
                <a:ext cx="4347729" cy="1954342"/>
              </a:xfrm>
              <a:prstGeom prst="rect">
                <a:avLst/>
              </a:prstGeom>
              <a:noFill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dirty="0" smtClean="0">
                    <a:latin typeface="+mn-ea"/>
                  </a:rPr>
                  <a:t>코드 </a:t>
                </a:r>
                <a:r>
                  <a:rPr lang="ko-KR" altLang="en-US" dirty="0">
                    <a:latin typeface="+mn-ea"/>
                  </a:rPr>
                  <a:t>설명</a:t>
                </a:r>
                <a:endParaRPr lang="en-US" altLang="ko-KR" dirty="0">
                  <a:latin typeface="+mn-ea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>
                    <a:latin typeface="+mn-ea"/>
                  </a:rPr>
                  <a:t>print(</a:t>
                </a:r>
                <a:r>
                  <a:rPr lang="en-US" altLang="ko-KR" dirty="0" err="1" smtClean="0">
                    <a:latin typeface="+mn-ea"/>
                  </a:rPr>
                  <a:t>linear_regression.intercept</a:t>
                </a:r>
                <a:r>
                  <a:rPr lang="en-US" altLang="ko-KR" dirty="0" smtClean="0">
                    <a:latin typeface="+mn-ea"/>
                  </a:rPr>
                  <a:t>_) :       </a:t>
                </a:r>
                <a:r>
                  <a:rPr lang="ko-KR" altLang="en-US" dirty="0" smtClean="0">
                    <a:latin typeface="+mn-ea"/>
                  </a:rPr>
                  <a:t>선형회귀분석에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ko-KR" altLang="en-US" dirty="0" smtClean="0">
                    <a:latin typeface="+mn-ea"/>
                  </a:rPr>
                  <a:t>회귀계수 출력 </a:t>
                </a:r>
                <a:endParaRPr lang="en-US" altLang="ko-KR" dirty="0" smtClean="0">
                  <a:latin typeface="+mn-ea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+mn-ea"/>
                  </a:rPr>
                  <a:t>p</a:t>
                </a:r>
                <a:r>
                  <a:rPr lang="en-US" altLang="ko-KR" dirty="0" smtClean="0">
                    <a:latin typeface="+mn-ea"/>
                  </a:rPr>
                  <a:t>rint(</a:t>
                </a:r>
                <a:r>
                  <a:rPr lang="en-US" altLang="ko-KR" dirty="0" err="1" smtClean="0">
                    <a:latin typeface="+mn-ea"/>
                  </a:rPr>
                  <a:t>linear_regression.coef</a:t>
                </a:r>
                <a:r>
                  <a:rPr lang="en-US" altLang="ko-KR" dirty="0" smtClean="0">
                    <a:latin typeface="+mn-ea"/>
                  </a:rPr>
                  <a:t>_) :        </a:t>
                </a:r>
                <a:r>
                  <a:rPr lang="ko-KR" altLang="en-US" dirty="0" smtClean="0">
                    <a:latin typeface="+mn-ea"/>
                  </a:rPr>
                  <a:t>선형회귀분석에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ko-KR" altLang="en-US" dirty="0" smtClean="0">
                    <a:latin typeface="+mn-ea"/>
                  </a:rPr>
                  <a:t>회귀계수 </a:t>
                </a:r>
                <a:r>
                  <a:rPr lang="ko-KR" altLang="en-US" dirty="0">
                    <a:latin typeface="+mn-ea"/>
                  </a:rPr>
                  <a:t>출력 </a:t>
                </a:r>
                <a:endParaRPr lang="en-US" altLang="ko-KR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45" y="1489614"/>
                <a:ext cx="4347729" cy="1954342"/>
              </a:xfrm>
              <a:prstGeom prst="rect">
                <a:avLst/>
              </a:prstGeom>
              <a:blipFill rotWithShape="1">
                <a:blip r:embed="rId2"/>
                <a:stretch>
                  <a:fillRect l="-1399" r="-6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589" y="1489614"/>
            <a:ext cx="6506528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7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6. </a:t>
            </a:r>
            <a:r>
              <a:rPr lang="ko-KR" altLang="en-US" sz="2400" b="1" dirty="0" smtClean="0">
                <a:latin typeface="+mn-ea"/>
              </a:rPr>
              <a:t>단일선형회귀분석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실습 </a:t>
            </a:r>
            <a:r>
              <a:rPr lang="en-US" altLang="ko-KR" sz="2400" b="1" dirty="0" smtClean="0">
                <a:latin typeface="+mn-ea"/>
              </a:rPr>
              <a:t>– Basic 2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7"/>
            </a:pPr>
            <a:r>
              <a:rPr lang="ko-KR" altLang="en-US" dirty="0">
                <a:latin typeface="+mn-ea"/>
              </a:rPr>
              <a:t>적합도 검증</a:t>
            </a:r>
            <a:endParaRPr lang="en-US" altLang="ko-KR" dirty="0">
              <a:latin typeface="+mn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662" y="1489615"/>
            <a:ext cx="4703455" cy="268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80645" y="1489615"/>
            <a:ext cx="4347729" cy="214234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prediction : ‘</a:t>
            </a:r>
            <a:r>
              <a:rPr lang="en-US" altLang="ko-KR" dirty="0">
                <a:latin typeface="+mn-ea"/>
              </a:rPr>
              <a:t>RM’ </a:t>
            </a:r>
            <a:r>
              <a:rPr lang="ko-KR" altLang="en-US" dirty="0">
                <a:latin typeface="+mn-ea"/>
              </a:rPr>
              <a:t>데이터를 </a:t>
            </a:r>
            <a:r>
              <a:rPr lang="ko-KR" altLang="en-US" dirty="0" smtClean="0">
                <a:latin typeface="+mn-ea"/>
              </a:rPr>
              <a:t>선형회귀분석모델을 통해 예측한 값을 저장한 변수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residuals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예측하고자 하는 </a:t>
            </a:r>
            <a:r>
              <a:rPr lang="en-US" altLang="ko-KR" dirty="0" smtClean="0">
                <a:latin typeface="+mn-ea"/>
              </a:rPr>
              <a:t>‘Price’</a:t>
            </a:r>
            <a:r>
              <a:rPr lang="ko-KR" altLang="en-US" dirty="0" smtClean="0">
                <a:latin typeface="+mn-ea"/>
              </a:rPr>
              <a:t>값에서 모델을 통해 예측된 값을 빼서 오차 값을 저장한 변수</a:t>
            </a:r>
            <a:endParaRPr lang="en-US" altLang="ko-KR" dirty="0">
              <a:latin typeface="+mn-ea"/>
            </a:endParaRPr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smtClean="0">
                <a:latin typeface="+mn-ea"/>
              </a:rPr>
              <a:t>강의 개요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837027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ko-KR" altLang="en-US" sz="2000" dirty="0" smtClean="0">
                <a:latin typeface="+mn-ea"/>
              </a:rPr>
              <a:t>단일선형회귀분석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소개</a:t>
            </a: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ko-KR" altLang="en-US" sz="2000" dirty="0" smtClean="0">
                <a:latin typeface="+mn-ea"/>
              </a:rPr>
              <a:t>적합도 검증 방법 소개</a:t>
            </a: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ko-KR" altLang="en-US" sz="2000" dirty="0" smtClean="0">
                <a:latin typeface="+mn-ea"/>
              </a:rPr>
              <a:t>성능평가 방법 소개</a:t>
            </a: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ko-KR" altLang="en-US" sz="2000" dirty="0" smtClean="0">
                <a:latin typeface="+mn-ea"/>
              </a:rPr>
              <a:t>단일선형회귀분석 실습 </a:t>
            </a:r>
            <a:r>
              <a:rPr lang="en-US" altLang="ko-KR" sz="2000" dirty="0" smtClean="0">
                <a:latin typeface="+mn-ea"/>
              </a:rPr>
              <a:t>– Basic 1</a:t>
            </a:r>
          </a:p>
          <a:p>
            <a:pPr marL="457200" indent="-457200">
              <a:buAutoNum type="arabicParenBoth"/>
            </a:pPr>
            <a:r>
              <a:rPr lang="ko-KR" altLang="en-US" sz="2000" dirty="0">
                <a:latin typeface="+mn-ea"/>
              </a:rPr>
              <a:t>단일선형회귀분석 </a:t>
            </a:r>
            <a:r>
              <a:rPr lang="ko-KR" altLang="en-US" sz="2000" dirty="0" smtClean="0">
                <a:latin typeface="+mn-ea"/>
              </a:rPr>
              <a:t>실습 </a:t>
            </a:r>
            <a:r>
              <a:rPr lang="en-US" altLang="ko-KR" sz="2000" dirty="0" smtClean="0">
                <a:latin typeface="+mn-ea"/>
              </a:rPr>
              <a:t>– Basic 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0645" y="843282"/>
            <a:ext cx="114841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기계학</a:t>
            </a:r>
            <a:r>
              <a:rPr lang="ko-KR" altLang="en-US" sz="2000" b="1" dirty="0">
                <a:latin typeface="+mn-ea"/>
              </a:rPr>
              <a:t>습</a:t>
            </a:r>
            <a:r>
              <a:rPr lang="ko-KR" altLang="en-US" sz="2000" b="1" dirty="0" smtClean="0">
                <a:latin typeface="+mn-ea"/>
              </a:rPr>
              <a:t> 패키지 </a:t>
            </a:r>
            <a:r>
              <a:rPr lang="en-US" altLang="ko-KR" sz="2000" b="1" dirty="0" err="1" smtClean="0">
                <a:latin typeface="+mn-ea"/>
              </a:rPr>
              <a:t>Sklearn</a:t>
            </a:r>
            <a:r>
              <a:rPr lang="ko-KR" altLang="en-US" sz="2000" b="1" dirty="0" smtClean="0">
                <a:latin typeface="+mn-ea"/>
              </a:rPr>
              <a:t>를 이용한 단일선형회귀분석 방법 학습 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82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6. </a:t>
            </a:r>
            <a:r>
              <a:rPr lang="ko-KR" altLang="en-US" sz="2400" b="1" dirty="0" smtClean="0">
                <a:latin typeface="+mn-ea"/>
              </a:rPr>
              <a:t>단일선형회귀분석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실습 </a:t>
            </a:r>
            <a:r>
              <a:rPr lang="en-US" altLang="ko-KR" sz="2400" b="1" dirty="0" smtClean="0">
                <a:latin typeface="+mn-ea"/>
              </a:rPr>
              <a:t>– Basic 2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7"/>
            </a:pPr>
            <a:r>
              <a:rPr lang="ko-KR" altLang="en-US" dirty="0">
                <a:latin typeface="+mn-ea"/>
              </a:rPr>
              <a:t>적합도 검증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1489615"/>
            <a:ext cx="4347729" cy="29541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변수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SSE : </a:t>
            </a:r>
            <a:r>
              <a:rPr lang="en-US" altLang="ko-KR" dirty="0" smtClean="0">
                <a:latin typeface="+mn-ea"/>
              </a:rPr>
              <a:t>                                      </a:t>
            </a:r>
            <a:r>
              <a:rPr lang="ko-KR" altLang="en-US" dirty="0" smtClean="0">
                <a:latin typeface="+mn-ea"/>
              </a:rPr>
              <a:t>결정계수 </a:t>
            </a:r>
            <a:r>
              <a:rPr lang="ko-KR" altLang="en-US" dirty="0">
                <a:latin typeface="+mn-ea"/>
              </a:rPr>
              <a:t>값을 구하기 위해 필요한 </a:t>
            </a:r>
            <a:r>
              <a:rPr lang="en-US" altLang="ko-KR" dirty="0">
                <a:latin typeface="+mn-ea"/>
              </a:rPr>
              <a:t>SSE </a:t>
            </a:r>
            <a:r>
              <a:rPr lang="ko-KR" altLang="en-US" dirty="0">
                <a:latin typeface="+mn-ea"/>
              </a:rPr>
              <a:t>값을 계산 후 저장한 변수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SST : </a:t>
            </a:r>
            <a:r>
              <a:rPr lang="en-US" altLang="ko-KR" dirty="0" smtClean="0">
                <a:latin typeface="+mn-ea"/>
              </a:rPr>
              <a:t>                                      </a:t>
            </a:r>
            <a:r>
              <a:rPr lang="ko-KR" altLang="en-US" dirty="0" smtClean="0">
                <a:latin typeface="+mn-ea"/>
              </a:rPr>
              <a:t>결정계수 </a:t>
            </a:r>
            <a:r>
              <a:rPr lang="ko-KR" altLang="en-US" dirty="0">
                <a:latin typeface="+mn-ea"/>
              </a:rPr>
              <a:t>값을 구하기 위해 필요한 </a:t>
            </a:r>
            <a:r>
              <a:rPr lang="en-US" altLang="ko-KR" dirty="0">
                <a:latin typeface="+mn-ea"/>
              </a:rPr>
              <a:t>SST </a:t>
            </a:r>
            <a:r>
              <a:rPr lang="ko-KR" altLang="en-US" dirty="0">
                <a:latin typeface="+mn-ea"/>
              </a:rPr>
              <a:t>값을 계산 후 저장한 변수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R_squared</a:t>
            </a:r>
            <a:r>
              <a:rPr lang="en-US" altLang="ko-KR" dirty="0">
                <a:latin typeface="+mn-ea"/>
              </a:rPr>
              <a:t> : </a:t>
            </a:r>
            <a:r>
              <a:rPr lang="en-US" altLang="ko-KR" dirty="0" smtClean="0">
                <a:latin typeface="+mn-ea"/>
              </a:rPr>
              <a:t>                              </a:t>
            </a:r>
            <a:r>
              <a:rPr lang="ko-KR" altLang="en-US" dirty="0" smtClean="0">
                <a:latin typeface="+mn-ea"/>
              </a:rPr>
              <a:t>적합도 </a:t>
            </a:r>
            <a:r>
              <a:rPr lang="ko-KR" altLang="en-US" dirty="0">
                <a:latin typeface="+mn-ea"/>
              </a:rPr>
              <a:t>검증을 위해 필요한 결정계수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값을 계산 후 저장한 변수</a:t>
            </a:r>
            <a:endParaRPr lang="en-US" altLang="ko-KR" dirty="0">
              <a:latin typeface="+mn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492" y="1489615"/>
            <a:ext cx="5762625" cy="123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08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6. </a:t>
            </a:r>
            <a:r>
              <a:rPr lang="ko-KR" altLang="en-US" sz="2400" b="1" dirty="0" smtClean="0">
                <a:latin typeface="+mn-ea"/>
              </a:rPr>
              <a:t>단일선형회귀분석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실습 </a:t>
            </a:r>
            <a:r>
              <a:rPr lang="en-US" altLang="ko-KR" sz="2400" b="1" dirty="0" smtClean="0">
                <a:latin typeface="+mn-ea"/>
              </a:rPr>
              <a:t>– Basic 2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8"/>
            </a:pPr>
            <a:r>
              <a:rPr lang="ko-KR" altLang="en-US" dirty="0" smtClean="0">
                <a:latin typeface="+mn-ea"/>
              </a:rPr>
              <a:t>예측하여 플롯으로 나타내기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43" y="1294092"/>
            <a:ext cx="456247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9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6. </a:t>
            </a:r>
            <a:r>
              <a:rPr lang="ko-KR" altLang="en-US" sz="2400" b="1" dirty="0" smtClean="0">
                <a:latin typeface="+mn-ea"/>
              </a:rPr>
              <a:t>단일선형회귀분석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실습 </a:t>
            </a:r>
            <a:r>
              <a:rPr lang="en-US" altLang="ko-KR" sz="2400" b="1" dirty="0" smtClean="0">
                <a:latin typeface="+mn-ea"/>
              </a:rPr>
              <a:t>– Basic 2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9"/>
            </a:pPr>
            <a:r>
              <a:rPr lang="ko-KR" altLang="en-US" dirty="0" smtClean="0">
                <a:latin typeface="+mn-ea"/>
              </a:rPr>
              <a:t>성능평가 하기</a:t>
            </a:r>
            <a:endParaRPr lang="en-US" altLang="ko-KR" dirty="0">
              <a:latin typeface="+mn-ea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090" y="2623961"/>
            <a:ext cx="9685820" cy="1610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41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45646" y="2996952"/>
            <a:ext cx="490070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다중선형회귀분석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7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다중선형회귀분석이란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000" b="1" dirty="0" smtClean="0">
                <a:latin typeface="+mn-ea"/>
              </a:rPr>
              <a:t>다중선형회귀분석 소개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두 개 이상의 독립변수들과 하나의 종속변수의 관계를 분석하는 방법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단순회귀 분석을 확장한 것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0276" y="4714418"/>
            <a:ext cx="110592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 smtClean="0">
                <a:latin typeface="+mn-ea"/>
                <a:ea typeface="맑은 고딕" panose="020B0503020000020004" pitchFamily="50" charset="-127"/>
              </a:rPr>
              <a:t>※</a:t>
            </a:r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종속변수</a:t>
            </a:r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(Dependent Variable)</a:t>
            </a:r>
          </a:p>
          <a:p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독립변수의 특정한 값에 따른 그의 값을 예측하고자 하는 변수</a:t>
            </a:r>
            <a:endParaRPr lang="en-US" altLang="ko-KR" dirty="0" smtClean="0">
              <a:latin typeface="+mn-ea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 </a:t>
            </a:r>
          </a:p>
          <a:p>
            <a:r>
              <a:rPr lang="ko-KR" altLang="ko-KR" dirty="0" smtClean="0">
                <a:latin typeface="+mn-ea"/>
              </a:rPr>
              <a:t>※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독립변수</a:t>
            </a:r>
            <a:r>
              <a:rPr lang="en-US" altLang="ko-KR" dirty="0" smtClean="0">
                <a:latin typeface="+mn-ea"/>
              </a:rPr>
              <a:t>(Independent Variable)</a:t>
            </a:r>
          </a:p>
          <a:p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다른 변수에 영향을 주고 그 변수의 값을 예측하려는 변수</a:t>
            </a:r>
            <a:endParaRPr lang="en-US" altLang="ko-KR" dirty="0" smtClean="0"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0645" y="2176425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ko-KR" altLang="en-US" sz="2000" b="1" dirty="0" smtClean="0">
                <a:latin typeface="+mn-ea"/>
              </a:rPr>
              <a:t>다중선형회귀분석 가정</a:t>
            </a:r>
            <a:endParaRPr lang="en-US" altLang="ko-KR" sz="2000" b="1" dirty="0" smtClean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750276" y="2654881"/>
                <a:ext cx="11059286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>
                    <a:latin typeface="+mn-ea"/>
                  </a:rPr>
                  <a:t>오차항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 smtClean="0">
                    <a:latin typeface="+mn-ea"/>
                  </a:rPr>
                  <a:t>는 </a:t>
                </a:r>
                <a:r>
                  <a:rPr lang="en-US" altLang="ko-KR" sz="2000" dirty="0" smtClean="0">
                    <a:latin typeface="+mn-ea"/>
                  </a:rPr>
                  <a:t>n</a:t>
                </a:r>
                <a:r>
                  <a:rPr lang="ko-KR" altLang="en-US" sz="2000" dirty="0" smtClean="0">
                    <a:latin typeface="+mn-ea"/>
                  </a:rPr>
                  <a:t>개의 독립변수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b="0" i="0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 smtClean="0">
                    <a:latin typeface="+mn-ea"/>
                  </a:rPr>
                  <a:t>의 각각에 독립적</a:t>
                </a:r>
                <a:r>
                  <a:rPr lang="en-US" altLang="ko-KR" sz="2000" dirty="0" smtClean="0">
                    <a:latin typeface="+mn-ea"/>
                  </a:rPr>
                  <a:t>. </a:t>
                </a:r>
                <a:r>
                  <a:rPr lang="ko-KR" altLang="en-US" sz="2000" dirty="0" smtClean="0">
                    <a:latin typeface="+mn-ea"/>
                  </a:rPr>
                  <a:t>즉</a:t>
                </a:r>
                <a:r>
                  <a:rPr lang="en-US" altLang="ko-KR" sz="2000" dirty="0" smtClean="0">
                    <a:latin typeface="+mn-ea"/>
                  </a:rPr>
                  <a:t>, </a:t>
                </a:r>
                <a:r>
                  <a:rPr lang="ko-KR" altLang="en-US" sz="2000" dirty="0" smtClean="0">
                    <a:latin typeface="+mn-ea"/>
                  </a:rPr>
                  <a:t>독립변수와 관련된 측정오차는 존재하지 않음</a:t>
                </a: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>
                    <a:latin typeface="+mn-ea"/>
                  </a:rPr>
                  <a:t>오차항의 </a:t>
                </a:r>
                <a:r>
                  <a:rPr lang="ko-KR" altLang="en-US" sz="2000" dirty="0" err="1" smtClean="0">
                    <a:latin typeface="+mn-ea"/>
                  </a:rPr>
                  <a:t>기대값은</a:t>
                </a:r>
                <a:r>
                  <a:rPr lang="en-US" altLang="ko-KR" sz="2000" dirty="0" smtClean="0">
                    <a:latin typeface="+mn-ea"/>
                  </a:rPr>
                  <a:t>0</a:t>
                </a:r>
                <a:r>
                  <a:rPr lang="ko-KR" altLang="en-US" sz="2000" dirty="0" smtClean="0">
                    <a:latin typeface="+mn-ea"/>
                  </a:rPr>
                  <a:t>이며 일정한 분산을 갖는 정규분포를 이룸</a:t>
                </a: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>
                    <a:latin typeface="+mn-ea"/>
                  </a:rPr>
                  <a:t>어떤 두 오차도 서로 상관이 없다</a:t>
                </a:r>
                <a:r>
                  <a:rPr lang="en-US" altLang="ko-KR" sz="2000" dirty="0" smtClean="0">
                    <a:latin typeface="+mn-ea"/>
                  </a:rPr>
                  <a:t>. </a:t>
                </a:r>
                <a:r>
                  <a:rPr lang="ko-KR" altLang="en-US" sz="2000" dirty="0" smtClean="0">
                    <a:latin typeface="+mn-ea"/>
                  </a:rPr>
                  <a:t>즉</a:t>
                </a:r>
                <a:r>
                  <a:rPr lang="en-US" altLang="ko-KR" sz="2000" dirty="0" smtClean="0">
                    <a:latin typeface="+mn-ea"/>
                  </a:rPr>
                  <a:t>, </a:t>
                </a:r>
                <a:r>
                  <a:rPr lang="ko-KR" altLang="en-US" sz="2000" dirty="0" smtClean="0">
                    <a:latin typeface="+mn-ea"/>
                  </a:rPr>
                  <a:t>그들의 </a:t>
                </a:r>
                <a:r>
                  <a:rPr lang="ko-KR" altLang="en-US" sz="2000" dirty="0" err="1" smtClean="0">
                    <a:latin typeface="+mn-ea"/>
                  </a:rPr>
                  <a:t>공분산은</a:t>
                </a:r>
                <a:r>
                  <a:rPr lang="en-US" altLang="ko-KR" sz="2000" dirty="0" smtClean="0">
                    <a:latin typeface="+mn-ea"/>
                  </a:rPr>
                  <a:t>0</a:t>
                </a:r>
                <a:r>
                  <a:rPr lang="ko-KR" altLang="en-US" sz="2000" dirty="0" smtClean="0">
                    <a:latin typeface="+mn-ea"/>
                  </a:rPr>
                  <a:t>임</a:t>
                </a: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>
                    <a:latin typeface="+mn-ea"/>
                  </a:rPr>
                  <a:t>독립변수들은 서로 선형함수로 완전히 관련되어 있지 않음</a:t>
                </a:r>
                <a:endParaRPr lang="en-US" altLang="ko-KR" sz="20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" y="2654881"/>
                <a:ext cx="11059286" cy="1631216"/>
              </a:xfrm>
              <a:prstGeom prst="rect">
                <a:avLst/>
              </a:prstGeom>
              <a:blipFill rotWithShape="0">
                <a:blip r:embed="rId3"/>
                <a:stretch>
                  <a:fillRect l="-717" t="-4494" b="-74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83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다중선형회귀분석이란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3"/>
            </a:pPr>
            <a:r>
              <a:rPr lang="ko-KR" altLang="en-US" sz="2000" b="1" dirty="0" smtClean="0">
                <a:latin typeface="+mn-ea"/>
              </a:rPr>
              <a:t>다중선형회귀모델 식</a:t>
            </a:r>
            <a:endParaRPr lang="en-US" altLang="ko-KR" sz="2000" b="1" dirty="0" smtClean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750276" y="1347375"/>
                <a:ext cx="11059286" cy="4401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altLang="ko-KR" sz="2000" i="1" dirty="0" smtClean="0">
                  <a:latin typeface="Cambria Math"/>
                </a:endParaRPr>
              </a:p>
              <a:p>
                <a:endParaRPr lang="en-US" altLang="ko-KR" sz="20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i="1">
                          <a:latin typeface="Cambria Math"/>
                        </a:rPr>
                        <m:t>=</m:t>
                      </m:r>
                      <m:r>
                        <a:rPr lang="ko-KR" altLang="en-US" sz="2000" i="1">
                          <a:latin typeface="Cambria Math"/>
                        </a:rPr>
                        <m:t>𝛼</m:t>
                      </m:r>
                      <m:r>
                        <a:rPr lang="en-US" altLang="ko-KR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 smtClean="0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altLang="ko-KR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ko-KR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2000" b="0" i="1" smtClean="0">
                              <a:latin typeface="Cambria Math"/>
                            </a:rPr>
                            <m:t>−1</m:t>
                          </m:r>
                          <m:r>
                            <a:rPr lang="en-US" altLang="ko-KR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000" dirty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000" dirty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>
                    <a:latin typeface="+mn-ea"/>
                  </a:rPr>
                  <a:t>위 </a:t>
                </a:r>
                <a:r>
                  <a:rPr lang="ko-KR" altLang="en-US" sz="2000" dirty="0">
                    <a:latin typeface="+mn-ea"/>
                  </a:rPr>
                  <a:t>식은 </a:t>
                </a:r>
                <a:r>
                  <a:rPr lang="en-US" altLang="ko-KR" sz="2000" dirty="0" smtClean="0">
                    <a:latin typeface="+mn-ea"/>
                  </a:rPr>
                  <a:t>x</a:t>
                </a:r>
                <a:r>
                  <a:rPr lang="ko-KR" altLang="en-US" sz="2000" dirty="0" smtClean="0">
                    <a:latin typeface="+mn-ea"/>
                  </a:rPr>
                  <a:t>라는 독립변수들이 </a:t>
                </a:r>
                <a:r>
                  <a:rPr lang="en-US" altLang="ko-KR" sz="2000" dirty="0" smtClean="0">
                    <a:latin typeface="+mn-ea"/>
                  </a:rPr>
                  <a:t>y</a:t>
                </a:r>
                <a:r>
                  <a:rPr lang="ko-KR" altLang="en-US" sz="2000" dirty="0" smtClean="0">
                    <a:latin typeface="+mn-ea"/>
                  </a:rPr>
                  <a:t>라는 </a:t>
                </a:r>
                <a:r>
                  <a:rPr lang="ko-KR" altLang="en-US" sz="2000" dirty="0">
                    <a:latin typeface="+mn-ea"/>
                  </a:rPr>
                  <a:t>종속변수에 주는 영향력을 식으로 나타낸 </a:t>
                </a:r>
                <a:r>
                  <a:rPr lang="ko-KR" altLang="en-US" sz="2000" dirty="0" smtClean="0">
                    <a:latin typeface="+mn-ea"/>
                  </a:rPr>
                  <a:t>것</a:t>
                </a: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ko-KR" sz="2000" dirty="0" smtClean="0">
                    <a:latin typeface="+mn-ea"/>
                  </a:rPr>
                  <a:t> : 1~k</a:t>
                </a:r>
                <a:r>
                  <a:rPr lang="ko-KR" altLang="en-US" sz="2000" dirty="0" smtClean="0">
                    <a:latin typeface="+mn-ea"/>
                  </a:rPr>
                  <a:t>까지에 상수 값</a:t>
                </a:r>
                <a:r>
                  <a:rPr lang="en-US" altLang="ko-KR" sz="2000" dirty="0" smtClean="0">
                    <a:latin typeface="+mn-ea"/>
                  </a:rPr>
                  <a:t>(</a:t>
                </a:r>
                <a:r>
                  <a:rPr lang="ko-KR" altLang="en-US" sz="2000" dirty="0" smtClean="0">
                    <a:latin typeface="+mn-ea"/>
                  </a:rPr>
                  <a:t>여러 개 독립변수 중 </a:t>
                </a:r>
                <a:r>
                  <a:rPr lang="en-US" altLang="ko-KR" sz="2000" dirty="0" smtClean="0">
                    <a:latin typeface="+mn-ea"/>
                  </a:rPr>
                  <a:t>n</a:t>
                </a:r>
                <a:r>
                  <a:rPr lang="ko-KR" altLang="en-US" sz="2000" dirty="0" smtClean="0">
                    <a:latin typeface="+mn-ea"/>
                  </a:rPr>
                  <a:t>번째 독립변수를 뜻함</a:t>
                </a:r>
                <a:r>
                  <a:rPr lang="en-US" altLang="ko-KR" sz="2000" dirty="0" smtClean="0">
                    <a:latin typeface="+mn-ea"/>
                  </a:rPr>
                  <a:t>)</a:t>
                </a:r>
                <a:endParaRPr lang="en-US" altLang="ko-KR" sz="2000" dirty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+mn-ea"/>
                  </a:rPr>
                  <a:t> : i</a:t>
                </a:r>
                <a:r>
                  <a:rPr lang="ko-KR" altLang="en-US" sz="2000" dirty="0">
                    <a:latin typeface="+mn-ea"/>
                  </a:rPr>
                  <a:t>번째 관측치에 대한 종속변수의 값</a:t>
                </a:r>
                <a:endParaRPr lang="en-US" altLang="ko-KR" sz="2000" dirty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+mn-ea"/>
                  </a:rPr>
                  <a:t> : </a:t>
                </a:r>
                <a:r>
                  <a:rPr lang="ko-KR" altLang="en-US" sz="2000" dirty="0">
                    <a:latin typeface="+mn-ea"/>
                  </a:rPr>
                  <a:t>이미알려진 </a:t>
                </a:r>
                <a:r>
                  <a:rPr lang="ko-KR" altLang="en-US" sz="2000" dirty="0" smtClean="0">
                    <a:latin typeface="+mn-ea"/>
                  </a:rPr>
                  <a:t>독립변수의 </a:t>
                </a:r>
                <a:r>
                  <a:rPr lang="en-US" altLang="ko-KR" sz="2000" dirty="0" smtClean="0">
                    <a:latin typeface="+mn-ea"/>
                  </a:rPr>
                  <a:t>i</a:t>
                </a:r>
                <a:r>
                  <a:rPr lang="ko-KR" altLang="en-US" sz="2000" dirty="0">
                    <a:latin typeface="+mn-ea"/>
                  </a:rPr>
                  <a:t>번째 값</a:t>
                </a:r>
                <a:endParaRPr lang="en-US" altLang="ko-KR" sz="2000" dirty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sz="2000" dirty="0">
                    <a:latin typeface="+mn-ea"/>
                  </a:rPr>
                  <a:t> : X</a:t>
                </a:r>
                <a:r>
                  <a:rPr lang="ko-KR" altLang="en-US" sz="2000" dirty="0">
                    <a:latin typeface="+mn-ea"/>
                  </a:rPr>
                  <a:t>값이 변해도 </a:t>
                </a:r>
                <a:r>
                  <a:rPr lang="en-US" altLang="ko-KR" sz="2000" dirty="0">
                    <a:latin typeface="+mn-ea"/>
                  </a:rPr>
                  <a:t>Y</a:t>
                </a:r>
                <a:r>
                  <a:rPr lang="ko-KR" altLang="en-US" sz="2000" dirty="0">
                    <a:latin typeface="+mn-ea"/>
                  </a:rPr>
                  <a:t>의 변동에는 영향을 주지 않는 회귀 계수</a:t>
                </a:r>
                <a:endParaRPr lang="en-US" altLang="ko-KR" sz="2000" dirty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/>
                      </a:rPr>
                      <m:t>𝛽</m:t>
                    </m:r>
                  </m:oMath>
                </a14:m>
                <a:r>
                  <a:rPr lang="en-US" altLang="ko-KR" sz="2000" dirty="0">
                    <a:latin typeface="+mn-ea"/>
                  </a:rPr>
                  <a:t> : X</a:t>
                </a:r>
                <a:r>
                  <a:rPr lang="ko-KR" altLang="en-US" sz="2000" dirty="0">
                    <a:latin typeface="+mn-ea"/>
                  </a:rPr>
                  <a:t>의 영향력을 크기와 부호로 나타내 주는 회귀 계수, 독립변수 </a:t>
                </a:r>
                <a:r>
                  <a:rPr lang="en-US" altLang="ko-KR" sz="2000" dirty="0">
                    <a:latin typeface="+mn-ea"/>
                  </a:rPr>
                  <a:t>X</a:t>
                </a:r>
                <a:r>
                  <a:rPr lang="ko-KR" altLang="en-US" sz="2000" dirty="0">
                    <a:latin typeface="+mn-ea"/>
                  </a:rPr>
                  <a:t>의 기울기</a:t>
                </a:r>
                <a:endParaRPr lang="en-US" altLang="ko-KR" sz="2000" dirty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+mn-ea"/>
                  </a:rPr>
                  <a:t> : i</a:t>
                </a:r>
                <a:r>
                  <a:rPr lang="ko-KR" altLang="en-US" sz="2000" dirty="0">
                    <a:latin typeface="+mn-ea"/>
                  </a:rPr>
                  <a:t>번째 관측치에 대한 </a:t>
                </a:r>
                <a:r>
                  <a:rPr lang="ko-KR" altLang="en-US" sz="2000" dirty="0" err="1">
                    <a:latin typeface="+mn-ea"/>
                  </a:rPr>
                  <a:t>오차항</a:t>
                </a:r>
                <a:endParaRPr lang="en-US" altLang="ko-KR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" y="1347375"/>
                <a:ext cx="11059286" cy="4401205"/>
              </a:xfrm>
              <a:prstGeom prst="rect">
                <a:avLst/>
              </a:prstGeom>
              <a:blipFill rotWithShape="0">
                <a:blip r:embed="rId3"/>
                <a:stretch>
                  <a:fillRect l="-717" b="-1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6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다중선형회귀분석이란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4"/>
            </a:pPr>
            <a:r>
              <a:rPr lang="ko-KR" altLang="en-US" sz="2000" b="1" dirty="0" smtClean="0">
                <a:latin typeface="+mn-ea"/>
              </a:rPr>
              <a:t>회귀 계수 추정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수집된 데이터에 가장 적절한 회귀 직선을 구하는 것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방법으로는 </a:t>
            </a:r>
            <a:r>
              <a:rPr lang="ko-KR" altLang="en-US" sz="2000" dirty="0" err="1" smtClean="0">
                <a:latin typeface="+mn-ea"/>
              </a:rPr>
              <a:t>최소자승법이</a:t>
            </a:r>
            <a:r>
              <a:rPr lang="ko-KR" altLang="en-US" sz="2000" dirty="0" smtClean="0">
                <a:latin typeface="+mn-ea"/>
              </a:rPr>
              <a:t> 사용됨</a:t>
            </a:r>
            <a:endParaRPr lang="en-US" altLang="ko-KR" sz="20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0645" y="2157901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5"/>
            </a:pPr>
            <a:r>
              <a:rPr lang="ko-KR" altLang="en-US" sz="2000" b="1" dirty="0" err="1" smtClean="0">
                <a:latin typeface="+mn-ea"/>
              </a:rPr>
              <a:t>최소자승법</a:t>
            </a:r>
            <a:endParaRPr lang="en-US" altLang="ko-KR" sz="2000" b="1" dirty="0" smtClean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750276" y="2661994"/>
                <a:ext cx="11059286" cy="30087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>
                    <a:latin typeface="+mn-ea"/>
                  </a:rPr>
                  <a:t>잔차를 자승한 값들의 합이 최소가 되도록 </a:t>
                </a:r>
                <a:r>
                  <a:rPr lang="ko-KR" altLang="en-US" sz="2000" dirty="0" err="1" smtClean="0">
                    <a:latin typeface="+mn-ea"/>
                  </a:rPr>
                  <a:t>표본회귀식의</a:t>
                </a:r>
                <a:r>
                  <a:rPr lang="en-US" altLang="ko-KR" sz="2000" dirty="0" smtClean="0">
                    <a:latin typeface="+mn-ea"/>
                  </a:rPr>
                  <a:t>a</a:t>
                </a:r>
                <a:r>
                  <a:rPr lang="ko-KR" altLang="en-US" sz="2000" dirty="0" smtClean="0">
                    <a:latin typeface="+mn-ea"/>
                  </a:rPr>
                  <a:t>와 </a:t>
                </a:r>
                <a:r>
                  <a:rPr lang="en-US" altLang="ko-KR" sz="2000" dirty="0">
                    <a:latin typeface="+mn-ea"/>
                  </a:rPr>
                  <a:t>b</a:t>
                </a:r>
                <a:r>
                  <a:rPr lang="ko-KR" altLang="en-US" sz="2000" dirty="0" smtClean="0">
                    <a:latin typeface="+mn-ea"/>
                  </a:rPr>
                  <a:t>를 구하는 방법</a:t>
                </a: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0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2000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000" dirty="0">
                  <a:latin typeface="+mn-ea"/>
                </a:endParaRPr>
              </a:p>
              <a:p>
                <a:r>
                  <a:rPr lang="ko-KR" altLang="ko-KR" sz="2000" dirty="0">
                    <a:latin typeface="+mn-ea"/>
                    <a:ea typeface="맑은 고딕" panose="020B0503020000020004" pitchFamily="50" charset="-127"/>
                  </a:rPr>
                  <a:t>※</a:t>
                </a:r>
                <a:r>
                  <a:rPr lang="ko-KR" altLang="en-US" sz="2000" dirty="0" err="1" smtClean="0">
                    <a:latin typeface="+mn-ea"/>
                    <a:ea typeface="맑은 고딕" panose="020B0503020000020004" pitchFamily="50" charset="-127"/>
                  </a:rPr>
                  <a:t>잔차</a:t>
                </a:r>
                <a:r>
                  <a:rPr lang="en-US" altLang="ko-KR" sz="2000" dirty="0" smtClean="0">
                    <a:latin typeface="+mn-ea"/>
                    <a:ea typeface="맑은 고딕" panose="020B0503020000020004" pitchFamily="50" charset="-127"/>
                  </a:rPr>
                  <a:t>(Residual)</a:t>
                </a:r>
                <a:endParaRPr lang="en-US" altLang="ko-KR" sz="2000" dirty="0">
                  <a:latin typeface="+mn-ea"/>
                  <a:ea typeface="맑은 고딕" panose="020B0503020000020004" pitchFamily="50" charset="-127"/>
                </a:endParaRPr>
              </a:p>
              <a:p>
                <a:r>
                  <a:rPr lang="en-US" altLang="ko-KR" sz="2000" dirty="0">
                    <a:latin typeface="+mn-ea"/>
                    <a:ea typeface="맑은 고딕" panose="020B0503020000020004" pitchFamily="50" charset="-127"/>
                  </a:rPr>
                  <a:t>: </a:t>
                </a:r>
                <a:r>
                  <a:rPr lang="ko-KR" altLang="en-US" sz="2000" dirty="0" smtClean="0">
                    <a:latin typeface="+mn-ea"/>
                    <a:ea typeface="맑은 고딕" panose="020B0503020000020004" pitchFamily="50" charset="-127"/>
                  </a:rPr>
                  <a:t>독립변수 </a:t>
                </a:r>
                <a:r>
                  <a:rPr lang="en-US" altLang="ko-KR" sz="2000" dirty="0" smtClean="0">
                    <a:latin typeface="+mn-ea"/>
                    <a:ea typeface="맑은 고딕" panose="020B0503020000020004" pitchFamily="50" charset="-127"/>
                  </a:rPr>
                  <a:t>X</a:t>
                </a:r>
                <a:r>
                  <a:rPr lang="ko-KR" altLang="en-US" sz="2000" dirty="0" smtClean="0">
                    <a:latin typeface="+mn-ea"/>
                    <a:ea typeface="맑은 고딕" panose="020B0503020000020004" pitchFamily="50" charset="-127"/>
                  </a:rPr>
                  <a:t>의 값이 주어질 때 표본회귀선의 예측 값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/>
                            <a:ea typeface="맑은 고딕" panose="020B0503020000020004" pitchFamily="50" charset="-127"/>
                          </a:rPr>
                          <m:t>𝑌</m:t>
                        </m:r>
                      </m:e>
                    </m:acc>
                  </m:oMath>
                </a14:m>
                <a:r>
                  <a:rPr lang="ko-KR" altLang="en-US" sz="2000" dirty="0" smtClean="0">
                    <a:latin typeface="+mn-ea"/>
                  </a:rPr>
                  <a:t>와 실제 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 smtClean="0">
                    <a:latin typeface="+mn-ea"/>
                  </a:rPr>
                  <a:t>사이에 표본오차 때문에 발생하는 차이</a:t>
                </a:r>
                <a:endParaRPr lang="en-US" altLang="ko-KR" sz="2000" dirty="0" smtClean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i="1">
                          <a:latin typeface="Cambria Math"/>
                        </a:rPr>
                        <m:t> </m:t>
                      </m:r>
                      <m:r>
                        <a:rPr lang="en-US" altLang="ko-KR" sz="2000" b="0" i="0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ko-KR" altLang="en-US" sz="2000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latin typeface="Cambria Math"/>
                              <a:ea typeface="맑은 고딕" panose="020B0503020000020004" pitchFamily="50" charset="-127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altLang="ko-KR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" y="2661994"/>
                <a:ext cx="11059286" cy="3008772"/>
              </a:xfrm>
              <a:prstGeom prst="rect">
                <a:avLst/>
              </a:prstGeom>
              <a:blipFill rotWithShape="0">
                <a:blip r:embed="rId3"/>
                <a:stretch>
                  <a:fillRect l="-717" t="-2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93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다중선형회귀분석이란</a:t>
            </a:r>
            <a:r>
              <a:rPr lang="en-US" altLang="ko-KR" sz="2400" b="1" dirty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6"/>
            </a:pPr>
            <a:r>
              <a:rPr lang="ko-KR" altLang="en-US" sz="2000" b="1" dirty="0">
                <a:latin typeface="+mn-ea"/>
              </a:rPr>
              <a:t>표본회귀계수 구하는 예</a:t>
            </a:r>
            <a:endParaRPr lang="en-US" altLang="ko-KR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47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4939" y="2198832"/>
              <a:ext cx="7102124" cy="2627716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775531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775531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775531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775531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37058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smtClean="0"/>
                            <a:t>차종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smtClean="0"/>
                            <a:t>차량 가격</a:t>
                          </a:r>
                          <a:r>
                            <a:rPr lang="en-US" altLang="ko-KR" sz="18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ko-KR" sz="18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 smtClean="0"/>
                            <a:t>)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smtClean="0"/>
                            <a:t>광고비</a:t>
                          </a:r>
                          <a:r>
                            <a:rPr lang="en-US" altLang="ko-KR" sz="18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altLang="ko-KR" sz="18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 smtClean="0"/>
                            <a:t>)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smtClean="0"/>
                            <a:t>판매액</a:t>
                          </a:r>
                          <a:r>
                            <a:rPr lang="en-US" altLang="ko-KR" sz="18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1" i="1" smtClean="0">
                                  <a:latin typeface="Cambria Math"/>
                                </a:rPr>
                                <m:t>𝒚</m:t>
                              </m:r>
                            </m:oMath>
                          </a14:m>
                          <a:r>
                            <a:rPr lang="en-US" altLang="ko-KR" sz="1800" dirty="0" smtClean="0"/>
                            <a:t>)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58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13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9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20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58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18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7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22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58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C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17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17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30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58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D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20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11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27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7058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E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22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8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35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37058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F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21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10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32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4939" y="2198832"/>
              <a:ext cx="7102124" cy="2627716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77553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77553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77553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177553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</a:tblGrid>
                  <a:tr h="37538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smtClean="0"/>
                            <a:t>차종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>
                        <a:blipFill rotWithShape="0">
                          <a:blip r:embed="rId3"/>
                          <a:stretch>
                            <a:fillRect l="-100687" t="-6452" r="-200687" b="-6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>
                        <a:blipFill rotWithShape="0">
                          <a:blip r:embed="rId3"/>
                          <a:stretch>
                            <a:fillRect l="-200000" t="-6452" r="-100000" b="-6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>
                        <a:blipFill rotWithShape="0">
                          <a:blip r:embed="rId3"/>
                          <a:stretch>
                            <a:fillRect l="-301031" t="-6452" r="-344" b="-6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7538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13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9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20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7538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18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7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22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37538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C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17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17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30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37538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D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20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11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27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37538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E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22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8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35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5"/>
                      </a:ext>
                    </a:extLst>
                  </a:tr>
                  <a:tr h="37538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F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21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10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32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직사각형 15"/>
          <p:cNvSpPr/>
          <p:nvPr/>
        </p:nvSpPr>
        <p:spPr>
          <a:xfrm>
            <a:off x="2544909" y="1347375"/>
            <a:ext cx="71805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000" b="1" dirty="0" smtClean="0">
              <a:latin typeface="+mn-ea"/>
              <a:ea typeface="맑은 고딕" panose="020B0503020000020004" pitchFamily="50" charset="-127"/>
            </a:endParaRPr>
          </a:p>
          <a:p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차량가격</a:t>
            </a:r>
            <a:r>
              <a:rPr lang="en-US" altLang="ko-KR" sz="2000" b="1" dirty="0" smtClean="0">
                <a:latin typeface="+mn-ea"/>
                <a:ea typeface="맑은 고딕" panose="020B0503020000020004" pitchFamily="50" charset="-127"/>
              </a:rPr>
              <a:t>,</a:t>
            </a:r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광고비와 판매액                         </a:t>
            </a:r>
            <a:r>
              <a:rPr lang="en-US" altLang="ko-KR" sz="2000" b="1" dirty="0" smtClean="0">
                <a:latin typeface="+mn-ea"/>
                <a:ea typeface="맑은 고딕" panose="020B0503020000020004" pitchFamily="50" charset="-127"/>
              </a:rPr>
              <a:t>(</a:t>
            </a:r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단위 </a:t>
            </a:r>
            <a:r>
              <a:rPr lang="en-US" altLang="ko-KR" sz="2000" b="1" dirty="0" smtClean="0">
                <a:latin typeface="+mn-ea"/>
                <a:ea typeface="맑은 고딕" panose="020B0503020000020004" pitchFamily="50" charset="-127"/>
              </a:rPr>
              <a:t>: </a:t>
            </a:r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백만 원</a:t>
            </a:r>
            <a:r>
              <a:rPr lang="en-US" altLang="ko-KR" sz="2000" b="1" dirty="0" smtClean="0">
                <a:latin typeface="+mn-ea"/>
                <a:ea typeface="맑은 고딕" panose="020B0503020000020004" pitchFamily="50" charset="-127"/>
              </a:rPr>
              <a:t>)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00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다중선형회귀분석이란</a:t>
            </a:r>
            <a:r>
              <a:rPr lang="en-US" altLang="ko-KR" sz="2400" b="1" dirty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6"/>
            </a:pPr>
            <a:r>
              <a:rPr lang="ko-KR" altLang="en-US" sz="2000" b="1" dirty="0">
                <a:latin typeface="+mn-ea"/>
              </a:rPr>
              <a:t>표본회귀계수 구하는 예</a:t>
            </a:r>
            <a:endParaRPr lang="en-US" altLang="ko-KR" sz="2000" b="1" dirty="0">
              <a:solidFill>
                <a:srgbClr val="FF0000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27445" y="1219462"/>
              <a:ext cx="9537110" cy="299482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86701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86701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867010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867010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867010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  <a:gridCol w="867010">
                      <a:extLst>
                        <a:ext uri="{9D8B030D-6E8A-4147-A177-3AD203B41FA5}">
                          <a16:colId xmlns="" xmlns:a16="http://schemas.microsoft.com/office/drawing/2014/main" val="20005"/>
                        </a:ext>
                      </a:extLst>
                    </a:gridCol>
                    <a:gridCol w="867010">
                      <a:extLst>
                        <a:ext uri="{9D8B030D-6E8A-4147-A177-3AD203B41FA5}">
                          <a16:colId xmlns="" xmlns:a16="http://schemas.microsoft.com/office/drawing/2014/main" val="20006"/>
                        </a:ext>
                      </a:extLst>
                    </a:gridCol>
                    <a:gridCol w="867010">
                      <a:extLst>
                        <a:ext uri="{9D8B030D-6E8A-4147-A177-3AD203B41FA5}">
                          <a16:colId xmlns="" xmlns:a16="http://schemas.microsoft.com/office/drawing/2014/main" val="20007"/>
                        </a:ext>
                      </a:extLst>
                    </a:gridCol>
                    <a:gridCol w="867010">
                      <a:extLst>
                        <a:ext uri="{9D8B030D-6E8A-4147-A177-3AD203B41FA5}">
                          <a16:colId xmlns="" xmlns:a16="http://schemas.microsoft.com/office/drawing/2014/main" val="20008"/>
                        </a:ext>
                      </a:extLst>
                    </a:gridCol>
                    <a:gridCol w="867010">
                      <a:extLst>
                        <a:ext uri="{9D8B030D-6E8A-4147-A177-3AD203B41FA5}">
                          <a16:colId xmlns="" xmlns:a16="http://schemas.microsoft.com/office/drawing/2014/main" val="20009"/>
                        </a:ext>
                      </a:extLst>
                    </a:gridCol>
                    <a:gridCol w="867010">
                      <a:extLst>
                        <a:ext uri="{9D8B030D-6E8A-4147-A177-3AD203B41FA5}">
                          <a16:colId xmlns="" xmlns:a16="http://schemas.microsoft.com/office/drawing/2014/main" val="20010"/>
                        </a:ext>
                      </a:extLst>
                    </a:gridCol>
                  </a:tblGrid>
                  <a:tr h="33163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5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altLang="ko-KR" sz="1500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5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  <m:r>
                                      <a:rPr lang="en-US" altLang="ko-KR" sz="1500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sz="1500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5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500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sz="1500" b="1" i="1" smtClean="0">
                                            <a:latin typeface="Cambria Math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500" b="1" i="1" smtClean="0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500" b="1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 marL="101069" marR="101069" marT="50534" marB="50534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5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500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sz="1500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500" b="1" i="1" smtClean="0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500" b="1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 marL="101069" marR="101069" marT="50534" marB="50534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5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500" b="1" i="1" smtClean="0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altLang="ko-KR" sz="1500" b="1" i="1" smtClean="0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500" b="1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 marL="101069" marR="101069" marT="50534" marB="50534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altLang="ko-KR" sz="15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5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500" b="1" i="1" smtClean="0">
                                                <a:latin typeface="Cambria Math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500" b="1" i="1" smtClean="0">
                                                <a:latin typeface="Cambria Math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500" b="1" i="1" smtClean="0">
                                                <a:latin typeface="Cambria Math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sz="1500" b="1" i="1" smtClean="0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  <m:sup>
                                    <m:r>
                                      <a:rPr lang="en-US" altLang="ko-KR" sz="15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 marL="101069" marR="101069" marT="50534" marB="50534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altLang="ko-KR" sz="15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5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500" b="1" i="1" smtClean="0">
                                                <a:latin typeface="Cambria Math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500" b="1" i="1" smtClean="0">
                                                <a:latin typeface="Cambria Math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500" b="1" i="1" smtClean="0">
                                                <a:latin typeface="Cambria Math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sz="1500" b="1" i="1" smtClean="0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  <m:sup>
                                    <m:r>
                                      <a:rPr lang="en-US" altLang="ko-KR" sz="15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 marL="101069" marR="101069" marT="50534" marB="50534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5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500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sz="1500" b="1" i="1" smtClean="0">
                                            <a:latin typeface="Cambria Math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500" b="1" i="1" smtClean="0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500" b="1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5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500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sz="1500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500" b="1" i="1" smtClean="0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500" b="1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 marL="101069" marR="101069" marT="50534" marB="50534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5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500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sz="1500" b="1" i="1" smtClean="0">
                                            <a:latin typeface="Cambria Math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500" b="1" i="1" smtClean="0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500" b="1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5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500" b="1" i="1" smtClean="0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altLang="ko-KR" sz="1500" b="1" i="1" smtClean="0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500" b="1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 marL="101069" marR="101069" marT="50534" marB="50534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5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500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sz="1500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500" b="1" i="1" smtClean="0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500" b="1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5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500" b="1" i="1" smtClean="0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altLang="ko-KR" sz="1500" b="1" i="1" smtClean="0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500" b="1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 marL="101069" marR="101069" marT="50534" marB="50534" anchor="ctr"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264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13</a:t>
                          </a:r>
                          <a:endParaRPr lang="ko-KR" altLang="en-US" sz="15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9</a:t>
                          </a:r>
                          <a:endParaRPr lang="ko-KR" altLang="en-US" sz="15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20</a:t>
                          </a:r>
                          <a:endParaRPr lang="ko-KR" altLang="en-US" sz="15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-5.5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</a:t>
                          </a:r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1.33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</a:t>
                          </a:r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7.67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30.25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1.78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7.33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42.17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10.22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264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18</a:t>
                          </a:r>
                          <a:endParaRPr lang="ko-KR" altLang="en-US" sz="15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7</a:t>
                          </a:r>
                          <a:endParaRPr lang="ko-KR" altLang="en-US" sz="15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22</a:t>
                          </a:r>
                          <a:endParaRPr lang="ko-KR" altLang="en-US" sz="15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-0.5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</a:t>
                          </a:r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3.33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</a:t>
                          </a:r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5.67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11.11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1.67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2.83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18.89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264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17</a:t>
                          </a:r>
                          <a:endParaRPr lang="ko-KR" altLang="en-US" sz="15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17</a:t>
                          </a:r>
                          <a:endParaRPr lang="ko-KR" altLang="en-US" sz="15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30</a:t>
                          </a:r>
                          <a:endParaRPr lang="ko-KR" altLang="en-US" sz="15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-1.5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6.67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2.33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2.25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44.44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-10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-3.5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15.56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264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20</a:t>
                          </a:r>
                          <a:endParaRPr lang="ko-KR" altLang="en-US" sz="15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11</a:t>
                          </a:r>
                          <a:endParaRPr lang="ko-KR" altLang="en-US" sz="15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27</a:t>
                          </a:r>
                          <a:endParaRPr lang="ko-KR" altLang="en-US" sz="15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1.5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0.67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</a:t>
                          </a:r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0.67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2.25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0.44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</a:t>
                          </a:r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0.44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264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22</a:t>
                          </a:r>
                          <a:endParaRPr lang="ko-KR" altLang="en-US" sz="15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8</a:t>
                          </a:r>
                          <a:endParaRPr lang="ko-KR" altLang="en-US" sz="15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35</a:t>
                          </a:r>
                          <a:endParaRPr lang="ko-KR" altLang="en-US" sz="15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3.5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</a:t>
                          </a:r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2.33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7.33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12.25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5.44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</a:t>
                          </a:r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8.17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25.67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</a:t>
                          </a:r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17.11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3264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21</a:t>
                          </a:r>
                          <a:endParaRPr lang="ko-KR" altLang="en-US" sz="15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10</a:t>
                          </a:r>
                          <a:endParaRPr lang="ko-KR" altLang="en-US" sz="15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32</a:t>
                          </a:r>
                          <a:endParaRPr lang="ko-KR" altLang="en-US" sz="15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2.5</a:t>
                          </a: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</a:t>
                          </a:r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0.33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4.33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6.25</a:t>
                          </a: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0.11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</a:t>
                          </a:r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0.83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10.83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</a:t>
                          </a:r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1.44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3264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111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62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166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0</a:t>
                          </a:r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53.5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63.33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-9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77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25.67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326410">
                    <a:tc gridSpan="11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5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5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500" b="0" i="1" smtClean="0">
                                    <a:latin typeface="Cambria Math"/>
                                  </a:rPr>
                                  <m:t>=18.5,   </m:t>
                                </m:r>
                                <m:sSub>
                                  <m:sSubPr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5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500" b="0" i="1" smtClean="0">
                                    <a:latin typeface="Cambria Math"/>
                                  </a:rPr>
                                  <m:t>=10.33,   </m:t>
                                </m:r>
                                <m:sSub>
                                  <m:sSubPr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500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altLang="ko-KR" sz="1500" b="0" i="1" smtClean="0">
                                    <a:latin typeface="Cambria Math"/>
                                  </a:rPr>
                                  <m:t>=27.67</m:t>
                                </m:r>
                                <m:sSup>
                                  <m:sSupPr>
                                    <m:ctrlPr>
                                      <a:rPr lang="en-US" altLang="ko-KR" sz="15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5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500" b="0" i="1" dirty="0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500" b="0" i="1" dirty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500" b="0" i="1" dirty="0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500" b="0" i="1" dirty="0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ko-KR" sz="1500" b="0" i="1" dirty="0" smtClean="0">
                                    <a:latin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5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5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500" b="0" i="1" dirty="0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500" b="0" i="1" dirty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500" b="0" i="1" dirty="0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500" b="0" i="1" dirty="0" smtClean="0">
                                        <a:latin typeface="Cambria Math"/>
                                      </a:rPr>
                                      <m:t> </m:t>
                                    </m:r>
                                  </m:sup>
                                </m:sSup>
                                <m:r>
                                  <a:rPr lang="en-US" altLang="ko-KR" sz="1500" b="0" i="1" dirty="0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5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5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500" b="0" i="1" dirty="0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500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500" b="0" i="1" dirty="0" smtClean="0">
                                    <a:latin typeface="Cambria Math"/>
                                  </a:rPr>
                                  <m:t>,   </m:t>
                                </m:r>
                                <m:sSup>
                                  <m:sSupPr>
                                    <m:ctrlPr>
                                      <a:rPr lang="en-US" altLang="ko-KR" sz="15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5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500" b="0" i="1" dirty="0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500" b="0" i="1" dirty="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1500" b="0" i="1" dirty="0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500" b="0" i="1" dirty="0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ko-KR" sz="1500" b="0" i="1" dirty="0" smtClean="0">
                                    <a:latin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5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5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500" b="0" i="1" dirty="0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500" b="0" i="1" dirty="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1500" b="0" i="1" dirty="0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500" b="0" i="1" dirty="0" smtClean="0">
                                        <a:latin typeface="Cambria Math"/>
                                      </a:rPr>
                                      <m:t> </m:t>
                                    </m:r>
                                  </m:sup>
                                </m:sSup>
                                <m:r>
                                  <a:rPr lang="en-US" altLang="ko-KR" sz="1500" b="0" i="1" dirty="0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5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5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500" b="0" i="1" dirty="0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500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500" b="0" i="1" dirty="0" smtClean="0">
                                    <a:latin typeface="Cambria Math"/>
                                  </a:rPr>
                                  <m:t>,   </m:t>
                                </m:r>
                                <m:sSup>
                                  <m:sSupPr>
                                    <m:ctrlPr>
                                      <a:rPr lang="en-US" altLang="ko-KR" sz="15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5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500" b="0" i="1" dirty="0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500" b="0" i="1" dirty="0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500" b="0" i="1" dirty="0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ko-KR" sz="1500" b="0" i="1" dirty="0" smtClean="0">
                                    <a:latin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5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5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500" b="0" i="1" dirty="0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500" b="0" i="1" dirty="0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500" b="0" i="1" dirty="0" smtClean="0">
                                        <a:latin typeface="Cambria Math"/>
                                      </a:rPr>
                                      <m:t> </m:t>
                                    </m:r>
                                  </m:sup>
                                </m:sSup>
                                <m:r>
                                  <a:rPr lang="en-US" altLang="ko-KR" sz="1500" b="0" i="1" dirty="0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5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5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500" b="0" i="1" dirty="0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500" b="0" i="1" dirty="0" smtClean="0"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 smtClean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27445" y="1219462"/>
              <a:ext cx="9537110" cy="299482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86701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86701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86701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86701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  <a:gridCol w="86701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4"/>
                        </a:ext>
                      </a:extLst>
                    </a:gridCol>
                    <a:gridCol w="86701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5"/>
                        </a:ext>
                      </a:extLst>
                    </a:gridCol>
                    <a:gridCol w="86701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6"/>
                        </a:ext>
                      </a:extLst>
                    </a:gridCol>
                    <a:gridCol w="86701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7"/>
                        </a:ext>
                      </a:extLst>
                    </a:gridCol>
                    <a:gridCol w="86701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8"/>
                        </a:ext>
                      </a:extLst>
                    </a:gridCol>
                    <a:gridCol w="86701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9"/>
                        </a:ext>
                      </a:extLst>
                    </a:gridCol>
                    <a:gridCol w="86701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10"/>
                        </a:ext>
                      </a:extLst>
                    </a:gridCol>
                  </a:tblGrid>
                  <a:tr h="35748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>
                        <a:blipFill rotWithShape="0">
                          <a:blip r:embed="rId3"/>
                          <a:stretch>
                            <a:fillRect t="-1695" r="-1003521" b="-7389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>
                        <a:blipFill rotWithShape="0">
                          <a:blip r:embed="rId3"/>
                          <a:stretch>
                            <a:fillRect l="-99301" t="-1695" r="-896503" b="-7389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>
                        <a:blipFill rotWithShape="0">
                          <a:blip r:embed="rId3"/>
                          <a:stretch>
                            <a:fillRect l="-200704" t="-1695" r="-802817" b="-7389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0">
                          <a:blip r:embed="rId3"/>
                          <a:stretch>
                            <a:fillRect l="-300704" t="-1695" r="-702817" b="-7389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0">
                          <a:blip r:embed="rId3"/>
                          <a:stretch>
                            <a:fillRect l="-397902" t="-1695" r="-597902" b="-7389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0">
                          <a:blip r:embed="rId3"/>
                          <a:stretch>
                            <a:fillRect l="-501408" t="-1695" r="-502113" b="-7389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0">
                          <a:blip r:embed="rId3"/>
                          <a:stretch>
                            <a:fillRect l="-597203" t="-1695" r="-398601" b="-7389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0">
                          <a:blip r:embed="rId3"/>
                          <a:stretch>
                            <a:fillRect l="-702113" t="-1695" r="-301408" b="-7389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0">
                          <a:blip r:embed="rId3"/>
                          <a:stretch>
                            <a:fillRect l="-802113" t="-1695" r="-201408" b="-7389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0">
                          <a:blip r:embed="rId3"/>
                          <a:stretch>
                            <a:fillRect l="-895804" t="-1695" r="-100000" b="-7389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0">
                          <a:blip r:embed="rId3"/>
                          <a:stretch>
                            <a:fillRect l="-1002817" t="-1695" r="-704" b="-7389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29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13</a:t>
                          </a:r>
                          <a:endParaRPr lang="ko-KR" altLang="en-US" sz="15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9</a:t>
                          </a:r>
                          <a:endParaRPr lang="ko-KR" altLang="en-US" sz="15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20</a:t>
                          </a:r>
                          <a:endParaRPr lang="ko-KR" altLang="en-US" sz="15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-5.5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</a:t>
                          </a:r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1.33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</a:t>
                          </a:r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7.67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30.25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1.78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7.33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42.17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10.22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29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18</a:t>
                          </a:r>
                          <a:endParaRPr lang="ko-KR" altLang="en-US" sz="15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7</a:t>
                          </a:r>
                          <a:endParaRPr lang="ko-KR" altLang="en-US" sz="15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22</a:t>
                          </a:r>
                          <a:endParaRPr lang="ko-KR" altLang="en-US" sz="15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-0.5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</a:t>
                          </a:r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3.33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</a:t>
                          </a:r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5.67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11.11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1.67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2.83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18.89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329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17</a:t>
                          </a:r>
                          <a:endParaRPr lang="ko-KR" altLang="en-US" sz="15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17</a:t>
                          </a:r>
                          <a:endParaRPr lang="ko-KR" altLang="en-US" sz="15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30</a:t>
                          </a:r>
                          <a:endParaRPr lang="ko-KR" altLang="en-US" sz="15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-1.5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6.67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2.33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2.25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44.44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-10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-3.5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15.56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329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20</a:t>
                          </a:r>
                          <a:endParaRPr lang="ko-KR" altLang="en-US" sz="15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11</a:t>
                          </a:r>
                          <a:endParaRPr lang="ko-KR" altLang="en-US" sz="15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27</a:t>
                          </a:r>
                          <a:endParaRPr lang="ko-KR" altLang="en-US" sz="15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1.5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0.67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</a:t>
                          </a:r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0.67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2.25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0.44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</a:t>
                          </a:r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0.44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329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22</a:t>
                          </a:r>
                          <a:endParaRPr lang="ko-KR" altLang="en-US" sz="15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8</a:t>
                          </a:r>
                          <a:endParaRPr lang="ko-KR" altLang="en-US" sz="15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35</a:t>
                          </a:r>
                          <a:endParaRPr lang="ko-KR" altLang="en-US" sz="15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3.5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</a:t>
                          </a:r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2.33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7.33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12.25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5.44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</a:t>
                          </a:r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8.17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25.67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</a:t>
                          </a:r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17.11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5"/>
                      </a:ext>
                    </a:extLst>
                  </a:tr>
                  <a:tr h="329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21</a:t>
                          </a:r>
                          <a:endParaRPr lang="ko-KR" altLang="en-US" sz="15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10</a:t>
                          </a:r>
                          <a:endParaRPr lang="ko-KR" altLang="en-US" sz="15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32</a:t>
                          </a:r>
                          <a:endParaRPr lang="ko-KR" altLang="en-US" sz="15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2.5</a:t>
                          </a: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</a:t>
                          </a:r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0.33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4.33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6.25</a:t>
                          </a: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0.11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</a:t>
                          </a:r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0.83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10.83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</a:t>
                          </a:r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1.44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6"/>
                      </a:ext>
                    </a:extLst>
                  </a:tr>
                  <a:tr h="32966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111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62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166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0</a:t>
                          </a:r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53.5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63.33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-9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77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5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25.67</a:t>
                          </a:r>
                          <a:endParaRPr lang="en-US" altLang="ko-K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7"/>
                      </a:ext>
                    </a:extLst>
                  </a:tr>
                  <a:tr h="329668">
                    <a:tc gridSpan="11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812963" r="-64" b="-555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 smtClean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1322845" y="4192944"/>
                <a:ext cx="9547405" cy="1969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∗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 </m:t>
                                  </m:r>
                                </m:sup>
                              </m:sSup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∗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i="1">
                                                          <a:latin typeface="Cambria Math"/>
                                                        </a:rPr>
                                                        <m:t>1</m:t>
                                                      </m:r>
                                                      <m:r>
                                                        <a:rPr lang="en-US" altLang="ko-KR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p>
                                                  <m:r>
                                                    <a:rPr lang="en-US" altLang="ko-KR" i="1">
                                                      <a:latin typeface="Cambria Math"/>
                                                    </a:rPr>
                                                    <m:t>∗</m:t>
                                                  </m:r>
                                                </m:sup>
                                              </m:sSup>
                                              <m:sSup>
                                                <m:sSup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i="1">
                                                          <a:latin typeface="Cambria Math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lang="en-US" altLang="ko-KR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p>
                                                  <m:r>
                                                    <a:rPr lang="en-US" altLang="ko-KR" i="1">
                                                      <a:latin typeface="Cambria Math"/>
                                                    </a:rPr>
                                                    <m:t>∗</m:t>
                                                  </m:r>
                                                </m:sup>
                                              </m:sSup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63.33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77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−(−9)(25.67)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53.5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63.33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(−9)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=1.5444</m:t>
                      </m:r>
                    </m:oMath>
                  </m:oMathPara>
                </a14:m>
                <a:endParaRPr lang="en-US" altLang="ko-KR" dirty="0" smtClean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∗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</m:t>
                                  </m:r>
                                </m:sup>
                              </m:sSup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∗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i="1">
                                                          <a:latin typeface="Cambria Math"/>
                                                        </a:rPr>
                                                        <m:t>1</m:t>
                                                      </m:r>
                                                      <m:r>
                                                        <a:rPr lang="en-US" altLang="ko-KR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p>
                                                  <m:r>
                                                    <a:rPr lang="en-US" altLang="ko-KR" i="1">
                                                      <a:latin typeface="Cambria Math"/>
                                                    </a:rPr>
                                                    <m:t>∗</m:t>
                                                  </m:r>
                                                </m:sup>
                                              </m:sSup>
                                              <m:sSup>
                                                <m:sSup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i="1">
                                                          <a:latin typeface="Cambria Math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lang="en-US" altLang="ko-KR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p>
                                                  <m:r>
                                                    <a:rPr lang="en-US" altLang="ko-KR" i="1">
                                                      <a:latin typeface="Cambria Math"/>
                                                    </a:rPr>
                                                    <m:t>∗</m:t>
                                                  </m:r>
                                                </m:sup>
                                              </m:sSup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den>
                      </m:f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53</m:t>
                          </m:r>
                          <m:r>
                            <a:rPr lang="en-US" altLang="ko-KR" i="1">
                              <a:latin typeface="Cambria Math"/>
                            </a:rPr>
                            <m:t>.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5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25.67</m:t>
                              </m:r>
                            </m:e>
                          </m:d>
                          <m:r>
                            <a:rPr lang="en-US" altLang="ko-KR" i="1">
                              <a:latin typeface="Cambria Math"/>
                            </a:rPr>
                            <m:t>−(−9)(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7</m:t>
                          </m:r>
                          <m:r>
                            <a:rPr lang="en-US" altLang="ko-KR" i="1">
                              <a:latin typeface="Cambria Math"/>
                            </a:rPr>
                            <m:t>7)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53.5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63.33</m:t>
                              </m:r>
                            </m:e>
                          </m:d>
                          <m:r>
                            <a:rPr lang="en-US" altLang="ko-KR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(−9)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0.6248</m:t>
                      </m:r>
                    </m:oMath>
                  </m:oMathPara>
                </a14:m>
                <a:endParaRPr lang="en-US" altLang="ko-KR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=27.67−1.5444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18.5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−0.6248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10.33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=−7.3537</m:t>
                      </m:r>
                    </m:oMath>
                  </m:oMathPara>
                </a14:m>
                <a:endParaRPr lang="en-US" altLang="ko-KR" dirty="0" smtClean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=−7.3537+1.5444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+0.6248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845" y="4192944"/>
                <a:ext cx="9547405" cy="1969001"/>
              </a:xfrm>
              <a:prstGeom prst="rect">
                <a:avLst/>
              </a:prstGeom>
              <a:blipFill rotWithShape="0">
                <a:blip r:embed="rId4"/>
                <a:stretch>
                  <a:fillRect b="-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03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적합도 검증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ko-KR" altLang="en-US" sz="2000" b="1" dirty="0" smtClean="0">
                <a:latin typeface="+mn-ea"/>
              </a:rPr>
              <a:t>적합도 검증이란</a:t>
            </a:r>
            <a:r>
              <a:rPr lang="en-US" altLang="ko-KR" sz="2000" b="1" dirty="0" smtClean="0">
                <a:latin typeface="+mn-ea"/>
              </a:rPr>
              <a:t>?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표본자료를 사용하여 구한 표본회귀식이 종속변수의 값을 어느 정도 정확하게 예측할 수 있는가의 정도를 검증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두 개 이상의 변수 값들이 표본회귀선 주위에 몰려 있으면 종속변수의 실제 값과 예측 값 차이인 </a:t>
            </a:r>
            <a:r>
              <a:rPr lang="ko-KR" altLang="en-US" sz="2000" dirty="0" err="1" smtClean="0">
                <a:latin typeface="+mn-ea"/>
              </a:rPr>
              <a:t>잔차가</a:t>
            </a:r>
            <a:r>
              <a:rPr lang="ko-KR" altLang="en-US" sz="2000" dirty="0" smtClean="0">
                <a:latin typeface="+mn-ea"/>
              </a:rPr>
              <a:t> 줄어들어 예측의 정확성이 높아짐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0645" y="277853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ko-KR" altLang="en-US" sz="2000" b="1" dirty="0" smtClean="0">
                <a:latin typeface="+mn-ea"/>
              </a:rPr>
              <a:t>적합도 검증 방법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0276" y="3242078"/>
            <a:ext cx="110592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추정의 표준오차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결정계수</a:t>
            </a:r>
            <a:endParaRPr lang="en-US" altLang="ko-KR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47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단일선형회귀분석이란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000" b="1" dirty="0" smtClean="0">
                <a:latin typeface="+mn-ea"/>
              </a:rPr>
              <a:t>회귀분석 소개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두 변수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종속변수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독립변수</a:t>
            </a:r>
            <a:r>
              <a:rPr lang="en-US" altLang="ko-KR" sz="2000" dirty="0" smtClean="0">
                <a:latin typeface="+mn-ea"/>
              </a:rPr>
              <a:t>)</a:t>
            </a:r>
            <a:r>
              <a:rPr lang="ko-KR" altLang="en-US" sz="2000" dirty="0" smtClean="0">
                <a:latin typeface="+mn-ea"/>
              </a:rPr>
              <a:t>사이의 함수적 관계를 기술하는 수학적 방정식을 구하는데 사용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식은 독립변수의 값이 주어질 때 종속변수의 값을 추정하거나 예측하는데 사용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서로 영향을 주고 받는 인과관계를 갖는 두 변수 사이의 관계를 분석</a:t>
            </a:r>
            <a:r>
              <a:rPr lang="en-US" altLang="ko-KR" sz="2000" dirty="0" smtClean="0">
                <a:latin typeface="+mn-ea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+mn-ea"/>
              </a:rPr>
              <a:t>Python</a:t>
            </a:r>
            <a:r>
              <a:rPr lang="ko-KR" altLang="en-US" sz="2000" dirty="0" smtClean="0">
                <a:latin typeface="+mn-ea"/>
              </a:rPr>
              <a:t>에서는 대표적으로 </a:t>
            </a:r>
            <a:r>
              <a:rPr lang="en-US" altLang="ko-KR" sz="2000" dirty="0" err="1" smtClean="0">
                <a:latin typeface="+mn-ea"/>
              </a:rPr>
              <a:t>sklearn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en-US" altLang="ko-KR" sz="2000" dirty="0" err="1" smtClean="0">
                <a:latin typeface="+mn-ea"/>
              </a:rPr>
              <a:t>scikit</a:t>
            </a:r>
            <a:r>
              <a:rPr lang="en-US" altLang="ko-KR" sz="2000" dirty="0" smtClean="0">
                <a:latin typeface="+mn-ea"/>
              </a:rPr>
              <a:t>-learn) </a:t>
            </a:r>
            <a:r>
              <a:rPr lang="ko-KR" altLang="en-US" sz="2000" dirty="0" smtClean="0">
                <a:latin typeface="+mn-ea"/>
              </a:rPr>
              <a:t>패키지에서 </a:t>
            </a:r>
            <a:r>
              <a:rPr lang="en-US" altLang="ko-KR" sz="2000" dirty="0" smtClean="0">
                <a:latin typeface="+mn-ea"/>
              </a:rPr>
              <a:t>Linear regression </a:t>
            </a:r>
            <a:r>
              <a:rPr lang="ko-KR" altLang="en-US" sz="2000" dirty="0" smtClean="0">
                <a:latin typeface="+mn-ea"/>
              </a:rPr>
              <a:t>회귀분석을 위한 </a:t>
            </a:r>
            <a:r>
              <a:rPr lang="ko-KR" altLang="en-US" sz="2000" smtClean="0">
                <a:latin typeface="+mn-ea"/>
              </a:rPr>
              <a:t>함수를 제공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+mn-ea"/>
            </a:endParaRPr>
          </a:p>
          <a:p>
            <a:r>
              <a:rPr lang="ko-KR" altLang="ko-KR" dirty="0" smtClean="0">
                <a:latin typeface="+mn-ea"/>
                <a:ea typeface="맑은 고딕" panose="020B0503020000020004" pitchFamily="50" charset="-127"/>
              </a:rPr>
              <a:t>※</a:t>
            </a:r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종속변수</a:t>
            </a:r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(Dependent Variable)</a:t>
            </a:r>
          </a:p>
          <a:p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독립변수의 특정한 값에 따른 그의 값을 예측하고자 하는 변수</a:t>
            </a:r>
            <a:endParaRPr lang="en-US" altLang="ko-KR" dirty="0" smtClean="0">
              <a:latin typeface="+mn-ea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 </a:t>
            </a:r>
          </a:p>
          <a:p>
            <a:r>
              <a:rPr lang="ko-KR" altLang="ko-KR" dirty="0" smtClean="0">
                <a:latin typeface="+mn-ea"/>
              </a:rPr>
              <a:t>※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독립변수</a:t>
            </a:r>
            <a:r>
              <a:rPr lang="en-US" altLang="ko-KR" dirty="0" smtClean="0">
                <a:latin typeface="+mn-ea"/>
              </a:rPr>
              <a:t>(Independent Variable)</a:t>
            </a:r>
          </a:p>
          <a:p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다른 변수에 영향을 주고 그 변수의 값을 예측하려는 변수</a:t>
            </a:r>
            <a:endParaRPr lang="en-US" altLang="ko-KR" dirty="0" smtClean="0">
              <a:latin typeface="+mn-ea"/>
              <a:ea typeface="맑은 고딕" panose="020B0503020000020004" pitchFamily="50" charset="-127"/>
            </a:endParaRPr>
          </a:p>
          <a:p>
            <a:endParaRPr lang="en-US" altLang="ko-KR" sz="2000" b="1" dirty="0">
              <a:latin typeface="+mn-ea"/>
              <a:ea typeface="맑은 고딕" panose="020B0503020000020004" pitchFamily="50" charset="-127"/>
            </a:endParaRPr>
          </a:p>
          <a:p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  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39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적합도 검증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3"/>
            </a:pPr>
            <a:r>
              <a:rPr lang="ko-KR" altLang="en-US" sz="2000" b="1" dirty="0">
                <a:latin typeface="+mn-ea"/>
              </a:rPr>
              <a:t>추정의 표준오차</a:t>
            </a:r>
            <a:r>
              <a:rPr lang="en-US" altLang="ko-KR" sz="2000" b="1" dirty="0">
                <a:latin typeface="+mn-ea"/>
              </a:rPr>
              <a:t>(standard error of estimate</a:t>
            </a:r>
            <a:r>
              <a:rPr lang="en-US" altLang="ko-KR" sz="2000" b="1" dirty="0" smtClean="0">
                <a:latin typeface="+mn-ea"/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값이 클수록 실제 값들이 표본회귀선 주위로 널리 흩어지고 작을수록 실제 값들이 표본회귀선 주위로 모여들어 그 표본회귀선을 이용한 종속변수 값의 예측에 대한 정확도는 높아짐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+mn-ea"/>
              <a:ea typeface="맑은 고딕" panose="020B0503020000020004" pitchFamily="50" charset="-127"/>
            </a:endParaRPr>
          </a:p>
          <a:p>
            <a:endParaRPr lang="en-US" altLang="ko-KR" sz="2000" dirty="0" smtClean="0">
              <a:latin typeface="+mn-ea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+mn-ea"/>
              <a:ea typeface="맑은 고딕" panose="020B0503020000020004" pitchFamily="50" charset="-127"/>
            </a:endParaRPr>
          </a:p>
          <a:p>
            <a:endParaRPr lang="en-US" altLang="ko-KR" sz="2000" dirty="0" smtClean="0">
              <a:latin typeface="+mn-ea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+mn-ea"/>
              <a:ea typeface="맑은 고딕" panose="020B0503020000020004" pitchFamily="50" charset="-127"/>
            </a:endParaRPr>
          </a:p>
          <a:p>
            <a:endParaRPr lang="en-US" altLang="ko-KR" sz="2000" dirty="0" smtClean="0">
              <a:latin typeface="+mn-ea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+mn-ea"/>
              <a:ea typeface="맑은 고딕" panose="020B0503020000020004" pitchFamily="50" charset="-127"/>
            </a:endParaRPr>
          </a:p>
          <a:p>
            <a:endParaRPr lang="en-US" altLang="ko-KR" sz="2000" dirty="0" smtClean="0">
              <a:latin typeface="+mn-ea"/>
              <a:ea typeface="맑은 고딕" panose="020B0503020000020004" pitchFamily="50" charset="-127"/>
            </a:endParaRPr>
          </a:p>
          <a:p>
            <a:endParaRPr lang="en-US" altLang="ko-KR" sz="2000" dirty="0" smtClean="0">
              <a:latin typeface="+mn-ea"/>
              <a:ea typeface="맑은 고딕" panose="020B0503020000020004" pitchFamily="50" charset="-127"/>
            </a:endParaRPr>
          </a:p>
          <a:p>
            <a:endParaRPr lang="en-US" altLang="ko-KR" sz="2000" dirty="0" smtClean="0">
              <a:latin typeface="+mn-ea"/>
              <a:ea typeface="맑은 고딕" panose="020B0503020000020004" pitchFamily="50" charset="-127"/>
            </a:endParaRPr>
          </a:p>
          <a:p>
            <a:r>
              <a:rPr lang="ko-KR" altLang="ko-KR" sz="2000" dirty="0" smtClean="0">
                <a:latin typeface="+mn-ea"/>
                <a:ea typeface="맑은 고딕" panose="020B0503020000020004" pitchFamily="50" charset="-127"/>
              </a:rPr>
              <a:t>※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추정의 표준오차와 표준편차의 차이</a:t>
            </a:r>
            <a:endParaRPr lang="en-US" altLang="ko-KR" sz="2000" dirty="0">
              <a:latin typeface="+mn-ea"/>
              <a:ea typeface="맑은 고딕" panose="020B0503020000020004" pitchFamily="50" charset="-127"/>
            </a:endParaRPr>
          </a:p>
          <a:p>
            <a:pPr marL="342900" indent="-342900">
              <a:buFont typeface="맑은 고딕" pitchFamily="50" charset="-127"/>
              <a:buChar char="-"/>
            </a:pP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추정의 표준오차 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: 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표본들의 실제 값들이 표본회귀선 주위로 흩어진 변동을 측정</a:t>
            </a:r>
            <a:endParaRPr lang="en-US" altLang="ko-KR" sz="2000" dirty="0" smtClean="0">
              <a:latin typeface="+mn-ea"/>
              <a:ea typeface="맑은 고딕" panose="020B0503020000020004" pitchFamily="50" charset="-127"/>
            </a:endParaRPr>
          </a:p>
          <a:p>
            <a:pPr marL="342900" indent="-342900">
              <a:buFont typeface="맑은 고딕" pitchFamily="50" charset="-127"/>
              <a:buChar char="-"/>
            </a:pP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표준편차 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: 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표본들의 실제 </a:t>
            </a:r>
            <a:r>
              <a:rPr lang="ko-KR" altLang="en-US" sz="2000" dirty="0">
                <a:latin typeface="+mn-ea"/>
                <a:ea typeface="맑은 고딕" panose="020B0503020000020004" pitchFamily="50" charset="-127"/>
              </a:rPr>
              <a:t>값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들이 평균 주위로 흩어진 변동을 측정</a:t>
            </a:r>
            <a:endParaRPr lang="en-US" altLang="ko-KR" sz="20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50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704088" y="2513657"/>
            <a:ext cx="6783825" cy="2440289"/>
            <a:chOff x="1994442" y="2513657"/>
            <a:chExt cx="6783825" cy="244028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442" y="2513657"/>
              <a:ext cx="2519008" cy="2440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7549" y="2530245"/>
              <a:ext cx="2530718" cy="2407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88764" y="4937356"/>
                <a:ext cx="15496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가 작은 경우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764" y="4937356"/>
                <a:ext cx="1549655" cy="338554"/>
              </a:xfrm>
              <a:prstGeom prst="rect">
                <a:avLst/>
              </a:prstGeom>
              <a:blipFill rotWithShape="0">
                <a:blip r:embed="rId5"/>
                <a:stretch>
                  <a:fillRect t="-5455" r="-1181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447726" y="4937356"/>
                <a:ext cx="13444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가 큰 경우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726" y="4937356"/>
                <a:ext cx="1344471" cy="338554"/>
              </a:xfrm>
              <a:prstGeom prst="rect">
                <a:avLst/>
              </a:prstGeom>
              <a:blipFill rotWithShape="0">
                <a:blip r:embed="rId6"/>
                <a:stretch>
                  <a:fillRect t="-5455" r="-1364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3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적합도 검증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3"/>
            </a:pPr>
            <a:r>
              <a:rPr lang="ko-KR" altLang="en-US" sz="2000" b="1" dirty="0">
                <a:latin typeface="+mn-ea"/>
              </a:rPr>
              <a:t>추정의 </a:t>
            </a:r>
            <a:r>
              <a:rPr lang="ko-KR" altLang="en-US" sz="2000" b="1" dirty="0" smtClean="0">
                <a:latin typeface="+mn-ea"/>
              </a:rPr>
              <a:t>표준오차 예시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51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02662" y="1556431"/>
              <a:ext cx="7386676" cy="30619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84666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84666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846669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846669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42204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1069" marR="101069" marT="50534" marB="50534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b="1" i="1" smtClean="0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1069" marR="101069" marT="50534" marB="50534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1069" marR="101069" marT="50534" marB="50534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1" i="1" smtClean="0">
                                            <a:latin typeface="Cambria Math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1" i="1" smtClean="0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8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1069" marR="101069" marT="50534" marB="50534" anchor="ctr"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20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18.34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1.66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2.76</a:t>
                          </a:r>
                          <a:endParaRPr lang="en-US" altLang="ko-K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22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24.81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-2.81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7.9</a:t>
                          </a:r>
                          <a:endParaRPr lang="en-US" altLang="ko-K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30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29.51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0.49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0.24</a:t>
                          </a:r>
                          <a:endParaRPr lang="en-US" altLang="ko-K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27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30.4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-3.4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11.56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35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31.61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3.39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11.49</a:t>
                          </a:r>
                          <a:endParaRPr lang="en-US" altLang="ko-K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32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31.32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0.68</a:t>
                          </a: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0.46</a:t>
                          </a:r>
                          <a:endParaRPr lang="en-US" altLang="ko-K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166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147.65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-1.65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31.65</a:t>
                          </a:r>
                          <a:endParaRPr lang="en-US" altLang="ko-K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02662" y="1556431"/>
              <a:ext cx="7386676" cy="30619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84666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84666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84666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184666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</a:tblGrid>
                  <a:tr h="4220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0">
                          <a:blip r:embed="rId3"/>
                          <a:stretch>
                            <a:fillRect l="-330" t="-1449" r="-300660" b="-6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0">
                          <a:blip r:embed="rId3"/>
                          <a:stretch>
                            <a:fillRect l="-100330" t="-1449" r="-200660" b="-6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0">
                          <a:blip r:embed="rId3"/>
                          <a:stretch>
                            <a:fillRect l="-200330" t="-1449" r="-100660" b="-6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0">
                          <a:blip r:embed="rId3"/>
                          <a:stretch>
                            <a:fillRect l="-300330" t="-1449" r="-660" b="-65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20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18.34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1.66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2.76</a:t>
                          </a:r>
                          <a:endParaRPr lang="en-US" altLang="ko-K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22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24.81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-2.81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7.9</a:t>
                          </a:r>
                          <a:endParaRPr lang="en-US" altLang="ko-K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30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29.51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0.49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0.24</a:t>
                          </a:r>
                          <a:endParaRPr lang="en-US" altLang="ko-K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27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30.4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-3.4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11.56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35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31.61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3.39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11.49</a:t>
                          </a:r>
                          <a:endParaRPr lang="en-US" altLang="ko-K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5"/>
                      </a:ext>
                    </a:extLst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32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31.32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0.68</a:t>
                          </a: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0.46</a:t>
                          </a:r>
                          <a:endParaRPr lang="en-US" altLang="ko-K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6"/>
                      </a:ext>
                    </a:extLst>
                  </a:tr>
                  <a:tr h="377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166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147.65</a:t>
                          </a:r>
                          <a:endParaRPr lang="ko-KR" altLang="en-US" sz="18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-1.65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31.65</a:t>
                          </a:r>
                          <a:endParaRPr lang="en-US" altLang="ko-K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750276" y="4442293"/>
                <a:ext cx="11059286" cy="1339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altLang="ko-KR" sz="20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ko-KR" sz="20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−(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+1)</m:t>
                              </m:r>
                            </m:den>
                          </m:f>
                        </m:e>
                      </m:rad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31.65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6−3</m:t>
                              </m:r>
                            </m:den>
                          </m:f>
                        </m:e>
                      </m:rad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10.55</m:t>
                          </m:r>
                        </m:e>
                      </m:rad>
                      <m:r>
                        <a:rPr lang="en-US" altLang="ko-KR" sz="2000" b="0" i="1" smtClean="0">
                          <a:latin typeface="Cambria Math"/>
                        </a:rPr>
                        <m:t>=3.2481</m:t>
                      </m:r>
                    </m:oMath>
                  </m:oMathPara>
                </a14:m>
                <a:endParaRPr lang="en-US" altLang="ko-KR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" y="4442293"/>
                <a:ext cx="11059286" cy="13398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0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80645" y="856127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4"/>
            </a:pPr>
            <a:r>
              <a:rPr lang="ko-KR" altLang="en-US" sz="2000" b="1" dirty="0" err="1" smtClean="0">
                <a:latin typeface="+mn-ea"/>
              </a:rPr>
              <a:t>총변</a:t>
            </a:r>
            <a:r>
              <a:rPr lang="ko-KR" altLang="en-US" sz="2000" b="1" dirty="0" err="1">
                <a:latin typeface="+mn-ea"/>
              </a:rPr>
              <a:t>동</a:t>
            </a:r>
            <a:r>
              <a:rPr lang="en-US" altLang="ko-KR" sz="2000" b="1" dirty="0" smtClean="0">
                <a:latin typeface="+mn-ea"/>
              </a:rPr>
              <a:t>(total variation)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적합도 검증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52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750276" y="1360220"/>
                <a:ext cx="11059286" cy="42232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ko-KR" sz="2000" dirty="0" smtClean="0">
                    <a:latin typeface="+mn-ea"/>
                    <a:ea typeface="맑은 고딕" panose="020B0503020000020004" pitchFamily="50" charset="-127"/>
                  </a:rPr>
                  <a:t>※</a:t>
                </a:r>
                <a:r>
                  <a:rPr lang="ko-KR" altLang="en-US" sz="2000" dirty="0" err="1">
                    <a:latin typeface="+mn-ea"/>
                  </a:rPr>
                  <a:t>총제곱합</a:t>
                </a:r>
                <a:r>
                  <a:rPr lang="en-US" altLang="ko-KR" sz="2000" dirty="0">
                    <a:latin typeface="+mn-ea"/>
                  </a:rPr>
                  <a:t>(Sum of Squares Total : SST)= </a:t>
                </a:r>
                <a:r>
                  <a:rPr lang="ko-KR" altLang="en-US" sz="2000" dirty="0" err="1">
                    <a:latin typeface="+mn-ea"/>
                  </a:rPr>
                  <a:t>회귀제곱합</a:t>
                </a:r>
                <a:r>
                  <a:rPr lang="en-US" altLang="ko-KR" sz="2000" dirty="0">
                    <a:latin typeface="+mn-ea"/>
                  </a:rPr>
                  <a:t>(Sum of Squares </a:t>
                </a:r>
                <a:r>
                  <a:rPr lang="en-US" altLang="ko-KR" sz="2000" dirty="0" err="1">
                    <a:latin typeface="+mn-ea"/>
                  </a:rPr>
                  <a:t>Regression:SSR</a:t>
                </a:r>
                <a:r>
                  <a:rPr lang="en-US" altLang="ko-KR" sz="2000" dirty="0">
                    <a:latin typeface="+mn-ea"/>
                  </a:rPr>
                  <a:t>)+ </a:t>
                </a:r>
                <a:r>
                  <a:rPr lang="ko-KR" altLang="en-US" sz="2000" dirty="0" err="1">
                    <a:latin typeface="+mn-ea"/>
                  </a:rPr>
                  <a:t>잔차제곱합</a:t>
                </a:r>
                <a:r>
                  <a:rPr lang="en-US" altLang="ko-KR" sz="2000" dirty="0">
                    <a:latin typeface="+mn-ea"/>
                  </a:rPr>
                  <a:t>(Sum of Squares </a:t>
                </a:r>
                <a:r>
                  <a:rPr lang="en-US" altLang="ko-KR" sz="2000" dirty="0" err="1">
                    <a:latin typeface="+mn-ea"/>
                  </a:rPr>
                  <a:t>Error:SSE</a:t>
                </a:r>
                <a:r>
                  <a:rPr lang="en-US" altLang="ko-KR" sz="2000" dirty="0">
                    <a:latin typeface="+mn-ea"/>
                  </a:rPr>
                  <a:t>) </a:t>
                </a:r>
              </a:p>
              <a:p>
                <a:endParaRPr lang="en-US" altLang="ko-KR" sz="20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ko-KR" sz="20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ko-KR" sz="20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20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000" dirty="0" smtClean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</a:rPr>
                        <m:t>𝑆𝑆𝑇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𝑆𝑆𝑅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𝑆𝑆𝐸</m:t>
                      </m:r>
                    </m:oMath>
                  </m:oMathPara>
                </a14:m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 typeface="맑은 고딕" pitchFamily="50" charset="-127"/>
                  <a:buChar char="-"/>
                </a:pP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 typeface="맑은 고딕" pitchFamily="50" charset="-127"/>
                  <a:buChar char="-"/>
                </a:pPr>
                <a:endParaRPr lang="en-US" altLang="ko-KR" sz="2000" dirty="0">
                  <a:latin typeface="+mn-ea"/>
                </a:endParaRPr>
              </a:p>
              <a:p>
                <a:pPr marL="342900" indent="-342900">
                  <a:buFont typeface="맑은 고딕" pitchFamily="50" charset="-127"/>
                  <a:buChar char="-"/>
                </a:pPr>
                <a:endParaRPr lang="en-US" altLang="ko-KR" sz="2000" dirty="0">
                  <a:latin typeface="+mn-ea"/>
                </a:endParaRPr>
              </a:p>
              <a:p>
                <a:pPr marL="342900" indent="-342900">
                  <a:buFont typeface="맑은 고딕" pitchFamily="50" charset="-127"/>
                  <a:buChar char="-"/>
                </a:pPr>
                <a:r>
                  <a:rPr lang="en-US" altLang="ko-KR" sz="2000" dirty="0">
                    <a:latin typeface="+mn-ea"/>
                  </a:rPr>
                  <a:t>SST : </a:t>
                </a:r>
                <a:r>
                  <a:rPr lang="ko-KR" altLang="en-US" sz="2000" dirty="0">
                    <a:latin typeface="+mn-ea"/>
                  </a:rPr>
                  <a:t>실제 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+mn-ea"/>
                  </a:rPr>
                  <a:t>들이 이들의 평균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sz="2000" dirty="0" err="1">
                    <a:latin typeface="+mn-ea"/>
                  </a:rPr>
                  <a:t>로부터</a:t>
                </a:r>
                <a:r>
                  <a:rPr lang="ko-KR" altLang="en-US" sz="2000" dirty="0">
                    <a:latin typeface="+mn-ea"/>
                  </a:rPr>
                  <a:t> 흩어진 정도</a:t>
                </a:r>
                <a:endParaRPr lang="en-US" altLang="ko-KR" sz="2000" dirty="0">
                  <a:latin typeface="+mn-ea"/>
                </a:endParaRPr>
              </a:p>
              <a:p>
                <a:pPr marL="342900" indent="-342900">
                  <a:buFont typeface="맑은 고딕" pitchFamily="50" charset="-127"/>
                  <a:buChar char="-"/>
                </a:pPr>
                <a:r>
                  <a:rPr lang="en-US" altLang="ko-KR" sz="2000" dirty="0">
                    <a:latin typeface="+mn-ea"/>
                  </a:rPr>
                  <a:t>SSR : </a:t>
                </a:r>
                <a:r>
                  <a:rPr lang="ko-KR" altLang="en-US" sz="2000" dirty="0" err="1">
                    <a:latin typeface="+mn-ea"/>
                  </a:rPr>
                  <a:t>예측치와</a:t>
                </a:r>
                <a:r>
                  <a:rPr lang="ko-KR" altLang="en-US" sz="2000" dirty="0">
                    <a:latin typeface="+mn-ea"/>
                  </a:rPr>
                  <a:t> 실제 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+mn-ea"/>
                  </a:rPr>
                  <a:t>들의 평균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sz="2000" dirty="0">
                    <a:latin typeface="+mn-ea"/>
                  </a:rPr>
                  <a:t>의 차이의 제곱의 합</a:t>
                </a:r>
                <a:endParaRPr lang="en-US" altLang="ko-KR" sz="2000" dirty="0">
                  <a:latin typeface="+mn-ea"/>
                </a:endParaRPr>
              </a:p>
              <a:p>
                <a:pPr marL="342900" indent="-342900">
                  <a:buFont typeface="맑은 고딕" pitchFamily="50" charset="-127"/>
                  <a:buChar char="-"/>
                </a:pPr>
                <a:r>
                  <a:rPr lang="en-US" altLang="ko-KR" sz="2000" dirty="0">
                    <a:latin typeface="+mn-ea"/>
                  </a:rPr>
                  <a:t>SSE : </a:t>
                </a:r>
                <a:r>
                  <a:rPr lang="ko-KR" altLang="en-US" sz="2000" dirty="0" err="1">
                    <a:latin typeface="+mn-ea"/>
                  </a:rPr>
                  <a:t>예측치와</a:t>
                </a:r>
                <a:r>
                  <a:rPr lang="ko-KR" altLang="en-US" sz="2000" dirty="0">
                    <a:latin typeface="+mn-ea"/>
                  </a:rPr>
                  <a:t> 실제 값의 차이의 제곱의 합</a:t>
                </a:r>
                <a:endParaRPr lang="en-US" altLang="ko-KR" sz="2000" dirty="0">
                  <a:latin typeface="+mn-ea"/>
                </a:endParaRPr>
              </a:p>
              <a:p>
                <a:endParaRPr lang="en-US" altLang="ko-KR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" y="1360220"/>
                <a:ext cx="11059286" cy="4223207"/>
              </a:xfrm>
              <a:prstGeom prst="rect">
                <a:avLst/>
              </a:prstGeom>
              <a:blipFill rotWithShape="0">
                <a:blip r:embed="rId3"/>
                <a:stretch>
                  <a:fillRect l="-717" t="-722" r="-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19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적합도 검증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5"/>
            </a:pPr>
            <a:r>
              <a:rPr lang="ko-KR" altLang="en-US" sz="2000" b="1" dirty="0">
                <a:latin typeface="+mn-ea"/>
              </a:rPr>
              <a:t>결정계수</a:t>
            </a:r>
            <a:r>
              <a:rPr lang="en-US" altLang="ko-KR" sz="2000" b="1" dirty="0" smtClean="0">
                <a:latin typeface="+mn-ea"/>
              </a:rPr>
              <a:t>(Coefficient </a:t>
            </a:r>
            <a:r>
              <a:rPr lang="en-US" altLang="ko-KR" sz="2000" b="1" dirty="0">
                <a:latin typeface="+mn-ea"/>
              </a:rPr>
              <a:t>of </a:t>
            </a:r>
            <a:r>
              <a:rPr lang="en-US" altLang="ko-KR" sz="2000" b="1" dirty="0" smtClean="0">
                <a:latin typeface="+mn-ea"/>
              </a:rPr>
              <a:t>Determination</a:t>
            </a:r>
            <a:r>
              <a:rPr lang="en-US" altLang="ko-KR" sz="2000" b="1" dirty="0">
                <a:latin typeface="+mn-ea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750276" y="1347375"/>
                <a:ext cx="11059286" cy="53438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b="0" i="1" smtClean="0">
                              <a:latin typeface="Cambria Math"/>
                            </a:rPr>
                            <m:t>설명되는</m:t>
                          </m:r>
                          <m:r>
                            <a:rPr lang="en-US" altLang="ko-KR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ko-KR" altLang="en-US" sz="2000" b="0" i="1" smtClean="0">
                              <a:latin typeface="Cambria Math"/>
                            </a:rPr>
                            <m:t>변동</m:t>
                          </m:r>
                        </m:num>
                        <m:den>
                          <m:r>
                            <a:rPr lang="ko-KR" altLang="en-US" sz="2000" b="0" i="1" smtClean="0">
                              <a:latin typeface="Cambria Math"/>
                            </a:rPr>
                            <m:t>총변동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/>
                            </a:rPr>
                            <m:t>𝑆𝑆𝑅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/>
                            </a:rPr>
                            <m:t>𝑆𝑆𝑇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sz="2000" b="0" i="1" smtClean="0">
                          <a:latin typeface="Cambria Math"/>
                        </a:rPr>
                        <m:t>=1−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/>
                            </a:rPr>
                            <m:t>𝑆𝑆𝐸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altLang="ko-KR" sz="2000" dirty="0" smtClean="0">
                  <a:latin typeface="+mn-ea"/>
                </a:endParaRPr>
              </a:p>
              <a:p>
                <a:endParaRPr lang="en-US" altLang="ko-KR" sz="2000" dirty="0">
                  <a:latin typeface="+mn-ea"/>
                </a:endParaRPr>
              </a:p>
              <a:p>
                <a:pPr marL="342900" indent="-342900">
                  <a:buFont typeface="맑은 고딕" pitchFamily="50" charset="-127"/>
                  <a:buChar char="-"/>
                </a:pPr>
                <a:r>
                  <a:rPr lang="ko-KR" altLang="en-US" sz="2000" dirty="0" smtClean="0">
                    <a:latin typeface="+mn-ea"/>
                  </a:rPr>
                  <a:t>결정계수는 </a:t>
                </a:r>
                <a:r>
                  <a:rPr lang="en-US" altLang="ko-KR" sz="2000" dirty="0" smtClean="0">
                    <a:latin typeface="+mn-ea"/>
                  </a:rPr>
                  <a:t>0</a:t>
                </a:r>
                <a:r>
                  <a:rPr lang="ko-KR" altLang="en-US" sz="2000" dirty="0" smtClean="0">
                    <a:latin typeface="+mn-ea"/>
                  </a:rPr>
                  <a:t>부터 </a:t>
                </a:r>
                <a:r>
                  <a:rPr lang="en-US" altLang="ko-KR" sz="2000" dirty="0" smtClean="0">
                    <a:latin typeface="+mn-ea"/>
                  </a:rPr>
                  <a:t>1</a:t>
                </a:r>
                <a:r>
                  <a:rPr lang="ko-KR" altLang="en-US" sz="2000" dirty="0" smtClean="0">
                    <a:latin typeface="+mn-ea"/>
                  </a:rPr>
                  <a:t>까지의 값을 가짐</a:t>
                </a: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 typeface="맑은 고딕" pitchFamily="50" charset="-127"/>
                  <a:buChar char="-"/>
                </a:pPr>
                <a:r>
                  <a:rPr lang="ko-KR" altLang="en-US" sz="2000" dirty="0" smtClean="0">
                    <a:latin typeface="+mn-ea"/>
                  </a:rPr>
                  <a:t>표본회귀선이 모든 자료에 완전히 적합하면 </a:t>
                </a:r>
                <a:r>
                  <a:rPr lang="en-US" altLang="ko-KR" sz="2000" dirty="0" smtClean="0">
                    <a:latin typeface="+mn-ea"/>
                  </a:rPr>
                  <a:t>SSE=0,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ko-KR" altLang="en-US" sz="2000" dirty="0" smtClean="0">
                    <a:latin typeface="+mn-ea"/>
                  </a:rPr>
                  <a:t>이 됨</a:t>
                </a: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 typeface="맑은 고딕" pitchFamily="50" charset="-127"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 smtClean="0">
                    <a:latin typeface="+mn-ea"/>
                  </a:rPr>
                  <a:t>의 값이 </a:t>
                </a:r>
                <a:r>
                  <a:rPr lang="en-US" altLang="ko-KR" sz="2000" dirty="0" smtClean="0">
                    <a:latin typeface="+mn-ea"/>
                  </a:rPr>
                  <a:t>1</a:t>
                </a:r>
                <a:r>
                  <a:rPr lang="ko-KR" altLang="en-US" sz="2000" dirty="0" smtClean="0">
                    <a:latin typeface="+mn-ea"/>
                  </a:rPr>
                  <a:t>에 가까울수록 표본회귀선으로 종속변수의 실제 </a:t>
                </a:r>
                <a:r>
                  <a:rPr lang="ko-KR" altLang="en-US" sz="2000" dirty="0">
                    <a:latin typeface="+mn-ea"/>
                  </a:rPr>
                  <a:t>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 smtClean="0">
                    <a:latin typeface="+mn-ea"/>
                  </a:rPr>
                  <a:t>를 예측하는데 정확성이 더 높음</a:t>
                </a:r>
                <a:endParaRPr lang="en-US" altLang="ko-KR" sz="2000" dirty="0" smtClean="0">
                  <a:latin typeface="+mn-ea"/>
                </a:endParaRPr>
              </a:p>
              <a:p>
                <a:r>
                  <a:rPr lang="ko-KR" altLang="ko-KR" sz="2000" dirty="0">
                    <a:latin typeface="+mn-ea"/>
                    <a:ea typeface="맑은 고딕" panose="020B0503020000020004" pitchFamily="50" charset="-127"/>
                  </a:rPr>
                  <a:t>※</a:t>
                </a:r>
                <a:r>
                  <a:rPr lang="ko-KR" altLang="en-US" sz="2000" dirty="0" smtClean="0">
                    <a:latin typeface="+mn-ea"/>
                  </a:rPr>
                  <a:t>조정 결정계수</a:t>
                </a: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 typeface="맑은 고딕" pitchFamily="50" charset="-127"/>
                  <a:buChar char="-"/>
                </a:pPr>
                <a:r>
                  <a:rPr lang="ko-KR" altLang="en-US" sz="2000" dirty="0" smtClean="0"/>
                  <a:t>독립변수의 </a:t>
                </a:r>
                <a:r>
                  <a:rPr lang="ko-KR" altLang="en-US" sz="2000" dirty="0"/>
                  <a:t>수가 증가하면 모형도 복잡해지고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독립 변수의 상관관계가 높아져서 독립변수들 간에 서로 영향을 미치는 다중공선성의 문제가 </a:t>
                </a:r>
                <a:r>
                  <a:rPr lang="ko-KR" altLang="en-US" sz="2000" dirty="0" smtClean="0"/>
                  <a:t>발생하기 때문에 </a:t>
                </a:r>
                <a:r>
                  <a:rPr lang="ko-KR" altLang="en-US" sz="2000" dirty="0"/>
                  <a:t>상대적인 조정이 필요</a:t>
                </a:r>
                <a:endParaRPr lang="en-US" altLang="ko-KR" sz="20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</a:rPr>
                        <m:t>𝑅</m:t>
                      </m:r>
                      <m:sPre>
                        <m:sPre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 =1−(1−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/>
                            </a:rPr>
                            <m:t>)(</m:t>
                          </m:r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altLang="ko-KR" sz="2000" b="0" i="1" smtClean="0">
                              <a:latin typeface="Cambria Math"/>
                            </a:rPr>
                            <m:t>)</m:t>
                          </m:r>
                        </m:e>
                      </m:sPre>
                    </m:oMath>
                  </m:oMathPara>
                </a14:m>
                <a:endParaRPr lang="en-US" altLang="ko-KR" sz="2000" dirty="0">
                  <a:latin typeface="+mn-ea"/>
                </a:endParaRPr>
              </a:p>
              <a:p>
                <a:endParaRPr lang="en-US" altLang="ko-KR" sz="2000" dirty="0" smtClean="0">
                  <a:latin typeface="+mn-ea"/>
                  <a:ea typeface="맑은 고딕" panose="020B0503020000020004" pitchFamily="50" charset="-127"/>
                </a:endParaRPr>
              </a:p>
              <a:p>
                <a:r>
                  <a:rPr lang="ko-KR" altLang="ko-KR" sz="2000" dirty="0" smtClean="0">
                    <a:latin typeface="+mn-ea"/>
                    <a:ea typeface="맑은 고딕" panose="020B0503020000020004" pitchFamily="50" charset="-127"/>
                  </a:rPr>
                  <a:t>※</a:t>
                </a:r>
                <a:r>
                  <a:rPr lang="ko-KR" altLang="en-US" sz="2000" dirty="0" err="1">
                    <a:latin typeface="+mn-ea"/>
                  </a:rPr>
                  <a:t>총편차</a:t>
                </a:r>
                <a:r>
                  <a:rPr lang="en-US" altLang="ko-KR" sz="2000" dirty="0" smtClean="0">
                    <a:latin typeface="+mn-ea"/>
                    <a:ea typeface="맑은 고딕" panose="020B0503020000020004" pitchFamily="50" charset="-127"/>
                  </a:rPr>
                  <a:t>(Total Deviation</a:t>
                </a:r>
                <a:r>
                  <a:rPr lang="en-US" altLang="ko-KR" sz="2000" dirty="0">
                    <a:latin typeface="+mn-ea"/>
                    <a:ea typeface="맑은 고딕" panose="020B0503020000020004" pitchFamily="50" charset="-127"/>
                  </a:rPr>
                  <a:t>) </a:t>
                </a:r>
                <a:r>
                  <a:rPr lang="en-US" altLang="ko-KR" sz="2000" dirty="0">
                    <a:latin typeface="+mn-ea"/>
                  </a:rPr>
                  <a:t>= </a:t>
                </a:r>
                <a:r>
                  <a:rPr lang="ko-KR" altLang="en-US" sz="2000" dirty="0">
                    <a:latin typeface="+mn-ea"/>
                  </a:rPr>
                  <a:t>설명된 편차 </a:t>
                </a:r>
                <a:r>
                  <a:rPr lang="en-US" altLang="ko-KR" sz="2000" dirty="0">
                    <a:latin typeface="+mn-ea"/>
                  </a:rPr>
                  <a:t>+ </a:t>
                </a:r>
                <a:r>
                  <a:rPr lang="ko-KR" altLang="en-US" sz="2000" dirty="0">
                    <a:latin typeface="+mn-ea"/>
                  </a:rPr>
                  <a:t>설명 안된 편차</a:t>
                </a:r>
                <a:endParaRPr lang="en-US" altLang="ko-KR" sz="2000" dirty="0">
                  <a:latin typeface="+mn-ea"/>
                </a:endParaRPr>
              </a:p>
              <a:p>
                <a:endParaRPr lang="en-US" altLang="ko-KR" sz="20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/>
                            </a:rPr>
                            <m:t>(</m:t>
                          </m:r>
                          <m:r>
                            <a:rPr lang="en-US" altLang="ko-KR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i="1">
                          <a:latin typeface="Cambria Math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ko-KR" sz="2000" i="1">
                          <a:latin typeface="Cambria Math"/>
                        </a:rPr>
                        <m:t>)=(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i="1">
                          <a:latin typeface="Cambria Math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ko-KR" sz="2000" i="1">
                          <a:latin typeface="Cambria Math"/>
                        </a:rPr>
                        <m:t>)+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(</m:t>
                          </m:r>
                          <m:r>
                            <a:rPr lang="en-US" altLang="ko-KR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2000" dirty="0">
                  <a:latin typeface="+mn-ea"/>
                </a:endParaRPr>
              </a:p>
              <a:p>
                <a:pPr marL="342900" indent="-342900">
                  <a:buFont typeface="맑은 고딕" pitchFamily="50" charset="-127"/>
                  <a:buChar char="-"/>
                </a:pPr>
                <a:endParaRPr lang="en-US" altLang="ko-KR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" y="1347375"/>
                <a:ext cx="11059286" cy="5343835"/>
              </a:xfrm>
              <a:prstGeom prst="rect">
                <a:avLst/>
              </a:prstGeom>
              <a:blipFill rotWithShape="0">
                <a:blip r:embed="rId3"/>
                <a:stretch>
                  <a:fillRect l="-717" r="-4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26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적합도 검증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5"/>
            </a:pPr>
            <a:r>
              <a:rPr lang="ko-KR" altLang="en-US" sz="2000" b="1" dirty="0" smtClean="0">
                <a:latin typeface="+mn-ea"/>
              </a:rPr>
              <a:t>결정계수 예시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54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697486" y="1334531"/>
              <a:ext cx="6797028" cy="2660258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32838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132838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13283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132838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1132838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  <a:gridCol w="1132838">
                      <a:extLst>
                        <a:ext uri="{9D8B030D-6E8A-4147-A177-3AD203B41FA5}">
                          <a16:colId xmlns="" xmlns:a16="http://schemas.microsoft.com/office/drawing/2014/main" val="20005"/>
                        </a:ext>
                      </a:extLst>
                    </a:gridCol>
                  </a:tblGrid>
                  <a:tr h="33163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1069" marR="101069" marT="50534" marB="50534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b="1" i="1" smtClean="0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1069" marR="101069" marT="50534" marB="50534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1" i="1" smtClean="0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1" i="1" smtClean="0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ko-KR" sz="1800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b="1" i="1" smtClean="0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ko-KR" sz="1800" b="1" i="1" smtClean="0">
                                        <a:latin typeface="Cambria Math"/>
                                      </a:rPr>
                                      <m:t> 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101069" marR="101069" marT="50534" marB="50534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1" i="1" smtClean="0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600" b="1" i="1" smtClean="0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1" i="1" smtClean="0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b="1" i="1" smtClean="0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marL="101069" marR="101069" marT="50534" marB="50534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b="1" i="1" smtClean="0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sz="1600" b="1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marL="101069" marR="101069" marT="50534" marB="50534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600" b="1" i="1" smtClean="0">
                                                <a:latin typeface="Cambria Math"/>
                                              </a:rPr>
                                              <m:t>𝒚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1600" b="1" i="1" smtClean="0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b="1" i="1" smtClean="0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marL="101069" marR="101069" marT="50534" marB="50534" anchor="ctr"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264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</a:t>
                          </a:r>
                          <a:endParaRPr lang="ko-KR" altLang="en-US" sz="14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18.34</a:t>
                          </a:r>
                          <a:endParaRPr lang="ko-KR" altLang="en-US" sz="14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</a:t>
                          </a:r>
                          <a:r>
                            <a:rPr lang="en-US" altLang="ko-K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7.67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58.8289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-9.33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87.0489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264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22</a:t>
                          </a:r>
                          <a:endParaRPr lang="ko-KR" altLang="en-US" sz="14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24.81</a:t>
                          </a:r>
                          <a:endParaRPr lang="ko-KR" altLang="en-US" sz="14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</a:t>
                          </a:r>
                          <a:r>
                            <a:rPr lang="en-US" altLang="ko-K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5.67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32.1489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-2.86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8.1796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264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30</a:t>
                          </a:r>
                          <a:endParaRPr lang="ko-KR" altLang="en-US" sz="14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29.51</a:t>
                          </a:r>
                          <a:endParaRPr lang="ko-KR" altLang="en-US" sz="14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2.33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5.4289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1.84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3.3856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264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27</a:t>
                          </a:r>
                          <a:endParaRPr lang="ko-KR" altLang="en-US" sz="14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30.4</a:t>
                          </a:r>
                          <a:endParaRPr lang="ko-KR" altLang="en-US" sz="14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</a:t>
                          </a:r>
                          <a:r>
                            <a:rPr lang="en-US" altLang="ko-K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0.67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0.4489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2.73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7.4529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264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35</a:t>
                          </a:r>
                          <a:endParaRPr lang="ko-KR" altLang="en-US" sz="14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31.61</a:t>
                          </a:r>
                          <a:endParaRPr lang="ko-KR" altLang="en-US" sz="14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7.33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53.7289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3.94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15.5236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3264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32</a:t>
                          </a:r>
                          <a:endParaRPr lang="ko-KR" altLang="en-US" sz="14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31.32</a:t>
                          </a:r>
                          <a:endParaRPr lang="ko-KR" altLang="en-US" sz="14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4.33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18.7489</a:t>
                          </a: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3.65</a:t>
                          </a: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13.3225</a:t>
                          </a: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3264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166</a:t>
                          </a:r>
                          <a:endParaRPr lang="ko-KR" altLang="en-US" sz="14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147.65</a:t>
                          </a:r>
                          <a:endParaRPr lang="ko-KR" altLang="en-US" sz="14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169.3334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119.98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134.91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697486" y="1334531"/>
              <a:ext cx="6797028" cy="2660258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3283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13283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13283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113283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  <a:gridCol w="113283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4"/>
                        </a:ext>
                      </a:extLst>
                    </a:gridCol>
                    <a:gridCol w="113283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5"/>
                        </a:ext>
                      </a:extLst>
                    </a:gridCol>
                  </a:tblGrid>
                  <a:tr h="37538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0">
                          <a:blip r:embed="rId3"/>
                          <a:stretch>
                            <a:fillRect l="-538" r="-501075" b="-6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0">
                          <a:blip r:embed="rId3"/>
                          <a:stretch>
                            <a:fillRect l="-100538" r="-401075" b="-6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0">
                          <a:blip r:embed="rId3"/>
                          <a:stretch>
                            <a:fillRect l="-200538" r="-301075" b="-6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0">
                          <a:blip r:embed="rId3"/>
                          <a:stretch>
                            <a:fillRect l="-300538" r="-201075" b="-6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0">
                          <a:blip r:embed="rId3"/>
                          <a:stretch>
                            <a:fillRect l="-400538" r="-101075" b="-6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 anchor="ctr">
                        <a:blipFill rotWithShape="0">
                          <a:blip r:embed="rId3"/>
                          <a:stretch>
                            <a:fillRect l="-500538" r="-1075" b="-6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264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</a:t>
                          </a:r>
                          <a:endParaRPr lang="ko-KR" altLang="en-US" sz="14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18.34</a:t>
                          </a:r>
                          <a:endParaRPr lang="ko-KR" altLang="en-US" sz="14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</a:t>
                          </a:r>
                          <a:r>
                            <a:rPr lang="en-US" altLang="ko-K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7.67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58.8289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-9.33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87.0489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264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22</a:t>
                          </a:r>
                          <a:endParaRPr lang="ko-KR" altLang="en-US" sz="14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24.81</a:t>
                          </a:r>
                          <a:endParaRPr lang="ko-KR" altLang="en-US" sz="14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</a:t>
                          </a:r>
                          <a:r>
                            <a:rPr lang="en-US" altLang="ko-K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5.67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32.1489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-2.86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8.1796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3264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30</a:t>
                          </a:r>
                          <a:endParaRPr lang="ko-KR" altLang="en-US" sz="14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29.51</a:t>
                          </a:r>
                          <a:endParaRPr lang="ko-KR" altLang="en-US" sz="14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2.33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5.4289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1.84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3.3856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3264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27</a:t>
                          </a:r>
                          <a:endParaRPr lang="ko-KR" altLang="en-US" sz="14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30.4</a:t>
                          </a:r>
                          <a:endParaRPr lang="ko-KR" altLang="en-US" sz="14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</a:t>
                          </a:r>
                          <a:r>
                            <a:rPr lang="en-US" altLang="ko-K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0.67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0.4489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2.73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7.4529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3264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35</a:t>
                          </a:r>
                          <a:endParaRPr lang="ko-KR" altLang="en-US" sz="14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31.61</a:t>
                          </a:r>
                          <a:endParaRPr lang="ko-KR" altLang="en-US" sz="14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7.33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53.7289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3.94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15.5236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5"/>
                      </a:ext>
                    </a:extLst>
                  </a:tr>
                  <a:tr h="3264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32</a:t>
                          </a:r>
                          <a:endParaRPr lang="ko-KR" altLang="en-US" sz="14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31.32</a:t>
                          </a:r>
                          <a:endParaRPr lang="ko-KR" altLang="en-US" sz="1400" dirty="0"/>
                        </a:p>
                      </a:txBody>
                      <a:tcPr marL="101069" marR="101069" marT="50534" marB="50534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4.33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18.7489</a:t>
                          </a: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3.65</a:t>
                          </a: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13.3225</a:t>
                          </a: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6"/>
                      </a:ext>
                    </a:extLst>
                  </a:tr>
                  <a:tr h="3264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166</a:t>
                          </a:r>
                          <a:endParaRPr lang="ko-KR" altLang="en-US" sz="14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147.65</a:t>
                          </a:r>
                          <a:endParaRPr lang="ko-KR" altLang="en-US" sz="1400" dirty="0"/>
                        </a:p>
                      </a:txBody>
                      <a:tcPr marL="101069" marR="101069" marT="50534" marB="50534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169.3334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119.98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134.91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750276" y="4032095"/>
                <a:ext cx="11059286" cy="23544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/>
                            </a:rPr>
                            <m:t>134.91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/>
                            </a:rPr>
                            <m:t>169.3334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/>
                        </a:rPr>
                        <m:t>=0.7967</m:t>
                      </m:r>
                    </m:oMath>
                  </m:oMathPara>
                </a14:m>
                <a:endParaRPr lang="en-US" altLang="ko-KR" sz="20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/>
                        </a:rPr>
                        <m:t>𝑅</m:t>
                      </m:r>
                      <m:sPre>
                        <m:sPre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/>
                            </a:rPr>
                            <m:t>2</m:t>
                          </m:r>
                        </m:sup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 =1−(1−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i="1">
                              <a:latin typeface="Cambria Math"/>
                            </a:rPr>
                            <m:t>)(</m:t>
                          </m:r>
                          <m:f>
                            <m:f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2000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ko-KR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2000" i="1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altLang="ko-KR" sz="2000" i="1">
                              <a:latin typeface="Cambria Math"/>
                            </a:rPr>
                            <m:t>)</m:t>
                          </m:r>
                        </m:e>
                      </m:sPre>
                      <m:r>
                        <a:rPr lang="en-US" altLang="ko-KR" sz="2000" b="0" i="1" smtClean="0">
                          <a:latin typeface="Cambria Math"/>
                        </a:rPr>
                        <m:t>=1−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1−0.7967</m:t>
                          </m:r>
                        </m:e>
                      </m:d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/>
                            </a:rPr>
                            <m:t>6−1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/>
                            </a:rPr>
                            <m:t>6−2−1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/>
                        </a:rPr>
                        <m:t>=0.6612</m:t>
                      </m:r>
                    </m:oMath>
                  </m:oMathPara>
                </a14:m>
                <a:endParaRPr lang="en-US" altLang="ko-KR" sz="2000" i="1" dirty="0" smtClean="0">
                  <a:latin typeface="Cambria Math"/>
                </a:endParaRPr>
              </a:p>
              <a:p>
                <a:endParaRPr lang="en-US" altLang="ko-KR" sz="2000" dirty="0" smtClean="0">
                  <a:latin typeface="+mn-ea"/>
                </a:endParaRPr>
              </a:p>
              <a:p>
                <a:r>
                  <a:rPr lang="ko-KR" altLang="en-US" sz="2000" dirty="0" smtClean="0">
                    <a:latin typeface="+mn-ea"/>
                  </a:rPr>
                  <a:t>여기서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𝑅</m:t>
                    </m:r>
                    <m:sPre>
                      <m:sPre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sz="2000" i="1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p>
                      <m:e>
                        <m:r>
                          <a:rPr lang="ko-KR" altLang="en-US" sz="2000" b="0" i="1" smtClean="0">
                            <a:latin typeface="Cambria Math"/>
                          </a:rPr>
                          <m:t>과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sz="2000" i="1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sPre>
                  </m:oMath>
                </a14:m>
                <a:r>
                  <a:rPr lang="ko-KR" altLang="en-US" sz="2000" dirty="0" smtClean="0">
                    <a:latin typeface="+mn-ea"/>
                  </a:rPr>
                  <a:t>은 판매액의 변동의 </a:t>
                </a:r>
                <a:r>
                  <a:rPr lang="en-US" altLang="ko-KR" sz="2000" dirty="0" smtClean="0">
                    <a:latin typeface="+mn-ea"/>
                  </a:rPr>
                  <a:t>79.67%</a:t>
                </a:r>
                <a:r>
                  <a:rPr lang="ko-KR" altLang="en-US" sz="2000" dirty="0" smtClean="0">
                    <a:latin typeface="+mn-ea"/>
                  </a:rPr>
                  <a:t>와 </a:t>
                </a:r>
                <a:r>
                  <a:rPr lang="en-US" altLang="ko-KR" sz="2000" dirty="0" smtClean="0">
                    <a:latin typeface="+mn-ea"/>
                  </a:rPr>
                  <a:t>66.12%</a:t>
                </a:r>
                <a:r>
                  <a:rPr lang="ko-KR" altLang="en-US" sz="2000" dirty="0" smtClean="0">
                    <a:latin typeface="+mn-ea"/>
                  </a:rPr>
                  <a:t>는 각각 차량가격과 광고비에 의하여 설명될 수 있다는 것을 의미</a:t>
                </a:r>
                <a:endParaRPr lang="en-US" altLang="ko-KR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" y="4032095"/>
                <a:ext cx="11059286" cy="2354491"/>
              </a:xfrm>
              <a:prstGeom prst="rect">
                <a:avLst/>
              </a:prstGeom>
              <a:blipFill rotWithShape="0">
                <a:blip r:embed="rId4"/>
                <a:stretch>
                  <a:fillRect l="-551" r="-496" b="-33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12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4. </a:t>
            </a:r>
            <a:r>
              <a:rPr lang="ko-KR" altLang="en-US" sz="2400" b="1" dirty="0" smtClean="0">
                <a:latin typeface="+mn-ea"/>
              </a:rPr>
              <a:t>성능 평가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ko-KR" altLang="en-US" sz="2000" b="1" dirty="0" err="1" smtClean="0">
                <a:latin typeface="+mn-ea"/>
              </a:rPr>
              <a:t>잔차</a:t>
            </a:r>
            <a:r>
              <a:rPr lang="en-US" altLang="ko-KR" sz="2000" b="1" dirty="0" smtClean="0">
                <a:latin typeface="+mn-ea"/>
              </a:rPr>
              <a:t>(Residuals)</a:t>
            </a:r>
            <a:endParaRPr lang="en-US" altLang="ko-KR" sz="20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750276" y="1347375"/>
                <a:ext cx="11059286" cy="102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i="1">
                          <a:latin typeface="Cambria Math"/>
                        </a:rPr>
                        <m:t> </m:t>
                      </m:r>
                      <m:r>
                        <a:rPr lang="en-US" altLang="ko-KR" sz="2000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ko-KR" altLang="en-US" sz="2000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latin typeface="Cambria Math"/>
                              <a:ea typeface="맑은 고딕" panose="020B0503020000020004" pitchFamily="50" charset="-127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altLang="ko-KR" sz="2000" dirty="0" smtClean="0">
                  <a:latin typeface="+mn-ea"/>
                  <a:ea typeface="맑은 고딕" panose="020B0503020000020004" pitchFamily="50" charset="-127"/>
                </a:endParaRPr>
              </a:p>
              <a:p>
                <a:endParaRPr lang="en-US" altLang="ko-KR" sz="2000" dirty="0" smtClean="0">
                  <a:latin typeface="+mn-ea"/>
                  <a:ea typeface="맑은 고딕" panose="020B0503020000020004" pitchFamily="50" charset="-127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>
                    <a:latin typeface="+mn-ea"/>
                    <a:ea typeface="맑은 고딕" panose="020B0503020000020004" pitchFamily="50" charset="-127"/>
                  </a:rPr>
                  <a:t>회귀분석 모델의 예측 값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/>
                            <a:ea typeface="맑은 고딕" panose="020B0503020000020004" pitchFamily="50" charset="-127"/>
                          </a:rPr>
                          <m:t>𝑌</m:t>
                        </m:r>
                      </m:e>
                    </m:acc>
                  </m:oMath>
                </a14:m>
                <a:r>
                  <a:rPr lang="ko-KR" altLang="en-US" sz="2000" dirty="0">
                    <a:latin typeface="+mn-ea"/>
                  </a:rPr>
                  <a:t>와 </a:t>
                </a:r>
                <a:r>
                  <a:rPr lang="ko-KR" altLang="en-US" sz="2000" dirty="0" smtClean="0">
                    <a:latin typeface="+mn-ea"/>
                  </a:rPr>
                  <a:t>실제 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 smtClean="0">
                    <a:latin typeface="+mn-ea"/>
                  </a:rPr>
                  <a:t>사이 </a:t>
                </a:r>
                <a:r>
                  <a:rPr lang="ko-KR" altLang="en-US" sz="2000" dirty="0">
                    <a:latin typeface="+mn-ea"/>
                  </a:rPr>
                  <a:t>표본오차 때문에 발생하는 </a:t>
                </a:r>
                <a:r>
                  <a:rPr lang="ko-KR" altLang="en-US" sz="2000" dirty="0" smtClean="0">
                    <a:latin typeface="+mn-ea"/>
                  </a:rPr>
                  <a:t>차이</a:t>
                </a:r>
                <a:endParaRPr lang="en-US" altLang="ko-KR" sz="200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" y="1347375"/>
                <a:ext cx="11059286" cy="1023998"/>
              </a:xfrm>
              <a:prstGeom prst="rect">
                <a:avLst/>
              </a:prstGeom>
              <a:blipFill rotWithShape="0">
                <a:blip r:embed="rId3"/>
                <a:stretch>
                  <a:fillRect l="-717" t="-1190" b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0645" y="2441345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en-US" altLang="ko-KR" sz="2000" b="1" dirty="0" smtClean="0">
                <a:latin typeface="+mn-ea"/>
              </a:rPr>
              <a:t>MSE(Mean Squared Error)</a:t>
            </a:r>
            <a:endParaRPr lang="en-US" altLang="ko-KR" sz="20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750276" y="2945438"/>
                <a:ext cx="11059286" cy="16332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ko-KR" sz="2000" dirty="0" smtClean="0">
                  <a:latin typeface="+mn-ea"/>
                  <a:ea typeface="맑은 고딕" panose="020B0503020000020004" pitchFamily="50" charset="-127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>
                    <a:latin typeface="+mn-ea"/>
                    <a:ea typeface="맑은 고딕" panose="020B0503020000020004" pitchFamily="50" charset="-127"/>
                  </a:rPr>
                  <a:t>평균제곱오차</a:t>
                </a:r>
                <a:endParaRPr lang="en-US" altLang="ko-KR" sz="2000" i="1" dirty="0">
                  <a:latin typeface="Cambria Math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>
                    <a:latin typeface="Cambria Math"/>
                    <a:ea typeface="맑은 고딕" panose="020B0503020000020004" pitchFamily="50" charset="-127"/>
                  </a:rPr>
                  <a:t>회귀선과 모델 예측 값 사이의 오차를 사용</a:t>
                </a:r>
                <a:endParaRPr lang="en-US" altLang="ko-KR" sz="2000" dirty="0" smtClean="0">
                  <a:latin typeface="Cambria Math"/>
                  <a:ea typeface="맑은 고딕" panose="020B0503020000020004" pitchFamily="50" charset="-127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>
                    <a:latin typeface="Cambria Math"/>
                    <a:ea typeface="맑은 고딕" panose="020B0503020000020004" pitchFamily="50" charset="-127"/>
                  </a:rPr>
                  <a:t>오차를 제곱한 값들의 평균</a:t>
                </a:r>
                <a:endParaRPr lang="en-US" altLang="ko-KR" sz="2000" dirty="0" smtClean="0">
                  <a:latin typeface="+mn-ea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" y="2945438"/>
                <a:ext cx="11059286" cy="1633268"/>
              </a:xfrm>
              <a:prstGeom prst="rect">
                <a:avLst/>
              </a:prstGeom>
              <a:blipFill rotWithShape="0">
                <a:blip r:embed="rId4"/>
                <a:stretch>
                  <a:fillRect l="-717" b="-5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480645" y="4593958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en-US" altLang="ko-KR" sz="2000" b="1" dirty="0" smtClean="0">
                <a:latin typeface="+mn-ea"/>
              </a:rPr>
              <a:t>RMSE(Root Mean Squared Error)</a:t>
            </a:r>
            <a:endParaRPr lang="en-US" altLang="ko-KR" sz="20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50276" y="4994068"/>
                <a:ext cx="11059286" cy="1309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ko-KR" sz="2000" dirty="0" smtClean="0">
                  <a:latin typeface="+mn-ea"/>
                  <a:ea typeface="맑은 고딕" panose="020B0503020000020004" pitchFamily="50" charset="-127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 smtClean="0">
                    <a:latin typeface="+mn-ea"/>
                    <a:ea typeface="맑은 고딕" panose="020B0503020000020004" pitchFamily="50" charset="-127"/>
                  </a:rPr>
                  <a:t>MSE</a:t>
                </a:r>
                <a:r>
                  <a:rPr lang="ko-KR" altLang="en-US" sz="2000" dirty="0" smtClean="0">
                    <a:latin typeface="+mn-ea"/>
                    <a:ea typeface="맑은 고딕" panose="020B0503020000020004" pitchFamily="50" charset="-127"/>
                  </a:rPr>
                  <a:t>에서 구한 값에 루트를 적용한 값</a:t>
                </a:r>
                <a:endParaRPr lang="en-US" altLang="ko-KR" sz="20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" y="4994068"/>
                <a:ext cx="11059286" cy="1309461"/>
              </a:xfrm>
              <a:prstGeom prst="rect">
                <a:avLst/>
              </a:prstGeom>
              <a:blipFill rotWithShape="0">
                <a:blip r:embed="rId5"/>
                <a:stretch>
                  <a:fillRect l="-717" b="-88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5. </a:t>
            </a:r>
            <a:r>
              <a:rPr lang="ko-KR" altLang="en-US" sz="2400" b="1" dirty="0" smtClean="0">
                <a:latin typeface="+mn-ea"/>
              </a:rPr>
              <a:t>다중선형회귀분석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실습 </a:t>
            </a:r>
            <a:r>
              <a:rPr lang="en-US" altLang="ko-KR" sz="2400" b="1" dirty="0" smtClean="0">
                <a:latin typeface="+mn-ea"/>
              </a:rPr>
              <a:t>– Basic 1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altLang="ko-KR" dirty="0" smtClean="0">
                <a:latin typeface="+mn-ea"/>
              </a:rPr>
              <a:t>Python package </a:t>
            </a:r>
            <a:r>
              <a:rPr lang="ko-KR" altLang="en-US" dirty="0" smtClean="0">
                <a:latin typeface="+mn-ea"/>
              </a:rPr>
              <a:t>가져오기 및 </a:t>
            </a:r>
            <a:r>
              <a:rPr lang="en-US" altLang="ko-KR" dirty="0" err="1" smtClean="0">
                <a:latin typeface="+mn-ea"/>
              </a:rPr>
              <a:t>matplotlib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출력 옵션 설정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2790040"/>
            <a:ext cx="11181472" cy="327747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4400" indent="-2844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모듈 설명</a:t>
            </a:r>
            <a:endParaRPr lang="en-US" altLang="ko-KR" dirty="0"/>
          </a:p>
          <a:p>
            <a:pPr marL="284400" indent="-284400" fontAlgn="base">
              <a:buFontTx/>
              <a:buChar char="-"/>
            </a:pPr>
            <a:r>
              <a:rPr lang="en-US" altLang="ko-KR" sz="1600" dirty="0" err="1" smtClean="0"/>
              <a:t>linear_model</a:t>
            </a:r>
            <a:r>
              <a:rPr lang="en-US" altLang="ko-KR" sz="1600" dirty="0" smtClean="0"/>
              <a:t> : </a:t>
            </a:r>
            <a:r>
              <a:rPr lang="en-US" altLang="ko-KR" sz="1600" dirty="0" err="1" smtClean="0"/>
              <a:t>sklearn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패키지에서 제공하는 </a:t>
            </a:r>
            <a:r>
              <a:rPr lang="ko-KR" altLang="en-US" sz="1600" dirty="0" smtClean="0"/>
              <a:t>선형회귀분석을 할 수 있게 도와주는 모듈</a:t>
            </a:r>
            <a:endParaRPr lang="en-US" altLang="ko-KR" sz="1600" dirty="0" smtClean="0">
              <a:latin typeface="+mn-ea"/>
            </a:endParaRPr>
          </a:p>
          <a:p>
            <a:pPr marL="284400" indent="-2844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패키지 설명</a:t>
            </a:r>
            <a:endParaRPr lang="en-US" altLang="ko-KR" dirty="0" smtClean="0"/>
          </a:p>
          <a:p>
            <a:pPr marL="284400" indent="-284400">
              <a:buFontTx/>
              <a:buChar char="-"/>
            </a:pPr>
            <a:r>
              <a:rPr lang="en-US" altLang="ko-KR" sz="1600" dirty="0" err="1" smtClean="0">
                <a:latin typeface="+mn-ea"/>
              </a:rPr>
              <a:t>numpy</a:t>
            </a:r>
            <a:r>
              <a:rPr lang="en-US" altLang="ko-KR" sz="1600" dirty="0" smtClean="0">
                <a:latin typeface="+mn-ea"/>
              </a:rPr>
              <a:t> : </a:t>
            </a:r>
            <a:r>
              <a:rPr lang="ko-KR" altLang="en-US" sz="1600" dirty="0" err="1" smtClean="0">
                <a:latin typeface="+mn-ea"/>
              </a:rPr>
              <a:t>파이썬</a:t>
            </a:r>
            <a:r>
              <a:rPr lang="ko-KR" altLang="en-US" sz="1600" dirty="0" smtClean="0">
                <a:latin typeface="+mn-ea"/>
              </a:rPr>
              <a:t> 언어를 위한 행렬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벡터 등의 수학 계산을 위한 자료구조와 계산 함수를 제공하는 패키지</a:t>
            </a:r>
            <a:endParaRPr lang="en-US" altLang="ko-KR" sz="1600" dirty="0" smtClean="0">
              <a:latin typeface="+mn-ea"/>
            </a:endParaRPr>
          </a:p>
          <a:p>
            <a:pPr marL="284400" indent="-284400">
              <a:buFontTx/>
              <a:buChar char="-"/>
            </a:pPr>
            <a:r>
              <a:rPr lang="en-US" altLang="ko-KR" sz="1600" dirty="0"/>
              <a:t>pandas : </a:t>
            </a:r>
            <a:r>
              <a:rPr lang="ko-KR" altLang="en-US" sz="1600" dirty="0"/>
              <a:t>데이터 분석</a:t>
            </a:r>
            <a:r>
              <a:rPr lang="en-US" altLang="ko-KR" sz="1600" dirty="0"/>
              <a:t>, </a:t>
            </a:r>
            <a:r>
              <a:rPr lang="ko-KR" altLang="en-US" sz="1600" dirty="0"/>
              <a:t>가공</a:t>
            </a:r>
            <a:r>
              <a:rPr lang="en-US" altLang="ko-KR" sz="1600" dirty="0"/>
              <a:t>, </a:t>
            </a:r>
            <a:r>
              <a:rPr lang="ko-KR" altLang="en-US" sz="1600" dirty="0"/>
              <a:t>처리</a:t>
            </a:r>
            <a:r>
              <a:rPr lang="en-US" altLang="ko-KR" sz="1600" dirty="0"/>
              <a:t> </a:t>
            </a:r>
            <a:r>
              <a:rPr lang="ko-KR" altLang="en-US" sz="1600" dirty="0"/>
              <a:t>등을 쉽게 하기 위한 자료구조와 처리 함수들을 제공하는 </a:t>
            </a:r>
            <a:r>
              <a:rPr lang="ko-KR" altLang="en-US" sz="1600" dirty="0" smtClean="0"/>
              <a:t>패키지</a:t>
            </a:r>
            <a:endParaRPr lang="en-US" altLang="ko-KR" sz="1600" dirty="0" smtClean="0"/>
          </a:p>
          <a:p>
            <a:pPr marL="284400" indent="-284400">
              <a:buFontTx/>
              <a:buChar char="-"/>
            </a:pPr>
            <a:r>
              <a:rPr lang="en-US" altLang="ko-KR" sz="1600" dirty="0" err="1">
                <a:latin typeface="+mn-ea"/>
              </a:rPr>
              <a:t>m</a:t>
            </a:r>
            <a:r>
              <a:rPr lang="en-US" altLang="ko-KR" sz="1600" dirty="0" err="1" smtClean="0">
                <a:latin typeface="+mn-ea"/>
              </a:rPr>
              <a:t>atplotlib</a:t>
            </a:r>
            <a:r>
              <a:rPr lang="en-US" altLang="ko-KR" sz="1600" dirty="0" smtClean="0">
                <a:latin typeface="+mn-ea"/>
              </a:rPr>
              <a:t> : </a:t>
            </a:r>
            <a:r>
              <a:rPr lang="ko-KR" altLang="en-US" sz="1600" dirty="0" smtClean="0">
                <a:latin typeface="+mn-ea"/>
              </a:rPr>
              <a:t>플롯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그래프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를 그릴 때 주로 쓰이는 </a:t>
            </a:r>
            <a:r>
              <a:rPr lang="en-US" altLang="ko-KR" sz="1600" dirty="0" smtClean="0">
                <a:latin typeface="+mn-ea"/>
              </a:rPr>
              <a:t>2D, 3D </a:t>
            </a:r>
            <a:r>
              <a:rPr lang="ko-KR" altLang="en-US" sz="1600" dirty="0" err="1" smtClean="0">
                <a:latin typeface="+mn-ea"/>
              </a:rPr>
              <a:t>플롯팅</a:t>
            </a:r>
            <a:r>
              <a:rPr lang="ko-KR" altLang="en-US" sz="1600" dirty="0" smtClean="0">
                <a:latin typeface="+mn-ea"/>
              </a:rPr>
              <a:t> 패키지</a:t>
            </a:r>
            <a:r>
              <a:rPr lang="en-US" altLang="ko-KR" sz="1600" dirty="0" smtClean="0">
                <a:latin typeface="+mn-ea"/>
              </a:rPr>
              <a:t> </a:t>
            </a:r>
          </a:p>
          <a:p>
            <a:pPr marL="284400" indent="-284400">
              <a:buFontTx/>
              <a:buChar char="-"/>
            </a:pPr>
            <a:r>
              <a:rPr lang="en-US" altLang="ko-KR" sz="1600" dirty="0" err="1" smtClean="0">
                <a:latin typeface="+mn-ea"/>
              </a:rPr>
              <a:t>matplotlib.pyplot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</a:t>
            </a:r>
            <a:r>
              <a:rPr lang="en-US" altLang="ko-KR" sz="1600" dirty="0" err="1">
                <a:latin typeface="+mn-ea"/>
              </a:rPr>
              <a:t>matplotlib</a:t>
            </a:r>
            <a:r>
              <a:rPr lang="ko-KR" altLang="en-US" sz="1600" dirty="0">
                <a:latin typeface="+mn-ea"/>
              </a:rPr>
              <a:t>의 서브패키지로 </a:t>
            </a:r>
            <a:r>
              <a:rPr lang="en-US" altLang="ko-KR" sz="1600" dirty="0" smtClean="0">
                <a:latin typeface="+mn-ea"/>
              </a:rPr>
              <a:t>*</a:t>
            </a:r>
            <a:r>
              <a:rPr lang="en-US" altLang="ko-KR" sz="1600" dirty="0">
                <a:latin typeface="+mn-ea"/>
              </a:rPr>
              <a:t>MATLAB </a:t>
            </a:r>
            <a:r>
              <a:rPr lang="ko-KR" altLang="en-US" sz="1600" dirty="0">
                <a:latin typeface="+mn-ea"/>
              </a:rPr>
              <a:t>처럼 플롯을 그려주는 </a:t>
            </a:r>
            <a:r>
              <a:rPr lang="ko-KR" altLang="en-US" sz="1600" dirty="0" smtClean="0">
                <a:latin typeface="+mn-ea"/>
              </a:rPr>
              <a:t>패키지</a:t>
            </a:r>
            <a:endParaRPr lang="en-US" altLang="ko-KR" sz="1600" dirty="0" smtClean="0">
              <a:latin typeface="+mn-ea"/>
            </a:endParaRPr>
          </a:p>
          <a:p>
            <a:pPr marL="284400" lvl="0" indent="-284400" algn="r"/>
            <a:r>
              <a:rPr lang="en-US" altLang="ko-KR" sz="1400" dirty="0" smtClean="0">
                <a:solidFill>
                  <a:prstClr val="black"/>
                </a:solidFill>
              </a:rPr>
              <a:t>*MATLAB : </a:t>
            </a:r>
            <a:r>
              <a:rPr lang="ko-KR" altLang="en-US" sz="1400" dirty="0" smtClean="0">
                <a:solidFill>
                  <a:prstClr val="black"/>
                </a:solidFill>
              </a:rPr>
              <a:t>수치 해석 및 프로그래밍 환경을 제공하는 </a:t>
            </a:r>
            <a:r>
              <a:rPr lang="ko-KR" altLang="en-US" sz="1400" dirty="0">
                <a:solidFill>
                  <a:prstClr val="black"/>
                </a:solidFill>
              </a:rPr>
              <a:t>공학용 </a:t>
            </a:r>
            <a:r>
              <a:rPr lang="ko-KR" altLang="en-US" sz="1400" dirty="0" smtClean="0">
                <a:solidFill>
                  <a:prstClr val="black"/>
                </a:solidFill>
              </a:rPr>
              <a:t>소프트웨어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4400" indent="-2844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코드 설명</a:t>
            </a:r>
            <a:endParaRPr lang="en-US" altLang="ko-KR" dirty="0">
              <a:latin typeface="+mn-ea"/>
            </a:endParaRPr>
          </a:p>
          <a:p>
            <a:pPr marL="284400" indent="-284400">
              <a:buFontTx/>
              <a:buChar char="-"/>
            </a:pPr>
            <a:r>
              <a:rPr lang="en-US" altLang="ko-KR" sz="1600" dirty="0">
                <a:latin typeface="+mn-ea"/>
              </a:rPr>
              <a:t>%</a:t>
            </a:r>
            <a:r>
              <a:rPr lang="en-US" altLang="ko-KR" sz="1600" dirty="0" err="1">
                <a:latin typeface="+mn-ea"/>
              </a:rPr>
              <a:t>matplotlib</a:t>
            </a:r>
            <a:r>
              <a:rPr lang="en-US" altLang="ko-KR" sz="1600" dirty="0">
                <a:latin typeface="+mn-ea"/>
              </a:rPr>
              <a:t> inline : </a:t>
            </a:r>
            <a:r>
              <a:rPr lang="en-US" altLang="ko-KR" sz="1600" dirty="0" err="1">
                <a:latin typeface="+mn-ea"/>
              </a:rPr>
              <a:t>ipython</a:t>
            </a:r>
            <a:r>
              <a:rPr lang="ko-KR" altLang="en-US" sz="1600" dirty="0">
                <a:latin typeface="+mn-ea"/>
              </a:rPr>
              <a:t>의 </a:t>
            </a:r>
            <a:r>
              <a:rPr lang="en-US" altLang="ko-KR" sz="1600" dirty="0">
                <a:latin typeface="+mn-ea"/>
              </a:rPr>
              <a:t>“magic function” </a:t>
            </a:r>
            <a:r>
              <a:rPr lang="ko-KR" altLang="en-US" sz="1600" dirty="0">
                <a:latin typeface="+mn-ea"/>
              </a:rPr>
              <a:t>중 하나로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matplotlib</a:t>
            </a:r>
            <a:r>
              <a:rPr lang="ko-KR" altLang="en-US" sz="1600" dirty="0">
                <a:latin typeface="+mn-ea"/>
              </a:rPr>
              <a:t>의 시각화 결과를 </a:t>
            </a:r>
            <a:r>
              <a:rPr lang="en-US" altLang="ko-KR" sz="1600" dirty="0" err="1">
                <a:latin typeface="+mn-ea"/>
              </a:rPr>
              <a:t>Ipython</a:t>
            </a:r>
            <a:r>
              <a:rPr lang="en-US" altLang="ko-KR" sz="1600" dirty="0">
                <a:latin typeface="+mn-ea"/>
              </a:rPr>
              <a:t> notebook </a:t>
            </a:r>
            <a:r>
              <a:rPr lang="ko-KR" altLang="en-US" sz="1600" dirty="0">
                <a:latin typeface="+mn-ea"/>
              </a:rPr>
              <a:t>안에서 출력하는 </a:t>
            </a:r>
            <a:r>
              <a:rPr lang="ko-KR" altLang="en-US" sz="1600" dirty="0" smtClean="0">
                <a:latin typeface="+mn-ea"/>
              </a:rPr>
              <a:t>함수</a:t>
            </a:r>
            <a:endParaRPr lang="en-US" altLang="ko-KR" sz="1600" dirty="0">
              <a:latin typeface="+mn-ea"/>
            </a:endParaRPr>
          </a:p>
          <a:p>
            <a:pPr marL="284400" indent="-284400">
              <a:buFontTx/>
              <a:buChar char="-"/>
            </a:pPr>
            <a:r>
              <a:rPr lang="en-US" altLang="ko-KR" sz="1600" dirty="0" err="1">
                <a:latin typeface="+mn-ea"/>
              </a:rPr>
              <a:t>matplotlib.style.use</a:t>
            </a:r>
            <a:r>
              <a:rPr lang="en-US" altLang="ko-KR" sz="1600" dirty="0" smtClean="0">
                <a:latin typeface="+mn-ea"/>
              </a:rPr>
              <a:t>.(‘</a:t>
            </a:r>
            <a:r>
              <a:rPr lang="en-US" altLang="ko-KR" sz="1600" dirty="0" err="1" smtClean="0">
                <a:latin typeface="+mn-ea"/>
              </a:rPr>
              <a:t>ggplot</a:t>
            </a:r>
            <a:r>
              <a:rPr lang="en-US" altLang="ko-KR" sz="1600" dirty="0" smtClean="0">
                <a:latin typeface="+mn-ea"/>
              </a:rPr>
              <a:t>’) </a:t>
            </a:r>
            <a:r>
              <a:rPr lang="en-US" altLang="ko-KR" sz="1600" dirty="0">
                <a:latin typeface="+mn-ea"/>
              </a:rPr>
              <a:t>: </a:t>
            </a:r>
            <a:r>
              <a:rPr lang="en-US" altLang="ko-KR" sz="1600" dirty="0" err="1" smtClean="0">
                <a:latin typeface="+mn-ea"/>
              </a:rPr>
              <a:t>matplotlib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패키</a:t>
            </a:r>
            <a:r>
              <a:rPr lang="ko-KR" altLang="en-US" sz="1600" dirty="0">
                <a:latin typeface="+mn-ea"/>
              </a:rPr>
              <a:t>지</a:t>
            </a:r>
            <a:r>
              <a:rPr lang="ko-KR" altLang="en-US" sz="1600" dirty="0" smtClean="0">
                <a:latin typeface="+mn-ea"/>
              </a:rPr>
              <a:t>에서 </a:t>
            </a:r>
            <a:r>
              <a:rPr lang="ko-KR" altLang="en-US" sz="1600" dirty="0">
                <a:latin typeface="+mn-ea"/>
              </a:rPr>
              <a:t>제공하는 </a:t>
            </a:r>
            <a:r>
              <a:rPr lang="ko-KR" altLang="en-US" sz="1600" dirty="0" smtClean="0">
                <a:latin typeface="+mn-ea"/>
              </a:rPr>
              <a:t>스타일중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en-US" altLang="ko-KR" sz="1600" dirty="0" err="1" smtClean="0">
                <a:latin typeface="+mn-ea"/>
              </a:rPr>
              <a:t>ggplot</a:t>
            </a:r>
            <a:r>
              <a:rPr lang="en-US" altLang="ko-KR" sz="1600" dirty="0" smtClean="0">
                <a:latin typeface="+mn-ea"/>
              </a:rPr>
              <a:t>’</a:t>
            </a:r>
            <a:r>
              <a:rPr lang="ko-KR" altLang="en-US" sz="1600" dirty="0" smtClean="0">
                <a:latin typeface="+mn-ea"/>
              </a:rPr>
              <a:t>을 </a:t>
            </a:r>
            <a:r>
              <a:rPr lang="ko-KR" altLang="en-US" sz="1600" dirty="0">
                <a:latin typeface="+mn-ea"/>
              </a:rPr>
              <a:t>지정해서 </a:t>
            </a:r>
            <a:r>
              <a:rPr lang="ko-KR" altLang="en-US" sz="1600" dirty="0" smtClean="0">
                <a:latin typeface="+mn-ea"/>
              </a:rPr>
              <a:t>사용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5" y="1404733"/>
            <a:ext cx="94964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08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5. </a:t>
            </a:r>
            <a:r>
              <a:rPr lang="ko-KR" altLang="en-US" sz="2400" b="1" dirty="0">
                <a:latin typeface="+mn-ea"/>
              </a:rPr>
              <a:t>다중선형회귀분석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실습 </a:t>
            </a:r>
            <a:r>
              <a:rPr lang="en-US" altLang="ko-KR" sz="2400" b="1" dirty="0" smtClean="0">
                <a:latin typeface="+mn-ea"/>
              </a:rPr>
              <a:t>– Basic 1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ko-KR" altLang="en-US" dirty="0" smtClean="0">
                <a:latin typeface="+mn-ea"/>
              </a:rPr>
              <a:t>데이터 만들기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1298961"/>
            <a:ext cx="4347729" cy="431327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변수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data </a:t>
            </a:r>
            <a:r>
              <a:rPr lang="en-US" altLang="ko-KR" dirty="0">
                <a:latin typeface="+mn-ea"/>
              </a:rPr>
              <a:t>:  </a:t>
            </a:r>
            <a:r>
              <a:rPr lang="en-US" altLang="ko-KR" dirty="0" smtClean="0">
                <a:latin typeface="+mn-ea"/>
              </a:rPr>
              <a:t>                                     </a:t>
            </a:r>
            <a:r>
              <a:rPr lang="ko-KR" altLang="en-US" dirty="0" smtClean="0">
                <a:latin typeface="+mn-ea"/>
              </a:rPr>
              <a:t>임의로 </a:t>
            </a:r>
            <a:r>
              <a:rPr lang="en-US" altLang="ko-KR" dirty="0" smtClean="0">
                <a:latin typeface="+mn-ea"/>
              </a:rPr>
              <a:t>‘x1’, ‘x2’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‘y’</a:t>
            </a:r>
            <a:r>
              <a:rPr lang="ko-KR" altLang="en-US" dirty="0" smtClean="0">
                <a:latin typeface="+mn-ea"/>
              </a:rPr>
              <a:t> 이름</a:t>
            </a:r>
            <a:r>
              <a:rPr lang="ko-KR" altLang="en-US" dirty="0">
                <a:latin typeface="+mn-ea"/>
              </a:rPr>
              <a:t>을</a:t>
            </a:r>
            <a:r>
              <a:rPr lang="ko-KR" altLang="en-US" dirty="0" smtClean="0">
                <a:latin typeface="+mn-ea"/>
              </a:rPr>
              <a:t> 가진 리스트형식에 데이터를 생성하여 </a:t>
            </a:r>
            <a:r>
              <a:rPr lang="en-US" altLang="ko-KR" dirty="0" err="1" smtClean="0">
                <a:latin typeface="+mn-ea"/>
              </a:rPr>
              <a:t>pandas.DataFrame</a:t>
            </a:r>
            <a:r>
              <a:rPr lang="ko-KR" altLang="en-US" dirty="0" smtClean="0">
                <a:latin typeface="+mn-ea"/>
              </a:rPr>
              <a:t>형으로 변경 후 저장한 변수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X </a:t>
            </a:r>
            <a:r>
              <a:rPr lang="en-US" altLang="ko-KR" dirty="0">
                <a:latin typeface="+mn-ea"/>
              </a:rPr>
              <a:t>:                                      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‘data’</a:t>
            </a:r>
            <a:r>
              <a:rPr lang="ko-KR" altLang="en-US" dirty="0" smtClean="0">
                <a:latin typeface="+mn-ea"/>
              </a:rPr>
              <a:t>변수에 </a:t>
            </a:r>
            <a:r>
              <a:rPr lang="en-US" altLang="ko-KR" dirty="0" smtClean="0">
                <a:latin typeface="+mn-ea"/>
              </a:rPr>
              <a:t>‘x1’, x2’ </a:t>
            </a:r>
            <a:r>
              <a:rPr lang="ko-KR" altLang="en-US" dirty="0" smtClean="0">
                <a:latin typeface="+mn-ea"/>
              </a:rPr>
              <a:t>데이터만 저장한 변수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독립변수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y </a:t>
            </a:r>
            <a:r>
              <a:rPr lang="en-US" altLang="ko-KR" dirty="0">
                <a:latin typeface="+mn-ea"/>
              </a:rPr>
              <a:t>: ‘data’</a:t>
            </a:r>
            <a:r>
              <a:rPr lang="ko-KR" altLang="en-US" dirty="0">
                <a:latin typeface="+mn-ea"/>
              </a:rPr>
              <a:t>변수에 </a:t>
            </a:r>
            <a:r>
              <a:rPr lang="en-US" altLang="ko-KR" dirty="0" smtClean="0">
                <a:latin typeface="+mn-ea"/>
              </a:rPr>
              <a:t>‘y’ </a:t>
            </a:r>
            <a:r>
              <a:rPr lang="ko-KR" altLang="en-US" dirty="0">
                <a:latin typeface="+mn-ea"/>
              </a:rPr>
              <a:t>데이터만 저장한 변수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종</a:t>
            </a:r>
            <a:r>
              <a:rPr lang="ko-KR" altLang="en-US" dirty="0">
                <a:latin typeface="+mn-ea"/>
              </a:rPr>
              <a:t>속</a:t>
            </a:r>
            <a:r>
              <a:rPr lang="ko-KR" altLang="en-US" dirty="0" smtClean="0">
                <a:latin typeface="+mn-ea"/>
              </a:rPr>
              <a:t>변수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pandas.DataFrame</a:t>
            </a:r>
            <a:r>
              <a:rPr lang="en-US" altLang="ko-KR" dirty="0">
                <a:latin typeface="+mn-ea"/>
              </a:rPr>
              <a:t>() :  </a:t>
            </a:r>
            <a:r>
              <a:rPr lang="en-US" altLang="ko-KR" dirty="0" smtClean="0">
                <a:latin typeface="+mn-ea"/>
              </a:rPr>
              <a:t>                  2</a:t>
            </a:r>
            <a:r>
              <a:rPr lang="ko-KR" altLang="en-US" dirty="0">
                <a:latin typeface="+mn-ea"/>
              </a:rPr>
              <a:t>차원의 수정 가능한 테이블 </a:t>
            </a:r>
            <a:r>
              <a:rPr lang="ko-KR" altLang="en-US" dirty="0" smtClean="0">
                <a:latin typeface="+mn-ea"/>
              </a:rPr>
              <a:t>형태의 데이터 </a:t>
            </a:r>
            <a:r>
              <a:rPr lang="ko-KR" altLang="en-US" dirty="0">
                <a:latin typeface="+mn-ea"/>
              </a:rPr>
              <a:t>구조를 만드는 </a:t>
            </a:r>
            <a:r>
              <a:rPr lang="ko-KR" altLang="en-US" dirty="0" smtClean="0">
                <a:latin typeface="+mn-ea"/>
              </a:rPr>
              <a:t>함수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839" y="1298961"/>
            <a:ext cx="4120278" cy="405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29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5. </a:t>
            </a:r>
            <a:r>
              <a:rPr lang="ko-KR" altLang="en-US" sz="2400" b="1" dirty="0">
                <a:latin typeface="+mn-ea"/>
              </a:rPr>
              <a:t>다중선형회귀분석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실습 </a:t>
            </a:r>
            <a:r>
              <a:rPr lang="en-US" altLang="ko-KR" sz="2400" b="1" dirty="0" smtClean="0">
                <a:latin typeface="+mn-ea"/>
              </a:rPr>
              <a:t>– Basic 1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ko-KR" altLang="en-US" dirty="0" smtClean="0">
                <a:latin typeface="+mn-ea"/>
              </a:rPr>
              <a:t>데이터 학습시키기</a:t>
            </a:r>
            <a:endParaRPr lang="en-US" altLang="ko-KR" dirty="0" smtClean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480645" y="2888479"/>
                <a:ext cx="11181472" cy="3226459"/>
              </a:xfrm>
              <a:prstGeom prst="rect">
                <a:avLst/>
              </a:prstGeom>
              <a:noFill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ko-KR" altLang="en-US" dirty="0" smtClean="0">
                    <a:latin typeface="+mn-ea"/>
                  </a:rPr>
                  <a:t>변수 설명</a:t>
                </a:r>
                <a:endParaRPr lang="en-US" altLang="ko-KR" dirty="0">
                  <a:latin typeface="+mn-ea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err="1" smtClean="0">
                    <a:latin typeface="+mn-ea"/>
                  </a:rPr>
                  <a:t>linear_regression</a:t>
                </a:r>
                <a:r>
                  <a:rPr lang="en-US" altLang="ko-KR" dirty="0">
                    <a:latin typeface="+mn-ea"/>
                  </a:rPr>
                  <a:t>: </a:t>
                </a:r>
                <a:r>
                  <a:rPr lang="ko-KR" altLang="en-US" dirty="0">
                    <a:latin typeface="+mn-ea"/>
                  </a:rPr>
                  <a:t>선형회귀분석 모델을 저장한 변수</a:t>
                </a:r>
                <a:endParaRPr lang="en-US" altLang="ko-KR" dirty="0">
                  <a:latin typeface="+mn-ea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>
                    <a:latin typeface="+mn-ea"/>
                  </a:rPr>
                  <a:t>prediction </a:t>
                </a:r>
                <a:r>
                  <a:rPr lang="en-US" altLang="ko-KR" dirty="0">
                    <a:latin typeface="+mn-ea"/>
                  </a:rPr>
                  <a:t>: </a:t>
                </a:r>
                <a:r>
                  <a:rPr lang="ko-KR" altLang="en-US" dirty="0" smtClean="0">
                    <a:latin typeface="+mn-ea"/>
                  </a:rPr>
                  <a:t>학습된 선형회귀분석을 이용해 나온 예측 값을 저장한 변수</a:t>
                </a:r>
                <a:endParaRPr lang="en-US" altLang="ko-KR" dirty="0" smtClean="0">
                  <a:latin typeface="+mn-ea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dirty="0" smtClean="0">
                    <a:latin typeface="+mn-ea"/>
                  </a:rPr>
                  <a:t>함수 설명</a:t>
                </a:r>
                <a:endParaRPr lang="en-US" altLang="ko-KR" dirty="0">
                  <a:latin typeface="+mn-ea"/>
                </a:endParaRPr>
              </a:p>
              <a:p>
                <a:pPr marL="285750" indent="-285750">
                  <a:buFont typeface="맑은 고딕" pitchFamily="50" charset="-127"/>
                  <a:buChar char="-"/>
                </a:pPr>
                <a:r>
                  <a:rPr lang="en-US" altLang="ko-KR" dirty="0" err="1" smtClean="0">
                    <a:latin typeface="+mn-ea"/>
                  </a:rPr>
                  <a:t>linear_model.LinearRegression</a:t>
                </a:r>
                <a:r>
                  <a:rPr lang="en-US" altLang="ko-KR" dirty="0" smtClean="0">
                    <a:latin typeface="+mn-ea"/>
                  </a:rPr>
                  <a:t>() : </a:t>
                </a:r>
                <a:r>
                  <a:rPr lang="ko-KR" altLang="en-US" dirty="0" smtClean="0">
                    <a:latin typeface="+mn-ea"/>
                  </a:rPr>
                  <a:t>선형회귀분석 </a:t>
                </a:r>
                <a:r>
                  <a:rPr lang="ko-KR" altLang="en-US" dirty="0">
                    <a:latin typeface="+mn-ea"/>
                  </a:rPr>
                  <a:t>모델을 만드는 함수</a:t>
                </a:r>
                <a:endParaRPr lang="en-US" altLang="ko-KR" dirty="0">
                  <a:latin typeface="+mn-ea"/>
                </a:endParaRPr>
              </a:p>
              <a:p>
                <a:pPr marL="285750" indent="-285750">
                  <a:buFont typeface="맑은 고딕" pitchFamily="50" charset="-127"/>
                  <a:buChar char="-"/>
                </a:pPr>
                <a:r>
                  <a:rPr lang="en-US" altLang="ko-KR" dirty="0" err="1" smtClean="0">
                    <a:latin typeface="+mn-ea"/>
                  </a:rPr>
                  <a:t>linear_regression.fit</a:t>
                </a:r>
                <a:r>
                  <a:rPr lang="en-US" altLang="ko-KR" dirty="0" smtClean="0">
                    <a:latin typeface="+mn-ea"/>
                  </a:rPr>
                  <a:t>() : </a:t>
                </a:r>
                <a:r>
                  <a:rPr lang="ko-KR" altLang="en-US" dirty="0" smtClean="0">
                    <a:latin typeface="+mn-ea"/>
                  </a:rPr>
                  <a:t>선형회귀분석 모델에 맞게 학습하는 함수</a:t>
                </a:r>
                <a:endParaRPr lang="en-US" altLang="ko-KR" dirty="0" smtClean="0">
                  <a:latin typeface="+mn-ea"/>
                </a:endParaRPr>
              </a:p>
              <a:p>
                <a:pPr marL="285750" indent="-285750">
                  <a:buFont typeface="맑은 고딕" pitchFamily="50" charset="-127"/>
                  <a:buChar char="-"/>
                </a:pPr>
                <a:r>
                  <a:rPr lang="en-US" altLang="ko-KR" dirty="0" err="1" smtClean="0">
                    <a:latin typeface="+mn-ea"/>
                  </a:rPr>
                  <a:t>linear_regression.predict</a:t>
                </a:r>
                <a:r>
                  <a:rPr lang="en-US" altLang="ko-KR" dirty="0" smtClean="0">
                    <a:latin typeface="+mn-ea"/>
                  </a:rPr>
                  <a:t>() : </a:t>
                </a:r>
                <a:r>
                  <a:rPr lang="ko-KR" altLang="en-US" dirty="0" smtClean="0">
                    <a:latin typeface="+mn-ea"/>
                  </a:rPr>
                  <a:t>학습된 선형회귀분석 모델을 통해 새로운 값을 예측하는 함수 </a:t>
                </a:r>
                <a:endParaRPr lang="en-US" altLang="ko-KR" dirty="0" smtClean="0">
                  <a:latin typeface="+mn-ea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dirty="0">
                    <a:latin typeface="+mn-ea"/>
                  </a:rPr>
                  <a:t>코드 설명</a:t>
                </a:r>
                <a:endParaRPr lang="en-US" altLang="ko-KR" dirty="0">
                  <a:latin typeface="+mn-ea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+mn-ea"/>
                  </a:rPr>
                  <a:t>print</a:t>
                </a:r>
                <a:r>
                  <a:rPr lang="en-US" altLang="ko-KR" dirty="0" smtClean="0">
                    <a:latin typeface="+mn-ea"/>
                  </a:rPr>
                  <a:t>(‘a value = ‘, </a:t>
                </a:r>
                <a:r>
                  <a:rPr lang="en-US" altLang="ko-KR" dirty="0" err="1" smtClean="0">
                    <a:latin typeface="+mn-ea"/>
                  </a:rPr>
                  <a:t>linear_regression.intercept</a:t>
                </a:r>
                <a:r>
                  <a:rPr lang="en-US" altLang="ko-KR" dirty="0">
                    <a:latin typeface="+mn-ea"/>
                  </a:rPr>
                  <a:t>_) : </a:t>
                </a:r>
                <a:r>
                  <a:rPr lang="ko-KR" altLang="en-US" dirty="0" smtClean="0">
                    <a:latin typeface="+mn-ea"/>
                  </a:rPr>
                  <a:t>선형회귀분석에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ko-KR" altLang="en-US" dirty="0" smtClean="0">
                    <a:latin typeface="+mn-ea"/>
                  </a:rPr>
                  <a:t>회귀계수 </a:t>
                </a:r>
                <a:r>
                  <a:rPr lang="ko-KR" altLang="en-US" dirty="0">
                    <a:latin typeface="+mn-ea"/>
                  </a:rPr>
                  <a:t>출력 </a:t>
                </a:r>
                <a:endParaRPr lang="en-US" altLang="ko-KR" dirty="0">
                  <a:latin typeface="+mn-ea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+mn-ea"/>
                  </a:rPr>
                  <a:t>print</a:t>
                </a:r>
                <a:r>
                  <a:rPr lang="en-US" altLang="ko-KR" dirty="0" smtClean="0">
                    <a:latin typeface="+mn-ea"/>
                  </a:rPr>
                  <a:t>(‘b value = ‘, </a:t>
                </a:r>
                <a:r>
                  <a:rPr lang="en-US" altLang="ko-KR" dirty="0" err="1" smtClean="0">
                    <a:latin typeface="+mn-ea"/>
                  </a:rPr>
                  <a:t>linear_regression.coef</a:t>
                </a:r>
                <a:r>
                  <a:rPr lang="en-US" altLang="ko-KR" dirty="0">
                    <a:latin typeface="+mn-ea"/>
                  </a:rPr>
                  <a:t>_) : </a:t>
                </a:r>
                <a:r>
                  <a:rPr lang="ko-KR" altLang="en-US" dirty="0" smtClean="0">
                    <a:latin typeface="+mn-ea"/>
                  </a:rPr>
                  <a:t>선형회귀분석에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ko-KR" altLang="en-US" dirty="0" smtClean="0">
                    <a:latin typeface="+mn-ea"/>
                  </a:rPr>
                  <a:t>회귀계수 </a:t>
                </a:r>
                <a:r>
                  <a:rPr lang="ko-KR" altLang="en-US" dirty="0">
                    <a:latin typeface="+mn-ea"/>
                  </a:rPr>
                  <a:t>출력 </a:t>
                </a:r>
                <a:endParaRPr lang="en-US" altLang="ko-KR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45" y="2888479"/>
                <a:ext cx="11181472" cy="3226459"/>
              </a:xfrm>
              <a:prstGeom prst="rect">
                <a:avLst/>
              </a:prstGeom>
              <a:blipFill rotWithShape="0"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5" y="1212614"/>
            <a:ext cx="5278565" cy="1625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20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5. </a:t>
            </a:r>
            <a:r>
              <a:rPr lang="ko-KR" altLang="en-US" sz="2400" b="1" dirty="0">
                <a:latin typeface="+mn-ea"/>
              </a:rPr>
              <a:t>다중선형회귀분석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실습 </a:t>
            </a:r>
            <a:r>
              <a:rPr lang="en-US" altLang="ko-KR" sz="2400" b="1" dirty="0" smtClean="0">
                <a:latin typeface="+mn-ea"/>
              </a:rPr>
              <a:t>– Basic 1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ko-KR" altLang="en-US" dirty="0" smtClean="0">
                <a:latin typeface="+mn-ea"/>
              </a:rPr>
              <a:t>적합도 </a:t>
            </a:r>
            <a:r>
              <a:rPr lang="ko-KR" altLang="en-US" dirty="0">
                <a:latin typeface="+mn-ea"/>
              </a:rPr>
              <a:t>검증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1298963"/>
            <a:ext cx="4347729" cy="329013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Pandas.DataFrame.decribe</a:t>
            </a:r>
            <a:r>
              <a:rPr lang="en-US" altLang="ko-KR" dirty="0" smtClean="0">
                <a:latin typeface="+mn-ea"/>
              </a:rPr>
              <a:t>()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        </a:t>
            </a:r>
            <a:r>
              <a:rPr lang="ko-KR" altLang="en-US" dirty="0" smtClean="0">
                <a:latin typeface="+mn-ea"/>
              </a:rPr>
              <a:t>다양한 요약 통계를 생성하는 함수</a:t>
            </a:r>
            <a:r>
              <a:rPr lang="en-US" altLang="ko-KR" dirty="0" smtClean="0">
                <a:latin typeface="+mn-ea"/>
              </a:rPr>
              <a:t>.      </a:t>
            </a:r>
            <a:r>
              <a:rPr lang="ko-KR" altLang="en-US" dirty="0" smtClean="0">
                <a:latin typeface="+mn-ea"/>
              </a:rPr>
              <a:t>숫자 형의 경우 전체 개수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평균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표준편차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최대 값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최소 값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백분위 수를 보여줌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변수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residuals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                                </a:t>
            </a:r>
            <a:r>
              <a:rPr lang="ko-KR" altLang="en-US" dirty="0" smtClean="0">
                <a:latin typeface="+mn-ea"/>
              </a:rPr>
              <a:t>예측하고자 </a:t>
            </a:r>
            <a:r>
              <a:rPr lang="ko-KR" altLang="en-US" dirty="0">
                <a:latin typeface="+mn-ea"/>
              </a:rPr>
              <a:t>하는 </a:t>
            </a:r>
            <a:r>
              <a:rPr lang="en-US" altLang="ko-KR" dirty="0" smtClean="0">
                <a:latin typeface="+mn-ea"/>
              </a:rPr>
              <a:t>‘y’</a:t>
            </a:r>
            <a:r>
              <a:rPr lang="ko-KR" altLang="en-US" dirty="0">
                <a:latin typeface="+mn-ea"/>
              </a:rPr>
              <a:t>값에서 모델을 통해 예측된 값을 빼서 </a:t>
            </a:r>
            <a:r>
              <a:rPr lang="ko-KR" altLang="en-US" dirty="0" err="1" smtClean="0">
                <a:latin typeface="+mn-ea"/>
              </a:rPr>
              <a:t>잔차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오차 값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저장한 </a:t>
            </a:r>
            <a:r>
              <a:rPr lang="ko-KR" altLang="en-US" dirty="0" smtClean="0">
                <a:latin typeface="+mn-ea"/>
              </a:rPr>
              <a:t>변수</a:t>
            </a:r>
            <a:endParaRPr lang="en-US" altLang="ko-KR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926" y="1298963"/>
            <a:ext cx="3793191" cy="294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49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단일선형회귀분석 </a:t>
            </a:r>
            <a:r>
              <a:rPr lang="ko-KR" altLang="en-US" sz="2400" b="1" dirty="0">
                <a:latin typeface="+mn-ea"/>
              </a:rPr>
              <a:t>이란</a:t>
            </a:r>
            <a:r>
              <a:rPr lang="en-US" altLang="ko-KR" sz="2400" b="1" dirty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6333" y="2565400"/>
            <a:ext cx="247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94874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ko-KR" altLang="en-US" sz="2000" b="1" dirty="0" smtClean="0">
                <a:latin typeface="+mn-ea"/>
              </a:rPr>
              <a:t>회귀분석 적용분야 예시</a:t>
            </a:r>
            <a:endParaRPr lang="en-US" altLang="ko-KR" sz="20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81569"/>
              </p:ext>
            </p:extLst>
          </p:nvPr>
        </p:nvGraphicFramePr>
        <p:xfrm>
          <a:off x="1468240" y="1412422"/>
          <a:ext cx="9255520" cy="458859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51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511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511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11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511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55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종속변수</a:t>
                      </a:r>
                      <a:endParaRPr lang="ko-KR" altLang="en-US" sz="1800" dirty="0"/>
                    </a:p>
                  </a:txBody>
                  <a:tcPr marL="99768" marR="99768" marT="49883" marB="49883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시리얼 수요</a:t>
                      </a:r>
                      <a:endParaRPr lang="ko-KR" altLang="en-US" sz="1800" dirty="0"/>
                    </a:p>
                  </a:txBody>
                  <a:tcPr marL="99768" marR="99768" marT="49883" marB="49883"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금가격</a:t>
                      </a:r>
                      <a:endParaRPr lang="ko-KR" altLang="en-US" sz="1800" dirty="0"/>
                    </a:p>
                  </a:txBody>
                  <a:tcPr marL="99768" marR="99768" marT="49883" marB="4988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주택가격</a:t>
                      </a:r>
                      <a:endParaRPr lang="ko-KR" altLang="en-US" sz="1800" dirty="0"/>
                    </a:p>
                  </a:txBody>
                  <a:tcPr marL="99768" marR="99768" marT="49883" marB="4988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중고차 가격</a:t>
                      </a:r>
                      <a:endParaRPr lang="ko-KR" altLang="en-US" sz="1800" dirty="0"/>
                    </a:p>
                  </a:txBody>
                  <a:tcPr marL="99768" marR="99768" marT="49883" marB="49883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55513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독립변수</a:t>
                      </a:r>
                      <a:endParaRPr lang="ko-KR" altLang="en-US" sz="1800" dirty="0"/>
                    </a:p>
                  </a:txBody>
                  <a:tcPr marL="99768" marR="99768" marT="49883" marB="49883" anchor="ctr">
                    <a:lnT w="6350" cap="flat" cmpd="sng" algn="ctr">
                      <a:noFill/>
                      <a:prstDash val="solid"/>
                      <a:miter lim="800000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제품의 가격</a:t>
                      </a:r>
                      <a:endParaRPr lang="ko-KR" altLang="en-US" sz="1800" dirty="0"/>
                    </a:p>
                  </a:txBody>
                  <a:tcPr marL="99768" marR="99768" marT="49883" marB="4988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이자율</a:t>
                      </a:r>
                      <a:endParaRPr lang="ko-KR" altLang="en-US" sz="1800" dirty="0"/>
                    </a:p>
                  </a:txBody>
                  <a:tcPr marL="99768" marR="99768" marT="49883" marB="4988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주택의 크기</a:t>
                      </a:r>
                      <a:endParaRPr lang="ko-KR" altLang="en-US" sz="1800" dirty="0"/>
                    </a:p>
                  </a:txBody>
                  <a:tcPr marL="99768" marR="99768" marT="49883" marB="4988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차종</a:t>
                      </a:r>
                      <a:endParaRPr lang="ko-KR" altLang="en-US" sz="1800" dirty="0"/>
                    </a:p>
                  </a:txBody>
                  <a:tcPr marL="99768" marR="99768" marT="49883" marB="49883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55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99768" marR="99768" marT="49883" marB="4988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5~12</a:t>
                      </a:r>
                      <a:r>
                        <a:rPr lang="ko-KR" altLang="en-US" sz="1800" dirty="0" smtClean="0"/>
                        <a:t>세 아동의 수</a:t>
                      </a:r>
                      <a:endParaRPr lang="ko-KR" altLang="en-US" sz="1800" dirty="0"/>
                    </a:p>
                  </a:txBody>
                  <a:tcPr marL="99768" marR="99768" marT="49883" marB="4988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물가상승률</a:t>
                      </a:r>
                      <a:endParaRPr lang="ko-KR" altLang="en-US" sz="1800" dirty="0"/>
                    </a:p>
                  </a:txBody>
                  <a:tcPr marL="99768" marR="99768" marT="49883" marB="4988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침실의 수</a:t>
                      </a:r>
                      <a:endParaRPr lang="ko-KR" altLang="en-US" sz="1800" dirty="0"/>
                    </a:p>
                  </a:txBody>
                  <a:tcPr marL="99768" marR="99768" marT="49883" marB="4988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배기량</a:t>
                      </a:r>
                      <a:endParaRPr lang="ko-KR" altLang="en-US" sz="1800" dirty="0"/>
                    </a:p>
                  </a:txBody>
                  <a:tcPr marL="99768" marR="99768" marT="49883" marB="49883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55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99768" marR="99768" marT="49883" marB="4988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경쟁회사 제품의 가격</a:t>
                      </a:r>
                      <a:endParaRPr lang="ko-KR" altLang="en-US" sz="1800" dirty="0"/>
                    </a:p>
                  </a:txBody>
                  <a:tcPr marL="99768" marR="99768" marT="49883" marB="4988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석유가격</a:t>
                      </a:r>
                      <a:endParaRPr lang="ko-KR" altLang="en-US" sz="1800" dirty="0"/>
                    </a:p>
                  </a:txBody>
                  <a:tcPr marL="99768" marR="99768" marT="49883" marB="4988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도로 </a:t>
                      </a:r>
                      <a:r>
                        <a:rPr lang="ko-KR" altLang="en-US" sz="1800" dirty="0" err="1" smtClean="0"/>
                        <a:t>접근성</a:t>
                      </a:r>
                      <a:endParaRPr lang="ko-KR" altLang="en-US" sz="1800" dirty="0"/>
                    </a:p>
                  </a:txBody>
                  <a:tcPr marL="99768" marR="99768" marT="49883" marB="4988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연식</a:t>
                      </a:r>
                      <a:endParaRPr lang="ko-KR" altLang="en-US" sz="1800" dirty="0"/>
                    </a:p>
                  </a:txBody>
                  <a:tcPr marL="99768" marR="99768" marT="49883" marB="49883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555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99768" marR="99768" marT="49883" marB="4988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광고투자</a:t>
                      </a:r>
                      <a:endParaRPr lang="ko-KR" altLang="en-US" sz="1800" dirty="0"/>
                    </a:p>
                  </a:txBody>
                  <a:tcPr marL="99768" marR="99768" marT="49883" marB="4988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보석용 금에 대한 수요</a:t>
                      </a:r>
                      <a:endParaRPr lang="ko-KR" altLang="en-US" sz="1800" dirty="0"/>
                    </a:p>
                  </a:txBody>
                  <a:tcPr marL="99768" marR="99768" marT="49883" marB="4988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주택의 위치</a:t>
                      </a:r>
                      <a:endParaRPr lang="ko-KR" altLang="en-US" sz="1800" dirty="0"/>
                    </a:p>
                  </a:txBody>
                  <a:tcPr marL="99768" marR="99768" marT="49883" marB="4988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관리상태</a:t>
                      </a:r>
                      <a:endParaRPr lang="ko-KR" altLang="en-US" sz="1800" dirty="0"/>
                    </a:p>
                  </a:txBody>
                  <a:tcPr marL="99768" marR="99768" marT="49883" marB="49883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555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99768" marR="99768" marT="49883" marB="4988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금년도 연간 매출액</a:t>
                      </a:r>
                      <a:endParaRPr lang="ko-KR" altLang="en-US" sz="1800" dirty="0"/>
                    </a:p>
                  </a:txBody>
                  <a:tcPr marL="99768" marR="99768" marT="49883" marB="4988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산업용 금에 대한 수요</a:t>
                      </a:r>
                      <a:endParaRPr lang="ko-KR" altLang="en-US" sz="1800" dirty="0"/>
                    </a:p>
                  </a:txBody>
                  <a:tcPr marL="99768" marR="99768" marT="49883" marB="4988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주택의 상태</a:t>
                      </a:r>
                      <a:endParaRPr lang="ko-KR" altLang="en-US" sz="1800" dirty="0"/>
                    </a:p>
                  </a:txBody>
                  <a:tcPr marL="99768" marR="99768" marT="49883" marB="4988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옵션</a:t>
                      </a:r>
                      <a:endParaRPr lang="ko-KR" altLang="en-US" sz="1800" dirty="0"/>
                    </a:p>
                  </a:txBody>
                  <a:tcPr marL="99768" marR="99768" marT="49883" marB="49883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555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99768" marR="99768" marT="49883" marB="4988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과거년도</a:t>
                      </a:r>
                      <a:r>
                        <a:rPr lang="ko-KR" altLang="en-US" sz="1800" dirty="0" smtClean="0"/>
                        <a:t> 연간 매출액</a:t>
                      </a:r>
                      <a:endParaRPr lang="ko-KR" altLang="en-US" sz="1800" dirty="0"/>
                    </a:p>
                  </a:txBody>
                  <a:tcPr marL="99768" marR="99768" marT="49883" marB="4988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상업용 금에 대한 수요</a:t>
                      </a:r>
                    </a:p>
                  </a:txBody>
                  <a:tcPr marL="99768" marR="99768" marT="49883" marB="4988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99768" marR="99768" marT="49883" marB="4988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사고여부</a:t>
                      </a:r>
                      <a:endParaRPr lang="ko-KR" altLang="en-US" sz="1800" dirty="0"/>
                    </a:p>
                  </a:txBody>
                  <a:tcPr marL="99768" marR="99768" marT="49883" marB="49883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54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5. </a:t>
            </a:r>
            <a:r>
              <a:rPr lang="ko-KR" altLang="en-US" sz="2400" b="1" dirty="0">
                <a:latin typeface="+mn-ea"/>
              </a:rPr>
              <a:t>다중선형회귀분석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실습 </a:t>
            </a:r>
            <a:r>
              <a:rPr lang="en-US" altLang="ko-KR" sz="2400" b="1" dirty="0" smtClean="0">
                <a:latin typeface="+mn-ea"/>
              </a:rPr>
              <a:t>– Basic 1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ko-KR" altLang="en-US" dirty="0" smtClean="0">
                <a:latin typeface="+mn-ea"/>
              </a:rPr>
              <a:t>적합도 </a:t>
            </a:r>
            <a:r>
              <a:rPr lang="ko-KR" altLang="en-US" dirty="0">
                <a:latin typeface="+mn-ea"/>
              </a:rPr>
              <a:t>검증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3230309"/>
            <a:ext cx="11181472" cy="277738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맑은 고딕" pitchFamily="50" charset="-127"/>
              <a:buChar char="-"/>
            </a:pPr>
            <a:r>
              <a:rPr lang="en-US" altLang="ko-KR" dirty="0" err="1">
                <a:latin typeface="+mn-ea"/>
              </a:rPr>
              <a:t>numpy.sum</a:t>
            </a:r>
            <a:r>
              <a:rPr lang="en-US" altLang="ko-KR" dirty="0">
                <a:latin typeface="+mn-ea"/>
              </a:rPr>
              <a:t>() : </a:t>
            </a:r>
            <a:r>
              <a:rPr lang="ko-KR" altLang="en-US" dirty="0" smtClean="0">
                <a:latin typeface="+mn-ea"/>
              </a:rPr>
              <a:t>합계를 </a:t>
            </a:r>
            <a:r>
              <a:rPr lang="ko-KR" altLang="en-US" dirty="0">
                <a:latin typeface="+mn-ea"/>
              </a:rPr>
              <a:t>구하는 </a:t>
            </a:r>
            <a:r>
              <a:rPr lang="ko-KR" altLang="en-US" dirty="0" smtClean="0">
                <a:latin typeface="+mn-ea"/>
              </a:rPr>
              <a:t>함수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numpy.mean</a:t>
            </a:r>
            <a:r>
              <a:rPr lang="en-US" altLang="ko-KR" dirty="0" smtClean="0">
                <a:latin typeface="+mn-ea"/>
              </a:rPr>
              <a:t>()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평균을 구하는 함수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SSE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결정계수 값을 구하기 위해 필요한 </a:t>
            </a:r>
            <a:r>
              <a:rPr lang="en-US" altLang="ko-KR" dirty="0" smtClean="0">
                <a:latin typeface="+mn-ea"/>
              </a:rPr>
              <a:t>SSE </a:t>
            </a:r>
            <a:r>
              <a:rPr lang="ko-KR" altLang="en-US" dirty="0" smtClean="0">
                <a:latin typeface="+mn-ea"/>
              </a:rPr>
              <a:t>값을 계산 후 저장한 변수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SST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결정계수 값을 구하기 위해 </a:t>
            </a:r>
            <a:r>
              <a:rPr lang="ko-KR" altLang="en-US" dirty="0" smtClean="0">
                <a:latin typeface="+mn-ea"/>
              </a:rPr>
              <a:t>필요한 </a:t>
            </a:r>
            <a:r>
              <a:rPr lang="en-US" altLang="ko-KR" dirty="0" smtClean="0">
                <a:latin typeface="+mn-ea"/>
              </a:rPr>
              <a:t>SST </a:t>
            </a:r>
            <a:r>
              <a:rPr lang="ko-KR" altLang="en-US" dirty="0">
                <a:latin typeface="+mn-ea"/>
              </a:rPr>
              <a:t>값을 계산 후 저장한 </a:t>
            </a:r>
            <a:r>
              <a:rPr lang="ko-KR" altLang="en-US" dirty="0" smtClean="0">
                <a:latin typeface="+mn-ea"/>
              </a:rPr>
              <a:t>변수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R_squared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적합도 </a:t>
            </a:r>
            <a:r>
              <a:rPr lang="ko-KR" altLang="en-US" dirty="0">
                <a:latin typeface="+mn-ea"/>
              </a:rPr>
              <a:t>검증을 위해 필요한 </a:t>
            </a:r>
            <a:r>
              <a:rPr lang="ko-KR" altLang="en-US" dirty="0" smtClean="0">
                <a:latin typeface="+mn-ea"/>
              </a:rPr>
              <a:t>결정계</a:t>
            </a:r>
            <a:r>
              <a:rPr lang="ko-KR" altLang="en-US" dirty="0">
                <a:latin typeface="+mn-ea"/>
              </a:rPr>
              <a:t>수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값을 계산 후 저장한 </a:t>
            </a:r>
            <a:r>
              <a:rPr lang="ko-KR" altLang="en-US" dirty="0" smtClean="0">
                <a:latin typeface="+mn-ea"/>
              </a:rPr>
              <a:t>변수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5" y="1212614"/>
            <a:ext cx="3946592" cy="153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98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5. </a:t>
            </a:r>
            <a:r>
              <a:rPr lang="ko-KR" altLang="en-US" sz="2400" b="1" dirty="0">
                <a:latin typeface="+mn-ea"/>
              </a:rPr>
              <a:t>다중선형회귀분석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실습 </a:t>
            </a:r>
            <a:r>
              <a:rPr lang="en-US" altLang="ko-KR" sz="2400" b="1" dirty="0" smtClean="0">
                <a:latin typeface="+mn-ea"/>
              </a:rPr>
              <a:t>– Basic 1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ko-KR" altLang="en-US" dirty="0" smtClean="0">
                <a:latin typeface="+mn-ea"/>
              </a:rPr>
              <a:t>성능평가 하기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0645" y="1489614"/>
            <a:ext cx="4347729" cy="273200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모듈 설명</a:t>
            </a:r>
            <a:endParaRPr lang="en-US" altLang="ko-KR" dirty="0"/>
          </a:p>
          <a:p>
            <a:pPr marL="342900" indent="-342900" fontAlgn="base">
              <a:buFontTx/>
              <a:buChar char="-"/>
            </a:pPr>
            <a:r>
              <a:rPr lang="en-US" altLang="ko-KR" dirty="0" err="1"/>
              <a:t>mean_squared_error</a:t>
            </a:r>
            <a:r>
              <a:rPr lang="en-US" altLang="ko-KR" dirty="0"/>
              <a:t> :              </a:t>
            </a:r>
            <a:r>
              <a:rPr lang="en-US" altLang="ko-KR" dirty="0" err="1"/>
              <a:t>sklearn</a:t>
            </a:r>
            <a:r>
              <a:rPr lang="en-US" altLang="ko-KR" dirty="0"/>
              <a:t> </a:t>
            </a:r>
            <a:r>
              <a:rPr lang="ko-KR" altLang="en-US" dirty="0"/>
              <a:t>패키지에서 제공하는 </a:t>
            </a:r>
            <a:r>
              <a:rPr lang="en-US" altLang="ko-KR" dirty="0"/>
              <a:t>MSE</a:t>
            </a:r>
            <a:r>
              <a:rPr lang="ko-KR" altLang="en-US" dirty="0"/>
              <a:t>를 구하기 위한 </a:t>
            </a:r>
            <a:r>
              <a:rPr lang="ko-KR" altLang="en-US" dirty="0" smtClean="0"/>
              <a:t>모듈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sklearn.metrics.score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                      샘플 데이터를 통해 예측한 결과 값과 정확한 결과 값을 비교해서 성능을 평가하는 함수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512" y="1489614"/>
            <a:ext cx="5981605" cy="1613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614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6. </a:t>
            </a:r>
            <a:r>
              <a:rPr lang="ko-KR" altLang="en-US" sz="2400" b="1" dirty="0">
                <a:latin typeface="+mn-ea"/>
              </a:rPr>
              <a:t>다중선형회귀분석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실습 </a:t>
            </a:r>
            <a:r>
              <a:rPr lang="en-US" altLang="ko-KR" sz="2400" b="1" dirty="0" smtClean="0">
                <a:latin typeface="+mn-ea"/>
              </a:rPr>
              <a:t>– Basic 2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altLang="ko-KR" dirty="0" smtClean="0">
                <a:latin typeface="+mn-ea"/>
              </a:rPr>
              <a:t>Python package </a:t>
            </a:r>
            <a:r>
              <a:rPr lang="ko-KR" altLang="en-US" dirty="0" smtClean="0">
                <a:latin typeface="+mn-ea"/>
              </a:rPr>
              <a:t>가져오기</a:t>
            </a:r>
            <a:endParaRPr lang="en-US" altLang="ko-KR" dirty="0" smtClean="0">
              <a:latin typeface="+mn-ea"/>
            </a:endParaRPr>
          </a:p>
          <a:p>
            <a:pPr marL="342900" indent="-342900">
              <a:buFontTx/>
              <a:buAutoNum type="arabicParenR"/>
            </a:pPr>
            <a:r>
              <a:rPr lang="en-US" altLang="ko-KR" dirty="0" smtClean="0">
                <a:latin typeface="+mn-ea"/>
              </a:rPr>
              <a:t>Boston dataset </a:t>
            </a:r>
            <a:r>
              <a:rPr lang="ko-KR" altLang="en-US" dirty="0" err="1" smtClean="0">
                <a:latin typeface="+mn-ea"/>
              </a:rPr>
              <a:t>로드하기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3185063"/>
            <a:ext cx="11181472" cy="306191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변수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Boston_house_prices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 smtClean="0">
                <a:latin typeface="+mn-ea"/>
              </a:rPr>
              <a:t>sklearn</a:t>
            </a:r>
            <a:r>
              <a:rPr lang="ko-KR" altLang="en-US" dirty="0" smtClean="0">
                <a:latin typeface="+mn-ea"/>
              </a:rPr>
              <a:t>패키지에서 제공하는 </a:t>
            </a:r>
            <a:r>
              <a:rPr lang="ko-KR" altLang="en-US" dirty="0" err="1" smtClean="0">
                <a:latin typeface="+mn-ea"/>
              </a:rPr>
              <a:t>데이터셋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boston</a:t>
            </a:r>
            <a:r>
              <a:rPr lang="ko-KR" altLang="en-US" dirty="0" smtClean="0">
                <a:latin typeface="+mn-ea"/>
              </a:rPr>
              <a:t>을 저장한 변수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모듈 설명</a:t>
            </a:r>
            <a:endParaRPr lang="en-US" altLang="ko-KR" dirty="0" smtClean="0"/>
          </a:p>
          <a:p>
            <a:pPr marL="342900" indent="-342900" fontAlgn="base">
              <a:buFontTx/>
              <a:buChar char="-"/>
            </a:pPr>
            <a:r>
              <a:rPr lang="en-US" altLang="ko-KR" dirty="0" smtClean="0"/>
              <a:t>datasets </a:t>
            </a:r>
            <a:r>
              <a:rPr lang="en-US" altLang="ko-KR" dirty="0"/>
              <a:t>: </a:t>
            </a:r>
            <a:r>
              <a:rPr lang="en-US" altLang="ko-KR" dirty="0" err="1" smtClean="0"/>
              <a:t>sklearn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패키지에서 제공하는 </a:t>
            </a:r>
            <a:r>
              <a:rPr lang="en-US" altLang="ko-KR" dirty="0"/>
              <a:t>o</a:t>
            </a:r>
            <a:r>
              <a:rPr lang="en-US" altLang="ko-KR" dirty="0" smtClean="0"/>
              <a:t>pen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dataset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로드할</a:t>
            </a:r>
            <a:r>
              <a:rPr lang="ko-KR" altLang="en-US" dirty="0" smtClean="0"/>
              <a:t> 때 사용하는 모듈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함수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datasets.load_boston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en-US" altLang="ko-KR" dirty="0" err="1" smtClean="0">
                <a:latin typeface="+mn-ea"/>
              </a:rPr>
              <a:t>sklearn</a:t>
            </a:r>
            <a:r>
              <a:rPr lang="ko-KR" altLang="en-US" dirty="0">
                <a:latin typeface="+mn-ea"/>
              </a:rPr>
              <a:t>의 내장 </a:t>
            </a:r>
            <a:r>
              <a:rPr lang="ko-KR" altLang="en-US" dirty="0" err="1">
                <a:latin typeface="+mn-ea"/>
              </a:rPr>
              <a:t>데이터셋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boston</a:t>
            </a:r>
            <a:r>
              <a:rPr lang="ko-KR" altLang="en-US" dirty="0">
                <a:latin typeface="+mn-ea"/>
              </a:rPr>
              <a:t>을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로드하는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함수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+mn-ea"/>
              </a:rPr>
              <a:t>딕셔너리</a:t>
            </a:r>
            <a:r>
              <a:rPr lang="en-US" altLang="ko-KR" dirty="0" smtClean="0">
                <a:latin typeface="+mn-ea"/>
              </a:rPr>
              <a:t>.</a:t>
            </a:r>
            <a:r>
              <a:rPr lang="en-US" altLang="ko-KR" dirty="0">
                <a:latin typeface="+mn-ea"/>
              </a:rPr>
              <a:t>keys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ko-KR" altLang="en-US" dirty="0" err="1" smtClean="0">
                <a:latin typeface="+mn-ea"/>
              </a:rPr>
              <a:t>딕셔너리</a:t>
            </a:r>
            <a:r>
              <a:rPr lang="ko-KR" altLang="en-US" dirty="0" smtClean="0">
                <a:latin typeface="+mn-ea"/>
              </a:rPr>
              <a:t> 형식에 데이터에서 </a:t>
            </a:r>
            <a:r>
              <a:rPr lang="en-US" altLang="ko-KR" dirty="0">
                <a:latin typeface="+mn-ea"/>
              </a:rPr>
              <a:t>k</a:t>
            </a:r>
            <a:r>
              <a:rPr lang="en-US" altLang="ko-KR" dirty="0" smtClean="0">
                <a:latin typeface="+mn-ea"/>
              </a:rPr>
              <a:t>ey</a:t>
            </a:r>
            <a:r>
              <a:rPr lang="ko-KR" altLang="en-US" dirty="0" smtClean="0">
                <a:latin typeface="+mn-ea"/>
              </a:rPr>
              <a:t>값만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출력하는 함수 </a:t>
            </a:r>
            <a:r>
              <a:rPr lang="en-US" altLang="ko-KR" dirty="0" smtClean="0">
                <a:latin typeface="+mn-ea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코드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p</a:t>
            </a:r>
            <a:r>
              <a:rPr lang="en-US" altLang="ko-KR" dirty="0" smtClean="0">
                <a:latin typeface="+mn-ea"/>
              </a:rPr>
              <a:t>rint(</a:t>
            </a:r>
            <a:r>
              <a:rPr lang="en-US" altLang="ko-KR" dirty="0" err="1" smtClean="0">
                <a:latin typeface="+mn-ea"/>
              </a:rPr>
              <a:t>boston_house_prices.keys</a:t>
            </a:r>
            <a:r>
              <a:rPr lang="en-US" altLang="ko-KR" dirty="0" smtClean="0">
                <a:latin typeface="+mn-ea"/>
              </a:rPr>
              <a:t>()) : </a:t>
            </a:r>
            <a:r>
              <a:rPr lang="ko-KR" altLang="en-US" dirty="0" err="1" smtClean="0">
                <a:latin typeface="+mn-ea"/>
              </a:rPr>
              <a:t>로드한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boston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전체 데이터</a:t>
            </a:r>
            <a:r>
              <a:rPr lang="ko-KR" altLang="en-US" dirty="0">
                <a:latin typeface="+mn-ea"/>
              </a:rPr>
              <a:t>에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key </a:t>
            </a:r>
            <a:r>
              <a:rPr lang="ko-KR" altLang="en-US" dirty="0" smtClean="0">
                <a:latin typeface="+mn-ea"/>
              </a:rPr>
              <a:t>값을 출력</a:t>
            </a:r>
            <a:r>
              <a:rPr lang="en-US" altLang="ko-KR" dirty="0" smtClean="0">
                <a:latin typeface="+mn-ea"/>
              </a:rPr>
              <a:t>print(</a:t>
            </a:r>
            <a:r>
              <a:rPr lang="en-US" altLang="ko-KR" dirty="0" err="1" smtClean="0">
                <a:latin typeface="+mn-ea"/>
              </a:rPr>
              <a:t>boston_house_prices.data.shape</a:t>
            </a:r>
            <a:r>
              <a:rPr lang="en-US" altLang="ko-KR" dirty="0" smtClean="0">
                <a:latin typeface="+mn-ea"/>
              </a:rPr>
              <a:t>) : </a:t>
            </a:r>
            <a:r>
              <a:rPr lang="en-US" altLang="ko-KR" dirty="0" err="1" smtClean="0">
                <a:latin typeface="+mn-ea"/>
              </a:rPr>
              <a:t>boston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전체 데이터 중 </a:t>
            </a:r>
            <a:r>
              <a:rPr lang="en-US" altLang="ko-KR" dirty="0" smtClean="0">
                <a:latin typeface="+mn-ea"/>
              </a:rPr>
              <a:t>data</a:t>
            </a:r>
            <a:r>
              <a:rPr lang="ko-KR" altLang="en-US" dirty="0" smtClean="0">
                <a:latin typeface="+mn-ea"/>
              </a:rPr>
              <a:t>에 대한 전체 행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열 길이를 출력</a:t>
            </a:r>
            <a:r>
              <a:rPr lang="en-US" altLang="ko-KR" dirty="0" smtClean="0">
                <a:latin typeface="+mn-ea"/>
              </a:rPr>
              <a:t>print(</a:t>
            </a:r>
            <a:r>
              <a:rPr lang="en-US" altLang="ko-KR" dirty="0" err="1" smtClean="0">
                <a:latin typeface="+mn-ea"/>
              </a:rPr>
              <a:t>boston_house_prices.feature_names</a:t>
            </a:r>
            <a:r>
              <a:rPr lang="en-US" altLang="ko-KR" dirty="0" smtClean="0">
                <a:latin typeface="+mn-ea"/>
              </a:rPr>
              <a:t>) :   </a:t>
            </a:r>
            <a:r>
              <a:rPr lang="en-US" altLang="ko-KR" dirty="0" err="1" smtClean="0">
                <a:latin typeface="+mn-ea"/>
              </a:rPr>
              <a:t>boston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데이터에 </a:t>
            </a:r>
            <a:r>
              <a:rPr lang="ko-KR" altLang="en-US" dirty="0" err="1" smtClean="0">
                <a:latin typeface="+mn-ea"/>
              </a:rPr>
              <a:t>컬럼</a:t>
            </a:r>
            <a:r>
              <a:rPr lang="ko-KR" altLang="en-US" dirty="0" smtClean="0">
                <a:latin typeface="+mn-ea"/>
              </a:rPr>
              <a:t> 이름을 출력 </a:t>
            </a:r>
            <a:endParaRPr lang="en-US" altLang="ko-KR" dirty="0">
              <a:latin typeface="+mn-ea"/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5" y="1489613"/>
            <a:ext cx="52006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1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6. </a:t>
            </a:r>
            <a:r>
              <a:rPr lang="ko-KR" altLang="en-US" sz="2400" b="1" dirty="0">
                <a:latin typeface="+mn-ea"/>
              </a:rPr>
              <a:t>다중선형회귀분석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실습 </a:t>
            </a:r>
            <a:r>
              <a:rPr lang="en-US" altLang="ko-KR" sz="2400" b="1" dirty="0" smtClean="0">
                <a:latin typeface="+mn-ea"/>
              </a:rPr>
              <a:t>– Basic 2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en-US" altLang="ko-KR" dirty="0" smtClean="0">
                <a:latin typeface="+mn-ea"/>
              </a:rPr>
              <a:t>Boston dataset </a:t>
            </a:r>
            <a:r>
              <a:rPr lang="ko-KR" altLang="en-US" dirty="0" smtClean="0">
                <a:latin typeface="+mn-ea"/>
              </a:rPr>
              <a:t>정보 보기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1489613"/>
            <a:ext cx="4347729" cy="23132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코드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print(</a:t>
            </a:r>
            <a:r>
              <a:rPr lang="en-US" altLang="ko-KR" dirty="0" err="1" smtClean="0">
                <a:latin typeface="+mn-ea"/>
              </a:rPr>
              <a:t>boston_house_prices.DESCR</a:t>
            </a:r>
            <a:r>
              <a:rPr lang="en-US" altLang="ko-KR" dirty="0" smtClean="0">
                <a:latin typeface="+mn-ea"/>
              </a:rPr>
              <a:t>) :             </a:t>
            </a:r>
            <a:r>
              <a:rPr lang="en-US" altLang="ko-KR" dirty="0" err="1" smtClean="0">
                <a:latin typeface="+mn-ea"/>
              </a:rPr>
              <a:t>boston_house_prices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변수에 저장된 </a:t>
            </a:r>
            <a:r>
              <a:rPr lang="en-US" altLang="ko-KR" dirty="0" err="1" smtClean="0">
                <a:latin typeface="+mn-ea"/>
              </a:rPr>
              <a:t>boston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데이터 중 데이터에 세부적인 내용을 저장하고 있는 </a:t>
            </a:r>
            <a:r>
              <a:rPr lang="en-US" altLang="ko-KR" dirty="0" smtClean="0">
                <a:latin typeface="+mn-ea"/>
              </a:rPr>
              <a:t>DESCR</a:t>
            </a:r>
            <a:r>
              <a:rPr lang="ko-KR" altLang="en-US" dirty="0" smtClean="0">
                <a:latin typeface="+mn-ea"/>
              </a:rPr>
              <a:t>을 출력</a:t>
            </a:r>
            <a:r>
              <a:rPr lang="en-US" altLang="ko-KR" dirty="0" smtClean="0">
                <a:latin typeface="+mn-ea"/>
              </a:rPr>
              <a:t>           </a:t>
            </a:r>
            <a:r>
              <a:rPr lang="ko-KR" altLang="en-US" dirty="0" smtClean="0">
                <a:latin typeface="+mn-ea"/>
              </a:rPr>
              <a:t>                           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sklearn</a:t>
            </a:r>
            <a:r>
              <a:rPr lang="en-US" altLang="ko-KR" dirty="0" smtClean="0">
                <a:latin typeface="+mn-ea"/>
              </a:rPr>
              <a:t> dataset</a:t>
            </a:r>
            <a:r>
              <a:rPr lang="ko-KR" altLang="en-US" dirty="0" smtClean="0">
                <a:latin typeface="+mn-ea"/>
              </a:rPr>
              <a:t>은 해당 </a:t>
            </a:r>
            <a:r>
              <a:rPr lang="en-US" altLang="ko-KR" dirty="0" smtClean="0">
                <a:latin typeface="+mn-ea"/>
              </a:rPr>
              <a:t>dataset</a:t>
            </a:r>
            <a:r>
              <a:rPr lang="ko-KR" altLang="en-US" dirty="0" smtClean="0">
                <a:latin typeface="+mn-ea"/>
              </a:rPr>
              <a:t>에 세부정보를 다음과 같이 제공</a:t>
            </a:r>
            <a:r>
              <a:rPr lang="en-US" altLang="ko-KR" dirty="0" smtClean="0">
                <a:latin typeface="+mn-ea"/>
              </a:rPr>
              <a:t>)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699" y="1212614"/>
            <a:ext cx="59626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9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6. </a:t>
            </a:r>
            <a:r>
              <a:rPr lang="ko-KR" altLang="en-US" sz="2400" b="1" dirty="0">
                <a:latin typeface="+mn-ea"/>
              </a:rPr>
              <a:t>다중선형회귀분석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실습 </a:t>
            </a:r>
            <a:r>
              <a:rPr lang="en-US" altLang="ko-KR" sz="2400" b="1" dirty="0" smtClean="0">
                <a:latin typeface="+mn-ea"/>
              </a:rPr>
              <a:t>– Basic 2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altLang="ko-KR" dirty="0" smtClean="0">
                <a:latin typeface="+mn-ea"/>
              </a:rPr>
              <a:t>Boston dataset </a:t>
            </a:r>
            <a:r>
              <a:rPr lang="ko-KR" altLang="en-US" dirty="0" smtClean="0">
                <a:latin typeface="+mn-ea"/>
              </a:rPr>
              <a:t>데이터프레임으로 정제하기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1489612"/>
            <a:ext cx="4347729" cy="333021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</a:t>
            </a:r>
            <a:r>
              <a:rPr lang="ko-KR" altLang="en-US" dirty="0">
                <a:latin typeface="+mn-ea"/>
              </a:rPr>
              <a:t>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X :                                </a:t>
            </a:r>
            <a:r>
              <a:rPr lang="en-US" altLang="ko-KR" dirty="0" err="1" smtClean="0">
                <a:latin typeface="+mn-ea"/>
              </a:rPr>
              <a:t>boston_house_price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변수에 전체 데이터 중 </a:t>
            </a:r>
            <a:r>
              <a:rPr lang="en-US" altLang="ko-KR" dirty="0" smtClean="0">
                <a:latin typeface="+mn-ea"/>
              </a:rPr>
              <a:t>data</a:t>
            </a:r>
            <a:r>
              <a:rPr lang="ko-KR" altLang="en-US" dirty="0" smtClean="0">
                <a:latin typeface="+mn-ea"/>
              </a:rPr>
              <a:t>에 해당하는 값을 </a:t>
            </a:r>
            <a:r>
              <a:rPr lang="en-US" altLang="ko-KR" dirty="0" err="1" smtClean="0">
                <a:latin typeface="+mn-ea"/>
              </a:rPr>
              <a:t>pandas.DataFrame</a:t>
            </a:r>
            <a:r>
              <a:rPr lang="ko-KR" altLang="en-US" dirty="0" smtClean="0">
                <a:latin typeface="+mn-ea"/>
              </a:rPr>
              <a:t>형으로 변경 후 저장한 변수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tailer.tail</a:t>
            </a:r>
            <a:r>
              <a:rPr lang="en-US" altLang="ko-KR" dirty="0" smtClean="0">
                <a:latin typeface="+mn-ea"/>
              </a:rPr>
              <a:t>()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                               </a:t>
            </a:r>
            <a:r>
              <a:rPr lang="ko-KR" altLang="en-US" dirty="0" smtClean="0">
                <a:latin typeface="+mn-ea"/>
              </a:rPr>
              <a:t>전체 데이터 중 기본 값으로 마지막 </a:t>
            </a:r>
            <a:r>
              <a:rPr lang="en-US" altLang="ko-KR" dirty="0" smtClean="0">
                <a:latin typeface="+mn-ea"/>
              </a:rPr>
              <a:t>5</a:t>
            </a:r>
            <a:r>
              <a:rPr lang="ko-KR" altLang="en-US" dirty="0" smtClean="0">
                <a:latin typeface="+mn-ea"/>
              </a:rPr>
              <a:t>개 데이터 출력함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                (</a:t>
            </a:r>
            <a:r>
              <a:rPr lang="ko-KR" altLang="en-US" dirty="0" smtClean="0">
                <a:latin typeface="+mn-ea"/>
              </a:rPr>
              <a:t>괄호 안에 숫자를 입력해 데이터 개수 교체가능</a:t>
            </a:r>
            <a:r>
              <a:rPr lang="en-US" altLang="ko-KR" dirty="0" smtClean="0">
                <a:latin typeface="+mn-ea"/>
              </a:rPr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25" y="1489613"/>
            <a:ext cx="6523292" cy="2524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841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6. </a:t>
            </a:r>
            <a:r>
              <a:rPr lang="ko-KR" altLang="en-US" sz="2400" b="1" dirty="0">
                <a:latin typeface="+mn-ea"/>
              </a:rPr>
              <a:t>다중선형회귀분석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실습 </a:t>
            </a:r>
            <a:r>
              <a:rPr lang="en-US" altLang="ko-KR" sz="2400" b="1" dirty="0" smtClean="0">
                <a:latin typeface="+mn-ea"/>
              </a:rPr>
              <a:t>– Basic 2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1489614"/>
            <a:ext cx="4347729" cy="195434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코드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X.columns</a:t>
            </a:r>
            <a:r>
              <a:rPr lang="en-US" altLang="ko-KR" dirty="0" smtClean="0">
                <a:latin typeface="+mn-ea"/>
              </a:rPr>
              <a:t> = </a:t>
            </a:r>
            <a:r>
              <a:rPr lang="en-US" altLang="ko-KR" dirty="0" err="1" smtClean="0">
                <a:latin typeface="+mn-ea"/>
              </a:rPr>
              <a:t>boston_house_prices.feature_names</a:t>
            </a:r>
            <a:r>
              <a:rPr lang="en-US" altLang="ko-KR" dirty="0" smtClean="0">
                <a:latin typeface="+mn-ea"/>
              </a:rPr>
              <a:t> :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숫자로 구성된 </a:t>
            </a:r>
            <a:r>
              <a:rPr lang="en-US" altLang="ko-KR" dirty="0" err="1" smtClean="0">
                <a:latin typeface="+mn-ea"/>
              </a:rPr>
              <a:t>data_frame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컬럼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이름을 </a:t>
            </a:r>
            <a:r>
              <a:rPr lang="en-US" altLang="ko-KR" dirty="0" err="1" smtClean="0">
                <a:latin typeface="+mn-ea"/>
              </a:rPr>
              <a:t>feature_names</a:t>
            </a:r>
            <a:r>
              <a:rPr lang="ko-KR" altLang="en-US" dirty="0" smtClean="0">
                <a:latin typeface="+mn-ea"/>
              </a:rPr>
              <a:t>에 저장된 </a:t>
            </a:r>
            <a:r>
              <a:rPr lang="ko-KR" altLang="en-US" dirty="0" err="1" smtClean="0">
                <a:latin typeface="+mn-ea"/>
              </a:rPr>
              <a:t>컬럼</a:t>
            </a:r>
            <a:r>
              <a:rPr lang="ko-KR" altLang="en-US" dirty="0" smtClean="0">
                <a:latin typeface="+mn-ea"/>
              </a:rPr>
              <a:t> 이름으로 교체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altLang="ko-KR" dirty="0" smtClean="0">
                <a:latin typeface="+mn-ea"/>
              </a:rPr>
              <a:t>Boston dataset </a:t>
            </a:r>
            <a:r>
              <a:rPr lang="ko-KR" altLang="en-US" dirty="0" smtClean="0">
                <a:latin typeface="+mn-ea"/>
              </a:rPr>
              <a:t>데이터프레임으로 정제하기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129" y="1489614"/>
            <a:ext cx="6757988" cy="228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6. </a:t>
            </a:r>
            <a:r>
              <a:rPr lang="ko-KR" altLang="en-US" sz="2400" b="1" dirty="0">
                <a:latin typeface="+mn-ea"/>
              </a:rPr>
              <a:t>다중선형회귀분석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실습 </a:t>
            </a:r>
            <a:r>
              <a:rPr lang="en-US" altLang="ko-KR" sz="2400" b="1" dirty="0" smtClean="0">
                <a:latin typeface="+mn-ea"/>
              </a:rPr>
              <a:t>– Basic 2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1489613"/>
            <a:ext cx="4347729" cy="433861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y </a:t>
            </a:r>
            <a:r>
              <a:rPr lang="en-US" altLang="ko-KR" dirty="0">
                <a:latin typeface="+mn-ea"/>
              </a:rPr>
              <a:t>:           </a:t>
            </a:r>
            <a:r>
              <a:rPr lang="en-US" altLang="ko-KR" dirty="0" smtClean="0">
                <a:latin typeface="+mn-ea"/>
              </a:rPr>
              <a:t>                                 ‘X’ </a:t>
            </a:r>
            <a:r>
              <a:rPr lang="ko-KR" altLang="en-US" dirty="0">
                <a:latin typeface="+mn-ea"/>
              </a:rPr>
              <a:t>변수에 전체 데이터 중 </a:t>
            </a:r>
            <a:r>
              <a:rPr lang="en-US" altLang="ko-KR" dirty="0" smtClean="0">
                <a:latin typeface="+mn-ea"/>
              </a:rPr>
              <a:t>‘Price’</a:t>
            </a:r>
            <a:r>
              <a:rPr lang="ko-KR" altLang="en-US" dirty="0" smtClean="0">
                <a:latin typeface="+mn-ea"/>
              </a:rPr>
              <a:t>에 </a:t>
            </a:r>
            <a:r>
              <a:rPr lang="ko-KR" altLang="en-US" dirty="0">
                <a:latin typeface="+mn-ea"/>
              </a:rPr>
              <a:t>해당하는 </a:t>
            </a:r>
            <a:r>
              <a:rPr lang="ko-KR" altLang="en-US" dirty="0" smtClean="0">
                <a:latin typeface="+mn-ea"/>
              </a:rPr>
              <a:t>값만 데이터프레임에서 제외시키고 해당 </a:t>
            </a:r>
            <a:r>
              <a:rPr lang="en-US" altLang="ko-KR" dirty="0" smtClean="0">
                <a:latin typeface="+mn-ea"/>
              </a:rPr>
              <a:t>‘Price’</a:t>
            </a:r>
            <a:r>
              <a:rPr lang="ko-KR" altLang="en-US" smtClean="0">
                <a:latin typeface="+mn-ea"/>
              </a:rPr>
              <a:t>값을 저장한 </a:t>
            </a:r>
            <a:r>
              <a:rPr lang="ko-KR" altLang="en-US" dirty="0" smtClean="0">
                <a:latin typeface="+mn-ea"/>
              </a:rPr>
              <a:t>변수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python.list.pop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                                           </a:t>
            </a:r>
            <a:r>
              <a:rPr lang="ko-KR" altLang="en-US" dirty="0" smtClean="0">
                <a:latin typeface="+mn-ea"/>
              </a:rPr>
              <a:t>리스트 내의 지정한 위치에 </a:t>
            </a:r>
            <a:r>
              <a:rPr lang="ko-KR" altLang="en-US" smtClean="0">
                <a:latin typeface="+mn-ea"/>
              </a:rPr>
              <a:t>있는 컬럼 삭제하고 삭제된 컬럼 반환</a:t>
            </a:r>
            <a:endParaRPr lang="en-US" altLang="ko-KR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+mn-ea"/>
              </a:rPr>
              <a:t>코드 설명</a:t>
            </a:r>
            <a:endParaRPr lang="en-US" altLang="ko-KR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mtClean="0">
                <a:latin typeface="+mn-ea"/>
              </a:rPr>
              <a:t>X</a:t>
            </a:r>
            <a:r>
              <a:rPr lang="en-US" altLang="ko-KR" dirty="0" smtClean="0">
                <a:latin typeface="+mn-ea"/>
              </a:rPr>
              <a:t>[‘Price’] = </a:t>
            </a:r>
            <a:r>
              <a:rPr lang="en-US" altLang="ko-KR" dirty="0" err="1" smtClean="0">
                <a:latin typeface="+mn-ea"/>
              </a:rPr>
              <a:t>boston_house_prices.target</a:t>
            </a:r>
            <a:r>
              <a:rPr lang="en-US" altLang="ko-KR" dirty="0" smtClean="0">
                <a:latin typeface="+mn-ea"/>
              </a:rPr>
              <a:t> :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    </a:t>
            </a:r>
            <a:r>
              <a:rPr lang="en-US" altLang="ko-KR" dirty="0" err="1" smtClean="0">
                <a:latin typeface="+mn-ea"/>
              </a:rPr>
              <a:t>data_frame</a:t>
            </a:r>
            <a:r>
              <a:rPr lang="ko-KR" altLang="en-US" dirty="0" smtClean="0">
                <a:latin typeface="+mn-ea"/>
              </a:rPr>
              <a:t>에 </a:t>
            </a:r>
            <a:r>
              <a:rPr lang="en-US" altLang="ko-KR" dirty="0" smtClean="0">
                <a:latin typeface="+mn-ea"/>
              </a:rPr>
              <a:t>Price</a:t>
            </a:r>
            <a:r>
              <a:rPr lang="ko-KR" altLang="en-US" dirty="0" smtClean="0">
                <a:latin typeface="+mn-ea"/>
              </a:rPr>
              <a:t>란 </a:t>
            </a:r>
            <a:r>
              <a:rPr lang="ko-KR" altLang="en-US" dirty="0" err="1" smtClean="0">
                <a:latin typeface="+mn-ea"/>
              </a:rPr>
              <a:t>컬럼을</a:t>
            </a:r>
            <a:r>
              <a:rPr lang="ko-KR" altLang="en-US" dirty="0" smtClean="0">
                <a:latin typeface="+mn-ea"/>
              </a:rPr>
              <a:t> 추가하고 데이터는 </a:t>
            </a:r>
            <a:r>
              <a:rPr lang="en-US" altLang="ko-KR" dirty="0" smtClean="0">
                <a:latin typeface="+mn-ea"/>
              </a:rPr>
              <a:t>target</a:t>
            </a:r>
            <a:r>
              <a:rPr lang="ko-KR" altLang="en-US" dirty="0" smtClean="0">
                <a:latin typeface="+mn-ea"/>
              </a:rPr>
              <a:t>에 저장된 데이터를 사용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altLang="ko-KR" dirty="0" smtClean="0">
                <a:latin typeface="+mn-ea"/>
              </a:rPr>
              <a:t>Boston dataset </a:t>
            </a:r>
            <a:r>
              <a:rPr lang="ko-KR" altLang="en-US" dirty="0" smtClean="0">
                <a:latin typeface="+mn-ea"/>
              </a:rPr>
              <a:t>데이터프레임으로 정제하기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442" y="1489614"/>
            <a:ext cx="61626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900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6. </a:t>
            </a:r>
            <a:r>
              <a:rPr lang="ko-KR" altLang="en-US" sz="2400" b="1" dirty="0">
                <a:latin typeface="+mn-ea"/>
              </a:rPr>
              <a:t>다중선형회귀분석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실습 </a:t>
            </a:r>
            <a:r>
              <a:rPr lang="en-US" altLang="ko-KR" sz="2400" b="1" dirty="0" smtClean="0">
                <a:latin typeface="+mn-ea"/>
              </a:rPr>
              <a:t>– Basic 2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ko-KR" altLang="en-US" dirty="0" smtClean="0">
                <a:latin typeface="+mn-ea"/>
              </a:rPr>
              <a:t>데이터 학습시키기</a:t>
            </a:r>
            <a:endParaRPr lang="en-US" altLang="ko-KR" dirty="0" smtClean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480645" y="4537816"/>
                <a:ext cx="11181472" cy="1478423"/>
              </a:xfrm>
              <a:prstGeom prst="rect">
                <a:avLst/>
              </a:prstGeom>
              <a:noFill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dirty="0" smtClean="0">
                    <a:latin typeface="+mn-ea"/>
                  </a:rPr>
                  <a:t>코드 </a:t>
                </a:r>
                <a:r>
                  <a:rPr lang="ko-KR" altLang="en-US" dirty="0">
                    <a:latin typeface="+mn-ea"/>
                  </a:rPr>
                  <a:t>설명</a:t>
                </a:r>
                <a:endParaRPr lang="en-US" altLang="ko-KR" dirty="0">
                  <a:latin typeface="+mn-ea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>
                    <a:latin typeface="+mn-ea"/>
                  </a:rPr>
                  <a:t>print(‘a value = ‘, </a:t>
                </a:r>
                <a:r>
                  <a:rPr lang="en-US" altLang="ko-KR" dirty="0" err="1" smtClean="0">
                    <a:latin typeface="+mn-ea"/>
                  </a:rPr>
                  <a:t>linear_regression.intercept</a:t>
                </a:r>
                <a:r>
                  <a:rPr lang="en-US" altLang="ko-KR" dirty="0" smtClean="0">
                    <a:latin typeface="+mn-ea"/>
                  </a:rPr>
                  <a:t>_) :       </a:t>
                </a:r>
                <a:r>
                  <a:rPr lang="ko-KR" altLang="en-US" dirty="0" smtClean="0">
                    <a:latin typeface="+mn-ea"/>
                  </a:rPr>
                  <a:t>선형회귀분석에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𝛼</m:t>
                    </m:r>
                  </m:oMath>
                </a14:m>
                <a:r>
                  <a:rPr lang="ko-KR" altLang="en-US" dirty="0" smtClean="0">
                    <a:latin typeface="+mn-ea"/>
                  </a:rPr>
                  <a:t>회귀계수 출력 </a:t>
                </a:r>
                <a:endParaRPr lang="en-US" altLang="ko-KR" dirty="0" smtClean="0">
                  <a:latin typeface="+mn-ea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+mn-ea"/>
                  </a:rPr>
                  <a:t>p</a:t>
                </a:r>
                <a:r>
                  <a:rPr lang="en-US" altLang="ko-KR" dirty="0" smtClean="0">
                    <a:latin typeface="+mn-ea"/>
                  </a:rPr>
                  <a:t>rint(‘b value = ‘, </a:t>
                </a:r>
                <a:r>
                  <a:rPr lang="en-US" altLang="ko-KR" dirty="0" err="1" smtClean="0">
                    <a:latin typeface="+mn-ea"/>
                  </a:rPr>
                  <a:t>linear_regression.coef</a:t>
                </a:r>
                <a:r>
                  <a:rPr lang="en-US" altLang="ko-KR" dirty="0" smtClean="0">
                    <a:latin typeface="+mn-ea"/>
                  </a:rPr>
                  <a:t>_) :        </a:t>
                </a:r>
                <a:r>
                  <a:rPr lang="ko-KR" altLang="en-US" dirty="0" smtClean="0">
                    <a:latin typeface="+mn-ea"/>
                  </a:rPr>
                  <a:t>선형회귀분석에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ko-KR" altLang="en-US" dirty="0">
                    <a:latin typeface="+mn-ea"/>
                  </a:rPr>
                  <a:t>회귀계수 출력 </a:t>
                </a:r>
                <a:endParaRPr lang="en-US" altLang="ko-KR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45" y="4537816"/>
                <a:ext cx="11181472" cy="1478423"/>
              </a:xfrm>
              <a:prstGeom prst="rect">
                <a:avLst/>
              </a:prstGeom>
              <a:blipFill rotWithShape="0"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5" y="1212614"/>
            <a:ext cx="7112233" cy="2484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79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6. </a:t>
            </a:r>
            <a:r>
              <a:rPr lang="ko-KR" altLang="en-US" sz="2400" b="1" dirty="0">
                <a:latin typeface="+mn-ea"/>
              </a:rPr>
              <a:t>다중선형회귀분석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실습 </a:t>
            </a:r>
            <a:r>
              <a:rPr lang="en-US" altLang="ko-KR" sz="2400" b="1" dirty="0" smtClean="0">
                <a:latin typeface="+mn-ea"/>
              </a:rPr>
              <a:t>– Basic 2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ko-KR" altLang="en-US" dirty="0">
                <a:latin typeface="+mn-ea"/>
              </a:rPr>
              <a:t>적합도 검증</a:t>
            </a:r>
            <a:endParaRPr lang="en-US" altLang="ko-KR" dirty="0">
              <a:latin typeface="+mn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531" y="1489615"/>
            <a:ext cx="3589586" cy="325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80645" y="1298964"/>
            <a:ext cx="4347729" cy="166642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residuals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                                </a:t>
            </a:r>
            <a:r>
              <a:rPr lang="ko-KR" altLang="en-US" dirty="0" smtClean="0">
                <a:latin typeface="+mn-ea"/>
              </a:rPr>
              <a:t>예측하고자 </a:t>
            </a:r>
            <a:r>
              <a:rPr lang="ko-KR" altLang="en-US" dirty="0">
                <a:latin typeface="+mn-ea"/>
              </a:rPr>
              <a:t>하는 </a:t>
            </a:r>
            <a:r>
              <a:rPr lang="en-US" altLang="ko-KR" dirty="0" smtClean="0">
                <a:latin typeface="+mn-ea"/>
              </a:rPr>
              <a:t>‘y’</a:t>
            </a:r>
            <a:r>
              <a:rPr lang="ko-KR" altLang="en-US" dirty="0">
                <a:latin typeface="+mn-ea"/>
              </a:rPr>
              <a:t>값에서 모델을 통해 예측된 값을 빼서 </a:t>
            </a:r>
            <a:r>
              <a:rPr lang="ko-KR" altLang="en-US" dirty="0" err="1" smtClean="0">
                <a:latin typeface="+mn-ea"/>
              </a:rPr>
              <a:t>잔차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오차 값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저장한 </a:t>
            </a:r>
            <a:r>
              <a:rPr lang="ko-KR" altLang="en-US" dirty="0" smtClean="0">
                <a:latin typeface="+mn-ea"/>
              </a:rPr>
              <a:t>변수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91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6. </a:t>
            </a:r>
            <a:r>
              <a:rPr lang="ko-KR" altLang="en-US" sz="2400" b="1" dirty="0">
                <a:latin typeface="+mn-ea"/>
              </a:rPr>
              <a:t>다중선형회귀분석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실습 </a:t>
            </a:r>
            <a:r>
              <a:rPr lang="en-US" altLang="ko-KR" sz="2400" b="1" dirty="0" smtClean="0">
                <a:latin typeface="+mn-ea"/>
              </a:rPr>
              <a:t>– Basic 2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ko-KR" altLang="en-US" dirty="0">
                <a:latin typeface="+mn-ea"/>
              </a:rPr>
              <a:t>적합도 검증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1489615"/>
            <a:ext cx="4347729" cy="29541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변수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SSE : </a:t>
            </a:r>
            <a:r>
              <a:rPr lang="en-US" altLang="ko-KR" dirty="0" smtClean="0">
                <a:latin typeface="+mn-ea"/>
              </a:rPr>
              <a:t>                                      </a:t>
            </a:r>
            <a:r>
              <a:rPr lang="ko-KR" altLang="en-US" dirty="0" smtClean="0">
                <a:latin typeface="+mn-ea"/>
              </a:rPr>
              <a:t>결정계수 </a:t>
            </a:r>
            <a:r>
              <a:rPr lang="ko-KR" altLang="en-US" dirty="0">
                <a:latin typeface="+mn-ea"/>
              </a:rPr>
              <a:t>값을 구하기 위해 필요한 </a:t>
            </a:r>
            <a:r>
              <a:rPr lang="en-US" altLang="ko-KR" dirty="0">
                <a:latin typeface="+mn-ea"/>
              </a:rPr>
              <a:t>SSE </a:t>
            </a:r>
            <a:r>
              <a:rPr lang="ko-KR" altLang="en-US" dirty="0">
                <a:latin typeface="+mn-ea"/>
              </a:rPr>
              <a:t>값을 계산 후 저장한 변수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SST : </a:t>
            </a:r>
            <a:r>
              <a:rPr lang="en-US" altLang="ko-KR" dirty="0" smtClean="0">
                <a:latin typeface="+mn-ea"/>
              </a:rPr>
              <a:t>                                      </a:t>
            </a:r>
            <a:r>
              <a:rPr lang="ko-KR" altLang="en-US" dirty="0" smtClean="0">
                <a:latin typeface="+mn-ea"/>
              </a:rPr>
              <a:t>결정계수 </a:t>
            </a:r>
            <a:r>
              <a:rPr lang="ko-KR" altLang="en-US" dirty="0">
                <a:latin typeface="+mn-ea"/>
              </a:rPr>
              <a:t>값을 구하기 위해 필요한 </a:t>
            </a:r>
            <a:r>
              <a:rPr lang="en-US" altLang="ko-KR" dirty="0">
                <a:latin typeface="+mn-ea"/>
              </a:rPr>
              <a:t>SST </a:t>
            </a:r>
            <a:r>
              <a:rPr lang="ko-KR" altLang="en-US" dirty="0">
                <a:latin typeface="+mn-ea"/>
              </a:rPr>
              <a:t>값을 계산 후 저장한 변수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R_squared</a:t>
            </a:r>
            <a:r>
              <a:rPr lang="en-US" altLang="ko-KR" dirty="0">
                <a:latin typeface="+mn-ea"/>
              </a:rPr>
              <a:t> : </a:t>
            </a:r>
            <a:r>
              <a:rPr lang="en-US" altLang="ko-KR" dirty="0" smtClean="0">
                <a:latin typeface="+mn-ea"/>
              </a:rPr>
              <a:t>                              </a:t>
            </a:r>
            <a:r>
              <a:rPr lang="ko-KR" altLang="en-US" dirty="0" smtClean="0">
                <a:latin typeface="+mn-ea"/>
              </a:rPr>
              <a:t>적합도 </a:t>
            </a:r>
            <a:r>
              <a:rPr lang="ko-KR" altLang="en-US" dirty="0">
                <a:latin typeface="+mn-ea"/>
              </a:rPr>
              <a:t>검증을 위해 필요한 결정계수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값을 계산 후 저장한 변수</a:t>
            </a:r>
            <a:endParaRPr lang="en-US" altLang="ko-KR" dirty="0">
              <a:latin typeface="+mn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247" y="1489615"/>
            <a:ext cx="4233870" cy="1656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9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단일선형회귀분석이란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3"/>
            </a:pPr>
            <a:r>
              <a:rPr lang="ko-KR" altLang="en-US" sz="2000" b="1" dirty="0" smtClean="0">
                <a:latin typeface="+mn-ea"/>
              </a:rPr>
              <a:t>산포도 소개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회귀분석을 할 때는 먼저 두 변수 사이의 관계를 대략적으로 알아보기 위하여 산포도</a:t>
            </a:r>
            <a:r>
              <a:rPr lang="en-US" altLang="ko-KR" sz="2000" dirty="0" smtClean="0">
                <a:latin typeface="+mn-ea"/>
              </a:rPr>
              <a:t>(Scatter Diagram)</a:t>
            </a:r>
            <a:r>
              <a:rPr lang="ko-KR" altLang="en-US" sz="2000" dirty="0" smtClean="0">
                <a:latin typeface="+mn-ea"/>
              </a:rPr>
              <a:t>를 그린다</a:t>
            </a:r>
            <a:r>
              <a:rPr lang="en-US" altLang="ko-KR" sz="2000" dirty="0" smtClean="0">
                <a:latin typeface="+mn-ea"/>
              </a:rPr>
              <a:t>. (</a:t>
            </a:r>
            <a:r>
              <a:rPr lang="ko-KR" altLang="en-US" sz="2000" dirty="0" smtClean="0">
                <a:latin typeface="+mn-ea"/>
              </a:rPr>
              <a:t>산포도 </a:t>
            </a:r>
            <a:r>
              <a:rPr lang="en-US" altLang="ko-KR" sz="2000" dirty="0" smtClean="0">
                <a:latin typeface="+mn-ea"/>
              </a:rPr>
              <a:t>= </a:t>
            </a:r>
            <a:r>
              <a:rPr lang="ko-KR" altLang="en-US" sz="2000" dirty="0" err="1" smtClean="0">
                <a:latin typeface="+mn-ea"/>
              </a:rPr>
              <a:t>산점도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보통 </a:t>
            </a:r>
            <a:r>
              <a:rPr lang="en-US" altLang="ko-KR" sz="2000" dirty="0" smtClean="0">
                <a:latin typeface="+mn-ea"/>
              </a:rPr>
              <a:t>X</a:t>
            </a:r>
            <a:r>
              <a:rPr lang="ko-KR" altLang="en-US" sz="2000" dirty="0" smtClean="0">
                <a:latin typeface="+mn-ea"/>
              </a:rPr>
              <a:t>축에 독립변수</a:t>
            </a:r>
            <a:r>
              <a:rPr lang="en-US" altLang="ko-KR" sz="2000" dirty="0" smtClean="0">
                <a:latin typeface="+mn-ea"/>
              </a:rPr>
              <a:t>, Y</a:t>
            </a:r>
            <a:r>
              <a:rPr lang="ko-KR" altLang="en-US" sz="2000" dirty="0" smtClean="0">
                <a:latin typeface="+mn-ea"/>
              </a:rPr>
              <a:t>축에 종속변수를 설정하고 각 변수의 값을 나타내는 점을 도표에 나타낸 것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두 변수간의 관련성 및 예측을 위한 상관분석이나 회귀분석을 할 만한 자료인지를 미리 알 수 있음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+mn-ea"/>
            </a:endParaRPr>
          </a:p>
          <a:p>
            <a:endParaRPr lang="en-US" altLang="ko-KR" sz="2000" b="1" dirty="0">
              <a:latin typeface="+mn-ea"/>
              <a:ea typeface="맑은 고딕" panose="020B0503020000020004" pitchFamily="50" charset="-127"/>
            </a:endParaRPr>
          </a:p>
          <a:p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  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32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6. </a:t>
            </a:r>
            <a:r>
              <a:rPr lang="ko-KR" altLang="en-US" sz="2400" b="1" dirty="0">
                <a:latin typeface="+mn-ea"/>
              </a:rPr>
              <a:t>다중선형회귀분석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실습 </a:t>
            </a:r>
            <a:r>
              <a:rPr lang="en-US" altLang="ko-KR" sz="2400" b="1" dirty="0" smtClean="0">
                <a:latin typeface="+mn-ea"/>
              </a:rPr>
              <a:t>– Basic 2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7"/>
            </a:pPr>
            <a:r>
              <a:rPr lang="ko-KR" altLang="en-US" dirty="0" smtClean="0">
                <a:latin typeface="+mn-ea"/>
              </a:rPr>
              <a:t>성능평가 하기</a:t>
            </a:r>
            <a:endParaRPr lang="en-US" altLang="ko-KR" dirty="0">
              <a:latin typeface="+mn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511" y="2439563"/>
            <a:ext cx="8252979" cy="197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2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단일선형회귀분석이란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3"/>
            </a:pPr>
            <a:r>
              <a:rPr lang="ko-KR" altLang="en-US" sz="2000" b="1" dirty="0" smtClean="0">
                <a:latin typeface="+mn-ea"/>
              </a:rPr>
              <a:t>산포도 예시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000" b="1" dirty="0" smtClean="0">
              <a:latin typeface="+mn-ea"/>
              <a:ea typeface="맑은 고딕" panose="020B0503020000020004" pitchFamily="50" charset="-127"/>
            </a:endParaRPr>
          </a:p>
          <a:p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차량가격과 판매액                                 </a:t>
            </a:r>
            <a:r>
              <a:rPr lang="en-US" altLang="ko-KR" sz="2000" b="1" dirty="0" smtClean="0">
                <a:latin typeface="+mn-ea"/>
                <a:ea typeface="맑은 고딕" panose="020B0503020000020004" pitchFamily="50" charset="-127"/>
              </a:rPr>
              <a:t>(</a:t>
            </a:r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단위 </a:t>
            </a:r>
            <a:r>
              <a:rPr lang="en-US" altLang="ko-KR" sz="2000" b="1" dirty="0" smtClean="0">
                <a:latin typeface="+mn-ea"/>
                <a:ea typeface="맑은 고딕" panose="020B0503020000020004" pitchFamily="50" charset="-127"/>
              </a:rPr>
              <a:t>: </a:t>
            </a:r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백만 원</a:t>
            </a:r>
            <a:r>
              <a:rPr lang="en-US" altLang="ko-KR" sz="2000" b="1" dirty="0" smtClean="0">
                <a:latin typeface="+mn-ea"/>
                <a:ea typeface="맑은 고딕" panose="020B0503020000020004" pitchFamily="50" charset="-127"/>
              </a:rPr>
              <a:t>)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0703653"/>
                  </p:ext>
                </p:extLst>
              </p:nvPr>
            </p:nvGraphicFramePr>
            <p:xfrm>
              <a:off x="568410" y="2198832"/>
              <a:ext cx="7102122" cy="2627716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367374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36737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2367374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7058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smtClean="0"/>
                            <a:t>차종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smtClean="0"/>
                            <a:t>차량 가격</a:t>
                          </a:r>
                          <a:r>
                            <a:rPr lang="en-US" altLang="ko-KR" sz="18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1" i="1" smtClean="0"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altLang="ko-KR" sz="1800" dirty="0" smtClean="0"/>
                            <a:t>)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smtClean="0"/>
                            <a:t>판매액</a:t>
                          </a:r>
                          <a:r>
                            <a:rPr lang="en-US" altLang="ko-KR" sz="18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1" i="1" smtClean="0">
                                  <a:latin typeface="Cambria Math"/>
                                </a:rPr>
                                <m:t>𝒚</m:t>
                              </m:r>
                            </m:oMath>
                          </a14:m>
                          <a:r>
                            <a:rPr lang="en-US" altLang="ko-KR" sz="1800" dirty="0" smtClean="0"/>
                            <a:t>)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58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13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40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58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19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83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58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C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16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62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58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D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48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7058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E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15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58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37058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F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43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0703653"/>
                  </p:ext>
                </p:extLst>
              </p:nvPr>
            </p:nvGraphicFramePr>
            <p:xfrm>
              <a:off x="568410" y="2198832"/>
              <a:ext cx="7102122" cy="2627716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367374"/>
                    <a:gridCol w="2367374"/>
                    <a:gridCol w="2367374"/>
                  </a:tblGrid>
                  <a:tr h="37538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smtClean="0"/>
                            <a:t>차종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>
                        <a:blipFill rotWithShape="1">
                          <a:blip r:embed="rId3"/>
                          <a:stretch>
                            <a:fillRect l="-99743" t="-8065" r="-100000" b="-6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1069" marR="101069" marT="50534" marB="50534">
                        <a:blipFill rotWithShape="1">
                          <a:blip r:embed="rId3"/>
                          <a:stretch>
                            <a:fillRect l="-200258" t="-8065" r="-258" b="-619355"/>
                          </a:stretch>
                        </a:blipFill>
                      </a:tcPr>
                    </a:tc>
                  </a:tr>
                  <a:tr h="37538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13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40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</a:tr>
                  <a:tr h="37538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19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83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</a:tr>
                  <a:tr h="37538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C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16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62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</a:tr>
                  <a:tr h="37538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D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48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</a:tr>
                  <a:tr h="37538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E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15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58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</a:tr>
                  <a:tr h="37538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F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14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43</a:t>
                          </a:r>
                          <a:endParaRPr lang="ko-KR" altLang="en-US" sz="1800" dirty="0"/>
                        </a:p>
                      </a:txBody>
                      <a:tcPr marL="101069" marR="101069" marT="50534" marB="50534"/>
                    </a:tc>
                  </a:tr>
                </a:tbl>
              </a:graphicData>
            </a:graphic>
          </p:graphicFrame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493" y="1855206"/>
            <a:ext cx="3558620" cy="3441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89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단일선형회귀분석이란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4"/>
            </a:pPr>
            <a:r>
              <a:rPr lang="ko-KR" altLang="en-US" sz="2000" b="1" dirty="0" smtClean="0">
                <a:latin typeface="+mn-ea"/>
              </a:rPr>
              <a:t>단일선형회귀모델 소개</a:t>
            </a:r>
            <a:endParaRPr lang="en-US" altLang="ko-KR" sz="2000" b="1" dirty="0" smtClean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750276" y="1347375"/>
                <a:ext cx="11059286" cy="4708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>
                    <a:latin typeface="+mn-ea"/>
                  </a:rPr>
                  <a:t>종속변수 </a:t>
                </a:r>
                <a:r>
                  <a:rPr lang="en-US" altLang="ko-KR" sz="2000" dirty="0" smtClean="0">
                    <a:latin typeface="+mn-ea"/>
                  </a:rPr>
                  <a:t>Y</a:t>
                </a:r>
                <a:r>
                  <a:rPr lang="ko-KR" altLang="en-US" sz="2000" dirty="0" smtClean="0">
                    <a:latin typeface="+mn-ea"/>
                  </a:rPr>
                  <a:t>가 독립변수 </a:t>
                </a:r>
                <a:r>
                  <a:rPr lang="en-US" altLang="ko-KR" sz="2000" dirty="0" smtClean="0">
                    <a:latin typeface="+mn-ea"/>
                  </a:rPr>
                  <a:t>X</a:t>
                </a:r>
                <a:r>
                  <a:rPr lang="ko-KR" altLang="en-US" sz="2000" dirty="0" smtClean="0">
                    <a:latin typeface="+mn-ea"/>
                  </a:rPr>
                  <a:t>와 </a:t>
                </a:r>
                <a:r>
                  <a:rPr lang="ko-KR" altLang="en-US" sz="2000" dirty="0" err="1" smtClean="0">
                    <a:latin typeface="+mn-ea"/>
                  </a:rPr>
                  <a:t>오차항</a:t>
                </a:r>
                <a:r>
                  <a:rPr lang="en-US" altLang="ko-KR" sz="2000" dirty="0" smtClean="0">
                    <a:latin typeface="+mn-ea"/>
                  </a:rPr>
                  <a:t>(Error </a:t>
                </a:r>
                <a:r>
                  <a:rPr lang="en-US" altLang="ko-KR" sz="2000" dirty="0">
                    <a:latin typeface="+mn-ea"/>
                  </a:rPr>
                  <a:t>T</a:t>
                </a:r>
                <a:r>
                  <a:rPr lang="en-US" altLang="ko-KR" sz="2000" dirty="0" smtClean="0">
                    <a:latin typeface="+mn-ea"/>
                  </a:rPr>
                  <a:t>erm)</a:t>
                </a:r>
                <a:r>
                  <a:rPr lang="ko-KR" altLang="en-US" sz="2000" dirty="0" smtClean="0">
                    <a:latin typeface="+mn-ea"/>
                  </a:rPr>
                  <a:t>에 어떻게 관련되어 있는가를 나타내는 방정식</a:t>
                </a:r>
                <a:endParaRPr lang="en-US" altLang="ko-KR" sz="2000" dirty="0" smtClean="0">
                  <a:latin typeface="+mn-ea"/>
                </a:endParaRPr>
              </a:p>
              <a:p>
                <a:endParaRPr lang="en-US" altLang="ko-KR" sz="2000" dirty="0" smtClean="0">
                  <a:latin typeface="+mn-ea"/>
                  <a:ea typeface="맑은 고딕" panose="020B0503020000020004" pitchFamily="50" charset="-127"/>
                </a:endParaRPr>
              </a:p>
              <a:p>
                <a:r>
                  <a:rPr lang="ko-KR" altLang="ko-KR" sz="2000" dirty="0" smtClean="0">
                    <a:latin typeface="+mn-ea"/>
                    <a:ea typeface="맑은 고딕" panose="020B0503020000020004" pitchFamily="50" charset="-127"/>
                  </a:rPr>
                  <a:t>※</a:t>
                </a:r>
                <a:r>
                  <a:rPr lang="en-US" altLang="ko-KR" sz="2000" dirty="0" smtClean="0">
                    <a:latin typeface="+mn-ea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2000" dirty="0" err="1" smtClean="0">
                    <a:latin typeface="+mn-ea"/>
                    <a:ea typeface="맑은 고딕" panose="020B0503020000020004" pitchFamily="50" charset="-127"/>
                  </a:rPr>
                  <a:t>오차항</a:t>
                </a:r>
                <a:r>
                  <a:rPr lang="en-US" altLang="ko-KR" sz="2000" dirty="0" smtClean="0">
                    <a:latin typeface="+mn-ea"/>
                    <a:ea typeface="맑은 고딕" panose="020B0503020000020004" pitchFamily="50" charset="-127"/>
                  </a:rPr>
                  <a:t>(Error Term)</a:t>
                </a:r>
                <a:endParaRPr lang="en-US" altLang="ko-KR" sz="2000" dirty="0">
                  <a:latin typeface="+mn-ea"/>
                  <a:ea typeface="맑은 고딕" panose="020B0503020000020004" pitchFamily="50" charset="-127"/>
                </a:endParaRPr>
              </a:p>
              <a:p>
                <a:r>
                  <a:rPr lang="en-US" altLang="ko-KR" sz="2000" dirty="0">
                    <a:latin typeface="+mn-ea"/>
                    <a:ea typeface="맑은 고딕" panose="020B0503020000020004" pitchFamily="50" charset="-127"/>
                  </a:rPr>
                  <a:t>: </a:t>
                </a:r>
                <a:r>
                  <a:rPr lang="ko-KR" altLang="en-US" sz="2000" dirty="0" smtClean="0">
                    <a:latin typeface="+mn-ea"/>
                    <a:ea typeface="맑은 고딕" panose="020B0503020000020004" pitchFamily="50" charset="-127"/>
                  </a:rPr>
                  <a:t>독립변수 </a:t>
                </a:r>
                <a:r>
                  <a:rPr lang="en-US" altLang="ko-KR" sz="2000" dirty="0" smtClean="0">
                    <a:latin typeface="+mn-ea"/>
                    <a:ea typeface="맑은 고딕" panose="020B0503020000020004" pitchFamily="50" charset="-127"/>
                  </a:rPr>
                  <a:t>X</a:t>
                </a:r>
                <a:r>
                  <a:rPr lang="ko-KR" altLang="en-US" sz="2000" dirty="0" smtClean="0">
                    <a:latin typeface="+mn-ea"/>
                    <a:ea typeface="맑은 고딕" panose="020B0503020000020004" pitchFamily="50" charset="-127"/>
                  </a:rPr>
                  <a:t>의 값이 주어질 때 종속변수 </a:t>
                </a:r>
                <a:r>
                  <a:rPr lang="en-US" altLang="ko-KR" sz="2000" dirty="0" smtClean="0">
                    <a:latin typeface="+mn-ea"/>
                    <a:ea typeface="맑은 고딕" panose="020B0503020000020004" pitchFamily="50" charset="-127"/>
                  </a:rPr>
                  <a:t>Y</a:t>
                </a:r>
                <a:r>
                  <a:rPr lang="ko-KR" altLang="en-US" sz="2000" dirty="0" smtClean="0">
                    <a:latin typeface="+mn-ea"/>
                    <a:ea typeface="맑은 고딕" panose="020B0503020000020004" pitchFamily="50" charset="-127"/>
                  </a:rPr>
                  <a:t>의 실제 값과 예측 값의 차이를 말함</a:t>
                </a:r>
                <a:endParaRPr lang="en-US" altLang="ko-KR" sz="2000" dirty="0" smtClean="0">
                  <a:latin typeface="+mn-ea"/>
                  <a:ea typeface="맑은 고딕" panose="020B0503020000020004" pitchFamily="50" charset="-127"/>
                </a:endParaRPr>
              </a:p>
              <a:p>
                <a:endParaRPr lang="en-US" altLang="ko-KR" sz="2000" dirty="0" smtClean="0">
                  <a:latin typeface="+mn-ea"/>
                  <a:ea typeface="맑은 고딕" panose="020B0503020000020004" pitchFamily="50" charset="-127"/>
                </a:endParaRPr>
              </a:p>
              <a:p>
                <a:r>
                  <a:rPr lang="ko-KR" altLang="ko-KR" sz="2000" dirty="0" smtClean="0">
                    <a:latin typeface="+mn-ea"/>
                    <a:ea typeface="맑은 고딕" panose="020B0503020000020004" pitchFamily="50" charset="-127"/>
                  </a:rPr>
                  <a:t>※</a:t>
                </a:r>
                <a:r>
                  <a:rPr lang="en-US" altLang="ko-KR" sz="2000" dirty="0" smtClean="0">
                    <a:latin typeface="+mn-ea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2000" dirty="0" smtClean="0">
                    <a:latin typeface="+mn-ea"/>
                    <a:ea typeface="맑은 고딕" panose="020B0503020000020004" pitchFamily="50" charset="-127"/>
                  </a:rPr>
                  <a:t>단일선형회귀모델 식</a:t>
                </a: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000" dirty="0" smtClean="0">
                  <a:latin typeface="+mn-ea"/>
                </a:endParaRPr>
              </a:p>
              <a:p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>
                    <a:latin typeface="+mn-ea"/>
                  </a:rPr>
                  <a:t>위 식은 </a:t>
                </a:r>
                <a:r>
                  <a:rPr lang="en-US" altLang="ko-KR" sz="2000" dirty="0" smtClean="0">
                    <a:latin typeface="+mn-ea"/>
                  </a:rPr>
                  <a:t>X</a:t>
                </a:r>
                <a:r>
                  <a:rPr lang="ko-KR" altLang="en-US" sz="2000" dirty="0" smtClean="0">
                    <a:latin typeface="+mn-ea"/>
                  </a:rPr>
                  <a:t>라는 독립변수가 </a:t>
                </a:r>
                <a:r>
                  <a:rPr lang="en-US" altLang="ko-KR" sz="2000" dirty="0" smtClean="0">
                    <a:latin typeface="+mn-ea"/>
                  </a:rPr>
                  <a:t>Y</a:t>
                </a:r>
                <a:r>
                  <a:rPr lang="ko-KR" altLang="en-US" sz="2000" dirty="0" smtClean="0">
                    <a:latin typeface="+mn-ea"/>
                  </a:rPr>
                  <a:t>라는 종속변수에 주는 영향력을 식으로 나타낸 것</a:t>
                </a:r>
                <a:endParaRPr lang="en-US" altLang="ko-KR" sz="2000" dirty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latin typeface="+mn-ea"/>
                  </a:rPr>
                  <a:t> : i</a:t>
                </a:r>
                <a:r>
                  <a:rPr lang="ko-KR" altLang="en-US" sz="2000" dirty="0" smtClean="0">
                    <a:latin typeface="+mn-ea"/>
                  </a:rPr>
                  <a:t>번째 관측치에 대한 종속변수의 값</a:t>
                </a: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latin typeface="+mn-ea"/>
                  </a:rPr>
                  <a:t> : </a:t>
                </a:r>
                <a:r>
                  <a:rPr lang="ko-KR" altLang="en-US" sz="2000" dirty="0" smtClean="0">
                    <a:latin typeface="+mn-ea"/>
                  </a:rPr>
                  <a:t>이미</a:t>
                </a:r>
                <a:r>
                  <a:rPr lang="en-US" altLang="ko-KR" sz="2000" dirty="0" smtClean="0">
                    <a:latin typeface="+mn-ea"/>
                  </a:rPr>
                  <a:t> </a:t>
                </a:r>
                <a:r>
                  <a:rPr lang="ko-KR" altLang="en-US" sz="2000" dirty="0" smtClean="0">
                    <a:latin typeface="+mn-ea"/>
                  </a:rPr>
                  <a:t>알려진 독립변수의 </a:t>
                </a:r>
                <a:r>
                  <a:rPr lang="en-US" altLang="ko-KR" sz="2000" dirty="0" smtClean="0">
                    <a:latin typeface="+mn-ea"/>
                  </a:rPr>
                  <a:t>i</a:t>
                </a:r>
                <a:r>
                  <a:rPr lang="ko-KR" altLang="en-US" sz="2000" dirty="0" smtClean="0">
                    <a:latin typeface="+mn-ea"/>
                  </a:rPr>
                  <a:t>번째 값</a:t>
                </a: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sz="2000" dirty="0" smtClean="0">
                    <a:latin typeface="+mn-ea"/>
                  </a:rPr>
                  <a:t> : X</a:t>
                </a:r>
                <a:r>
                  <a:rPr lang="ko-KR" altLang="en-US" sz="2000" dirty="0" smtClean="0">
                    <a:latin typeface="+mn-ea"/>
                  </a:rPr>
                  <a:t>값이 변해도 </a:t>
                </a:r>
                <a:r>
                  <a:rPr lang="en-US" altLang="ko-KR" sz="2000" dirty="0" smtClean="0">
                    <a:latin typeface="+mn-ea"/>
                  </a:rPr>
                  <a:t>Y</a:t>
                </a:r>
                <a:r>
                  <a:rPr lang="ko-KR" altLang="en-US" sz="2000" dirty="0" smtClean="0">
                    <a:latin typeface="+mn-ea"/>
                  </a:rPr>
                  <a:t>의 변동에는 영향을 주지 않는 회귀 계수</a:t>
                </a: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/>
                      </a:rPr>
                      <m:t>𝛽</m:t>
                    </m:r>
                  </m:oMath>
                </a14:m>
                <a:r>
                  <a:rPr lang="en-US" altLang="ko-KR" sz="2000" dirty="0" smtClean="0">
                    <a:latin typeface="+mn-ea"/>
                  </a:rPr>
                  <a:t> : X</a:t>
                </a:r>
                <a:r>
                  <a:rPr lang="ko-KR" altLang="en-US" sz="2000" dirty="0" smtClean="0">
                    <a:latin typeface="+mn-ea"/>
                  </a:rPr>
                  <a:t>의 영향력을 크기와 부호로 나타내 주는 회귀 계수, 독립변수 </a:t>
                </a:r>
                <a:r>
                  <a:rPr lang="en-US" altLang="ko-KR" sz="2000" dirty="0" smtClean="0">
                    <a:latin typeface="+mn-ea"/>
                  </a:rPr>
                  <a:t>X</a:t>
                </a:r>
                <a:r>
                  <a:rPr lang="ko-KR" altLang="en-US" sz="2000" dirty="0" smtClean="0">
                    <a:latin typeface="+mn-ea"/>
                  </a:rPr>
                  <a:t>의 기울기</a:t>
                </a: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latin typeface="+mn-ea"/>
                  </a:rPr>
                  <a:t> : i</a:t>
                </a:r>
                <a:r>
                  <a:rPr lang="ko-KR" altLang="en-US" sz="2000" dirty="0" smtClean="0">
                    <a:latin typeface="+mn-ea"/>
                  </a:rPr>
                  <a:t>번째 관측치에 대한 </a:t>
                </a:r>
                <a:r>
                  <a:rPr lang="ko-KR" altLang="en-US" sz="2000" dirty="0" err="1" smtClean="0">
                    <a:latin typeface="+mn-ea"/>
                  </a:rPr>
                  <a:t>오차항</a:t>
                </a:r>
                <a:endParaRPr lang="en-US" altLang="ko-KR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" y="1347375"/>
                <a:ext cx="11059286" cy="4708981"/>
              </a:xfrm>
              <a:prstGeom prst="rect">
                <a:avLst/>
              </a:prstGeom>
              <a:blipFill rotWithShape="1">
                <a:blip r:embed="rId3"/>
                <a:stretch>
                  <a:fillRect l="-717" t="-1554" b="-14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11147" y="3501810"/>
                <a:ext cx="21656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r>
                        <a:rPr lang="ko-KR" altLang="en-US" sz="2000" b="0" i="1" smtClean="0">
                          <a:latin typeface="Cambria Math"/>
                        </a:rPr>
                        <m:t>𝛼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b="0" i="1" smtClean="0">
                              <a:latin typeface="Cambria Math"/>
                            </a:rPr>
                            <m:t>𝛽</m:t>
                          </m:r>
                          <m:r>
                            <a:rPr lang="en-US" altLang="ko-KR" sz="20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147" y="3501810"/>
                <a:ext cx="2165657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3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5916</TotalTime>
  <Words>3511</Words>
  <Application>Microsoft Office PowerPoint</Application>
  <PresentationFormat>와이드스크린</PresentationFormat>
  <Paragraphs>1045</Paragraphs>
  <Slides>70</Slides>
  <Notes>31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80" baseType="lpstr">
      <vt:lpstr>돋움</vt:lpstr>
      <vt:lpstr>맑은 고딕</vt:lpstr>
      <vt:lpstr>바탕</vt:lpstr>
      <vt:lpstr>함초롬바탕</vt:lpstr>
      <vt:lpstr>Arial</vt:lpstr>
      <vt:lpstr>Calibri</vt:lpstr>
      <vt:lpstr>Cambria Math</vt:lpstr>
      <vt:lpstr>Wingdings</vt:lpstr>
      <vt:lpstr>Office 테마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sj-mooc</dc:creator>
  <cp:lastModifiedBy>leekeonhoon</cp:lastModifiedBy>
  <cp:revision>187</cp:revision>
  <dcterms:created xsi:type="dcterms:W3CDTF">2016-12-05T02:51:06Z</dcterms:created>
  <dcterms:modified xsi:type="dcterms:W3CDTF">2017-09-01T00:40:11Z</dcterms:modified>
</cp:coreProperties>
</file>