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378" r:id="rId2"/>
    <p:sldId id="379" r:id="rId3"/>
    <p:sldId id="256" r:id="rId4"/>
    <p:sldId id="259" r:id="rId5"/>
    <p:sldId id="260" r:id="rId6"/>
    <p:sldId id="307" r:id="rId7"/>
    <p:sldId id="308" r:id="rId8"/>
    <p:sldId id="309" r:id="rId9"/>
    <p:sldId id="316" r:id="rId10"/>
    <p:sldId id="319" r:id="rId11"/>
    <p:sldId id="320" r:id="rId12"/>
    <p:sldId id="321" r:id="rId13"/>
    <p:sldId id="322" r:id="rId14"/>
    <p:sldId id="323" r:id="rId15"/>
    <p:sldId id="324" r:id="rId16"/>
    <p:sldId id="325" r:id="rId17"/>
    <p:sldId id="326" r:id="rId18"/>
    <p:sldId id="376" r:id="rId19"/>
    <p:sldId id="372" r:id="rId20"/>
    <p:sldId id="375" r:id="rId21"/>
    <p:sldId id="346" r:id="rId22"/>
    <p:sldId id="347" r:id="rId23"/>
    <p:sldId id="348" r:id="rId24"/>
    <p:sldId id="349" r:id="rId25"/>
    <p:sldId id="350" r:id="rId26"/>
    <p:sldId id="351" r:id="rId27"/>
    <p:sldId id="352" r:id="rId28"/>
    <p:sldId id="353" r:id="rId29"/>
    <p:sldId id="354" r:id="rId30"/>
    <p:sldId id="356" r:id="rId31"/>
    <p:sldId id="357" r:id="rId32"/>
    <p:sldId id="358" r:id="rId33"/>
    <p:sldId id="370" r:id="rId34"/>
    <p:sldId id="360" r:id="rId35"/>
    <p:sldId id="361" r:id="rId36"/>
    <p:sldId id="362" r:id="rId37"/>
    <p:sldId id="363" r:id="rId38"/>
    <p:sldId id="364" r:id="rId39"/>
    <p:sldId id="365" r:id="rId40"/>
    <p:sldId id="366" r:id="rId41"/>
    <p:sldId id="368" r:id="rId42"/>
    <p:sldId id="369" r:id="rId43"/>
    <p:sldId id="380" r:id="rId44"/>
    <p:sldId id="381" r:id="rId45"/>
    <p:sldId id="382" r:id="rId46"/>
    <p:sldId id="383" r:id="rId47"/>
    <p:sldId id="384" r:id="rId48"/>
    <p:sldId id="385" r:id="rId49"/>
    <p:sldId id="386" r:id="rId50"/>
    <p:sldId id="387" r:id="rId51"/>
    <p:sldId id="388" r:id="rId52"/>
    <p:sldId id="389" r:id="rId53"/>
    <p:sldId id="390" r:id="rId54"/>
    <p:sldId id="391" r:id="rId55"/>
    <p:sldId id="392" r:id="rId56"/>
    <p:sldId id="393" r:id="rId57"/>
    <p:sldId id="394" r:id="rId58"/>
    <p:sldId id="395" r:id="rId59"/>
    <p:sldId id="396" r:id="rId60"/>
    <p:sldId id="397" r:id="rId61"/>
    <p:sldId id="398" r:id="rId62"/>
    <p:sldId id="399" r:id="rId63"/>
    <p:sldId id="400" r:id="rId64"/>
    <p:sldId id="401" r:id="rId65"/>
    <p:sldId id="402" r:id="rId66"/>
    <p:sldId id="403" r:id="rId67"/>
    <p:sldId id="404" r:id="rId68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5652" autoAdjust="0"/>
  </p:normalViewPr>
  <p:slideViewPr>
    <p:cSldViewPr snapToGrid="0">
      <p:cViewPr varScale="1">
        <p:scale>
          <a:sx n="89" d="100"/>
          <a:sy n="89" d="100"/>
        </p:scale>
        <p:origin x="120" y="1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5502"/>
    </p:cViewPr>
  </p:sorterViewPr>
  <p:notesViewPr>
    <p:cSldViewPr snapToGrid="0" showGuides="1">
      <p:cViewPr varScale="1">
        <p:scale>
          <a:sx n="70" d="100"/>
          <a:sy n="70" d="100"/>
        </p:scale>
        <p:origin x="2484" y="6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7AA7B2-46E6-4330-871E-75E408914415}" type="datetimeFigureOut">
              <a:rPr lang="ko-KR" altLang="en-US" smtClean="0"/>
              <a:t>2017-09-17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ADA56-0DCE-408A-9F7D-B293BEDBDB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243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4ADA56-0DCE-408A-9F7D-B293BEDBDB6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1690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1906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753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2106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3036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2053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4618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4307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5408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7192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605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5132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3888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9392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8502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0494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9550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7633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998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1527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303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917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4138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9610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4664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2927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2252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11978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66325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19195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35077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52908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 smtClean="0">
                <a:latin typeface="+mn-ea"/>
              </a:rPr>
              <a:t>Iris </a:t>
            </a:r>
            <a:r>
              <a:rPr lang="ko-KR" altLang="en-US" sz="1200" b="1" dirty="0" smtClean="0">
                <a:latin typeface="+mn-ea"/>
              </a:rPr>
              <a:t>데이터를 이용한 간단한 </a:t>
            </a:r>
            <a:r>
              <a:rPr lang="en-US" altLang="ko-KR" sz="1200" b="1" dirty="0" smtClean="0">
                <a:latin typeface="+mn-ea"/>
              </a:rPr>
              <a:t>Random Forest</a:t>
            </a:r>
            <a:r>
              <a:rPr lang="ko-KR" altLang="en-US" sz="1200" b="1" dirty="0" smtClean="0">
                <a:latin typeface="+mn-ea"/>
              </a:rPr>
              <a:t> 구현</a:t>
            </a:r>
            <a:endParaRPr lang="en-US" altLang="ko-KR" sz="1200" b="1" dirty="0" smtClean="0">
              <a:latin typeface="+mn-ea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555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62496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6465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32940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28236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10894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Random Forest</a:t>
            </a:r>
            <a:r>
              <a:rPr lang="ko-KR" altLang="en-US" dirty="0" smtClean="0"/>
              <a:t>에서의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 </a:t>
            </a:r>
            <a:r>
              <a:rPr lang="en-US" altLang="ko-KR" dirty="0" smtClean="0"/>
              <a:t>Random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342900" indent="-342900">
              <a:buFont typeface="+mj-lt"/>
              <a:buAutoNum type="arabicParenR"/>
            </a:pPr>
            <a:r>
              <a:rPr lang="en-US" altLang="ko-KR" dirty="0" smtClean="0"/>
              <a:t>Training dataset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random</a:t>
            </a:r>
            <a:r>
              <a:rPr lang="ko-KR" altLang="en-US" dirty="0" smtClean="0"/>
              <a:t>으로 중복을 허용해서 </a:t>
            </a:r>
            <a:r>
              <a:rPr lang="en-US" altLang="ko-KR" dirty="0" smtClean="0"/>
              <a:t>n</a:t>
            </a:r>
            <a:r>
              <a:rPr lang="ko-KR" altLang="en-US" dirty="0" smtClean="0"/>
              <a:t>개 샘플 데이터를 선택</a:t>
            </a:r>
            <a:endParaRPr lang="en-US" altLang="ko-KR" dirty="0" smtClean="0"/>
          </a:p>
          <a:p>
            <a:pPr marL="800100" lvl="1" indent="-342900">
              <a:buFont typeface="맑은 고딕" panose="020B0503020000020004" pitchFamily="50" charset="-127"/>
              <a:buChar char="–"/>
            </a:pPr>
            <a:r>
              <a:rPr lang="en-US" altLang="ko-KR" dirty="0" smtClean="0"/>
              <a:t>n</a:t>
            </a:r>
            <a:r>
              <a:rPr lang="ko-KR" altLang="en-US" dirty="0" smtClean="0"/>
              <a:t>은</a:t>
            </a:r>
            <a:r>
              <a:rPr lang="en-US" altLang="ko-KR" dirty="0" smtClean="0"/>
              <a:t> training data set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size</a:t>
            </a:r>
            <a:r>
              <a:rPr lang="ko-KR" altLang="en-US" dirty="0" smtClean="0"/>
              <a:t>와 같음</a:t>
            </a:r>
            <a:endParaRPr lang="en-US" altLang="ko-KR" dirty="0" smtClean="0"/>
          </a:p>
          <a:p>
            <a:pPr marL="800100" lvl="1" indent="-342900">
              <a:buFont typeface="맑은 고딕" panose="020B0503020000020004" pitchFamily="50" charset="-127"/>
              <a:buChar char="–"/>
            </a:pPr>
            <a:r>
              <a:rPr lang="en-US" altLang="ko-KR" dirty="0" smtClean="0"/>
              <a:t>Bagging </a:t>
            </a:r>
            <a:r>
              <a:rPr lang="ko-KR" altLang="en-US" dirty="0" smtClean="0"/>
              <a:t>이라고도 함</a:t>
            </a:r>
            <a:endParaRPr lang="en-US" altLang="ko-KR" dirty="0" smtClean="0"/>
          </a:p>
          <a:p>
            <a:pPr marL="342900" indent="-342900">
              <a:buFont typeface="+mj-lt"/>
              <a:buAutoNum type="arabicParenR"/>
            </a:pPr>
            <a:endParaRPr lang="en-US" altLang="ko-KR" dirty="0" smtClean="0"/>
          </a:p>
          <a:p>
            <a:pPr marL="342900" indent="-342900">
              <a:buFont typeface="+mj-lt"/>
              <a:buAutoNum type="arabicParenR"/>
            </a:pPr>
            <a:r>
              <a:rPr lang="ko-KR" altLang="en-US" dirty="0" smtClean="0"/>
              <a:t>선택한 </a:t>
            </a:r>
            <a:r>
              <a:rPr lang="en-US" altLang="ko-KR" dirty="0" smtClean="0"/>
              <a:t>sample data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random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f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feature</a:t>
            </a:r>
            <a:r>
              <a:rPr lang="ko-KR" altLang="en-US" dirty="0" smtClean="0"/>
              <a:t>를 선택</a:t>
            </a:r>
            <a:endParaRPr lang="en-US" altLang="ko-KR" dirty="0" smtClean="0"/>
          </a:p>
          <a:p>
            <a:pPr marL="800100" lvl="1" indent="-342900">
              <a:buFont typeface="맑은 고딕" panose="020B0503020000020004" pitchFamily="50" charset="-127"/>
              <a:buChar char="–"/>
            </a:pPr>
            <a:r>
              <a:rPr lang="en-US" altLang="ko-KR" dirty="0" err="1" smtClean="0"/>
              <a:t>Sqrt</a:t>
            </a:r>
            <a:r>
              <a:rPr lang="en-US" altLang="ko-KR" dirty="0" smtClean="0"/>
              <a:t>(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15453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Random Forest</a:t>
            </a:r>
            <a:r>
              <a:rPr lang="ko-KR" altLang="en-US" dirty="0" smtClean="0"/>
              <a:t>에서의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 </a:t>
            </a:r>
            <a:r>
              <a:rPr lang="en-US" altLang="ko-KR" dirty="0" smtClean="0"/>
              <a:t>Random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342900" indent="-342900">
              <a:buFont typeface="+mj-lt"/>
              <a:buAutoNum type="arabicParenR"/>
            </a:pPr>
            <a:r>
              <a:rPr lang="en-US" altLang="ko-KR" dirty="0" smtClean="0"/>
              <a:t>Training dataset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random</a:t>
            </a:r>
            <a:r>
              <a:rPr lang="ko-KR" altLang="en-US" dirty="0" smtClean="0"/>
              <a:t>으로 중복을 허용해서 </a:t>
            </a:r>
            <a:r>
              <a:rPr lang="en-US" altLang="ko-KR" dirty="0" smtClean="0"/>
              <a:t>n</a:t>
            </a:r>
            <a:r>
              <a:rPr lang="ko-KR" altLang="en-US" dirty="0" smtClean="0"/>
              <a:t>개 샘플 데이터를 선택</a:t>
            </a:r>
            <a:endParaRPr lang="en-US" altLang="ko-KR" dirty="0" smtClean="0"/>
          </a:p>
          <a:p>
            <a:pPr marL="800100" lvl="1" indent="-342900">
              <a:buFont typeface="맑은 고딕" panose="020B0503020000020004" pitchFamily="50" charset="-127"/>
              <a:buChar char="–"/>
            </a:pPr>
            <a:r>
              <a:rPr lang="en-US" altLang="ko-KR" dirty="0" smtClean="0"/>
              <a:t>n</a:t>
            </a:r>
            <a:r>
              <a:rPr lang="ko-KR" altLang="en-US" dirty="0" smtClean="0"/>
              <a:t>은</a:t>
            </a:r>
            <a:r>
              <a:rPr lang="en-US" altLang="ko-KR" dirty="0" smtClean="0"/>
              <a:t> training data set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size</a:t>
            </a:r>
            <a:r>
              <a:rPr lang="ko-KR" altLang="en-US" dirty="0" smtClean="0"/>
              <a:t>와 같음</a:t>
            </a:r>
            <a:endParaRPr lang="en-US" altLang="ko-KR" dirty="0" smtClean="0"/>
          </a:p>
          <a:p>
            <a:pPr marL="800100" lvl="1" indent="-342900">
              <a:buFont typeface="맑은 고딕" panose="020B0503020000020004" pitchFamily="50" charset="-127"/>
              <a:buChar char="–"/>
            </a:pPr>
            <a:r>
              <a:rPr lang="en-US" altLang="ko-KR" dirty="0" smtClean="0"/>
              <a:t>Bagging </a:t>
            </a:r>
            <a:r>
              <a:rPr lang="ko-KR" altLang="en-US" dirty="0" smtClean="0"/>
              <a:t>이라고도 함</a:t>
            </a:r>
            <a:endParaRPr lang="en-US" altLang="ko-KR" dirty="0" smtClean="0"/>
          </a:p>
          <a:p>
            <a:pPr marL="342900" indent="-342900">
              <a:buFont typeface="+mj-lt"/>
              <a:buAutoNum type="arabicParenR"/>
            </a:pPr>
            <a:endParaRPr lang="en-US" altLang="ko-KR" dirty="0" smtClean="0"/>
          </a:p>
          <a:p>
            <a:pPr marL="342900" indent="-342900">
              <a:buFont typeface="+mj-lt"/>
              <a:buAutoNum type="arabicParenR"/>
            </a:pPr>
            <a:r>
              <a:rPr lang="ko-KR" altLang="en-US" dirty="0" smtClean="0"/>
              <a:t>선택한 </a:t>
            </a:r>
            <a:r>
              <a:rPr lang="en-US" altLang="ko-KR" dirty="0" smtClean="0"/>
              <a:t>sample data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random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f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feature</a:t>
            </a:r>
            <a:r>
              <a:rPr lang="ko-KR" altLang="en-US" dirty="0" smtClean="0"/>
              <a:t>를 선택</a:t>
            </a:r>
            <a:endParaRPr lang="en-US" altLang="ko-KR" dirty="0" smtClean="0"/>
          </a:p>
          <a:p>
            <a:pPr marL="800100" lvl="1" indent="-342900">
              <a:buFont typeface="맑은 고딕" panose="020B0503020000020004" pitchFamily="50" charset="-127"/>
              <a:buChar char="–"/>
            </a:pPr>
            <a:r>
              <a:rPr lang="en-US" altLang="ko-KR" dirty="0" err="1" smtClean="0"/>
              <a:t>Sqrt</a:t>
            </a:r>
            <a:r>
              <a:rPr lang="en-US" altLang="ko-KR" dirty="0" smtClean="0"/>
              <a:t>(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36039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62906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Out-of-Bag(OOB) error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38233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0" dirty="0" smtClean="0">
                <a:latin typeface="+mn-ea"/>
              </a:rPr>
              <a:t>분석 결과의 </a:t>
            </a:r>
            <a:r>
              <a:rPr lang="en-US" altLang="ko-KR" sz="1600" b="0" dirty="0" smtClean="0">
                <a:latin typeface="+mn-ea"/>
              </a:rPr>
              <a:t>accuracy</a:t>
            </a:r>
            <a:r>
              <a:rPr lang="ko-KR" altLang="en-US" sz="1600" b="0" dirty="0" smtClean="0">
                <a:latin typeface="+mn-ea"/>
              </a:rPr>
              <a:t>를 측정하기 위한 모듈</a:t>
            </a:r>
            <a:endParaRPr lang="en-US" altLang="ko-KR" sz="1600" b="0" dirty="0" smtClean="0">
              <a:latin typeface="+mn-ea"/>
            </a:endParaRPr>
          </a:p>
          <a:p>
            <a:pPr lvl="1"/>
            <a:endParaRPr lang="en-US" altLang="ko-KR" sz="1500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79854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9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6453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45774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57824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83977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02963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93098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18393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92008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clf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91144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87587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364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255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8718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1654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201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F2ED-E955-4A04-9D2C-D0AC0A926083}" type="datetime1">
              <a:rPr lang="ko-KR" altLang="en-US" smtClean="0"/>
              <a:t>2017-09-17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57908" y="683624"/>
            <a:ext cx="115941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063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28F4D-4ED4-411A-9DAB-F2DD713B5B92}" type="datetime1">
              <a:rPr lang="ko-KR" altLang="en-US" smtClean="0"/>
              <a:t>2017-09-17</a:t>
            </a:fld>
            <a:endParaRPr lang="ko-KR" altLang="en-US" dirty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696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174A7-75E4-460C-B751-E17D76DE96C7}" type="datetime1">
              <a:rPr lang="ko-KR" altLang="en-US" smtClean="0"/>
              <a:t>2017-09-17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2B979-F945-4E6D-A38D-6D15DB8770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000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aphviz.org/Download_windows.php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modules/generated/sklearn.ensemble.RandomForestClassifier.html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98959" y="1473115"/>
            <a:ext cx="6370655" cy="467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트리를</a:t>
            </a:r>
            <a:r>
              <a:rPr kumimoji="0" lang="ko-KR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이용한 데이터 분석</a:t>
            </a:r>
            <a:endParaRPr kumimoji="0" lang="en-US" altLang="ko-KR" sz="4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4000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2017</a:t>
            </a:r>
            <a:r>
              <a:rPr kumimoji="0" lang="ko-KR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  <a:endParaRPr lang="en-US" altLang="ko-KR" b="1" kern="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유성준</a:t>
            </a:r>
            <a:endParaRPr kumimoji="0" lang="en-US" altLang="ko-KR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sjyoo@sejong.ac.kr</a:t>
            </a:r>
            <a:endParaRPr kumimoji="0" lang="en-US" altLang="ko-KR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세종대학교 컴퓨터공학과 교수</a:t>
            </a:r>
            <a:endParaRPr lang="en-US" altLang="ko-KR" b="1" kern="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</a:t>
            </a:r>
            <a:r>
              <a:rPr kumimoji="0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kumimoji="0" lang="ko-KR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빅데이터연구센터 센터장</a:t>
            </a:r>
            <a:endParaRPr kumimoji="0" lang="en-US" altLang="ko-KR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ctr" defTabSz="914400" fontAlgn="base">
              <a:lnSpc>
                <a:spcPct val="160000"/>
              </a:lnSpc>
              <a:defRPr/>
            </a:pPr>
            <a:r>
              <a:rPr lang="en-US" altLang="ko-KR" sz="1600" b="1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http://abrc.or.kr/</a:t>
            </a:r>
            <a:endParaRPr kumimoji="0" lang="ko-KR" alt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A2B979-F945-4E6D-A38D-6D15DB8770D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912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2. Decision Tree </a:t>
            </a:r>
            <a:r>
              <a:rPr lang="ko-KR" altLang="en-US" sz="2400" b="1" dirty="0" smtClean="0">
                <a:latin typeface="+mn-ea"/>
              </a:rPr>
              <a:t>개념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latin typeface="+mn-ea"/>
              </a:rPr>
              <a:t>예제를 이용한 </a:t>
            </a:r>
            <a:r>
              <a:rPr lang="en-US" altLang="ko-KR" sz="2000" b="1" dirty="0" smtClean="0">
                <a:latin typeface="+mn-ea"/>
              </a:rPr>
              <a:t>Decision Tree </a:t>
            </a:r>
            <a:r>
              <a:rPr lang="ko-KR" altLang="en-US" sz="2000" b="1" dirty="0" smtClean="0">
                <a:latin typeface="+mn-ea"/>
              </a:rPr>
              <a:t>동작 과정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10</a:t>
            </a:fld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300938"/>
              </p:ext>
            </p:extLst>
          </p:nvPr>
        </p:nvGraphicFramePr>
        <p:xfrm>
          <a:off x="480645" y="2560514"/>
          <a:ext cx="3681780" cy="27350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53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18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Day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Outlook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Temperature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Humidity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Play Tennis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8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D1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Sunny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Hot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High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8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D2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Overcast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Hot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High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8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D3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Overcast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Mild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Normal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8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D4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Rain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Mild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Normal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8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D5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Sunny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Mild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High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18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D6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Rain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Hot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High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18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D7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Overcast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Hot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Normal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95424" y="1771819"/>
            <a:ext cx="17049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/>
              <a:t>Training Data Set</a:t>
            </a:r>
            <a:endParaRPr lang="ko-KR" altLang="en-US" sz="1500" dirty="0"/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232994"/>
              </p:ext>
            </p:extLst>
          </p:nvPr>
        </p:nvGraphicFramePr>
        <p:xfrm>
          <a:off x="7672020" y="2537899"/>
          <a:ext cx="3681780" cy="10734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53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83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Day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Outlook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Temperature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Humidity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Play Tennis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3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D8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Rain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Mild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High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3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D9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Overcast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Mild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High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3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D10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Sunny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Hot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Normal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737904" y="1771819"/>
            <a:ext cx="13620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/>
              <a:t>Test Data Set</a:t>
            </a:r>
            <a:endParaRPr lang="ko-KR" altLang="en-US" sz="1500" dirty="0"/>
          </a:p>
        </p:txBody>
      </p:sp>
      <p:sp>
        <p:nvSpPr>
          <p:cNvPr id="3" name="직사각형 2"/>
          <p:cNvSpPr/>
          <p:nvPr/>
        </p:nvSpPr>
        <p:spPr>
          <a:xfrm>
            <a:off x="5514973" y="2512889"/>
            <a:ext cx="1000125" cy="5748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학습 모델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514969" y="4884678"/>
            <a:ext cx="1000125" cy="5748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적용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5451775" y="3636871"/>
            <a:ext cx="1126515" cy="69868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의사결정 트리 모델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1" name="오른쪽 중괄호 20"/>
          <p:cNvSpPr/>
          <p:nvPr/>
        </p:nvSpPr>
        <p:spPr>
          <a:xfrm>
            <a:off x="4248150" y="2590800"/>
            <a:ext cx="342900" cy="266700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꺾인 연결선 22"/>
          <p:cNvCxnSpPr>
            <a:stCxn id="21" idx="1"/>
            <a:endCxn id="3" idx="1"/>
          </p:cNvCxnSpPr>
          <p:nvPr/>
        </p:nvCxnSpPr>
        <p:spPr>
          <a:xfrm rot="10800000" flipH="1">
            <a:off x="4591049" y="2800320"/>
            <a:ext cx="923923" cy="1123980"/>
          </a:xfrm>
          <a:prstGeom prst="bentConnector5">
            <a:avLst>
              <a:gd name="adj1" fmla="val 46392"/>
              <a:gd name="adj2" fmla="val 99997"/>
              <a:gd name="adj3" fmla="val 8711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3" idx="2"/>
            <a:endCxn id="53" idx="0"/>
          </p:cNvCxnSpPr>
          <p:nvPr/>
        </p:nvCxnSpPr>
        <p:spPr>
          <a:xfrm flipH="1">
            <a:off x="6015033" y="3087750"/>
            <a:ext cx="3" cy="5491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53" idx="2"/>
            <a:endCxn id="38" idx="0"/>
          </p:cNvCxnSpPr>
          <p:nvPr/>
        </p:nvCxnSpPr>
        <p:spPr>
          <a:xfrm flipH="1">
            <a:off x="6015032" y="4335557"/>
            <a:ext cx="1" cy="5491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8850922" y="4884677"/>
            <a:ext cx="1087134" cy="5748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smtClean="0">
                <a:solidFill>
                  <a:schemeClr val="tx1"/>
                </a:solidFill>
              </a:rPr>
              <a:t>결과 추론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/>
          <p:cNvCxnSpPr>
            <a:stCxn id="38" idx="3"/>
            <a:endCxn id="68" idx="1"/>
          </p:cNvCxnSpPr>
          <p:nvPr/>
        </p:nvCxnSpPr>
        <p:spPr>
          <a:xfrm flipV="1">
            <a:off x="6515094" y="5172108"/>
            <a:ext cx="2335828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35" idx="2"/>
          </p:cNvCxnSpPr>
          <p:nvPr/>
        </p:nvCxnSpPr>
        <p:spPr>
          <a:xfrm rot="5400000">
            <a:off x="7274099" y="2352238"/>
            <a:ext cx="979747" cy="3497876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70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2</a:t>
            </a:r>
            <a:r>
              <a:rPr lang="en-US" altLang="ko-KR" sz="2400" b="1" dirty="0" smtClean="0">
                <a:latin typeface="+mn-ea"/>
              </a:rPr>
              <a:t>. Decision Tree </a:t>
            </a:r>
            <a:r>
              <a:rPr lang="ko-KR" altLang="en-US" sz="2400" b="1" dirty="0" smtClean="0">
                <a:latin typeface="+mn-ea"/>
              </a:rPr>
              <a:t>개념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latin typeface="+mn-ea"/>
              </a:rPr>
              <a:t>예제를 이용한 </a:t>
            </a:r>
            <a:r>
              <a:rPr lang="en-US" altLang="ko-KR" sz="2000" b="1" dirty="0" smtClean="0">
                <a:latin typeface="+mn-ea"/>
              </a:rPr>
              <a:t>Decision Tree </a:t>
            </a:r>
            <a:r>
              <a:rPr lang="ko-KR" altLang="en-US" sz="2000" b="1" dirty="0" smtClean="0">
                <a:latin typeface="+mn-ea"/>
              </a:rPr>
              <a:t>동작 과정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11</a:t>
            </a:fld>
            <a:endParaRPr lang="ko-KR" altLang="en-US"/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316884"/>
              </p:ext>
            </p:extLst>
          </p:nvPr>
        </p:nvGraphicFramePr>
        <p:xfrm>
          <a:off x="7822221" y="1896679"/>
          <a:ext cx="3239906" cy="6851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2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5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5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Outlook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Temperature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Humidity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Play Tennis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5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Rain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Mild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High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762999" y="1403050"/>
            <a:ext cx="13620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/>
              <a:t>Test Data</a:t>
            </a:r>
            <a:endParaRPr lang="ko-KR" altLang="en-US" sz="1500" dirty="0"/>
          </a:p>
        </p:txBody>
      </p:sp>
      <p:sp>
        <p:nvSpPr>
          <p:cNvPr id="19" name="직사각형 18"/>
          <p:cNvSpPr/>
          <p:nvPr/>
        </p:nvSpPr>
        <p:spPr>
          <a:xfrm>
            <a:off x="2009591" y="2248088"/>
            <a:ext cx="733424" cy="323850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Outlook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97694" y="3334626"/>
            <a:ext cx="552450" cy="3238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No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552640" y="3334625"/>
            <a:ext cx="969353" cy="323850"/>
          </a:xfrm>
          <a:prstGeom prst="rect">
            <a:avLst/>
          </a:prstGeom>
          <a:solidFill>
            <a:srgbClr val="FFFF00"/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Temperature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/>
          <p:cNvCxnSpPr>
            <a:endCxn id="20" idx="0"/>
          </p:cNvCxnSpPr>
          <p:nvPr/>
        </p:nvCxnSpPr>
        <p:spPr>
          <a:xfrm flipH="1">
            <a:off x="873919" y="2571938"/>
            <a:ext cx="1135672" cy="762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endCxn id="22" idx="0"/>
          </p:cNvCxnSpPr>
          <p:nvPr/>
        </p:nvCxnSpPr>
        <p:spPr>
          <a:xfrm>
            <a:off x="2743015" y="2571938"/>
            <a:ext cx="1294302" cy="762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60767" y="2830170"/>
            <a:ext cx="56197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Sunny</a:t>
            </a:r>
            <a:endParaRPr lang="ko-KR" alt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2882136" y="2830169"/>
            <a:ext cx="101606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Overcast, Rain</a:t>
            </a:r>
            <a:endParaRPr lang="ko-KR" altLang="en-US" sz="1000" dirty="0"/>
          </a:p>
        </p:txBody>
      </p:sp>
      <p:sp>
        <p:nvSpPr>
          <p:cNvPr id="30" name="직사각형 29"/>
          <p:cNvSpPr/>
          <p:nvPr/>
        </p:nvSpPr>
        <p:spPr>
          <a:xfrm>
            <a:off x="2009591" y="4543613"/>
            <a:ext cx="733424" cy="323850"/>
          </a:xfrm>
          <a:prstGeom prst="rect">
            <a:avLst/>
          </a:prstGeom>
          <a:solidFill>
            <a:srgbClr val="FFFF00"/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Humidity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209991" y="4543613"/>
            <a:ext cx="733424" cy="323850"/>
          </a:xfrm>
          <a:prstGeom prst="rect">
            <a:avLst/>
          </a:prstGeom>
          <a:solidFill>
            <a:srgbClr val="FFFF00"/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Humidity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/>
          <p:cNvCxnSpPr>
            <a:endCxn id="30" idx="0"/>
          </p:cNvCxnSpPr>
          <p:nvPr/>
        </p:nvCxnSpPr>
        <p:spPr>
          <a:xfrm flipH="1">
            <a:off x="2376303" y="3658475"/>
            <a:ext cx="1176337" cy="885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endCxn id="31" idx="0"/>
          </p:cNvCxnSpPr>
          <p:nvPr/>
        </p:nvCxnSpPr>
        <p:spPr>
          <a:xfrm>
            <a:off x="4521993" y="3658475"/>
            <a:ext cx="1054710" cy="885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683483" y="3958870"/>
            <a:ext cx="56197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Hot</a:t>
            </a:r>
            <a:endParaRPr lang="ko-KR" alt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4165" y="3977933"/>
            <a:ext cx="46910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Mild</a:t>
            </a:r>
            <a:endParaRPr lang="ko-KR" altLang="en-US" sz="1000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1457141" y="5641076"/>
            <a:ext cx="552450" cy="3238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No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743015" y="5641076"/>
            <a:ext cx="552450" cy="3238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No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4657541" y="5641076"/>
            <a:ext cx="552450" cy="3238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No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5943415" y="5639340"/>
            <a:ext cx="552450" cy="3238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Yes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/>
          <p:cNvCxnSpPr>
            <a:endCxn id="40" idx="0"/>
          </p:cNvCxnSpPr>
          <p:nvPr/>
        </p:nvCxnSpPr>
        <p:spPr>
          <a:xfrm flipH="1">
            <a:off x="1733366" y="4867463"/>
            <a:ext cx="276225" cy="773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endCxn id="42" idx="0"/>
          </p:cNvCxnSpPr>
          <p:nvPr/>
        </p:nvCxnSpPr>
        <p:spPr>
          <a:xfrm>
            <a:off x="2743015" y="4867463"/>
            <a:ext cx="276225" cy="773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endCxn id="43" idx="0"/>
          </p:cNvCxnSpPr>
          <p:nvPr/>
        </p:nvCxnSpPr>
        <p:spPr>
          <a:xfrm flipH="1">
            <a:off x="4933766" y="4867463"/>
            <a:ext cx="276225" cy="773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5943415" y="4867463"/>
            <a:ext cx="276225" cy="771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590490" y="5130290"/>
            <a:ext cx="56197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High</a:t>
            </a:r>
            <a:endParaRPr lang="ko-KR" alt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2558467" y="5130290"/>
            <a:ext cx="64531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Normal</a:t>
            </a:r>
            <a:endParaRPr lang="ko-KR" altLang="en-US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4790890" y="5130289"/>
            <a:ext cx="56197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High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5758867" y="5130288"/>
            <a:ext cx="64531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Normal</a:t>
            </a:r>
            <a:endParaRPr lang="ko-KR" alt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637990" y="1379370"/>
            <a:ext cx="34766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/>
              <a:t>트리 구조의 뿌리 </a:t>
            </a:r>
            <a:r>
              <a:rPr lang="ko-KR" altLang="en-US" sz="1500" dirty="0" err="1" smtClean="0"/>
              <a:t>노드로</a:t>
            </a:r>
            <a:r>
              <a:rPr lang="ko-KR" altLang="en-US" sz="1500" dirty="0" smtClean="0"/>
              <a:t> </a:t>
            </a:r>
            <a:r>
              <a:rPr lang="ko-KR" altLang="en-US" sz="1500" dirty="0" err="1" smtClean="0"/>
              <a:t>부터</a:t>
            </a:r>
            <a:r>
              <a:rPr lang="ko-KR" altLang="en-US" sz="1500" dirty="0" smtClean="0"/>
              <a:t> 시작</a:t>
            </a:r>
            <a:endParaRPr lang="ko-KR" altLang="en-US" sz="1500" dirty="0"/>
          </a:p>
        </p:txBody>
      </p:sp>
      <p:cxnSp>
        <p:nvCxnSpPr>
          <p:cNvPr id="10" name="직선 화살표 연결선 9"/>
          <p:cNvCxnSpPr>
            <a:stCxn id="8" idx="2"/>
            <a:endCxn id="19" idx="0"/>
          </p:cNvCxnSpPr>
          <p:nvPr/>
        </p:nvCxnSpPr>
        <p:spPr>
          <a:xfrm>
            <a:off x="2376303" y="1702535"/>
            <a:ext cx="0" cy="545553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65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2</a:t>
            </a:r>
            <a:r>
              <a:rPr lang="en-US" altLang="ko-KR" sz="2400" b="1" dirty="0" smtClean="0">
                <a:latin typeface="+mn-ea"/>
              </a:rPr>
              <a:t>. Decision Tree </a:t>
            </a:r>
            <a:r>
              <a:rPr lang="ko-KR" altLang="en-US" sz="2400" b="1" dirty="0" smtClean="0">
                <a:latin typeface="+mn-ea"/>
              </a:rPr>
              <a:t>개념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latin typeface="+mn-ea"/>
              </a:rPr>
              <a:t>예제를 이용한 </a:t>
            </a:r>
            <a:r>
              <a:rPr lang="en-US" altLang="ko-KR" sz="2000" b="1" dirty="0" smtClean="0">
                <a:latin typeface="+mn-ea"/>
              </a:rPr>
              <a:t>Decision Tree </a:t>
            </a:r>
            <a:r>
              <a:rPr lang="ko-KR" altLang="en-US" sz="2000" b="1" dirty="0" smtClean="0">
                <a:latin typeface="+mn-ea"/>
              </a:rPr>
              <a:t>동작 과정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12</a:t>
            </a:fld>
            <a:endParaRPr lang="ko-KR" altLang="en-US"/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806155"/>
              </p:ext>
            </p:extLst>
          </p:nvPr>
        </p:nvGraphicFramePr>
        <p:xfrm>
          <a:off x="7822221" y="1896679"/>
          <a:ext cx="3239906" cy="6851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2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5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5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Outlook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Temperature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Humidity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Play Tennis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5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Rain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Mild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High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762999" y="1403050"/>
            <a:ext cx="13620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/>
              <a:t>Test Data</a:t>
            </a:r>
            <a:endParaRPr lang="ko-KR" altLang="en-US" sz="1500" dirty="0"/>
          </a:p>
        </p:txBody>
      </p:sp>
      <p:sp>
        <p:nvSpPr>
          <p:cNvPr id="19" name="직사각형 18"/>
          <p:cNvSpPr/>
          <p:nvPr/>
        </p:nvSpPr>
        <p:spPr>
          <a:xfrm>
            <a:off x="2009591" y="2248088"/>
            <a:ext cx="733424" cy="323850"/>
          </a:xfrm>
          <a:prstGeom prst="rect">
            <a:avLst/>
          </a:prstGeom>
          <a:solidFill>
            <a:srgbClr val="FFFF00"/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Outlook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97694" y="3334626"/>
            <a:ext cx="552450" cy="3238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No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552640" y="3334625"/>
            <a:ext cx="969353" cy="323850"/>
          </a:xfrm>
          <a:prstGeom prst="rect">
            <a:avLst/>
          </a:prstGeom>
          <a:solidFill>
            <a:srgbClr val="FFFF00"/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Temperature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/>
          <p:cNvCxnSpPr>
            <a:endCxn id="20" idx="0"/>
          </p:cNvCxnSpPr>
          <p:nvPr/>
        </p:nvCxnSpPr>
        <p:spPr>
          <a:xfrm flipH="1">
            <a:off x="873919" y="2571938"/>
            <a:ext cx="1135672" cy="762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endCxn id="22" idx="0"/>
          </p:cNvCxnSpPr>
          <p:nvPr/>
        </p:nvCxnSpPr>
        <p:spPr>
          <a:xfrm>
            <a:off x="2743015" y="2571938"/>
            <a:ext cx="1294302" cy="762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60767" y="2830170"/>
            <a:ext cx="56197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Sunny</a:t>
            </a:r>
            <a:endParaRPr lang="ko-KR" alt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2882136" y="2830169"/>
            <a:ext cx="101606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Overcast, Rain</a:t>
            </a:r>
            <a:endParaRPr lang="ko-KR" altLang="en-US" sz="1000" dirty="0"/>
          </a:p>
        </p:txBody>
      </p:sp>
      <p:sp>
        <p:nvSpPr>
          <p:cNvPr id="30" name="직사각형 29"/>
          <p:cNvSpPr/>
          <p:nvPr/>
        </p:nvSpPr>
        <p:spPr>
          <a:xfrm>
            <a:off x="2009591" y="4543613"/>
            <a:ext cx="733424" cy="323850"/>
          </a:xfrm>
          <a:prstGeom prst="rect">
            <a:avLst/>
          </a:prstGeom>
          <a:solidFill>
            <a:srgbClr val="FFFF00"/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Humidity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209991" y="4543613"/>
            <a:ext cx="733424" cy="323850"/>
          </a:xfrm>
          <a:prstGeom prst="rect">
            <a:avLst/>
          </a:prstGeom>
          <a:solidFill>
            <a:srgbClr val="FFFF00"/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Humidity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/>
          <p:cNvCxnSpPr>
            <a:endCxn id="30" idx="0"/>
          </p:cNvCxnSpPr>
          <p:nvPr/>
        </p:nvCxnSpPr>
        <p:spPr>
          <a:xfrm flipH="1">
            <a:off x="2376303" y="3658475"/>
            <a:ext cx="1176337" cy="885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endCxn id="31" idx="0"/>
          </p:cNvCxnSpPr>
          <p:nvPr/>
        </p:nvCxnSpPr>
        <p:spPr>
          <a:xfrm>
            <a:off x="4521993" y="3658475"/>
            <a:ext cx="1054710" cy="885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683483" y="3958870"/>
            <a:ext cx="56197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Hot</a:t>
            </a:r>
            <a:endParaRPr lang="ko-KR" alt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4165" y="3977933"/>
            <a:ext cx="46910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Mild</a:t>
            </a:r>
            <a:endParaRPr lang="ko-KR" altLang="en-US" sz="1000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1457141" y="5641076"/>
            <a:ext cx="552450" cy="3238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No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743015" y="5641076"/>
            <a:ext cx="552450" cy="3238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No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4657541" y="5641076"/>
            <a:ext cx="552450" cy="3238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No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5943415" y="5639340"/>
            <a:ext cx="552450" cy="3238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Yes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/>
          <p:cNvCxnSpPr>
            <a:endCxn id="40" idx="0"/>
          </p:cNvCxnSpPr>
          <p:nvPr/>
        </p:nvCxnSpPr>
        <p:spPr>
          <a:xfrm flipH="1">
            <a:off x="1733366" y="4867463"/>
            <a:ext cx="276225" cy="773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endCxn id="42" idx="0"/>
          </p:cNvCxnSpPr>
          <p:nvPr/>
        </p:nvCxnSpPr>
        <p:spPr>
          <a:xfrm>
            <a:off x="2743015" y="4867463"/>
            <a:ext cx="276225" cy="773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endCxn id="43" idx="0"/>
          </p:cNvCxnSpPr>
          <p:nvPr/>
        </p:nvCxnSpPr>
        <p:spPr>
          <a:xfrm flipH="1">
            <a:off x="4933766" y="4867463"/>
            <a:ext cx="276225" cy="773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5943415" y="4867463"/>
            <a:ext cx="276225" cy="771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590490" y="5130290"/>
            <a:ext cx="56197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High</a:t>
            </a:r>
            <a:endParaRPr lang="ko-KR" alt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2558467" y="5130290"/>
            <a:ext cx="64531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Normal</a:t>
            </a:r>
            <a:endParaRPr lang="ko-KR" altLang="en-US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4790890" y="5130289"/>
            <a:ext cx="56197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High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5758867" y="5130288"/>
            <a:ext cx="64531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Normal</a:t>
            </a:r>
            <a:endParaRPr lang="ko-KR" altLang="en-US" sz="1000" dirty="0"/>
          </a:p>
        </p:txBody>
      </p:sp>
      <p:cxnSp>
        <p:nvCxnSpPr>
          <p:cNvPr id="4" name="직선 화살표 연결선 3"/>
          <p:cNvCxnSpPr>
            <a:stCxn id="19" idx="3"/>
          </p:cNvCxnSpPr>
          <p:nvPr/>
        </p:nvCxnSpPr>
        <p:spPr>
          <a:xfrm flipV="1">
            <a:off x="2743015" y="2076450"/>
            <a:ext cx="5172260" cy="333563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39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2</a:t>
            </a:r>
            <a:r>
              <a:rPr lang="en-US" altLang="ko-KR" sz="2400" b="1" dirty="0" smtClean="0">
                <a:latin typeface="+mn-ea"/>
              </a:rPr>
              <a:t>. Decision Tree </a:t>
            </a:r>
            <a:r>
              <a:rPr lang="ko-KR" altLang="en-US" sz="2400" b="1" dirty="0" smtClean="0">
                <a:latin typeface="+mn-ea"/>
              </a:rPr>
              <a:t>개념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latin typeface="+mn-ea"/>
              </a:rPr>
              <a:t>예제를 이용한 </a:t>
            </a:r>
            <a:r>
              <a:rPr lang="en-US" altLang="ko-KR" sz="2000" b="1" dirty="0" smtClean="0">
                <a:latin typeface="+mn-ea"/>
              </a:rPr>
              <a:t>Decision Tree </a:t>
            </a:r>
            <a:r>
              <a:rPr lang="ko-KR" altLang="en-US" sz="2000" b="1" dirty="0" smtClean="0">
                <a:latin typeface="+mn-ea"/>
              </a:rPr>
              <a:t>동작 과정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13</a:t>
            </a:fld>
            <a:endParaRPr lang="ko-KR" altLang="en-US"/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036520"/>
              </p:ext>
            </p:extLst>
          </p:nvPr>
        </p:nvGraphicFramePr>
        <p:xfrm>
          <a:off x="7822221" y="1896679"/>
          <a:ext cx="3239906" cy="6851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2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5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5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Outlook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Temperature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Humidity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Play Tennis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5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Rain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Mild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High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762999" y="1403050"/>
            <a:ext cx="13620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/>
              <a:t>Test Data</a:t>
            </a:r>
            <a:endParaRPr lang="ko-KR" altLang="en-US" sz="1500" dirty="0"/>
          </a:p>
        </p:txBody>
      </p:sp>
      <p:sp>
        <p:nvSpPr>
          <p:cNvPr id="19" name="직사각형 18"/>
          <p:cNvSpPr/>
          <p:nvPr/>
        </p:nvSpPr>
        <p:spPr>
          <a:xfrm>
            <a:off x="2009591" y="2248088"/>
            <a:ext cx="733424" cy="323850"/>
          </a:xfrm>
          <a:prstGeom prst="rect">
            <a:avLst/>
          </a:prstGeom>
          <a:solidFill>
            <a:srgbClr val="FFFF00"/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Outlook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97694" y="3334626"/>
            <a:ext cx="552450" cy="3238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No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552640" y="3334625"/>
            <a:ext cx="969353" cy="323850"/>
          </a:xfrm>
          <a:prstGeom prst="rect">
            <a:avLst/>
          </a:prstGeom>
          <a:solidFill>
            <a:srgbClr val="FFFF00"/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Temperature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/>
          <p:cNvCxnSpPr>
            <a:endCxn id="20" idx="0"/>
          </p:cNvCxnSpPr>
          <p:nvPr/>
        </p:nvCxnSpPr>
        <p:spPr>
          <a:xfrm flipH="1">
            <a:off x="873919" y="2571938"/>
            <a:ext cx="1135672" cy="762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endCxn id="22" idx="0"/>
          </p:cNvCxnSpPr>
          <p:nvPr/>
        </p:nvCxnSpPr>
        <p:spPr>
          <a:xfrm>
            <a:off x="2743015" y="2571938"/>
            <a:ext cx="1294302" cy="7626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60767" y="2830170"/>
            <a:ext cx="56197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Sunny</a:t>
            </a:r>
            <a:endParaRPr lang="ko-KR" alt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2882136" y="2830169"/>
            <a:ext cx="101606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Overcast, Rain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009591" y="4543613"/>
            <a:ext cx="733424" cy="323850"/>
          </a:xfrm>
          <a:prstGeom prst="rect">
            <a:avLst/>
          </a:prstGeom>
          <a:solidFill>
            <a:srgbClr val="FFFF00"/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Humidity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209991" y="4543613"/>
            <a:ext cx="733424" cy="323850"/>
          </a:xfrm>
          <a:prstGeom prst="rect">
            <a:avLst/>
          </a:prstGeom>
          <a:solidFill>
            <a:srgbClr val="FFFF00"/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Humidity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/>
          <p:cNvCxnSpPr>
            <a:endCxn id="30" idx="0"/>
          </p:cNvCxnSpPr>
          <p:nvPr/>
        </p:nvCxnSpPr>
        <p:spPr>
          <a:xfrm flipH="1">
            <a:off x="2376303" y="3658475"/>
            <a:ext cx="1176337" cy="885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endCxn id="31" idx="0"/>
          </p:cNvCxnSpPr>
          <p:nvPr/>
        </p:nvCxnSpPr>
        <p:spPr>
          <a:xfrm>
            <a:off x="4521993" y="3658475"/>
            <a:ext cx="1054710" cy="885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683483" y="3958870"/>
            <a:ext cx="56197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Hot</a:t>
            </a:r>
            <a:endParaRPr lang="ko-KR" alt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4165" y="3977933"/>
            <a:ext cx="46910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Mild</a:t>
            </a:r>
            <a:endParaRPr lang="ko-KR" altLang="en-US" sz="1000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1457141" y="5641076"/>
            <a:ext cx="552450" cy="3238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No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743015" y="5641076"/>
            <a:ext cx="552450" cy="3238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No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4657541" y="5641076"/>
            <a:ext cx="552450" cy="3238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No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5943415" y="5639340"/>
            <a:ext cx="552450" cy="3238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Yes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/>
          <p:cNvCxnSpPr>
            <a:endCxn id="40" idx="0"/>
          </p:cNvCxnSpPr>
          <p:nvPr/>
        </p:nvCxnSpPr>
        <p:spPr>
          <a:xfrm flipH="1">
            <a:off x="1733366" y="4867463"/>
            <a:ext cx="276225" cy="773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endCxn id="42" idx="0"/>
          </p:cNvCxnSpPr>
          <p:nvPr/>
        </p:nvCxnSpPr>
        <p:spPr>
          <a:xfrm>
            <a:off x="2743015" y="4867463"/>
            <a:ext cx="276225" cy="773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endCxn id="43" idx="0"/>
          </p:cNvCxnSpPr>
          <p:nvPr/>
        </p:nvCxnSpPr>
        <p:spPr>
          <a:xfrm flipH="1">
            <a:off x="4933766" y="4867463"/>
            <a:ext cx="276225" cy="773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5943415" y="4867463"/>
            <a:ext cx="276225" cy="771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590490" y="5130290"/>
            <a:ext cx="56197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High</a:t>
            </a:r>
            <a:endParaRPr lang="ko-KR" alt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2558467" y="5130290"/>
            <a:ext cx="64531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Normal</a:t>
            </a:r>
            <a:endParaRPr lang="ko-KR" altLang="en-US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4790890" y="5130289"/>
            <a:ext cx="56197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High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5758867" y="5130288"/>
            <a:ext cx="64531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Normal</a:t>
            </a:r>
            <a:endParaRPr lang="ko-KR" altLang="en-US" sz="1000" dirty="0"/>
          </a:p>
        </p:txBody>
      </p:sp>
      <p:cxnSp>
        <p:nvCxnSpPr>
          <p:cNvPr id="5" name="직선 화살표 연결선 4"/>
          <p:cNvCxnSpPr>
            <a:endCxn id="28" idx="3"/>
          </p:cNvCxnSpPr>
          <p:nvPr/>
        </p:nvCxnSpPr>
        <p:spPr>
          <a:xfrm flipH="1">
            <a:off x="3898196" y="2419350"/>
            <a:ext cx="3902779" cy="53393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34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2. Decision Tree </a:t>
            </a:r>
            <a:r>
              <a:rPr lang="ko-KR" altLang="en-US" sz="2400" b="1" dirty="0" smtClean="0">
                <a:latin typeface="+mn-ea"/>
              </a:rPr>
              <a:t>개념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latin typeface="+mn-ea"/>
              </a:rPr>
              <a:t>예제를 이용한 </a:t>
            </a:r>
            <a:r>
              <a:rPr lang="en-US" altLang="ko-KR" sz="2000" b="1" dirty="0" smtClean="0">
                <a:latin typeface="+mn-ea"/>
              </a:rPr>
              <a:t>Decision Tree </a:t>
            </a:r>
            <a:r>
              <a:rPr lang="ko-KR" altLang="en-US" sz="2000" b="1" dirty="0" smtClean="0">
                <a:latin typeface="+mn-ea"/>
              </a:rPr>
              <a:t>동작 과정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14</a:t>
            </a:fld>
            <a:endParaRPr lang="ko-KR" altLang="en-US"/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093837"/>
              </p:ext>
            </p:extLst>
          </p:nvPr>
        </p:nvGraphicFramePr>
        <p:xfrm>
          <a:off x="7822221" y="1896679"/>
          <a:ext cx="3239906" cy="6851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2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5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5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Outlook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Temperature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Humidity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Play Tennis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5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Rain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Mild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High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762999" y="1403050"/>
            <a:ext cx="13620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/>
              <a:t>Test Data</a:t>
            </a:r>
            <a:endParaRPr lang="ko-KR" altLang="en-US" sz="1500" dirty="0"/>
          </a:p>
        </p:txBody>
      </p:sp>
      <p:sp>
        <p:nvSpPr>
          <p:cNvPr id="19" name="직사각형 18"/>
          <p:cNvSpPr/>
          <p:nvPr/>
        </p:nvSpPr>
        <p:spPr>
          <a:xfrm>
            <a:off x="2009591" y="2248088"/>
            <a:ext cx="733424" cy="323850"/>
          </a:xfrm>
          <a:prstGeom prst="rect">
            <a:avLst/>
          </a:prstGeom>
          <a:solidFill>
            <a:srgbClr val="FFFF00"/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Outlook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97694" y="3334626"/>
            <a:ext cx="552450" cy="3238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No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552640" y="3334625"/>
            <a:ext cx="969353" cy="323850"/>
          </a:xfrm>
          <a:prstGeom prst="rect">
            <a:avLst/>
          </a:prstGeom>
          <a:solidFill>
            <a:srgbClr val="FFFF00"/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Temperature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/>
          <p:cNvCxnSpPr>
            <a:endCxn id="20" idx="0"/>
          </p:cNvCxnSpPr>
          <p:nvPr/>
        </p:nvCxnSpPr>
        <p:spPr>
          <a:xfrm flipH="1">
            <a:off x="873919" y="2571938"/>
            <a:ext cx="1135672" cy="762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endCxn id="22" idx="0"/>
          </p:cNvCxnSpPr>
          <p:nvPr/>
        </p:nvCxnSpPr>
        <p:spPr>
          <a:xfrm>
            <a:off x="2743015" y="2571938"/>
            <a:ext cx="1294302" cy="7626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60767" y="2830170"/>
            <a:ext cx="56197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Sunny</a:t>
            </a:r>
            <a:endParaRPr lang="ko-KR" alt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2882136" y="2830169"/>
            <a:ext cx="101606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Overcast, Rain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009591" y="4543613"/>
            <a:ext cx="733424" cy="323850"/>
          </a:xfrm>
          <a:prstGeom prst="rect">
            <a:avLst/>
          </a:prstGeom>
          <a:solidFill>
            <a:srgbClr val="FFFF00"/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Humidity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209991" y="4543613"/>
            <a:ext cx="733424" cy="323850"/>
          </a:xfrm>
          <a:prstGeom prst="rect">
            <a:avLst/>
          </a:prstGeom>
          <a:solidFill>
            <a:srgbClr val="FFFF00"/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Humidity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/>
          <p:cNvCxnSpPr>
            <a:endCxn id="30" idx="0"/>
          </p:cNvCxnSpPr>
          <p:nvPr/>
        </p:nvCxnSpPr>
        <p:spPr>
          <a:xfrm flipH="1">
            <a:off x="2376303" y="3658475"/>
            <a:ext cx="1176337" cy="885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endCxn id="31" idx="0"/>
          </p:cNvCxnSpPr>
          <p:nvPr/>
        </p:nvCxnSpPr>
        <p:spPr>
          <a:xfrm>
            <a:off x="4521993" y="3658475"/>
            <a:ext cx="1054710" cy="885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683483" y="3958870"/>
            <a:ext cx="56197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Hot</a:t>
            </a:r>
            <a:endParaRPr lang="ko-KR" alt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4165" y="3977933"/>
            <a:ext cx="46910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Mild</a:t>
            </a:r>
            <a:endParaRPr lang="ko-KR" altLang="en-US" sz="1000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1457141" y="5641076"/>
            <a:ext cx="552450" cy="3238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No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743015" y="5641076"/>
            <a:ext cx="552450" cy="3238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No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4657541" y="5641076"/>
            <a:ext cx="552450" cy="3238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No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5943415" y="5639340"/>
            <a:ext cx="552450" cy="3238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Yes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/>
          <p:cNvCxnSpPr>
            <a:endCxn id="40" idx="0"/>
          </p:cNvCxnSpPr>
          <p:nvPr/>
        </p:nvCxnSpPr>
        <p:spPr>
          <a:xfrm flipH="1">
            <a:off x="1733366" y="4867463"/>
            <a:ext cx="276225" cy="773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endCxn id="42" idx="0"/>
          </p:cNvCxnSpPr>
          <p:nvPr/>
        </p:nvCxnSpPr>
        <p:spPr>
          <a:xfrm>
            <a:off x="2743015" y="4867463"/>
            <a:ext cx="276225" cy="773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endCxn id="43" idx="0"/>
          </p:cNvCxnSpPr>
          <p:nvPr/>
        </p:nvCxnSpPr>
        <p:spPr>
          <a:xfrm flipH="1">
            <a:off x="4933766" y="4867463"/>
            <a:ext cx="276225" cy="773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5943415" y="4867463"/>
            <a:ext cx="276225" cy="771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590490" y="5130290"/>
            <a:ext cx="56197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High</a:t>
            </a:r>
            <a:endParaRPr lang="ko-KR" alt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2558467" y="5130290"/>
            <a:ext cx="64531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Normal</a:t>
            </a:r>
            <a:endParaRPr lang="ko-KR" altLang="en-US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4790890" y="5130289"/>
            <a:ext cx="56197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High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5758867" y="5130288"/>
            <a:ext cx="64531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Normal</a:t>
            </a:r>
            <a:endParaRPr lang="ko-KR" altLang="en-US" sz="1000" dirty="0"/>
          </a:p>
        </p:txBody>
      </p:sp>
      <p:cxnSp>
        <p:nvCxnSpPr>
          <p:cNvPr id="4" name="직선 화살표 연결선 3"/>
          <p:cNvCxnSpPr>
            <a:stCxn id="22" idx="3"/>
          </p:cNvCxnSpPr>
          <p:nvPr/>
        </p:nvCxnSpPr>
        <p:spPr>
          <a:xfrm flipV="1">
            <a:off x="4521993" y="2124075"/>
            <a:ext cx="4155282" cy="1372475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43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2</a:t>
            </a:r>
            <a:r>
              <a:rPr lang="en-US" altLang="ko-KR" sz="2400" b="1" dirty="0" smtClean="0">
                <a:latin typeface="+mn-ea"/>
              </a:rPr>
              <a:t>. Decision Tree </a:t>
            </a:r>
            <a:r>
              <a:rPr lang="ko-KR" altLang="en-US" sz="2400" b="1" dirty="0" smtClean="0">
                <a:latin typeface="+mn-ea"/>
              </a:rPr>
              <a:t>개념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latin typeface="+mn-ea"/>
              </a:rPr>
              <a:t>예제를 이용한 </a:t>
            </a:r>
            <a:r>
              <a:rPr lang="en-US" altLang="ko-KR" sz="2000" b="1" dirty="0" smtClean="0">
                <a:latin typeface="+mn-ea"/>
              </a:rPr>
              <a:t>Decision Tree </a:t>
            </a:r>
            <a:r>
              <a:rPr lang="ko-KR" altLang="en-US" sz="2000" b="1" dirty="0" smtClean="0">
                <a:latin typeface="+mn-ea"/>
              </a:rPr>
              <a:t>동작 과정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15</a:t>
            </a:fld>
            <a:endParaRPr lang="ko-KR" altLang="en-US"/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012349"/>
              </p:ext>
            </p:extLst>
          </p:nvPr>
        </p:nvGraphicFramePr>
        <p:xfrm>
          <a:off x="7822221" y="1896679"/>
          <a:ext cx="3239906" cy="6851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2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5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5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Outlook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Temperature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Humidity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Play Tennis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5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Rain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Mild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High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762999" y="1403050"/>
            <a:ext cx="13620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/>
              <a:t>Test Data</a:t>
            </a:r>
            <a:endParaRPr lang="ko-KR" altLang="en-US" sz="1500" dirty="0"/>
          </a:p>
        </p:txBody>
      </p:sp>
      <p:sp>
        <p:nvSpPr>
          <p:cNvPr id="19" name="직사각형 18"/>
          <p:cNvSpPr/>
          <p:nvPr/>
        </p:nvSpPr>
        <p:spPr>
          <a:xfrm>
            <a:off x="2009591" y="2248088"/>
            <a:ext cx="733424" cy="323850"/>
          </a:xfrm>
          <a:prstGeom prst="rect">
            <a:avLst/>
          </a:prstGeom>
          <a:solidFill>
            <a:srgbClr val="FFFF00"/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Outlook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97694" y="3334626"/>
            <a:ext cx="552450" cy="3238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No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552640" y="3334625"/>
            <a:ext cx="969353" cy="323850"/>
          </a:xfrm>
          <a:prstGeom prst="rect">
            <a:avLst/>
          </a:prstGeom>
          <a:solidFill>
            <a:srgbClr val="FFFF00"/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Temperature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/>
          <p:cNvCxnSpPr>
            <a:endCxn id="20" idx="0"/>
          </p:cNvCxnSpPr>
          <p:nvPr/>
        </p:nvCxnSpPr>
        <p:spPr>
          <a:xfrm flipH="1">
            <a:off x="873919" y="2571938"/>
            <a:ext cx="1135672" cy="762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endCxn id="22" idx="0"/>
          </p:cNvCxnSpPr>
          <p:nvPr/>
        </p:nvCxnSpPr>
        <p:spPr>
          <a:xfrm>
            <a:off x="2743015" y="2571938"/>
            <a:ext cx="1294302" cy="7626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60767" y="2830170"/>
            <a:ext cx="56197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Sunny</a:t>
            </a:r>
            <a:endParaRPr lang="ko-KR" alt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2882136" y="2830169"/>
            <a:ext cx="101606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Overcast, Rain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009591" y="4543613"/>
            <a:ext cx="733424" cy="323850"/>
          </a:xfrm>
          <a:prstGeom prst="rect">
            <a:avLst/>
          </a:prstGeom>
          <a:solidFill>
            <a:srgbClr val="FFFF00"/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Humidity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209991" y="4543613"/>
            <a:ext cx="733424" cy="323850"/>
          </a:xfrm>
          <a:prstGeom prst="rect">
            <a:avLst/>
          </a:prstGeom>
          <a:solidFill>
            <a:srgbClr val="FFFF00"/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Humidity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/>
          <p:cNvCxnSpPr>
            <a:endCxn id="30" idx="0"/>
          </p:cNvCxnSpPr>
          <p:nvPr/>
        </p:nvCxnSpPr>
        <p:spPr>
          <a:xfrm flipH="1">
            <a:off x="2376303" y="3658475"/>
            <a:ext cx="1176337" cy="885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endCxn id="31" idx="0"/>
          </p:cNvCxnSpPr>
          <p:nvPr/>
        </p:nvCxnSpPr>
        <p:spPr>
          <a:xfrm>
            <a:off x="4521993" y="3658475"/>
            <a:ext cx="1054710" cy="8851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683483" y="3958870"/>
            <a:ext cx="56197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Hot</a:t>
            </a:r>
            <a:endParaRPr lang="ko-KR" alt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4165" y="3977933"/>
            <a:ext cx="46910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Mild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457141" y="5641076"/>
            <a:ext cx="552450" cy="3238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No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743015" y="5641076"/>
            <a:ext cx="552450" cy="3238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No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4657541" y="5641076"/>
            <a:ext cx="552450" cy="3238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No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5943415" y="5639340"/>
            <a:ext cx="552450" cy="3238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Yes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/>
          <p:cNvCxnSpPr>
            <a:endCxn id="40" idx="0"/>
          </p:cNvCxnSpPr>
          <p:nvPr/>
        </p:nvCxnSpPr>
        <p:spPr>
          <a:xfrm flipH="1">
            <a:off x="1733366" y="4867463"/>
            <a:ext cx="276225" cy="773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endCxn id="42" idx="0"/>
          </p:cNvCxnSpPr>
          <p:nvPr/>
        </p:nvCxnSpPr>
        <p:spPr>
          <a:xfrm>
            <a:off x="2743015" y="4867463"/>
            <a:ext cx="276225" cy="773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endCxn id="43" idx="0"/>
          </p:cNvCxnSpPr>
          <p:nvPr/>
        </p:nvCxnSpPr>
        <p:spPr>
          <a:xfrm flipH="1">
            <a:off x="4933766" y="4867463"/>
            <a:ext cx="276225" cy="773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5943415" y="4867463"/>
            <a:ext cx="276225" cy="771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590490" y="5130290"/>
            <a:ext cx="56197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High</a:t>
            </a:r>
            <a:endParaRPr lang="ko-KR" alt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2558467" y="5130290"/>
            <a:ext cx="64531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Normal</a:t>
            </a:r>
            <a:endParaRPr lang="ko-KR" altLang="en-US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4790890" y="5130289"/>
            <a:ext cx="56197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High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5758867" y="5130288"/>
            <a:ext cx="64531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Normal</a:t>
            </a:r>
            <a:endParaRPr lang="ko-KR" altLang="en-US" sz="1000" dirty="0"/>
          </a:p>
        </p:txBody>
      </p:sp>
      <p:cxnSp>
        <p:nvCxnSpPr>
          <p:cNvPr id="5" name="직선 화살표 연결선 4"/>
          <p:cNvCxnSpPr>
            <a:endCxn id="39" idx="3"/>
          </p:cNvCxnSpPr>
          <p:nvPr/>
        </p:nvCxnSpPr>
        <p:spPr>
          <a:xfrm flipH="1">
            <a:off x="5223271" y="2476500"/>
            <a:ext cx="3539728" cy="1624544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74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2</a:t>
            </a:r>
            <a:r>
              <a:rPr lang="en-US" altLang="ko-KR" sz="2400" b="1" dirty="0" smtClean="0">
                <a:latin typeface="+mn-ea"/>
              </a:rPr>
              <a:t>. Decision Tree </a:t>
            </a:r>
            <a:r>
              <a:rPr lang="ko-KR" altLang="en-US" sz="2400" b="1" dirty="0" smtClean="0">
                <a:latin typeface="+mn-ea"/>
              </a:rPr>
              <a:t>개념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latin typeface="+mn-ea"/>
              </a:rPr>
              <a:t>예제를 이용한 </a:t>
            </a:r>
            <a:r>
              <a:rPr lang="en-US" altLang="ko-KR" sz="2000" b="1" dirty="0" smtClean="0">
                <a:latin typeface="+mn-ea"/>
              </a:rPr>
              <a:t>Decision Tree </a:t>
            </a:r>
            <a:r>
              <a:rPr lang="ko-KR" altLang="en-US" sz="2000" b="1" dirty="0" smtClean="0">
                <a:latin typeface="+mn-ea"/>
              </a:rPr>
              <a:t>동작 과정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16</a:t>
            </a:fld>
            <a:endParaRPr lang="ko-KR" altLang="en-US"/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826472"/>
              </p:ext>
            </p:extLst>
          </p:nvPr>
        </p:nvGraphicFramePr>
        <p:xfrm>
          <a:off x="7822221" y="1896679"/>
          <a:ext cx="3239906" cy="6851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2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5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5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Outlook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Temperature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Humidity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Play Tennis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5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Rain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Mild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High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762999" y="1403050"/>
            <a:ext cx="13620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/>
              <a:t>Test Data</a:t>
            </a:r>
            <a:endParaRPr lang="ko-KR" altLang="en-US" sz="1500" dirty="0"/>
          </a:p>
        </p:txBody>
      </p:sp>
      <p:sp>
        <p:nvSpPr>
          <p:cNvPr id="19" name="직사각형 18"/>
          <p:cNvSpPr/>
          <p:nvPr/>
        </p:nvSpPr>
        <p:spPr>
          <a:xfrm>
            <a:off x="2009591" y="2248088"/>
            <a:ext cx="733424" cy="323850"/>
          </a:xfrm>
          <a:prstGeom prst="rect">
            <a:avLst/>
          </a:prstGeom>
          <a:solidFill>
            <a:srgbClr val="FFFF00"/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Outlook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97694" y="3334626"/>
            <a:ext cx="552450" cy="3238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No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552640" y="3334625"/>
            <a:ext cx="969353" cy="323850"/>
          </a:xfrm>
          <a:prstGeom prst="rect">
            <a:avLst/>
          </a:prstGeom>
          <a:solidFill>
            <a:srgbClr val="FFFF00"/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Temperature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/>
          <p:cNvCxnSpPr>
            <a:endCxn id="20" idx="0"/>
          </p:cNvCxnSpPr>
          <p:nvPr/>
        </p:nvCxnSpPr>
        <p:spPr>
          <a:xfrm flipH="1">
            <a:off x="873919" y="2571938"/>
            <a:ext cx="1135672" cy="762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endCxn id="22" idx="0"/>
          </p:cNvCxnSpPr>
          <p:nvPr/>
        </p:nvCxnSpPr>
        <p:spPr>
          <a:xfrm>
            <a:off x="2743015" y="2571938"/>
            <a:ext cx="1294302" cy="7626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60767" y="2830170"/>
            <a:ext cx="56197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Sunny</a:t>
            </a:r>
            <a:endParaRPr lang="ko-KR" alt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2882136" y="2830169"/>
            <a:ext cx="101606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Overcast, Rain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009591" y="4543613"/>
            <a:ext cx="733424" cy="323850"/>
          </a:xfrm>
          <a:prstGeom prst="rect">
            <a:avLst/>
          </a:prstGeom>
          <a:solidFill>
            <a:srgbClr val="FFFF00"/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Humidity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209991" y="4543613"/>
            <a:ext cx="733424" cy="323850"/>
          </a:xfrm>
          <a:prstGeom prst="rect">
            <a:avLst/>
          </a:prstGeom>
          <a:solidFill>
            <a:srgbClr val="FFFF00"/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Humidity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/>
          <p:cNvCxnSpPr>
            <a:endCxn id="30" idx="0"/>
          </p:cNvCxnSpPr>
          <p:nvPr/>
        </p:nvCxnSpPr>
        <p:spPr>
          <a:xfrm flipH="1">
            <a:off x="2376303" y="3658475"/>
            <a:ext cx="1176337" cy="885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endCxn id="31" idx="0"/>
          </p:cNvCxnSpPr>
          <p:nvPr/>
        </p:nvCxnSpPr>
        <p:spPr>
          <a:xfrm>
            <a:off x="4521993" y="3658475"/>
            <a:ext cx="1054710" cy="8851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683483" y="3958870"/>
            <a:ext cx="56197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Hot</a:t>
            </a:r>
            <a:endParaRPr lang="ko-KR" alt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4165" y="3977933"/>
            <a:ext cx="46910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Mild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457141" y="5641076"/>
            <a:ext cx="552450" cy="3238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No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743015" y="5641076"/>
            <a:ext cx="552450" cy="3238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No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4657541" y="5641076"/>
            <a:ext cx="552450" cy="3238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No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5943415" y="5639340"/>
            <a:ext cx="552450" cy="3238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Yes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/>
          <p:cNvCxnSpPr>
            <a:endCxn id="40" idx="0"/>
          </p:cNvCxnSpPr>
          <p:nvPr/>
        </p:nvCxnSpPr>
        <p:spPr>
          <a:xfrm flipH="1">
            <a:off x="1733366" y="4867463"/>
            <a:ext cx="276225" cy="773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endCxn id="42" idx="0"/>
          </p:cNvCxnSpPr>
          <p:nvPr/>
        </p:nvCxnSpPr>
        <p:spPr>
          <a:xfrm>
            <a:off x="2743015" y="4867463"/>
            <a:ext cx="276225" cy="773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endCxn id="43" idx="0"/>
          </p:cNvCxnSpPr>
          <p:nvPr/>
        </p:nvCxnSpPr>
        <p:spPr>
          <a:xfrm flipH="1">
            <a:off x="4933766" y="4867463"/>
            <a:ext cx="276225" cy="773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5943415" y="4867463"/>
            <a:ext cx="276225" cy="771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590490" y="5130290"/>
            <a:ext cx="56197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High</a:t>
            </a:r>
            <a:endParaRPr lang="ko-KR" alt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2558467" y="5130290"/>
            <a:ext cx="64531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Normal</a:t>
            </a:r>
            <a:endParaRPr lang="ko-KR" altLang="en-US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4790890" y="5130289"/>
            <a:ext cx="56197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High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5758867" y="5130288"/>
            <a:ext cx="64531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Normal</a:t>
            </a:r>
            <a:endParaRPr lang="ko-KR" altLang="en-US" sz="1000" dirty="0"/>
          </a:p>
        </p:txBody>
      </p:sp>
      <p:cxnSp>
        <p:nvCxnSpPr>
          <p:cNvPr id="4" name="직선 화살표 연결선 3"/>
          <p:cNvCxnSpPr>
            <a:stCxn id="31" idx="3"/>
          </p:cNvCxnSpPr>
          <p:nvPr/>
        </p:nvCxnSpPr>
        <p:spPr>
          <a:xfrm flipV="1">
            <a:off x="5943415" y="2114550"/>
            <a:ext cx="3695885" cy="2590988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56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2</a:t>
            </a:r>
            <a:r>
              <a:rPr lang="en-US" altLang="ko-KR" sz="2400" b="1" dirty="0" smtClean="0">
                <a:latin typeface="+mn-ea"/>
              </a:rPr>
              <a:t>. Decision Tree </a:t>
            </a:r>
            <a:r>
              <a:rPr lang="ko-KR" altLang="en-US" sz="2400" b="1" dirty="0" smtClean="0">
                <a:latin typeface="+mn-ea"/>
              </a:rPr>
              <a:t>개념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latin typeface="+mn-ea"/>
              </a:rPr>
              <a:t>예제를 이용한 </a:t>
            </a:r>
            <a:r>
              <a:rPr lang="en-US" altLang="ko-KR" sz="2000" b="1" dirty="0" smtClean="0">
                <a:latin typeface="+mn-ea"/>
              </a:rPr>
              <a:t>Decision Tree </a:t>
            </a:r>
            <a:r>
              <a:rPr lang="ko-KR" altLang="en-US" sz="2000" b="1" dirty="0" smtClean="0">
                <a:latin typeface="+mn-ea"/>
              </a:rPr>
              <a:t>동작 과정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17</a:t>
            </a:fld>
            <a:endParaRPr lang="ko-KR" altLang="en-US"/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037847"/>
              </p:ext>
            </p:extLst>
          </p:nvPr>
        </p:nvGraphicFramePr>
        <p:xfrm>
          <a:off x="7822221" y="1896679"/>
          <a:ext cx="3239906" cy="6851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2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5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5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Outlook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Temperature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Humidity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Play Tennis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5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Rain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Mild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High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762999" y="1403050"/>
            <a:ext cx="13620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/>
              <a:t>Test Data</a:t>
            </a:r>
            <a:endParaRPr lang="ko-KR" altLang="en-US" sz="1500" dirty="0"/>
          </a:p>
        </p:txBody>
      </p:sp>
      <p:sp>
        <p:nvSpPr>
          <p:cNvPr id="19" name="직사각형 18"/>
          <p:cNvSpPr/>
          <p:nvPr/>
        </p:nvSpPr>
        <p:spPr>
          <a:xfrm>
            <a:off x="2009591" y="2248088"/>
            <a:ext cx="733424" cy="323850"/>
          </a:xfrm>
          <a:prstGeom prst="rect">
            <a:avLst/>
          </a:prstGeom>
          <a:solidFill>
            <a:srgbClr val="FFFF00"/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Outlook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97694" y="3334626"/>
            <a:ext cx="552450" cy="3238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No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552640" y="3334625"/>
            <a:ext cx="969353" cy="323850"/>
          </a:xfrm>
          <a:prstGeom prst="rect">
            <a:avLst/>
          </a:prstGeom>
          <a:solidFill>
            <a:srgbClr val="FFFF00"/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Temperature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/>
          <p:cNvCxnSpPr>
            <a:endCxn id="20" idx="0"/>
          </p:cNvCxnSpPr>
          <p:nvPr/>
        </p:nvCxnSpPr>
        <p:spPr>
          <a:xfrm flipH="1">
            <a:off x="873919" y="2571938"/>
            <a:ext cx="1135672" cy="762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endCxn id="22" idx="0"/>
          </p:cNvCxnSpPr>
          <p:nvPr/>
        </p:nvCxnSpPr>
        <p:spPr>
          <a:xfrm>
            <a:off x="2743015" y="2571938"/>
            <a:ext cx="1294302" cy="7626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60767" y="2830170"/>
            <a:ext cx="56197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Sunny</a:t>
            </a:r>
            <a:endParaRPr lang="ko-KR" alt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2882136" y="2830169"/>
            <a:ext cx="101606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Overcast, Rain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009591" y="4543613"/>
            <a:ext cx="733424" cy="323850"/>
          </a:xfrm>
          <a:prstGeom prst="rect">
            <a:avLst/>
          </a:prstGeom>
          <a:solidFill>
            <a:srgbClr val="FFFF00"/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Humidity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209991" y="4543613"/>
            <a:ext cx="733424" cy="323850"/>
          </a:xfrm>
          <a:prstGeom prst="rect">
            <a:avLst/>
          </a:prstGeom>
          <a:solidFill>
            <a:srgbClr val="FFFF00"/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Humidity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/>
          <p:cNvCxnSpPr>
            <a:endCxn id="30" idx="0"/>
          </p:cNvCxnSpPr>
          <p:nvPr/>
        </p:nvCxnSpPr>
        <p:spPr>
          <a:xfrm flipH="1">
            <a:off x="2376303" y="3658475"/>
            <a:ext cx="1176337" cy="885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endCxn id="31" idx="0"/>
          </p:cNvCxnSpPr>
          <p:nvPr/>
        </p:nvCxnSpPr>
        <p:spPr>
          <a:xfrm>
            <a:off x="4521993" y="3658475"/>
            <a:ext cx="1054710" cy="8851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683483" y="3958870"/>
            <a:ext cx="56197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Hot</a:t>
            </a:r>
            <a:endParaRPr lang="ko-KR" alt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4165" y="3977933"/>
            <a:ext cx="46910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Mild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457141" y="5641076"/>
            <a:ext cx="552450" cy="3238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No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743015" y="5641076"/>
            <a:ext cx="552450" cy="3238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No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4657541" y="5641076"/>
            <a:ext cx="552450" cy="3238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No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5943415" y="5639340"/>
            <a:ext cx="552450" cy="3238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Yes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/>
          <p:cNvCxnSpPr>
            <a:endCxn id="40" idx="0"/>
          </p:cNvCxnSpPr>
          <p:nvPr/>
        </p:nvCxnSpPr>
        <p:spPr>
          <a:xfrm flipH="1">
            <a:off x="1733366" y="4867463"/>
            <a:ext cx="276225" cy="773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endCxn id="42" idx="0"/>
          </p:cNvCxnSpPr>
          <p:nvPr/>
        </p:nvCxnSpPr>
        <p:spPr>
          <a:xfrm>
            <a:off x="2743015" y="4867463"/>
            <a:ext cx="276225" cy="773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endCxn id="43" idx="0"/>
          </p:cNvCxnSpPr>
          <p:nvPr/>
        </p:nvCxnSpPr>
        <p:spPr>
          <a:xfrm flipH="1">
            <a:off x="4933766" y="4867463"/>
            <a:ext cx="276225" cy="7736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5943415" y="4867463"/>
            <a:ext cx="276225" cy="771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590490" y="5130290"/>
            <a:ext cx="56197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High</a:t>
            </a:r>
            <a:endParaRPr lang="ko-KR" alt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2558467" y="5130290"/>
            <a:ext cx="64531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Normal</a:t>
            </a:r>
            <a:endParaRPr lang="ko-KR" altLang="en-US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4790890" y="5130289"/>
            <a:ext cx="56197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High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758867" y="5130288"/>
            <a:ext cx="64531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Normal</a:t>
            </a:r>
            <a:endParaRPr lang="ko-KR" altLang="en-US" sz="1000" dirty="0"/>
          </a:p>
        </p:txBody>
      </p:sp>
      <p:cxnSp>
        <p:nvCxnSpPr>
          <p:cNvPr id="5" name="직선 화살표 연결선 4"/>
          <p:cNvCxnSpPr>
            <a:endCxn id="51" idx="0"/>
          </p:cNvCxnSpPr>
          <p:nvPr/>
        </p:nvCxnSpPr>
        <p:spPr>
          <a:xfrm flipH="1">
            <a:off x="5071878" y="2495550"/>
            <a:ext cx="4529322" cy="2634739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724775" y="3566455"/>
            <a:ext cx="272414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Test Data</a:t>
            </a:r>
            <a:r>
              <a:rPr lang="ko-KR" altLang="en-US" sz="1500" dirty="0" smtClean="0"/>
              <a:t>에서 알고자 했던</a:t>
            </a:r>
            <a:endParaRPr lang="en-US" altLang="ko-KR" sz="1500" dirty="0" smtClean="0"/>
          </a:p>
          <a:p>
            <a:r>
              <a:rPr lang="en-US" altLang="ko-KR" sz="1500" dirty="0" smtClean="0"/>
              <a:t>Play Tennis</a:t>
            </a:r>
            <a:r>
              <a:rPr lang="ko-KR" altLang="en-US" sz="1500" dirty="0" smtClean="0"/>
              <a:t> 클래스 의 결과는</a:t>
            </a:r>
            <a:endParaRPr lang="en-US" altLang="ko-KR" sz="1500" dirty="0" smtClean="0"/>
          </a:p>
          <a:p>
            <a:r>
              <a:rPr lang="en-US" altLang="ko-KR" sz="1500" dirty="0" smtClean="0"/>
              <a:t>“No”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26889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2. Decision Tree </a:t>
            </a:r>
            <a:r>
              <a:rPr lang="ko-KR" altLang="en-US" sz="2400" b="1" dirty="0" smtClean="0">
                <a:latin typeface="+mn-ea"/>
              </a:rPr>
              <a:t>개념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Decision Tree </a:t>
            </a:r>
            <a:r>
              <a:rPr lang="ko-KR" altLang="en-US" sz="2000" b="1" dirty="0" smtClean="0">
                <a:latin typeface="+mn-ea"/>
              </a:rPr>
              <a:t>분리기준</a:t>
            </a:r>
            <a:r>
              <a:rPr lang="en-US" altLang="ko-KR" sz="2000" b="1" dirty="0" smtClean="0">
                <a:latin typeface="+mn-ea"/>
              </a:rPr>
              <a:t>(Split Criterion)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50276" y="1347375"/>
            <a:ext cx="9593874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1500" dirty="0" smtClean="0">
                <a:latin typeface="+mn-ea"/>
              </a:rPr>
              <a:t>부모</a:t>
            </a:r>
            <a:r>
              <a:rPr lang="en-US" altLang="ko-KR" sz="1500" dirty="0" smtClean="0">
                <a:latin typeface="+mn-ea"/>
              </a:rPr>
              <a:t> </a:t>
            </a:r>
            <a:r>
              <a:rPr lang="ko-KR" altLang="en-US" sz="1500" dirty="0" smtClean="0">
                <a:latin typeface="+mn-ea"/>
              </a:rPr>
              <a:t>마디</a:t>
            </a:r>
            <a:r>
              <a:rPr lang="en-US" altLang="ko-KR" sz="1500" dirty="0" smtClean="0">
                <a:latin typeface="+mn-ea"/>
              </a:rPr>
              <a:t>(</a:t>
            </a:r>
            <a:r>
              <a:rPr lang="ko-KR" altLang="en-US" sz="1500" dirty="0" err="1" smtClean="0">
                <a:latin typeface="+mn-ea"/>
              </a:rPr>
              <a:t>노드</a:t>
            </a:r>
            <a:r>
              <a:rPr lang="en-US" altLang="ko-KR" sz="1500" dirty="0" smtClean="0">
                <a:latin typeface="+mn-ea"/>
              </a:rPr>
              <a:t>)</a:t>
            </a:r>
            <a:r>
              <a:rPr lang="ko-KR" altLang="en-US" sz="1500" dirty="0" smtClean="0">
                <a:latin typeface="+mn-ea"/>
              </a:rPr>
              <a:t>로부터 자식 마디</a:t>
            </a:r>
            <a:r>
              <a:rPr lang="en-US" altLang="ko-KR" sz="1500" dirty="0" smtClean="0">
                <a:latin typeface="+mn-ea"/>
              </a:rPr>
              <a:t>(</a:t>
            </a:r>
            <a:r>
              <a:rPr lang="ko-KR" altLang="en-US" sz="1500" dirty="0" err="1" smtClean="0">
                <a:latin typeface="+mn-ea"/>
              </a:rPr>
              <a:t>노드</a:t>
            </a:r>
            <a:r>
              <a:rPr lang="en-US" altLang="ko-KR" sz="1500" dirty="0" smtClean="0">
                <a:latin typeface="+mn-ea"/>
              </a:rPr>
              <a:t>)</a:t>
            </a:r>
            <a:r>
              <a:rPr lang="ko-KR" altLang="en-US" sz="1500" dirty="0" smtClean="0">
                <a:latin typeface="+mn-ea"/>
              </a:rPr>
              <a:t>들이 형성될 때</a:t>
            </a:r>
            <a:r>
              <a:rPr lang="en-US" altLang="ko-KR" sz="1500" dirty="0" smtClean="0">
                <a:latin typeface="+mn-ea"/>
              </a:rPr>
              <a:t>, </a:t>
            </a:r>
            <a:r>
              <a:rPr lang="ko-KR" altLang="en-US" sz="1500" dirty="0" smtClean="0">
                <a:latin typeface="+mn-ea"/>
              </a:rPr>
              <a:t>생성된 자식 </a:t>
            </a:r>
            <a:r>
              <a:rPr lang="ko-KR" altLang="en-US" sz="1500" dirty="0" err="1" smtClean="0">
                <a:latin typeface="+mn-ea"/>
              </a:rPr>
              <a:t>노드에</a:t>
            </a:r>
            <a:r>
              <a:rPr lang="ko-KR" altLang="en-US" sz="1500" dirty="0" smtClean="0">
                <a:latin typeface="+mn-ea"/>
              </a:rPr>
              <a:t> 속하는 자료의 순수도</a:t>
            </a:r>
            <a:r>
              <a:rPr lang="en-US" altLang="ko-KR" sz="1500" dirty="0" smtClean="0">
                <a:latin typeface="+mn-ea"/>
              </a:rPr>
              <a:t>(Purity)</a:t>
            </a:r>
            <a:r>
              <a:rPr lang="ko-KR" altLang="en-US" sz="1500" dirty="0" smtClean="0">
                <a:latin typeface="+mn-ea"/>
              </a:rPr>
              <a:t>가 가장 크게 증가하도록 </a:t>
            </a:r>
            <a:r>
              <a:rPr lang="ko-KR" altLang="en-US" sz="1500" dirty="0" err="1" smtClean="0">
                <a:latin typeface="+mn-ea"/>
              </a:rPr>
              <a:t>트리를</a:t>
            </a:r>
            <a:r>
              <a:rPr lang="ko-KR" altLang="en-US" sz="1500" dirty="0" smtClean="0">
                <a:latin typeface="+mn-ea"/>
              </a:rPr>
              <a:t> 형성하며 진행</a:t>
            </a:r>
            <a:endParaRPr lang="en-US" altLang="ko-KR" sz="1500" dirty="0" smtClean="0">
              <a:latin typeface="+mn-ea"/>
            </a:endParaRPr>
          </a:p>
          <a:p>
            <a:pPr marL="342900" indent="-342900">
              <a:buFontTx/>
              <a:buChar char="-"/>
            </a:pPr>
            <a:endParaRPr lang="en-US" altLang="ko-KR" sz="1500" dirty="0">
              <a:latin typeface="+mn-ea"/>
            </a:endParaRPr>
          </a:p>
          <a:p>
            <a:pPr marL="342900" indent="-342900">
              <a:buFontTx/>
              <a:buChar char="-"/>
            </a:pPr>
            <a:r>
              <a:rPr lang="ko-KR" altLang="en-US" sz="1500" dirty="0" smtClean="0">
                <a:latin typeface="+mn-ea"/>
              </a:rPr>
              <a:t>입력 변수를 이용해 목표 변수의 분포를 얼마나 잘 구별하는 정도를 파악해 자식 마디가 형성되는데</a:t>
            </a:r>
            <a:r>
              <a:rPr lang="en-US" altLang="ko-KR" sz="1500" dirty="0" smtClean="0">
                <a:latin typeface="+mn-ea"/>
              </a:rPr>
              <a:t>, </a:t>
            </a:r>
          </a:p>
          <a:p>
            <a:r>
              <a:rPr lang="en-US" altLang="ko-KR" sz="1500" dirty="0">
                <a:latin typeface="+mn-ea"/>
              </a:rPr>
              <a:t> </a:t>
            </a:r>
            <a:r>
              <a:rPr lang="en-US" altLang="ko-KR" sz="1500" dirty="0" smtClean="0">
                <a:latin typeface="+mn-ea"/>
              </a:rPr>
              <a:t>    </a:t>
            </a:r>
            <a:r>
              <a:rPr lang="ko-KR" altLang="en-US" sz="1500" dirty="0" smtClean="0">
                <a:latin typeface="+mn-ea"/>
              </a:rPr>
              <a:t>목표 변수의 구별 정도를 불순도</a:t>
            </a:r>
            <a:r>
              <a:rPr lang="en-US" altLang="ko-KR" sz="1500" dirty="0" smtClean="0">
                <a:latin typeface="+mn-ea"/>
              </a:rPr>
              <a:t>(Impurity, </a:t>
            </a:r>
            <a:r>
              <a:rPr lang="ko-KR" altLang="en-US" sz="1500" dirty="0" smtClean="0">
                <a:latin typeface="+mn-ea"/>
              </a:rPr>
              <a:t>다양한 범주들의 개체들이 포함되어 있는 정도</a:t>
            </a:r>
            <a:r>
              <a:rPr lang="en-US" altLang="ko-KR" sz="1500" dirty="0" smtClean="0">
                <a:latin typeface="+mn-ea"/>
              </a:rPr>
              <a:t>)</a:t>
            </a:r>
            <a:r>
              <a:rPr lang="ko-KR" altLang="en-US" sz="1500" dirty="0" smtClean="0">
                <a:latin typeface="+mn-ea"/>
              </a:rPr>
              <a:t>에 의해 측정</a:t>
            </a:r>
            <a:endParaRPr lang="en-US" altLang="ko-KR" sz="13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42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2</a:t>
            </a:r>
            <a:r>
              <a:rPr lang="en-US" altLang="ko-KR" sz="2400" b="1" dirty="0" smtClean="0">
                <a:latin typeface="+mn-ea"/>
              </a:rPr>
              <a:t>. Decision Tree </a:t>
            </a:r>
            <a:r>
              <a:rPr lang="ko-KR" altLang="en-US" sz="2400" b="1" dirty="0" smtClean="0">
                <a:latin typeface="+mn-ea"/>
              </a:rPr>
              <a:t>개념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Decision Tree </a:t>
            </a:r>
            <a:r>
              <a:rPr lang="ko-KR" altLang="en-US" sz="2000" b="1" dirty="0" smtClean="0">
                <a:latin typeface="+mn-ea"/>
              </a:rPr>
              <a:t>분리기준</a:t>
            </a:r>
            <a:r>
              <a:rPr lang="en-US" altLang="ko-KR" sz="2000" b="1" dirty="0" smtClean="0">
                <a:latin typeface="+mn-ea"/>
              </a:rPr>
              <a:t>(Split Criterion)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50276" y="1347375"/>
            <a:ext cx="9774849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1500" dirty="0" smtClean="0">
                <a:latin typeface="+mn-ea"/>
              </a:rPr>
              <a:t>지니 지수</a:t>
            </a:r>
            <a:r>
              <a:rPr lang="en-US" altLang="ko-KR" sz="1500" dirty="0" smtClean="0">
                <a:latin typeface="+mn-ea"/>
              </a:rPr>
              <a:t>(</a:t>
            </a:r>
            <a:r>
              <a:rPr lang="en-US" altLang="ko-KR" sz="1500" dirty="0" err="1" smtClean="0">
                <a:latin typeface="+mn-ea"/>
              </a:rPr>
              <a:t>Gini</a:t>
            </a:r>
            <a:r>
              <a:rPr lang="en-US" altLang="ko-KR" sz="1500" dirty="0" smtClean="0">
                <a:latin typeface="+mn-ea"/>
              </a:rPr>
              <a:t> Index)</a:t>
            </a:r>
          </a:p>
          <a:p>
            <a:pPr marL="800100" lvl="1" indent="-342900">
              <a:buFontTx/>
              <a:buChar char="-"/>
            </a:pPr>
            <a:r>
              <a:rPr lang="ko-KR" altLang="en-US" sz="1300" dirty="0" smtClean="0">
                <a:latin typeface="+mn-ea"/>
              </a:rPr>
              <a:t>데이터 집합의 </a:t>
            </a:r>
            <a:r>
              <a:rPr lang="ko-KR" altLang="en-US" sz="1300" dirty="0" err="1" smtClean="0">
                <a:latin typeface="+mn-ea"/>
              </a:rPr>
              <a:t>불순도를</a:t>
            </a:r>
            <a:r>
              <a:rPr lang="ko-KR" altLang="en-US" sz="1300" dirty="0" smtClean="0">
                <a:latin typeface="+mn-ea"/>
              </a:rPr>
              <a:t> 측정</a:t>
            </a:r>
            <a:endParaRPr lang="en-US" altLang="ko-KR" sz="1300" dirty="0" smtClean="0">
              <a:latin typeface="+mn-ea"/>
            </a:endParaRPr>
          </a:p>
          <a:p>
            <a:pPr marL="800100" lvl="1" indent="-342900">
              <a:buFontTx/>
              <a:buChar char="-"/>
            </a:pPr>
            <a:endParaRPr lang="en-US" altLang="ko-KR" sz="1300" dirty="0" smtClean="0">
              <a:latin typeface="+mn-ea"/>
            </a:endParaRPr>
          </a:p>
          <a:p>
            <a:pPr marL="800100" lvl="1" indent="-342900">
              <a:buFontTx/>
              <a:buChar char="-"/>
            </a:pPr>
            <a:r>
              <a:rPr lang="ko-KR" altLang="en-US" sz="1300" dirty="0" smtClean="0">
                <a:latin typeface="+mn-ea"/>
              </a:rPr>
              <a:t>지니 지수는 </a:t>
            </a:r>
            <a:r>
              <a:rPr lang="en-US" altLang="ko-KR" sz="1300" dirty="0" smtClean="0">
                <a:latin typeface="+mn-ea"/>
              </a:rPr>
              <a:t>0~1 </a:t>
            </a:r>
            <a:r>
              <a:rPr lang="ko-KR" altLang="en-US" sz="1300" dirty="0" smtClean="0">
                <a:latin typeface="+mn-ea"/>
              </a:rPr>
              <a:t>사이의 값을 가지며</a:t>
            </a:r>
            <a:r>
              <a:rPr lang="en-US" altLang="ko-KR" sz="1300" dirty="0" smtClean="0">
                <a:latin typeface="+mn-ea"/>
              </a:rPr>
              <a:t>, </a:t>
            </a:r>
            <a:r>
              <a:rPr lang="ko-KR" altLang="en-US" sz="1300" dirty="0" smtClean="0">
                <a:latin typeface="+mn-ea"/>
              </a:rPr>
              <a:t>어떤 데이터 집합에 속한 개체</a:t>
            </a:r>
            <a:r>
              <a:rPr lang="en-US" altLang="ko-KR" sz="1300" dirty="0" smtClean="0">
                <a:latin typeface="+mn-ea"/>
              </a:rPr>
              <a:t>(</a:t>
            </a:r>
            <a:r>
              <a:rPr lang="ko-KR" altLang="en-US" sz="1300" dirty="0" smtClean="0">
                <a:latin typeface="+mn-ea"/>
              </a:rPr>
              <a:t>레코드</a:t>
            </a:r>
            <a:r>
              <a:rPr lang="en-US" altLang="ko-KR" sz="1300" dirty="0" smtClean="0">
                <a:latin typeface="+mn-ea"/>
              </a:rPr>
              <a:t>)</a:t>
            </a:r>
            <a:r>
              <a:rPr lang="ko-KR" altLang="en-US" sz="1300" dirty="0" smtClean="0">
                <a:latin typeface="+mn-ea"/>
              </a:rPr>
              <a:t>들이 같은 범주</a:t>
            </a:r>
            <a:r>
              <a:rPr lang="en-US" altLang="ko-KR" sz="1300" dirty="0" smtClean="0">
                <a:latin typeface="+mn-ea"/>
              </a:rPr>
              <a:t>(</a:t>
            </a:r>
            <a:r>
              <a:rPr lang="ko-KR" altLang="en-US" sz="1300" dirty="0" smtClean="0">
                <a:latin typeface="+mn-ea"/>
              </a:rPr>
              <a:t>클래스</a:t>
            </a:r>
            <a:r>
              <a:rPr lang="en-US" altLang="ko-KR" sz="1300" dirty="0" smtClean="0">
                <a:latin typeface="+mn-ea"/>
              </a:rPr>
              <a:t>)</a:t>
            </a:r>
            <a:r>
              <a:rPr lang="ko-KR" altLang="en-US" sz="1300" dirty="0" smtClean="0">
                <a:latin typeface="+mn-ea"/>
              </a:rPr>
              <a:t>로 구성되어 있으면 지니 지수는 최솟값이 </a:t>
            </a:r>
            <a:r>
              <a:rPr lang="en-US" altLang="ko-KR" sz="1300" dirty="0" smtClean="0">
                <a:latin typeface="+mn-ea"/>
              </a:rPr>
              <a:t>0</a:t>
            </a:r>
            <a:r>
              <a:rPr lang="ko-KR" altLang="en-US" sz="1300" dirty="0" smtClean="0">
                <a:latin typeface="+mn-ea"/>
              </a:rPr>
              <a:t>을 갖고</a:t>
            </a:r>
            <a:r>
              <a:rPr lang="en-US" altLang="ko-KR" sz="1300" dirty="0">
                <a:latin typeface="+mn-ea"/>
              </a:rPr>
              <a:t> </a:t>
            </a:r>
            <a:r>
              <a:rPr lang="ko-KR" altLang="en-US" sz="1300" dirty="0" smtClean="0">
                <a:latin typeface="+mn-ea"/>
              </a:rPr>
              <a:t>해당 데이터 집합은 순수하다고 볼 수 있음</a:t>
            </a:r>
            <a:endParaRPr lang="en-US" altLang="ko-KR" sz="1300" dirty="0" smtClean="0">
              <a:latin typeface="+mn-ea"/>
            </a:endParaRPr>
          </a:p>
          <a:p>
            <a:pPr marL="800100" lvl="1" indent="-342900">
              <a:buFontTx/>
              <a:buChar char="-"/>
            </a:pPr>
            <a:r>
              <a:rPr lang="ko-KR" altLang="en-US" sz="1300" dirty="0" smtClean="0">
                <a:latin typeface="+mn-ea"/>
              </a:rPr>
              <a:t>즉</a:t>
            </a:r>
            <a:r>
              <a:rPr lang="en-US" altLang="ko-KR" sz="1300" dirty="0" smtClean="0">
                <a:latin typeface="+mn-ea"/>
              </a:rPr>
              <a:t>, </a:t>
            </a:r>
            <a:r>
              <a:rPr lang="ko-KR" altLang="en-US" sz="1300" dirty="0" smtClean="0">
                <a:latin typeface="+mn-ea"/>
              </a:rPr>
              <a:t>지니 지수가 작을수록 잘 분류된 것으로 볼 수 있음</a:t>
            </a:r>
            <a:endParaRPr lang="en-US" altLang="ko-KR" sz="1300" dirty="0" smtClean="0">
              <a:latin typeface="+mn-ea"/>
            </a:endParaRPr>
          </a:p>
          <a:p>
            <a:pPr marL="800100" lvl="1" indent="-342900">
              <a:buFontTx/>
              <a:buChar char="-"/>
            </a:pPr>
            <a:endParaRPr lang="en-US" altLang="ko-KR" sz="1500" dirty="0" smtClean="0">
              <a:latin typeface="+mn-ea"/>
            </a:endParaRPr>
          </a:p>
          <a:p>
            <a:pPr marL="342900" indent="-342900">
              <a:buFontTx/>
              <a:buChar char="-"/>
            </a:pPr>
            <a:r>
              <a:rPr lang="ko-KR" altLang="en-US" sz="1500" dirty="0" smtClean="0">
                <a:latin typeface="+mn-ea"/>
              </a:rPr>
              <a:t>엔트로피 지수</a:t>
            </a:r>
            <a:r>
              <a:rPr lang="en-US" altLang="ko-KR" sz="1500" dirty="0" smtClean="0">
                <a:latin typeface="+mn-ea"/>
              </a:rPr>
              <a:t>(Entropy Index)</a:t>
            </a:r>
          </a:p>
          <a:p>
            <a:pPr marL="800100" lvl="1" indent="-342900">
              <a:buFontTx/>
              <a:buChar char="-"/>
            </a:pPr>
            <a:r>
              <a:rPr lang="ko-KR" altLang="en-US" sz="1300" dirty="0" smtClean="0">
                <a:latin typeface="+mn-ea"/>
              </a:rPr>
              <a:t>엔트로피는 주어진 데이터 집합의 혼잡도를 의미</a:t>
            </a:r>
            <a:endParaRPr lang="en-US" altLang="ko-KR" sz="1300" dirty="0" smtClean="0">
              <a:latin typeface="+mn-ea"/>
            </a:endParaRPr>
          </a:p>
          <a:p>
            <a:pPr marL="800100" lvl="1" indent="-342900">
              <a:buFontTx/>
              <a:buChar char="-"/>
            </a:pPr>
            <a:endParaRPr lang="en-US" altLang="ko-KR" sz="1300" dirty="0" smtClean="0">
              <a:latin typeface="+mn-ea"/>
            </a:endParaRPr>
          </a:p>
          <a:p>
            <a:pPr marL="800100" lvl="1" indent="-342900">
              <a:buFontTx/>
              <a:buChar char="-"/>
            </a:pPr>
            <a:r>
              <a:rPr lang="ko-KR" altLang="en-US" sz="1300" dirty="0" smtClean="0">
                <a:latin typeface="+mn-ea"/>
              </a:rPr>
              <a:t>주어진 데이터 집합에 서로 다른 범주</a:t>
            </a:r>
            <a:r>
              <a:rPr lang="en-US" altLang="ko-KR" sz="1300" dirty="0" smtClean="0">
                <a:latin typeface="+mn-ea"/>
              </a:rPr>
              <a:t>(</a:t>
            </a:r>
            <a:r>
              <a:rPr lang="ko-KR" altLang="en-US" sz="1300" dirty="0" smtClean="0">
                <a:latin typeface="+mn-ea"/>
              </a:rPr>
              <a:t>클래스</a:t>
            </a:r>
            <a:r>
              <a:rPr lang="en-US" altLang="ko-KR" sz="1300" dirty="0" smtClean="0">
                <a:latin typeface="+mn-ea"/>
              </a:rPr>
              <a:t>)</a:t>
            </a:r>
            <a:r>
              <a:rPr lang="ko-KR" altLang="en-US" sz="1300" dirty="0" smtClean="0">
                <a:latin typeface="+mn-ea"/>
              </a:rPr>
              <a:t>의 개체</a:t>
            </a:r>
            <a:r>
              <a:rPr lang="en-US" altLang="ko-KR" sz="1300" dirty="0" smtClean="0">
                <a:latin typeface="+mn-ea"/>
              </a:rPr>
              <a:t>(</a:t>
            </a:r>
            <a:r>
              <a:rPr lang="ko-KR" altLang="en-US" sz="1300" dirty="0" smtClean="0">
                <a:latin typeface="+mn-ea"/>
              </a:rPr>
              <a:t>레코드</a:t>
            </a:r>
            <a:r>
              <a:rPr lang="en-US" altLang="ko-KR" sz="1300" dirty="0" smtClean="0">
                <a:latin typeface="+mn-ea"/>
              </a:rPr>
              <a:t>)</a:t>
            </a:r>
            <a:r>
              <a:rPr lang="ko-KR" altLang="en-US" sz="1300" dirty="0" smtClean="0">
                <a:latin typeface="+mn-ea"/>
              </a:rPr>
              <a:t>들이 많이 섞여 있으면 엔트로피가 높고</a:t>
            </a:r>
            <a:r>
              <a:rPr lang="en-US" altLang="ko-KR" sz="1300" dirty="0" smtClean="0">
                <a:latin typeface="+mn-ea"/>
              </a:rPr>
              <a:t>, </a:t>
            </a:r>
            <a:r>
              <a:rPr lang="ko-KR" altLang="en-US" sz="1300" dirty="0" smtClean="0">
                <a:latin typeface="+mn-ea"/>
              </a:rPr>
              <a:t>같은 범주의 개체들이 많이 있으면 엔트로피가 낮음</a:t>
            </a:r>
            <a:endParaRPr lang="en-US" altLang="ko-KR" sz="1300" dirty="0" smtClean="0">
              <a:latin typeface="+mn-ea"/>
            </a:endParaRPr>
          </a:p>
          <a:p>
            <a:pPr marL="800100" lvl="1" indent="-342900">
              <a:buFontTx/>
              <a:buChar char="-"/>
            </a:pPr>
            <a:endParaRPr lang="en-US" altLang="ko-KR" sz="1300" dirty="0">
              <a:latin typeface="+mn-ea"/>
            </a:endParaRPr>
          </a:p>
          <a:p>
            <a:pPr marL="800100" lvl="1" indent="-342900">
              <a:buFontTx/>
              <a:buChar char="-"/>
            </a:pPr>
            <a:r>
              <a:rPr lang="ko-KR" altLang="en-US" sz="1300" dirty="0" smtClean="0">
                <a:latin typeface="+mn-ea"/>
              </a:rPr>
              <a:t>엔트로피 지수는 </a:t>
            </a:r>
            <a:r>
              <a:rPr lang="en-US" altLang="ko-KR" sz="1300" dirty="0" smtClean="0">
                <a:latin typeface="+mn-ea"/>
              </a:rPr>
              <a:t>0~1 </a:t>
            </a:r>
            <a:r>
              <a:rPr lang="ko-KR" altLang="en-US" sz="1300" dirty="0" smtClean="0">
                <a:latin typeface="+mn-ea"/>
              </a:rPr>
              <a:t>사이의 값을 가지며</a:t>
            </a:r>
            <a:r>
              <a:rPr lang="en-US" altLang="ko-KR" sz="1300" dirty="0" smtClean="0">
                <a:latin typeface="+mn-ea"/>
              </a:rPr>
              <a:t>, </a:t>
            </a:r>
            <a:r>
              <a:rPr lang="ko-KR" altLang="en-US" sz="1300" dirty="0" smtClean="0">
                <a:latin typeface="+mn-ea"/>
              </a:rPr>
              <a:t>가장 혼잡도가 높은 상태</a:t>
            </a:r>
            <a:r>
              <a:rPr lang="en-US" altLang="ko-KR" sz="1300" dirty="0" smtClean="0">
                <a:latin typeface="+mn-ea"/>
              </a:rPr>
              <a:t>(</a:t>
            </a:r>
            <a:r>
              <a:rPr lang="ko-KR" altLang="en-US" sz="1300" dirty="0" smtClean="0">
                <a:latin typeface="+mn-ea"/>
              </a:rPr>
              <a:t>서로 다른 범주의 개체들이 섞여 있는 상태</a:t>
            </a:r>
            <a:r>
              <a:rPr lang="en-US" altLang="ko-KR" sz="1300" dirty="0" smtClean="0">
                <a:latin typeface="+mn-ea"/>
              </a:rPr>
              <a:t>)</a:t>
            </a:r>
            <a:r>
              <a:rPr lang="ko-KR" altLang="en-US" sz="1300" dirty="0" smtClean="0">
                <a:latin typeface="+mn-ea"/>
              </a:rPr>
              <a:t>는 </a:t>
            </a:r>
            <a:r>
              <a:rPr lang="en-US" altLang="ko-KR" sz="1300" dirty="0" smtClean="0">
                <a:latin typeface="+mn-ea"/>
              </a:rPr>
              <a:t>1, </a:t>
            </a:r>
            <a:r>
              <a:rPr lang="ko-KR" altLang="en-US" sz="1300" dirty="0" smtClean="0">
                <a:latin typeface="+mn-ea"/>
              </a:rPr>
              <a:t>혼잡도가 가장 낮은 상태</a:t>
            </a:r>
            <a:r>
              <a:rPr lang="en-US" altLang="ko-KR" sz="1300" dirty="0" smtClean="0">
                <a:latin typeface="+mn-ea"/>
              </a:rPr>
              <a:t>(</a:t>
            </a:r>
            <a:r>
              <a:rPr lang="ko-KR" altLang="en-US" sz="1300" dirty="0" smtClean="0">
                <a:latin typeface="+mn-ea"/>
              </a:rPr>
              <a:t>하나의 범주의 개체로 구성된 상태</a:t>
            </a:r>
            <a:r>
              <a:rPr lang="en-US" altLang="ko-KR" sz="1300" dirty="0" smtClean="0">
                <a:latin typeface="+mn-ea"/>
              </a:rPr>
              <a:t>)</a:t>
            </a:r>
            <a:r>
              <a:rPr lang="ko-KR" altLang="en-US" sz="1300" dirty="0" smtClean="0">
                <a:latin typeface="+mn-ea"/>
              </a:rPr>
              <a:t>는 </a:t>
            </a:r>
            <a:r>
              <a:rPr lang="en-US" altLang="ko-KR" sz="1300" dirty="0">
                <a:latin typeface="+mn-ea"/>
              </a:rPr>
              <a:t>0</a:t>
            </a:r>
            <a:endParaRPr lang="en-US" altLang="ko-KR" sz="1300" dirty="0" smtClean="0">
              <a:latin typeface="+mn-ea"/>
            </a:endParaRPr>
          </a:p>
          <a:p>
            <a:pPr marL="342900" indent="-342900">
              <a:buFontTx/>
              <a:buChar char="-"/>
            </a:pPr>
            <a:endParaRPr lang="en-US" altLang="ko-KR" sz="1500" dirty="0" smtClean="0">
              <a:latin typeface="+mn-ea"/>
            </a:endParaRPr>
          </a:p>
          <a:p>
            <a:pPr marL="342900" indent="-342900">
              <a:buFontTx/>
              <a:buChar char="-"/>
            </a:pPr>
            <a:r>
              <a:rPr lang="ko-KR" altLang="en-US" sz="1500" dirty="0" smtClean="0">
                <a:latin typeface="+mn-ea"/>
              </a:rPr>
              <a:t>정보 이득</a:t>
            </a:r>
            <a:r>
              <a:rPr lang="en-US" altLang="ko-KR" sz="1500" dirty="0" smtClean="0">
                <a:latin typeface="+mn-ea"/>
              </a:rPr>
              <a:t>(Information Gain)</a:t>
            </a:r>
          </a:p>
          <a:p>
            <a:pPr marL="800100" lvl="1" indent="-342900">
              <a:buFontTx/>
              <a:buChar char="-"/>
            </a:pPr>
            <a:r>
              <a:rPr lang="ko-KR" altLang="en-US" sz="1300" dirty="0" smtClean="0">
                <a:latin typeface="+mn-ea"/>
              </a:rPr>
              <a:t>상위 </a:t>
            </a:r>
            <a:r>
              <a:rPr lang="ko-KR" altLang="en-US" sz="1300" dirty="0" err="1" smtClean="0">
                <a:latin typeface="+mn-ea"/>
              </a:rPr>
              <a:t>노드의</a:t>
            </a:r>
            <a:r>
              <a:rPr lang="ko-KR" altLang="en-US" sz="1300" dirty="0" smtClean="0">
                <a:latin typeface="+mn-ea"/>
              </a:rPr>
              <a:t> 엔트로피 지수에서 하위 </a:t>
            </a:r>
            <a:r>
              <a:rPr lang="ko-KR" altLang="en-US" sz="1300" dirty="0" err="1" smtClean="0">
                <a:latin typeface="+mn-ea"/>
              </a:rPr>
              <a:t>노드의</a:t>
            </a:r>
            <a:r>
              <a:rPr lang="ko-KR" altLang="en-US" sz="1300" dirty="0" smtClean="0">
                <a:latin typeface="+mn-ea"/>
              </a:rPr>
              <a:t> </a:t>
            </a:r>
            <a:r>
              <a:rPr lang="ko-KR" altLang="en-US" sz="1300" dirty="0" err="1" smtClean="0">
                <a:latin typeface="+mn-ea"/>
              </a:rPr>
              <a:t>가중평균한</a:t>
            </a:r>
            <a:r>
              <a:rPr lang="ko-KR" altLang="en-US" sz="1300" dirty="0" smtClean="0">
                <a:latin typeface="+mn-ea"/>
              </a:rPr>
              <a:t> 엔트로피 지수를 뺀 것을 의미</a:t>
            </a:r>
            <a:endParaRPr lang="en-US" altLang="ko-KR" sz="1300" dirty="0" smtClean="0">
              <a:latin typeface="+mn-ea"/>
            </a:endParaRPr>
          </a:p>
          <a:p>
            <a:pPr marL="800100" lvl="1" indent="-342900">
              <a:buFontTx/>
              <a:buChar char="-"/>
            </a:pPr>
            <a:endParaRPr lang="en-US" altLang="ko-KR" sz="1300" dirty="0" smtClean="0">
              <a:latin typeface="+mn-ea"/>
            </a:endParaRPr>
          </a:p>
          <a:p>
            <a:pPr marL="800100" lvl="1" indent="-342900">
              <a:buFontTx/>
              <a:buChar char="-"/>
            </a:pPr>
            <a:r>
              <a:rPr lang="ko-KR" altLang="en-US" sz="1300" dirty="0" smtClean="0">
                <a:latin typeface="+mn-ea"/>
              </a:rPr>
              <a:t>즉</a:t>
            </a:r>
            <a:r>
              <a:rPr lang="en-US" altLang="ko-KR" sz="1300" dirty="0" smtClean="0">
                <a:latin typeface="+mn-ea"/>
              </a:rPr>
              <a:t>, </a:t>
            </a:r>
            <a:r>
              <a:rPr lang="ko-KR" altLang="en-US" sz="1300" dirty="0" smtClean="0">
                <a:latin typeface="+mn-ea"/>
              </a:rPr>
              <a:t>원래 상위 </a:t>
            </a:r>
            <a:r>
              <a:rPr lang="ko-KR" altLang="en-US" sz="1300" dirty="0" err="1" smtClean="0">
                <a:latin typeface="+mn-ea"/>
              </a:rPr>
              <a:t>노드의</a:t>
            </a:r>
            <a:r>
              <a:rPr lang="ko-KR" altLang="en-US" sz="1300" dirty="0" smtClean="0">
                <a:latin typeface="+mn-ea"/>
              </a:rPr>
              <a:t> 엔트로피를 구하고</a:t>
            </a:r>
            <a:r>
              <a:rPr lang="en-US" altLang="ko-KR" sz="1300" dirty="0">
                <a:latin typeface="+mn-ea"/>
              </a:rPr>
              <a:t> </a:t>
            </a:r>
            <a:r>
              <a:rPr lang="ko-KR" altLang="en-US" sz="1300" dirty="0" smtClean="0">
                <a:latin typeface="+mn-ea"/>
              </a:rPr>
              <a:t>어떤 속성을 선택한 후의 </a:t>
            </a:r>
            <a:r>
              <a:rPr lang="en-US" altLang="ko-KR" sz="1300" dirty="0" smtClean="0">
                <a:latin typeface="+mn-ea"/>
              </a:rPr>
              <a:t>x</a:t>
            </a:r>
            <a:r>
              <a:rPr lang="ko-KR" altLang="en-US" sz="1300" dirty="0" smtClean="0">
                <a:latin typeface="+mn-ea"/>
              </a:rPr>
              <a:t>개의 하위 </a:t>
            </a:r>
            <a:r>
              <a:rPr lang="ko-KR" altLang="en-US" sz="1300" dirty="0" err="1" smtClean="0">
                <a:latin typeface="+mn-ea"/>
              </a:rPr>
              <a:t>노드로</a:t>
            </a:r>
            <a:r>
              <a:rPr lang="ko-KR" altLang="en-US" sz="1300" dirty="0" smtClean="0">
                <a:latin typeface="+mn-ea"/>
              </a:rPr>
              <a:t> 분리된 것에 대한 </a:t>
            </a:r>
            <a:r>
              <a:rPr lang="ko-KR" altLang="en-US" sz="1300" dirty="0" err="1" smtClean="0">
                <a:latin typeface="+mn-ea"/>
              </a:rPr>
              <a:t>가중평균한</a:t>
            </a:r>
            <a:r>
              <a:rPr lang="ko-KR" altLang="en-US" sz="1300" dirty="0" smtClean="0">
                <a:latin typeface="+mn-ea"/>
              </a:rPr>
              <a:t> </a:t>
            </a:r>
            <a:endParaRPr lang="en-US" altLang="ko-KR" sz="1300" dirty="0" smtClean="0">
              <a:latin typeface="+mn-ea"/>
            </a:endParaRPr>
          </a:p>
          <a:p>
            <a:pPr lvl="1"/>
            <a:r>
              <a:rPr lang="en-US" altLang="ko-KR" sz="1300" dirty="0">
                <a:latin typeface="+mn-ea"/>
              </a:rPr>
              <a:t> </a:t>
            </a:r>
            <a:r>
              <a:rPr lang="en-US" altLang="ko-KR" sz="1300" dirty="0" smtClean="0">
                <a:latin typeface="+mn-ea"/>
              </a:rPr>
              <a:t>     </a:t>
            </a:r>
            <a:r>
              <a:rPr lang="ko-KR" altLang="en-US" sz="1300" dirty="0" smtClean="0">
                <a:latin typeface="+mn-ea"/>
              </a:rPr>
              <a:t>엔트로피를 구한 값의 차를 의미</a:t>
            </a:r>
            <a:r>
              <a:rPr lang="en-US" altLang="ko-KR" sz="1300" dirty="0" smtClean="0">
                <a:latin typeface="+mn-ea"/>
              </a:rPr>
              <a:t>(</a:t>
            </a:r>
            <a:r>
              <a:rPr lang="ko-KR" altLang="en-US" sz="1300" dirty="0" smtClean="0">
                <a:latin typeface="+mn-ea"/>
              </a:rPr>
              <a:t>계산되어 나온 값이 클 수록 정보 이득이 큰 것을 의미</a:t>
            </a:r>
            <a:r>
              <a:rPr lang="en-US" altLang="ko-KR" sz="1300" dirty="0" smtClean="0">
                <a:latin typeface="+mn-ea"/>
              </a:rPr>
              <a:t>, </a:t>
            </a:r>
            <a:r>
              <a:rPr lang="ko-KR" altLang="en-US" sz="1300" dirty="0" smtClean="0">
                <a:latin typeface="+mn-ea"/>
              </a:rPr>
              <a:t>선택한 어떤 속성이 분류하기</a:t>
            </a:r>
            <a:endParaRPr lang="en-US" altLang="ko-KR" sz="1300" dirty="0" smtClean="0">
              <a:latin typeface="+mn-ea"/>
            </a:endParaRPr>
          </a:p>
          <a:p>
            <a:pPr lvl="1"/>
            <a:r>
              <a:rPr lang="ko-KR" altLang="en-US" sz="1300" dirty="0" smtClean="0">
                <a:latin typeface="+mn-ea"/>
              </a:rPr>
              <a:t>      좋다고 볼 수 있음</a:t>
            </a:r>
            <a:r>
              <a:rPr lang="en-US" altLang="ko-KR" sz="1300" dirty="0" smtClean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6073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981950" y="6356354"/>
            <a:ext cx="2057400" cy="365125"/>
          </a:xfrm>
        </p:spPr>
        <p:txBody>
          <a:bodyPr/>
          <a:lstStyle/>
          <a:p>
            <a:fld id="{74A2B979-F945-4E6D-A38D-6D15DB8770D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488006" y="2996952"/>
            <a:ext cx="921598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4000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4000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의사결정 </a:t>
            </a:r>
            <a:r>
              <a:rPr lang="ko-KR" altLang="en-US" sz="4000" b="1" kern="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트리를</a:t>
            </a:r>
            <a:r>
              <a:rPr lang="ko-KR" altLang="en-US" sz="4000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이용한 데이터 분석</a:t>
            </a:r>
            <a:endParaRPr lang="en-US" altLang="ko-KR" sz="4000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679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2. Decision Tree </a:t>
            </a:r>
            <a:r>
              <a:rPr lang="ko-KR" altLang="en-US" sz="2400" b="1" dirty="0" smtClean="0">
                <a:latin typeface="+mn-ea"/>
              </a:rPr>
              <a:t>개념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latin typeface="+mn-ea"/>
              </a:rPr>
              <a:t>지니 지수</a:t>
            </a:r>
            <a:r>
              <a:rPr lang="en-US" altLang="ko-KR" sz="2000" b="1" dirty="0" smtClean="0">
                <a:latin typeface="+mn-ea"/>
              </a:rPr>
              <a:t>(</a:t>
            </a:r>
            <a:r>
              <a:rPr lang="en-US" altLang="ko-KR" sz="2000" b="1" dirty="0" err="1" smtClean="0">
                <a:latin typeface="+mn-ea"/>
              </a:rPr>
              <a:t>Gini</a:t>
            </a:r>
            <a:r>
              <a:rPr lang="en-US" altLang="ko-KR" sz="2000" b="1" dirty="0" smtClean="0">
                <a:latin typeface="+mn-ea"/>
              </a:rPr>
              <a:t> Index) </a:t>
            </a:r>
            <a:r>
              <a:rPr lang="ko-KR" altLang="en-US" sz="2000" b="1" dirty="0" smtClean="0">
                <a:latin typeface="+mn-ea"/>
              </a:rPr>
              <a:t>계산 식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20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직사각형 7"/>
              <p:cNvSpPr/>
              <p:nvPr/>
            </p:nvSpPr>
            <p:spPr>
              <a:xfrm>
                <a:off x="750276" y="1347375"/>
                <a:ext cx="9774849" cy="22779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=1−</m:t>
                    </m:r>
                    <m:nary>
                      <m:naryPr>
                        <m:chr m:val="∑"/>
                        <m:ctrlP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  <m:e>
                        <m:sSup>
                          <m:sSupPr>
                            <m:ctrlP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ko-KR" sz="3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3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=1−</m:t>
                    </m:r>
                    <m:nary>
                      <m:naryPr>
                        <m:chr m:val="∑"/>
                        <m:ctrlP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  <m:e>
                        <m:sSup>
                          <m:sSupPr>
                            <m:ctrlP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3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sz="3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ko-KR" sz="3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ko-KR" sz="30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3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sz="1500" dirty="0" smtClean="0">
                  <a:latin typeface="+mn-ea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500" dirty="0" smtClean="0">
                  <a:latin typeface="+mn-ea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1500" dirty="0" smtClean="0">
                    <a:latin typeface="+mn-ea"/>
                  </a:rPr>
                  <a:t>C : </a:t>
                </a:r>
                <a:r>
                  <a:rPr lang="ko-KR" altLang="en-US" sz="1500" dirty="0" smtClean="0">
                    <a:latin typeface="+mn-ea"/>
                  </a:rPr>
                  <a:t>범주</a:t>
                </a:r>
                <a:r>
                  <a:rPr lang="en-US" altLang="ko-KR" sz="1500" dirty="0" smtClean="0">
                    <a:latin typeface="+mn-ea"/>
                  </a:rPr>
                  <a:t>(</a:t>
                </a:r>
                <a:r>
                  <a:rPr lang="ko-KR" altLang="en-US" sz="1500" dirty="0" smtClean="0">
                    <a:latin typeface="+mn-ea"/>
                  </a:rPr>
                  <a:t>클래스</a:t>
                </a:r>
                <a:r>
                  <a:rPr lang="en-US" altLang="ko-KR" sz="1500" dirty="0" smtClean="0">
                    <a:latin typeface="+mn-ea"/>
                  </a:rPr>
                  <a:t>)</a:t>
                </a:r>
                <a:r>
                  <a:rPr lang="ko-KR" altLang="en-US" sz="1500" dirty="0" smtClean="0">
                    <a:latin typeface="+mn-ea"/>
                  </a:rPr>
                  <a:t>의 </a:t>
                </a:r>
                <a:r>
                  <a:rPr lang="ko-KR" altLang="en-US" sz="1500" dirty="0" smtClean="0">
                    <a:latin typeface="+mn-ea"/>
                  </a:rPr>
                  <a:t>수</a:t>
                </a:r>
                <a:endParaRPr lang="en-US" altLang="ko-KR" sz="1500" dirty="0" smtClean="0">
                  <a:latin typeface="+mn-ea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1500" dirty="0" smtClean="0">
                    <a:latin typeface="+mn-ea"/>
                  </a:rPr>
                  <a:t>P(j) : j</a:t>
                </a:r>
                <a:r>
                  <a:rPr lang="ko-KR" altLang="en-US" sz="1500" dirty="0" smtClean="0">
                    <a:latin typeface="+mn-ea"/>
                  </a:rPr>
                  <a:t>번째 </a:t>
                </a:r>
                <a:r>
                  <a:rPr lang="ko-KR" altLang="en-US" sz="1500" dirty="0" smtClean="0">
                    <a:latin typeface="+mn-ea"/>
                  </a:rPr>
                  <a:t>범주</a:t>
                </a:r>
                <a:r>
                  <a:rPr lang="en-US" altLang="ko-KR" sz="1500" dirty="0" smtClean="0">
                    <a:latin typeface="+mn-ea"/>
                  </a:rPr>
                  <a:t>(</a:t>
                </a:r>
                <a:r>
                  <a:rPr lang="ko-KR" altLang="en-US" sz="1500" dirty="0" smtClean="0">
                    <a:latin typeface="+mn-ea"/>
                  </a:rPr>
                  <a:t>클래스</a:t>
                </a:r>
                <a:r>
                  <a:rPr lang="en-US" altLang="ko-KR" sz="1500" dirty="0" smtClean="0">
                    <a:latin typeface="+mn-ea"/>
                  </a:rPr>
                  <a:t>)</a:t>
                </a:r>
                <a:r>
                  <a:rPr lang="ko-KR" altLang="en-US" sz="1500" dirty="0" smtClean="0">
                    <a:latin typeface="+mn-ea"/>
                  </a:rPr>
                  <a:t>에 </a:t>
                </a:r>
                <a:r>
                  <a:rPr lang="ko-KR" altLang="en-US" sz="1500" dirty="0" smtClean="0">
                    <a:latin typeface="+mn-ea"/>
                  </a:rPr>
                  <a:t>분류될 확률</a:t>
                </a:r>
                <a:endParaRPr lang="en-US" altLang="ko-KR" sz="1500" dirty="0" smtClean="0">
                  <a:latin typeface="+mn-ea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sz="1500" dirty="0" smtClean="0">
                  <a:latin typeface="+mn-ea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1500" dirty="0" smtClean="0">
                    <a:latin typeface="+mn-ea"/>
                  </a:rPr>
                  <a:t>n : </a:t>
                </a:r>
                <a:r>
                  <a:rPr lang="ko-KR" altLang="en-US" sz="1500" dirty="0" err="1" smtClean="0">
                    <a:latin typeface="+mn-ea"/>
                  </a:rPr>
                  <a:t>노드에</a:t>
                </a:r>
                <a:r>
                  <a:rPr lang="ko-KR" altLang="en-US" sz="1500" dirty="0" smtClean="0">
                    <a:latin typeface="+mn-ea"/>
                  </a:rPr>
                  <a:t> 속하는 개체 수</a:t>
                </a:r>
                <a:endParaRPr lang="en-US" altLang="ko-KR" sz="1500" dirty="0" smtClean="0">
                  <a:latin typeface="+mn-ea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sz="1500" dirty="0" smtClean="0">
                    <a:latin typeface="+mn-ea"/>
                  </a:rPr>
                  <a:t> : </a:t>
                </a:r>
                <a:r>
                  <a:rPr lang="ko-KR" altLang="en-US" sz="1500" dirty="0" err="1" smtClean="0">
                    <a:latin typeface="+mn-ea"/>
                  </a:rPr>
                  <a:t>노드에</a:t>
                </a:r>
                <a:r>
                  <a:rPr lang="ko-KR" altLang="en-US" sz="1500" dirty="0" smtClean="0">
                    <a:latin typeface="+mn-ea"/>
                  </a:rPr>
                  <a:t> 속하는 수 중 </a:t>
                </a:r>
                <a:r>
                  <a:rPr lang="en-US" altLang="ko-KR" sz="1500" dirty="0" smtClean="0">
                    <a:latin typeface="+mn-ea"/>
                  </a:rPr>
                  <a:t>j</a:t>
                </a:r>
                <a:r>
                  <a:rPr lang="ko-KR" altLang="en-US" sz="1500" dirty="0" smtClean="0">
                    <a:latin typeface="+mn-ea"/>
                  </a:rPr>
                  <a:t>번째 </a:t>
                </a:r>
                <a:r>
                  <a:rPr lang="ko-KR" altLang="en-US" sz="1500" dirty="0" smtClean="0">
                    <a:latin typeface="+mn-ea"/>
                  </a:rPr>
                  <a:t>범주</a:t>
                </a:r>
                <a:r>
                  <a:rPr lang="en-US" altLang="ko-KR" sz="1500" dirty="0" smtClean="0">
                    <a:latin typeface="+mn-ea"/>
                  </a:rPr>
                  <a:t>(</a:t>
                </a:r>
                <a:r>
                  <a:rPr lang="ko-KR" altLang="en-US" sz="1500" dirty="0" smtClean="0">
                    <a:latin typeface="+mn-ea"/>
                  </a:rPr>
                  <a:t>클래스</a:t>
                </a:r>
                <a:r>
                  <a:rPr lang="en-US" altLang="ko-KR" sz="1500" dirty="0" smtClean="0">
                    <a:latin typeface="+mn-ea"/>
                  </a:rPr>
                  <a:t>)</a:t>
                </a:r>
                <a:r>
                  <a:rPr lang="ko-KR" altLang="en-US" sz="1500" dirty="0" smtClean="0">
                    <a:latin typeface="+mn-ea"/>
                  </a:rPr>
                  <a:t>에 </a:t>
                </a:r>
                <a:r>
                  <a:rPr lang="ko-KR" altLang="en-US" sz="1500" dirty="0" smtClean="0">
                    <a:latin typeface="+mn-ea"/>
                  </a:rPr>
                  <a:t>속하는 개체 수</a:t>
                </a:r>
                <a:endParaRPr lang="en-US" altLang="ko-KR" sz="1500" dirty="0" smtClean="0">
                  <a:latin typeface="+mn-ea"/>
                </a:endParaRPr>
              </a:p>
            </p:txBody>
          </p:sp>
        </mc:Choice>
        <mc:Fallback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276" y="1347375"/>
                <a:ext cx="9774849" cy="2277931"/>
              </a:xfrm>
              <a:prstGeom prst="rect">
                <a:avLst/>
              </a:prstGeom>
              <a:blipFill>
                <a:blip r:embed="rId3"/>
                <a:stretch>
                  <a:fillRect b="-10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29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3</a:t>
            </a:r>
            <a:r>
              <a:rPr lang="en-US" altLang="ko-KR" sz="2400" b="1" dirty="0" smtClean="0">
                <a:latin typeface="+mn-ea"/>
              </a:rPr>
              <a:t>. </a:t>
            </a:r>
            <a:r>
              <a:rPr lang="ko-KR" altLang="en-US" sz="2400" b="1" dirty="0" smtClean="0">
                <a:latin typeface="+mn-ea"/>
              </a:rPr>
              <a:t>예제를 이용한 </a:t>
            </a:r>
            <a:r>
              <a:rPr lang="en-US" altLang="ko-KR" sz="2400" b="1" dirty="0" smtClean="0">
                <a:latin typeface="+mn-ea"/>
              </a:rPr>
              <a:t>Decision Tree </a:t>
            </a:r>
            <a:r>
              <a:rPr lang="ko-KR" altLang="en-US" sz="2400" b="1" dirty="0" smtClean="0">
                <a:latin typeface="+mn-ea"/>
              </a:rPr>
              <a:t>실습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latin typeface="+mn-ea"/>
              </a:rPr>
              <a:t>예제를 이용한 </a:t>
            </a:r>
            <a:r>
              <a:rPr lang="en-US" altLang="ko-KR" sz="2000" b="1" dirty="0" smtClean="0">
                <a:latin typeface="+mn-ea"/>
              </a:rPr>
              <a:t>Decision Tree </a:t>
            </a:r>
            <a:r>
              <a:rPr lang="ko-KR" altLang="en-US" sz="2000" b="1" dirty="0" smtClean="0">
                <a:latin typeface="+mn-ea"/>
              </a:rPr>
              <a:t>지니 지수</a:t>
            </a:r>
            <a:r>
              <a:rPr lang="en-US" altLang="ko-KR" sz="2000" b="1" dirty="0" smtClean="0">
                <a:latin typeface="+mn-ea"/>
              </a:rPr>
              <a:t>(</a:t>
            </a:r>
            <a:r>
              <a:rPr lang="en-US" altLang="ko-KR" sz="2000" b="1" dirty="0" err="1" smtClean="0">
                <a:latin typeface="+mn-ea"/>
              </a:rPr>
              <a:t>Gini</a:t>
            </a:r>
            <a:r>
              <a:rPr lang="en-US" altLang="ko-KR" sz="2000" b="1" dirty="0" smtClean="0">
                <a:latin typeface="+mn-ea"/>
              </a:rPr>
              <a:t> Index) </a:t>
            </a:r>
            <a:r>
              <a:rPr lang="ko-KR" altLang="en-US" sz="2000" b="1" dirty="0" smtClean="0">
                <a:latin typeface="+mn-ea"/>
              </a:rPr>
              <a:t>계산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21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20693"/>
              </p:ext>
            </p:extLst>
          </p:nvPr>
        </p:nvGraphicFramePr>
        <p:xfrm>
          <a:off x="480645" y="1846315"/>
          <a:ext cx="4216400" cy="43849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5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8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2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Outlook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Humidity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Wind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Class(Play Tennis)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Sunny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High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Weak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Sunny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High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Strong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Overcast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High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Weak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Rain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High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Weak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Rain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Normal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Strong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Rain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Normal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Strong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Overcast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Normal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Weak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Sunny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High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Weak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Sunny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Normal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Weak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Rain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High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Weak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2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Sunny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Normal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Strong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2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Overcast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High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Weak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2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Overcast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Normal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Weak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2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Rain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High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Strong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695450" y="1403050"/>
            <a:ext cx="191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Example Data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572748" y="1844603"/>
            <a:ext cx="3449053" cy="1155771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ko-KR" sz="2000" dirty="0" smtClean="0">
                <a:solidFill>
                  <a:schemeClr val="tx1"/>
                </a:solidFill>
              </a:rPr>
              <a:t>Outlook</a:t>
            </a:r>
          </a:p>
          <a:p>
            <a:pPr marL="342900" indent="-342900">
              <a:buAutoNum type="arabicPeriod"/>
            </a:pPr>
            <a:r>
              <a:rPr lang="en-US" altLang="ko-KR" sz="2000" dirty="0" smtClean="0">
                <a:solidFill>
                  <a:schemeClr val="tx1"/>
                </a:solidFill>
              </a:rPr>
              <a:t>Humidity</a:t>
            </a:r>
          </a:p>
          <a:p>
            <a:pPr marL="342900" indent="-342900">
              <a:buAutoNum type="arabicPeriod"/>
            </a:pPr>
            <a:r>
              <a:rPr lang="en-US" altLang="ko-KR" sz="2000" dirty="0" smtClean="0">
                <a:solidFill>
                  <a:schemeClr val="tx1"/>
                </a:solidFill>
              </a:rPr>
              <a:t>Wind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08465" y="1403050"/>
            <a:ext cx="4377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속성별로 지니 지수를 계산하는 경우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90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3</a:t>
            </a:r>
            <a:r>
              <a:rPr lang="en-US" altLang="ko-KR" sz="2400" b="1" dirty="0" smtClean="0">
                <a:latin typeface="+mn-ea"/>
              </a:rPr>
              <a:t>. </a:t>
            </a:r>
            <a:r>
              <a:rPr lang="ko-KR" altLang="en-US" sz="2400" b="1" dirty="0" smtClean="0">
                <a:latin typeface="+mn-ea"/>
              </a:rPr>
              <a:t>예제를 이용한 </a:t>
            </a:r>
            <a:r>
              <a:rPr lang="en-US" altLang="ko-KR" sz="2400" b="1" dirty="0" smtClean="0">
                <a:latin typeface="+mn-ea"/>
              </a:rPr>
              <a:t>Decision Tree </a:t>
            </a:r>
            <a:r>
              <a:rPr lang="ko-KR" altLang="en-US" sz="2400" b="1" dirty="0" smtClean="0">
                <a:latin typeface="+mn-ea"/>
              </a:rPr>
              <a:t>실습</a:t>
            </a:r>
            <a:r>
              <a:rPr lang="en-US" altLang="ko-KR" sz="2400" b="1" dirty="0" smtClean="0">
                <a:latin typeface="+mn-ea"/>
              </a:rPr>
              <a:t> 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latin typeface="+mn-ea"/>
              </a:rPr>
              <a:t>예제를 이용한 </a:t>
            </a:r>
            <a:r>
              <a:rPr lang="en-US" altLang="ko-KR" sz="2000" b="1" dirty="0" smtClean="0">
                <a:latin typeface="+mn-ea"/>
              </a:rPr>
              <a:t>Decision Tree </a:t>
            </a:r>
            <a:r>
              <a:rPr lang="ko-KR" altLang="en-US" sz="2000" b="1" dirty="0" smtClean="0">
                <a:latin typeface="+mn-ea"/>
              </a:rPr>
              <a:t>지니 지수</a:t>
            </a:r>
            <a:r>
              <a:rPr lang="en-US" altLang="ko-KR" sz="2000" b="1" dirty="0" smtClean="0">
                <a:latin typeface="+mn-ea"/>
              </a:rPr>
              <a:t>(</a:t>
            </a:r>
            <a:r>
              <a:rPr lang="en-US" altLang="ko-KR" sz="2000" b="1" dirty="0" err="1" smtClean="0">
                <a:latin typeface="+mn-ea"/>
              </a:rPr>
              <a:t>Gini</a:t>
            </a:r>
            <a:r>
              <a:rPr lang="en-US" altLang="ko-KR" sz="2000" b="1" dirty="0" smtClean="0">
                <a:latin typeface="+mn-ea"/>
              </a:rPr>
              <a:t> Index) </a:t>
            </a:r>
            <a:r>
              <a:rPr lang="ko-KR" altLang="en-US" sz="2000" b="1" dirty="0" smtClean="0">
                <a:latin typeface="+mn-ea"/>
              </a:rPr>
              <a:t>계산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80645" y="1581150"/>
            <a:ext cx="401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 Outlook</a:t>
            </a:r>
            <a:r>
              <a:rPr lang="ko-KR" altLang="en-US" dirty="0" smtClean="0"/>
              <a:t> 속성으로 분리하는 경우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6300" y="1950482"/>
            <a:ext cx="55721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500" dirty="0" smtClean="0"/>
              <a:t>Left = {Sunny}, Right = {Overcast, Rain} </a:t>
            </a:r>
            <a:r>
              <a:rPr lang="ko-KR" altLang="en-US" sz="1500" dirty="0" smtClean="0"/>
              <a:t>일 때</a:t>
            </a:r>
            <a:endParaRPr lang="ko-KR" altLang="en-US" sz="15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370983"/>
              </p:ext>
            </p:extLst>
          </p:nvPr>
        </p:nvGraphicFramePr>
        <p:xfrm>
          <a:off x="5954469" y="2024409"/>
          <a:ext cx="4829176" cy="1600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7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3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12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75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Class = N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Class = Y</a:t>
                      </a:r>
                      <a:endParaRPr lang="ko-KR" altLang="en-US" sz="13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Left</a:t>
                      </a:r>
                      <a:endParaRPr lang="ko-KR" altLang="en-US" sz="13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3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2</a:t>
                      </a:r>
                      <a:endParaRPr lang="ko-KR" altLang="en-US" sz="13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5(sunny</a:t>
                      </a:r>
                      <a:r>
                        <a:rPr lang="ko-KR" altLang="en-US" sz="1300" dirty="0" smtClean="0"/>
                        <a:t>의 개수</a:t>
                      </a:r>
                      <a:r>
                        <a:rPr lang="en-US" altLang="ko-KR" sz="1300" dirty="0" smtClean="0"/>
                        <a:t>)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Right</a:t>
                      </a:r>
                      <a:endParaRPr lang="ko-KR" altLang="en-US" sz="13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4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5</a:t>
                      </a:r>
                      <a:endParaRPr lang="ko-KR" altLang="en-US" sz="13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9(Overcast,</a:t>
                      </a:r>
                      <a:r>
                        <a:rPr lang="en-US" altLang="ko-KR" sz="1300" baseline="0" dirty="0" smtClean="0"/>
                        <a:t> Rain</a:t>
                      </a:r>
                      <a:r>
                        <a:rPr lang="ko-KR" altLang="en-US" sz="1300" baseline="0" dirty="0" smtClean="0"/>
                        <a:t>의 개수</a:t>
                      </a:r>
                      <a:r>
                        <a:rPr lang="en-US" altLang="ko-KR" sz="1300" baseline="0" dirty="0" smtClean="0"/>
                        <a:t>)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7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7</a:t>
                      </a:r>
                      <a:endParaRPr lang="ko-KR" altLang="en-US" sz="13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14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400174" y="4184377"/>
                <a:ext cx="5124450" cy="16407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500" dirty="0" smtClean="0"/>
                  <a:t>Right (Overcast, Rain)</a:t>
                </a:r>
                <a:r>
                  <a:rPr lang="ko-KR" altLang="en-US" sz="1500" dirty="0" smtClean="0"/>
                  <a:t>의 지니 지수 계산</a:t>
                </a:r>
                <a:endParaRPr lang="en-US" altLang="ko-KR" sz="15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1−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num>
                                    <m:den>
                                      <m: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num>
                                    <m:den>
                                      <m: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ko-KR" sz="15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=1−{</m:t>
                      </m:r>
                      <m:sSup>
                        <m:sSupPr>
                          <m:ctrlP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0.44</m:t>
                              </m:r>
                            </m:e>
                          </m:d>
                        </m:e>
                        <m:sup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0.56</m:t>
                              </m:r>
                            </m:e>
                          </m:d>
                        </m:e>
                        <m:sup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ko-KR" sz="15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=1−(0.1936+0.3136)</m:t>
                      </m:r>
                    </m:oMath>
                  </m:oMathPara>
                </a14:m>
                <a:endParaRPr lang="en-US" altLang="ko-KR" sz="15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=0.4928</m:t>
                      </m:r>
                    </m:oMath>
                  </m:oMathPara>
                </a14:m>
                <a:endParaRPr lang="ko-KR" altLang="en-US" sz="15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0174" y="4184377"/>
                <a:ext cx="5124450" cy="1640706"/>
              </a:xfrm>
              <a:prstGeom prst="rect">
                <a:avLst/>
              </a:prstGeom>
              <a:blipFill rotWithShape="0">
                <a:blip r:embed="rId3"/>
                <a:stretch>
                  <a:fillRect l="-357" t="-7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400174" y="2543671"/>
                <a:ext cx="4829175" cy="16407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500" dirty="0" smtClean="0"/>
                  <a:t>Left (Sunny)</a:t>
                </a:r>
                <a:r>
                  <a:rPr lang="ko-KR" altLang="en-US" sz="1500" dirty="0" smtClean="0"/>
                  <a:t>의 지니 지수 계산</a:t>
                </a:r>
                <a:endParaRPr lang="en-US" altLang="ko-KR" sz="15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1−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ko-KR" sz="15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=1−{</m:t>
                      </m:r>
                      <m:sSup>
                        <m:sSupPr>
                          <m:ctrlP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0.6</m:t>
                              </m:r>
                            </m:e>
                          </m:d>
                        </m:e>
                        <m:sup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0.4</m:t>
                              </m:r>
                            </m:e>
                          </m:d>
                        </m:e>
                        <m:sup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ko-KR" sz="15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=1−(0.36+0.16)</m:t>
                      </m:r>
                    </m:oMath>
                  </m:oMathPara>
                </a14:m>
                <a:endParaRPr lang="en-US" altLang="ko-KR" sz="15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=0.48</m:t>
                      </m:r>
                    </m:oMath>
                  </m:oMathPara>
                </a14:m>
                <a:endParaRPr lang="ko-KR" altLang="en-US" sz="15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0174" y="2543671"/>
                <a:ext cx="4829175" cy="1640706"/>
              </a:xfrm>
              <a:prstGeom prst="rect">
                <a:avLst/>
              </a:prstGeom>
              <a:blipFill rotWithShape="0">
                <a:blip r:embed="rId4"/>
                <a:stretch>
                  <a:fillRect l="-379" t="-7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/>
          <p:cNvSpPr/>
          <p:nvPr/>
        </p:nvSpPr>
        <p:spPr>
          <a:xfrm>
            <a:off x="5458497" y="3894633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지니 지수는 작을수록 노드 구성이 잘된 것을 의미합니다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Left </a:t>
            </a:r>
            <a:r>
              <a:rPr lang="ko-KR" altLang="en-US" dirty="0"/>
              <a:t>노드의 지니 지수는 </a:t>
            </a:r>
            <a:r>
              <a:rPr lang="en-US" altLang="ko-KR" dirty="0"/>
              <a:t>0.48, Right </a:t>
            </a:r>
            <a:r>
              <a:rPr lang="ko-KR" altLang="en-US" dirty="0"/>
              <a:t>노드의 지니 지수는 </a:t>
            </a:r>
            <a:r>
              <a:rPr lang="en-US" altLang="ko-KR" dirty="0"/>
              <a:t>0.4928</a:t>
            </a:r>
            <a:r>
              <a:rPr lang="ko-KR" altLang="en-US" dirty="0"/>
              <a:t>로 </a:t>
            </a:r>
            <a:r>
              <a:rPr lang="en-US" altLang="ko-KR" dirty="0"/>
              <a:t>Right </a:t>
            </a:r>
            <a:r>
              <a:rPr lang="ko-KR" altLang="en-US" dirty="0"/>
              <a:t>노드보다 지니 지수가 더 작은 </a:t>
            </a:r>
            <a:r>
              <a:rPr lang="en-US" altLang="ko-KR" dirty="0"/>
              <a:t>Left </a:t>
            </a:r>
            <a:r>
              <a:rPr lang="ko-KR" altLang="en-US" dirty="0"/>
              <a:t>노드가 더 구성이 잘된 것을 알 수 있습니다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왼쪽 노드에 </a:t>
            </a:r>
            <a:r>
              <a:rPr lang="en-US" altLang="ko-KR" dirty="0" smtClean="0"/>
              <a:t>sunny</a:t>
            </a:r>
            <a:r>
              <a:rPr lang="ko-KR" altLang="en-US" dirty="0" smtClean="0"/>
              <a:t>를 배치시키고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오른쪽 노드에는 </a:t>
            </a:r>
            <a:r>
              <a:rPr lang="en-US" altLang="ko-KR" dirty="0" smtClean="0"/>
              <a:t>overcast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rain</a:t>
            </a:r>
            <a:r>
              <a:rPr lang="ko-KR" altLang="en-US" dirty="0" smtClean="0"/>
              <a:t>을 배치합니다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886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3. </a:t>
            </a:r>
            <a:r>
              <a:rPr lang="ko-KR" altLang="en-US" sz="2400" b="1" dirty="0" smtClean="0">
                <a:latin typeface="+mn-ea"/>
              </a:rPr>
              <a:t>예제를 이용한 </a:t>
            </a:r>
            <a:r>
              <a:rPr lang="en-US" altLang="ko-KR" sz="2400" b="1" dirty="0" smtClean="0">
                <a:latin typeface="+mn-ea"/>
              </a:rPr>
              <a:t>Decision Tree </a:t>
            </a:r>
            <a:r>
              <a:rPr lang="ko-KR" altLang="en-US" sz="2400" b="1" dirty="0" smtClean="0">
                <a:latin typeface="+mn-ea"/>
              </a:rPr>
              <a:t>실습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latin typeface="+mn-ea"/>
              </a:rPr>
              <a:t>예제를 이용한 </a:t>
            </a:r>
            <a:r>
              <a:rPr lang="en-US" altLang="ko-KR" sz="2000" b="1" dirty="0" smtClean="0">
                <a:latin typeface="+mn-ea"/>
              </a:rPr>
              <a:t>Decision Tree </a:t>
            </a:r>
            <a:r>
              <a:rPr lang="ko-KR" altLang="en-US" sz="2000" b="1" dirty="0" smtClean="0">
                <a:latin typeface="+mn-ea"/>
              </a:rPr>
              <a:t>지니 지수</a:t>
            </a:r>
            <a:r>
              <a:rPr lang="en-US" altLang="ko-KR" sz="2000" b="1" dirty="0" smtClean="0">
                <a:latin typeface="+mn-ea"/>
              </a:rPr>
              <a:t>(</a:t>
            </a:r>
            <a:r>
              <a:rPr lang="en-US" altLang="ko-KR" sz="2000" b="1" dirty="0" err="1" smtClean="0">
                <a:latin typeface="+mn-ea"/>
              </a:rPr>
              <a:t>Gini</a:t>
            </a:r>
            <a:r>
              <a:rPr lang="en-US" altLang="ko-KR" sz="2000" b="1" dirty="0" smtClean="0">
                <a:latin typeface="+mn-ea"/>
              </a:rPr>
              <a:t> Index) </a:t>
            </a:r>
            <a:r>
              <a:rPr lang="ko-KR" altLang="en-US" sz="2000" b="1" dirty="0" smtClean="0">
                <a:latin typeface="+mn-ea"/>
              </a:rPr>
              <a:t>계산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80645" y="1581150"/>
            <a:ext cx="401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 Humidity</a:t>
            </a:r>
            <a:r>
              <a:rPr lang="ko-KR" altLang="en-US" dirty="0" smtClean="0"/>
              <a:t> 속성으로 분리하는 경우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6300" y="1950482"/>
            <a:ext cx="55721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500" dirty="0" smtClean="0"/>
              <a:t>Left = {High}, Right = {Normal} </a:t>
            </a:r>
            <a:r>
              <a:rPr lang="ko-KR" altLang="en-US" sz="1500" dirty="0" smtClean="0"/>
              <a:t>일 때</a:t>
            </a:r>
            <a:endParaRPr lang="ko-KR" altLang="en-US" sz="15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430473"/>
              </p:ext>
            </p:extLst>
          </p:nvPr>
        </p:nvGraphicFramePr>
        <p:xfrm>
          <a:off x="6096000" y="1880664"/>
          <a:ext cx="389255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9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Class = N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Class = Y</a:t>
                      </a:r>
                      <a:endParaRPr lang="ko-KR" altLang="en-US" sz="13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Left</a:t>
                      </a:r>
                      <a:endParaRPr lang="ko-KR" altLang="en-US" sz="13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5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3</a:t>
                      </a:r>
                      <a:endParaRPr lang="ko-KR" altLang="en-US" sz="13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8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Right</a:t>
                      </a:r>
                      <a:endParaRPr lang="ko-KR" altLang="en-US" sz="13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2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4</a:t>
                      </a:r>
                      <a:endParaRPr lang="ko-KR" altLang="en-US" sz="13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6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7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7</a:t>
                      </a:r>
                      <a:endParaRPr lang="ko-KR" altLang="en-US" sz="13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14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400174" y="2543671"/>
                <a:ext cx="4829175" cy="16407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500" dirty="0" smtClean="0"/>
                  <a:t>Left (High)</a:t>
                </a:r>
                <a:r>
                  <a:rPr lang="ko-KR" altLang="en-US" sz="1500" dirty="0" smtClean="0"/>
                  <a:t>의 지니 지수 계산</a:t>
                </a:r>
                <a:endParaRPr lang="en-US" altLang="ko-KR" sz="15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1−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num>
                                    <m:den>
                                      <m: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ko-KR" sz="15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=1−{</m:t>
                      </m:r>
                      <m:sSup>
                        <m:sSupPr>
                          <m:ctrlP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0.625</m:t>
                              </m:r>
                            </m:e>
                          </m:d>
                        </m:e>
                        <m:sup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0.375</m:t>
                              </m:r>
                            </m:e>
                          </m:d>
                        </m:e>
                        <m:sup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ko-KR" sz="15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=1−(0.3906+0.1406)</m:t>
                      </m:r>
                    </m:oMath>
                  </m:oMathPara>
                </a14:m>
                <a:endParaRPr lang="en-US" altLang="ko-KR" sz="15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=0.4688</m:t>
                      </m:r>
                    </m:oMath>
                  </m:oMathPara>
                </a14:m>
                <a:endParaRPr lang="ko-KR" altLang="en-US" sz="15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0174" y="2543671"/>
                <a:ext cx="4829175" cy="1640706"/>
              </a:xfrm>
              <a:prstGeom prst="rect">
                <a:avLst/>
              </a:prstGeom>
              <a:blipFill rotWithShape="0">
                <a:blip r:embed="rId3"/>
                <a:stretch>
                  <a:fillRect l="-379" t="-7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400174" y="4184377"/>
                <a:ext cx="5124450" cy="16407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500" dirty="0" smtClean="0"/>
                  <a:t>Right (Normal)</a:t>
                </a:r>
                <a:r>
                  <a:rPr lang="ko-KR" altLang="en-US" sz="1500" dirty="0" smtClean="0"/>
                  <a:t>의 지니 지수 계산</a:t>
                </a:r>
                <a:endParaRPr lang="en-US" altLang="ko-KR" sz="15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1−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num>
                                    <m:den>
                                      <m: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ko-KR" sz="15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=1−{</m:t>
                      </m:r>
                      <m:sSup>
                        <m:sSupPr>
                          <m:ctrlP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0.33</m:t>
                              </m:r>
                            </m:e>
                          </m:d>
                        </m:e>
                        <m:sup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0.67</m:t>
                              </m:r>
                            </m:e>
                          </m:d>
                        </m:e>
                        <m:sup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ko-KR" sz="15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=1−(0.1089+0.4489)</m:t>
                      </m:r>
                    </m:oMath>
                  </m:oMathPara>
                </a14:m>
                <a:endParaRPr lang="en-US" altLang="ko-KR" sz="15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=0.4422</m:t>
                      </m:r>
                    </m:oMath>
                  </m:oMathPara>
                </a14:m>
                <a:endParaRPr lang="ko-KR" altLang="en-US" sz="15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0174" y="4184377"/>
                <a:ext cx="5124450" cy="1640706"/>
              </a:xfrm>
              <a:prstGeom prst="rect">
                <a:avLst/>
              </a:prstGeom>
              <a:blipFill rotWithShape="0">
                <a:blip r:embed="rId4"/>
                <a:stretch>
                  <a:fillRect l="-357" t="-7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583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3. </a:t>
            </a:r>
            <a:r>
              <a:rPr lang="ko-KR" altLang="en-US" sz="2400" b="1" dirty="0" smtClean="0">
                <a:latin typeface="+mn-ea"/>
              </a:rPr>
              <a:t>예제를 이용한 </a:t>
            </a:r>
            <a:r>
              <a:rPr lang="en-US" altLang="ko-KR" sz="2400" b="1" dirty="0" smtClean="0">
                <a:latin typeface="+mn-ea"/>
              </a:rPr>
              <a:t>Decision Tree </a:t>
            </a:r>
            <a:r>
              <a:rPr lang="ko-KR" altLang="en-US" sz="2400" b="1" dirty="0" smtClean="0">
                <a:latin typeface="+mn-ea"/>
              </a:rPr>
              <a:t>실습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latin typeface="+mn-ea"/>
              </a:rPr>
              <a:t>예제를 이용한 </a:t>
            </a:r>
            <a:r>
              <a:rPr lang="en-US" altLang="ko-KR" sz="2000" b="1" dirty="0" smtClean="0">
                <a:latin typeface="+mn-ea"/>
              </a:rPr>
              <a:t>Decision Tree </a:t>
            </a:r>
            <a:r>
              <a:rPr lang="ko-KR" altLang="en-US" sz="2000" b="1" dirty="0" smtClean="0">
                <a:latin typeface="+mn-ea"/>
              </a:rPr>
              <a:t>지니 지수</a:t>
            </a:r>
            <a:r>
              <a:rPr lang="en-US" altLang="ko-KR" sz="2000" b="1" dirty="0" smtClean="0">
                <a:latin typeface="+mn-ea"/>
              </a:rPr>
              <a:t>(</a:t>
            </a:r>
            <a:r>
              <a:rPr lang="en-US" altLang="ko-KR" sz="2000" b="1" dirty="0" err="1" smtClean="0">
                <a:latin typeface="+mn-ea"/>
              </a:rPr>
              <a:t>Gini</a:t>
            </a:r>
            <a:r>
              <a:rPr lang="en-US" altLang="ko-KR" sz="2000" b="1" dirty="0" smtClean="0">
                <a:latin typeface="+mn-ea"/>
              </a:rPr>
              <a:t> Index) </a:t>
            </a:r>
            <a:r>
              <a:rPr lang="ko-KR" altLang="en-US" sz="2000" b="1" dirty="0" smtClean="0">
                <a:latin typeface="+mn-ea"/>
              </a:rPr>
              <a:t>계산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80645" y="1581150"/>
            <a:ext cx="401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 Wind</a:t>
            </a:r>
            <a:r>
              <a:rPr lang="ko-KR" altLang="en-US" dirty="0" smtClean="0"/>
              <a:t> 속성으로 분리하는 경우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6300" y="1950482"/>
            <a:ext cx="55721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500" dirty="0" smtClean="0"/>
              <a:t>Left Node = {Weak}, Right Node = {Strong} </a:t>
            </a:r>
            <a:r>
              <a:rPr lang="ko-KR" altLang="en-US" sz="1500" dirty="0" smtClean="0"/>
              <a:t>일 때</a:t>
            </a:r>
            <a:endParaRPr lang="ko-KR" altLang="en-US" sz="15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67514"/>
              </p:ext>
            </p:extLst>
          </p:nvPr>
        </p:nvGraphicFramePr>
        <p:xfrm>
          <a:off x="7651750" y="1631724"/>
          <a:ext cx="389255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9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Class = N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Class = Y</a:t>
                      </a:r>
                      <a:endParaRPr lang="ko-KR" altLang="en-US" sz="13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Left</a:t>
                      </a:r>
                      <a:endParaRPr lang="ko-KR" altLang="en-US" sz="13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4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5</a:t>
                      </a:r>
                      <a:endParaRPr lang="ko-KR" altLang="en-US" sz="13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9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Right</a:t>
                      </a:r>
                      <a:endParaRPr lang="ko-KR" altLang="en-US" sz="13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3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2</a:t>
                      </a:r>
                      <a:endParaRPr lang="ko-KR" altLang="en-US" sz="13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5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7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7</a:t>
                      </a:r>
                      <a:endParaRPr lang="ko-KR" altLang="en-US" sz="13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14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400174" y="2543671"/>
                <a:ext cx="4829175" cy="16407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500" dirty="0" smtClean="0"/>
                  <a:t>Left (Weak)</a:t>
                </a:r>
                <a:r>
                  <a:rPr lang="ko-KR" altLang="en-US" sz="1500" dirty="0" smtClean="0"/>
                  <a:t>의 지니 지수 계산</a:t>
                </a:r>
                <a:endParaRPr lang="en-US" altLang="ko-KR" sz="15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1−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num>
                                    <m:den>
                                      <m: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num>
                                    <m:den>
                                      <m: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ko-KR" sz="15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=1−{</m:t>
                      </m:r>
                      <m:sSup>
                        <m:sSupPr>
                          <m:ctrlP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0.44</m:t>
                              </m:r>
                            </m:e>
                          </m:d>
                        </m:e>
                        <m:sup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0.56</m:t>
                              </m:r>
                            </m:e>
                          </m:d>
                        </m:e>
                        <m:sup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ko-KR" sz="15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=1−(0.1936+0.3136)</m:t>
                      </m:r>
                    </m:oMath>
                  </m:oMathPara>
                </a14:m>
                <a:endParaRPr lang="en-US" altLang="ko-KR" sz="15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=0.4928</m:t>
                      </m:r>
                    </m:oMath>
                  </m:oMathPara>
                </a14:m>
                <a:endParaRPr lang="ko-KR" altLang="en-US" sz="15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0174" y="2543671"/>
                <a:ext cx="4829175" cy="1640706"/>
              </a:xfrm>
              <a:prstGeom prst="rect">
                <a:avLst/>
              </a:prstGeom>
              <a:blipFill rotWithShape="0">
                <a:blip r:embed="rId3"/>
                <a:stretch>
                  <a:fillRect l="-379" t="-7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400174" y="4184377"/>
                <a:ext cx="5124450" cy="16407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500" dirty="0" smtClean="0"/>
                  <a:t>Right (Strong)</a:t>
                </a:r>
                <a:r>
                  <a:rPr lang="ko-KR" altLang="en-US" sz="1500" dirty="0" smtClean="0"/>
                  <a:t>의 지니 지수 계산</a:t>
                </a:r>
                <a:endParaRPr lang="en-US" altLang="ko-KR" sz="15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1−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ko-KR" sz="15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=1−{</m:t>
                      </m:r>
                      <m:sSup>
                        <m:sSupPr>
                          <m:ctrlP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0.6</m:t>
                              </m:r>
                            </m:e>
                          </m:d>
                        </m:e>
                        <m:sup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0.4</m:t>
                              </m:r>
                            </m:e>
                          </m:d>
                        </m:e>
                        <m:sup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ko-KR" sz="15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=1−(0.36+0.16)</m:t>
                      </m:r>
                    </m:oMath>
                  </m:oMathPara>
                </a14:m>
                <a:endParaRPr lang="en-US" altLang="ko-KR" sz="15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=0.48</m:t>
                      </m:r>
                    </m:oMath>
                  </m:oMathPara>
                </a14:m>
                <a:endParaRPr lang="ko-KR" altLang="en-US" sz="15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0174" y="4184377"/>
                <a:ext cx="5124450" cy="1640706"/>
              </a:xfrm>
              <a:prstGeom prst="rect">
                <a:avLst/>
              </a:prstGeom>
              <a:blipFill rotWithShape="0">
                <a:blip r:embed="rId4"/>
                <a:stretch>
                  <a:fillRect l="-357" t="-7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090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3</a:t>
            </a:r>
            <a:r>
              <a:rPr lang="en-US" altLang="ko-KR" sz="2400" b="1" dirty="0" smtClean="0">
                <a:latin typeface="+mn-ea"/>
              </a:rPr>
              <a:t>. </a:t>
            </a:r>
            <a:r>
              <a:rPr lang="ko-KR" altLang="en-US" sz="2400" b="1" dirty="0" smtClean="0">
                <a:latin typeface="+mn-ea"/>
              </a:rPr>
              <a:t>예제를 이용한 </a:t>
            </a:r>
            <a:r>
              <a:rPr lang="en-US" altLang="ko-KR" sz="2400" b="1" dirty="0" smtClean="0">
                <a:latin typeface="+mn-ea"/>
              </a:rPr>
              <a:t>Decision Tree </a:t>
            </a:r>
            <a:r>
              <a:rPr lang="ko-KR" altLang="en-US" sz="2400" b="1" dirty="0" smtClean="0">
                <a:latin typeface="+mn-ea"/>
              </a:rPr>
              <a:t>실습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latin typeface="+mn-ea"/>
              </a:rPr>
              <a:t>예제를 이용한 </a:t>
            </a:r>
            <a:r>
              <a:rPr lang="en-US" altLang="ko-KR" sz="2000" b="1" dirty="0" smtClean="0">
                <a:latin typeface="+mn-ea"/>
              </a:rPr>
              <a:t>Decision Tree </a:t>
            </a:r>
            <a:r>
              <a:rPr lang="ko-KR" altLang="en-US" sz="2000" b="1" dirty="0" err="1" smtClean="0">
                <a:latin typeface="+mn-ea"/>
              </a:rPr>
              <a:t>파이썬</a:t>
            </a:r>
            <a:r>
              <a:rPr lang="ko-KR" altLang="en-US" sz="2000" b="1" dirty="0" smtClean="0">
                <a:latin typeface="+mn-ea"/>
              </a:rPr>
              <a:t> 코드 실습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80645" y="3463449"/>
            <a:ext cx="9467850" cy="618517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 err="1" smtClean="0">
                <a:latin typeface="+mn-ea"/>
              </a:rPr>
              <a:t>Scikit</a:t>
            </a:r>
            <a:r>
              <a:rPr lang="en-US" altLang="ko-KR" sz="2000" dirty="0" smtClean="0">
                <a:latin typeface="+mn-ea"/>
              </a:rPr>
              <a:t>-learn (</a:t>
            </a:r>
            <a:r>
              <a:rPr lang="en-US" altLang="ko-KR" sz="2000" dirty="0" err="1" smtClean="0">
                <a:latin typeface="+mn-ea"/>
              </a:rPr>
              <a:t>sklearn</a:t>
            </a:r>
            <a:r>
              <a:rPr lang="en-US" altLang="ko-KR" sz="2000" dirty="0" smtClean="0">
                <a:latin typeface="+mn-ea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sz="1500" dirty="0" smtClean="0">
                <a:latin typeface="+mn-ea"/>
              </a:rPr>
              <a:t>Python </a:t>
            </a:r>
            <a:r>
              <a:rPr lang="ko-KR" altLang="en-US" sz="1500" dirty="0" smtClean="0">
                <a:latin typeface="+mn-ea"/>
              </a:rPr>
              <a:t>프로그래밍 언어용 기계학습</a:t>
            </a:r>
            <a:r>
              <a:rPr lang="en-US" altLang="ko-KR" sz="1500" dirty="0" smtClean="0">
                <a:latin typeface="+mn-ea"/>
              </a:rPr>
              <a:t>(Machine Learning) </a:t>
            </a:r>
            <a:r>
              <a:rPr lang="ko-KR" altLang="en-US" sz="1500" dirty="0" smtClean="0">
                <a:latin typeface="+mn-ea"/>
              </a:rPr>
              <a:t>관련 라이브러리</a:t>
            </a:r>
            <a:r>
              <a:rPr lang="en-US" altLang="ko-KR" sz="1500" dirty="0" smtClean="0">
                <a:latin typeface="+mn-ea"/>
              </a:rPr>
              <a:t>(Library)</a:t>
            </a:r>
            <a:endParaRPr lang="en-US" altLang="ko-KR" sz="1500" dirty="0">
              <a:latin typeface="+mn-ea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80645" y="4237535"/>
            <a:ext cx="9467850" cy="1325129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+mn-ea"/>
              </a:rPr>
              <a:t>패키지 설명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en-US" altLang="ko-KR" sz="1500" dirty="0" smtClean="0">
                <a:latin typeface="+mn-ea"/>
              </a:rPr>
              <a:t>1. </a:t>
            </a:r>
            <a:r>
              <a:rPr lang="en-US" altLang="ko-KR" sz="1500" dirty="0" err="1" smtClean="0">
                <a:latin typeface="+mn-ea"/>
              </a:rPr>
              <a:t>sklearn.metrics</a:t>
            </a:r>
            <a:r>
              <a:rPr lang="en-US" altLang="ko-KR" sz="1500" dirty="0" smtClean="0">
                <a:latin typeface="+mn-ea"/>
              </a:rPr>
              <a:t> : </a:t>
            </a:r>
            <a:r>
              <a:rPr lang="en-US" altLang="ko-KR" sz="1500" dirty="0" err="1" smtClean="0">
                <a:latin typeface="+mn-ea"/>
              </a:rPr>
              <a:t>scikit</a:t>
            </a:r>
            <a:r>
              <a:rPr lang="en-US" altLang="ko-KR" sz="1500" dirty="0" smtClean="0">
                <a:latin typeface="+mn-ea"/>
              </a:rPr>
              <a:t>-learn </a:t>
            </a:r>
            <a:r>
              <a:rPr lang="ko-KR" altLang="en-US" sz="1500" dirty="0" smtClean="0">
                <a:latin typeface="+mn-ea"/>
              </a:rPr>
              <a:t>패키지 중 모형평가에 사용되는 서브 패키지</a:t>
            </a:r>
            <a:endParaRPr lang="en-US" altLang="ko-KR" sz="1500" dirty="0" smtClean="0">
              <a:latin typeface="+mn-ea"/>
            </a:endParaRPr>
          </a:p>
          <a:p>
            <a:pPr lvl="1"/>
            <a:r>
              <a:rPr lang="en-US" altLang="ko-KR" sz="1500" dirty="0">
                <a:latin typeface="+mn-ea"/>
              </a:rPr>
              <a:t> </a:t>
            </a:r>
            <a:r>
              <a:rPr lang="en-US" altLang="ko-KR" sz="1500" dirty="0" smtClean="0">
                <a:latin typeface="+mn-ea"/>
              </a:rPr>
              <a:t>  </a:t>
            </a:r>
            <a:r>
              <a:rPr lang="en-US" altLang="ko-KR" sz="1500" dirty="0" err="1" smtClean="0">
                <a:latin typeface="+mn-ea"/>
              </a:rPr>
              <a:t>classification_report</a:t>
            </a:r>
            <a:r>
              <a:rPr lang="en-US" altLang="ko-KR" sz="1500" dirty="0" smtClean="0">
                <a:latin typeface="+mn-ea"/>
              </a:rPr>
              <a:t> : </a:t>
            </a:r>
            <a:r>
              <a:rPr lang="ko-KR" altLang="en-US" sz="1500" dirty="0" smtClean="0">
                <a:latin typeface="+mn-ea"/>
              </a:rPr>
              <a:t>주요 분류 측정 항목을 보여주는 보고서 모듈</a:t>
            </a:r>
            <a:endParaRPr lang="en-US" altLang="ko-KR" sz="1500" dirty="0" smtClean="0">
              <a:latin typeface="+mn-ea"/>
            </a:endParaRPr>
          </a:p>
          <a:p>
            <a:pPr lvl="1"/>
            <a:r>
              <a:rPr lang="en-US" altLang="ko-KR" sz="1500" dirty="0">
                <a:latin typeface="+mn-ea"/>
              </a:rPr>
              <a:t> </a:t>
            </a:r>
            <a:r>
              <a:rPr lang="en-US" altLang="ko-KR" sz="1500" dirty="0" smtClean="0">
                <a:latin typeface="+mn-ea"/>
              </a:rPr>
              <a:t>  </a:t>
            </a:r>
            <a:r>
              <a:rPr lang="en-US" altLang="ko-KR" sz="1500" dirty="0" err="1" smtClean="0">
                <a:latin typeface="+mn-ea"/>
              </a:rPr>
              <a:t>confusion_matrix</a:t>
            </a:r>
            <a:r>
              <a:rPr lang="en-US" altLang="ko-KR" sz="1500" dirty="0" smtClean="0">
                <a:latin typeface="+mn-ea"/>
              </a:rPr>
              <a:t> : </a:t>
            </a:r>
            <a:r>
              <a:rPr lang="ko-KR" altLang="en-US" sz="1500" dirty="0" smtClean="0">
                <a:latin typeface="+mn-ea"/>
              </a:rPr>
              <a:t>분류의</a:t>
            </a:r>
            <a:r>
              <a:rPr lang="en-US" altLang="ko-KR" sz="1500" dirty="0" smtClean="0">
                <a:latin typeface="+mn-ea"/>
              </a:rPr>
              <a:t> </a:t>
            </a:r>
            <a:r>
              <a:rPr lang="ko-KR" altLang="en-US" sz="1500" dirty="0" smtClean="0">
                <a:latin typeface="+mn-ea"/>
              </a:rPr>
              <a:t>정확성을 평가하기 위한 오차행렬 계산 모듈</a:t>
            </a:r>
            <a:endParaRPr lang="en-US" altLang="ko-KR" sz="1500" dirty="0" smtClean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45" y="1402880"/>
            <a:ext cx="75628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92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3. </a:t>
            </a:r>
            <a:r>
              <a:rPr lang="ko-KR" altLang="en-US" sz="2400" b="1" dirty="0" smtClean="0">
                <a:latin typeface="+mn-ea"/>
              </a:rPr>
              <a:t>예제를 이용한 </a:t>
            </a:r>
            <a:r>
              <a:rPr lang="en-US" altLang="ko-KR" sz="2400" b="1" dirty="0" smtClean="0">
                <a:latin typeface="+mn-ea"/>
              </a:rPr>
              <a:t>Decision Tree </a:t>
            </a:r>
            <a:r>
              <a:rPr lang="ko-KR" altLang="en-US" sz="2400" b="1" dirty="0" smtClean="0">
                <a:latin typeface="+mn-ea"/>
              </a:rPr>
              <a:t>실습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latin typeface="+mn-ea"/>
              </a:rPr>
              <a:t>예제를 이용한 </a:t>
            </a:r>
            <a:r>
              <a:rPr lang="en-US" altLang="ko-KR" sz="2000" b="1" dirty="0" smtClean="0">
                <a:latin typeface="+mn-ea"/>
              </a:rPr>
              <a:t>Decision Tree </a:t>
            </a:r>
            <a:r>
              <a:rPr lang="ko-KR" altLang="en-US" sz="2000" b="1" dirty="0" err="1" smtClean="0">
                <a:latin typeface="+mn-ea"/>
              </a:rPr>
              <a:t>파이썬</a:t>
            </a:r>
            <a:r>
              <a:rPr lang="ko-KR" altLang="en-US" sz="2000" b="1" dirty="0" smtClean="0">
                <a:latin typeface="+mn-ea"/>
              </a:rPr>
              <a:t> 코드 실습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514350" y="3467368"/>
            <a:ext cx="9467850" cy="2223752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+mn-ea"/>
              </a:rPr>
              <a:t>패키지 설명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en-US" altLang="ko-KR" sz="1500" dirty="0" smtClean="0">
                <a:latin typeface="+mn-ea"/>
              </a:rPr>
              <a:t>2. </a:t>
            </a:r>
            <a:r>
              <a:rPr lang="en-US" altLang="ko-KR" sz="1500" dirty="0" err="1" smtClean="0">
                <a:latin typeface="+mn-ea"/>
              </a:rPr>
              <a:t>sklearn.model_selection</a:t>
            </a:r>
            <a:r>
              <a:rPr lang="en-US" altLang="ko-KR" sz="1500" dirty="0" smtClean="0">
                <a:latin typeface="+mn-ea"/>
              </a:rPr>
              <a:t> : </a:t>
            </a:r>
            <a:r>
              <a:rPr lang="en-US" altLang="ko-KR" sz="1500" dirty="0" err="1" smtClean="0">
                <a:latin typeface="+mn-ea"/>
              </a:rPr>
              <a:t>scikit</a:t>
            </a:r>
            <a:r>
              <a:rPr lang="en-US" altLang="ko-KR" sz="1500" dirty="0" smtClean="0">
                <a:latin typeface="+mn-ea"/>
              </a:rPr>
              <a:t>-learn </a:t>
            </a:r>
            <a:r>
              <a:rPr lang="ko-KR" altLang="en-US" sz="1500" dirty="0" smtClean="0">
                <a:latin typeface="+mn-ea"/>
              </a:rPr>
              <a:t>패키지 중 클래스를 나눌 때</a:t>
            </a:r>
            <a:r>
              <a:rPr lang="en-US" altLang="ko-KR" sz="1500" dirty="0" smtClean="0">
                <a:latin typeface="+mn-ea"/>
              </a:rPr>
              <a:t>, </a:t>
            </a:r>
            <a:r>
              <a:rPr lang="ko-KR" altLang="en-US" sz="1500" dirty="0" smtClean="0">
                <a:latin typeface="+mn-ea"/>
              </a:rPr>
              <a:t>함수를 통해 </a:t>
            </a:r>
            <a:r>
              <a:rPr lang="en-US" altLang="ko-KR" sz="1500" dirty="0" smtClean="0">
                <a:latin typeface="+mn-ea"/>
              </a:rPr>
              <a:t>train/test</a:t>
            </a:r>
            <a:r>
              <a:rPr lang="ko-KR" altLang="en-US" sz="1500" dirty="0" smtClean="0">
                <a:latin typeface="+mn-ea"/>
              </a:rPr>
              <a:t>를 나눌 때</a:t>
            </a:r>
            <a:r>
              <a:rPr lang="en-US" altLang="ko-KR" sz="1500" dirty="0" smtClean="0">
                <a:latin typeface="+mn-ea"/>
              </a:rPr>
              <a:t>, </a:t>
            </a:r>
          </a:p>
          <a:p>
            <a:pPr lvl="1"/>
            <a:r>
              <a:rPr lang="en-US" altLang="ko-KR" sz="1500" dirty="0" smtClean="0">
                <a:latin typeface="+mn-ea"/>
              </a:rPr>
              <a:t>                                    </a:t>
            </a:r>
            <a:r>
              <a:rPr lang="ko-KR" altLang="en-US" sz="1500" dirty="0" smtClean="0">
                <a:latin typeface="+mn-ea"/>
              </a:rPr>
              <a:t>모델 검증에 사용되는 서브 패키지</a:t>
            </a:r>
            <a:endParaRPr lang="en-US" altLang="ko-KR" sz="1500" dirty="0" smtClean="0">
              <a:latin typeface="+mn-ea"/>
            </a:endParaRPr>
          </a:p>
          <a:p>
            <a:pPr lvl="1"/>
            <a:r>
              <a:rPr lang="en-US" altLang="ko-KR" sz="1500" dirty="0">
                <a:latin typeface="+mn-ea"/>
              </a:rPr>
              <a:t> </a:t>
            </a:r>
            <a:r>
              <a:rPr lang="en-US" altLang="ko-KR" sz="1500" dirty="0" smtClean="0">
                <a:latin typeface="+mn-ea"/>
              </a:rPr>
              <a:t>  </a:t>
            </a:r>
            <a:r>
              <a:rPr lang="en-US" altLang="ko-KR" sz="1500" dirty="0" err="1" smtClean="0">
                <a:latin typeface="+mn-ea"/>
              </a:rPr>
              <a:t>train_test_split</a:t>
            </a:r>
            <a:r>
              <a:rPr lang="en-US" altLang="ko-KR" sz="1500" dirty="0" smtClean="0">
                <a:latin typeface="+mn-ea"/>
              </a:rPr>
              <a:t> : </a:t>
            </a:r>
            <a:r>
              <a:rPr lang="ko-KR" altLang="en-US" sz="1500" dirty="0" smtClean="0">
                <a:latin typeface="+mn-ea"/>
              </a:rPr>
              <a:t>배열 또는 행렬을 임의의 훈련</a:t>
            </a:r>
            <a:r>
              <a:rPr lang="en-US" altLang="ko-KR" sz="1500" dirty="0" smtClean="0">
                <a:latin typeface="+mn-ea"/>
              </a:rPr>
              <a:t>(train) </a:t>
            </a:r>
            <a:r>
              <a:rPr lang="ko-KR" altLang="en-US" sz="1500" dirty="0" smtClean="0">
                <a:latin typeface="+mn-ea"/>
              </a:rPr>
              <a:t>및 테스트</a:t>
            </a:r>
            <a:r>
              <a:rPr lang="en-US" altLang="ko-KR" sz="1500" dirty="0" smtClean="0">
                <a:latin typeface="+mn-ea"/>
              </a:rPr>
              <a:t>(test) </a:t>
            </a:r>
            <a:r>
              <a:rPr lang="ko-KR" altLang="en-US" sz="1500" dirty="0" smtClean="0">
                <a:latin typeface="+mn-ea"/>
              </a:rPr>
              <a:t>하위 집합으로 분할하는 모듈</a:t>
            </a:r>
            <a:endParaRPr lang="en-US" altLang="ko-KR" sz="1500" dirty="0" smtClean="0">
              <a:latin typeface="+mn-ea"/>
            </a:endParaRPr>
          </a:p>
          <a:p>
            <a:pPr lvl="1"/>
            <a:endParaRPr lang="en-US" altLang="ko-KR" sz="1500" dirty="0">
              <a:latin typeface="+mn-ea"/>
            </a:endParaRPr>
          </a:p>
          <a:p>
            <a:pPr lvl="1"/>
            <a:r>
              <a:rPr lang="en-US" altLang="ko-KR" sz="1500" dirty="0" smtClean="0">
                <a:latin typeface="+mn-ea"/>
              </a:rPr>
              <a:t>3</a:t>
            </a:r>
            <a:r>
              <a:rPr lang="en-US" altLang="ko-KR" sz="1500" dirty="0">
                <a:latin typeface="+mn-ea"/>
              </a:rPr>
              <a:t>. </a:t>
            </a:r>
            <a:r>
              <a:rPr lang="en-US" altLang="ko-KR" sz="1500" dirty="0" err="1">
                <a:latin typeface="+mn-ea"/>
              </a:rPr>
              <a:t>sklearn.tree</a:t>
            </a:r>
            <a:r>
              <a:rPr lang="en-US" altLang="ko-KR" sz="1500" dirty="0">
                <a:latin typeface="+mn-ea"/>
              </a:rPr>
              <a:t> : </a:t>
            </a:r>
            <a:r>
              <a:rPr lang="en-US" altLang="ko-KR" sz="1500" dirty="0" err="1">
                <a:latin typeface="+mn-ea"/>
              </a:rPr>
              <a:t>scikit</a:t>
            </a:r>
            <a:r>
              <a:rPr lang="en-US" altLang="ko-KR" sz="1500" dirty="0">
                <a:latin typeface="+mn-ea"/>
              </a:rPr>
              <a:t>-learn </a:t>
            </a:r>
            <a:r>
              <a:rPr lang="ko-KR" altLang="en-US" sz="1500" dirty="0">
                <a:latin typeface="+mn-ea"/>
              </a:rPr>
              <a:t>패키지 중 분류</a:t>
            </a:r>
            <a:r>
              <a:rPr lang="en-US" altLang="ko-KR" sz="1500" dirty="0">
                <a:latin typeface="+mn-ea"/>
              </a:rPr>
              <a:t>(Classification) </a:t>
            </a:r>
            <a:r>
              <a:rPr lang="ko-KR" altLang="en-US" sz="1500" dirty="0">
                <a:latin typeface="+mn-ea"/>
              </a:rPr>
              <a:t>및 회귀</a:t>
            </a:r>
            <a:r>
              <a:rPr lang="en-US" altLang="ko-KR" sz="1500" dirty="0">
                <a:latin typeface="+mn-ea"/>
              </a:rPr>
              <a:t>(Regression)</a:t>
            </a:r>
            <a:r>
              <a:rPr lang="ko-KR" altLang="en-US" sz="1500" dirty="0">
                <a:latin typeface="+mn-ea"/>
              </a:rPr>
              <a:t>를 위한 의사결정 트리</a:t>
            </a:r>
            <a:endParaRPr lang="en-US" altLang="ko-KR" sz="1500" dirty="0">
              <a:latin typeface="+mn-ea"/>
            </a:endParaRPr>
          </a:p>
          <a:p>
            <a:pPr lvl="1"/>
            <a:r>
              <a:rPr lang="en-US" altLang="ko-KR" sz="1500" dirty="0">
                <a:latin typeface="+mn-ea"/>
              </a:rPr>
              <a:t>                    </a:t>
            </a:r>
            <a:r>
              <a:rPr lang="ko-KR" altLang="en-US" sz="1500" dirty="0">
                <a:latin typeface="+mn-ea"/>
              </a:rPr>
              <a:t>기반 모델이 있는 서브 패키지</a:t>
            </a:r>
            <a:endParaRPr lang="en-US" altLang="ko-KR" sz="1500" dirty="0">
              <a:latin typeface="+mn-ea"/>
            </a:endParaRPr>
          </a:p>
          <a:p>
            <a:pPr lvl="1"/>
            <a:r>
              <a:rPr lang="en-US" altLang="ko-KR" sz="1500" dirty="0">
                <a:latin typeface="+mn-ea"/>
              </a:rPr>
              <a:t>   </a:t>
            </a:r>
            <a:r>
              <a:rPr lang="en-US" altLang="ko-KR" sz="1500" dirty="0" err="1">
                <a:latin typeface="+mn-ea"/>
              </a:rPr>
              <a:t>DecisionTreeClassifier</a:t>
            </a:r>
            <a:r>
              <a:rPr lang="en-US" altLang="ko-KR" sz="1500" dirty="0">
                <a:latin typeface="+mn-ea"/>
              </a:rPr>
              <a:t> : </a:t>
            </a:r>
            <a:r>
              <a:rPr lang="ko-KR" altLang="en-US" sz="1500" dirty="0">
                <a:latin typeface="+mn-ea"/>
              </a:rPr>
              <a:t>의사결정 트리 분류 모듈</a:t>
            </a:r>
            <a:endParaRPr lang="en-US" altLang="ko-KR" sz="1500" dirty="0"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45" y="1402880"/>
            <a:ext cx="75628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73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3</a:t>
            </a:r>
            <a:r>
              <a:rPr lang="en-US" altLang="ko-KR" sz="2400" b="1" dirty="0" smtClean="0">
                <a:latin typeface="+mn-ea"/>
              </a:rPr>
              <a:t>. </a:t>
            </a:r>
            <a:r>
              <a:rPr lang="ko-KR" altLang="en-US" sz="2400" b="1" dirty="0" smtClean="0">
                <a:latin typeface="+mn-ea"/>
              </a:rPr>
              <a:t>예제를 이용한 </a:t>
            </a:r>
            <a:r>
              <a:rPr lang="en-US" altLang="ko-KR" sz="2400" b="1" dirty="0" smtClean="0">
                <a:latin typeface="+mn-ea"/>
              </a:rPr>
              <a:t>Decision Tree </a:t>
            </a:r>
            <a:r>
              <a:rPr lang="ko-KR" altLang="en-US" sz="2400" b="1" dirty="0" smtClean="0">
                <a:latin typeface="+mn-ea"/>
              </a:rPr>
              <a:t>실습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latin typeface="+mn-ea"/>
              </a:rPr>
              <a:t>예제를 이용한 </a:t>
            </a:r>
            <a:r>
              <a:rPr lang="en-US" altLang="ko-KR" sz="2000" b="1" dirty="0" smtClean="0">
                <a:latin typeface="+mn-ea"/>
              </a:rPr>
              <a:t>Decision Tree </a:t>
            </a:r>
            <a:r>
              <a:rPr lang="ko-KR" altLang="en-US" sz="2000" b="1" dirty="0" err="1" smtClean="0">
                <a:latin typeface="+mn-ea"/>
              </a:rPr>
              <a:t>파이썬</a:t>
            </a:r>
            <a:r>
              <a:rPr lang="ko-KR" altLang="en-US" sz="2000" b="1" dirty="0" smtClean="0">
                <a:latin typeface="+mn-ea"/>
              </a:rPr>
              <a:t> 코드 실습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480645" y="3467368"/>
            <a:ext cx="9467850" cy="175051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+mn-ea"/>
              </a:rPr>
              <a:t>패키지 설명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en-US" altLang="ko-KR" sz="1500" dirty="0" smtClean="0">
                <a:latin typeface="+mn-ea"/>
              </a:rPr>
              <a:t>5. </a:t>
            </a:r>
            <a:r>
              <a:rPr lang="en-US" altLang="ko-KR" sz="1500" dirty="0" err="1">
                <a:latin typeface="+mn-ea"/>
              </a:rPr>
              <a:t>s</a:t>
            </a:r>
            <a:r>
              <a:rPr lang="en-US" altLang="ko-KR" sz="1500" dirty="0" err="1" smtClean="0">
                <a:latin typeface="+mn-ea"/>
              </a:rPr>
              <a:t>klearn</a:t>
            </a:r>
            <a:r>
              <a:rPr lang="en-US" altLang="ko-KR" sz="1500" dirty="0" smtClean="0">
                <a:latin typeface="+mn-ea"/>
              </a:rPr>
              <a:t> : </a:t>
            </a:r>
            <a:r>
              <a:rPr lang="ko-KR" altLang="en-US" sz="1500" dirty="0" smtClean="0">
                <a:latin typeface="+mn-ea"/>
              </a:rPr>
              <a:t>기계학습</a:t>
            </a:r>
            <a:r>
              <a:rPr lang="en-US" altLang="ko-KR" sz="1500" dirty="0">
                <a:latin typeface="+mn-ea"/>
              </a:rPr>
              <a:t>(Machine Learning) </a:t>
            </a:r>
            <a:r>
              <a:rPr lang="ko-KR" altLang="en-US" sz="1500" dirty="0">
                <a:latin typeface="+mn-ea"/>
              </a:rPr>
              <a:t>관련 </a:t>
            </a:r>
            <a:r>
              <a:rPr lang="ko-KR" altLang="en-US" sz="1500" dirty="0" smtClean="0">
                <a:latin typeface="+mn-ea"/>
              </a:rPr>
              <a:t>패키지</a:t>
            </a:r>
            <a:endParaRPr lang="en-US" altLang="ko-KR" sz="1500" dirty="0" smtClean="0">
              <a:latin typeface="+mn-ea"/>
            </a:endParaRPr>
          </a:p>
          <a:p>
            <a:pPr lvl="1"/>
            <a:r>
              <a:rPr lang="en-US" altLang="ko-KR" sz="1500" dirty="0">
                <a:latin typeface="+mn-ea"/>
              </a:rPr>
              <a:t> </a:t>
            </a:r>
            <a:r>
              <a:rPr lang="en-US" altLang="ko-KR" sz="1500" dirty="0" smtClean="0">
                <a:latin typeface="+mn-ea"/>
              </a:rPr>
              <a:t>  tree </a:t>
            </a:r>
            <a:r>
              <a:rPr lang="en-US" altLang="ko-KR" sz="1500" dirty="0">
                <a:latin typeface="+mn-ea"/>
              </a:rPr>
              <a:t>: </a:t>
            </a:r>
            <a:r>
              <a:rPr lang="ko-KR" altLang="en-US" sz="1500" dirty="0" smtClean="0">
                <a:latin typeface="+mn-ea"/>
              </a:rPr>
              <a:t>분류</a:t>
            </a:r>
            <a:r>
              <a:rPr lang="en-US" altLang="ko-KR" sz="1500" dirty="0">
                <a:latin typeface="+mn-ea"/>
              </a:rPr>
              <a:t>(Classification) </a:t>
            </a:r>
            <a:r>
              <a:rPr lang="ko-KR" altLang="en-US" sz="1500" dirty="0">
                <a:latin typeface="+mn-ea"/>
              </a:rPr>
              <a:t>및 회귀</a:t>
            </a:r>
            <a:r>
              <a:rPr lang="en-US" altLang="ko-KR" sz="1500" dirty="0">
                <a:latin typeface="+mn-ea"/>
              </a:rPr>
              <a:t>(Regression)</a:t>
            </a:r>
            <a:r>
              <a:rPr lang="ko-KR" altLang="en-US" sz="1500" dirty="0">
                <a:latin typeface="+mn-ea"/>
              </a:rPr>
              <a:t>를 위한 의사결정 </a:t>
            </a:r>
            <a:r>
              <a:rPr lang="ko-KR" altLang="en-US" sz="1500" dirty="0" smtClean="0">
                <a:latin typeface="+mn-ea"/>
              </a:rPr>
              <a:t>트리 기반 모듈</a:t>
            </a:r>
            <a:endParaRPr lang="en-US" altLang="ko-KR" sz="1500" dirty="0" smtClean="0">
              <a:latin typeface="+mn-ea"/>
            </a:endParaRPr>
          </a:p>
          <a:p>
            <a:pPr lvl="1"/>
            <a:endParaRPr lang="en-US" altLang="ko-KR" sz="1500" dirty="0">
              <a:latin typeface="+mn-ea"/>
            </a:endParaRPr>
          </a:p>
          <a:p>
            <a:pPr lvl="1"/>
            <a:r>
              <a:rPr lang="en-US" altLang="ko-KR" sz="1500" dirty="0" smtClean="0">
                <a:latin typeface="+mn-ea"/>
              </a:rPr>
              <a:t>6. </a:t>
            </a:r>
            <a:r>
              <a:rPr lang="en-US" altLang="ko-KR" sz="1500" dirty="0" err="1">
                <a:latin typeface="+mn-ea"/>
              </a:rPr>
              <a:t>IPython.display</a:t>
            </a:r>
            <a:r>
              <a:rPr lang="en-US" altLang="ko-KR" sz="1500" dirty="0">
                <a:latin typeface="+mn-ea"/>
              </a:rPr>
              <a:t> : </a:t>
            </a:r>
            <a:r>
              <a:rPr lang="en-US" altLang="ko-KR" sz="1500" dirty="0" err="1">
                <a:latin typeface="+mn-ea"/>
              </a:rPr>
              <a:t>IPython</a:t>
            </a:r>
            <a:r>
              <a:rPr lang="ko-KR" altLang="en-US" sz="1500" dirty="0">
                <a:latin typeface="+mn-ea"/>
              </a:rPr>
              <a:t> 내에 정보를 보여주는 도구용 공용 </a:t>
            </a:r>
            <a:r>
              <a:rPr lang="en-US" altLang="ko-KR" sz="1500" dirty="0">
                <a:latin typeface="+mn-ea"/>
              </a:rPr>
              <a:t>API</a:t>
            </a:r>
          </a:p>
          <a:p>
            <a:pPr lvl="1"/>
            <a:r>
              <a:rPr lang="en-US" altLang="ko-KR" sz="1500" dirty="0">
                <a:latin typeface="+mn-ea"/>
              </a:rPr>
              <a:t>   Image : raw </a:t>
            </a:r>
            <a:r>
              <a:rPr lang="ko-KR" altLang="en-US" sz="1500" dirty="0">
                <a:latin typeface="+mn-ea"/>
              </a:rPr>
              <a:t>데이터가 있는 </a:t>
            </a:r>
            <a:r>
              <a:rPr lang="en-US" altLang="ko-KR" sz="1500" dirty="0">
                <a:latin typeface="+mn-ea"/>
              </a:rPr>
              <a:t>PNG, JPEG </a:t>
            </a:r>
            <a:r>
              <a:rPr lang="ko-KR" altLang="en-US" sz="1500" dirty="0">
                <a:latin typeface="+mn-ea"/>
              </a:rPr>
              <a:t>이미지 객체를 만드는 모듈</a:t>
            </a:r>
            <a:endParaRPr lang="en-US" altLang="ko-KR" sz="1500" dirty="0">
              <a:latin typeface="+mn-ea"/>
            </a:endParaRPr>
          </a:p>
          <a:p>
            <a:pPr lvl="1"/>
            <a:endParaRPr lang="en-US" altLang="ko-KR" sz="1500" dirty="0" smtClean="0"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45" y="1402880"/>
            <a:ext cx="75628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36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3</a:t>
            </a:r>
            <a:r>
              <a:rPr lang="en-US" altLang="ko-KR" sz="2400" b="1" dirty="0" smtClean="0">
                <a:latin typeface="+mn-ea"/>
              </a:rPr>
              <a:t>. </a:t>
            </a:r>
            <a:r>
              <a:rPr lang="ko-KR" altLang="en-US" sz="2400" b="1" dirty="0" smtClean="0">
                <a:latin typeface="+mn-ea"/>
              </a:rPr>
              <a:t>예제를 이용한 </a:t>
            </a:r>
            <a:r>
              <a:rPr lang="en-US" altLang="ko-KR" sz="2400" b="1" dirty="0" smtClean="0">
                <a:latin typeface="+mn-ea"/>
              </a:rPr>
              <a:t>Decision Tree </a:t>
            </a:r>
            <a:r>
              <a:rPr lang="ko-KR" altLang="en-US" sz="2400" b="1" dirty="0" smtClean="0">
                <a:latin typeface="+mn-ea"/>
              </a:rPr>
              <a:t>실습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latin typeface="+mn-ea"/>
              </a:rPr>
              <a:t>예제를 이용한 </a:t>
            </a:r>
            <a:r>
              <a:rPr lang="en-US" altLang="ko-KR" sz="2000" b="1" dirty="0" smtClean="0">
                <a:latin typeface="+mn-ea"/>
              </a:rPr>
              <a:t>Decision Tree </a:t>
            </a:r>
            <a:r>
              <a:rPr lang="ko-KR" altLang="en-US" sz="2000" b="1" dirty="0" err="1" smtClean="0">
                <a:latin typeface="+mn-ea"/>
              </a:rPr>
              <a:t>파이썬</a:t>
            </a:r>
            <a:r>
              <a:rPr lang="ko-KR" altLang="en-US" sz="2000" b="1" dirty="0" smtClean="0">
                <a:latin typeface="+mn-ea"/>
              </a:rPr>
              <a:t> 코드 실습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480645" y="3467368"/>
            <a:ext cx="9467850" cy="1656567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+mn-ea"/>
              </a:rPr>
              <a:t>패키지 설명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en-US" altLang="ko-KR" sz="1500" dirty="0">
                <a:latin typeface="+mn-ea"/>
              </a:rPr>
              <a:t>8</a:t>
            </a:r>
            <a:r>
              <a:rPr lang="en-US" altLang="ko-KR" sz="1500" dirty="0" smtClean="0">
                <a:latin typeface="+mn-ea"/>
              </a:rPr>
              <a:t>. pandas : </a:t>
            </a:r>
            <a:r>
              <a:rPr lang="ko-KR" altLang="en-US" sz="1500" dirty="0" smtClean="0">
                <a:latin typeface="+mn-ea"/>
              </a:rPr>
              <a:t>데이터를 구조화된 형식으로 가공 및 분석할 수 있는 자료구조를 제공하는 패키지</a:t>
            </a:r>
            <a:endParaRPr lang="en-US" altLang="ko-KR" sz="1500" dirty="0" smtClean="0">
              <a:latin typeface="+mn-ea"/>
            </a:endParaRPr>
          </a:p>
          <a:p>
            <a:pPr lvl="1"/>
            <a:r>
              <a:rPr lang="en-US" altLang="ko-KR" sz="1500" dirty="0">
                <a:latin typeface="+mn-ea"/>
              </a:rPr>
              <a:t> </a:t>
            </a:r>
            <a:r>
              <a:rPr lang="en-US" altLang="ko-KR" sz="1500" dirty="0" smtClean="0">
                <a:latin typeface="+mn-ea"/>
              </a:rPr>
              <a:t>  as </a:t>
            </a:r>
            <a:r>
              <a:rPr lang="en-US" altLang="ko-KR" sz="1500" dirty="0" err="1" smtClean="0">
                <a:latin typeface="+mn-ea"/>
              </a:rPr>
              <a:t>pd</a:t>
            </a:r>
            <a:r>
              <a:rPr lang="en-US" altLang="ko-KR" sz="1500" dirty="0" smtClean="0">
                <a:latin typeface="+mn-ea"/>
              </a:rPr>
              <a:t> : pandas</a:t>
            </a:r>
            <a:r>
              <a:rPr lang="ko-KR" altLang="en-US" sz="1500" dirty="0" smtClean="0">
                <a:latin typeface="+mn-ea"/>
              </a:rPr>
              <a:t>를 약칭 </a:t>
            </a:r>
            <a:r>
              <a:rPr lang="en-US" altLang="ko-KR" sz="1500" dirty="0" err="1" smtClean="0">
                <a:latin typeface="+mn-ea"/>
              </a:rPr>
              <a:t>pd</a:t>
            </a:r>
            <a:r>
              <a:rPr lang="ko-KR" altLang="en-US" sz="1500" dirty="0" smtClean="0">
                <a:latin typeface="+mn-ea"/>
              </a:rPr>
              <a:t>로 사용한다는 의미</a:t>
            </a:r>
            <a:endParaRPr lang="en-US" altLang="ko-KR" sz="1500" dirty="0" smtClean="0">
              <a:latin typeface="+mn-ea"/>
            </a:endParaRPr>
          </a:p>
          <a:p>
            <a:pPr lvl="1"/>
            <a:endParaRPr lang="en-US" altLang="ko-KR" sz="1500" dirty="0">
              <a:latin typeface="+mn-ea"/>
            </a:endParaRPr>
          </a:p>
          <a:p>
            <a:pPr lvl="1"/>
            <a:r>
              <a:rPr lang="en-US" altLang="ko-KR" sz="1500" dirty="0">
                <a:latin typeface="+mn-ea"/>
              </a:rPr>
              <a:t>9</a:t>
            </a:r>
            <a:r>
              <a:rPr lang="en-US" altLang="ko-KR" sz="1500" dirty="0" smtClean="0">
                <a:latin typeface="+mn-ea"/>
              </a:rPr>
              <a:t>. </a:t>
            </a:r>
            <a:r>
              <a:rPr lang="en-US" altLang="ko-KR" sz="1500" dirty="0" err="1" smtClean="0">
                <a:latin typeface="+mn-ea"/>
              </a:rPr>
              <a:t>numpy</a:t>
            </a:r>
            <a:r>
              <a:rPr lang="en-US" altLang="ko-KR" sz="1500" dirty="0" smtClean="0">
                <a:latin typeface="+mn-ea"/>
              </a:rPr>
              <a:t> : Numerical Python</a:t>
            </a:r>
            <a:r>
              <a:rPr lang="ko-KR" altLang="en-US" sz="1500" dirty="0" smtClean="0">
                <a:latin typeface="+mn-ea"/>
              </a:rPr>
              <a:t>의 </a:t>
            </a:r>
            <a:r>
              <a:rPr lang="ko-KR" altLang="en-US" sz="1500" dirty="0" err="1" smtClean="0">
                <a:latin typeface="+mn-ea"/>
              </a:rPr>
              <a:t>줄임말로</a:t>
            </a:r>
            <a:r>
              <a:rPr lang="en-US" altLang="ko-KR" sz="1500" dirty="0" smtClean="0">
                <a:latin typeface="+mn-ea"/>
              </a:rPr>
              <a:t> </a:t>
            </a:r>
            <a:r>
              <a:rPr lang="ko-KR" altLang="en-US" sz="1500" dirty="0" smtClean="0">
                <a:latin typeface="+mn-ea"/>
              </a:rPr>
              <a:t>고성능 계산</a:t>
            </a:r>
            <a:r>
              <a:rPr lang="en-US" altLang="ko-KR" sz="1500" dirty="0" smtClean="0">
                <a:latin typeface="+mn-ea"/>
              </a:rPr>
              <a:t>,</a:t>
            </a:r>
            <a:r>
              <a:rPr lang="ko-KR" altLang="en-US" sz="1500" dirty="0" smtClean="0">
                <a:latin typeface="+mn-ea"/>
              </a:rPr>
              <a:t> 데이터 분석에 관련된 패키지</a:t>
            </a:r>
            <a:endParaRPr lang="en-US" altLang="ko-KR" sz="1500" dirty="0" smtClean="0">
              <a:latin typeface="+mn-ea"/>
            </a:endParaRPr>
          </a:p>
          <a:p>
            <a:pPr lvl="1"/>
            <a:r>
              <a:rPr lang="en-US" altLang="ko-KR" sz="1500" dirty="0" smtClean="0">
                <a:latin typeface="+mn-ea"/>
              </a:rPr>
              <a:t>   as </a:t>
            </a:r>
            <a:r>
              <a:rPr lang="en-US" altLang="ko-KR" sz="1500" dirty="0" err="1" smtClean="0">
                <a:latin typeface="+mn-ea"/>
              </a:rPr>
              <a:t>np</a:t>
            </a:r>
            <a:r>
              <a:rPr lang="en-US" altLang="ko-KR" sz="1500" dirty="0" smtClean="0">
                <a:latin typeface="+mn-ea"/>
              </a:rPr>
              <a:t> : </a:t>
            </a:r>
            <a:r>
              <a:rPr lang="en-US" altLang="ko-KR" sz="1500" dirty="0" err="1" smtClean="0">
                <a:latin typeface="+mn-ea"/>
              </a:rPr>
              <a:t>numpy</a:t>
            </a:r>
            <a:r>
              <a:rPr lang="ko-KR" altLang="en-US" sz="1500" dirty="0" smtClean="0">
                <a:latin typeface="+mn-ea"/>
              </a:rPr>
              <a:t>를 약칭 </a:t>
            </a:r>
            <a:r>
              <a:rPr lang="en-US" altLang="ko-KR" sz="1500" dirty="0" err="1" smtClean="0">
                <a:latin typeface="+mn-ea"/>
              </a:rPr>
              <a:t>np</a:t>
            </a:r>
            <a:r>
              <a:rPr lang="ko-KR" altLang="en-US" sz="1500" dirty="0" smtClean="0">
                <a:latin typeface="+mn-ea"/>
              </a:rPr>
              <a:t>로 사용한다는 의미</a:t>
            </a:r>
            <a:endParaRPr lang="en-US" altLang="ko-KR" sz="1500" dirty="0" smtClean="0"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45" y="1402880"/>
            <a:ext cx="75628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33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3</a:t>
            </a:r>
            <a:r>
              <a:rPr lang="en-US" altLang="ko-KR" sz="2400" b="1" dirty="0" smtClean="0">
                <a:latin typeface="+mn-ea"/>
              </a:rPr>
              <a:t>. </a:t>
            </a:r>
            <a:r>
              <a:rPr lang="ko-KR" altLang="en-US" sz="2400" b="1" dirty="0" smtClean="0">
                <a:latin typeface="+mn-ea"/>
              </a:rPr>
              <a:t>예제를 이용한 </a:t>
            </a:r>
            <a:r>
              <a:rPr lang="en-US" altLang="ko-KR" sz="2400" b="1" dirty="0" smtClean="0">
                <a:latin typeface="+mn-ea"/>
              </a:rPr>
              <a:t>Decision Tree </a:t>
            </a:r>
            <a:r>
              <a:rPr lang="ko-KR" altLang="en-US" sz="2400" b="1" dirty="0" smtClean="0">
                <a:latin typeface="+mn-ea"/>
              </a:rPr>
              <a:t>실습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latin typeface="+mn-ea"/>
              </a:rPr>
              <a:t>예제를 이용한 </a:t>
            </a:r>
            <a:r>
              <a:rPr lang="en-US" altLang="ko-KR" sz="2000" b="1" dirty="0" smtClean="0">
                <a:latin typeface="+mn-ea"/>
              </a:rPr>
              <a:t>Decision Tree </a:t>
            </a:r>
            <a:r>
              <a:rPr lang="ko-KR" altLang="en-US" sz="2000" b="1" dirty="0" err="1" smtClean="0">
                <a:latin typeface="+mn-ea"/>
              </a:rPr>
              <a:t>파이썬</a:t>
            </a:r>
            <a:r>
              <a:rPr lang="ko-KR" altLang="en-US" sz="2000" b="1" dirty="0" smtClean="0">
                <a:latin typeface="+mn-ea"/>
              </a:rPr>
              <a:t> 코드 실습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480645" y="3466531"/>
            <a:ext cx="9467850" cy="143498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+mn-ea"/>
              </a:rPr>
              <a:t>패키지 설명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en-US" altLang="ko-KR" sz="1500" dirty="0" smtClean="0">
                <a:latin typeface="+mn-ea"/>
              </a:rPr>
              <a:t>10. </a:t>
            </a:r>
            <a:r>
              <a:rPr lang="en-US" altLang="ko-KR" sz="1500" dirty="0" err="1">
                <a:latin typeface="+mn-ea"/>
              </a:rPr>
              <a:t>p</a:t>
            </a:r>
            <a:r>
              <a:rPr lang="en-US" altLang="ko-KR" sz="1500" dirty="0" err="1" smtClean="0">
                <a:latin typeface="+mn-ea"/>
              </a:rPr>
              <a:t>ydotplus</a:t>
            </a:r>
            <a:r>
              <a:rPr lang="en-US" altLang="ko-KR" sz="1500" dirty="0" smtClean="0">
                <a:latin typeface="+mn-ea"/>
              </a:rPr>
              <a:t> : </a:t>
            </a:r>
            <a:r>
              <a:rPr lang="ko-KR" altLang="en-US" sz="1500" dirty="0" smtClean="0">
                <a:latin typeface="+mn-ea"/>
              </a:rPr>
              <a:t>그래프를 생성하는 </a:t>
            </a:r>
            <a:r>
              <a:rPr lang="en-US" altLang="ko-KR" sz="1500" dirty="0" err="1" smtClean="0">
                <a:latin typeface="+mn-ea"/>
              </a:rPr>
              <a:t>graphviz</a:t>
            </a:r>
            <a:r>
              <a:rPr lang="ko-KR" altLang="en-US" sz="1500" dirty="0" smtClean="0">
                <a:latin typeface="+mn-ea"/>
              </a:rPr>
              <a:t>의 </a:t>
            </a:r>
            <a:r>
              <a:rPr lang="en-US" altLang="ko-KR" sz="1500" dirty="0" smtClean="0">
                <a:latin typeface="+mn-ea"/>
              </a:rPr>
              <a:t>Dot </a:t>
            </a:r>
            <a:r>
              <a:rPr lang="ko-KR" altLang="en-US" sz="1500" dirty="0" smtClean="0">
                <a:latin typeface="+mn-ea"/>
              </a:rPr>
              <a:t>언어를 </a:t>
            </a:r>
            <a:r>
              <a:rPr lang="ko-KR" altLang="en-US" sz="1500" dirty="0" err="1" smtClean="0">
                <a:latin typeface="+mn-ea"/>
              </a:rPr>
              <a:t>파이썬</a:t>
            </a:r>
            <a:r>
              <a:rPr lang="ko-KR" altLang="en-US" sz="1500" dirty="0" smtClean="0">
                <a:latin typeface="+mn-ea"/>
              </a:rPr>
              <a:t> 인터페이스에 제공하는</a:t>
            </a:r>
            <a:r>
              <a:rPr lang="en-US" altLang="ko-KR" sz="1500" dirty="0">
                <a:latin typeface="+mn-ea"/>
              </a:rPr>
              <a:t> </a:t>
            </a:r>
            <a:r>
              <a:rPr lang="ko-KR" altLang="en-US" sz="1500" dirty="0" smtClean="0">
                <a:latin typeface="+mn-ea"/>
              </a:rPr>
              <a:t>모듈</a:t>
            </a:r>
            <a:endParaRPr lang="en-US" altLang="ko-KR" sz="1500" dirty="0" smtClean="0">
              <a:latin typeface="+mn-ea"/>
            </a:endParaRPr>
          </a:p>
          <a:p>
            <a:pPr lvl="1"/>
            <a:endParaRPr lang="en-US" altLang="ko-KR" sz="1500" dirty="0">
              <a:latin typeface="+mn-ea"/>
            </a:endParaRPr>
          </a:p>
          <a:p>
            <a:pPr lvl="1"/>
            <a:r>
              <a:rPr lang="en-US" altLang="ko-KR" sz="1500" dirty="0" smtClean="0">
                <a:latin typeface="+mn-ea"/>
              </a:rPr>
              <a:t>11. </a:t>
            </a:r>
            <a:r>
              <a:rPr lang="en-US" altLang="ko-KR" sz="1500" dirty="0" err="1">
                <a:latin typeface="+mn-ea"/>
              </a:rPr>
              <a:t>o</a:t>
            </a:r>
            <a:r>
              <a:rPr lang="en-US" altLang="ko-KR" sz="1500" dirty="0" err="1" smtClean="0">
                <a:latin typeface="+mn-ea"/>
              </a:rPr>
              <a:t>s</a:t>
            </a:r>
            <a:r>
              <a:rPr lang="en-US" altLang="ko-KR" sz="1500" dirty="0" smtClean="0">
                <a:latin typeface="+mn-ea"/>
              </a:rPr>
              <a:t> : </a:t>
            </a:r>
            <a:r>
              <a:rPr lang="ko-KR" altLang="en-US" sz="1500" dirty="0" smtClean="0">
                <a:latin typeface="+mn-ea"/>
              </a:rPr>
              <a:t>운영체제</a:t>
            </a:r>
            <a:r>
              <a:rPr lang="en-US" altLang="ko-KR" sz="1500" dirty="0" smtClean="0">
                <a:latin typeface="+mn-ea"/>
              </a:rPr>
              <a:t>(Operating System)</a:t>
            </a:r>
            <a:r>
              <a:rPr lang="ko-KR" altLang="en-US" sz="1500" dirty="0" smtClean="0">
                <a:latin typeface="+mn-ea"/>
              </a:rPr>
              <a:t>와</a:t>
            </a:r>
            <a:r>
              <a:rPr lang="en-US" altLang="ko-KR" sz="1500" dirty="0">
                <a:latin typeface="+mn-ea"/>
              </a:rPr>
              <a:t> </a:t>
            </a:r>
            <a:r>
              <a:rPr lang="ko-KR" altLang="en-US" sz="1500" dirty="0" smtClean="0">
                <a:latin typeface="+mn-ea"/>
              </a:rPr>
              <a:t>상호작용하기 위한 기본적인 기능</a:t>
            </a:r>
            <a:r>
              <a:rPr lang="en-US" altLang="ko-KR" sz="1500" dirty="0" smtClean="0">
                <a:latin typeface="+mn-ea"/>
              </a:rPr>
              <a:t>(</a:t>
            </a:r>
            <a:r>
              <a:rPr lang="ko-KR" altLang="en-US" sz="1500" dirty="0" smtClean="0">
                <a:latin typeface="+mn-ea"/>
              </a:rPr>
              <a:t>경로 생성</a:t>
            </a:r>
            <a:r>
              <a:rPr lang="en-US" altLang="ko-KR" sz="1500" dirty="0" smtClean="0">
                <a:latin typeface="+mn-ea"/>
              </a:rPr>
              <a:t>, </a:t>
            </a:r>
            <a:r>
              <a:rPr lang="ko-KR" altLang="en-US" sz="1500" dirty="0" smtClean="0">
                <a:latin typeface="+mn-ea"/>
              </a:rPr>
              <a:t>변경</a:t>
            </a:r>
            <a:r>
              <a:rPr lang="en-US" altLang="ko-KR" sz="1500" dirty="0">
                <a:latin typeface="+mn-ea"/>
              </a:rPr>
              <a:t> </a:t>
            </a:r>
            <a:r>
              <a:rPr lang="ko-KR" altLang="en-US" sz="1500" dirty="0" smtClean="0">
                <a:latin typeface="+mn-ea"/>
              </a:rPr>
              <a:t>등</a:t>
            </a:r>
            <a:r>
              <a:rPr lang="en-US" altLang="ko-KR" sz="1500" dirty="0" smtClean="0">
                <a:latin typeface="+mn-ea"/>
              </a:rPr>
              <a:t>)</a:t>
            </a:r>
            <a:r>
              <a:rPr lang="ko-KR" altLang="en-US" sz="1500" dirty="0" smtClean="0">
                <a:latin typeface="+mn-ea"/>
              </a:rPr>
              <a:t>이 </a:t>
            </a:r>
            <a:endParaRPr lang="en-US" altLang="ko-KR" sz="1500" dirty="0" smtClean="0">
              <a:latin typeface="+mn-ea"/>
            </a:endParaRPr>
          </a:p>
          <a:p>
            <a:pPr lvl="1"/>
            <a:r>
              <a:rPr lang="en-US" altLang="ko-KR" sz="1500" dirty="0">
                <a:latin typeface="+mn-ea"/>
              </a:rPr>
              <a:t> </a:t>
            </a:r>
            <a:r>
              <a:rPr lang="en-US" altLang="ko-KR" sz="1500" dirty="0" smtClean="0">
                <a:latin typeface="+mn-ea"/>
              </a:rPr>
              <a:t>        </a:t>
            </a:r>
            <a:r>
              <a:rPr lang="ko-KR" altLang="en-US" sz="1500" dirty="0" smtClean="0">
                <a:latin typeface="+mn-ea"/>
              </a:rPr>
              <a:t>제공되는 모듈</a:t>
            </a:r>
            <a:endParaRPr lang="en-US" altLang="ko-KR" sz="1500" dirty="0" smtClean="0"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45" y="1402880"/>
            <a:ext cx="75628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32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479671"/>
              </p:ext>
            </p:extLst>
          </p:nvPr>
        </p:nvGraphicFramePr>
        <p:xfrm>
          <a:off x="2020277" y="2032645"/>
          <a:ext cx="8128000" cy="2574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3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4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81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차시명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의사결정트리 개념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81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주차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주차 </a:t>
                      </a:r>
                      <a:r>
                        <a:rPr lang="en-US" altLang="ko-KR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차시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81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담당교수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유성준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4A2B979-F945-4E6D-A38D-6D15DB8770D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18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3. </a:t>
            </a:r>
            <a:r>
              <a:rPr lang="ko-KR" altLang="en-US" sz="2400" b="1" dirty="0" smtClean="0">
                <a:latin typeface="+mn-ea"/>
              </a:rPr>
              <a:t>예제를 이용한 </a:t>
            </a:r>
            <a:r>
              <a:rPr lang="en-US" altLang="ko-KR" sz="2400" b="1" dirty="0" smtClean="0">
                <a:latin typeface="+mn-ea"/>
              </a:rPr>
              <a:t>Decision Tree </a:t>
            </a:r>
            <a:r>
              <a:rPr lang="ko-KR" altLang="en-US" sz="2400" b="1" dirty="0" smtClean="0">
                <a:latin typeface="+mn-ea"/>
              </a:rPr>
              <a:t>실습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latin typeface="+mn-ea"/>
              </a:rPr>
              <a:t>예제를 이용한 </a:t>
            </a:r>
            <a:r>
              <a:rPr lang="en-US" altLang="ko-KR" sz="2000" b="1" dirty="0" smtClean="0">
                <a:latin typeface="+mn-ea"/>
              </a:rPr>
              <a:t>Decision Tree </a:t>
            </a:r>
            <a:r>
              <a:rPr lang="ko-KR" altLang="en-US" sz="2000" b="1" dirty="0" err="1" smtClean="0">
                <a:latin typeface="+mn-ea"/>
              </a:rPr>
              <a:t>파이썬</a:t>
            </a:r>
            <a:r>
              <a:rPr lang="ko-KR" altLang="en-US" sz="2000" b="1" dirty="0" smtClean="0">
                <a:latin typeface="+mn-ea"/>
              </a:rPr>
              <a:t> 코드 실습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45" y="1403050"/>
            <a:ext cx="7562850" cy="4667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0537" y="1403050"/>
            <a:ext cx="3743325" cy="417195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80645" y="2054042"/>
            <a:ext cx="7562850" cy="1646337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+mn-ea"/>
              </a:rPr>
              <a:t>코드 설명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en-US" altLang="ko-KR" sz="1500" dirty="0" smtClean="0">
                <a:latin typeface="+mn-ea"/>
              </a:rPr>
              <a:t>1. </a:t>
            </a:r>
            <a:r>
              <a:rPr lang="ko-KR" altLang="en-US" sz="1500" dirty="0" smtClean="0">
                <a:latin typeface="+mn-ea"/>
              </a:rPr>
              <a:t>예제 데이터인 </a:t>
            </a:r>
            <a:r>
              <a:rPr lang="en-US" altLang="ko-KR" sz="1500" dirty="0" err="1" smtClean="0">
                <a:latin typeface="+mn-ea"/>
              </a:rPr>
              <a:t>playtennis</a:t>
            </a:r>
            <a:r>
              <a:rPr lang="ko-KR" altLang="en-US" sz="1500" dirty="0" smtClean="0">
                <a:latin typeface="+mn-ea"/>
              </a:rPr>
              <a:t>의 데이터가 저장되어 있는 </a:t>
            </a:r>
            <a:r>
              <a:rPr lang="en-US" altLang="ko-KR" sz="1500" dirty="0" smtClean="0">
                <a:latin typeface="+mn-ea"/>
              </a:rPr>
              <a:t>csv </a:t>
            </a:r>
            <a:r>
              <a:rPr lang="ko-KR" altLang="en-US" sz="1500" dirty="0" smtClean="0">
                <a:latin typeface="+mn-ea"/>
              </a:rPr>
              <a:t>파일을 </a:t>
            </a:r>
            <a:r>
              <a:rPr lang="ko-KR" altLang="en-US" sz="1500" dirty="0" err="1" smtClean="0">
                <a:latin typeface="+mn-ea"/>
              </a:rPr>
              <a:t>판다스의</a:t>
            </a:r>
            <a:endParaRPr lang="en-US" altLang="ko-KR" sz="1500" dirty="0" smtClean="0">
              <a:latin typeface="+mn-ea"/>
            </a:endParaRPr>
          </a:p>
          <a:p>
            <a:pPr lvl="1"/>
            <a:r>
              <a:rPr lang="ko-KR" altLang="en-US" sz="1500" dirty="0" smtClean="0">
                <a:latin typeface="+mn-ea"/>
              </a:rPr>
              <a:t>    </a:t>
            </a:r>
            <a:r>
              <a:rPr lang="en-US" altLang="ko-KR" sz="1500" dirty="0" err="1" smtClean="0">
                <a:latin typeface="+mn-ea"/>
              </a:rPr>
              <a:t>read_csv</a:t>
            </a:r>
            <a:r>
              <a:rPr lang="ko-KR" altLang="en-US" sz="1500" dirty="0" smtClean="0">
                <a:latin typeface="+mn-ea"/>
              </a:rPr>
              <a:t>함수를 사용해 로드</a:t>
            </a:r>
            <a:r>
              <a:rPr lang="en-US" altLang="ko-KR" sz="1500" dirty="0" smtClean="0">
                <a:latin typeface="+mn-ea"/>
              </a:rPr>
              <a:t>(load)</a:t>
            </a:r>
            <a:r>
              <a:rPr lang="ko-KR" altLang="en-US" sz="1500" dirty="0" smtClean="0">
                <a:latin typeface="+mn-ea"/>
              </a:rPr>
              <a:t>하고 </a:t>
            </a:r>
            <a:r>
              <a:rPr lang="ko-KR" altLang="en-US" sz="1500" dirty="0" err="1" smtClean="0">
                <a:latin typeface="+mn-ea"/>
              </a:rPr>
              <a:t>판다스의</a:t>
            </a:r>
            <a:r>
              <a:rPr lang="ko-KR" altLang="en-US" sz="1500" dirty="0" smtClean="0">
                <a:latin typeface="+mn-ea"/>
              </a:rPr>
              <a:t> 자료구조 중 하나인 </a:t>
            </a:r>
            <a:endParaRPr lang="en-US" altLang="ko-KR" sz="1500" dirty="0" smtClean="0">
              <a:latin typeface="+mn-ea"/>
            </a:endParaRPr>
          </a:p>
          <a:p>
            <a:pPr lvl="1"/>
            <a:r>
              <a:rPr lang="en-US" altLang="ko-KR" sz="1500" dirty="0">
                <a:latin typeface="+mn-ea"/>
              </a:rPr>
              <a:t> </a:t>
            </a:r>
            <a:r>
              <a:rPr lang="en-US" altLang="ko-KR" sz="1500" dirty="0" smtClean="0">
                <a:latin typeface="+mn-ea"/>
              </a:rPr>
              <a:t>   </a:t>
            </a:r>
            <a:r>
              <a:rPr lang="ko-KR" altLang="en-US" sz="1500" dirty="0" smtClean="0">
                <a:latin typeface="+mn-ea"/>
              </a:rPr>
              <a:t>데이터프레임 형식으로 변수 </a:t>
            </a:r>
            <a:r>
              <a:rPr lang="en-US" altLang="ko-KR" sz="1500" dirty="0" err="1" smtClean="0">
                <a:latin typeface="+mn-ea"/>
              </a:rPr>
              <a:t>tennis_data</a:t>
            </a:r>
            <a:r>
              <a:rPr lang="ko-KR" altLang="en-US" sz="1500" dirty="0" smtClean="0">
                <a:latin typeface="+mn-ea"/>
              </a:rPr>
              <a:t>에 저장</a:t>
            </a:r>
            <a:endParaRPr lang="en-US" altLang="ko-KR" sz="1500" dirty="0" smtClean="0">
              <a:latin typeface="+mn-ea"/>
            </a:endParaRPr>
          </a:p>
          <a:p>
            <a:pPr lvl="1"/>
            <a:endParaRPr lang="en-US" altLang="ko-KR" sz="1500" dirty="0" smtClean="0">
              <a:latin typeface="+mn-ea"/>
            </a:endParaRPr>
          </a:p>
          <a:p>
            <a:pPr lvl="1"/>
            <a:r>
              <a:rPr lang="en-US" altLang="ko-KR" sz="1500" dirty="0" smtClean="0">
                <a:latin typeface="+mn-ea"/>
              </a:rPr>
              <a:t>2. </a:t>
            </a:r>
            <a:r>
              <a:rPr lang="ko-KR" altLang="en-US" sz="1500" dirty="0" smtClean="0">
                <a:latin typeface="+mn-ea"/>
              </a:rPr>
              <a:t>저장된 변수 </a:t>
            </a:r>
            <a:r>
              <a:rPr lang="en-US" altLang="ko-KR" sz="1500" dirty="0" err="1" smtClean="0">
                <a:latin typeface="+mn-ea"/>
              </a:rPr>
              <a:t>tennis_data</a:t>
            </a:r>
            <a:r>
              <a:rPr lang="en-US" altLang="ko-KR" sz="1500" dirty="0" smtClean="0">
                <a:latin typeface="+mn-ea"/>
              </a:rPr>
              <a:t> </a:t>
            </a:r>
            <a:r>
              <a:rPr lang="ko-KR" altLang="en-US" sz="1500" dirty="0" smtClean="0">
                <a:latin typeface="+mn-ea"/>
              </a:rPr>
              <a:t>확인</a:t>
            </a:r>
            <a:endParaRPr lang="en-US" altLang="ko-KR" sz="15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8700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3. </a:t>
            </a:r>
            <a:r>
              <a:rPr lang="ko-KR" altLang="en-US" sz="2400" b="1" dirty="0" smtClean="0">
                <a:latin typeface="+mn-ea"/>
              </a:rPr>
              <a:t>예제를 이용한 </a:t>
            </a:r>
            <a:r>
              <a:rPr lang="en-US" altLang="ko-KR" sz="2400" b="1" dirty="0" smtClean="0">
                <a:latin typeface="+mn-ea"/>
              </a:rPr>
              <a:t>Decision Tree </a:t>
            </a:r>
            <a:r>
              <a:rPr lang="ko-KR" altLang="en-US" sz="2400" b="1" dirty="0" smtClean="0">
                <a:latin typeface="+mn-ea"/>
              </a:rPr>
              <a:t>실습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latin typeface="+mn-ea"/>
              </a:rPr>
              <a:t>예제를 이용한 </a:t>
            </a:r>
            <a:r>
              <a:rPr lang="en-US" altLang="ko-KR" sz="2000" b="1" dirty="0" smtClean="0">
                <a:latin typeface="+mn-ea"/>
              </a:rPr>
              <a:t>Decision Tree </a:t>
            </a:r>
            <a:r>
              <a:rPr lang="ko-KR" altLang="en-US" sz="2000" b="1" dirty="0" err="1" smtClean="0">
                <a:latin typeface="+mn-ea"/>
              </a:rPr>
              <a:t>파이썬</a:t>
            </a:r>
            <a:r>
              <a:rPr lang="ko-KR" altLang="en-US" sz="2000" b="1" dirty="0" smtClean="0">
                <a:latin typeface="+mn-ea"/>
              </a:rPr>
              <a:t> 코드 실습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45" y="1403050"/>
            <a:ext cx="7562850" cy="3048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400" y="1403050"/>
            <a:ext cx="3657600" cy="417195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80645" y="4610708"/>
            <a:ext cx="7562850" cy="143498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+mn-ea"/>
              </a:rPr>
              <a:t>코드 설명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en-US" altLang="ko-KR" sz="1300" dirty="0" smtClean="0">
                <a:latin typeface="+mn-ea"/>
              </a:rPr>
              <a:t>1 ~ 16. </a:t>
            </a:r>
            <a:r>
              <a:rPr lang="ko-KR" altLang="en-US" sz="1300" dirty="0" smtClean="0">
                <a:latin typeface="+mn-ea"/>
              </a:rPr>
              <a:t>변수 </a:t>
            </a:r>
            <a:r>
              <a:rPr lang="en-US" altLang="ko-KR" sz="1300" dirty="0" err="1" smtClean="0">
                <a:latin typeface="+mn-ea"/>
              </a:rPr>
              <a:t>tennis_data</a:t>
            </a:r>
            <a:r>
              <a:rPr lang="ko-KR" altLang="en-US" sz="1300" dirty="0" smtClean="0">
                <a:latin typeface="+mn-ea"/>
              </a:rPr>
              <a:t>의 각</a:t>
            </a:r>
            <a:r>
              <a:rPr lang="en-US" altLang="ko-KR" sz="1300" dirty="0" smtClean="0">
                <a:latin typeface="+mn-ea"/>
              </a:rPr>
              <a:t> </a:t>
            </a:r>
            <a:r>
              <a:rPr lang="ko-KR" altLang="en-US" sz="1300" dirty="0" err="1" smtClean="0">
                <a:latin typeface="+mn-ea"/>
              </a:rPr>
              <a:t>컬럼</a:t>
            </a:r>
            <a:r>
              <a:rPr lang="en-US" altLang="ko-KR" sz="1300" dirty="0" smtClean="0">
                <a:latin typeface="+mn-ea"/>
              </a:rPr>
              <a:t>(Outlook, Temperature, …)</a:t>
            </a:r>
            <a:r>
              <a:rPr lang="ko-KR" altLang="en-US" sz="1300" dirty="0" smtClean="0">
                <a:latin typeface="+mn-ea"/>
              </a:rPr>
              <a:t>의 값</a:t>
            </a:r>
            <a:r>
              <a:rPr lang="en-US" altLang="ko-KR" sz="1300" dirty="0" smtClean="0">
                <a:latin typeface="+mn-ea"/>
              </a:rPr>
              <a:t>(Sunny, Overcast, …)</a:t>
            </a:r>
            <a:r>
              <a:rPr lang="ko-KR" altLang="en-US" sz="1300" dirty="0" smtClean="0">
                <a:latin typeface="+mn-ea"/>
              </a:rPr>
              <a:t>을 문자열</a:t>
            </a:r>
            <a:r>
              <a:rPr lang="en-US" altLang="ko-KR" sz="1300" dirty="0" smtClean="0">
                <a:latin typeface="+mn-ea"/>
              </a:rPr>
              <a:t>(String)</a:t>
            </a:r>
            <a:r>
              <a:rPr lang="ko-KR" altLang="en-US" sz="1300" dirty="0">
                <a:latin typeface="+mn-ea"/>
              </a:rPr>
              <a:t> </a:t>
            </a:r>
            <a:r>
              <a:rPr lang="ko-KR" altLang="en-US" sz="1300" dirty="0" smtClean="0">
                <a:latin typeface="+mn-ea"/>
              </a:rPr>
              <a:t>타입에서 숫자</a:t>
            </a:r>
            <a:r>
              <a:rPr lang="en-US" altLang="ko-KR" sz="1300" dirty="0" smtClean="0">
                <a:latin typeface="+mn-ea"/>
              </a:rPr>
              <a:t>(</a:t>
            </a:r>
            <a:r>
              <a:rPr lang="en-US" altLang="ko-KR" sz="1300" dirty="0" err="1" smtClean="0">
                <a:latin typeface="+mn-ea"/>
              </a:rPr>
              <a:t>int</a:t>
            </a:r>
            <a:r>
              <a:rPr lang="en-US" altLang="ko-KR" sz="1300" dirty="0" smtClean="0">
                <a:latin typeface="+mn-ea"/>
              </a:rPr>
              <a:t>) </a:t>
            </a:r>
            <a:r>
              <a:rPr lang="ko-KR" altLang="en-US" sz="1300" dirty="0" smtClean="0">
                <a:latin typeface="+mn-ea"/>
              </a:rPr>
              <a:t>타입으로 대치</a:t>
            </a:r>
            <a:r>
              <a:rPr lang="en-US" altLang="ko-KR" sz="1300" dirty="0" smtClean="0">
                <a:latin typeface="+mn-ea"/>
              </a:rPr>
              <a:t>(replace)</a:t>
            </a:r>
            <a:r>
              <a:rPr lang="ko-KR" altLang="en-US" sz="1300" dirty="0" smtClean="0">
                <a:latin typeface="+mn-ea"/>
              </a:rPr>
              <a:t>해 변수 </a:t>
            </a:r>
            <a:r>
              <a:rPr lang="en-US" altLang="ko-KR" sz="1300" dirty="0" err="1" smtClean="0">
                <a:latin typeface="+mn-ea"/>
              </a:rPr>
              <a:t>tennis_data</a:t>
            </a:r>
            <a:r>
              <a:rPr lang="ko-KR" altLang="en-US" sz="1300" dirty="0" smtClean="0">
                <a:latin typeface="+mn-ea"/>
              </a:rPr>
              <a:t>의 각 </a:t>
            </a:r>
            <a:r>
              <a:rPr lang="ko-KR" altLang="en-US" sz="1300" dirty="0" err="1" smtClean="0">
                <a:latin typeface="+mn-ea"/>
              </a:rPr>
              <a:t>컬럼별</a:t>
            </a:r>
            <a:r>
              <a:rPr lang="ko-KR" altLang="en-US" sz="1300" dirty="0" smtClean="0">
                <a:latin typeface="+mn-ea"/>
              </a:rPr>
              <a:t> 저장</a:t>
            </a:r>
            <a:r>
              <a:rPr lang="en-US" altLang="ko-KR" sz="1300" dirty="0" smtClean="0">
                <a:latin typeface="+mn-ea"/>
              </a:rPr>
              <a:t> </a:t>
            </a:r>
            <a:br>
              <a:rPr lang="en-US" altLang="ko-KR" sz="1300" dirty="0" smtClean="0">
                <a:latin typeface="+mn-ea"/>
              </a:rPr>
            </a:br>
            <a:r>
              <a:rPr lang="en-US" altLang="ko-KR" sz="1300" dirty="0" smtClean="0">
                <a:latin typeface="+mn-ea"/>
              </a:rPr>
              <a:t>* </a:t>
            </a:r>
            <a:r>
              <a:rPr lang="ko-KR" altLang="en-US" sz="1300" dirty="0" smtClean="0">
                <a:latin typeface="+mn-ea"/>
              </a:rPr>
              <a:t>의사결정 트리 분류 모델에 </a:t>
            </a:r>
            <a:r>
              <a:rPr lang="en-US" altLang="ko-KR" sz="1300" dirty="0" smtClean="0">
                <a:latin typeface="+mn-ea"/>
              </a:rPr>
              <a:t>train, test </a:t>
            </a:r>
            <a:r>
              <a:rPr lang="ko-KR" altLang="en-US" sz="1300" dirty="0" smtClean="0">
                <a:latin typeface="+mn-ea"/>
              </a:rPr>
              <a:t>데이터 값으로 사용하기 위한 전처리 과정</a:t>
            </a:r>
            <a:endParaRPr lang="en-US" altLang="ko-KR" sz="1300" dirty="0" smtClean="0">
              <a:latin typeface="+mn-ea"/>
            </a:endParaRPr>
          </a:p>
          <a:p>
            <a:pPr lvl="1"/>
            <a:endParaRPr lang="en-US" altLang="ko-KR" sz="1300" dirty="0">
              <a:latin typeface="+mn-ea"/>
            </a:endParaRPr>
          </a:p>
          <a:p>
            <a:pPr lvl="1"/>
            <a:r>
              <a:rPr lang="en-US" altLang="ko-KR" sz="1300" dirty="0" smtClean="0">
                <a:latin typeface="+mn-ea"/>
              </a:rPr>
              <a:t>18. </a:t>
            </a:r>
            <a:r>
              <a:rPr lang="ko-KR" altLang="en-US" sz="1300" dirty="0" smtClean="0">
                <a:latin typeface="+mn-ea"/>
              </a:rPr>
              <a:t>전처리 과정이 된 변수 </a:t>
            </a:r>
            <a:r>
              <a:rPr lang="en-US" altLang="ko-KR" sz="1300" dirty="0" err="1" smtClean="0">
                <a:latin typeface="+mn-ea"/>
              </a:rPr>
              <a:t>tennis_data</a:t>
            </a:r>
            <a:r>
              <a:rPr lang="en-US" altLang="ko-KR" sz="1300" dirty="0" smtClean="0">
                <a:latin typeface="+mn-ea"/>
              </a:rPr>
              <a:t> </a:t>
            </a:r>
            <a:r>
              <a:rPr lang="ko-KR" altLang="en-US" sz="1300" dirty="0" smtClean="0">
                <a:latin typeface="+mn-ea"/>
              </a:rPr>
              <a:t>확인</a:t>
            </a:r>
            <a:endParaRPr lang="en-US" altLang="ko-KR" sz="13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2808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3. </a:t>
            </a:r>
            <a:r>
              <a:rPr lang="ko-KR" altLang="en-US" sz="2400" b="1" dirty="0" smtClean="0">
                <a:latin typeface="+mn-ea"/>
              </a:rPr>
              <a:t>예제를 이용한 </a:t>
            </a:r>
            <a:r>
              <a:rPr lang="en-US" altLang="ko-KR" sz="2400" b="1" dirty="0" smtClean="0">
                <a:latin typeface="+mn-ea"/>
              </a:rPr>
              <a:t>Decision Tree </a:t>
            </a:r>
            <a:r>
              <a:rPr lang="ko-KR" altLang="en-US" sz="2400" b="1" dirty="0" smtClean="0">
                <a:latin typeface="+mn-ea"/>
              </a:rPr>
              <a:t>실습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latin typeface="+mn-ea"/>
              </a:rPr>
              <a:t>예제를 이용한 </a:t>
            </a:r>
            <a:r>
              <a:rPr lang="en-US" altLang="ko-KR" sz="2000" b="1" dirty="0" smtClean="0">
                <a:latin typeface="+mn-ea"/>
              </a:rPr>
              <a:t>Decision Tree </a:t>
            </a:r>
            <a:r>
              <a:rPr lang="ko-KR" altLang="en-US" sz="2000" b="1" dirty="0" err="1" smtClean="0">
                <a:latin typeface="+mn-ea"/>
              </a:rPr>
              <a:t>파이썬</a:t>
            </a:r>
            <a:r>
              <a:rPr lang="ko-KR" altLang="en-US" sz="2000" b="1" dirty="0" smtClean="0">
                <a:latin typeface="+mn-ea"/>
              </a:rPr>
              <a:t> 코드 실습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80645" y="2019908"/>
            <a:ext cx="9457439" cy="1594641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+mn-ea"/>
              </a:rPr>
              <a:t>코드 설명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en-US" altLang="ko-KR" sz="1500" dirty="0" smtClean="0">
                <a:latin typeface="+mn-ea"/>
              </a:rPr>
              <a:t>1. </a:t>
            </a:r>
            <a:r>
              <a:rPr lang="ko-KR" altLang="en-US" sz="1500" dirty="0" smtClean="0">
                <a:latin typeface="+mn-ea"/>
              </a:rPr>
              <a:t>변수 </a:t>
            </a:r>
            <a:r>
              <a:rPr lang="en-US" altLang="ko-KR" sz="1500" dirty="0" err="1" smtClean="0">
                <a:latin typeface="+mn-ea"/>
              </a:rPr>
              <a:t>tennis_data</a:t>
            </a:r>
            <a:r>
              <a:rPr lang="ko-KR" altLang="en-US" sz="1500" dirty="0" smtClean="0">
                <a:latin typeface="+mn-ea"/>
              </a:rPr>
              <a:t>의 </a:t>
            </a:r>
            <a:r>
              <a:rPr lang="ko-KR" altLang="en-US" sz="1500" dirty="0" err="1" smtClean="0">
                <a:latin typeface="+mn-ea"/>
              </a:rPr>
              <a:t>컬럼</a:t>
            </a:r>
            <a:r>
              <a:rPr lang="en-US" altLang="ko-KR" sz="1500" dirty="0" smtClean="0">
                <a:latin typeface="+mn-ea"/>
              </a:rPr>
              <a:t>(Outlook, Temperature, Humidity, Wind)</a:t>
            </a:r>
            <a:r>
              <a:rPr lang="ko-KR" altLang="en-US" sz="1500" dirty="0" smtClean="0">
                <a:latin typeface="+mn-ea"/>
              </a:rPr>
              <a:t>의 값들을 데이터프레임 형태로</a:t>
            </a:r>
            <a:endParaRPr lang="en-US" altLang="ko-KR" sz="1500" dirty="0" smtClean="0">
              <a:latin typeface="+mn-ea"/>
            </a:endParaRPr>
          </a:p>
          <a:p>
            <a:pPr lvl="1"/>
            <a:r>
              <a:rPr lang="en-US" altLang="ko-KR" sz="1500" dirty="0" smtClean="0">
                <a:latin typeface="+mn-ea"/>
              </a:rPr>
              <a:t>   </a:t>
            </a:r>
            <a:r>
              <a:rPr lang="ko-KR" altLang="en-US" sz="1500" dirty="0" smtClean="0">
                <a:latin typeface="+mn-ea"/>
              </a:rPr>
              <a:t>추출하고 </a:t>
            </a:r>
            <a:r>
              <a:rPr lang="en-US" altLang="ko-KR" sz="1500" dirty="0" err="1" smtClean="0">
                <a:latin typeface="+mn-ea"/>
              </a:rPr>
              <a:t>np.array</a:t>
            </a:r>
            <a:r>
              <a:rPr lang="ko-KR" altLang="en-US" sz="1500" dirty="0" smtClean="0">
                <a:latin typeface="+mn-ea"/>
              </a:rPr>
              <a:t>를 이용해 추출한 데이터를 배열 형태로 변환한 후 변수 </a:t>
            </a:r>
            <a:r>
              <a:rPr lang="en-US" altLang="ko-KR" sz="1500" dirty="0" smtClean="0">
                <a:latin typeface="+mn-ea"/>
              </a:rPr>
              <a:t>X</a:t>
            </a:r>
            <a:r>
              <a:rPr lang="ko-KR" altLang="en-US" sz="1500" dirty="0" smtClean="0">
                <a:latin typeface="+mn-ea"/>
              </a:rPr>
              <a:t>에 저장</a:t>
            </a:r>
            <a:endParaRPr lang="en-US" altLang="ko-KR" sz="1500" dirty="0" smtClean="0">
              <a:latin typeface="+mn-ea"/>
            </a:endParaRPr>
          </a:p>
          <a:p>
            <a:pPr lvl="1"/>
            <a:endParaRPr lang="en-US" altLang="ko-KR" sz="1500" dirty="0" smtClean="0">
              <a:latin typeface="+mn-ea"/>
            </a:endParaRPr>
          </a:p>
          <a:p>
            <a:pPr lvl="1"/>
            <a:r>
              <a:rPr lang="en-US" altLang="ko-KR" sz="1500" dirty="0" smtClean="0">
                <a:latin typeface="+mn-ea"/>
              </a:rPr>
              <a:t>2. </a:t>
            </a:r>
            <a:r>
              <a:rPr lang="ko-KR" altLang="en-US" sz="1500" dirty="0" smtClean="0">
                <a:latin typeface="+mn-ea"/>
              </a:rPr>
              <a:t>변수 </a:t>
            </a:r>
            <a:r>
              <a:rPr lang="en-US" altLang="ko-KR" sz="1500" dirty="0" err="1" smtClean="0">
                <a:latin typeface="+mn-ea"/>
              </a:rPr>
              <a:t>tennis_data</a:t>
            </a:r>
            <a:r>
              <a:rPr lang="ko-KR" altLang="en-US" sz="1500" dirty="0" smtClean="0">
                <a:latin typeface="+mn-ea"/>
              </a:rPr>
              <a:t>의 </a:t>
            </a:r>
            <a:r>
              <a:rPr lang="ko-KR" altLang="en-US" sz="1500" dirty="0" err="1" smtClean="0">
                <a:latin typeface="+mn-ea"/>
              </a:rPr>
              <a:t>컬럼</a:t>
            </a:r>
            <a:r>
              <a:rPr lang="en-US" altLang="ko-KR" sz="1500" dirty="0" smtClean="0">
                <a:latin typeface="+mn-ea"/>
              </a:rPr>
              <a:t>(</a:t>
            </a:r>
            <a:r>
              <a:rPr lang="en-US" altLang="ko-KR" sz="1500" dirty="0" err="1" smtClean="0">
                <a:latin typeface="+mn-ea"/>
              </a:rPr>
              <a:t>PlayTennis</a:t>
            </a:r>
            <a:r>
              <a:rPr lang="en-US" altLang="ko-KR" sz="1500" dirty="0" smtClean="0">
                <a:latin typeface="+mn-ea"/>
              </a:rPr>
              <a:t>)</a:t>
            </a:r>
            <a:r>
              <a:rPr lang="ko-KR" altLang="en-US" sz="1500" dirty="0" smtClean="0">
                <a:latin typeface="+mn-ea"/>
              </a:rPr>
              <a:t>의 값을 데이터프레임 형태로 추출하고 </a:t>
            </a:r>
            <a:r>
              <a:rPr lang="en-US" altLang="ko-KR" sz="1500" dirty="0" err="1" smtClean="0">
                <a:latin typeface="+mn-ea"/>
              </a:rPr>
              <a:t>np.array</a:t>
            </a:r>
            <a:r>
              <a:rPr lang="ko-KR" altLang="en-US" sz="1500" dirty="0" smtClean="0">
                <a:latin typeface="+mn-ea"/>
              </a:rPr>
              <a:t>를 이용해 추출한</a:t>
            </a:r>
            <a:endParaRPr lang="en-US" altLang="ko-KR" sz="1500" dirty="0" smtClean="0">
              <a:latin typeface="+mn-ea"/>
            </a:endParaRPr>
          </a:p>
          <a:p>
            <a:pPr lvl="1"/>
            <a:r>
              <a:rPr lang="en-US" altLang="ko-KR" sz="1500" dirty="0">
                <a:latin typeface="+mn-ea"/>
              </a:rPr>
              <a:t> </a:t>
            </a:r>
            <a:r>
              <a:rPr lang="en-US" altLang="ko-KR" sz="1500" dirty="0" smtClean="0">
                <a:latin typeface="+mn-ea"/>
              </a:rPr>
              <a:t>  </a:t>
            </a:r>
            <a:r>
              <a:rPr lang="ko-KR" altLang="en-US" sz="1500" dirty="0" smtClean="0">
                <a:latin typeface="+mn-ea"/>
              </a:rPr>
              <a:t>데이터를 배열 형태로 변환한 후 변수 </a:t>
            </a:r>
            <a:r>
              <a:rPr lang="en-US" altLang="ko-KR" sz="1500" dirty="0" smtClean="0">
                <a:latin typeface="+mn-ea"/>
              </a:rPr>
              <a:t>y</a:t>
            </a:r>
            <a:r>
              <a:rPr lang="ko-KR" altLang="en-US" sz="1500" dirty="0" smtClean="0">
                <a:latin typeface="+mn-ea"/>
              </a:rPr>
              <a:t>에 저장</a:t>
            </a:r>
            <a:endParaRPr lang="en-US" altLang="ko-KR" sz="1500" dirty="0" smtClean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44" y="1403050"/>
            <a:ext cx="7572375" cy="457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2644" y="3774206"/>
            <a:ext cx="2352675" cy="231457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5269" y="3774205"/>
            <a:ext cx="1800225" cy="231457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480644" y="3774206"/>
            <a:ext cx="505945" cy="44486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108010" y="3774206"/>
            <a:ext cx="505945" cy="44486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y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60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3. </a:t>
            </a:r>
            <a:r>
              <a:rPr lang="ko-KR" altLang="en-US" sz="2400" b="1" dirty="0" smtClean="0">
                <a:latin typeface="+mn-ea"/>
              </a:rPr>
              <a:t>예제를 이용한 </a:t>
            </a:r>
            <a:r>
              <a:rPr lang="en-US" altLang="ko-KR" sz="2400" b="1" dirty="0" smtClean="0">
                <a:latin typeface="+mn-ea"/>
              </a:rPr>
              <a:t>Decision Tree </a:t>
            </a:r>
            <a:r>
              <a:rPr lang="ko-KR" altLang="en-US" sz="2400" b="1" dirty="0" smtClean="0">
                <a:latin typeface="+mn-ea"/>
              </a:rPr>
              <a:t>실습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latin typeface="+mn-ea"/>
              </a:rPr>
              <a:t>예제를 이용한 </a:t>
            </a:r>
            <a:r>
              <a:rPr lang="en-US" altLang="ko-KR" sz="2000" b="1" dirty="0" smtClean="0">
                <a:latin typeface="+mn-ea"/>
              </a:rPr>
              <a:t>Decision Tree </a:t>
            </a:r>
            <a:r>
              <a:rPr lang="ko-KR" altLang="en-US" sz="2000" b="1" dirty="0" err="1" smtClean="0">
                <a:latin typeface="+mn-ea"/>
              </a:rPr>
              <a:t>파이썬</a:t>
            </a:r>
            <a:r>
              <a:rPr lang="ko-KR" altLang="en-US" sz="2000" b="1" dirty="0" smtClean="0">
                <a:latin typeface="+mn-ea"/>
              </a:rPr>
              <a:t> 코드 실습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45" y="1403050"/>
            <a:ext cx="7572375" cy="3048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480645" y="1867508"/>
            <a:ext cx="9467850" cy="174196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+mn-ea"/>
              </a:rPr>
              <a:t>코드 설명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en-US" altLang="ko-KR" sz="1500" dirty="0" smtClean="0">
                <a:latin typeface="+mn-ea"/>
              </a:rPr>
              <a:t>1. </a:t>
            </a:r>
            <a:r>
              <a:rPr lang="ko-KR" altLang="en-US" sz="1500" dirty="0" smtClean="0">
                <a:latin typeface="+mn-ea"/>
              </a:rPr>
              <a:t>로드</a:t>
            </a:r>
            <a:r>
              <a:rPr lang="en-US" altLang="ko-KR" sz="1500" dirty="0" smtClean="0">
                <a:latin typeface="+mn-ea"/>
              </a:rPr>
              <a:t>(load)</a:t>
            </a:r>
            <a:r>
              <a:rPr lang="ko-KR" altLang="en-US" sz="1500" dirty="0" smtClean="0">
                <a:latin typeface="+mn-ea"/>
              </a:rPr>
              <a:t>된 </a:t>
            </a:r>
            <a:r>
              <a:rPr lang="en-US" altLang="ko-KR" sz="1500" dirty="0" err="1" smtClean="0">
                <a:latin typeface="+mn-ea"/>
              </a:rPr>
              <a:t>train_test_split</a:t>
            </a:r>
            <a:r>
              <a:rPr lang="en-US" altLang="ko-KR" sz="1500" dirty="0" smtClean="0">
                <a:latin typeface="+mn-ea"/>
              </a:rPr>
              <a:t> </a:t>
            </a:r>
            <a:r>
              <a:rPr lang="ko-KR" altLang="en-US" sz="1500" dirty="0" smtClean="0">
                <a:latin typeface="+mn-ea"/>
              </a:rPr>
              <a:t>모듈을 이용해 변수 </a:t>
            </a:r>
            <a:r>
              <a:rPr lang="en-US" altLang="ko-KR" sz="1500" dirty="0" smtClean="0">
                <a:latin typeface="+mn-ea"/>
              </a:rPr>
              <a:t>X</a:t>
            </a:r>
            <a:r>
              <a:rPr lang="ko-KR" altLang="en-US" sz="1500" dirty="0" smtClean="0">
                <a:latin typeface="+mn-ea"/>
              </a:rPr>
              <a:t>에 입력한 </a:t>
            </a:r>
            <a:r>
              <a:rPr lang="en-US" altLang="ko-KR" sz="1500" dirty="0" smtClean="0">
                <a:latin typeface="+mn-ea"/>
              </a:rPr>
              <a:t>4</a:t>
            </a:r>
            <a:r>
              <a:rPr lang="ko-KR" altLang="en-US" sz="1500" dirty="0" smtClean="0">
                <a:latin typeface="+mn-ea"/>
              </a:rPr>
              <a:t>개 </a:t>
            </a:r>
            <a:r>
              <a:rPr lang="ko-KR" altLang="en-US" sz="1500" dirty="0" err="1" smtClean="0">
                <a:latin typeface="+mn-ea"/>
              </a:rPr>
              <a:t>컬럼에</a:t>
            </a:r>
            <a:r>
              <a:rPr lang="ko-KR" altLang="en-US" sz="1500" dirty="0" smtClean="0">
                <a:latin typeface="+mn-ea"/>
              </a:rPr>
              <a:t> 대한 데이터와 변수 </a:t>
            </a:r>
            <a:r>
              <a:rPr lang="en-US" altLang="ko-KR" sz="1500" dirty="0" smtClean="0">
                <a:latin typeface="+mn-ea"/>
              </a:rPr>
              <a:t>y</a:t>
            </a:r>
            <a:r>
              <a:rPr lang="ko-KR" altLang="en-US" sz="1500" dirty="0" smtClean="0">
                <a:latin typeface="+mn-ea"/>
              </a:rPr>
              <a:t>에 </a:t>
            </a:r>
            <a:endParaRPr lang="en-US" altLang="ko-KR" sz="1500" dirty="0" smtClean="0">
              <a:latin typeface="+mn-ea"/>
            </a:endParaRPr>
          </a:p>
          <a:p>
            <a:pPr lvl="1"/>
            <a:r>
              <a:rPr lang="ko-KR" altLang="en-US" sz="1500" dirty="0" smtClean="0">
                <a:latin typeface="+mn-ea"/>
              </a:rPr>
              <a:t>   입력한 </a:t>
            </a:r>
            <a:r>
              <a:rPr lang="en-US" altLang="ko-KR" sz="1500" dirty="0" err="1" smtClean="0">
                <a:latin typeface="+mn-ea"/>
              </a:rPr>
              <a:t>Playtennis</a:t>
            </a:r>
            <a:r>
              <a:rPr lang="en-US" altLang="ko-KR" sz="1500" dirty="0" smtClean="0">
                <a:latin typeface="+mn-ea"/>
              </a:rPr>
              <a:t> </a:t>
            </a:r>
            <a:r>
              <a:rPr lang="ko-KR" altLang="en-US" sz="1500" dirty="0" err="1" smtClean="0">
                <a:latin typeface="+mn-ea"/>
              </a:rPr>
              <a:t>컬럼의</a:t>
            </a:r>
            <a:r>
              <a:rPr lang="ko-KR" altLang="en-US" sz="1500" dirty="0" smtClean="0">
                <a:latin typeface="+mn-ea"/>
              </a:rPr>
              <a:t> 데이터를 </a:t>
            </a:r>
            <a:r>
              <a:rPr lang="en-US" altLang="ko-KR" sz="1500" dirty="0" smtClean="0">
                <a:latin typeface="+mn-ea"/>
              </a:rPr>
              <a:t>train(</a:t>
            </a:r>
            <a:r>
              <a:rPr lang="ko-KR" altLang="en-US" sz="1500" dirty="0" smtClean="0">
                <a:latin typeface="+mn-ea"/>
              </a:rPr>
              <a:t>훈련</a:t>
            </a:r>
            <a:r>
              <a:rPr lang="en-US" altLang="ko-KR" sz="1500" dirty="0" smtClean="0">
                <a:latin typeface="+mn-ea"/>
              </a:rPr>
              <a:t>)</a:t>
            </a:r>
            <a:r>
              <a:rPr lang="ko-KR" altLang="en-US" sz="1500" dirty="0" smtClean="0">
                <a:latin typeface="+mn-ea"/>
              </a:rPr>
              <a:t>과 </a:t>
            </a:r>
            <a:r>
              <a:rPr lang="en-US" altLang="ko-KR" sz="1500" dirty="0" smtClean="0">
                <a:latin typeface="+mn-ea"/>
              </a:rPr>
              <a:t>test(</a:t>
            </a:r>
            <a:r>
              <a:rPr lang="ko-KR" altLang="en-US" sz="1500" dirty="0" smtClean="0">
                <a:latin typeface="+mn-ea"/>
              </a:rPr>
              <a:t>테스트</a:t>
            </a:r>
            <a:r>
              <a:rPr lang="en-US" altLang="ko-KR" sz="1500" dirty="0" smtClean="0">
                <a:latin typeface="+mn-ea"/>
              </a:rPr>
              <a:t>)</a:t>
            </a:r>
            <a:r>
              <a:rPr lang="ko-KR" altLang="en-US" sz="1500" dirty="0" smtClean="0">
                <a:latin typeface="+mn-ea"/>
              </a:rPr>
              <a:t>로 구분해</a:t>
            </a:r>
            <a:r>
              <a:rPr lang="en-US" altLang="ko-KR" sz="1500" dirty="0" smtClean="0">
                <a:latin typeface="+mn-ea"/>
              </a:rPr>
              <a:t>,</a:t>
            </a:r>
            <a:r>
              <a:rPr lang="ko-KR" altLang="en-US" sz="1500" dirty="0" smtClean="0">
                <a:latin typeface="+mn-ea"/>
              </a:rPr>
              <a:t> 임의의 개수로 각각 변수</a:t>
            </a:r>
            <a:endParaRPr lang="en-US" altLang="ko-KR" sz="1500" dirty="0" smtClean="0">
              <a:latin typeface="+mn-ea"/>
            </a:endParaRPr>
          </a:p>
          <a:p>
            <a:pPr lvl="1"/>
            <a:r>
              <a:rPr lang="en-US" altLang="ko-KR" sz="1500" dirty="0">
                <a:latin typeface="+mn-ea"/>
              </a:rPr>
              <a:t> </a:t>
            </a:r>
            <a:r>
              <a:rPr lang="en-US" altLang="ko-KR" sz="1500" dirty="0" smtClean="0">
                <a:latin typeface="+mn-ea"/>
              </a:rPr>
              <a:t>   </a:t>
            </a:r>
            <a:r>
              <a:rPr lang="en-US" altLang="ko-KR" sz="1500" dirty="0" err="1" smtClean="0">
                <a:latin typeface="+mn-ea"/>
              </a:rPr>
              <a:t>X_train</a:t>
            </a:r>
            <a:r>
              <a:rPr lang="en-US" altLang="ko-KR" sz="1500" dirty="0" smtClean="0">
                <a:latin typeface="+mn-ea"/>
              </a:rPr>
              <a:t>, </a:t>
            </a:r>
            <a:r>
              <a:rPr lang="en-US" altLang="ko-KR" sz="1500" dirty="0" err="1" smtClean="0">
                <a:latin typeface="+mn-ea"/>
              </a:rPr>
              <a:t>X_test</a:t>
            </a:r>
            <a:r>
              <a:rPr lang="en-US" altLang="ko-KR" sz="1500" dirty="0" smtClean="0">
                <a:latin typeface="+mn-ea"/>
              </a:rPr>
              <a:t>, </a:t>
            </a:r>
            <a:r>
              <a:rPr lang="en-US" altLang="ko-KR" sz="1500" dirty="0" err="1" smtClean="0">
                <a:latin typeface="+mn-ea"/>
              </a:rPr>
              <a:t>y_train</a:t>
            </a:r>
            <a:r>
              <a:rPr lang="en-US" altLang="ko-KR" sz="1500" dirty="0" smtClean="0">
                <a:latin typeface="+mn-ea"/>
              </a:rPr>
              <a:t>, </a:t>
            </a:r>
            <a:r>
              <a:rPr lang="en-US" altLang="ko-KR" sz="1500" dirty="0" err="1" smtClean="0">
                <a:latin typeface="+mn-ea"/>
              </a:rPr>
              <a:t>y_test</a:t>
            </a:r>
            <a:r>
              <a:rPr lang="ko-KR" altLang="en-US" sz="1500" dirty="0" smtClean="0">
                <a:latin typeface="+mn-ea"/>
              </a:rPr>
              <a:t>에 저장</a:t>
            </a:r>
            <a:endParaRPr lang="en-US" altLang="ko-KR" sz="1500" dirty="0" smtClean="0">
              <a:latin typeface="+mn-ea"/>
            </a:endParaRPr>
          </a:p>
          <a:p>
            <a:pPr marL="800100" lvl="1" indent="-342900">
              <a:buAutoNum type="arabicPeriod"/>
            </a:pPr>
            <a:endParaRPr lang="en-US" altLang="ko-KR" sz="1500" dirty="0" smtClean="0">
              <a:latin typeface="+mn-ea"/>
            </a:endParaRPr>
          </a:p>
          <a:p>
            <a:pPr lvl="1"/>
            <a:r>
              <a:rPr lang="en-US" altLang="ko-KR" sz="1500" dirty="0">
                <a:latin typeface="+mn-ea"/>
              </a:rPr>
              <a:t> </a:t>
            </a:r>
            <a:r>
              <a:rPr lang="en-US" altLang="ko-KR" sz="1500" dirty="0" smtClean="0">
                <a:latin typeface="+mn-ea"/>
              </a:rPr>
              <a:t>  *</a:t>
            </a:r>
            <a:r>
              <a:rPr lang="ko-KR" altLang="en-US" sz="1500" dirty="0" smtClean="0">
                <a:latin typeface="+mn-ea"/>
              </a:rPr>
              <a:t>일반적으로</a:t>
            </a:r>
            <a:r>
              <a:rPr lang="en-US" altLang="ko-KR" sz="1500" dirty="0">
                <a:latin typeface="+mn-ea"/>
              </a:rPr>
              <a:t> </a:t>
            </a:r>
            <a:r>
              <a:rPr lang="en-US" altLang="ko-KR" sz="1500" dirty="0" smtClean="0">
                <a:latin typeface="+mn-ea"/>
              </a:rPr>
              <a:t>train / test</a:t>
            </a:r>
            <a:r>
              <a:rPr lang="ko-KR" altLang="en-US" sz="1500" dirty="0" smtClean="0">
                <a:latin typeface="+mn-ea"/>
              </a:rPr>
              <a:t>의 비율 </a:t>
            </a:r>
            <a:r>
              <a:rPr lang="en-US" altLang="ko-KR" sz="1500" smtClean="0">
                <a:latin typeface="+mn-ea"/>
              </a:rPr>
              <a:t>= train(7.5</a:t>
            </a:r>
            <a:r>
              <a:rPr lang="en-US" altLang="ko-KR" sz="1500" dirty="0" smtClean="0">
                <a:latin typeface="+mn-ea"/>
              </a:rPr>
              <a:t>) : </a:t>
            </a:r>
            <a:r>
              <a:rPr lang="en-US" altLang="ko-KR" sz="1500" smtClean="0">
                <a:latin typeface="+mn-ea"/>
              </a:rPr>
              <a:t>test(2.5)</a:t>
            </a:r>
            <a:endParaRPr lang="en-US" altLang="ko-KR" sz="15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9954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3</a:t>
            </a:r>
            <a:r>
              <a:rPr lang="en-US" altLang="ko-KR" sz="2400" b="1" dirty="0" smtClean="0">
                <a:latin typeface="+mn-ea"/>
              </a:rPr>
              <a:t>. </a:t>
            </a:r>
            <a:r>
              <a:rPr lang="ko-KR" altLang="en-US" sz="2400" b="1" dirty="0" smtClean="0">
                <a:latin typeface="+mn-ea"/>
              </a:rPr>
              <a:t>예제를 이용한 </a:t>
            </a:r>
            <a:r>
              <a:rPr lang="en-US" altLang="ko-KR" sz="2400" b="1" dirty="0" smtClean="0">
                <a:latin typeface="+mn-ea"/>
              </a:rPr>
              <a:t>Decision Tree </a:t>
            </a:r>
            <a:r>
              <a:rPr lang="ko-KR" altLang="en-US" sz="2400" b="1" dirty="0" smtClean="0">
                <a:latin typeface="+mn-ea"/>
              </a:rPr>
              <a:t>실습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latin typeface="+mn-ea"/>
              </a:rPr>
              <a:t>예제를 이용한 </a:t>
            </a:r>
            <a:r>
              <a:rPr lang="en-US" altLang="ko-KR" sz="2000" b="1" dirty="0" smtClean="0">
                <a:latin typeface="+mn-ea"/>
              </a:rPr>
              <a:t>Decision Tree </a:t>
            </a:r>
            <a:r>
              <a:rPr lang="ko-KR" altLang="en-US" sz="2000" b="1" dirty="0" err="1" smtClean="0">
                <a:latin typeface="+mn-ea"/>
              </a:rPr>
              <a:t>파이썬</a:t>
            </a:r>
            <a:r>
              <a:rPr lang="ko-KR" altLang="en-US" sz="2000" b="1" dirty="0" smtClean="0">
                <a:latin typeface="+mn-ea"/>
              </a:rPr>
              <a:t> 코드 실습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80645" y="2019908"/>
            <a:ext cx="9467850" cy="1172472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+mn-ea"/>
              </a:rPr>
              <a:t>코드 설명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en-US" altLang="ko-KR" sz="1500" dirty="0" smtClean="0">
                <a:latin typeface="+mn-ea"/>
              </a:rPr>
              <a:t>1. </a:t>
            </a:r>
            <a:r>
              <a:rPr lang="ko-KR" altLang="en-US" sz="1500" dirty="0" smtClean="0">
                <a:latin typeface="+mn-ea"/>
              </a:rPr>
              <a:t>로드</a:t>
            </a:r>
            <a:r>
              <a:rPr lang="en-US" altLang="ko-KR" sz="1500" dirty="0" smtClean="0">
                <a:latin typeface="+mn-ea"/>
              </a:rPr>
              <a:t>(load)</a:t>
            </a:r>
            <a:r>
              <a:rPr lang="ko-KR" altLang="en-US" sz="1500" dirty="0" smtClean="0">
                <a:latin typeface="+mn-ea"/>
              </a:rPr>
              <a:t>된 의사결정 트리 분류 모듈을 변수 </a:t>
            </a:r>
            <a:r>
              <a:rPr lang="en-US" altLang="ko-KR" sz="1500" dirty="0" err="1" smtClean="0">
                <a:latin typeface="+mn-ea"/>
              </a:rPr>
              <a:t>dt_clf</a:t>
            </a:r>
            <a:r>
              <a:rPr lang="ko-KR" altLang="en-US" sz="1500" dirty="0" smtClean="0">
                <a:latin typeface="+mn-ea"/>
              </a:rPr>
              <a:t>에 저장</a:t>
            </a:r>
            <a:endParaRPr lang="en-US" altLang="ko-KR" sz="1500" dirty="0" smtClean="0">
              <a:latin typeface="+mn-ea"/>
            </a:endParaRPr>
          </a:p>
          <a:p>
            <a:pPr lvl="1"/>
            <a:r>
              <a:rPr lang="en-US" altLang="ko-KR" sz="1500" dirty="0" smtClean="0">
                <a:latin typeface="+mn-ea"/>
              </a:rPr>
              <a:t>2. </a:t>
            </a:r>
            <a:r>
              <a:rPr lang="ko-KR" altLang="en-US" sz="1500" dirty="0" smtClean="0">
                <a:latin typeface="+mn-ea"/>
              </a:rPr>
              <a:t>의사결정 트리 분류 모듈이 저장된 변수 </a:t>
            </a:r>
            <a:r>
              <a:rPr lang="en-US" altLang="ko-KR" sz="1500" dirty="0" err="1" smtClean="0">
                <a:latin typeface="+mn-ea"/>
              </a:rPr>
              <a:t>dt_clf</a:t>
            </a:r>
            <a:r>
              <a:rPr lang="ko-KR" altLang="en-US" sz="1500" dirty="0" smtClean="0">
                <a:latin typeface="+mn-ea"/>
              </a:rPr>
              <a:t>의 함수 </a:t>
            </a:r>
            <a:r>
              <a:rPr lang="en-US" altLang="ko-KR" sz="1500" dirty="0" smtClean="0">
                <a:latin typeface="+mn-ea"/>
              </a:rPr>
              <a:t>fit()</a:t>
            </a:r>
            <a:r>
              <a:rPr lang="ko-KR" altLang="en-US" sz="1500" dirty="0" smtClean="0">
                <a:latin typeface="+mn-ea"/>
              </a:rPr>
              <a:t>에 변수 </a:t>
            </a:r>
            <a:r>
              <a:rPr lang="en-US" altLang="ko-KR" sz="1500" dirty="0" err="1" smtClean="0">
                <a:latin typeface="+mn-ea"/>
              </a:rPr>
              <a:t>X_train</a:t>
            </a:r>
            <a:r>
              <a:rPr lang="en-US" altLang="ko-KR" sz="1500" dirty="0" smtClean="0">
                <a:latin typeface="+mn-ea"/>
              </a:rPr>
              <a:t>, </a:t>
            </a:r>
            <a:r>
              <a:rPr lang="en-US" altLang="ko-KR" sz="1500" dirty="0" err="1" smtClean="0">
                <a:latin typeface="+mn-ea"/>
              </a:rPr>
              <a:t>y_train</a:t>
            </a:r>
            <a:r>
              <a:rPr lang="ko-KR" altLang="en-US" sz="1500" dirty="0" smtClean="0">
                <a:latin typeface="+mn-ea"/>
              </a:rPr>
              <a:t>을 입력해 의사결정 </a:t>
            </a:r>
            <a:endParaRPr lang="en-US" altLang="ko-KR" sz="1500" dirty="0" smtClean="0">
              <a:latin typeface="+mn-ea"/>
            </a:endParaRPr>
          </a:p>
          <a:p>
            <a:pPr lvl="1"/>
            <a:r>
              <a:rPr lang="en-US" altLang="ko-KR" sz="1500" dirty="0">
                <a:latin typeface="+mn-ea"/>
              </a:rPr>
              <a:t> </a:t>
            </a:r>
            <a:r>
              <a:rPr lang="en-US" altLang="ko-KR" sz="1500" dirty="0" smtClean="0">
                <a:latin typeface="+mn-ea"/>
              </a:rPr>
              <a:t>  </a:t>
            </a:r>
            <a:r>
              <a:rPr lang="ko-KR" altLang="en-US" sz="1500" dirty="0" smtClean="0">
                <a:latin typeface="+mn-ea"/>
              </a:rPr>
              <a:t>트리 분류 모델 생성</a:t>
            </a:r>
            <a:r>
              <a:rPr lang="en-US" altLang="ko-KR" sz="1500" dirty="0" smtClean="0">
                <a:latin typeface="+mn-ea"/>
              </a:rPr>
              <a:t>, </a:t>
            </a:r>
            <a:r>
              <a:rPr lang="ko-KR" altLang="en-US" sz="1500" dirty="0" smtClean="0">
                <a:latin typeface="+mn-ea"/>
              </a:rPr>
              <a:t>생성한 모델을 다시 변수 </a:t>
            </a:r>
            <a:r>
              <a:rPr lang="en-US" altLang="ko-KR" sz="1500" dirty="0" err="1" smtClean="0">
                <a:latin typeface="+mn-ea"/>
              </a:rPr>
              <a:t>dt_clf</a:t>
            </a:r>
            <a:r>
              <a:rPr lang="ko-KR" altLang="en-US" sz="1500" dirty="0" smtClean="0">
                <a:latin typeface="+mn-ea"/>
              </a:rPr>
              <a:t>에 저장 </a:t>
            </a:r>
            <a:endParaRPr lang="en-US" altLang="ko-KR" sz="1500" dirty="0" smtClean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44" y="1402921"/>
            <a:ext cx="7572375" cy="4572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644" y="3504695"/>
            <a:ext cx="7572375" cy="30480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80644" y="3969154"/>
            <a:ext cx="9467850" cy="963794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+mn-ea"/>
              </a:rPr>
              <a:t>코드 설명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en-US" altLang="ko-KR" sz="1500" dirty="0" smtClean="0">
                <a:latin typeface="+mn-ea"/>
              </a:rPr>
              <a:t>1. </a:t>
            </a:r>
            <a:r>
              <a:rPr lang="ko-KR" altLang="en-US" sz="1500" dirty="0" smtClean="0">
                <a:latin typeface="+mn-ea"/>
              </a:rPr>
              <a:t>변수 </a:t>
            </a:r>
            <a:r>
              <a:rPr lang="en-US" altLang="ko-KR" sz="1500" dirty="0" err="1" smtClean="0">
                <a:latin typeface="+mn-ea"/>
              </a:rPr>
              <a:t>dt_clf</a:t>
            </a:r>
            <a:r>
              <a:rPr lang="ko-KR" altLang="en-US" sz="1500" dirty="0" smtClean="0">
                <a:latin typeface="+mn-ea"/>
              </a:rPr>
              <a:t>의 함수 </a:t>
            </a:r>
            <a:r>
              <a:rPr lang="en-US" altLang="ko-KR" sz="1500" dirty="0" smtClean="0">
                <a:latin typeface="+mn-ea"/>
              </a:rPr>
              <a:t>predict()</a:t>
            </a:r>
            <a:r>
              <a:rPr lang="ko-KR" altLang="en-US" sz="1500" dirty="0" smtClean="0">
                <a:latin typeface="+mn-ea"/>
              </a:rPr>
              <a:t>에 변수 </a:t>
            </a:r>
            <a:r>
              <a:rPr lang="en-US" altLang="ko-KR" sz="1500" dirty="0" err="1" smtClean="0">
                <a:latin typeface="+mn-ea"/>
              </a:rPr>
              <a:t>X_test</a:t>
            </a:r>
            <a:r>
              <a:rPr lang="ko-KR" altLang="en-US" sz="1500" dirty="0" smtClean="0">
                <a:latin typeface="+mn-ea"/>
              </a:rPr>
              <a:t>를 입력</a:t>
            </a:r>
            <a:endParaRPr lang="en-US" altLang="ko-KR" sz="1500" dirty="0" smtClean="0">
              <a:latin typeface="+mn-ea"/>
            </a:endParaRPr>
          </a:p>
          <a:p>
            <a:pPr lvl="1"/>
            <a:r>
              <a:rPr lang="ko-KR" altLang="en-US" sz="1500" dirty="0" smtClean="0">
                <a:latin typeface="+mn-ea"/>
              </a:rPr>
              <a:t>   입력한 </a:t>
            </a:r>
            <a:r>
              <a:rPr lang="en-US" altLang="ko-KR" sz="1500" dirty="0" err="1" smtClean="0">
                <a:latin typeface="+mn-ea"/>
              </a:rPr>
              <a:t>X_test</a:t>
            </a:r>
            <a:r>
              <a:rPr lang="ko-KR" altLang="en-US" sz="1500" dirty="0" smtClean="0">
                <a:latin typeface="+mn-ea"/>
              </a:rPr>
              <a:t>에 대한 클래스 예측 값을 변수</a:t>
            </a:r>
            <a:r>
              <a:rPr lang="en-US" altLang="ko-KR" sz="1500" dirty="0" smtClean="0">
                <a:latin typeface="+mn-ea"/>
              </a:rPr>
              <a:t> </a:t>
            </a:r>
            <a:r>
              <a:rPr lang="en-US" altLang="ko-KR" sz="1500" dirty="0" err="1" smtClean="0">
                <a:latin typeface="+mn-ea"/>
              </a:rPr>
              <a:t>dt_prediction</a:t>
            </a:r>
            <a:r>
              <a:rPr lang="ko-KR" altLang="en-US" sz="1500" dirty="0" smtClean="0">
                <a:latin typeface="+mn-ea"/>
              </a:rPr>
              <a:t>에 저장 </a:t>
            </a:r>
            <a:endParaRPr lang="en-US" altLang="ko-KR" sz="15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5271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3</a:t>
            </a:r>
            <a:r>
              <a:rPr lang="en-US" altLang="ko-KR" sz="2400" b="1" dirty="0" smtClean="0">
                <a:latin typeface="+mn-ea"/>
              </a:rPr>
              <a:t>. </a:t>
            </a:r>
            <a:r>
              <a:rPr lang="ko-KR" altLang="en-US" sz="2400" b="1" dirty="0" smtClean="0">
                <a:latin typeface="+mn-ea"/>
              </a:rPr>
              <a:t>예제를 이용한 </a:t>
            </a:r>
            <a:r>
              <a:rPr lang="en-US" altLang="ko-KR" sz="2400" b="1" dirty="0" smtClean="0">
                <a:latin typeface="+mn-ea"/>
              </a:rPr>
              <a:t>Decision Tree </a:t>
            </a:r>
            <a:r>
              <a:rPr lang="ko-KR" altLang="en-US" sz="2400" b="1" dirty="0" smtClean="0">
                <a:latin typeface="+mn-ea"/>
              </a:rPr>
              <a:t>실습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latin typeface="+mn-ea"/>
              </a:rPr>
              <a:t>예제를 이용한 </a:t>
            </a:r>
            <a:r>
              <a:rPr lang="en-US" altLang="ko-KR" sz="2000" b="1" dirty="0" smtClean="0">
                <a:latin typeface="+mn-ea"/>
              </a:rPr>
              <a:t>Decision Tree </a:t>
            </a:r>
            <a:r>
              <a:rPr lang="ko-KR" altLang="en-US" sz="2000" b="1" dirty="0" err="1" smtClean="0">
                <a:latin typeface="+mn-ea"/>
              </a:rPr>
              <a:t>파이썬</a:t>
            </a:r>
            <a:r>
              <a:rPr lang="ko-KR" altLang="en-US" sz="2000" b="1" dirty="0" smtClean="0">
                <a:latin typeface="+mn-ea"/>
              </a:rPr>
              <a:t> 코드 실습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80644" y="2238983"/>
            <a:ext cx="9467850" cy="90267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+mn-ea"/>
              </a:rPr>
              <a:t>코드 설명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en-US" altLang="ko-KR" sz="1500" dirty="0" smtClean="0">
                <a:latin typeface="+mn-ea"/>
              </a:rPr>
              <a:t>1. </a:t>
            </a:r>
            <a:r>
              <a:rPr lang="ko-KR" altLang="en-US" sz="1500" dirty="0" smtClean="0">
                <a:latin typeface="+mn-ea"/>
              </a:rPr>
              <a:t>오차행렬을 계산하는 모듈 </a:t>
            </a:r>
            <a:r>
              <a:rPr lang="en-US" altLang="ko-KR" sz="1500" dirty="0" err="1" smtClean="0">
                <a:latin typeface="+mn-ea"/>
              </a:rPr>
              <a:t>confusion_matrix</a:t>
            </a:r>
            <a:r>
              <a:rPr lang="en-US" altLang="ko-KR" sz="1500" dirty="0" smtClean="0">
                <a:latin typeface="+mn-ea"/>
              </a:rPr>
              <a:t>()</a:t>
            </a:r>
            <a:r>
              <a:rPr lang="ko-KR" altLang="en-US" sz="1500" dirty="0" smtClean="0">
                <a:latin typeface="+mn-ea"/>
              </a:rPr>
              <a:t>에 변수 </a:t>
            </a:r>
            <a:r>
              <a:rPr lang="en-US" altLang="ko-KR" sz="1500" dirty="0" err="1" smtClean="0">
                <a:latin typeface="+mn-ea"/>
              </a:rPr>
              <a:t>y_test</a:t>
            </a:r>
            <a:r>
              <a:rPr lang="ko-KR" altLang="en-US" sz="1500" dirty="0" smtClean="0">
                <a:latin typeface="+mn-ea"/>
              </a:rPr>
              <a:t>와 </a:t>
            </a:r>
            <a:r>
              <a:rPr lang="en-US" altLang="ko-KR" sz="1500" dirty="0" err="1" smtClean="0">
                <a:latin typeface="+mn-ea"/>
              </a:rPr>
              <a:t>dt_prediction</a:t>
            </a:r>
            <a:r>
              <a:rPr lang="ko-KR" altLang="en-US" sz="1500" dirty="0" smtClean="0">
                <a:latin typeface="+mn-ea"/>
              </a:rPr>
              <a:t>을 입력</a:t>
            </a:r>
            <a:endParaRPr lang="en-US" altLang="ko-KR" sz="1500" dirty="0" smtClean="0">
              <a:latin typeface="+mn-ea"/>
            </a:endParaRPr>
          </a:p>
          <a:p>
            <a:pPr lvl="1"/>
            <a:r>
              <a:rPr lang="en-US" altLang="ko-KR" sz="1500" dirty="0" smtClean="0">
                <a:latin typeface="+mn-ea"/>
              </a:rPr>
              <a:t>   </a:t>
            </a:r>
            <a:r>
              <a:rPr lang="ko-KR" altLang="en-US" sz="1500" dirty="0" smtClean="0">
                <a:latin typeface="+mn-ea"/>
              </a:rPr>
              <a:t>입력한 두 변수</a:t>
            </a:r>
            <a:r>
              <a:rPr lang="en-US" altLang="ko-KR" sz="1500" dirty="0" smtClean="0">
                <a:latin typeface="+mn-ea"/>
              </a:rPr>
              <a:t>(</a:t>
            </a:r>
            <a:r>
              <a:rPr lang="en-US" altLang="ko-KR" sz="1500" dirty="0" err="1" smtClean="0">
                <a:latin typeface="+mn-ea"/>
              </a:rPr>
              <a:t>y_test</a:t>
            </a:r>
            <a:r>
              <a:rPr lang="en-US" altLang="ko-KR" sz="1500" dirty="0" smtClean="0">
                <a:latin typeface="+mn-ea"/>
              </a:rPr>
              <a:t>, </a:t>
            </a:r>
            <a:r>
              <a:rPr lang="en-US" altLang="ko-KR" sz="1500" dirty="0" err="1" smtClean="0">
                <a:latin typeface="+mn-ea"/>
              </a:rPr>
              <a:t>dt_prediction</a:t>
            </a:r>
            <a:r>
              <a:rPr lang="en-US" altLang="ko-KR" sz="1500" dirty="0" smtClean="0">
                <a:latin typeface="+mn-ea"/>
              </a:rPr>
              <a:t>)</a:t>
            </a:r>
            <a:r>
              <a:rPr lang="ko-KR" altLang="en-US" sz="1500" dirty="0" smtClean="0">
                <a:latin typeface="+mn-ea"/>
              </a:rPr>
              <a:t>의 오차행렬을 </a:t>
            </a:r>
            <a:r>
              <a:rPr lang="en-US" altLang="ko-KR" sz="1500" dirty="0" smtClean="0">
                <a:latin typeface="+mn-ea"/>
              </a:rPr>
              <a:t>print </a:t>
            </a:r>
            <a:r>
              <a:rPr lang="ko-KR" altLang="en-US" sz="1500" dirty="0" smtClean="0">
                <a:latin typeface="+mn-ea"/>
              </a:rPr>
              <a:t>문으로 출력</a:t>
            </a:r>
            <a:endParaRPr lang="en-US" altLang="ko-KR" sz="1500" dirty="0" smtClean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44" y="1403050"/>
            <a:ext cx="75723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58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3</a:t>
            </a:r>
            <a:r>
              <a:rPr lang="en-US" altLang="ko-KR" sz="2400" b="1" dirty="0" smtClean="0">
                <a:latin typeface="+mn-ea"/>
              </a:rPr>
              <a:t>. </a:t>
            </a:r>
            <a:r>
              <a:rPr lang="ko-KR" altLang="en-US" sz="2400" b="1" dirty="0" smtClean="0">
                <a:latin typeface="+mn-ea"/>
              </a:rPr>
              <a:t>예제를 이용한 </a:t>
            </a:r>
            <a:r>
              <a:rPr lang="en-US" altLang="ko-KR" sz="2400" b="1" dirty="0" smtClean="0">
                <a:latin typeface="+mn-ea"/>
              </a:rPr>
              <a:t>Decision Tree </a:t>
            </a:r>
            <a:r>
              <a:rPr lang="ko-KR" altLang="en-US" sz="2400" b="1" dirty="0" smtClean="0">
                <a:latin typeface="+mn-ea"/>
              </a:rPr>
              <a:t>실습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latin typeface="+mn-ea"/>
              </a:rPr>
              <a:t>예제를 이용한 </a:t>
            </a:r>
            <a:r>
              <a:rPr lang="en-US" altLang="ko-KR" sz="2000" b="1" dirty="0" smtClean="0">
                <a:latin typeface="+mn-ea"/>
              </a:rPr>
              <a:t>Decision Tree </a:t>
            </a:r>
            <a:r>
              <a:rPr lang="ko-KR" altLang="en-US" sz="2000" b="1" dirty="0" err="1" smtClean="0">
                <a:latin typeface="+mn-ea"/>
              </a:rPr>
              <a:t>파이썬</a:t>
            </a:r>
            <a:r>
              <a:rPr lang="ko-KR" altLang="en-US" sz="2000" b="1" dirty="0" smtClean="0">
                <a:latin typeface="+mn-ea"/>
              </a:rPr>
              <a:t> 코드 실습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80644" y="2915258"/>
            <a:ext cx="9467850" cy="990995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+mn-ea"/>
              </a:rPr>
              <a:t>코드 설명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en-US" altLang="ko-KR" sz="1500" dirty="0" smtClean="0">
                <a:latin typeface="+mn-ea"/>
              </a:rPr>
              <a:t>1. </a:t>
            </a:r>
            <a:r>
              <a:rPr lang="ko-KR" altLang="en-US" sz="1500" dirty="0" smtClean="0">
                <a:latin typeface="+mn-ea"/>
              </a:rPr>
              <a:t>분류 측정 항목을 보여주는 모듈인 </a:t>
            </a:r>
            <a:r>
              <a:rPr lang="en-US" altLang="ko-KR" sz="1500" dirty="0" err="1" smtClean="0">
                <a:latin typeface="+mn-ea"/>
              </a:rPr>
              <a:t>classification_report</a:t>
            </a:r>
            <a:r>
              <a:rPr lang="en-US" altLang="ko-KR" sz="1500" dirty="0" smtClean="0">
                <a:latin typeface="+mn-ea"/>
              </a:rPr>
              <a:t>()</a:t>
            </a:r>
            <a:r>
              <a:rPr lang="ko-KR" altLang="en-US" sz="1500" dirty="0" smtClean="0">
                <a:latin typeface="+mn-ea"/>
              </a:rPr>
              <a:t>에 변수 </a:t>
            </a:r>
            <a:r>
              <a:rPr lang="en-US" altLang="ko-KR" sz="1500" dirty="0" err="1" smtClean="0">
                <a:latin typeface="+mn-ea"/>
              </a:rPr>
              <a:t>y_test</a:t>
            </a:r>
            <a:r>
              <a:rPr lang="ko-KR" altLang="en-US" sz="1500" dirty="0" smtClean="0">
                <a:latin typeface="+mn-ea"/>
              </a:rPr>
              <a:t>와 </a:t>
            </a:r>
            <a:r>
              <a:rPr lang="en-US" altLang="ko-KR" sz="1500" dirty="0" err="1" smtClean="0">
                <a:latin typeface="+mn-ea"/>
              </a:rPr>
              <a:t>dt_prediction</a:t>
            </a:r>
            <a:r>
              <a:rPr lang="ko-KR" altLang="en-US" sz="1500" dirty="0" smtClean="0">
                <a:latin typeface="+mn-ea"/>
              </a:rPr>
              <a:t>을 입력</a:t>
            </a:r>
            <a:endParaRPr lang="en-US" altLang="ko-KR" sz="1500" dirty="0" smtClean="0">
              <a:latin typeface="+mn-ea"/>
            </a:endParaRPr>
          </a:p>
          <a:p>
            <a:pPr lvl="1"/>
            <a:r>
              <a:rPr lang="en-US" altLang="ko-KR" sz="1500" dirty="0" smtClean="0">
                <a:latin typeface="+mn-ea"/>
              </a:rPr>
              <a:t>   </a:t>
            </a:r>
            <a:r>
              <a:rPr lang="ko-KR" altLang="en-US" sz="1500" dirty="0" smtClean="0">
                <a:latin typeface="+mn-ea"/>
              </a:rPr>
              <a:t>입력한 두 변수</a:t>
            </a:r>
            <a:r>
              <a:rPr lang="en-US" altLang="ko-KR" sz="1500" dirty="0" smtClean="0">
                <a:latin typeface="+mn-ea"/>
              </a:rPr>
              <a:t>(</a:t>
            </a:r>
            <a:r>
              <a:rPr lang="en-US" altLang="ko-KR" sz="1500" dirty="0" err="1" smtClean="0">
                <a:latin typeface="+mn-ea"/>
              </a:rPr>
              <a:t>y_test</a:t>
            </a:r>
            <a:r>
              <a:rPr lang="en-US" altLang="ko-KR" sz="1500" dirty="0" smtClean="0">
                <a:latin typeface="+mn-ea"/>
              </a:rPr>
              <a:t>, </a:t>
            </a:r>
            <a:r>
              <a:rPr lang="en-US" altLang="ko-KR" sz="1500" dirty="0" err="1" smtClean="0">
                <a:latin typeface="+mn-ea"/>
              </a:rPr>
              <a:t>dt_prediction</a:t>
            </a:r>
            <a:r>
              <a:rPr lang="en-US" altLang="ko-KR" sz="1500" dirty="0" smtClean="0">
                <a:latin typeface="+mn-ea"/>
              </a:rPr>
              <a:t>)</a:t>
            </a:r>
            <a:r>
              <a:rPr lang="ko-KR" altLang="en-US" sz="1500" dirty="0" smtClean="0">
                <a:latin typeface="+mn-ea"/>
              </a:rPr>
              <a:t>에 대한 분류 측정 항목을 </a:t>
            </a:r>
            <a:r>
              <a:rPr lang="en-US" altLang="ko-KR" sz="1500" dirty="0" smtClean="0">
                <a:latin typeface="+mn-ea"/>
              </a:rPr>
              <a:t>print</a:t>
            </a:r>
            <a:r>
              <a:rPr lang="ko-KR" altLang="en-US" sz="1500" dirty="0" smtClean="0">
                <a:latin typeface="+mn-ea"/>
              </a:rPr>
              <a:t>문으로 출력</a:t>
            </a:r>
            <a:endParaRPr lang="en-US" altLang="ko-KR" sz="1500" dirty="0" smtClean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44" y="1403050"/>
            <a:ext cx="757237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64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3</a:t>
            </a:r>
            <a:r>
              <a:rPr lang="en-US" altLang="ko-KR" sz="2400" b="1" dirty="0" smtClean="0">
                <a:latin typeface="+mn-ea"/>
              </a:rPr>
              <a:t>. </a:t>
            </a:r>
            <a:r>
              <a:rPr lang="ko-KR" altLang="en-US" sz="2400" b="1" dirty="0" smtClean="0">
                <a:latin typeface="+mn-ea"/>
              </a:rPr>
              <a:t>예제를 이용한 </a:t>
            </a:r>
            <a:r>
              <a:rPr lang="en-US" altLang="ko-KR" sz="2400" b="1" dirty="0" smtClean="0">
                <a:latin typeface="+mn-ea"/>
              </a:rPr>
              <a:t>Decision Tree </a:t>
            </a:r>
            <a:r>
              <a:rPr lang="ko-KR" altLang="en-US" sz="2400" b="1" dirty="0" smtClean="0">
                <a:latin typeface="+mn-ea"/>
              </a:rPr>
              <a:t>실습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latin typeface="+mn-ea"/>
              </a:rPr>
              <a:t>예제를 이용한 </a:t>
            </a:r>
            <a:r>
              <a:rPr lang="en-US" altLang="ko-KR" sz="2000" b="1" dirty="0" smtClean="0">
                <a:latin typeface="+mn-ea"/>
              </a:rPr>
              <a:t>Decision Tree </a:t>
            </a:r>
            <a:r>
              <a:rPr lang="ko-KR" altLang="en-US" sz="2000" b="1" dirty="0" err="1" smtClean="0">
                <a:latin typeface="+mn-ea"/>
              </a:rPr>
              <a:t>파이썬</a:t>
            </a:r>
            <a:r>
              <a:rPr lang="ko-KR" altLang="en-US" sz="2000" b="1" dirty="0" smtClean="0">
                <a:latin typeface="+mn-ea"/>
              </a:rPr>
              <a:t> 코드 실습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80645" y="1403049"/>
            <a:ext cx="9467850" cy="3092751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1500" dirty="0" smtClean="0">
                <a:latin typeface="+mn-ea"/>
              </a:rPr>
              <a:t>코드를 실행하기 전 </a:t>
            </a:r>
            <a:r>
              <a:rPr lang="en-US" altLang="ko-KR" sz="1500" dirty="0" err="1" smtClean="0">
                <a:latin typeface="+mn-ea"/>
              </a:rPr>
              <a:t>IPython</a:t>
            </a:r>
            <a:r>
              <a:rPr lang="en-US" altLang="ko-KR" sz="1500" dirty="0" smtClean="0">
                <a:latin typeface="+mn-ea"/>
              </a:rPr>
              <a:t> </a:t>
            </a:r>
            <a:r>
              <a:rPr lang="ko-KR" altLang="en-US" sz="1500" dirty="0" smtClean="0">
                <a:latin typeface="+mn-ea"/>
              </a:rPr>
              <a:t>내에서 그래프 표현을 위해 </a:t>
            </a:r>
            <a:r>
              <a:rPr lang="en-US" altLang="ko-KR" sz="1500" dirty="0" err="1" smtClean="0">
                <a:latin typeface="+mn-ea"/>
              </a:rPr>
              <a:t>graphviz</a:t>
            </a:r>
            <a:r>
              <a:rPr lang="en-US" altLang="ko-KR" sz="1500" dirty="0" smtClean="0">
                <a:latin typeface="+mn-ea"/>
              </a:rPr>
              <a:t>(Graph Visualization Software)</a:t>
            </a:r>
            <a:r>
              <a:rPr lang="ko-KR" altLang="en-US" sz="1500" dirty="0" smtClean="0">
                <a:latin typeface="+mn-ea"/>
              </a:rPr>
              <a:t>를 다운로드 및 설치</a:t>
            </a:r>
            <a:endParaRPr lang="en-US" altLang="ko-KR" sz="1500" dirty="0" smtClean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1500" dirty="0" smtClean="0">
                <a:latin typeface="+mn-ea"/>
              </a:rPr>
              <a:t>다운로드 </a:t>
            </a:r>
            <a:r>
              <a:rPr lang="en-US" altLang="ko-KR" sz="1500" dirty="0" smtClean="0">
                <a:latin typeface="+mn-ea"/>
              </a:rPr>
              <a:t>: </a:t>
            </a:r>
            <a:r>
              <a:rPr lang="en-US" altLang="ko-KR" sz="1500" dirty="0" smtClean="0">
                <a:latin typeface="+mn-ea"/>
                <a:hlinkClick r:id="rId3"/>
              </a:rPr>
              <a:t>http://www.graphviz.org/Download_windows.php</a:t>
            </a:r>
            <a:r>
              <a:rPr lang="en-US" altLang="ko-KR" sz="1500" dirty="0" smtClean="0">
                <a:latin typeface="+mn-ea"/>
              </a:rPr>
              <a:t> (</a:t>
            </a:r>
            <a:r>
              <a:rPr lang="ko-KR" altLang="en-US" sz="1500" dirty="0" smtClean="0">
                <a:latin typeface="+mn-ea"/>
              </a:rPr>
              <a:t>작업 환경이 </a:t>
            </a:r>
            <a:r>
              <a:rPr lang="en-US" altLang="ko-KR" sz="1500" dirty="0" smtClean="0">
                <a:latin typeface="+mn-ea"/>
              </a:rPr>
              <a:t>Windows</a:t>
            </a:r>
            <a:r>
              <a:rPr lang="ko-KR" altLang="en-US" sz="1500" dirty="0" smtClean="0">
                <a:latin typeface="+mn-ea"/>
              </a:rPr>
              <a:t>로 가정했을 시</a:t>
            </a:r>
            <a:r>
              <a:rPr lang="en-US" altLang="ko-KR" sz="1500" dirty="0" smtClean="0">
                <a:latin typeface="+mn-ea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1500" dirty="0" smtClean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1500" dirty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1500" dirty="0" smtClean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1500" dirty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1500" dirty="0" smtClean="0">
                <a:latin typeface="+mn-ea"/>
              </a:rPr>
              <a:t>Graphviz-2.38.msi </a:t>
            </a:r>
            <a:r>
              <a:rPr lang="ko-KR" altLang="en-US" sz="1500" dirty="0" smtClean="0">
                <a:latin typeface="+mn-ea"/>
              </a:rPr>
              <a:t>파일을 다운로드</a:t>
            </a:r>
            <a:endParaRPr lang="en-US" altLang="ko-KR" sz="1500" dirty="0" smtClean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1500" dirty="0" smtClean="0">
                <a:latin typeface="+mn-ea"/>
              </a:rPr>
              <a:t>다운로드 한 </a:t>
            </a:r>
            <a:r>
              <a:rPr lang="en-US" altLang="ko-KR" sz="1500" dirty="0" smtClean="0">
                <a:latin typeface="+mn-ea"/>
              </a:rPr>
              <a:t>graphviz-2.38.msi </a:t>
            </a:r>
            <a:r>
              <a:rPr lang="ko-KR" altLang="en-US" sz="1500" dirty="0" smtClean="0">
                <a:latin typeface="+mn-ea"/>
              </a:rPr>
              <a:t>파일을 설치 실행</a:t>
            </a:r>
            <a:r>
              <a:rPr lang="en-US" altLang="ko-KR" sz="1500" dirty="0" smtClean="0">
                <a:latin typeface="+mn-ea"/>
              </a:rPr>
              <a:t>, </a:t>
            </a:r>
            <a:r>
              <a:rPr lang="ko-KR" altLang="en-US" sz="1500" dirty="0" smtClean="0">
                <a:latin typeface="+mn-ea"/>
              </a:rPr>
              <a:t>설치 진행 시 옵션변경 없이 </a:t>
            </a:r>
            <a:r>
              <a:rPr lang="en-US" altLang="ko-KR" sz="1500" dirty="0" smtClean="0">
                <a:latin typeface="+mn-ea"/>
              </a:rPr>
              <a:t>next </a:t>
            </a:r>
            <a:r>
              <a:rPr lang="ko-KR" altLang="en-US" sz="1500" dirty="0" smtClean="0">
                <a:latin typeface="+mn-ea"/>
              </a:rPr>
              <a:t>버튼 선택</a:t>
            </a:r>
            <a:endParaRPr lang="en-US" altLang="ko-KR" sz="1500" dirty="0" smtClean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1500" dirty="0" smtClean="0">
                <a:latin typeface="+mn-ea"/>
              </a:rPr>
              <a:t>Graphviz-2.38</a:t>
            </a:r>
            <a:r>
              <a:rPr lang="ko-KR" altLang="en-US" sz="1500" dirty="0" smtClean="0">
                <a:latin typeface="+mn-ea"/>
              </a:rPr>
              <a:t>을 설치할 경로 선택 부분에서 기본적으로 나오는 경로 선택</a:t>
            </a:r>
            <a:endParaRPr lang="en-US" altLang="ko-KR" sz="1500" dirty="0" smtClean="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1500" dirty="0" smtClean="0">
                <a:latin typeface="+mn-ea"/>
              </a:rPr>
              <a:t>설치될 기본 경로 </a:t>
            </a:r>
            <a:r>
              <a:rPr lang="en-US" altLang="ko-KR" sz="1500" dirty="0" smtClean="0">
                <a:latin typeface="+mn-ea"/>
              </a:rPr>
              <a:t>: C:\Program Files (x86)</a:t>
            </a:r>
            <a:r>
              <a:rPr lang="ko-KR" altLang="en-US" sz="1500" dirty="0">
                <a:latin typeface="+mn-ea"/>
              </a:rPr>
              <a:t> </a:t>
            </a:r>
            <a:r>
              <a:rPr lang="ko-KR" altLang="en-US" sz="1500" dirty="0" smtClean="0">
                <a:latin typeface="+mn-ea"/>
              </a:rPr>
              <a:t>아래에 위치</a:t>
            </a:r>
            <a:endParaRPr lang="en-US" altLang="ko-KR" sz="1500" dirty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1500" dirty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110" y="2316843"/>
            <a:ext cx="5019675" cy="61912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3743325" y="2514600"/>
            <a:ext cx="1314450" cy="2762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18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3</a:t>
            </a:r>
            <a:r>
              <a:rPr lang="en-US" altLang="ko-KR" sz="2400" b="1" dirty="0" smtClean="0">
                <a:latin typeface="+mn-ea"/>
              </a:rPr>
              <a:t>. </a:t>
            </a:r>
            <a:r>
              <a:rPr lang="ko-KR" altLang="en-US" sz="2400" b="1" dirty="0" smtClean="0">
                <a:latin typeface="+mn-ea"/>
              </a:rPr>
              <a:t>예제를 이용한 </a:t>
            </a:r>
            <a:r>
              <a:rPr lang="en-US" altLang="ko-KR" sz="2400" b="1" dirty="0" smtClean="0">
                <a:latin typeface="+mn-ea"/>
              </a:rPr>
              <a:t>Decision Tree </a:t>
            </a:r>
            <a:r>
              <a:rPr lang="ko-KR" altLang="en-US" sz="2400" b="1" dirty="0" smtClean="0">
                <a:latin typeface="+mn-ea"/>
              </a:rPr>
              <a:t>실습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latin typeface="+mn-ea"/>
              </a:rPr>
              <a:t>예제를 이용한 </a:t>
            </a:r>
            <a:r>
              <a:rPr lang="en-US" altLang="ko-KR" sz="2000" b="1" dirty="0" smtClean="0">
                <a:latin typeface="+mn-ea"/>
              </a:rPr>
              <a:t>Decision Tree </a:t>
            </a:r>
            <a:r>
              <a:rPr lang="ko-KR" altLang="en-US" sz="2000" b="1" dirty="0" err="1" smtClean="0">
                <a:latin typeface="+mn-ea"/>
              </a:rPr>
              <a:t>파이썬</a:t>
            </a:r>
            <a:r>
              <a:rPr lang="ko-KR" altLang="en-US" sz="2000" b="1" dirty="0" smtClean="0">
                <a:latin typeface="+mn-ea"/>
              </a:rPr>
              <a:t> 코드 실습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38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44" y="1403050"/>
            <a:ext cx="7562850" cy="29527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80644" y="1857983"/>
            <a:ext cx="9467850" cy="1694842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+mn-ea"/>
              </a:rPr>
              <a:t>코드 설명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en-US" altLang="ko-KR" sz="1500" dirty="0" err="1" smtClean="0">
                <a:latin typeface="+mn-ea"/>
              </a:rPr>
              <a:t>IPython</a:t>
            </a:r>
            <a:r>
              <a:rPr lang="en-US" altLang="ko-KR" sz="1500" dirty="0" smtClean="0">
                <a:latin typeface="+mn-ea"/>
              </a:rPr>
              <a:t> </a:t>
            </a:r>
            <a:r>
              <a:rPr lang="ko-KR" altLang="en-US" sz="1500" dirty="0" smtClean="0">
                <a:latin typeface="+mn-ea"/>
              </a:rPr>
              <a:t>내에서 그래프를 생성할 수 있는</a:t>
            </a:r>
            <a:r>
              <a:rPr lang="en-US" altLang="ko-KR" sz="1500" dirty="0" smtClean="0">
                <a:latin typeface="+mn-ea"/>
              </a:rPr>
              <a:t> </a:t>
            </a:r>
            <a:r>
              <a:rPr lang="ko-KR" altLang="en-US" sz="1500" dirty="0" smtClean="0">
                <a:latin typeface="+mn-ea"/>
              </a:rPr>
              <a:t>인터페이스 경로 추가 설정하는 부분</a:t>
            </a:r>
            <a:endParaRPr lang="en-US" altLang="ko-KR" sz="1500" dirty="0" smtClean="0">
              <a:latin typeface="+mn-ea"/>
            </a:endParaRPr>
          </a:p>
          <a:p>
            <a:pPr lvl="1"/>
            <a:endParaRPr lang="en-US" altLang="ko-KR" sz="1500" dirty="0">
              <a:latin typeface="+mn-ea"/>
            </a:endParaRPr>
          </a:p>
          <a:p>
            <a:pPr lvl="1"/>
            <a:r>
              <a:rPr lang="en-US" altLang="ko-KR" sz="1500" dirty="0" smtClean="0">
                <a:latin typeface="+mn-ea"/>
              </a:rPr>
              <a:t>1. Graphviz2.38</a:t>
            </a:r>
            <a:r>
              <a:rPr lang="ko-KR" altLang="en-US" sz="1500" dirty="0" smtClean="0">
                <a:latin typeface="+mn-ea"/>
              </a:rPr>
              <a:t>이</a:t>
            </a:r>
            <a:r>
              <a:rPr lang="en-US" altLang="ko-KR" sz="1500" dirty="0" smtClean="0">
                <a:latin typeface="+mn-ea"/>
              </a:rPr>
              <a:t> </a:t>
            </a:r>
            <a:r>
              <a:rPr lang="ko-KR" altLang="en-US" sz="1500" dirty="0" smtClean="0">
                <a:latin typeface="+mn-ea"/>
              </a:rPr>
              <a:t>설치되고 </a:t>
            </a:r>
            <a:r>
              <a:rPr lang="en-US" altLang="ko-KR" sz="1500" dirty="0" smtClean="0">
                <a:latin typeface="+mn-ea"/>
              </a:rPr>
              <a:t>bin </a:t>
            </a:r>
            <a:r>
              <a:rPr lang="ko-KR" altLang="en-US" sz="1500" dirty="0" smtClean="0">
                <a:latin typeface="+mn-ea"/>
              </a:rPr>
              <a:t>폴더가 있는 경로인 </a:t>
            </a:r>
            <a:r>
              <a:rPr lang="en-US" altLang="ko-KR" sz="1500" dirty="0" smtClean="0">
                <a:latin typeface="+mn-ea"/>
              </a:rPr>
              <a:t>‘C:\Program Files(x86)/Graphviz2.38/bin/’</a:t>
            </a:r>
            <a:r>
              <a:rPr lang="ko-KR" altLang="en-US" sz="1500" dirty="0" smtClean="0">
                <a:latin typeface="+mn-ea"/>
              </a:rPr>
              <a:t>를 </a:t>
            </a:r>
            <a:r>
              <a:rPr lang="en-US" altLang="ko-KR" sz="1500" dirty="0" err="1" smtClean="0">
                <a:latin typeface="+mn-ea"/>
              </a:rPr>
              <a:t>os</a:t>
            </a:r>
            <a:r>
              <a:rPr lang="en-US" altLang="ko-KR" sz="1500" dirty="0" smtClean="0">
                <a:latin typeface="+mn-ea"/>
              </a:rPr>
              <a:t> </a:t>
            </a:r>
          </a:p>
          <a:p>
            <a:pPr lvl="1"/>
            <a:r>
              <a:rPr lang="en-US" altLang="ko-KR" sz="1500" dirty="0">
                <a:latin typeface="+mn-ea"/>
              </a:rPr>
              <a:t> </a:t>
            </a:r>
            <a:r>
              <a:rPr lang="en-US" altLang="ko-KR" sz="1500" dirty="0" smtClean="0">
                <a:latin typeface="+mn-ea"/>
              </a:rPr>
              <a:t>  </a:t>
            </a:r>
            <a:r>
              <a:rPr lang="ko-KR" altLang="en-US" sz="1500" dirty="0" smtClean="0">
                <a:latin typeface="+mn-ea"/>
              </a:rPr>
              <a:t>모듈 중 경로 구분 기호를 반환하는 함수인 </a:t>
            </a:r>
            <a:r>
              <a:rPr lang="en-US" altLang="ko-KR" sz="1500" dirty="0" err="1" smtClean="0">
                <a:latin typeface="+mn-ea"/>
              </a:rPr>
              <a:t>os.pathsep</a:t>
            </a:r>
            <a:r>
              <a:rPr lang="ko-KR" altLang="en-US" sz="1500" dirty="0" smtClean="0">
                <a:latin typeface="+mn-ea"/>
              </a:rPr>
              <a:t>을 이용해</a:t>
            </a:r>
            <a:r>
              <a:rPr lang="en-US" altLang="ko-KR" sz="1500" dirty="0" smtClean="0">
                <a:latin typeface="+mn-ea"/>
              </a:rPr>
              <a:t>, </a:t>
            </a:r>
            <a:r>
              <a:rPr lang="ko-KR" altLang="en-US" sz="1500" dirty="0" smtClean="0">
                <a:latin typeface="+mn-ea"/>
              </a:rPr>
              <a:t> 환경변수들을 나타내는 사전 함수</a:t>
            </a:r>
            <a:endParaRPr lang="en-US" altLang="ko-KR" sz="1500" dirty="0" smtClean="0">
              <a:latin typeface="+mn-ea"/>
            </a:endParaRPr>
          </a:p>
          <a:p>
            <a:pPr lvl="1"/>
            <a:r>
              <a:rPr lang="en-US" altLang="ko-KR" sz="1500" dirty="0">
                <a:latin typeface="+mn-ea"/>
              </a:rPr>
              <a:t> </a:t>
            </a:r>
            <a:r>
              <a:rPr lang="en-US" altLang="ko-KR" sz="1500" dirty="0" smtClean="0">
                <a:latin typeface="+mn-ea"/>
              </a:rPr>
              <a:t>  </a:t>
            </a:r>
            <a:r>
              <a:rPr lang="ko-KR" altLang="en-US" sz="1500" dirty="0" smtClean="0">
                <a:latin typeface="+mn-ea"/>
              </a:rPr>
              <a:t>인 </a:t>
            </a:r>
            <a:r>
              <a:rPr lang="en-US" altLang="ko-KR" sz="1500" dirty="0" err="1" smtClean="0">
                <a:latin typeface="+mn-ea"/>
              </a:rPr>
              <a:t>os.environ</a:t>
            </a:r>
            <a:r>
              <a:rPr lang="en-US" altLang="ko-KR" sz="1500" dirty="0" smtClean="0">
                <a:latin typeface="+mn-ea"/>
              </a:rPr>
              <a:t>[‘PATH’]</a:t>
            </a:r>
            <a:r>
              <a:rPr lang="ko-KR" altLang="en-US" sz="1500" dirty="0" smtClean="0">
                <a:latin typeface="+mn-ea"/>
              </a:rPr>
              <a:t>에 동적으로 할당해 저장</a:t>
            </a:r>
            <a:endParaRPr lang="en-US" altLang="ko-KR" sz="15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2542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3</a:t>
            </a:r>
            <a:r>
              <a:rPr lang="en-US" altLang="ko-KR" sz="2400" b="1" dirty="0" smtClean="0">
                <a:latin typeface="+mn-ea"/>
              </a:rPr>
              <a:t>. </a:t>
            </a:r>
            <a:r>
              <a:rPr lang="ko-KR" altLang="en-US" sz="2400" b="1" dirty="0" smtClean="0">
                <a:latin typeface="+mn-ea"/>
              </a:rPr>
              <a:t>예제를 이용한 </a:t>
            </a:r>
            <a:r>
              <a:rPr lang="en-US" altLang="ko-KR" sz="2400" b="1" dirty="0" smtClean="0">
                <a:latin typeface="+mn-ea"/>
              </a:rPr>
              <a:t>Decision Tree </a:t>
            </a:r>
            <a:r>
              <a:rPr lang="ko-KR" altLang="en-US" sz="2400" b="1" dirty="0" smtClean="0">
                <a:latin typeface="+mn-ea"/>
              </a:rPr>
              <a:t>실습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latin typeface="+mn-ea"/>
              </a:rPr>
              <a:t>예제를 이용한 </a:t>
            </a:r>
            <a:r>
              <a:rPr lang="en-US" altLang="ko-KR" sz="2000" b="1" dirty="0" smtClean="0">
                <a:latin typeface="+mn-ea"/>
              </a:rPr>
              <a:t>Decision Tree </a:t>
            </a:r>
            <a:r>
              <a:rPr lang="ko-KR" altLang="en-US" sz="2000" b="1" dirty="0" err="1" smtClean="0">
                <a:latin typeface="+mn-ea"/>
              </a:rPr>
              <a:t>파이썬</a:t>
            </a:r>
            <a:r>
              <a:rPr lang="ko-KR" altLang="en-US" sz="2000" b="1" dirty="0" smtClean="0">
                <a:latin typeface="+mn-ea"/>
              </a:rPr>
              <a:t> 코드 실습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80644" y="2029433"/>
            <a:ext cx="9467850" cy="1694842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+mn-ea"/>
              </a:rPr>
              <a:t>코드 설명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en-US" altLang="ko-KR" sz="1500" dirty="0" smtClean="0">
                <a:latin typeface="+mn-ea"/>
              </a:rPr>
              <a:t>1. </a:t>
            </a:r>
            <a:r>
              <a:rPr lang="ko-KR" altLang="en-US" sz="1500" dirty="0" smtClean="0">
                <a:latin typeface="+mn-ea"/>
              </a:rPr>
              <a:t>트리 표현 함수</a:t>
            </a:r>
            <a:r>
              <a:rPr lang="en-US" altLang="ko-KR" sz="1500" dirty="0" smtClean="0">
                <a:latin typeface="+mn-ea"/>
              </a:rPr>
              <a:t>(</a:t>
            </a:r>
            <a:r>
              <a:rPr lang="en-US" altLang="ko-KR" sz="1500" dirty="0" err="1" smtClean="0">
                <a:latin typeface="+mn-ea"/>
              </a:rPr>
              <a:t>tree.export_graphviz</a:t>
            </a:r>
            <a:r>
              <a:rPr lang="en-US" altLang="ko-KR" sz="1500" dirty="0" smtClean="0">
                <a:latin typeface="+mn-ea"/>
              </a:rPr>
              <a:t>())</a:t>
            </a:r>
            <a:r>
              <a:rPr lang="ko-KR" altLang="en-US" sz="1500" dirty="0" smtClean="0">
                <a:latin typeface="+mn-ea"/>
              </a:rPr>
              <a:t>에 입력되는 </a:t>
            </a:r>
            <a:r>
              <a:rPr lang="ko-KR" altLang="en-US" sz="1500" dirty="0" err="1" smtClean="0">
                <a:latin typeface="+mn-ea"/>
              </a:rPr>
              <a:t>파라미터</a:t>
            </a:r>
            <a:r>
              <a:rPr lang="ko-KR" altLang="en-US" sz="1500" dirty="0" smtClean="0">
                <a:latin typeface="+mn-ea"/>
              </a:rPr>
              <a:t> 중 하나인 </a:t>
            </a:r>
            <a:r>
              <a:rPr lang="en-US" altLang="ko-KR" sz="1500" dirty="0" err="1" smtClean="0">
                <a:latin typeface="+mn-ea"/>
              </a:rPr>
              <a:t>feature_names</a:t>
            </a:r>
            <a:r>
              <a:rPr lang="ko-KR" altLang="en-US" sz="1500" dirty="0" smtClean="0">
                <a:latin typeface="+mn-ea"/>
              </a:rPr>
              <a:t>에</a:t>
            </a:r>
            <a:r>
              <a:rPr lang="en-US" altLang="ko-KR" sz="1500" dirty="0" smtClean="0">
                <a:latin typeface="+mn-ea"/>
              </a:rPr>
              <a:t> </a:t>
            </a:r>
            <a:r>
              <a:rPr lang="ko-KR" altLang="en-US" sz="1500" dirty="0" smtClean="0">
                <a:latin typeface="+mn-ea"/>
              </a:rPr>
              <a:t>값을 </a:t>
            </a:r>
            <a:endParaRPr lang="en-US" altLang="ko-KR" sz="1500" dirty="0" smtClean="0">
              <a:latin typeface="+mn-ea"/>
            </a:endParaRPr>
          </a:p>
          <a:p>
            <a:pPr lvl="1"/>
            <a:r>
              <a:rPr lang="ko-KR" altLang="en-US" sz="1500" dirty="0" smtClean="0">
                <a:latin typeface="+mn-ea"/>
              </a:rPr>
              <a:t>   입력하기 위해</a:t>
            </a:r>
            <a:r>
              <a:rPr lang="en-US" altLang="ko-KR" sz="1500" dirty="0" smtClean="0">
                <a:latin typeface="+mn-ea"/>
              </a:rPr>
              <a:t>, </a:t>
            </a:r>
            <a:r>
              <a:rPr lang="ko-KR" altLang="en-US" sz="1500" dirty="0" smtClean="0">
                <a:latin typeface="+mn-ea"/>
              </a:rPr>
              <a:t>변수 </a:t>
            </a:r>
            <a:r>
              <a:rPr lang="en-US" altLang="ko-KR" sz="1500" dirty="0" err="1" smtClean="0">
                <a:latin typeface="+mn-ea"/>
              </a:rPr>
              <a:t>tennis_data</a:t>
            </a:r>
            <a:r>
              <a:rPr lang="ko-KR" altLang="en-US" sz="1500" dirty="0" smtClean="0">
                <a:latin typeface="+mn-ea"/>
              </a:rPr>
              <a:t>의 각 </a:t>
            </a:r>
            <a:r>
              <a:rPr lang="ko-KR" altLang="en-US" sz="1500" dirty="0" err="1" smtClean="0">
                <a:latin typeface="+mn-ea"/>
              </a:rPr>
              <a:t>컬럼을</a:t>
            </a:r>
            <a:r>
              <a:rPr lang="ko-KR" altLang="en-US" sz="1500" dirty="0" smtClean="0">
                <a:latin typeface="+mn-ea"/>
              </a:rPr>
              <a:t> </a:t>
            </a:r>
            <a:r>
              <a:rPr lang="en-US" altLang="ko-KR" sz="1500" dirty="0" smtClean="0">
                <a:latin typeface="+mn-ea"/>
              </a:rPr>
              <a:t>list</a:t>
            </a:r>
            <a:r>
              <a:rPr lang="ko-KR" altLang="en-US" sz="1500" dirty="0" smtClean="0">
                <a:latin typeface="+mn-ea"/>
              </a:rPr>
              <a:t>형태로 변수 </a:t>
            </a:r>
            <a:r>
              <a:rPr lang="en-US" altLang="ko-KR" sz="1500" dirty="0" err="1" smtClean="0">
                <a:latin typeface="+mn-ea"/>
              </a:rPr>
              <a:t>feature_names</a:t>
            </a:r>
            <a:r>
              <a:rPr lang="ko-KR" altLang="en-US" sz="1500" dirty="0" smtClean="0">
                <a:latin typeface="+mn-ea"/>
              </a:rPr>
              <a:t>에 저장</a:t>
            </a:r>
            <a:endParaRPr lang="en-US" altLang="ko-KR" sz="1500" dirty="0" smtClean="0">
              <a:latin typeface="+mn-ea"/>
            </a:endParaRPr>
          </a:p>
          <a:p>
            <a:pPr lvl="1"/>
            <a:endParaRPr lang="en-US" altLang="ko-KR" sz="1500" dirty="0" smtClean="0">
              <a:latin typeface="+mn-ea"/>
            </a:endParaRPr>
          </a:p>
          <a:p>
            <a:pPr lvl="1"/>
            <a:r>
              <a:rPr lang="en-US" altLang="ko-KR" sz="1500" dirty="0" smtClean="0">
                <a:latin typeface="+mn-ea"/>
              </a:rPr>
              <a:t>2. </a:t>
            </a:r>
            <a:r>
              <a:rPr lang="ko-KR" altLang="en-US" sz="1500" dirty="0" smtClean="0">
                <a:latin typeface="+mn-ea"/>
              </a:rPr>
              <a:t>저장된 변수 </a:t>
            </a:r>
            <a:r>
              <a:rPr lang="en-US" altLang="ko-KR" sz="1500" dirty="0" err="1" smtClean="0">
                <a:latin typeface="+mn-ea"/>
              </a:rPr>
              <a:t>feature_names</a:t>
            </a:r>
            <a:r>
              <a:rPr lang="ko-KR" altLang="en-US" sz="1500" dirty="0" smtClean="0">
                <a:latin typeface="+mn-ea"/>
              </a:rPr>
              <a:t>를 </a:t>
            </a:r>
            <a:r>
              <a:rPr lang="ko-KR" altLang="en-US" sz="1500" dirty="0" err="1" smtClean="0">
                <a:latin typeface="+mn-ea"/>
              </a:rPr>
              <a:t>슬라이싱</a:t>
            </a:r>
            <a:r>
              <a:rPr lang="en-US" altLang="ko-KR" sz="1500" dirty="0" smtClean="0">
                <a:latin typeface="+mn-ea"/>
              </a:rPr>
              <a:t>(0:4)</a:t>
            </a:r>
            <a:r>
              <a:rPr lang="ko-KR" altLang="en-US" sz="1500" dirty="0" smtClean="0">
                <a:latin typeface="+mn-ea"/>
              </a:rPr>
              <a:t>해 </a:t>
            </a:r>
            <a:r>
              <a:rPr lang="en-US" altLang="ko-KR" sz="1500" dirty="0" smtClean="0">
                <a:latin typeface="+mn-ea"/>
              </a:rPr>
              <a:t>Outlook, Temperature, Humidity, Wind</a:t>
            </a:r>
            <a:r>
              <a:rPr lang="ko-KR" altLang="en-US" sz="1500" dirty="0" smtClean="0">
                <a:latin typeface="+mn-ea"/>
              </a:rPr>
              <a:t>의 </a:t>
            </a:r>
            <a:r>
              <a:rPr lang="ko-KR" altLang="en-US" sz="1500" dirty="0" err="1" smtClean="0">
                <a:latin typeface="+mn-ea"/>
              </a:rPr>
              <a:t>컬럼을</a:t>
            </a:r>
            <a:endParaRPr lang="en-US" altLang="ko-KR" sz="1500" dirty="0">
              <a:latin typeface="+mn-ea"/>
            </a:endParaRPr>
          </a:p>
          <a:p>
            <a:pPr lvl="1"/>
            <a:r>
              <a:rPr lang="en-US" altLang="ko-KR" sz="1500" dirty="0" smtClean="0">
                <a:latin typeface="+mn-ea"/>
              </a:rPr>
              <a:t>   </a:t>
            </a:r>
            <a:r>
              <a:rPr lang="ko-KR" altLang="en-US" sz="1500" dirty="0" smtClean="0">
                <a:latin typeface="+mn-ea"/>
              </a:rPr>
              <a:t>추출해 다시 변수 </a:t>
            </a:r>
            <a:r>
              <a:rPr lang="en-US" altLang="ko-KR" sz="1500" dirty="0" err="1" smtClean="0">
                <a:latin typeface="+mn-ea"/>
              </a:rPr>
              <a:t>feature_names</a:t>
            </a:r>
            <a:r>
              <a:rPr lang="ko-KR" altLang="en-US" sz="1500" dirty="0" smtClean="0">
                <a:latin typeface="+mn-ea"/>
              </a:rPr>
              <a:t>에 저장 </a:t>
            </a:r>
            <a:endParaRPr lang="en-US" altLang="ko-KR" sz="1500" dirty="0" smtClean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44" y="1403050"/>
            <a:ext cx="7572375" cy="4667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643" y="3883933"/>
            <a:ext cx="7572375" cy="3048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80644" y="4348391"/>
            <a:ext cx="9467850" cy="1694842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+mn-ea"/>
              </a:rPr>
              <a:t>코드 설명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en-US" altLang="ko-KR" sz="1500" dirty="0" smtClean="0">
                <a:latin typeface="+mn-ea"/>
              </a:rPr>
              <a:t>1. </a:t>
            </a:r>
            <a:r>
              <a:rPr lang="ko-KR" altLang="en-US" sz="1500" dirty="0" smtClean="0">
                <a:latin typeface="+mn-ea"/>
              </a:rPr>
              <a:t>트리 표현 함수</a:t>
            </a:r>
            <a:r>
              <a:rPr lang="en-US" altLang="ko-KR" sz="1500" dirty="0" smtClean="0">
                <a:latin typeface="+mn-ea"/>
              </a:rPr>
              <a:t>(</a:t>
            </a:r>
            <a:r>
              <a:rPr lang="en-US" altLang="ko-KR" sz="1500" dirty="0" err="1" smtClean="0">
                <a:latin typeface="+mn-ea"/>
              </a:rPr>
              <a:t>tree.export_graphviz</a:t>
            </a:r>
            <a:r>
              <a:rPr lang="en-US" altLang="ko-KR" sz="1500" dirty="0" smtClean="0">
                <a:latin typeface="+mn-ea"/>
              </a:rPr>
              <a:t>())</a:t>
            </a:r>
            <a:r>
              <a:rPr lang="ko-KR" altLang="en-US" sz="1500" dirty="0" smtClean="0">
                <a:latin typeface="+mn-ea"/>
              </a:rPr>
              <a:t>에 입력되는 </a:t>
            </a:r>
            <a:r>
              <a:rPr lang="ko-KR" altLang="en-US" sz="1500" dirty="0" err="1" smtClean="0">
                <a:latin typeface="+mn-ea"/>
              </a:rPr>
              <a:t>파라미터</a:t>
            </a:r>
            <a:r>
              <a:rPr lang="ko-KR" altLang="en-US" sz="1500" dirty="0" smtClean="0">
                <a:latin typeface="+mn-ea"/>
              </a:rPr>
              <a:t> 중 하나인 </a:t>
            </a:r>
            <a:r>
              <a:rPr lang="en-US" altLang="ko-KR" sz="1500" dirty="0" err="1" smtClean="0">
                <a:latin typeface="+mn-ea"/>
              </a:rPr>
              <a:t>class_names</a:t>
            </a:r>
            <a:r>
              <a:rPr lang="ko-KR" altLang="en-US" sz="1500" dirty="0" smtClean="0">
                <a:latin typeface="+mn-ea"/>
              </a:rPr>
              <a:t>에 값을 입력하기 위해</a:t>
            </a:r>
            <a:r>
              <a:rPr lang="en-US" altLang="ko-KR" sz="1500" dirty="0" smtClean="0">
                <a:latin typeface="+mn-ea"/>
              </a:rPr>
              <a:t>,</a:t>
            </a:r>
            <a:r>
              <a:rPr lang="ko-KR" altLang="en-US" sz="1500" dirty="0">
                <a:latin typeface="+mn-ea"/>
              </a:rPr>
              <a:t> </a:t>
            </a:r>
            <a:r>
              <a:rPr lang="en-US" altLang="ko-KR" sz="1500" dirty="0" smtClean="0">
                <a:latin typeface="+mn-ea"/>
              </a:rPr>
              <a:t>target class </a:t>
            </a:r>
            <a:r>
              <a:rPr lang="ko-KR" altLang="en-US" sz="1500" dirty="0" smtClean="0">
                <a:latin typeface="+mn-ea"/>
              </a:rPr>
              <a:t>값인 </a:t>
            </a:r>
            <a:r>
              <a:rPr lang="en-US" altLang="ko-KR" sz="1500" dirty="0" smtClean="0">
                <a:latin typeface="+mn-ea"/>
              </a:rPr>
              <a:t>‘Play No’</a:t>
            </a:r>
            <a:r>
              <a:rPr lang="ko-KR" altLang="en-US" sz="1500" dirty="0" smtClean="0">
                <a:latin typeface="+mn-ea"/>
              </a:rPr>
              <a:t>와 </a:t>
            </a:r>
            <a:r>
              <a:rPr lang="en-US" altLang="ko-KR" sz="1500" dirty="0" smtClean="0">
                <a:latin typeface="+mn-ea"/>
              </a:rPr>
              <a:t>‘Play Yes’</a:t>
            </a:r>
            <a:r>
              <a:rPr lang="ko-KR" altLang="en-US" sz="1500" dirty="0" smtClean="0">
                <a:latin typeface="+mn-ea"/>
              </a:rPr>
              <a:t>를 배열형태로 변수 </a:t>
            </a:r>
            <a:r>
              <a:rPr lang="en-US" altLang="ko-KR" sz="1500" dirty="0" err="1" smtClean="0">
                <a:latin typeface="+mn-ea"/>
              </a:rPr>
              <a:t>target_name</a:t>
            </a:r>
            <a:r>
              <a:rPr lang="ko-KR" altLang="en-US" sz="1500" dirty="0" smtClean="0">
                <a:latin typeface="+mn-ea"/>
              </a:rPr>
              <a:t>에 저장</a:t>
            </a:r>
            <a:endParaRPr lang="en-US" altLang="ko-KR" sz="15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5696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7877" y="808892"/>
            <a:ext cx="4011739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◆ 학습목차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Decision Tree </a:t>
            </a:r>
            <a:r>
              <a:rPr lang="ko-KR" altLang="en-US" dirty="0" smtClean="0"/>
              <a:t>알고리즘 개념 학습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예제를 이용한 </a:t>
            </a:r>
            <a:r>
              <a:rPr lang="en-US" altLang="ko-KR" dirty="0" smtClean="0"/>
              <a:t>Decision Tree </a:t>
            </a:r>
            <a:r>
              <a:rPr lang="ko-KR" altLang="en-US" dirty="0" smtClean="0"/>
              <a:t>실습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97877" y="4050322"/>
            <a:ext cx="1123070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◆ 학습목표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강의에 대해 전반적으로 파악할 수 있다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/>
              <a:t>Decision Tree </a:t>
            </a:r>
            <a:r>
              <a:rPr lang="ko-KR" altLang="en-US" dirty="0" smtClean="0"/>
              <a:t>알고리즘의 기본 개념을 알아본다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4A2B979-F945-4E6D-A38D-6D15DB8770D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60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3</a:t>
            </a:r>
            <a:r>
              <a:rPr lang="en-US" altLang="ko-KR" sz="2400" b="1" dirty="0" smtClean="0">
                <a:latin typeface="+mn-ea"/>
              </a:rPr>
              <a:t>. </a:t>
            </a:r>
            <a:r>
              <a:rPr lang="ko-KR" altLang="en-US" sz="2400" b="1" dirty="0" smtClean="0">
                <a:latin typeface="+mn-ea"/>
              </a:rPr>
              <a:t>예제를 이용한 </a:t>
            </a:r>
            <a:r>
              <a:rPr lang="en-US" altLang="ko-KR" sz="2400" b="1" dirty="0" smtClean="0">
                <a:latin typeface="+mn-ea"/>
              </a:rPr>
              <a:t>Decision Tree </a:t>
            </a:r>
            <a:r>
              <a:rPr lang="ko-KR" altLang="en-US" sz="2400" b="1" dirty="0" smtClean="0">
                <a:latin typeface="+mn-ea"/>
              </a:rPr>
              <a:t>실습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latin typeface="+mn-ea"/>
              </a:rPr>
              <a:t>예제를 이용한 </a:t>
            </a:r>
            <a:r>
              <a:rPr lang="en-US" altLang="ko-KR" sz="2000" b="1" dirty="0" smtClean="0">
                <a:latin typeface="+mn-ea"/>
              </a:rPr>
              <a:t>Decision Tree </a:t>
            </a:r>
            <a:r>
              <a:rPr lang="ko-KR" altLang="en-US" sz="2000" b="1" dirty="0" err="1" smtClean="0">
                <a:latin typeface="+mn-ea"/>
              </a:rPr>
              <a:t>파이썬</a:t>
            </a:r>
            <a:r>
              <a:rPr lang="ko-KR" altLang="en-US" sz="2000" b="1" dirty="0" smtClean="0">
                <a:latin typeface="+mn-ea"/>
              </a:rPr>
              <a:t> 코드 실습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40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42" y="1403050"/>
            <a:ext cx="7572375" cy="94297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80644" y="2507445"/>
            <a:ext cx="9467850" cy="319803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+mn-ea"/>
              </a:rPr>
              <a:t>코드 설명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en-US" altLang="ko-KR" sz="1500" dirty="0" smtClean="0">
                <a:latin typeface="+mn-ea"/>
              </a:rPr>
              <a:t>1. tree </a:t>
            </a:r>
            <a:r>
              <a:rPr lang="ko-KR" altLang="en-US" sz="1500" dirty="0" smtClean="0">
                <a:latin typeface="+mn-ea"/>
              </a:rPr>
              <a:t>패키지 중 의사결정 </a:t>
            </a:r>
            <a:r>
              <a:rPr lang="ko-KR" altLang="en-US" sz="1500" dirty="0" err="1" smtClean="0">
                <a:latin typeface="+mn-ea"/>
              </a:rPr>
              <a:t>트리를</a:t>
            </a:r>
            <a:r>
              <a:rPr lang="ko-KR" altLang="en-US" sz="1500" dirty="0" smtClean="0">
                <a:latin typeface="+mn-ea"/>
              </a:rPr>
              <a:t> </a:t>
            </a:r>
            <a:r>
              <a:rPr lang="en-US" altLang="ko-KR" sz="1500" dirty="0" smtClean="0">
                <a:latin typeface="+mn-ea"/>
              </a:rPr>
              <a:t>dot</a:t>
            </a:r>
            <a:r>
              <a:rPr lang="ko-KR" altLang="en-US" sz="1500" dirty="0" smtClean="0">
                <a:latin typeface="+mn-ea"/>
              </a:rPr>
              <a:t>형식으로 내보내는 함수인 </a:t>
            </a:r>
            <a:r>
              <a:rPr lang="en-US" altLang="ko-KR" sz="1500" dirty="0" err="1" smtClean="0">
                <a:latin typeface="+mn-ea"/>
              </a:rPr>
              <a:t>export_graphviz</a:t>
            </a:r>
            <a:r>
              <a:rPr lang="en-US" altLang="ko-KR" sz="1500" dirty="0" smtClean="0">
                <a:latin typeface="+mn-ea"/>
              </a:rPr>
              <a:t>()</a:t>
            </a:r>
            <a:r>
              <a:rPr lang="ko-KR" altLang="en-US" sz="1500" dirty="0" smtClean="0">
                <a:latin typeface="+mn-ea"/>
              </a:rPr>
              <a:t>를 이용해 트리 표현</a:t>
            </a:r>
            <a:endParaRPr lang="en-US" altLang="ko-KR" sz="1500" dirty="0" smtClean="0">
              <a:latin typeface="+mn-ea"/>
            </a:endParaRPr>
          </a:p>
          <a:p>
            <a:pPr lvl="1"/>
            <a:r>
              <a:rPr lang="en-US" altLang="ko-KR" sz="1500" dirty="0">
                <a:latin typeface="+mn-ea"/>
              </a:rPr>
              <a:t> </a:t>
            </a:r>
            <a:r>
              <a:rPr lang="en-US" altLang="ko-KR" sz="1500" dirty="0" smtClean="0">
                <a:latin typeface="+mn-ea"/>
              </a:rPr>
              <a:t>  </a:t>
            </a:r>
            <a:r>
              <a:rPr lang="ko-KR" altLang="en-US" sz="1500" dirty="0" smtClean="0">
                <a:latin typeface="+mn-ea"/>
              </a:rPr>
              <a:t>을 변수 </a:t>
            </a:r>
            <a:r>
              <a:rPr lang="en-US" altLang="ko-KR" sz="1500" dirty="0" err="1" smtClean="0">
                <a:latin typeface="+mn-ea"/>
              </a:rPr>
              <a:t>dt_dot_data</a:t>
            </a:r>
            <a:r>
              <a:rPr lang="ko-KR" altLang="en-US" sz="1500" dirty="0" smtClean="0">
                <a:latin typeface="+mn-ea"/>
              </a:rPr>
              <a:t>에 저장</a:t>
            </a:r>
            <a:endParaRPr lang="en-US" altLang="ko-KR" sz="1500" dirty="0" smtClean="0">
              <a:latin typeface="+mn-ea"/>
            </a:endParaRPr>
          </a:p>
          <a:p>
            <a:pPr lvl="1"/>
            <a:endParaRPr lang="ko-KR" altLang="en-US" sz="1500" dirty="0" smtClean="0">
              <a:latin typeface="+mn-ea"/>
            </a:endParaRPr>
          </a:p>
          <a:p>
            <a:pPr lvl="1"/>
            <a:r>
              <a:rPr lang="ko-KR" altLang="en-US" sz="1500" dirty="0" smtClean="0">
                <a:latin typeface="+mn-ea"/>
              </a:rPr>
              <a:t>   함수 </a:t>
            </a:r>
            <a:r>
              <a:rPr lang="en-US" altLang="ko-KR" sz="1500" dirty="0" err="1" smtClean="0">
                <a:latin typeface="+mn-ea"/>
              </a:rPr>
              <a:t>export_graphviz</a:t>
            </a:r>
            <a:r>
              <a:rPr lang="ko-KR" altLang="en-US" sz="1500" dirty="0" smtClean="0">
                <a:latin typeface="+mn-ea"/>
              </a:rPr>
              <a:t>에 들어가는 </a:t>
            </a:r>
            <a:r>
              <a:rPr lang="ko-KR" altLang="en-US" sz="1500" dirty="0" err="1" smtClean="0">
                <a:latin typeface="+mn-ea"/>
              </a:rPr>
              <a:t>파라미터로는</a:t>
            </a:r>
            <a:endParaRPr lang="en-US" altLang="ko-KR" sz="1500" dirty="0" smtClean="0">
              <a:latin typeface="+mn-ea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1300" dirty="0" err="1" smtClean="0">
                <a:latin typeface="+mn-ea"/>
              </a:rPr>
              <a:t>dt_clf</a:t>
            </a:r>
            <a:r>
              <a:rPr lang="ko-KR" altLang="en-US" sz="1300" dirty="0" smtClean="0">
                <a:latin typeface="+mn-ea"/>
              </a:rPr>
              <a:t> </a:t>
            </a:r>
            <a:r>
              <a:rPr lang="en-US" altLang="ko-KR" sz="1300" dirty="0" smtClean="0">
                <a:latin typeface="+mn-ea"/>
              </a:rPr>
              <a:t>: </a:t>
            </a:r>
            <a:r>
              <a:rPr lang="ko-KR" altLang="en-US" sz="1300" dirty="0" smtClean="0">
                <a:latin typeface="+mn-ea"/>
              </a:rPr>
              <a:t>의사결정 트리 </a:t>
            </a:r>
            <a:r>
              <a:rPr lang="en-US" altLang="ko-KR" sz="1300" dirty="0" smtClean="0">
                <a:latin typeface="+mn-ea"/>
              </a:rPr>
              <a:t> </a:t>
            </a:r>
            <a:r>
              <a:rPr lang="ko-KR" altLang="en-US" sz="1300" dirty="0" smtClean="0">
                <a:latin typeface="+mn-ea"/>
              </a:rPr>
              <a:t>분류기</a:t>
            </a:r>
            <a:r>
              <a:rPr lang="en-US" altLang="ko-KR" sz="1300" dirty="0" smtClean="0">
                <a:latin typeface="+mn-ea"/>
              </a:rPr>
              <a:t>(</a:t>
            </a:r>
            <a:r>
              <a:rPr lang="en-US" altLang="ko-KR" sz="1300" dirty="0" err="1" smtClean="0">
                <a:latin typeface="+mn-ea"/>
              </a:rPr>
              <a:t>graphviz</a:t>
            </a:r>
            <a:r>
              <a:rPr lang="ko-KR" altLang="en-US" sz="1300" dirty="0" smtClean="0">
                <a:latin typeface="+mn-ea"/>
              </a:rPr>
              <a:t>로 내보낼 의사결정 트리</a:t>
            </a:r>
            <a:r>
              <a:rPr lang="en-US" altLang="ko-KR" sz="1300" dirty="0" smtClean="0">
                <a:latin typeface="+mn-ea"/>
              </a:rPr>
              <a:t>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1300" dirty="0" err="1">
                <a:latin typeface="+mn-ea"/>
              </a:rPr>
              <a:t>o</a:t>
            </a:r>
            <a:r>
              <a:rPr lang="en-US" altLang="ko-KR" sz="1300" dirty="0" err="1" smtClean="0">
                <a:latin typeface="+mn-ea"/>
              </a:rPr>
              <a:t>ut_file</a:t>
            </a:r>
            <a:r>
              <a:rPr lang="en-US" altLang="ko-KR" sz="1300" dirty="0" smtClean="0">
                <a:latin typeface="+mn-ea"/>
              </a:rPr>
              <a:t> : </a:t>
            </a:r>
            <a:r>
              <a:rPr lang="ko-KR" altLang="en-US" sz="1300" dirty="0" smtClean="0">
                <a:latin typeface="+mn-ea"/>
              </a:rPr>
              <a:t>의사결정</a:t>
            </a:r>
            <a:r>
              <a:rPr lang="en-US" altLang="ko-KR" sz="1300" dirty="0" smtClean="0">
                <a:latin typeface="+mn-ea"/>
              </a:rPr>
              <a:t> </a:t>
            </a:r>
            <a:r>
              <a:rPr lang="ko-KR" altLang="en-US" sz="1300" dirty="0" err="1" smtClean="0">
                <a:latin typeface="+mn-ea"/>
              </a:rPr>
              <a:t>트리를</a:t>
            </a:r>
            <a:r>
              <a:rPr lang="ko-KR" altLang="en-US" sz="1300" dirty="0" smtClean="0">
                <a:latin typeface="+mn-ea"/>
              </a:rPr>
              <a:t> 파일 또는 문자열로 반환</a:t>
            </a:r>
            <a:r>
              <a:rPr lang="en-US" altLang="ko-KR" sz="1300" dirty="0" smtClean="0">
                <a:latin typeface="+mn-ea"/>
              </a:rPr>
              <a:t>(</a:t>
            </a:r>
            <a:r>
              <a:rPr lang="ko-KR" altLang="en-US" sz="1300" dirty="0" smtClean="0">
                <a:latin typeface="+mn-ea"/>
              </a:rPr>
              <a:t>기본 </a:t>
            </a:r>
            <a:r>
              <a:rPr lang="en-US" altLang="ko-KR" sz="1300" dirty="0" smtClean="0">
                <a:latin typeface="+mn-ea"/>
              </a:rPr>
              <a:t>: tree.dot, None</a:t>
            </a:r>
            <a:r>
              <a:rPr lang="ko-KR" altLang="en-US" sz="1300" dirty="0" smtClean="0">
                <a:latin typeface="+mn-ea"/>
              </a:rPr>
              <a:t>일 경우 문자열로 반환</a:t>
            </a:r>
            <a:r>
              <a:rPr lang="en-US" altLang="ko-KR" sz="1300" dirty="0" smtClean="0">
                <a:latin typeface="+mn-ea"/>
              </a:rPr>
              <a:t>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1300" dirty="0" err="1">
                <a:latin typeface="+mn-ea"/>
              </a:rPr>
              <a:t>f</a:t>
            </a:r>
            <a:r>
              <a:rPr lang="en-US" altLang="ko-KR" sz="1300" dirty="0" err="1" smtClean="0">
                <a:latin typeface="+mn-ea"/>
              </a:rPr>
              <a:t>eature_names</a:t>
            </a:r>
            <a:r>
              <a:rPr lang="en-US" altLang="ko-KR" sz="1300" dirty="0" smtClean="0">
                <a:latin typeface="+mn-ea"/>
              </a:rPr>
              <a:t> : </a:t>
            </a:r>
            <a:r>
              <a:rPr lang="ko-KR" altLang="en-US" sz="1300" dirty="0" smtClean="0">
                <a:latin typeface="+mn-ea"/>
              </a:rPr>
              <a:t>각 </a:t>
            </a:r>
            <a:r>
              <a:rPr lang="en-US" altLang="ko-KR" sz="1300" dirty="0" smtClean="0">
                <a:latin typeface="+mn-ea"/>
              </a:rPr>
              <a:t>features</a:t>
            </a:r>
            <a:r>
              <a:rPr lang="ko-KR" altLang="en-US" sz="1300" dirty="0" smtClean="0">
                <a:latin typeface="+mn-ea"/>
              </a:rPr>
              <a:t>의 이름</a:t>
            </a:r>
            <a:r>
              <a:rPr lang="en-US" altLang="ko-KR" sz="1300" dirty="0" smtClean="0">
                <a:latin typeface="+mn-ea"/>
              </a:rPr>
              <a:t>(</a:t>
            </a:r>
            <a:r>
              <a:rPr lang="ko-KR" altLang="en-US" sz="1300" dirty="0" smtClean="0">
                <a:latin typeface="+mn-ea"/>
              </a:rPr>
              <a:t>문자열</a:t>
            </a:r>
            <a:r>
              <a:rPr lang="en-US" altLang="ko-KR" sz="1300" dirty="0" smtClean="0">
                <a:latin typeface="+mn-ea"/>
              </a:rPr>
              <a:t>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1300" dirty="0" err="1" smtClean="0">
                <a:latin typeface="+mn-ea"/>
              </a:rPr>
              <a:t>class_names</a:t>
            </a:r>
            <a:r>
              <a:rPr lang="en-US" altLang="ko-KR" sz="1300" dirty="0" smtClean="0">
                <a:latin typeface="+mn-ea"/>
              </a:rPr>
              <a:t> : </a:t>
            </a:r>
            <a:r>
              <a:rPr lang="ko-KR" altLang="en-US" sz="1300" dirty="0" smtClean="0">
                <a:latin typeface="+mn-ea"/>
              </a:rPr>
              <a:t>각</a:t>
            </a:r>
            <a:r>
              <a:rPr lang="en-US" altLang="ko-KR" sz="1300" dirty="0" smtClean="0">
                <a:latin typeface="+mn-ea"/>
              </a:rPr>
              <a:t> </a:t>
            </a:r>
            <a:r>
              <a:rPr lang="ko-KR" altLang="en-US" sz="1300" dirty="0" smtClean="0">
                <a:latin typeface="+mn-ea"/>
              </a:rPr>
              <a:t>대상 </a:t>
            </a:r>
            <a:r>
              <a:rPr lang="en-US" altLang="ko-KR" sz="1300" dirty="0" smtClean="0">
                <a:latin typeface="+mn-ea"/>
              </a:rPr>
              <a:t>class</a:t>
            </a:r>
            <a:r>
              <a:rPr lang="ko-KR" altLang="en-US" sz="1300" dirty="0" smtClean="0">
                <a:latin typeface="+mn-ea"/>
              </a:rPr>
              <a:t>의 이름을 오름차순으로 정렬 </a:t>
            </a:r>
            <a:r>
              <a:rPr lang="en-US" altLang="ko-KR" sz="1300" dirty="0" smtClean="0">
                <a:latin typeface="+mn-ea"/>
              </a:rPr>
              <a:t>(True</a:t>
            </a:r>
            <a:r>
              <a:rPr lang="ko-KR" altLang="en-US" sz="1300" dirty="0" smtClean="0">
                <a:latin typeface="+mn-ea"/>
              </a:rPr>
              <a:t>일 경우 </a:t>
            </a:r>
            <a:r>
              <a:rPr lang="en-US" altLang="ko-KR" sz="1300" dirty="0" smtClean="0">
                <a:latin typeface="+mn-ea"/>
              </a:rPr>
              <a:t>class </a:t>
            </a:r>
            <a:r>
              <a:rPr lang="ko-KR" altLang="en-US" sz="1300" dirty="0" smtClean="0">
                <a:latin typeface="+mn-ea"/>
              </a:rPr>
              <a:t>이름의 </a:t>
            </a:r>
            <a:r>
              <a:rPr lang="en-US" altLang="ko-KR" sz="1300" dirty="0" smtClean="0">
                <a:latin typeface="+mn-ea"/>
              </a:rPr>
              <a:t>symbol </a:t>
            </a:r>
            <a:r>
              <a:rPr lang="ko-KR" altLang="en-US" sz="1300" dirty="0" smtClean="0">
                <a:latin typeface="+mn-ea"/>
              </a:rPr>
              <a:t>표현</a:t>
            </a:r>
            <a:r>
              <a:rPr lang="en-US" altLang="ko-KR" sz="1300" dirty="0" smtClean="0">
                <a:latin typeface="+mn-ea"/>
              </a:rPr>
              <a:t>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1300" dirty="0">
                <a:latin typeface="+mn-ea"/>
              </a:rPr>
              <a:t>f</a:t>
            </a:r>
            <a:r>
              <a:rPr lang="en-US" altLang="ko-KR" sz="1300" dirty="0" smtClean="0">
                <a:latin typeface="+mn-ea"/>
              </a:rPr>
              <a:t>illed : True </a:t>
            </a:r>
            <a:r>
              <a:rPr lang="ko-KR" altLang="en-US" sz="1300" dirty="0" smtClean="0">
                <a:latin typeface="+mn-ea"/>
              </a:rPr>
              <a:t>일 경우 분류를 위한 다수 클래스</a:t>
            </a:r>
            <a:r>
              <a:rPr lang="en-US" altLang="ko-KR" sz="1300" dirty="0" smtClean="0">
                <a:latin typeface="+mn-ea"/>
              </a:rPr>
              <a:t>, </a:t>
            </a:r>
            <a:r>
              <a:rPr lang="ko-KR" altLang="en-US" sz="1300" dirty="0" smtClean="0">
                <a:latin typeface="+mn-ea"/>
              </a:rPr>
              <a:t>회귀 값의 극한 또는 다중 출력의 </a:t>
            </a:r>
            <a:r>
              <a:rPr lang="ko-KR" altLang="en-US" sz="1300" dirty="0" err="1" smtClean="0">
                <a:latin typeface="+mn-ea"/>
              </a:rPr>
              <a:t>노드</a:t>
            </a:r>
            <a:r>
              <a:rPr lang="ko-KR" altLang="en-US" sz="1300" dirty="0" smtClean="0">
                <a:latin typeface="+mn-ea"/>
              </a:rPr>
              <a:t> 순도를 나타내기 위해 </a:t>
            </a:r>
            <a:r>
              <a:rPr lang="ko-KR" altLang="en-US" sz="1300" dirty="0" err="1" smtClean="0">
                <a:latin typeface="+mn-ea"/>
              </a:rPr>
              <a:t>노드를</a:t>
            </a:r>
            <a:r>
              <a:rPr lang="ko-KR" altLang="en-US" sz="1300" dirty="0" smtClean="0">
                <a:latin typeface="+mn-ea"/>
              </a:rPr>
              <a:t> 색칠</a:t>
            </a:r>
            <a:endParaRPr lang="en-US" altLang="ko-KR" sz="1300" dirty="0" smtClean="0">
              <a:latin typeface="+mn-ea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1300" dirty="0" smtClean="0">
                <a:latin typeface="+mn-ea"/>
              </a:rPr>
              <a:t>rounded : True </a:t>
            </a:r>
            <a:r>
              <a:rPr lang="ko-KR" altLang="en-US" sz="1300" dirty="0" smtClean="0">
                <a:latin typeface="+mn-ea"/>
              </a:rPr>
              <a:t>일 경우 둥근 모서리가 있는 </a:t>
            </a:r>
            <a:r>
              <a:rPr lang="ko-KR" altLang="en-US" sz="1300" dirty="0" err="1" smtClean="0">
                <a:latin typeface="+mn-ea"/>
              </a:rPr>
              <a:t>노드</a:t>
            </a:r>
            <a:r>
              <a:rPr lang="ko-KR" altLang="en-US" sz="1300" dirty="0" smtClean="0">
                <a:latin typeface="+mn-ea"/>
              </a:rPr>
              <a:t> 상자를 그리고</a:t>
            </a:r>
            <a:r>
              <a:rPr lang="en-US" altLang="ko-KR" sz="1300" dirty="0" smtClean="0">
                <a:latin typeface="+mn-ea"/>
              </a:rPr>
              <a:t>, Times-Roman </a:t>
            </a:r>
            <a:r>
              <a:rPr lang="ko-KR" altLang="en-US" sz="1300" dirty="0" smtClean="0">
                <a:latin typeface="+mn-ea"/>
              </a:rPr>
              <a:t>대신 </a:t>
            </a:r>
            <a:r>
              <a:rPr lang="en-US" altLang="ko-KR" sz="1300" dirty="0" smtClean="0">
                <a:latin typeface="+mn-ea"/>
              </a:rPr>
              <a:t>Helvetica </a:t>
            </a:r>
            <a:r>
              <a:rPr lang="ko-KR" altLang="en-US" sz="1300" dirty="0" smtClean="0">
                <a:latin typeface="+mn-ea"/>
              </a:rPr>
              <a:t>글꼴 사용</a:t>
            </a:r>
            <a:endParaRPr lang="en-US" altLang="ko-KR" sz="1300" dirty="0" smtClean="0">
              <a:latin typeface="+mn-ea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1300" dirty="0" err="1" smtClean="0">
                <a:latin typeface="+mn-ea"/>
              </a:rPr>
              <a:t>special_characters</a:t>
            </a:r>
            <a:r>
              <a:rPr lang="en-US" altLang="ko-KR" sz="1300" dirty="0" smtClean="0">
                <a:latin typeface="+mn-ea"/>
              </a:rPr>
              <a:t> : True </a:t>
            </a:r>
            <a:r>
              <a:rPr lang="ko-KR" altLang="en-US" sz="1300" dirty="0" smtClean="0">
                <a:latin typeface="+mn-ea"/>
              </a:rPr>
              <a:t>일 경우 특수 문자 표시</a:t>
            </a:r>
            <a:endParaRPr lang="en-US" altLang="ko-KR" sz="13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620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3</a:t>
            </a:r>
            <a:r>
              <a:rPr lang="en-US" altLang="ko-KR" sz="2400" b="1" dirty="0" smtClean="0">
                <a:latin typeface="+mn-ea"/>
              </a:rPr>
              <a:t>. </a:t>
            </a:r>
            <a:r>
              <a:rPr lang="ko-KR" altLang="en-US" sz="2400" b="1" dirty="0" smtClean="0">
                <a:latin typeface="+mn-ea"/>
              </a:rPr>
              <a:t>예제를 이용한 </a:t>
            </a:r>
            <a:r>
              <a:rPr lang="en-US" altLang="ko-KR" sz="2400" b="1" dirty="0" smtClean="0">
                <a:latin typeface="+mn-ea"/>
              </a:rPr>
              <a:t>Decision Tree </a:t>
            </a:r>
            <a:r>
              <a:rPr lang="ko-KR" altLang="en-US" sz="2400" b="1" dirty="0" smtClean="0">
                <a:latin typeface="+mn-ea"/>
              </a:rPr>
              <a:t>실습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latin typeface="+mn-ea"/>
              </a:rPr>
              <a:t>예제를 이용한 </a:t>
            </a:r>
            <a:r>
              <a:rPr lang="en-US" altLang="ko-KR" sz="2000" b="1" dirty="0" smtClean="0">
                <a:latin typeface="+mn-ea"/>
              </a:rPr>
              <a:t>Decision Tree </a:t>
            </a:r>
            <a:r>
              <a:rPr lang="ko-KR" altLang="en-US" sz="2000" b="1" dirty="0" err="1" smtClean="0">
                <a:latin typeface="+mn-ea"/>
              </a:rPr>
              <a:t>파이썬</a:t>
            </a:r>
            <a:r>
              <a:rPr lang="ko-KR" altLang="en-US" sz="2000" b="1" dirty="0" smtClean="0">
                <a:latin typeface="+mn-ea"/>
              </a:rPr>
              <a:t> 코드 실습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80644" y="1860353"/>
            <a:ext cx="9467850" cy="1325129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+mn-ea"/>
              </a:rPr>
              <a:t>코드 설명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en-US" altLang="ko-KR" sz="1500" dirty="0" smtClean="0">
                <a:latin typeface="+mn-ea"/>
              </a:rPr>
              <a:t>1. </a:t>
            </a:r>
            <a:r>
              <a:rPr lang="en-US" altLang="ko-KR" sz="1500" dirty="0" err="1" smtClean="0">
                <a:latin typeface="+mn-ea"/>
              </a:rPr>
              <a:t>Pydotplus</a:t>
            </a:r>
            <a:r>
              <a:rPr lang="en-US" altLang="ko-KR" sz="1500" dirty="0" smtClean="0">
                <a:latin typeface="+mn-ea"/>
              </a:rPr>
              <a:t> </a:t>
            </a:r>
            <a:r>
              <a:rPr lang="ko-KR" altLang="en-US" sz="1500" dirty="0" smtClean="0">
                <a:latin typeface="+mn-ea"/>
              </a:rPr>
              <a:t>모듈 중 </a:t>
            </a:r>
            <a:r>
              <a:rPr lang="en-US" altLang="ko-KR" sz="1500" dirty="0" smtClean="0">
                <a:latin typeface="+mn-ea"/>
              </a:rPr>
              <a:t>Dot </a:t>
            </a:r>
            <a:r>
              <a:rPr lang="ko-KR" altLang="en-US" sz="1500" dirty="0" smtClean="0">
                <a:latin typeface="+mn-ea"/>
              </a:rPr>
              <a:t>형식의 데이터로 정의된 그래프를 로드</a:t>
            </a:r>
            <a:r>
              <a:rPr lang="en-US" altLang="ko-KR" sz="1500" dirty="0" smtClean="0">
                <a:latin typeface="+mn-ea"/>
              </a:rPr>
              <a:t>(load)</a:t>
            </a:r>
            <a:r>
              <a:rPr lang="ko-KR" altLang="en-US" sz="1500" dirty="0" smtClean="0">
                <a:latin typeface="+mn-ea"/>
              </a:rPr>
              <a:t>하는 함수인</a:t>
            </a:r>
            <a:endParaRPr lang="en-US" altLang="ko-KR" sz="1500" dirty="0" smtClean="0">
              <a:latin typeface="+mn-ea"/>
            </a:endParaRPr>
          </a:p>
          <a:p>
            <a:pPr lvl="1"/>
            <a:r>
              <a:rPr lang="ko-KR" altLang="en-US" sz="1500" dirty="0" smtClean="0">
                <a:latin typeface="+mn-ea"/>
              </a:rPr>
              <a:t>   </a:t>
            </a:r>
            <a:r>
              <a:rPr lang="en-US" altLang="ko-KR" sz="1500" dirty="0" err="1" smtClean="0">
                <a:latin typeface="+mn-ea"/>
              </a:rPr>
              <a:t>graph_from_dot_data</a:t>
            </a:r>
            <a:r>
              <a:rPr lang="en-US" altLang="ko-KR" sz="1500" dirty="0" smtClean="0">
                <a:latin typeface="+mn-ea"/>
              </a:rPr>
              <a:t>()</a:t>
            </a:r>
            <a:r>
              <a:rPr lang="ko-KR" altLang="en-US" sz="1500" dirty="0" smtClean="0">
                <a:latin typeface="+mn-ea"/>
              </a:rPr>
              <a:t>에 변수 </a:t>
            </a:r>
            <a:r>
              <a:rPr lang="en-US" altLang="ko-KR" sz="1500" dirty="0" err="1" smtClean="0">
                <a:latin typeface="+mn-ea"/>
              </a:rPr>
              <a:t>dt_dot_data</a:t>
            </a:r>
            <a:r>
              <a:rPr lang="ko-KR" altLang="en-US" sz="1500" dirty="0" smtClean="0">
                <a:latin typeface="+mn-ea"/>
              </a:rPr>
              <a:t>를 입력한 후 변수 </a:t>
            </a:r>
            <a:r>
              <a:rPr lang="en-US" altLang="ko-KR" sz="1500" dirty="0" err="1" smtClean="0">
                <a:latin typeface="+mn-ea"/>
              </a:rPr>
              <a:t>dt_graph</a:t>
            </a:r>
            <a:r>
              <a:rPr lang="ko-KR" altLang="en-US" sz="1500" dirty="0" smtClean="0">
                <a:latin typeface="+mn-ea"/>
              </a:rPr>
              <a:t>에 저장 </a:t>
            </a:r>
            <a:endParaRPr lang="en-US" altLang="ko-KR" sz="1500" dirty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44" y="1403050"/>
            <a:ext cx="757237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67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3. </a:t>
            </a:r>
            <a:r>
              <a:rPr lang="ko-KR" altLang="en-US" sz="2400" b="1" dirty="0" smtClean="0">
                <a:latin typeface="+mn-ea"/>
              </a:rPr>
              <a:t>예제를 이용한 </a:t>
            </a:r>
            <a:r>
              <a:rPr lang="en-US" altLang="ko-KR" sz="2400" b="1" dirty="0" smtClean="0">
                <a:latin typeface="+mn-ea"/>
              </a:rPr>
              <a:t>Decision Tree </a:t>
            </a:r>
            <a:r>
              <a:rPr lang="ko-KR" altLang="en-US" sz="2400" b="1" dirty="0" smtClean="0">
                <a:latin typeface="+mn-ea"/>
              </a:rPr>
              <a:t>실습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latin typeface="+mn-ea"/>
              </a:rPr>
              <a:t>예제를 이용한 </a:t>
            </a:r>
            <a:r>
              <a:rPr lang="en-US" altLang="ko-KR" sz="2000" b="1" dirty="0" smtClean="0">
                <a:latin typeface="+mn-ea"/>
              </a:rPr>
              <a:t>Decision Tree </a:t>
            </a:r>
            <a:r>
              <a:rPr lang="ko-KR" altLang="en-US" sz="2000" b="1" dirty="0" err="1" smtClean="0">
                <a:latin typeface="+mn-ea"/>
              </a:rPr>
              <a:t>파이썬</a:t>
            </a:r>
            <a:r>
              <a:rPr lang="ko-KR" altLang="en-US" sz="2000" b="1" dirty="0" smtClean="0">
                <a:latin typeface="+mn-ea"/>
              </a:rPr>
              <a:t> 코드 실습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42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44" y="1399472"/>
            <a:ext cx="7553325" cy="3048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80644" y="1860352"/>
            <a:ext cx="7146192" cy="1325129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+mn-ea"/>
              </a:rPr>
              <a:t>코드 설명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en-US" altLang="ko-KR" sz="1500" dirty="0" smtClean="0">
                <a:latin typeface="+mn-ea"/>
              </a:rPr>
              <a:t>1. </a:t>
            </a:r>
            <a:r>
              <a:rPr lang="ko-KR" altLang="en-US" sz="1500" dirty="0" smtClean="0">
                <a:latin typeface="+mn-ea"/>
              </a:rPr>
              <a:t>변수 </a:t>
            </a:r>
            <a:r>
              <a:rPr lang="en-US" altLang="ko-KR" sz="1500" dirty="0" err="1" smtClean="0">
                <a:latin typeface="+mn-ea"/>
              </a:rPr>
              <a:t>dt_graph</a:t>
            </a:r>
            <a:r>
              <a:rPr lang="ko-KR" altLang="en-US" sz="1500" dirty="0" smtClean="0">
                <a:latin typeface="+mn-ea"/>
              </a:rPr>
              <a:t>에 대한 정보를 </a:t>
            </a:r>
            <a:r>
              <a:rPr lang="en-US" altLang="ko-KR" sz="1500" dirty="0" err="1" smtClean="0">
                <a:latin typeface="+mn-ea"/>
              </a:rPr>
              <a:t>png</a:t>
            </a:r>
            <a:r>
              <a:rPr lang="ko-KR" altLang="en-US" sz="1500" dirty="0" smtClean="0">
                <a:latin typeface="+mn-ea"/>
              </a:rPr>
              <a:t>파일로 생성하는 함수 </a:t>
            </a:r>
            <a:r>
              <a:rPr lang="en-US" altLang="ko-KR" sz="1500" dirty="0" err="1" smtClean="0">
                <a:latin typeface="+mn-ea"/>
              </a:rPr>
              <a:t>create_png</a:t>
            </a:r>
            <a:r>
              <a:rPr lang="en-US" altLang="ko-KR" sz="1500" dirty="0" smtClean="0">
                <a:latin typeface="+mn-ea"/>
              </a:rPr>
              <a:t>()</a:t>
            </a:r>
            <a:r>
              <a:rPr lang="ko-KR" altLang="en-US" sz="1500" dirty="0" smtClean="0">
                <a:latin typeface="+mn-ea"/>
              </a:rPr>
              <a:t>를</a:t>
            </a:r>
            <a:endParaRPr lang="en-US" altLang="ko-KR" sz="1500" dirty="0" smtClean="0">
              <a:latin typeface="+mn-ea"/>
            </a:endParaRPr>
          </a:p>
          <a:p>
            <a:pPr lvl="1"/>
            <a:r>
              <a:rPr lang="ko-KR" altLang="en-US" sz="1500" dirty="0">
                <a:latin typeface="+mn-ea"/>
              </a:rPr>
              <a:t> </a:t>
            </a:r>
            <a:r>
              <a:rPr lang="ko-KR" altLang="en-US" sz="1500" dirty="0" smtClean="0">
                <a:latin typeface="+mn-ea"/>
              </a:rPr>
              <a:t>  사용한 후</a:t>
            </a:r>
            <a:r>
              <a:rPr lang="en-US" altLang="ko-KR" sz="1500" dirty="0" smtClean="0">
                <a:latin typeface="+mn-ea"/>
              </a:rPr>
              <a:t>,</a:t>
            </a:r>
            <a:r>
              <a:rPr lang="ko-KR" altLang="en-US" sz="1500" dirty="0" smtClean="0">
                <a:latin typeface="+mn-ea"/>
              </a:rPr>
              <a:t> 이미지 객체를 만드는 </a:t>
            </a:r>
            <a:r>
              <a:rPr lang="en-US" altLang="ko-KR" sz="1500" dirty="0" smtClean="0">
                <a:latin typeface="+mn-ea"/>
              </a:rPr>
              <a:t>Image </a:t>
            </a:r>
            <a:r>
              <a:rPr lang="ko-KR" altLang="en-US" sz="1500" dirty="0" smtClean="0">
                <a:latin typeface="+mn-ea"/>
              </a:rPr>
              <a:t>모듈을 통해 그래프 표현</a:t>
            </a:r>
            <a:endParaRPr lang="en-US" altLang="ko-KR" sz="1500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9079" y="1860352"/>
            <a:ext cx="4353281" cy="312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08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981950" y="6356354"/>
            <a:ext cx="2057400" cy="365125"/>
          </a:xfrm>
        </p:spPr>
        <p:txBody>
          <a:bodyPr/>
          <a:lstStyle/>
          <a:p>
            <a:fld id="{74A2B979-F945-4E6D-A38D-6D15DB8770D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43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55571" y="2996952"/>
            <a:ext cx="968085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sz="4000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4000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Random Forest</a:t>
            </a:r>
            <a:r>
              <a:rPr lang="ko-KR" altLang="en-US" sz="4000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이용한 데이터 분석</a:t>
            </a:r>
            <a:endParaRPr lang="en-US" altLang="ko-KR" sz="4000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299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7877" y="808892"/>
            <a:ext cx="560114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◆ 학습목차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Random Forest </a:t>
            </a:r>
            <a:r>
              <a:rPr lang="ko-KR" altLang="en-US" dirty="0" smtClean="0"/>
              <a:t>소개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Random</a:t>
            </a:r>
            <a:r>
              <a:rPr lang="ko-KR" altLang="en-US" dirty="0" smtClean="0"/>
              <a:t> </a:t>
            </a:r>
            <a:r>
              <a:rPr lang="en-US" altLang="ko-KR" dirty="0" smtClean="0"/>
              <a:t>Forest </a:t>
            </a:r>
            <a:r>
              <a:rPr lang="ko-KR" altLang="en-US" dirty="0" smtClean="0"/>
              <a:t>이론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dirty="0">
                <a:latin typeface="+mn-ea"/>
              </a:rPr>
              <a:t>Iris </a:t>
            </a:r>
            <a:r>
              <a:rPr lang="ko-KR" altLang="en-US" dirty="0">
                <a:latin typeface="+mn-ea"/>
              </a:rPr>
              <a:t>데이터를 이용한 간단한 </a:t>
            </a:r>
            <a:r>
              <a:rPr lang="en-US" altLang="ko-KR" dirty="0">
                <a:latin typeface="+mn-ea"/>
              </a:rPr>
              <a:t>Random Forest</a:t>
            </a:r>
            <a:r>
              <a:rPr lang="ko-KR" altLang="en-US" dirty="0">
                <a:latin typeface="+mn-ea"/>
              </a:rPr>
              <a:t> 구현</a:t>
            </a:r>
            <a:endParaRPr lang="en-US" altLang="ko-KR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dirty="0" smtClean="0">
                <a:latin typeface="+mn-ea"/>
              </a:rPr>
              <a:t>Random Forest</a:t>
            </a:r>
            <a:r>
              <a:rPr lang="ko-KR" altLang="en-US" dirty="0" smtClean="0">
                <a:latin typeface="+mn-ea"/>
              </a:rPr>
              <a:t> 성능 제고 방법</a:t>
            </a:r>
            <a:endParaRPr lang="en-US" altLang="ko-KR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97877" y="3231172"/>
            <a:ext cx="112307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◆ 학습목표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Random Forest</a:t>
            </a:r>
            <a:r>
              <a:rPr lang="ko-KR" altLang="en-US" dirty="0" smtClean="0"/>
              <a:t>에 작동 방법 학습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Python</a:t>
            </a:r>
            <a:r>
              <a:rPr lang="ko-KR" altLang="en-US" dirty="0" smtClean="0"/>
              <a:t>으로 간단한 </a:t>
            </a:r>
            <a:r>
              <a:rPr lang="en-US" altLang="ko-KR" dirty="0" smtClean="0"/>
              <a:t>Random </a:t>
            </a:r>
            <a:r>
              <a:rPr lang="en-US" altLang="ko-KR" dirty="0"/>
              <a:t>F</a:t>
            </a:r>
            <a:r>
              <a:rPr lang="en-US" altLang="ko-KR" dirty="0" smtClean="0"/>
              <a:t>orest</a:t>
            </a:r>
            <a:r>
              <a:rPr lang="ko-KR" altLang="en-US" dirty="0" smtClean="0"/>
              <a:t>를 구현하고 실행하는 방법에 대해 학습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Random Forest</a:t>
            </a:r>
            <a:r>
              <a:rPr lang="ko-KR" altLang="en-US" dirty="0" smtClean="0"/>
              <a:t>의 성능제고 방법 학습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4A2B979-F945-4E6D-A38D-6D15DB8770D2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FB1A7-BC9B-4AF0-8E24-68CAAA8FDAEE}" type="datetime1">
              <a:rPr lang="ko-KR" altLang="en-US" smtClean="0"/>
              <a:t>2017-09-17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55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 smtClean="0">
                <a:latin typeface="+mn-ea"/>
              </a:rPr>
              <a:t>강의 개요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1) Random Forest</a:t>
            </a:r>
            <a:r>
              <a:rPr lang="ko-KR" altLang="en-US" sz="2000" b="1" dirty="0" smtClean="0">
                <a:latin typeface="+mn-ea"/>
              </a:rPr>
              <a:t>를 이용한 데이터분석 방법에 대해 학습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0276" y="1347375"/>
            <a:ext cx="837027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arenBoth"/>
            </a:pPr>
            <a:r>
              <a:rPr lang="en-US" altLang="ko-KR" sz="2000" b="1" dirty="0" smtClean="0">
                <a:latin typeface="+mn-ea"/>
              </a:rPr>
              <a:t>Random Forest </a:t>
            </a:r>
            <a:r>
              <a:rPr lang="ko-KR" altLang="en-US" sz="2000" b="1" dirty="0" smtClean="0">
                <a:latin typeface="+mn-ea"/>
              </a:rPr>
              <a:t>소개</a:t>
            </a:r>
            <a:endParaRPr lang="en-US" altLang="ko-KR" sz="2000" b="1" dirty="0" smtClean="0">
              <a:latin typeface="+mn-ea"/>
            </a:endParaRPr>
          </a:p>
          <a:p>
            <a:pPr marL="457200" indent="-457200">
              <a:buAutoNum type="arabicParenBoth"/>
            </a:pPr>
            <a:r>
              <a:rPr lang="en-US" altLang="ko-KR" sz="2000" b="1" dirty="0" smtClean="0">
                <a:latin typeface="+mn-ea"/>
              </a:rPr>
              <a:t>Random Forest </a:t>
            </a:r>
            <a:r>
              <a:rPr lang="ko-KR" altLang="en-US" sz="2000" b="1" dirty="0" smtClean="0">
                <a:latin typeface="+mn-ea"/>
              </a:rPr>
              <a:t>이</a:t>
            </a:r>
            <a:r>
              <a:rPr lang="ko-KR" altLang="en-US" sz="2000" b="1" dirty="0">
                <a:latin typeface="+mn-ea"/>
              </a:rPr>
              <a:t>론</a:t>
            </a:r>
            <a:endParaRPr lang="en-US" altLang="ko-KR" sz="2000" b="1" dirty="0" smtClean="0">
              <a:latin typeface="+mn-ea"/>
            </a:endParaRPr>
          </a:p>
          <a:p>
            <a:pPr marL="457200" indent="-457200">
              <a:buAutoNum type="arabicParenBoth"/>
            </a:pPr>
            <a:r>
              <a:rPr lang="en-US" altLang="ko-KR" sz="2000" b="1" dirty="0" smtClean="0">
                <a:latin typeface="+mn-ea"/>
              </a:rPr>
              <a:t>Iris </a:t>
            </a:r>
            <a:r>
              <a:rPr lang="ko-KR" altLang="en-US" sz="2000" b="1" dirty="0" smtClean="0">
                <a:latin typeface="+mn-ea"/>
              </a:rPr>
              <a:t>데이터를 이용해 간단한 </a:t>
            </a:r>
            <a:r>
              <a:rPr lang="en-US" altLang="ko-KR" sz="2000" b="1" dirty="0" smtClean="0">
                <a:latin typeface="+mn-ea"/>
              </a:rPr>
              <a:t>Random Forest</a:t>
            </a:r>
            <a:r>
              <a:rPr lang="ko-KR" altLang="en-US" sz="2000" b="1" dirty="0" smtClean="0">
                <a:latin typeface="+mn-ea"/>
              </a:rPr>
              <a:t> 구현</a:t>
            </a:r>
            <a:endParaRPr lang="en-US" altLang="ko-KR" sz="2000" b="1" dirty="0" smtClean="0">
              <a:latin typeface="+mn-ea"/>
            </a:endParaRPr>
          </a:p>
          <a:p>
            <a:pPr marL="457200" indent="-457200">
              <a:buFontTx/>
              <a:buAutoNum type="arabicParenBoth"/>
            </a:pPr>
            <a:r>
              <a:rPr lang="en-US" altLang="ko-KR" sz="2000" b="1" dirty="0" smtClean="0">
                <a:latin typeface="+mn-ea"/>
              </a:rPr>
              <a:t>Random Forest</a:t>
            </a:r>
            <a:r>
              <a:rPr lang="ko-KR" altLang="en-US" sz="2000" b="1" dirty="0" smtClean="0">
                <a:latin typeface="+mn-ea"/>
              </a:rPr>
              <a:t> 성능 제고 방법</a:t>
            </a:r>
            <a:endParaRPr lang="en-US" altLang="ko-KR" sz="2000" b="1" dirty="0" smtClean="0">
              <a:latin typeface="+mn-ea"/>
            </a:endParaRPr>
          </a:p>
          <a:p>
            <a:pPr marL="457200" indent="-457200">
              <a:buAutoNum type="arabicParenBoth"/>
            </a:pPr>
            <a:endParaRPr lang="en-US" altLang="ko-KR" sz="2000" b="1" dirty="0" smtClean="0">
              <a:latin typeface="+mn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CF562-1223-4DD0-8110-FCE03F869EAC}" type="datetime1">
              <a:rPr lang="ko-KR" altLang="en-US" smtClean="0"/>
              <a:t>2017-09-17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Random Forest </a:t>
            </a:r>
            <a:r>
              <a:rPr lang="ko-KR" altLang="en-US" sz="2400" b="1" dirty="0" smtClean="0">
                <a:latin typeface="+mn-ea"/>
              </a:rPr>
              <a:t>소개</a:t>
            </a:r>
            <a:r>
              <a:rPr lang="en-US" altLang="ko-KR" sz="2400" b="1" dirty="0" smtClean="0">
                <a:latin typeface="+mn-ea"/>
              </a:rPr>
              <a:t> 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4867" y="922867"/>
            <a:ext cx="1114213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Random Forest</a:t>
            </a:r>
            <a:r>
              <a:rPr lang="ko-KR" altLang="en-US" dirty="0" smtClean="0"/>
              <a:t>는</a:t>
            </a:r>
            <a:r>
              <a:rPr lang="ko-KR" altLang="en-US" dirty="0"/>
              <a:t> </a:t>
            </a:r>
            <a:r>
              <a:rPr lang="en-US" altLang="ko-KR" dirty="0"/>
              <a:t>2001</a:t>
            </a:r>
            <a:r>
              <a:rPr lang="ko-KR" altLang="en-US" dirty="0"/>
              <a:t>년에 </a:t>
            </a:r>
            <a:r>
              <a:rPr lang="en-US" altLang="ko-KR" dirty="0"/>
              <a:t>Leo </a:t>
            </a:r>
            <a:r>
              <a:rPr lang="en-US" altLang="ko-KR" dirty="0" err="1"/>
              <a:t>Breiman</a:t>
            </a:r>
            <a:r>
              <a:rPr lang="ko-KR" altLang="en-US" dirty="0"/>
              <a:t>에 의해 처음으로 </a:t>
            </a:r>
            <a:r>
              <a:rPr lang="ko-KR" altLang="en-US" dirty="0" smtClean="0"/>
              <a:t>소개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Decision Tree</a:t>
            </a:r>
            <a:r>
              <a:rPr lang="ko-KR" altLang="en-US" dirty="0" smtClean="0"/>
              <a:t>의 </a:t>
            </a:r>
            <a:r>
              <a:rPr lang="ko-KR" altLang="en-US" dirty="0"/>
              <a:t>단점을 </a:t>
            </a:r>
            <a:r>
              <a:rPr lang="ko-KR" altLang="en-US" dirty="0" smtClean="0"/>
              <a:t>개선하기 위한 </a:t>
            </a:r>
            <a:r>
              <a:rPr lang="ko-KR" altLang="en-US" dirty="0"/>
              <a:t>알고리즘 중 </a:t>
            </a:r>
            <a:r>
              <a:rPr lang="ko-KR" altLang="en-US" dirty="0" smtClean="0"/>
              <a:t>하나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Decision Tree</a:t>
            </a:r>
            <a:r>
              <a:rPr lang="ko-KR" altLang="en-US" dirty="0" smtClean="0"/>
              <a:t>의 확장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Random </a:t>
            </a:r>
            <a:r>
              <a:rPr lang="en-US" altLang="ko-KR" dirty="0" smtClean="0"/>
              <a:t>Forest</a:t>
            </a:r>
            <a:r>
              <a:rPr lang="ko-KR" altLang="en-US" dirty="0" smtClean="0"/>
              <a:t>는 훌륭한 데이터 분석 알고리즘 중 하나</a:t>
            </a:r>
            <a:endParaRPr lang="en-US" altLang="ko-KR" dirty="0" smtClean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ko-KR" altLang="en-US" dirty="0"/>
              <a:t>데이터 분류</a:t>
            </a:r>
            <a:r>
              <a:rPr lang="en-US" altLang="ko-KR" dirty="0"/>
              <a:t>(classification)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ko-KR" altLang="en-US" dirty="0"/>
              <a:t>데이터</a:t>
            </a:r>
            <a:r>
              <a:rPr lang="en-US" altLang="ko-KR" dirty="0"/>
              <a:t> </a:t>
            </a:r>
            <a:r>
              <a:rPr lang="ko-KR" altLang="en-US" dirty="0"/>
              <a:t>군집</a:t>
            </a:r>
            <a:r>
              <a:rPr lang="en-US" altLang="ko-KR" dirty="0"/>
              <a:t>(clustering)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dirty="0"/>
              <a:t>Feature</a:t>
            </a:r>
            <a:r>
              <a:rPr lang="ko-KR" altLang="en-US" dirty="0"/>
              <a:t>의 중요성 확인</a:t>
            </a:r>
            <a:endParaRPr lang="en-US" altLang="ko-KR" dirty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ko-KR" altLang="en-US" dirty="0"/>
              <a:t>데이터 예측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8F7CB-F242-48DA-9C6A-66D5957C8114}" type="datetime1">
              <a:rPr lang="ko-KR" altLang="en-US" smtClean="0"/>
              <a:t>2017-09-17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37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Random Forest </a:t>
            </a:r>
            <a:r>
              <a:rPr lang="ko-KR" altLang="en-US" sz="2400" b="1" dirty="0">
                <a:latin typeface="+mn-ea"/>
              </a:rPr>
              <a:t>이론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4868" y="922866"/>
            <a:ext cx="542395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Random Forest </a:t>
            </a:r>
            <a:r>
              <a:rPr lang="ko-KR" altLang="en-US" dirty="0" smtClean="0"/>
              <a:t>예측 모듈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800100" lvl="1" indent="-342900">
              <a:buFont typeface="+mj-lt"/>
              <a:buAutoNum type="arabicParenR"/>
            </a:pPr>
            <a:r>
              <a:rPr lang="en-US" altLang="ko-KR" dirty="0" smtClean="0"/>
              <a:t>Dataset</a:t>
            </a:r>
            <a:r>
              <a:rPr lang="ko-KR" altLang="en-US" dirty="0" smtClean="0"/>
              <a:t>에서 샘</a:t>
            </a:r>
            <a:r>
              <a:rPr lang="ko-KR" altLang="en-US" dirty="0"/>
              <a:t>플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데이터를 선택</a:t>
            </a:r>
            <a:r>
              <a:rPr lang="en-US" altLang="ko-KR" dirty="0" smtClean="0"/>
              <a:t>(bagging/bootstrap aggregation)</a:t>
            </a:r>
          </a:p>
          <a:p>
            <a:pPr marL="800100" lvl="1" indent="-342900">
              <a:buFont typeface="+mj-lt"/>
              <a:buAutoNum type="arabicParenR"/>
            </a:pPr>
            <a:endParaRPr lang="en-US" altLang="ko-KR" dirty="0" smtClean="0"/>
          </a:p>
          <a:p>
            <a:pPr marL="800100" lvl="1" indent="-342900">
              <a:buFont typeface="+mj-lt"/>
              <a:buAutoNum type="arabicParenR"/>
            </a:pPr>
            <a:r>
              <a:rPr lang="ko-KR" altLang="en-US" dirty="0" smtClean="0"/>
              <a:t>샘플 데이터를 이용해 </a:t>
            </a:r>
            <a:r>
              <a:rPr lang="en-US" altLang="ko-KR" dirty="0" smtClean="0"/>
              <a:t>Decision Tree</a:t>
            </a:r>
            <a:r>
              <a:rPr lang="ko-KR" altLang="en-US" dirty="0" smtClean="0"/>
              <a:t>를 생성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arenR"/>
            </a:pPr>
            <a:endParaRPr lang="en-US" altLang="ko-KR" dirty="0" smtClean="0"/>
          </a:p>
          <a:p>
            <a:pPr marL="800100" lvl="1" indent="-342900">
              <a:buFont typeface="+mj-lt"/>
              <a:buAutoNum type="arabicParenR"/>
            </a:pPr>
            <a:r>
              <a:rPr lang="ko-KR" altLang="en-US" dirty="0" smtClean="0"/>
              <a:t>과정 </a:t>
            </a:r>
            <a:r>
              <a:rPr lang="en-US" altLang="ko-KR" dirty="0" smtClean="0"/>
              <a:t>1), 2)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n</a:t>
            </a:r>
            <a:r>
              <a:rPr lang="ko-KR" altLang="en-US" dirty="0" smtClean="0"/>
              <a:t>번 반복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arenR"/>
            </a:pPr>
            <a:endParaRPr lang="en-US" altLang="ko-KR" dirty="0" smtClean="0"/>
          </a:p>
          <a:p>
            <a:pPr marL="800100" lvl="1" indent="-342900">
              <a:buFont typeface="+mj-lt"/>
              <a:buAutoNum type="arabicParenR"/>
            </a:pPr>
            <a:r>
              <a:rPr lang="ko-KR" altLang="en-US" dirty="0" smtClean="0"/>
              <a:t>과정 </a:t>
            </a:r>
            <a:r>
              <a:rPr lang="en-US" altLang="ko-KR" dirty="0" smtClean="0"/>
              <a:t>3)</a:t>
            </a:r>
            <a:r>
              <a:rPr lang="ko-KR" altLang="en-US" dirty="0" smtClean="0"/>
              <a:t>을 통해 생성한 </a:t>
            </a:r>
            <a:r>
              <a:rPr lang="en-US" altLang="ko-KR" dirty="0" smtClean="0"/>
              <a:t>n</a:t>
            </a:r>
            <a:r>
              <a:rPr lang="ko-KR" altLang="en-US" dirty="0" smtClean="0"/>
              <a:t>개의 </a:t>
            </a:r>
            <a:r>
              <a:rPr lang="en-US" altLang="ko-KR" dirty="0"/>
              <a:t>D</a:t>
            </a:r>
            <a:r>
              <a:rPr lang="en-US" altLang="ko-KR" dirty="0" smtClean="0"/>
              <a:t>ecision </a:t>
            </a:r>
            <a:r>
              <a:rPr lang="en-US" altLang="ko-KR" dirty="0"/>
              <a:t>T</a:t>
            </a:r>
            <a:r>
              <a:rPr lang="en-US" altLang="ko-KR" dirty="0" smtClean="0"/>
              <a:t>ree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이용해 예측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arenR"/>
            </a:pPr>
            <a:endParaRPr lang="en-US" altLang="ko-KR" dirty="0" smtClean="0"/>
          </a:p>
          <a:p>
            <a:pPr marL="800100" lvl="1" indent="-342900">
              <a:buFont typeface="+mj-lt"/>
              <a:buAutoNum type="arabicParenR"/>
            </a:pPr>
            <a:r>
              <a:rPr lang="ko-KR" altLang="en-US" dirty="0" smtClean="0"/>
              <a:t>예측 결과에서 가장 많이 등장하는 결과를 선택하여 최종 결과로 선택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arenR"/>
            </a:pPr>
            <a:endParaRPr lang="en-US" altLang="ko-KR" dirty="0"/>
          </a:p>
        </p:txBody>
      </p:sp>
      <p:grpSp>
        <p:nvGrpSpPr>
          <p:cNvPr id="72" name="그룹 71"/>
          <p:cNvGrpSpPr/>
          <p:nvPr/>
        </p:nvGrpSpPr>
        <p:grpSpPr>
          <a:xfrm>
            <a:off x="7105650" y="1471176"/>
            <a:ext cx="4276725" cy="3479225"/>
            <a:chOff x="6915150" y="2569149"/>
            <a:chExt cx="4276725" cy="3479225"/>
          </a:xfrm>
        </p:grpSpPr>
        <p:sp>
          <p:nvSpPr>
            <p:cNvPr id="5" name="원통 4"/>
            <p:cNvSpPr/>
            <p:nvPr/>
          </p:nvSpPr>
          <p:spPr>
            <a:xfrm>
              <a:off x="8562976" y="2569149"/>
              <a:ext cx="762000" cy="538602"/>
            </a:xfrm>
            <a:prstGeom prst="ca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Data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원통 8"/>
            <p:cNvSpPr/>
            <p:nvPr/>
          </p:nvSpPr>
          <p:spPr>
            <a:xfrm>
              <a:off x="6915150" y="3661923"/>
              <a:ext cx="762000" cy="538602"/>
            </a:xfrm>
            <a:prstGeom prst="ca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Data_1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원통 9"/>
            <p:cNvSpPr/>
            <p:nvPr/>
          </p:nvSpPr>
          <p:spPr>
            <a:xfrm>
              <a:off x="7962900" y="3661923"/>
              <a:ext cx="762000" cy="538602"/>
            </a:xfrm>
            <a:prstGeom prst="ca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Data_2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원통 10"/>
            <p:cNvSpPr/>
            <p:nvPr/>
          </p:nvSpPr>
          <p:spPr>
            <a:xfrm>
              <a:off x="10429875" y="3661923"/>
              <a:ext cx="762000" cy="538602"/>
            </a:xfrm>
            <a:prstGeom prst="ca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Data_n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원통 11"/>
            <p:cNvSpPr/>
            <p:nvPr/>
          </p:nvSpPr>
          <p:spPr>
            <a:xfrm>
              <a:off x="8943975" y="3661923"/>
              <a:ext cx="762000" cy="538602"/>
            </a:xfrm>
            <a:prstGeom prst="ca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Data_3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915150" y="4538224"/>
              <a:ext cx="762000" cy="3481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Tree_1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962900" y="4538224"/>
              <a:ext cx="762000" cy="3481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Tree_2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8943975" y="4538225"/>
              <a:ext cx="762000" cy="3481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Tree_3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0429875" y="4538225"/>
              <a:ext cx="762000" cy="3481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Tree_n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직선 화살표 연결선 17"/>
            <p:cNvCxnSpPr>
              <a:stCxn id="9" idx="3"/>
              <a:endCxn id="13" idx="0"/>
            </p:cNvCxnSpPr>
            <p:nvPr/>
          </p:nvCxnSpPr>
          <p:spPr>
            <a:xfrm>
              <a:off x="7296150" y="4200525"/>
              <a:ext cx="0" cy="33769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>
              <a:stCxn id="10" idx="3"/>
              <a:endCxn id="14" idx="0"/>
            </p:cNvCxnSpPr>
            <p:nvPr/>
          </p:nvCxnSpPr>
          <p:spPr>
            <a:xfrm>
              <a:off x="8343900" y="4200525"/>
              <a:ext cx="0" cy="33769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11" idx="3"/>
              <a:endCxn id="16" idx="0"/>
            </p:cNvCxnSpPr>
            <p:nvPr/>
          </p:nvCxnSpPr>
          <p:spPr>
            <a:xfrm>
              <a:off x="10810875" y="4200525"/>
              <a:ext cx="0" cy="3377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8562976" y="5638799"/>
              <a:ext cx="933450" cy="4095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Combine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Results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꺾인 연결선 27"/>
            <p:cNvCxnSpPr>
              <a:stCxn id="5" idx="3"/>
              <a:endCxn id="9" idx="0"/>
            </p:cNvCxnSpPr>
            <p:nvPr/>
          </p:nvCxnSpPr>
          <p:spPr>
            <a:xfrm rot="5400000">
              <a:off x="7775652" y="2628249"/>
              <a:ext cx="688823" cy="1647826"/>
            </a:xfrm>
            <a:prstGeom prst="bentConnector3">
              <a:avLst>
                <a:gd name="adj1" fmla="val 41703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꺾인 연결선 29"/>
            <p:cNvCxnSpPr>
              <a:stCxn id="5" idx="3"/>
              <a:endCxn id="10" idx="0"/>
            </p:cNvCxnSpPr>
            <p:nvPr/>
          </p:nvCxnSpPr>
          <p:spPr>
            <a:xfrm rot="5400000">
              <a:off x="8299527" y="3152124"/>
              <a:ext cx="688823" cy="600076"/>
            </a:xfrm>
            <a:prstGeom prst="bentConnector3">
              <a:avLst>
                <a:gd name="adj1" fmla="val 4032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꺾인 연결선 31"/>
            <p:cNvCxnSpPr>
              <a:stCxn id="5" idx="3"/>
              <a:endCxn id="11" idx="1"/>
            </p:cNvCxnSpPr>
            <p:nvPr/>
          </p:nvCxnSpPr>
          <p:spPr>
            <a:xfrm rot="16200000" flipH="1">
              <a:off x="9600339" y="2451387"/>
              <a:ext cx="554172" cy="186689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꺾인 연결선 38"/>
            <p:cNvCxnSpPr>
              <a:stCxn id="5" idx="3"/>
              <a:endCxn id="12" idx="0"/>
            </p:cNvCxnSpPr>
            <p:nvPr/>
          </p:nvCxnSpPr>
          <p:spPr>
            <a:xfrm rot="16200000" flipH="1">
              <a:off x="8790064" y="3261662"/>
              <a:ext cx="688823" cy="380999"/>
            </a:xfrm>
            <a:prstGeom prst="bentConnector3">
              <a:avLst>
                <a:gd name="adj1" fmla="val 41703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꺾인 연결선 42"/>
            <p:cNvCxnSpPr>
              <a:stCxn id="13" idx="2"/>
              <a:endCxn id="26" idx="0"/>
            </p:cNvCxnSpPr>
            <p:nvPr/>
          </p:nvCxnSpPr>
          <p:spPr>
            <a:xfrm rot="16200000" flipH="1">
              <a:off x="7786689" y="4395786"/>
              <a:ext cx="752473" cy="173355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꺾인 연결선 45"/>
            <p:cNvCxnSpPr>
              <a:stCxn id="14" idx="2"/>
              <a:endCxn id="26" idx="0"/>
            </p:cNvCxnSpPr>
            <p:nvPr/>
          </p:nvCxnSpPr>
          <p:spPr>
            <a:xfrm rot="16200000" flipH="1">
              <a:off x="8310564" y="4919661"/>
              <a:ext cx="752473" cy="68580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꺾인 연결선 48"/>
            <p:cNvCxnSpPr>
              <a:stCxn id="15" idx="2"/>
              <a:endCxn id="26" idx="0"/>
            </p:cNvCxnSpPr>
            <p:nvPr/>
          </p:nvCxnSpPr>
          <p:spPr>
            <a:xfrm rot="5400000">
              <a:off x="8801102" y="5114926"/>
              <a:ext cx="752472" cy="29527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꺾인 연결선 51"/>
            <p:cNvCxnSpPr>
              <a:stCxn id="16" idx="2"/>
              <a:endCxn id="26" idx="0"/>
            </p:cNvCxnSpPr>
            <p:nvPr/>
          </p:nvCxnSpPr>
          <p:spPr>
            <a:xfrm rot="5400000">
              <a:off x="9544052" y="4371976"/>
              <a:ext cx="752472" cy="178117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직사각형 54"/>
            <p:cNvSpPr/>
            <p:nvPr/>
          </p:nvSpPr>
          <p:spPr>
            <a:xfrm>
              <a:off x="9767887" y="3746558"/>
              <a:ext cx="5309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 smtClean="0"/>
                <a:t>. . .</a:t>
              </a:r>
              <a:endParaRPr lang="ko-KR" altLang="en-US" b="1" dirty="0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9790456" y="4479983"/>
              <a:ext cx="5309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 smtClean="0"/>
                <a:t>. . .</a:t>
              </a:r>
              <a:endParaRPr lang="ko-KR" altLang="en-US" b="1" dirty="0"/>
            </a:p>
          </p:txBody>
        </p:sp>
      </p:grp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5473-B6F0-456F-9C89-66EB47A0792D}" type="datetime1">
              <a:rPr lang="ko-KR" altLang="en-US" smtClean="0"/>
              <a:t>2017-09-17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53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Random Forest </a:t>
            </a:r>
            <a:r>
              <a:rPr lang="ko-KR" altLang="en-US" sz="2400" b="1" dirty="0">
                <a:latin typeface="+mn-ea"/>
              </a:rPr>
              <a:t>이론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4868" y="922866"/>
            <a:ext cx="54239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Random Forest </a:t>
            </a:r>
            <a:r>
              <a:rPr lang="ko-KR" altLang="en-US" dirty="0" smtClean="0"/>
              <a:t>예</a:t>
            </a:r>
            <a:r>
              <a:rPr lang="ko-KR" altLang="en-US" dirty="0"/>
              <a:t>측</a:t>
            </a:r>
            <a:r>
              <a:rPr lang="ko-KR" altLang="en-US" dirty="0" smtClean="0"/>
              <a:t> 예</a:t>
            </a:r>
            <a:r>
              <a:rPr lang="en-US" altLang="ko-KR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800100" lvl="1" indent="-342900">
              <a:buFont typeface="+mj-lt"/>
              <a:buAutoNum type="arabicParenR"/>
            </a:pPr>
            <a:r>
              <a:rPr lang="en-US" altLang="ko-KR" dirty="0" smtClean="0"/>
              <a:t>Test Data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target</a:t>
            </a:r>
            <a:r>
              <a:rPr lang="ko-KR" altLang="en-US" dirty="0" smtClean="0"/>
              <a:t>은</a:t>
            </a:r>
            <a:r>
              <a:rPr lang="en-US" altLang="ko-KR" dirty="0" smtClean="0"/>
              <a:t> A/B</a:t>
            </a:r>
          </a:p>
          <a:p>
            <a:pPr marL="800100" lvl="1" indent="-342900">
              <a:buFont typeface="+mj-lt"/>
              <a:buAutoNum type="arabicParenR"/>
            </a:pPr>
            <a:endParaRPr lang="en-US" altLang="ko-KR" dirty="0" smtClean="0"/>
          </a:p>
          <a:p>
            <a:pPr marL="800100" lvl="1" indent="-342900">
              <a:buFont typeface="+mj-lt"/>
              <a:buAutoNum type="arabicParenR"/>
            </a:pPr>
            <a:r>
              <a:rPr lang="ko-KR" altLang="en-US" dirty="0" smtClean="0"/>
              <a:t>그림은</a:t>
            </a:r>
            <a:r>
              <a:rPr lang="en-US" altLang="ko-KR" dirty="0" smtClean="0"/>
              <a:t> Test Data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target</a:t>
            </a:r>
            <a:r>
              <a:rPr lang="ko-KR" altLang="en-US" dirty="0" smtClean="0"/>
              <a:t>을 예측 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arenR"/>
            </a:pPr>
            <a:endParaRPr lang="en-US" altLang="ko-KR" dirty="0"/>
          </a:p>
          <a:p>
            <a:pPr marL="800100" lvl="1" indent="-342900">
              <a:buFont typeface="+mj-lt"/>
              <a:buAutoNum type="arabicParenR"/>
            </a:pPr>
            <a:r>
              <a:rPr lang="en-US" altLang="ko-KR" dirty="0" smtClean="0"/>
              <a:t>4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tree</a:t>
            </a:r>
            <a:r>
              <a:rPr lang="ko-KR" altLang="en-US" dirty="0" smtClean="0"/>
              <a:t>에서의 예측 결과가 </a:t>
            </a:r>
            <a:r>
              <a:rPr lang="en-US" altLang="ko-KR" dirty="0" smtClean="0"/>
              <a:t>‘A’</a:t>
            </a:r>
          </a:p>
          <a:p>
            <a:pPr marL="1257300" lvl="2" indent="-342900">
              <a:buFont typeface="맑은 고딕" panose="020B0503020000020004" pitchFamily="50" charset="-127"/>
              <a:buChar char="–"/>
            </a:pPr>
            <a:r>
              <a:rPr lang="en-US" altLang="ko-KR" dirty="0"/>
              <a:t>(</a:t>
            </a:r>
            <a:r>
              <a:rPr lang="en-US" altLang="ko-KR" dirty="0" smtClean="0"/>
              <a:t>A=) &gt; (B=1) </a:t>
            </a:r>
          </a:p>
          <a:p>
            <a:pPr marL="1257300" lvl="2" indent="-342900">
              <a:buFont typeface="맑은 고딕" panose="020B0503020000020004" pitchFamily="50" charset="-127"/>
              <a:buChar char="–"/>
            </a:pPr>
            <a:endParaRPr lang="en-US" altLang="ko-KR" dirty="0"/>
          </a:p>
          <a:p>
            <a:pPr marL="800100" lvl="1" indent="-342900">
              <a:buFont typeface="+mj-lt"/>
              <a:buAutoNum type="arabicParenR"/>
            </a:pPr>
            <a:r>
              <a:rPr lang="ko-KR" altLang="en-US" dirty="0" smtClean="0"/>
              <a:t>최종 결과 </a:t>
            </a:r>
            <a:r>
              <a:rPr lang="en-US" altLang="ko-KR" dirty="0" smtClean="0"/>
              <a:t>Test Data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A</a:t>
            </a:r>
            <a:r>
              <a:rPr lang="ko-KR" altLang="en-US" dirty="0" smtClean="0"/>
              <a:t>로 예측</a:t>
            </a:r>
            <a:endParaRPr lang="en-US" altLang="ko-KR" dirty="0"/>
          </a:p>
        </p:txBody>
      </p:sp>
      <p:grpSp>
        <p:nvGrpSpPr>
          <p:cNvPr id="113" name="그룹 112"/>
          <p:cNvGrpSpPr/>
          <p:nvPr/>
        </p:nvGrpSpPr>
        <p:grpSpPr>
          <a:xfrm>
            <a:off x="6735209" y="1323960"/>
            <a:ext cx="4667250" cy="3895273"/>
            <a:chOff x="6354209" y="1801514"/>
            <a:chExt cx="4667250" cy="3895273"/>
          </a:xfrm>
        </p:grpSpPr>
        <p:sp>
          <p:nvSpPr>
            <p:cNvPr id="5" name="원통 4"/>
            <p:cNvSpPr/>
            <p:nvPr/>
          </p:nvSpPr>
          <p:spPr>
            <a:xfrm>
              <a:off x="8367159" y="1801514"/>
              <a:ext cx="762000" cy="538602"/>
            </a:xfrm>
            <a:prstGeom prst="ca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Test 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Data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354209" y="3065739"/>
              <a:ext cx="762000" cy="3481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Tree_1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401959" y="3065738"/>
              <a:ext cx="762000" cy="3481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Tree_2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8383034" y="3075265"/>
              <a:ext cx="762000" cy="3481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Tree_3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0259459" y="3075264"/>
              <a:ext cx="762000" cy="3481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Tree_5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8297310" y="4627402"/>
              <a:ext cx="933450" cy="4095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Combine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Results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꺾인 연결선 27"/>
            <p:cNvCxnSpPr>
              <a:stCxn id="5" idx="3"/>
              <a:endCxn id="13" idx="0"/>
            </p:cNvCxnSpPr>
            <p:nvPr/>
          </p:nvCxnSpPr>
          <p:spPr>
            <a:xfrm rot="5400000">
              <a:off x="7378873" y="1696452"/>
              <a:ext cx="725623" cy="201295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꺾인 연결선 29"/>
            <p:cNvCxnSpPr>
              <a:stCxn id="5" idx="3"/>
              <a:endCxn id="14" idx="0"/>
            </p:cNvCxnSpPr>
            <p:nvPr/>
          </p:nvCxnSpPr>
          <p:spPr>
            <a:xfrm rot="5400000">
              <a:off x="7902748" y="2220327"/>
              <a:ext cx="725622" cy="96520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꺾인 연결선 31"/>
            <p:cNvCxnSpPr>
              <a:stCxn id="5" idx="3"/>
              <a:endCxn id="16" idx="0"/>
            </p:cNvCxnSpPr>
            <p:nvPr/>
          </p:nvCxnSpPr>
          <p:spPr>
            <a:xfrm rot="16200000" flipH="1">
              <a:off x="9326735" y="1761540"/>
              <a:ext cx="735148" cy="189230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꺾인 연결선 38"/>
            <p:cNvCxnSpPr>
              <a:stCxn id="5" idx="3"/>
              <a:endCxn id="15" idx="0"/>
            </p:cNvCxnSpPr>
            <p:nvPr/>
          </p:nvCxnSpPr>
          <p:spPr>
            <a:xfrm rot="16200000" flipH="1">
              <a:off x="8388522" y="2699752"/>
              <a:ext cx="735149" cy="1587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직사각형 32"/>
            <p:cNvSpPr/>
            <p:nvPr/>
          </p:nvSpPr>
          <p:spPr>
            <a:xfrm>
              <a:off x="6354209" y="3656289"/>
              <a:ext cx="762000" cy="3481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A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401959" y="3656289"/>
              <a:ext cx="762000" cy="3481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A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8383034" y="3656290"/>
              <a:ext cx="762000" cy="3481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B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0259459" y="3656289"/>
              <a:ext cx="762000" cy="3481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A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9326009" y="3075265"/>
              <a:ext cx="762000" cy="3481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Tree_4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9326009" y="3665815"/>
              <a:ext cx="762000" cy="3481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A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꺾인 연결선 46"/>
            <p:cNvCxnSpPr>
              <a:stCxn id="5" idx="3"/>
              <a:endCxn id="42" idx="0"/>
            </p:cNvCxnSpPr>
            <p:nvPr/>
          </p:nvCxnSpPr>
          <p:spPr>
            <a:xfrm rot="16200000" flipH="1">
              <a:off x="8860010" y="2228265"/>
              <a:ext cx="735149" cy="95885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꺾인 연결선 56"/>
            <p:cNvCxnSpPr>
              <a:stCxn id="33" idx="2"/>
              <a:endCxn id="26" idx="0"/>
            </p:cNvCxnSpPr>
            <p:nvPr/>
          </p:nvCxnSpPr>
          <p:spPr>
            <a:xfrm rot="16200000" flipH="1">
              <a:off x="7438117" y="3301483"/>
              <a:ext cx="623011" cy="202882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직사각형 58"/>
            <p:cNvSpPr/>
            <p:nvPr/>
          </p:nvSpPr>
          <p:spPr>
            <a:xfrm>
              <a:off x="8383036" y="5348685"/>
              <a:ext cx="762000" cy="3481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A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62" name="꺾인 연결선 61"/>
            <p:cNvCxnSpPr>
              <a:stCxn id="34" idx="2"/>
              <a:endCxn id="26" idx="0"/>
            </p:cNvCxnSpPr>
            <p:nvPr/>
          </p:nvCxnSpPr>
          <p:spPr>
            <a:xfrm rot="16200000" flipH="1">
              <a:off x="7961992" y="3825358"/>
              <a:ext cx="623011" cy="98107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꺾인 연결선 65"/>
            <p:cNvCxnSpPr>
              <a:stCxn id="35" idx="2"/>
              <a:endCxn id="26" idx="0"/>
            </p:cNvCxnSpPr>
            <p:nvPr/>
          </p:nvCxnSpPr>
          <p:spPr>
            <a:xfrm rot="16200000" flipH="1">
              <a:off x="8452529" y="4315896"/>
              <a:ext cx="623010" cy="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꺾인 연결선 68"/>
            <p:cNvCxnSpPr>
              <a:stCxn id="44" idx="2"/>
              <a:endCxn id="26" idx="0"/>
            </p:cNvCxnSpPr>
            <p:nvPr/>
          </p:nvCxnSpPr>
          <p:spPr>
            <a:xfrm rot="5400000">
              <a:off x="8928780" y="3849172"/>
              <a:ext cx="613485" cy="94297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꺾인 연결선 72"/>
            <p:cNvCxnSpPr>
              <a:stCxn id="36" idx="2"/>
              <a:endCxn id="26" idx="0"/>
            </p:cNvCxnSpPr>
            <p:nvPr/>
          </p:nvCxnSpPr>
          <p:spPr>
            <a:xfrm rot="5400000">
              <a:off x="9390742" y="3377684"/>
              <a:ext cx="623011" cy="187642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/>
            <p:cNvCxnSpPr>
              <a:stCxn id="26" idx="2"/>
              <a:endCxn id="59" idx="0"/>
            </p:cNvCxnSpPr>
            <p:nvPr/>
          </p:nvCxnSpPr>
          <p:spPr>
            <a:xfrm>
              <a:off x="8764035" y="5036977"/>
              <a:ext cx="1" cy="31170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화살표 연결선 87"/>
            <p:cNvCxnSpPr>
              <a:stCxn id="13" idx="2"/>
              <a:endCxn id="33" idx="0"/>
            </p:cNvCxnSpPr>
            <p:nvPr/>
          </p:nvCxnSpPr>
          <p:spPr>
            <a:xfrm>
              <a:off x="6735209" y="3413841"/>
              <a:ext cx="0" cy="24244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/>
            <p:cNvCxnSpPr>
              <a:stCxn id="14" idx="2"/>
              <a:endCxn id="34" idx="0"/>
            </p:cNvCxnSpPr>
            <p:nvPr/>
          </p:nvCxnSpPr>
          <p:spPr>
            <a:xfrm>
              <a:off x="7782959" y="3413840"/>
              <a:ext cx="0" cy="24244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/>
            <p:cNvCxnSpPr>
              <a:stCxn id="15" idx="2"/>
              <a:endCxn id="35" idx="0"/>
            </p:cNvCxnSpPr>
            <p:nvPr/>
          </p:nvCxnSpPr>
          <p:spPr>
            <a:xfrm>
              <a:off x="8764034" y="3423367"/>
              <a:ext cx="0" cy="23292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화살표 연결선 100"/>
            <p:cNvCxnSpPr>
              <a:stCxn id="42" idx="2"/>
              <a:endCxn id="44" idx="0"/>
            </p:cNvCxnSpPr>
            <p:nvPr/>
          </p:nvCxnSpPr>
          <p:spPr>
            <a:xfrm>
              <a:off x="9707009" y="3423367"/>
              <a:ext cx="0" cy="24244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화살표 연결선 103"/>
            <p:cNvCxnSpPr>
              <a:stCxn id="16" idx="2"/>
              <a:endCxn id="36" idx="0"/>
            </p:cNvCxnSpPr>
            <p:nvPr/>
          </p:nvCxnSpPr>
          <p:spPr>
            <a:xfrm>
              <a:off x="10640459" y="3423366"/>
              <a:ext cx="0" cy="23292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61115-1F63-4D19-8BAB-C83F62E322CD}" type="datetime1">
              <a:rPr lang="ko-KR" altLang="en-US" smtClean="0"/>
              <a:t>2017-09-17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83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Random Forest </a:t>
            </a:r>
            <a:r>
              <a:rPr lang="ko-KR" altLang="en-US" sz="2400" b="1" dirty="0">
                <a:latin typeface="+mn-ea"/>
              </a:rPr>
              <a:t>이론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4868" y="922866"/>
            <a:ext cx="107484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Random Forest </a:t>
            </a:r>
            <a:r>
              <a:rPr lang="ko-KR" altLang="en-US" dirty="0" smtClean="0"/>
              <a:t>특점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arenR"/>
            </a:pPr>
            <a:endParaRPr lang="en-US" altLang="ko-KR" dirty="0" smtClean="0"/>
          </a:p>
          <a:p>
            <a:pPr marL="800100" lvl="1" indent="-342900">
              <a:buFont typeface="+mj-lt"/>
              <a:buAutoNum type="arabicParenR"/>
            </a:pPr>
            <a:r>
              <a:rPr lang="ko-KR" altLang="en-US" dirty="0" smtClean="0"/>
              <a:t>여러 개의 </a:t>
            </a:r>
            <a:r>
              <a:rPr lang="en-US" altLang="ko-KR" dirty="0" smtClean="0"/>
              <a:t>Decision </a:t>
            </a:r>
            <a:r>
              <a:rPr lang="en-US" altLang="ko-KR" dirty="0"/>
              <a:t>T</a:t>
            </a:r>
            <a:r>
              <a:rPr lang="en-US" altLang="ko-KR" dirty="0" smtClean="0"/>
              <a:t>ree</a:t>
            </a:r>
            <a:r>
              <a:rPr lang="ko-KR" altLang="en-US" dirty="0" smtClean="0"/>
              <a:t>를 결합함으로 단일 </a:t>
            </a:r>
            <a:r>
              <a:rPr lang="en-US" altLang="ko-KR" dirty="0" smtClean="0"/>
              <a:t>Decision Tree</a:t>
            </a:r>
            <a:r>
              <a:rPr lang="ko-KR" altLang="en-US" dirty="0" smtClean="0"/>
              <a:t>의 결점을 극복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arenR"/>
            </a:pPr>
            <a:endParaRPr lang="en-US" altLang="ko-KR" dirty="0"/>
          </a:p>
          <a:p>
            <a:pPr marL="800100" lvl="1" indent="-342900">
              <a:buFont typeface="+mj-lt"/>
              <a:buAutoNum type="arabicParenR"/>
            </a:pPr>
            <a:r>
              <a:rPr lang="en-US" altLang="ko-KR" dirty="0" smtClean="0"/>
              <a:t>Over-fitting </a:t>
            </a:r>
            <a:r>
              <a:rPr lang="ko-KR" altLang="en-US" dirty="0" smtClean="0"/>
              <a:t>문제가 적음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arenR"/>
            </a:pPr>
            <a:endParaRPr lang="en-US" altLang="ko-KR" dirty="0"/>
          </a:p>
          <a:p>
            <a:pPr marL="800100" lvl="1" indent="-342900">
              <a:buFont typeface="+mj-lt"/>
              <a:buAutoNum type="arabicParenR"/>
            </a:pPr>
            <a:r>
              <a:rPr lang="ko-KR" altLang="en-US" dirty="0" smtClean="0"/>
              <a:t>구현이 간단함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arenR"/>
            </a:pPr>
            <a:endParaRPr lang="en-US" altLang="ko-KR" dirty="0"/>
          </a:p>
          <a:p>
            <a:pPr marL="800100" lvl="1" indent="-342900">
              <a:buFont typeface="+mj-lt"/>
              <a:buAutoNum type="arabicParenR"/>
            </a:pPr>
            <a:r>
              <a:rPr lang="ko-KR" altLang="en-US" dirty="0" smtClean="0"/>
              <a:t>병렬 계산이 간편함</a:t>
            </a:r>
            <a:endParaRPr lang="en-US" altLang="ko-KR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26E4-6C58-4598-BEAE-C8D2D5C52F97}" type="datetime1">
              <a:rPr lang="ko-KR" altLang="en-US" smtClean="0"/>
              <a:t>2017-09-17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96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1. </a:t>
            </a:r>
            <a:r>
              <a:rPr lang="ko-KR" altLang="en-US" sz="2400" b="1" dirty="0" smtClean="0">
                <a:latin typeface="+mn-ea"/>
              </a:rPr>
              <a:t>강의 개요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114841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1) Decision Tree </a:t>
            </a:r>
            <a:r>
              <a:rPr lang="ko-KR" altLang="en-US" sz="2000" b="1" dirty="0" smtClean="0">
                <a:latin typeface="+mn-ea"/>
              </a:rPr>
              <a:t>알고리즘에 대해 학습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0276" y="1347375"/>
            <a:ext cx="83702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arenBoth"/>
            </a:pPr>
            <a:r>
              <a:rPr lang="en-US" altLang="ko-KR" sz="2000" dirty="0" smtClean="0">
                <a:latin typeface="+mn-ea"/>
              </a:rPr>
              <a:t>Decision Tree </a:t>
            </a:r>
            <a:r>
              <a:rPr lang="ko-KR" altLang="en-US" sz="2000" dirty="0" smtClean="0">
                <a:latin typeface="+mn-ea"/>
              </a:rPr>
              <a:t>알고리즘 개념 학습</a:t>
            </a:r>
            <a:endParaRPr lang="en-US" altLang="ko-KR" sz="2000" dirty="0" smtClean="0">
              <a:latin typeface="+mn-ea"/>
            </a:endParaRPr>
          </a:p>
          <a:p>
            <a:pPr marL="457200" indent="-457200">
              <a:buAutoNum type="arabicParenBoth"/>
            </a:pPr>
            <a:r>
              <a:rPr lang="ko-KR" altLang="en-US" sz="2000" dirty="0" smtClean="0">
                <a:latin typeface="+mn-ea"/>
              </a:rPr>
              <a:t>예제를 이용한 </a:t>
            </a:r>
            <a:r>
              <a:rPr lang="en-US" altLang="ko-KR" sz="2000" dirty="0" smtClean="0">
                <a:latin typeface="+mn-ea"/>
              </a:rPr>
              <a:t>Decision Tree </a:t>
            </a:r>
            <a:r>
              <a:rPr lang="ko-KR" altLang="en-US" sz="2000" dirty="0" smtClean="0">
                <a:latin typeface="+mn-ea"/>
              </a:rPr>
              <a:t>실습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3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Random Forest </a:t>
            </a:r>
            <a:r>
              <a:rPr lang="ko-KR" altLang="en-US" sz="2400" b="1" dirty="0">
                <a:latin typeface="+mn-ea"/>
              </a:rPr>
              <a:t>이론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4868" y="922866"/>
            <a:ext cx="107484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Random Forest</a:t>
            </a:r>
            <a:r>
              <a:rPr lang="ko-KR" altLang="en-US" dirty="0" smtClean="0"/>
              <a:t>에서의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 </a:t>
            </a:r>
            <a:r>
              <a:rPr lang="en-US" altLang="ko-KR" dirty="0" smtClean="0"/>
              <a:t>random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800100" lvl="1" indent="-342900">
              <a:buFont typeface="+mj-lt"/>
              <a:buAutoNum type="arabicParenR"/>
            </a:pPr>
            <a:r>
              <a:rPr lang="en-US" altLang="ko-KR" dirty="0" smtClean="0"/>
              <a:t>Dataset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샘플 데이터를 </a:t>
            </a:r>
            <a:r>
              <a:rPr lang="en-US" altLang="ko-KR" dirty="0" smtClean="0"/>
              <a:t>random</a:t>
            </a:r>
            <a:r>
              <a:rPr lang="ko-KR" altLang="en-US" dirty="0" smtClean="0"/>
              <a:t>으로 선택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arenR"/>
            </a:pPr>
            <a:endParaRPr lang="en-US" altLang="ko-KR" dirty="0"/>
          </a:p>
          <a:p>
            <a:pPr marL="800100" lvl="1" indent="-342900">
              <a:buFont typeface="+mj-lt"/>
              <a:buAutoNum type="arabicParenR"/>
            </a:pPr>
            <a:r>
              <a:rPr lang="ko-KR" altLang="en-US" dirty="0" smtClean="0"/>
              <a:t>샘플 데이터에서 </a:t>
            </a:r>
            <a:r>
              <a:rPr lang="en-US" altLang="ko-KR" dirty="0" smtClean="0"/>
              <a:t>feature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random</a:t>
            </a:r>
            <a:r>
              <a:rPr lang="ko-KR" altLang="en-US" dirty="0" smtClean="0"/>
              <a:t>으로 선택해 </a:t>
            </a:r>
            <a:r>
              <a:rPr lang="en-US" altLang="ko-KR" dirty="0" smtClean="0"/>
              <a:t>decision</a:t>
            </a:r>
            <a:r>
              <a:rPr lang="ko-KR" altLang="en-US" dirty="0" smtClean="0"/>
              <a:t> </a:t>
            </a:r>
            <a:r>
              <a:rPr lang="en-US" altLang="ko-KR" dirty="0" smtClean="0"/>
              <a:t>tree</a:t>
            </a:r>
            <a:r>
              <a:rPr lang="ko-KR" altLang="en-US" dirty="0" smtClean="0"/>
              <a:t>를 생성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arenR"/>
            </a:pPr>
            <a:endParaRPr lang="en-US" altLang="ko-KR" dirty="0" smtClean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26E4-6C58-4598-BEAE-C8D2D5C52F97}" type="datetime1">
              <a:rPr lang="ko-KR" altLang="en-US" smtClean="0"/>
              <a:t>2017-09-17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29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414867" y="922867"/>
            <a:ext cx="111421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샘플 데이터 선택 예</a:t>
            </a:r>
            <a:r>
              <a:rPr lang="en-US" altLang="ko-KR" dirty="0" smtClean="0"/>
              <a:t>: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dirty="0" smtClean="0"/>
              <a:t>Random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n</a:t>
            </a:r>
            <a:r>
              <a:rPr lang="ko-KR" altLang="en-US" dirty="0" smtClean="0"/>
              <a:t>개의 데이터 선택</a:t>
            </a:r>
            <a:endParaRPr lang="en-US" altLang="ko-KR" dirty="0" smtClean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ko-KR" altLang="en-US" dirty="0" smtClean="0"/>
              <a:t>선택한 </a:t>
            </a:r>
            <a:r>
              <a:rPr lang="en-US" altLang="ko-KR" dirty="0" smtClean="0"/>
              <a:t>n</a:t>
            </a:r>
            <a:r>
              <a:rPr lang="ko-KR" altLang="en-US" dirty="0" smtClean="0"/>
              <a:t>개의 데이터는 중복이 가능</a:t>
            </a:r>
            <a:endParaRPr lang="en-US" altLang="ko-KR" dirty="0" smtClean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ko-KR" altLang="en-US" dirty="0" smtClean="0"/>
              <a:t>선택한 </a:t>
            </a:r>
            <a:r>
              <a:rPr lang="en-US" altLang="ko-KR" dirty="0" smtClean="0"/>
              <a:t>t</a:t>
            </a:r>
            <a:r>
              <a:rPr lang="ko-KR" altLang="en-US" dirty="0" smtClean="0"/>
              <a:t>개의 샘플 데이터 사이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 중복 가능</a:t>
            </a:r>
            <a:endParaRPr lang="en-US" altLang="ko-KR" dirty="0" smtClean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ko-KR" altLang="en-US" dirty="0" smtClean="0"/>
              <a:t>선택한 샘플 데이터로 </a:t>
            </a:r>
            <a:r>
              <a:rPr lang="en-US" altLang="ko-KR" dirty="0" smtClean="0"/>
              <a:t>Decision Tree </a:t>
            </a:r>
            <a:r>
              <a:rPr lang="ko-KR" altLang="en-US" dirty="0" smtClean="0"/>
              <a:t>생성 </a:t>
            </a: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553052" y="1427174"/>
          <a:ext cx="202963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Training Dataset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Data 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Data 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Data 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Random Forest </a:t>
            </a:r>
            <a:r>
              <a:rPr lang="ko-KR" altLang="en-US" sz="2400" b="1" dirty="0">
                <a:latin typeface="+mn-ea"/>
              </a:rPr>
              <a:t>이론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3271137" y="3557230"/>
          <a:ext cx="20154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5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Selected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dirty="0" smtClean="0"/>
                        <a:t>data 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Data 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Data 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Data 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6560141" y="3539509"/>
          <a:ext cx="20154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5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Selected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dirty="0" smtClean="0"/>
                        <a:t>data 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Data 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Data 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Data 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9696746" y="3571407"/>
          <a:ext cx="20154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5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Selected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dirty="0" smtClean="0"/>
                        <a:t>data 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Data 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Data 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Data 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1" name="꺾인 연결선 10"/>
          <p:cNvCxnSpPr>
            <a:stCxn id="4" idx="2"/>
            <a:endCxn id="6" idx="0"/>
          </p:cNvCxnSpPr>
          <p:nvPr/>
        </p:nvCxnSpPr>
        <p:spPr>
          <a:xfrm rot="5400000">
            <a:off x="5600021" y="1589381"/>
            <a:ext cx="646696" cy="3289003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4" idx="2"/>
            <a:endCxn id="7" idx="0"/>
          </p:cNvCxnSpPr>
          <p:nvPr/>
        </p:nvCxnSpPr>
        <p:spPr>
          <a:xfrm>
            <a:off x="7567870" y="2910534"/>
            <a:ext cx="1" cy="628975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4" idx="2"/>
            <a:endCxn id="8" idx="0"/>
          </p:cNvCxnSpPr>
          <p:nvPr/>
        </p:nvCxnSpPr>
        <p:spPr>
          <a:xfrm rot="16200000" flipH="1">
            <a:off x="8805737" y="1672667"/>
            <a:ext cx="660873" cy="3136606"/>
          </a:xfrm>
          <a:prstGeom prst="bentConnector3">
            <a:avLst>
              <a:gd name="adj1" fmla="val 48560"/>
            </a:avLst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390675" y="5705911"/>
            <a:ext cx="1776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Decision tree_1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687694" y="5734922"/>
            <a:ext cx="1760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Decision tree_2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824300" y="5705911"/>
            <a:ext cx="1760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Decision tree_3</a:t>
            </a:r>
            <a:endParaRPr lang="ko-KR" altLang="en-US" dirty="0"/>
          </a:p>
        </p:txBody>
      </p:sp>
      <p:cxnSp>
        <p:nvCxnSpPr>
          <p:cNvPr id="3" name="직선 연결선 2"/>
          <p:cNvCxnSpPr>
            <a:stCxn id="6" idx="2"/>
            <a:endCxn id="24" idx="0"/>
          </p:cNvCxnSpPr>
          <p:nvPr/>
        </p:nvCxnSpPr>
        <p:spPr>
          <a:xfrm>
            <a:off x="4278867" y="5040590"/>
            <a:ext cx="0" cy="66532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7" idx="2"/>
            <a:endCxn id="12" idx="0"/>
          </p:cNvCxnSpPr>
          <p:nvPr/>
        </p:nvCxnSpPr>
        <p:spPr>
          <a:xfrm>
            <a:off x="7567871" y="5022869"/>
            <a:ext cx="0" cy="71205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8" idx="2"/>
            <a:endCxn id="13" idx="0"/>
          </p:cNvCxnSpPr>
          <p:nvPr/>
        </p:nvCxnSpPr>
        <p:spPr>
          <a:xfrm>
            <a:off x="10704476" y="5054767"/>
            <a:ext cx="1" cy="65114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D79D-DE43-4721-A1A6-764E6FE0D00D}" type="datetime1">
              <a:rPr lang="ko-KR" altLang="en-US" smtClean="0"/>
              <a:t>2017-09-17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50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Random Forest </a:t>
            </a:r>
            <a:r>
              <a:rPr lang="ko-KR" altLang="en-US" sz="2400" b="1" dirty="0" smtClean="0">
                <a:latin typeface="+mn-ea"/>
              </a:rPr>
              <a:t>이론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2222464" y="3338967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Feature</a:t>
                      </a:r>
                      <a:r>
                        <a:rPr lang="en-US" altLang="ko-KR" sz="1600" baseline="0" dirty="0" smtClean="0"/>
                        <a:t> 1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Feature</a:t>
                      </a:r>
                      <a:r>
                        <a:rPr lang="en-US" altLang="ko-KR" sz="1600" baseline="0" dirty="0" smtClean="0"/>
                        <a:t> 2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Feature</a:t>
                      </a:r>
                      <a:r>
                        <a:rPr lang="en-US" altLang="ko-KR" sz="1600" baseline="0" dirty="0" smtClean="0"/>
                        <a:t> 3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Feature</a:t>
                      </a:r>
                      <a:r>
                        <a:rPr lang="en-US" altLang="ko-KR" sz="1600" baseline="0" dirty="0" smtClean="0"/>
                        <a:t> 4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Feature</a:t>
                      </a:r>
                      <a:r>
                        <a:rPr lang="en-US" altLang="ko-KR" sz="1600" baseline="0" dirty="0" smtClean="0"/>
                        <a:t> 5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Feature</a:t>
                      </a:r>
                      <a:r>
                        <a:rPr lang="en-US" altLang="ko-KR" sz="1600" baseline="0" dirty="0" smtClean="0"/>
                        <a:t> 6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Feature</a:t>
                      </a:r>
                      <a:r>
                        <a:rPr lang="en-US" altLang="ko-KR" sz="1600" baseline="0" dirty="0" smtClean="0"/>
                        <a:t> 7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4076068" y="5043729"/>
          <a:ext cx="46445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Feature</a:t>
                      </a:r>
                      <a:r>
                        <a:rPr lang="en-US" altLang="ko-KR" sz="1600" baseline="0" dirty="0" smtClean="0"/>
                        <a:t> 1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Feature</a:t>
                      </a:r>
                      <a:r>
                        <a:rPr lang="en-US" altLang="ko-KR" sz="1600" baseline="0" dirty="0" smtClean="0"/>
                        <a:t> 3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Feature</a:t>
                      </a:r>
                      <a:r>
                        <a:rPr lang="en-US" altLang="ko-KR" sz="1600" baseline="0" dirty="0" smtClean="0"/>
                        <a:t> 5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Feature</a:t>
                      </a:r>
                      <a:r>
                        <a:rPr lang="en-US" altLang="ko-KR" sz="1600" baseline="0" dirty="0" smtClean="0"/>
                        <a:t> 7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977288" y="3317137"/>
            <a:ext cx="6464582" cy="2095351"/>
            <a:chOff x="1786913" y="2829888"/>
            <a:chExt cx="6464582" cy="2095351"/>
          </a:xfrm>
        </p:grpSpPr>
        <p:sp>
          <p:nvSpPr>
            <p:cNvPr id="2" name="TextBox 1"/>
            <p:cNvSpPr txBox="1"/>
            <p:nvPr/>
          </p:nvSpPr>
          <p:spPr>
            <a:xfrm>
              <a:off x="1786913" y="2829888"/>
              <a:ext cx="1273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Features : </a:t>
              </a:r>
              <a:endParaRPr lang="ko-KR" altLang="en-US" dirty="0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2768617" y="3450487"/>
              <a:ext cx="5482878" cy="1474752"/>
              <a:chOff x="2768617" y="3450487"/>
              <a:chExt cx="5482878" cy="1474752"/>
            </a:xfrm>
          </p:grpSpPr>
          <p:sp>
            <p:nvSpPr>
              <p:cNvPr id="13" name="아래쪽 화살표 12"/>
              <p:cNvSpPr/>
              <p:nvPr/>
            </p:nvSpPr>
            <p:spPr>
              <a:xfrm>
                <a:off x="5976127" y="3450487"/>
                <a:ext cx="2275368" cy="818707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768617" y="4555907"/>
                <a:ext cx="21912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Selected features : </a:t>
                </a:r>
                <a:endParaRPr lang="ko-KR" altLang="en-US" dirty="0"/>
              </a:p>
            </p:txBody>
          </p:sp>
        </p:grpSp>
      </p:grpSp>
      <p:sp>
        <p:nvSpPr>
          <p:cNvPr id="11" name="TextBox 10"/>
          <p:cNvSpPr txBox="1"/>
          <p:nvPr/>
        </p:nvSpPr>
        <p:spPr>
          <a:xfrm>
            <a:off x="414867" y="922867"/>
            <a:ext cx="1114213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dirty="0"/>
              <a:t>선택한 </a:t>
            </a:r>
            <a:r>
              <a:rPr lang="ko-KR" altLang="en-US" dirty="0" smtClean="0"/>
              <a:t>샘플 데이터에서 </a:t>
            </a:r>
            <a:r>
              <a:rPr lang="en-US" altLang="ko-KR" dirty="0"/>
              <a:t>random</a:t>
            </a:r>
            <a:r>
              <a:rPr lang="ko-KR" altLang="en-US" dirty="0"/>
              <a:t>으로 </a:t>
            </a:r>
            <a:r>
              <a:rPr lang="en-US" altLang="ko-KR" dirty="0"/>
              <a:t>f</a:t>
            </a:r>
            <a:r>
              <a:rPr lang="ko-KR" altLang="en-US" dirty="0"/>
              <a:t>개 </a:t>
            </a:r>
            <a:r>
              <a:rPr lang="en-US" altLang="ko-KR" dirty="0"/>
              <a:t>feature</a:t>
            </a:r>
            <a:r>
              <a:rPr lang="ko-KR" altLang="en-US" dirty="0"/>
              <a:t>를 선택</a:t>
            </a:r>
            <a:endParaRPr lang="en-US" altLang="ko-KR" dirty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ko-KR" altLang="en-US" sz="1600" dirty="0" smtClean="0"/>
              <a:t>선택하는 </a:t>
            </a:r>
            <a:r>
              <a:rPr lang="en-US" altLang="ko-KR" sz="1600" dirty="0" smtClean="0"/>
              <a:t>feature</a:t>
            </a:r>
            <a:r>
              <a:rPr lang="ko-KR" altLang="en-US" sz="1600" dirty="0" smtClean="0"/>
              <a:t>의 개수는 </a:t>
            </a:r>
            <a:r>
              <a:rPr lang="en-US" altLang="ko-KR" sz="1600" dirty="0" err="1" smtClean="0"/>
              <a:t>Sqrt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전체 </a:t>
            </a:r>
            <a:r>
              <a:rPr lang="en-US" altLang="ko-KR" sz="1600" dirty="0" smtClean="0"/>
              <a:t>feature </a:t>
            </a:r>
            <a:r>
              <a:rPr lang="ko-KR" altLang="en-US" sz="1600" dirty="0" smtClean="0"/>
              <a:t>수</a:t>
            </a:r>
            <a:r>
              <a:rPr lang="en-US" altLang="ko-KR" sz="1600" dirty="0" smtClean="0"/>
              <a:t>), Log2(</a:t>
            </a:r>
            <a:r>
              <a:rPr lang="ko-KR" altLang="en-US" sz="1600" dirty="0" smtClean="0"/>
              <a:t>전체 </a:t>
            </a:r>
            <a:r>
              <a:rPr lang="en-US" altLang="ko-KR" sz="1600" dirty="0" smtClean="0"/>
              <a:t>feature </a:t>
            </a:r>
            <a:r>
              <a:rPr lang="ko-KR" altLang="en-US" sz="1600" dirty="0" smtClean="0"/>
              <a:t>수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등 방법으로 계산 </a:t>
            </a:r>
            <a:endParaRPr lang="en-US" altLang="ko-KR" sz="1600" dirty="0" smtClean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9EB23-C9D5-4455-9202-A72771BA5EEA}" type="datetime1">
              <a:rPr lang="ko-KR" altLang="en-US" smtClean="0"/>
              <a:t>2017-09-17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32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Random Forest </a:t>
            </a:r>
            <a:r>
              <a:rPr lang="ko-KR" altLang="en-US" sz="2400" b="1" dirty="0" smtClean="0">
                <a:latin typeface="+mn-ea"/>
              </a:rPr>
              <a:t>이론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4867" y="922867"/>
            <a:ext cx="111421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+mn-ea"/>
              </a:rPr>
              <a:t>자기 성능 평가</a:t>
            </a:r>
            <a:endParaRPr lang="ko-KR" altLang="en-US" sz="1200" dirty="0">
              <a:solidFill>
                <a:srgbClr val="FF0000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Bagging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dirty="0" smtClean="0"/>
              <a:t>63%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데이터를 이용해 매개 </a:t>
            </a:r>
            <a:r>
              <a:rPr lang="en-US" altLang="ko-KR" dirty="0" smtClean="0"/>
              <a:t>tree</a:t>
            </a:r>
            <a:r>
              <a:rPr lang="ko-KR" altLang="en-US" dirty="0" smtClean="0"/>
              <a:t>를 생성</a:t>
            </a:r>
            <a:endParaRPr lang="en-US" altLang="ko-KR" dirty="0" smtClean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ko-KR" altLang="en-US" dirty="0" smtClean="0"/>
              <a:t>나머지 </a:t>
            </a:r>
            <a:r>
              <a:rPr lang="en-US" altLang="ko-KR" dirty="0" smtClean="0"/>
              <a:t>37%</a:t>
            </a:r>
            <a:r>
              <a:rPr lang="ko-KR" altLang="en-US" dirty="0" smtClean="0"/>
              <a:t>의 데이터를 이용해 매개 </a:t>
            </a:r>
            <a:r>
              <a:rPr lang="en-US" altLang="ko-KR" dirty="0" smtClean="0"/>
              <a:t>tree</a:t>
            </a:r>
            <a:r>
              <a:rPr lang="ko-KR" altLang="en-US" dirty="0" smtClean="0"/>
              <a:t>의 성능을 평가</a:t>
            </a:r>
            <a:endParaRPr lang="en-US" altLang="ko-KR" dirty="0" smtClean="0"/>
          </a:p>
          <a:p>
            <a:pPr marL="1200150" lvl="2" indent="-285750">
              <a:buFont typeface="맑은 고딕" panose="020B0503020000020004" pitchFamily="50" charset="-127"/>
              <a:buChar char="–"/>
            </a:pPr>
            <a:r>
              <a:rPr lang="ko-KR" altLang="en-US" dirty="0" smtClean="0"/>
              <a:t>매개 </a:t>
            </a:r>
            <a:r>
              <a:rPr lang="en-US" altLang="ko-KR" dirty="0" smtClean="0"/>
              <a:t>tree</a:t>
            </a:r>
            <a:r>
              <a:rPr lang="ko-KR" altLang="en-US" dirty="0" smtClean="0"/>
              <a:t>에 입력하는 데이터는 다름</a:t>
            </a:r>
            <a:endParaRPr lang="en-US" altLang="ko-KR" dirty="0" smtClean="0"/>
          </a:p>
          <a:p>
            <a:pPr marL="1200150" lvl="2" indent="-285750">
              <a:buFont typeface="맑은 고딕" panose="020B0503020000020004" pitchFamily="50" charset="-127"/>
              <a:buChar char="–"/>
            </a:pPr>
            <a:endParaRPr lang="en-US" altLang="ko-KR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Out-of-Bag(OOB) </a:t>
            </a:r>
            <a:endParaRPr lang="en-US" altLang="ko-KR" dirty="0" smtClean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dirty="0" smtClean="0"/>
              <a:t>OOB </a:t>
            </a:r>
            <a:r>
              <a:rPr lang="ko-KR" altLang="en-US" dirty="0" smtClean="0"/>
              <a:t>데이터를 이용해 </a:t>
            </a:r>
            <a:r>
              <a:rPr lang="en-US" altLang="ko-KR" dirty="0" smtClean="0"/>
              <a:t>tree</a:t>
            </a:r>
            <a:r>
              <a:rPr lang="ko-KR" altLang="en-US" dirty="0" smtClean="0"/>
              <a:t>의 성능을 교정</a:t>
            </a:r>
            <a:endParaRPr lang="en-US" altLang="ko-KR" dirty="0" smtClean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dirty="0" smtClean="0"/>
              <a:t>OBB</a:t>
            </a:r>
            <a:r>
              <a:rPr lang="ko-KR" altLang="en-US" dirty="0" smtClean="0"/>
              <a:t>는 성능 통계에서 많이 사용됨</a:t>
            </a:r>
            <a:endParaRPr lang="en-US" altLang="ko-KR" dirty="0" smtClean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endParaRPr lang="en-US" altLang="ko-KR" dirty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endParaRPr lang="en-US" altLang="ko-KR" dirty="0" smtClean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B94A-CADC-4C05-8F85-B2D8945BE76D}" type="datetime1">
              <a:rPr lang="ko-KR" altLang="en-US" smtClean="0"/>
              <a:t>2017-09-17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21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Iris</a:t>
            </a:r>
            <a:r>
              <a:rPr lang="ko-KR" altLang="en-US" sz="2400" b="1" dirty="0">
                <a:latin typeface="+mn-ea"/>
              </a:rPr>
              <a:t> 데이터를 </a:t>
            </a:r>
            <a:r>
              <a:rPr lang="ko-KR" altLang="en-US" sz="2400" b="1" dirty="0" smtClean="0">
                <a:latin typeface="+mn-ea"/>
              </a:rPr>
              <a:t>이용해 </a:t>
            </a:r>
            <a:r>
              <a:rPr lang="ko-KR" altLang="en-US" sz="2400" b="1" dirty="0">
                <a:latin typeface="+mn-ea"/>
              </a:rPr>
              <a:t>간단한 </a:t>
            </a:r>
            <a:r>
              <a:rPr lang="en-US" altLang="ko-KR" sz="2400" b="1" dirty="0">
                <a:latin typeface="+mn-ea"/>
              </a:rPr>
              <a:t>Random Forest </a:t>
            </a:r>
            <a:r>
              <a:rPr lang="ko-KR" altLang="en-US" sz="2400" b="1" dirty="0">
                <a:latin typeface="+mn-ea"/>
              </a:rPr>
              <a:t>구현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0441" y="867103"/>
            <a:ext cx="11569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Iris Data </a:t>
            </a:r>
            <a:r>
              <a:rPr lang="ko-KR" altLang="en-US" dirty="0" smtClean="0"/>
              <a:t>소개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1285227" y="1507942"/>
          <a:ext cx="9539892" cy="32469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46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7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3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33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918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9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2259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sepal length (cm)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sepal width (cm)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petal length (cm)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petal width (cm)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target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102">
                <a:tc>
                  <a:txBody>
                    <a:bodyPr/>
                    <a:lstStyle/>
                    <a:p>
                      <a:r>
                        <a:rPr lang="en-US" altLang="ko-K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5.1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/>
                        <a:t>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/>
                        <a:t>1.4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/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102">
                <a:tc>
                  <a:txBody>
                    <a:bodyPr/>
                    <a:lstStyle/>
                    <a:p>
                      <a:r>
                        <a:rPr lang="en-US" altLang="ko-KR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4.9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3.0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1.4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/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102">
                <a:tc>
                  <a:txBody>
                    <a:bodyPr/>
                    <a:lstStyle/>
                    <a:p>
                      <a:r>
                        <a:rPr lang="en-US" altLang="ko-KR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/>
                        <a:t>4.7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/>
                        <a:t>3.2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1.3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/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102">
                <a:tc>
                  <a:txBody>
                    <a:bodyPr/>
                    <a:lstStyle/>
                    <a:p>
                      <a:r>
                        <a:rPr lang="en-US" altLang="ko-KR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/>
                        <a:t>4.6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/>
                        <a:t>3.1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102"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102">
                <a:tc>
                  <a:txBody>
                    <a:bodyPr/>
                    <a:lstStyle/>
                    <a:p>
                      <a:r>
                        <a:rPr lang="en-US" altLang="ko-KR"/>
                        <a:t>148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6.2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/>
                        <a:t>3.4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/>
                        <a:t>5.4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/>
                        <a:t>2.3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2102">
                <a:tc>
                  <a:txBody>
                    <a:bodyPr/>
                    <a:lstStyle/>
                    <a:p>
                      <a:r>
                        <a:rPr lang="en-US" altLang="ko-KR"/>
                        <a:t>149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/>
                        <a:t>5.9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/>
                        <a:t>3.0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/>
                        <a:t>5.1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/>
                        <a:t>1.8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270441" y="5116076"/>
            <a:ext cx="2127698" cy="1354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target: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0 : </a:t>
            </a:r>
            <a:r>
              <a:rPr lang="en-US" altLang="ko-KR" sz="1600" dirty="0" err="1" smtClean="0"/>
              <a:t>setosa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1 : versicolor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2 : </a:t>
            </a:r>
            <a:r>
              <a:rPr lang="en-US" altLang="ko-KR" sz="1600" dirty="0" err="1" smtClean="0"/>
              <a:t>virginica</a:t>
            </a:r>
            <a:endParaRPr lang="en-US" altLang="ko-KR" sz="1600" dirty="0" smtClean="0"/>
          </a:p>
          <a:p>
            <a:endParaRPr lang="en-US" altLang="ko-KR" sz="1600" dirty="0" smtClean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E614-55C3-41ED-AB4F-947125D220D2}" type="datetime1">
              <a:rPr lang="ko-KR" altLang="en-US" smtClean="0"/>
              <a:t>2017-09-17</a:t>
            </a:fld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40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Iris</a:t>
            </a:r>
            <a:r>
              <a:rPr lang="ko-KR" altLang="en-US" sz="2400" b="1" dirty="0" smtClean="0">
                <a:latin typeface="+mn-ea"/>
              </a:rPr>
              <a:t> 데이터를 이용해 간단한 </a:t>
            </a:r>
            <a:r>
              <a:rPr lang="en-US" altLang="ko-KR" sz="2400" b="1" dirty="0" smtClean="0">
                <a:latin typeface="+mn-ea"/>
              </a:rPr>
              <a:t>Random Forest </a:t>
            </a:r>
            <a:r>
              <a:rPr lang="ko-KR" altLang="en-US" sz="2400" b="1" dirty="0" smtClean="0">
                <a:latin typeface="+mn-ea"/>
              </a:rPr>
              <a:t>구</a:t>
            </a:r>
            <a:r>
              <a:rPr lang="ko-KR" altLang="en-US" sz="2400" b="1" dirty="0">
                <a:latin typeface="+mn-ea"/>
              </a:rPr>
              <a:t>현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80645" y="843282"/>
            <a:ext cx="837027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+mn-ea"/>
              </a:rPr>
              <a:t>필요한 패키지 및 라이브러리 로드</a:t>
            </a:r>
            <a:endParaRPr lang="en-US" altLang="ko-KR" sz="2000" dirty="0" smtClean="0">
              <a:latin typeface="+mn-ea"/>
            </a:endParaRPr>
          </a:p>
          <a:p>
            <a:pPr marL="342900" indent="-342900">
              <a:buClr>
                <a:srgbClr val="0000FF"/>
              </a:buClr>
              <a:buFont typeface="Wingdings" panose="05000000000000000000" pitchFamily="2" charset="2"/>
              <a:buChar char="l"/>
            </a:pPr>
            <a:endParaRPr lang="en-US" altLang="ko-KR" sz="2000" dirty="0">
              <a:latin typeface="+mn-ea"/>
            </a:endParaRPr>
          </a:p>
          <a:p>
            <a:pPr marL="342900" indent="-342900">
              <a:buClr>
                <a:srgbClr val="0000FF"/>
              </a:buClr>
              <a:buFont typeface="Wingdings" panose="05000000000000000000" pitchFamily="2" charset="2"/>
              <a:buChar char="l"/>
            </a:pPr>
            <a:endParaRPr lang="en-US" altLang="ko-KR" sz="2000" dirty="0" smtClean="0">
              <a:latin typeface="+mn-ea"/>
            </a:endParaRPr>
          </a:p>
          <a:p>
            <a:pPr marL="342900" indent="-342900">
              <a:buClr>
                <a:srgbClr val="0000FF"/>
              </a:buClr>
              <a:buFont typeface="Wingdings" panose="05000000000000000000" pitchFamily="2" charset="2"/>
              <a:buChar char="l"/>
            </a:pPr>
            <a:endParaRPr lang="en-US" altLang="ko-KR" sz="2000" dirty="0">
              <a:latin typeface="+mn-ea"/>
            </a:endParaRPr>
          </a:p>
          <a:p>
            <a:pPr marL="342900" indent="-342900">
              <a:buClr>
                <a:srgbClr val="0000FF"/>
              </a:buClr>
              <a:buFont typeface="Wingdings" panose="05000000000000000000" pitchFamily="2" charset="2"/>
              <a:buChar char="l"/>
            </a:pPr>
            <a:endParaRPr lang="en-US" altLang="ko-KR" sz="2000" dirty="0" smtClean="0">
              <a:latin typeface="+mn-ea"/>
            </a:endParaRPr>
          </a:p>
          <a:p>
            <a:pPr marL="342900" indent="-342900">
              <a:buClr>
                <a:srgbClr val="0000FF"/>
              </a:buClr>
              <a:buFont typeface="Wingdings" panose="05000000000000000000" pitchFamily="2" charset="2"/>
              <a:buChar char="l"/>
            </a:pPr>
            <a:endParaRPr lang="en-US" altLang="ko-KR" sz="2000" dirty="0">
              <a:latin typeface="+mn-ea"/>
            </a:endParaRPr>
          </a:p>
          <a:p>
            <a:pPr marL="342900" indent="-342900">
              <a:buClr>
                <a:srgbClr val="0000FF"/>
              </a:buClr>
              <a:buFont typeface="Wingdings" panose="05000000000000000000" pitchFamily="2" charset="2"/>
              <a:buChar char="l"/>
            </a:pPr>
            <a:endParaRPr lang="en-US" altLang="ko-KR" sz="2000" dirty="0" smtClean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1397675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패키지 설명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+mn-ea"/>
              </a:rPr>
              <a:t>numpy</a:t>
            </a:r>
            <a:r>
              <a:rPr lang="en-US" altLang="ko-KR" dirty="0">
                <a:latin typeface="+mn-ea"/>
              </a:rPr>
              <a:t> : </a:t>
            </a:r>
            <a:r>
              <a:rPr lang="ko-KR" altLang="en-US" dirty="0" err="1">
                <a:latin typeface="+mn-ea"/>
              </a:rPr>
              <a:t>파이썬</a:t>
            </a:r>
            <a:r>
              <a:rPr lang="ko-KR" altLang="en-US" dirty="0">
                <a:latin typeface="+mn-ea"/>
              </a:rPr>
              <a:t> 언어를 위한 행렬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벡터 </a:t>
            </a:r>
            <a:r>
              <a:rPr lang="ko-KR" altLang="en-US" dirty="0">
                <a:latin typeface="+mn-ea"/>
              </a:rPr>
              <a:t>등의 수학 계산을 위한 자료구조와 계산 함수를 제공하는 </a:t>
            </a:r>
            <a:r>
              <a:rPr lang="ko-KR" altLang="en-US" dirty="0" smtClean="0">
                <a:latin typeface="+mn-ea"/>
              </a:rPr>
              <a:t>패키지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/>
              <a:t>pandas : </a:t>
            </a:r>
            <a:r>
              <a:rPr lang="ko-KR" altLang="en-US" dirty="0"/>
              <a:t>데이터 분석</a:t>
            </a:r>
            <a:r>
              <a:rPr lang="en-US" altLang="ko-KR" dirty="0"/>
              <a:t>, </a:t>
            </a:r>
            <a:r>
              <a:rPr lang="ko-KR" altLang="en-US" dirty="0"/>
              <a:t>가공</a:t>
            </a:r>
            <a:r>
              <a:rPr lang="en-US" altLang="ko-KR" dirty="0"/>
              <a:t>, </a:t>
            </a:r>
            <a:r>
              <a:rPr lang="ko-KR" altLang="en-US" dirty="0"/>
              <a:t>처리</a:t>
            </a:r>
            <a:r>
              <a:rPr lang="en-US" altLang="ko-KR" dirty="0"/>
              <a:t> </a:t>
            </a:r>
            <a:r>
              <a:rPr lang="ko-KR" altLang="en-US" dirty="0"/>
              <a:t>등을 쉽게 하기 위한 자료구조와 처리 함수들을 제공하는 패키지</a:t>
            </a:r>
            <a:endParaRPr lang="en-US" altLang="ko-KR" dirty="0"/>
          </a:p>
          <a:p>
            <a:endParaRPr lang="en-US" altLang="ko-KR" dirty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모</a:t>
            </a:r>
            <a:r>
              <a:rPr lang="ko-KR" altLang="en-US" dirty="0">
                <a:latin typeface="+mn-ea"/>
              </a:rPr>
              <a:t>듈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설명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+mn-ea"/>
              </a:rPr>
              <a:t>sklearn.metrics</a:t>
            </a:r>
            <a:r>
              <a:rPr lang="en-US" altLang="ko-KR" dirty="0">
                <a:latin typeface="+mn-ea"/>
              </a:rPr>
              <a:t> : </a:t>
            </a:r>
            <a:r>
              <a:rPr lang="en-US" altLang="ko-KR" dirty="0" err="1">
                <a:latin typeface="+mn-ea"/>
              </a:rPr>
              <a:t>scikit</a:t>
            </a:r>
            <a:r>
              <a:rPr lang="en-US" altLang="ko-KR" dirty="0">
                <a:latin typeface="+mn-ea"/>
              </a:rPr>
              <a:t>-learn </a:t>
            </a:r>
            <a:r>
              <a:rPr lang="ko-KR" altLang="en-US" dirty="0">
                <a:latin typeface="+mn-ea"/>
              </a:rPr>
              <a:t>패키지 중 모듈 성능 </a:t>
            </a:r>
            <a:r>
              <a:rPr lang="ko-KR" altLang="en-US" dirty="0" smtClean="0">
                <a:latin typeface="+mn-ea"/>
              </a:rPr>
              <a:t>평가방법 모듈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+mn-ea"/>
              </a:rPr>
              <a:t>sklearn.datasets</a:t>
            </a:r>
            <a:r>
              <a:rPr lang="en-US" altLang="ko-KR" dirty="0" smtClean="0">
                <a:latin typeface="+mn-ea"/>
              </a:rPr>
              <a:t> : </a:t>
            </a:r>
            <a:r>
              <a:rPr lang="en-US" altLang="ko-KR" dirty="0" err="1" smtClean="0">
                <a:latin typeface="+mn-ea"/>
              </a:rPr>
              <a:t>scikit</a:t>
            </a:r>
            <a:r>
              <a:rPr lang="en-US" altLang="ko-KR" dirty="0" smtClean="0">
                <a:latin typeface="+mn-ea"/>
              </a:rPr>
              <a:t>-learn </a:t>
            </a:r>
            <a:r>
              <a:rPr lang="ko-KR" altLang="en-US" dirty="0" smtClean="0">
                <a:latin typeface="+mn-ea"/>
              </a:rPr>
              <a:t>패키지 중 일반적인 참조 데이터 셋을 로드</a:t>
            </a:r>
            <a:r>
              <a:rPr lang="en-US" altLang="ko-KR" dirty="0" smtClean="0">
                <a:latin typeface="+mn-ea"/>
              </a:rPr>
              <a:t>(load)</a:t>
            </a:r>
            <a:r>
              <a:rPr lang="ko-KR" altLang="en-US" dirty="0" smtClean="0">
                <a:latin typeface="+mn-ea"/>
              </a:rPr>
              <a:t>하는 모듈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+mn-ea"/>
              </a:rPr>
              <a:t>함수 설명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+mn-ea"/>
              </a:rPr>
              <a:t>load_iris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smtClean="0">
                <a:latin typeface="+mn-ea"/>
              </a:rPr>
              <a:t>iris data</a:t>
            </a:r>
            <a:r>
              <a:rPr lang="ko-KR" altLang="en-US" dirty="0" smtClean="0">
                <a:latin typeface="+mn-ea"/>
              </a:rPr>
              <a:t> 로드</a:t>
            </a:r>
            <a:r>
              <a:rPr lang="en-US" altLang="ko-KR" dirty="0" smtClean="0">
                <a:latin typeface="+mn-ea"/>
              </a:rPr>
              <a:t> </a:t>
            </a:r>
          </a:p>
          <a:p>
            <a:pPr marL="285750" lvl="1" indent="-285750">
              <a:buFontTx/>
              <a:buChar char="-"/>
            </a:pPr>
            <a:r>
              <a:rPr lang="en-US" altLang="ko-KR" dirty="0" err="1" smtClean="0">
                <a:latin typeface="+mn-ea"/>
              </a:rPr>
              <a:t>accuracy_score</a:t>
            </a:r>
            <a:r>
              <a:rPr lang="en-US" altLang="ko-KR" dirty="0" smtClean="0">
                <a:latin typeface="+mn-ea"/>
              </a:rPr>
              <a:t> : </a:t>
            </a:r>
            <a:r>
              <a:rPr lang="ko-KR" altLang="en-US" dirty="0">
                <a:latin typeface="+mn-ea"/>
              </a:rPr>
              <a:t>분석 결과의 </a:t>
            </a:r>
            <a:r>
              <a:rPr lang="en-US" altLang="ko-KR" dirty="0">
                <a:latin typeface="+mn-ea"/>
              </a:rPr>
              <a:t>accuracy</a:t>
            </a:r>
            <a:r>
              <a:rPr lang="ko-KR" altLang="en-US" dirty="0">
                <a:latin typeface="+mn-ea"/>
              </a:rPr>
              <a:t>를 </a:t>
            </a:r>
            <a:r>
              <a:rPr lang="ko-KR" altLang="en-US" dirty="0" smtClean="0">
                <a:latin typeface="+mn-ea"/>
              </a:rPr>
              <a:t>측정</a:t>
            </a:r>
            <a:endParaRPr lang="en-US" altLang="ko-KR" dirty="0"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345" y="1518991"/>
            <a:ext cx="454342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7C79E-D423-4D59-827D-A6052045BA82}" type="datetime1">
              <a:rPr lang="ko-KR" altLang="en-US" smtClean="0"/>
              <a:t>2017-09-17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00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Iris</a:t>
            </a:r>
            <a:r>
              <a:rPr lang="ko-KR" altLang="en-US" sz="2400" b="1" dirty="0" smtClean="0">
                <a:latin typeface="+mn-ea"/>
              </a:rPr>
              <a:t> 데이터를 이용해 간단한 </a:t>
            </a:r>
            <a:r>
              <a:rPr lang="en-US" altLang="ko-KR" sz="2400" b="1" dirty="0" smtClean="0">
                <a:latin typeface="+mn-ea"/>
              </a:rPr>
              <a:t>Random Forest </a:t>
            </a:r>
            <a:r>
              <a:rPr lang="ko-KR" altLang="en-US" sz="2400" b="1" dirty="0" smtClean="0">
                <a:latin typeface="+mn-ea"/>
              </a:rPr>
              <a:t>구</a:t>
            </a:r>
            <a:r>
              <a:rPr lang="ko-KR" altLang="en-US" sz="2400" b="1" dirty="0">
                <a:latin typeface="+mn-ea"/>
              </a:rPr>
              <a:t>현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dirty="0" smtClean="0">
                <a:latin typeface="+mn-ea"/>
              </a:rPr>
              <a:t>Training data</a:t>
            </a:r>
            <a:r>
              <a:rPr lang="ko-KR" altLang="en-US" sz="2000" dirty="0" smtClean="0">
                <a:latin typeface="+mn-ea"/>
              </a:rPr>
              <a:t>와</a:t>
            </a:r>
            <a:r>
              <a:rPr lang="en-US" altLang="ko-KR" sz="2000" dirty="0" smtClean="0">
                <a:latin typeface="+mn-ea"/>
              </a:rPr>
              <a:t> test data </a:t>
            </a:r>
            <a:r>
              <a:rPr lang="ko-KR" altLang="en-US" sz="2000" dirty="0" smtClean="0">
                <a:latin typeface="+mn-ea"/>
              </a:rPr>
              <a:t>설정</a:t>
            </a:r>
            <a:endParaRPr lang="ko-KR" altLang="en-US" sz="2000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0644" y="3901573"/>
            <a:ext cx="51520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맑은 고딕" panose="020B0503020000020004" pitchFamily="50" charset="-127"/>
              <a:buChar char="–"/>
            </a:pPr>
            <a:r>
              <a:rPr lang="en-US" altLang="ko-KR" sz="1600" dirty="0" smtClean="0"/>
              <a:t>x_*</a:t>
            </a:r>
            <a:r>
              <a:rPr lang="ko-KR" altLang="en-US" sz="1600" dirty="0" smtClean="0"/>
              <a:t>은</a:t>
            </a:r>
            <a:r>
              <a:rPr lang="en-US" altLang="ko-KR" sz="1600" dirty="0" smtClean="0"/>
              <a:t> feature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data</a:t>
            </a:r>
            <a:r>
              <a:rPr lang="ko-KR" altLang="en-US" sz="1600" dirty="0" smtClean="0"/>
              <a:t> 를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의미하고 </a:t>
            </a:r>
            <a:r>
              <a:rPr lang="en-US" altLang="ko-KR" sz="1600" dirty="0" smtClean="0"/>
              <a:t>y_*</a:t>
            </a:r>
            <a:r>
              <a:rPr lang="ko-KR" altLang="en-US" sz="1600" dirty="0" smtClean="0"/>
              <a:t>은</a:t>
            </a:r>
            <a:r>
              <a:rPr lang="en-US" altLang="ko-KR" sz="1600" dirty="0" smtClean="0"/>
              <a:t> target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data</a:t>
            </a:r>
            <a:r>
              <a:rPr lang="ko-KR" altLang="en-US" sz="1600" dirty="0" smtClean="0"/>
              <a:t>를 의미</a:t>
            </a:r>
            <a:endParaRPr lang="en-US" altLang="ko-KR" sz="1600" dirty="0" smtClean="0"/>
          </a:p>
          <a:p>
            <a:pPr marL="285750" indent="-285750">
              <a:buFont typeface="맑은 고딕" panose="020B0503020000020004" pitchFamily="50" charset="-127"/>
              <a:buChar char="–"/>
            </a:pPr>
            <a:r>
              <a:rPr lang="ko-KR" altLang="en-US" sz="1600" dirty="0" smtClean="0"/>
              <a:t>전체 </a:t>
            </a:r>
            <a:r>
              <a:rPr lang="en-US" altLang="ko-KR" sz="1600" dirty="0" smtClean="0"/>
              <a:t>iris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data</a:t>
            </a:r>
            <a:r>
              <a:rPr lang="ko-KR" altLang="en-US" sz="1600" dirty="0" smtClean="0"/>
              <a:t>에서 처음부터 마지막 </a:t>
            </a:r>
            <a:r>
              <a:rPr lang="en-US" altLang="ko-KR" sz="1600" dirty="0"/>
              <a:t>3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번째 데이터까지를 </a:t>
            </a:r>
            <a:r>
              <a:rPr lang="en-US" altLang="ko-KR" sz="1600" dirty="0" smtClean="0"/>
              <a:t>training data</a:t>
            </a:r>
            <a:r>
              <a:rPr lang="ko-KR" altLang="en-US" sz="1600" dirty="0" smtClean="0"/>
              <a:t>로 설정</a:t>
            </a:r>
            <a:endParaRPr lang="en-US" altLang="ko-KR" sz="1600" dirty="0" smtClean="0"/>
          </a:p>
          <a:p>
            <a:pPr marL="285750" indent="-285750">
              <a:buFont typeface="맑은 고딕" panose="020B0503020000020004" pitchFamily="50" charset="-127"/>
              <a:buChar char="–"/>
            </a:pPr>
            <a:r>
              <a:rPr lang="ko-KR" altLang="en-US" sz="1600" dirty="0"/>
              <a:t>마지막 </a:t>
            </a:r>
            <a:r>
              <a:rPr lang="en-US" altLang="ko-KR" sz="1600" dirty="0"/>
              <a:t>30</a:t>
            </a:r>
            <a:r>
              <a:rPr lang="ko-KR" altLang="en-US" sz="1600" dirty="0"/>
              <a:t>개 데이터를 </a:t>
            </a:r>
            <a:r>
              <a:rPr lang="en-US" altLang="ko-KR" sz="1600" dirty="0"/>
              <a:t>test </a:t>
            </a:r>
            <a:r>
              <a:rPr lang="ko-KR" altLang="en-US" sz="1600" dirty="0"/>
              <a:t>데이터로 </a:t>
            </a:r>
            <a:r>
              <a:rPr lang="ko-KR" altLang="en-US" sz="1600" dirty="0" smtClean="0"/>
              <a:t>설정</a:t>
            </a:r>
            <a:endParaRPr lang="en-US" altLang="ko-KR" sz="1600" dirty="0" smtClean="0"/>
          </a:p>
          <a:p>
            <a:pPr marL="285750" indent="-285750">
              <a:buFont typeface="맑은 고딕" panose="020B0503020000020004" pitchFamily="50" charset="-127"/>
              <a:buChar char="–"/>
            </a:pPr>
            <a:r>
              <a:rPr lang="en-US" altLang="ko-KR" sz="1600" dirty="0" err="1"/>
              <a:t>i</a:t>
            </a:r>
            <a:r>
              <a:rPr lang="en-US" altLang="ko-KR" sz="1600" dirty="0" err="1" smtClean="0"/>
              <a:t>ris.data</a:t>
            </a:r>
            <a:r>
              <a:rPr lang="en-US" altLang="ko-KR" sz="1600" dirty="0" smtClean="0"/>
              <a:t>[:-30]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‘:’ </a:t>
            </a:r>
            <a:r>
              <a:rPr lang="ko-KR" altLang="en-US" sz="1600" dirty="0" smtClean="0"/>
              <a:t>앞에 수치가 없으면 처음 위치부터 임을 표시하고 </a:t>
            </a:r>
            <a:r>
              <a:rPr lang="en-US" altLang="ko-KR" sz="1600" dirty="0"/>
              <a:t>-30</a:t>
            </a:r>
            <a:r>
              <a:rPr lang="ko-KR" altLang="en-US" sz="1600" dirty="0"/>
              <a:t>은 </a:t>
            </a:r>
            <a:r>
              <a:rPr lang="ko-KR" altLang="en-US" sz="1600" dirty="0" smtClean="0"/>
              <a:t>뒤</a:t>
            </a:r>
            <a:r>
              <a:rPr lang="ko-KR" altLang="en-US" sz="1600" dirty="0"/>
              <a:t>로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30</a:t>
            </a:r>
            <a:r>
              <a:rPr lang="ko-KR" altLang="en-US" sz="1600" dirty="0"/>
              <a:t>번째 </a:t>
            </a:r>
            <a:r>
              <a:rPr lang="ko-KR" altLang="en-US" sz="1600" dirty="0" smtClean="0"/>
              <a:t>데이터까지</a:t>
            </a:r>
            <a:r>
              <a:rPr lang="ko-KR" altLang="en-US" sz="1600" dirty="0"/>
              <a:t>를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표시함</a:t>
            </a:r>
            <a:endParaRPr lang="en-US" altLang="ko-KR" sz="1600" dirty="0" smtClean="0"/>
          </a:p>
          <a:p>
            <a:pPr marL="285750" indent="-285750">
              <a:buFont typeface="맑은 고딕" panose="020B0503020000020004" pitchFamily="50" charset="-127"/>
              <a:buChar char="–"/>
            </a:pPr>
            <a:r>
              <a:rPr lang="en-US" altLang="ko-KR" sz="1600" dirty="0" err="1"/>
              <a:t>iris.</a:t>
            </a:r>
            <a:r>
              <a:rPr lang="en-US" altLang="ko-KR" sz="1600" dirty="0" err="1" smtClean="0"/>
              <a:t>data</a:t>
            </a:r>
            <a:r>
              <a:rPr lang="en-US" altLang="ko-KR" sz="1600" dirty="0"/>
              <a:t>[-30:]</a:t>
            </a:r>
            <a:r>
              <a:rPr lang="ko-KR" altLang="en-US" sz="1600" dirty="0"/>
              <a:t>에서 </a:t>
            </a:r>
            <a:r>
              <a:rPr lang="en-US" altLang="ko-KR" sz="1600" dirty="0"/>
              <a:t>-30</a:t>
            </a:r>
            <a:r>
              <a:rPr lang="ko-KR" altLang="en-US" sz="1600" dirty="0"/>
              <a:t>은 마지막 </a:t>
            </a:r>
            <a:r>
              <a:rPr lang="en-US" altLang="ko-KR" sz="1600" dirty="0"/>
              <a:t>30</a:t>
            </a:r>
            <a:r>
              <a:rPr lang="ko-KR" altLang="en-US" sz="1600" dirty="0"/>
              <a:t>번째 데이터를 의미하고 ‘</a:t>
            </a:r>
            <a:r>
              <a:rPr lang="en-US" altLang="ko-KR" sz="1600" dirty="0"/>
              <a:t>:’</a:t>
            </a:r>
            <a:r>
              <a:rPr lang="ko-KR" altLang="en-US" sz="1600" dirty="0"/>
              <a:t>뒤에 수치가 없으면 끝을 표시함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223076" y="4024683"/>
            <a:ext cx="5542826" cy="1200329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fontAlgn="base">
              <a:buFont typeface="Wingdings" panose="05000000000000000000" pitchFamily="2" charset="2"/>
              <a:buChar char="§"/>
            </a:pPr>
            <a:r>
              <a:rPr lang="ko-KR" altLang="en-US" dirty="0" smtClean="0"/>
              <a:t>함수 설명</a:t>
            </a:r>
            <a:endParaRPr lang="en-US" altLang="ko-KR" dirty="0"/>
          </a:p>
          <a:p>
            <a:pPr marL="342900" indent="-342900" fontAlgn="base">
              <a:buFontTx/>
              <a:buChar char="-"/>
            </a:pPr>
            <a:r>
              <a:rPr lang="en-US" altLang="ko-KR" dirty="0" err="1" smtClean="0"/>
              <a:t>load_iris</a:t>
            </a:r>
            <a:r>
              <a:rPr lang="en-US" altLang="ko-KR" dirty="0" smtClean="0"/>
              <a:t>(): iris data</a:t>
            </a:r>
            <a:r>
              <a:rPr lang="ko-KR" altLang="en-US" dirty="0" smtClean="0"/>
              <a:t>를 호</a:t>
            </a:r>
            <a:r>
              <a:rPr lang="ko-KR" altLang="en-US" dirty="0"/>
              <a:t>출</a:t>
            </a:r>
            <a:endParaRPr lang="en-US" altLang="ko-KR" dirty="0" smtClean="0"/>
          </a:p>
          <a:p>
            <a:pPr marL="342900" indent="-342900" fontAlgn="base">
              <a:buFontTx/>
              <a:buChar char="-"/>
            </a:pPr>
            <a:r>
              <a:rPr lang="en-US" altLang="ko-KR" dirty="0" err="1" smtClean="0"/>
              <a:t>iris.data</a:t>
            </a:r>
            <a:r>
              <a:rPr lang="en-US" altLang="ko-KR" dirty="0" smtClean="0"/>
              <a:t> : iris data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feature </a:t>
            </a:r>
            <a:r>
              <a:rPr lang="ko-KR" altLang="en-US" dirty="0" smtClean="0"/>
              <a:t>데이터를 호출</a:t>
            </a:r>
            <a:endParaRPr lang="en-US" altLang="ko-KR" dirty="0" smtClean="0"/>
          </a:p>
          <a:p>
            <a:pPr marL="342900" indent="-342900" fontAlgn="base">
              <a:buFontTx/>
              <a:buChar char="-"/>
            </a:pPr>
            <a:r>
              <a:rPr lang="en-US" altLang="ko-KR" dirty="0" err="1"/>
              <a:t>i</a:t>
            </a:r>
            <a:r>
              <a:rPr lang="en-US" altLang="ko-KR" dirty="0" err="1" smtClean="0"/>
              <a:t>ris.target</a:t>
            </a:r>
            <a:r>
              <a:rPr lang="en-US" altLang="ko-KR" dirty="0" smtClean="0"/>
              <a:t> </a:t>
            </a:r>
            <a:r>
              <a:rPr lang="en-US" altLang="ko-KR" dirty="0"/>
              <a:t>: iris data</a:t>
            </a:r>
            <a:r>
              <a:rPr lang="ko-KR" altLang="en-US" dirty="0"/>
              <a:t>에서 </a:t>
            </a:r>
            <a:r>
              <a:rPr lang="en-US" altLang="ko-KR" dirty="0" smtClean="0"/>
              <a:t>target</a:t>
            </a:r>
            <a:r>
              <a:rPr lang="ko-KR" altLang="en-US" dirty="0" smtClean="0"/>
              <a:t> 데이터를 호출</a:t>
            </a:r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11" y="1243392"/>
            <a:ext cx="7523163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984248" y="2221992"/>
            <a:ext cx="1554480" cy="2194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>
            <a:stCxn id="3" idx="3"/>
          </p:cNvCxnSpPr>
          <p:nvPr/>
        </p:nvCxnSpPr>
        <p:spPr>
          <a:xfrm>
            <a:off x="3538728" y="2331720"/>
            <a:ext cx="291693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455664" y="2170247"/>
            <a:ext cx="4528804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데이터의 시작부터 </a:t>
            </a:r>
            <a:r>
              <a:rPr lang="ko-KR" altLang="en-US" sz="1400" dirty="0" smtClean="0">
                <a:solidFill>
                  <a:srgbClr val="FF0000"/>
                </a:solidFill>
              </a:rPr>
              <a:t>끝에서 </a:t>
            </a:r>
            <a:r>
              <a:rPr lang="en-US" altLang="ko-KR" sz="1400" dirty="0" smtClean="0">
                <a:solidFill>
                  <a:srgbClr val="FF0000"/>
                </a:solidFill>
              </a:rPr>
              <a:t>30</a:t>
            </a:r>
            <a:r>
              <a:rPr lang="ko-KR" altLang="en-US" sz="1400" dirty="0" smtClean="0">
                <a:solidFill>
                  <a:srgbClr val="FF0000"/>
                </a:solidFill>
              </a:rPr>
              <a:t>번째 하나 전까지를 </a:t>
            </a:r>
            <a:r>
              <a:rPr lang="ko-KR" altLang="en-US" sz="1400" dirty="0" smtClean="0">
                <a:solidFill>
                  <a:srgbClr val="FF0000"/>
                </a:solidFill>
              </a:rPr>
              <a:t>선택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901952" y="3005328"/>
            <a:ext cx="1722810" cy="2194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091106" y="3374207"/>
            <a:ext cx="4591963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i</a:t>
            </a:r>
            <a:r>
              <a:rPr lang="en-US" altLang="ko-KR" sz="1400" dirty="0" smtClean="0">
                <a:solidFill>
                  <a:srgbClr val="FF0000"/>
                </a:solidFill>
              </a:rPr>
              <a:t>ris target </a:t>
            </a:r>
            <a:r>
              <a:rPr lang="ko-KR" altLang="en-US" sz="1400" dirty="0" smtClean="0">
                <a:solidFill>
                  <a:srgbClr val="FF0000"/>
                </a:solidFill>
              </a:rPr>
              <a:t>데이터에서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</a:rPr>
              <a:t>마지막 </a:t>
            </a:r>
            <a:r>
              <a:rPr lang="en-US" altLang="ko-KR" sz="1400" dirty="0" smtClean="0">
                <a:solidFill>
                  <a:srgbClr val="FF0000"/>
                </a:solidFill>
              </a:rPr>
              <a:t>30</a:t>
            </a:r>
            <a:r>
              <a:rPr lang="ko-KR" altLang="en-US" sz="1400" dirty="0" smtClean="0">
                <a:solidFill>
                  <a:srgbClr val="FF0000"/>
                </a:solidFill>
              </a:rPr>
              <a:t>번째부터 끝까지 선택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7" name="꺾인 연결선 16"/>
          <p:cNvCxnSpPr>
            <a:stCxn id="14" idx="2"/>
            <a:endCxn id="16" idx="1"/>
          </p:cNvCxnSpPr>
          <p:nvPr/>
        </p:nvCxnSpPr>
        <p:spPr>
          <a:xfrm rot="16200000" flipH="1">
            <a:off x="3275575" y="2712565"/>
            <a:ext cx="303312" cy="1327749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FF2F0-4D71-40AF-B4ED-10DDDC8A1CAD}" type="datetime1">
              <a:rPr lang="ko-KR" altLang="en-US" smtClean="0"/>
              <a:t>2017-09-17</a:t>
            </a:fld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44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Iris</a:t>
            </a:r>
            <a:r>
              <a:rPr lang="ko-KR" altLang="en-US" sz="2400" b="1" dirty="0" smtClean="0">
                <a:latin typeface="+mn-ea"/>
              </a:rPr>
              <a:t> 데이터를 이용해 간단한 </a:t>
            </a:r>
            <a:r>
              <a:rPr lang="en-US" altLang="ko-KR" sz="2400" b="1" dirty="0" smtClean="0">
                <a:latin typeface="+mn-ea"/>
              </a:rPr>
              <a:t>Random Forest </a:t>
            </a:r>
            <a:r>
              <a:rPr lang="ko-KR" altLang="en-US" sz="2400" b="1" dirty="0" smtClean="0">
                <a:latin typeface="+mn-ea"/>
              </a:rPr>
              <a:t>구</a:t>
            </a:r>
            <a:r>
              <a:rPr lang="ko-KR" altLang="en-US" sz="2400" b="1" dirty="0">
                <a:latin typeface="+mn-ea"/>
              </a:rPr>
              <a:t>현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80645" y="843282"/>
            <a:ext cx="837027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dirty="0">
                <a:latin typeface="+mn-ea"/>
              </a:rPr>
              <a:t>Training </a:t>
            </a:r>
            <a:r>
              <a:rPr lang="en-US" altLang="ko-KR" sz="2000" dirty="0" smtClean="0">
                <a:latin typeface="+mn-ea"/>
              </a:rPr>
              <a:t>data</a:t>
            </a:r>
            <a:r>
              <a:rPr lang="ko-KR" altLang="en-US" sz="2000" dirty="0" smtClean="0">
                <a:latin typeface="+mn-ea"/>
              </a:rPr>
              <a:t>의 </a:t>
            </a:r>
            <a:r>
              <a:rPr lang="en-US" altLang="ko-KR" sz="2000" dirty="0" smtClean="0">
                <a:latin typeface="+mn-ea"/>
              </a:rPr>
              <a:t>target </a:t>
            </a:r>
            <a:r>
              <a:rPr lang="ko-KR" altLang="en-US" sz="2000" dirty="0">
                <a:latin typeface="+mn-ea"/>
              </a:rPr>
              <a:t>출</a:t>
            </a:r>
            <a:r>
              <a:rPr lang="ko-KR" altLang="en-US" sz="2000" dirty="0" smtClean="0">
                <a:latin typeface="+mn-ea"/>
              </a:rPr>
              <a:t>력</a:t>
            </a:r>
            <a:r>
              <a:rPr lang="en-US" altLang="ko-KR" sz="2000" dirty="0" smtClean="0">
                <a:latin typeface="+mn-ea"/>
              </a:rPr>
              <a:t>  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000" dirty="0" smtClean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000" dirty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000" dirty="0" smtClean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000" dirty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000" dirty="0" smtClean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000" dirty="0" smtClean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000" dirty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000" dirty="0" smtClean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dirty="0" smtClean="0">
                <a:latin typeface="+mn-ea"/>
              </a:rPr>
              <a:t>Test data</a:t>
            </a:r>
            <a:r>
              <a:rPr lang="ko-KR" altLang="en-US" sz="2000" dirty="0" smtClean="0">
                <a:latin typeface="+mn-ea"/>
              </a:rPr>
              <a:t>의 </a:t>
            </a:r>
            <a:r>
              <a:rPr lang="en-US" altLang="ko-KR" sz="2000" dirty="0" smtClean="0">
                <a:latin typeface="+mn-ea"/>
              </a:rPr>
              <a:t>target </a:t>
            </a:r>
            <a:r>
              <a:rPr lang="ko-KR" altLang="en-US" sz="2000" dirty="0" smtClean="0">
                <a:latin typeface="+mn-ea"/>
              </a:rPr>
              <a:t>출</a:t>
            </a:r>
            <a:r>
              <a:rPr lang="ko-KR" altLang="en-US" sz="2000" dirty="0">
                <a:latin typeface="+mn-ea"/>
              </a:rPr>
              <a:t>력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0644" y="5179208"/>
            <a:ext cx="5645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맑은 고딕" panose="020B0503020000020004" pitchFamily="50" charset="-127"/>
              <a:buChar char="–"/>
            </a:pPr>
            <a:r>
              <a:rPr lang="en-US" altLang="ko-KR" sz="1600" dirty="0" smtClean="0"/>
              <a:t>Test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data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target</a:t>
            </a:r>
            <a:r>
              <a:rPr lang="ko-KR" altLang="en-US" sz="1600" dirty="0" smtClean="0"/>
              <a:t>은 전부 </a:t>
            </a:r>
            <a:r>
              <a:rPr lang="en-US" altLang="ko-KR" sz="1600" dirty="0" smtClean="0"/>
              <a:t>2(</a:t>
            </a:r>
            <a:r>
              <a:rPr lang="en-US" altLang="ko-KR" sz="1600" dirty="0" err="1" smtClean="0"/>
              <a:t>virginica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 marL="285750" indent="-285750">
              <a:buFont typeface="맑은 고딕" panose="020B0503020000020004" pitchFamily="50" charset="-127"/>
              <a:buChar char="–"/>
            </a:pPr>
            <a:endParaRPr lang="en-US" altLang="ko-KR" sz="1600" dirty="0" smtClean="0"/>
          </a:p>
          <a:p>
            <a:pPr marL="285750" indent="-285750">
              <a:buFont typeface="맑은 고딕" panose="020B0503020000020004" pitchFamily="50" charset="-127"/>
              <a:buChar char="–"/>
            </a:pPr>
            <a:r>
              <a:rPr lang="en-US" altLang="ko-KR" sz="1600" dirty="0" smtClean="0"/>
              <a:t>Training data</a:t>
            </a:r>
            <a:r>
              <a:rPr lang="ko-KR" altLang="en-US" sz="1600" dirty="0" smtClean="0"/>
              <a:t>와</a:t>
            </a:r>
            <a:r>
              <a:rPr lang="en-US" altLang="ko-KR" sz="1600" dirty="0" smtClean="0"/>
              <a:t> test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data</a:t>
            </a:r>
            <a:r>
              <a:rPr lang="ko-KR" altLang="en-US" sz="1600" dirty="0" smtClean="0"/>
              <a:t>의 분리가 </a:t>
            </a:r>
            <a:r>
              <a:rPr lang="ko-KR" altLang="en-US" sz="1600" dirty="0" err="1" smtClean="0"/>
              <a:t>합리하지</a:t>
            </a:r>
            <a:r>
              <a:rPr lang="ko-KR" altLang="en-US" sz="1600" dirty="0" smtClean="0"/>
              <a:t> 않음</a:t>
            </a:r>
            <a:endParaRPr lang="ko-KR" altLang="en-US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02" y="1266578"/>
            <a:ext cx="7732713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02" y="4001072"/>
            <a:ext cx="6837363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6FDEE-D8C1-4F64-A66D-FADB8B83A607}" type="datetime1">
              <a:rPr lang="ko-KR" altLang="en-US" smtClean="0"/>
              <a:t>2017-09-17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4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Iris</a:t>
            </a:r>
            <a:r>
              <a:rPr lang="ko-KR" altLang="en-US" sz="2400" b="1" dirty="0">
                <a:latin typeface="+mn-ea"/>
              </a:rPr>
              <a:t> 데이터를 이용해 간단한 </a:t>
            </a:r>
            <a:r>
              <a:rPr lang="en-US" altLang="ko-KR" sz="2400" b="1" dirty="0">
                <a:latin typeface="+mn-ea"/>
              </a:rPr>
              <a:t>Random Forest </a:t>
            </a:r>
            <a:r>
              <a:rPr lang="ko-KR" altLang="en-US" sz="2400" b="1" dirty="0">
                <a:latin typeface="+mn-ea"/>
              </a:rPr>
              <a:t>구현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latin typeface="+mn-ea"/>
              </a:rPr>
              <a:t>Random </a:t>
            </a:r>
            <a:r>
              <a:rPr lang="en-US" altLang="ko-KR" sz="2000" b="1" dirty="0">
                <a:latin typeface="+mn-ea"/>
              </a:rPr>
              <a:t>F</a:t>
            </a:r>
            <a:r>
              <a:rPr lang="en-US" altLang="ko-KR" sz="2000" b="1" dirty="0" smtClean="0">
                <a:latin typeface="+mn-ea"/>
              </a:rPr>
              <a:t>orest </a:t>
            </a:r>
            <a:r>
              <a:rPr lang="ko-KR" altLang="en-US" sz="2000" b="1" dirty="0" smtClean="0">
                <a:latin typeface="+mn-ea"/>
              </a:rPr>
              <a:t>분류기 생성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80645" y="2243487"/>
            <a:ext cx="97240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맑은 고딕" panose="020B0503020000020004" pitchFamily="50" charset="-127"/>
              <a:buChar char="–"/>
            </a:pPr>
            <a:r>
              <a:rPr lang="en-US" altLang="ko-KR" dirty="0" smtClean="0"/>
              <a:t>Random Forest </a:t>
            </a:r>
            <a:r>
              <a:rPr lang="ko-KR" altLang="en-US" dirty="0" smtClean="0"/>
              <a:t>분류기 생성을 위해 </a:t>
            </a:r>
            <a:r>
              <a:rPr lang="en-US" altLang="ko-KR" dirty="0" err="1" smtClean="0">
                <a:latin typeface="+mn-ea"/>
              </a:rPr>
              <a:t>RandomForestClassifier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클래스를 </a:t>
            </a:r>
            <a:r>
              <a:rPr lang="en-US" altLang="ko-KR" dirty="0" smtClean="0">
                <a:latin typeface="+mn-ea"/>
              </a:rPr>
              <a:t>import</a:t>
            </a:r>
          </a:p>
          <a:p>
            <a:pPr marL="342900" indent="-342900" fontAlgn="base">
              <a:buFont typeface="맑은 고딕" panose="020B0503020000020004" pitchFamily="50" charset="-127"/>
              <a:buChar char="–"/>
            </a:pPr>
            <a:endParaRPr lang="en-US" altLang="ko-KR" dirty="0" smtClean="0">
              <a:latin typeface="+mn-ea"/>
            </a:endParaRPr>
          </a:p>
          <a:p>
            <a:pPr marL="342900" indent="-342900" fontAlgn="base">
              <a:buFont typeface="맑은 고딕" panose="020B0503020000020004" pitchFamily="50" charset="-127"/>
              <a:buChar char="–"/>
            </a:pPr>
            <a:r>
              <a:rPr lang="en-US" altLang="ko-KR" dirty="0" err="1" smtClean="0">
                <a:latin typeface="+mn-ea"/>
              </a:rPr>
              <a:t>Sklearn.ensemble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모듈은 분류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회귀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및 이상 탐지를 위한 </a:t>
            </a:r>
            <a:r>
              <a:rPr lang="en-US" altLang="ko-KR" dirty="0">
                <a:latin typeface="+mn-ea"/>
              </a:rPr>
              <a:t>ensemble-based</a:t>
            </a:r>
            <a:r>
              <a:rPr lang="ko-KR" altLang="en-US" dirty="0" smtClean="0">
                <a:latin typeface="+mn-ea"/>
              </a:rPr>
              <a:t> 방법</a:t>
            </a:r>
            <a:r>
              <a:rPr lang="ko-KR" altLang="en-US" dirty="0">
                <a:latin typeface="+mn-ea"/>
              </a:rPr>
              <a:t>을</a:t>
            </a:r>
            <a:r>
              <a:rPr lang="ko-KR" altLang="en-US" dirty="0" smtClean="0">
                <a:latin typeface="+mn-ea"/>
              </a:rPr>
              <a:t> 포함</a:t>
            </a:r>
            <a:endParaRPr lang="en-US" altLang="ko-KR" dirty="0" smtClean="0">
              <a:latin typeface="+mn-ea"/>
            </a:endParaRPr>
          </a:p>
          <a:p>
            <a:pPr marL="342900" indent="-342900" fontAlgn="base">
              <a:buFont typeface="맑은 고딕" panose="020B0503020000020004" pitchFamily="50" charset="-127"/>
              <a:buChar char="–"/>
            </a:pPr>
            <a:endParaRPr lang="en-US" altLang="ko-KR" dirty="0" smtClean="0">
              <a:latin typeface="+mn-ea"/>
            </a:endParaRPr>
          </a:p>
          <a:p>
            <a:pPr marL="342900" indent="-342900" fontAlgn="base">
              <a:buFont typeface="맑은 고딕" panose="020B0503020000020004" pitchFamily="50" charset="-127"/>
              <a:buChar char="–"/>
            </a:pPr>
            <a:endParaRPr lang="en-US" altLang="ko-KR" dirty="0" smtClean="0">
              <a:latin typeface="+mn-ea"/>
            </a:endParaRPr>
          </a:p>
          <a:p>
            <a:pPr marL="342900" indent="-342900" fontAlgn="base">
              <a:buFont typeface="맑은 고딕" panose="020B0503020000020004" pitchFamily="50" charset="-127"/>
              <a:buChar char="–"/>
            </a:pPr>
            <a:endParaRPr lang="en-US" altLang="ko-KR" dirty="0" smtClean="0"/>
          </a:p>
          <a:p>
            <a:pPr fontAlgn="base"/>
            <a:endParaRPr lang="en-US" altLang="ko-KR" dirty="0" smtClean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48" y="1387221"/>
            <a:ext cx="6446837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0B9D-272B-4EC5-AE4B-3C674B088930}" type="datetime1">
              <a:rPr lang="ko-KR" altLang="en-US" smtClean="0"/>
              <a:t>2017-09-17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14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Iris</a:t>
            </a:r>
            <a:r>
              <a:rPr lang="ko-KR" altLang="en-US" sz="2400" b="1" dirty="0">
                <a:latin typeface="+mn-ea"/>
              </a:rPr>
              <a:t> 데이터를 이용해 간단한 </a:t>
            </a:r>
            <a:r>
              <a:rPr lang="en-US" altLang="ko-KR" sz="2400" b="1" dirty="0">
                <a:latin typeface="+mn-ea"/>
              </a:rPr>
              <a:t>Random Forest </a:t>
            </a:r>
            <a:r>
              <a:rPr lang="ko-KR" altLang="en-US" sz="2400" b="1" dirty="0">
                <a:latin typeface="+mn-ea"/>
              </a:rPr>
              <a:t>구현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latin typeface="+mn-ea"/>
              </a:rPr>
              <a:t>Random </a:t>
            </a:r>
            <a:r>
              <a:rPr lang="en-US" altLang="ko-KR" sz="2000" b="1" dirty="0">
                <a:latin typeface="+mn-ea"/>
              </a:rPr>
              <a:t>F</a:t>
            </a:r>
            <a:r>
              <a:rPr lang="en-US" altLang="ko-KR" sz="2000" b="1" dirty="0" smtClean="0">
                <a:latin typeface="+mn-ea"/>
              </a:rPr>
              <a:t>orest </a:t>
            </a:r>
            <a:r>
              <a:rPr lang="ko-KR" altLang="en-US" sz="2000" b="1" dirty="0" smtClean="0">
                <a:latin typeface="+mn-ea"/>
              </a:rPr>
              <a:t>분류기 생성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50277" y="1347375"/>
            <a:ext cx="469802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맑은 고딕" panose="020B0503020000020004" pitchFamily="50" charset="-127"/>
              <a:buChar char="–"/>
            </a:pPr>
            <a:r>
              <a:rPr lang="en-US" altLang="ko-KR" sz="2000" dirty="0" smtClean="0"/>
              <a:t>10</a:t>
            </a:r>
            <a:r>
              <a:rPr lang="ko-KR" altLang="en-US" sz="2000" dirty="0" smtClean="0"/>
              <a:t>개의 </a:t>
            </a:r>
            <a:r>
              <a:rPr lang="en-US" altLang="ko-KR" sz="2000" dirty="0" smtClean="0"/>
              <a:t>tree</a:t>
            </a:r>
            <a:r>
              <a:rPr lang="ko-KR" altLang="en-US" sz="2000" dirty="0" smtClean="0"/>
              <a:t>를 가진 </a:t>
            </a:r>
            <a:r>
              <a:rPr lang="en-US" altLang="ko-KR" sz="2000" dirty="0" smtClean="0"/>
              <a:t>random </a:t>
            </a:r>
            <a:r>
              <a:rPr lang="en-US" altLang="ko-KR" sz="2000" dirty="0" err="1" smtClean="0"/>
              <a:t>foreset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생성</a:t>
            </a:r>
            <a:r>
              <a:rPr lang="en-US" altLang="ko-KR" sz="2000" dirty="0" smtClean="0"/>
              <a:t> </a:t>
            </a:r>
            <a:endParaRPr lang="en-US" altLang="ko-KR" sz="2000" dirty="0"/>
          </a:p>
          <a:p>
            <a:pPr fontAlgn="base"/>
            <a:endParaRPr lang="en-US" altLang="ko-KR" sz="2000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480645" y="2263320"/>
            <a:ext cx="4209119" cy="4278094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fontAlgn="base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클래스 </a:t>
            </a:r>
            <a:r>
              <a:rPr lang="ko-KR" altLang="en-US" dirty="0">
                <a:latin typeface="+mn-ea"/>
              </a:rPr>
              <a:t>설명</a:t>
            </a:r>
            <a:endParaRPr lang="en-US" altLang="ko-KR" dirty="0">
              <a:latin typeface="+mn-ea"/>
            </a:endParaRPr>
          </a:p>
          <a:p>
            <a:pPr marL="342900" indent="-342900" fontAlgn="base">
              <a:buFontTx/>
              <a:buChar char="-"/>
            </a:pPr>
            <a:r>
              <a:rPr lang="en-US" altLang="ko-KR" dirty="0" err="1" smtClean="0">
                <a:latin typeface="+mn-ea"/>
              </a:rPr>
              <a:t>RandomForestClassifier</a:t>
            </a:r>
            <a:r>
              <a:rPr lang="en-US" altLang="ko-KR" dirty="0" smtClean="0">
                <a:latin typeface="+mn-ea"/>
              </a:rPr>
              <a:t>: Random Forest </a:t>
            </a:r>
            <a:r>
              <a:rPr lang="ko-KR" altLang="en-US" dirty="0" smtClean="0">
                <a:latin typeface="+mn-ea"/>
              </a:rPr>
              <a:t>분류기를 포함</a:t>
            </a:r>
            <a:r>
              <a:rPr lang="ko-KR" altLang="en-US" dirty="0">
                <a:latin typeface="+mn-ea"/>
              </a:rPr>
              <a:t>한</a:t>
            </a:r>
            <a:r>
              <a:rPr lang="ko-KR" altLang="en-US" dirty="0" smtClean="0">
                <a:latin typeface="+mn-ea"/>
              </a:rPr>
              <a:t> 클래스</a:t>
            </a:r>
            <a:endParaRPr lang="en-US" altLang="ko-KR" dirty="0" smtClean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dirty="0" smtClean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변수 </a:t>
            </a:r>
            <a:r>
              <a:rPr lang="ko-KR" altLang="en-US" dirty="0">
                <a:latin typeface="+mn-ea"/>
              </a:rPr>
              <a:t>설명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+mn-ea"/>
              </a:rPr>
              <a:t>n_estimators</a:t>
            </a:r>
            <a:r>
              <a:rPr lang="en-US" altLang="ko-KR" dirty="0">
                <a:latin typeface="+mn-ea"/>
              </a:rPr>
              <a:t> : Decision </a:t>
            </a:r>
            <a:r>
              <a:rPr lang="en-US" altLang="ko-KR" dirty="0" smtClean="0">
                <a:latin typeface="+mn-ea"/>
              </a:rPr>
              <a:t>Tree</a:t>
            </a:r>
            <a:r>
              <a:rPr lang="ko-KR" altLang="en-US" dirty="0">
                <a:latin typeface="+mn-ea"/>
              </a:rPr>
              <a:t>의 </a:t>
            </a:r>
            <a:r>
              <a:rPr lang="ko-KR" altLang="en-US" dirty="0" smtClean="0">
                <a:latin typeface="+mn-ea"/>
              </a:rPr>
              <a:t>개수</a:t>
            </a:r>
            <a:r>
              <a:rPr lang="en-US" altLang="ko-KR" dirty="0" smtClean="0">
                <a:latin typeface="+mn-ea"/>
              </a:rPr>
              <a:t>(default=10)</a:t>
            </a: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+mn-ea"/>
              </a:rPr>
              <a:t>max_features</a:t>
            </a:r>
            <a:r>
              <a:rPr lang="en-US" altLang="ko-KR" dirty="0" smtClean="0">
                <a:latin typeface="+mn-ea"/>
              </a:rPr>
              <a:t> : </a:t>
            </a:r>
            <a:r>
              <a:rPr lang="ko-KR" altLang="en-US" dirty="0" smtClean="0">
                <a:latin typeface="+mn-ea"/>
              </a:rPr>
              <a:t>최대 고려하는 </a:t>
            </a:r>
            <a:r>
              <a:rPr lang="en-US" altLang="ko-KR" dirty="0" smtClean="0">
                <a:latin typeface="+mn-ea"/>
              </a:rPr>
              <a:t>feature</a:t>
            </a:r>
            <a:r>
              <a:rPr lang="ko-KR" altLang="en-US" dirty="0" smtClean="0">
                <a:latin typeface="+mn-ea"/>
              </a:rPr>
              <a:t>의 개수</a:t>
            </a:r>
            <a:r>
              <a:rPr lang="en-US" altLang="ko-KR" dirty="0" smtClean="0">
                <a:latin typeface="+mn-ea"/>
              </a:rPr>
              <a:t>(default=auto)</a:t>
            </a: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+mn-ea"/>
              </a:rPr>
              <a:t>oob_score</a:t>
            </a:r>
            <a:r>
              <a:rPr lang="en-US" altLang="ko-KR" dirty="0" smtClean="0">
                <a:latin typeface="+mn-ea"/>
              </a:rPr>
              <a:t> : out-of-bag(OOB) </a:t>
            </a:r>
            <a:r>
              <a:rPr lang="ko-KR" altLang="en-US" dirty="0" smtClean="0">
                <a:latin typeface="+mn-ea"/>
              </a:rPr>
              <a:t>사용여부</a:t>
            </a:r>
            <a:r>
              <a:rPr lang="en-US" altLang="ko-KR" dirty="0" smtClean="0">
                <a:latin typeface="+mn-ea"/>
              </a:rPr>
              <a:t>(</a:t>
            </a:r>
            <a:r>
              <a:rPr lang="en-US" altLang="ko-KR" dirty="0">
                <a:latin typeface="+mn-ea"/>
              </a:rPr>
              <a:t>default=False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marL="285750" lvl="1" indent="-285750">
              <a:buFontTx/>
              <a:buChar char="-"/>
            </a:pPr>
            <a:r>
              <a:rPr lang="ko-KR" altLang="en-US" dirty="0" smtClean="0">
                <a:latin typeface="+mn-ea"/>
              </a:rPr>
              <a:t>참조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>
                <a:latin typeface="+mn-ea"/>
                <a:hlinkClick r:id="rId3"/>
              </a:rPr>
              <a:t>http://scikit-learn.org/stable/modules/generated/sklearn.ensemble.RandomForestClassifier.html</a:t>
            </a:r>
            <a:r>
              <a:rPr lang="en-US" altLang="ko-KR" dirty="0">
                <a:latin typeface="+mn-ea"/>
              </a:rPr>
              <a:t> 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300" y="1577605"/>
            <a:ext cx="6380163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72EA7-89E0-473A-A213-BB82266B0E50}" type="datetime1">
              <a:rPr lang="ko-KR" altLang="en-US" smtClean="0"/>
              <a:t>2017-09-17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11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2. Decision Tree </a:t>
            </a:r>
            <a:r>
              <a:rPr lang="ko-KR" altLang="en-US" sz="2400" b="1" dirty="0" smtClean="0">
                <a:latin typeface="+mn-ea"/>
              </a:rPr>
              <a:t>개념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Decision Tree</a:t>
            </a:r>
            <a:r>
              <a:rPr lang="ko-KR" altLang="en-US" sz="2000" b="1" dirty="0" smtClean="0">
                <a:latin typeface="+mn-ea"/>
              </a:rPr>
              <a:t>란</a:t>
            </a:r>
            <a:r>
              <a:rPr lang="en-US" altLang="ko-KR" sz="2000" b="1" dirty="0" smtClean="0">
                <a:latin typeface="+mn-ea"/>
              </a:rPr>
              <a:t>?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50276" y="1347375"/>
            <a:ext cx="10725032" cy="30315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1500" dirty="0" smtClean="0">
                <a:latin typeface="+mn-ea"/>
              </a:rPr>
              <a:t>의사결정 트리 또는 의사결정 나무</a:t>
            </a:r>
            <a:r>
              <a:rPr lang="en-US" altLang="ko-KR" sz="1500" dirty="0" smtClean="0">
                <a:latin typeface="+mn-ea"/>
              </a:rPr>
              <a:t>(Decision Tree)</a:t>
            </a:r>
            <a:r>
              <a:rPr lang="ko-KR" altLang="en-US" sz="1500" dirty="0" smtClean="0">
                <a:latin typeface="+mn-ea"/>
              </a:rPr>
              <a:t>는 기계학습</a:t>
            </a:r>
            <a:r>
              <a:rPr lang="en-US" altLang="ko-KR" sz="1500" dirty="0" smtClean="0">
                <a:latin typeface="+mn-ea"/>
              </a:rPr>
              <a:t>(Machine Learning)</a:t>
            </a:r>
            <a:r>
              <a:rPr lang="ko-KR" altLang="en-US" sz="1500" dirty="0" smtClean="0">
                <a:latin typeface="+mn-ea"/>
              </a:rPr>
              <a:t>에서</a:t>
            </a:r>
            <a:r>
              <a:rPr lang="en-US" altLang="ko-KR" sz="1500" dirty="0" smtClean="0">
                <a:latin typeface="+mn-ea"/>
              </a:rPr>
              <a:t> </a:t>
            </a:r>
            <a:r>
              <a:rPr lang="ko-KR" altLang="en-US" sz="1500" dirty="0" smtClean="0">
                <a:latin typeface="+mn-ea"/>
              </a:rPr>
              <a:t>지도학습</a:t>
            </a:r>
            <a:r>
              <a:rPr lang="en-US" altLang="ko-KR" sz="1500" dirty="0" smtClean="0">
                <a:latin typeface="+mn-ea"/>
              </a:rPr>
              <a:t>(Supervised Learning)</a:t>
            </a:r>
            <a:r>
              <a:rPr lang="ko-KR" altLang="en-US" sz="1500" dirty="0" smtClean="0">
                <a:latin typeface="+mn-ea"/>
              </a:rPr>
              <a:t>의 알고리즘으로 분류</a:t>
            </a:r>
            <a:r>
              <a:rPr lang="en-US" altLang="ko-KR" sz="1500" dirty="0" smtClean="0">
                <a:latin typeface="+mn-ea"/>
              </a:rPr>
              <a:t>(Classification) </a:t>
            </a:r>
            <a:r>
              <a:rPr lang="ko-KR" altLang="en-US" sz="1500" dirty="0" smtClean="0">
                <a:latin typeface="+mn-ea"/>
              </a:rPr>
              <a:t>또는 회귀</a:t>
            </a:r>
            <a:r>
              <a:rPr lang="en-US" altLang="ko-KR" sz="1500" dirty="0" smtClean="0">
                <a:latin typeface="+mn-ea"/>
              </a:rPr>
              <a:t>(Regression)</a:t>
            </a:r>
            <a:r>
              <a:rPr lang="ko-KR" altLang="en-US" sz="1500" dirty="0" smtClean="0">
                <a:latin typeface="+mn-ea"/>
              </a:rPr>
              <a:t>분석 목적으로 사용</a:t>
            </a:r>
            <a:endParaRPr lang="en-US" altLang="ko-KR" sz="1500" dirty="0" smtClean="0">
              <a:latin typeface="+mn-ea"/>
            </a:endParaRPr>
          </a:p>
          <a:p>
            <a:pPr marL="342900" indent="-342900">
              <a:buFontTx/>
              <a:buChar char="-"/>
            </a:pPr>
            <a:endParaRPr lang="en-US" altLang="ko-KR" sz="1500" dirty="0">
              <a:latin typeface="+mn-ea"/>
            </a:endParaRPr>
          </a:p>
          <a:p>
            <a:pPr marL="342900" indent="-342900">
              <a:buFontTx/>
              <a:buChar char="-"/>
            </a:pPr>
            <a:r>
              <a:rPr lang="ko-KR" altLang="en-US" sz="1500" dirty="0" smtClean="0">
                <a:latin typeface="+mn-ea"/>
              </a:rPr>
              <a:t>의사결정 규칙</a:t>
            </a:r>
            <a:r>
              <a:rPr lang="en-US" altLang="ko-KR" sz="1500" dirty="0" smtClean="0">
                <a:latin typeface="+mn-ea"/>
              </a:rPr>
              <a:t>(Decision Rule)</a:t>
            </a:r>
            <a:r>
              <a:rPr lang="ko-KR" altLang="en-US" sz="1500" dirty="0" smtClean="0">
                <a:latin typeface="+mn-ea"/>
              </a:rPr>
              <a:t>을 나무구조 표현을 통해 분류와 예측을 수행하는 분석 방법</a:t>
            </a:r>
            <a:endParaRPr lang="en-US" altLang="ko-KR" sz="1500" dirty="0" smtClean="0">
              <a:latin typeface="+mn-ea"/>
            </a:endParaRPr>
          </a:p>
          <a:p>
            <a:pPr marL="342900" indent="-342900">
              <a:buFontTx/>
              <a:buChar char="-"/>
            </a:pPr>
            <a:endParaRPr lang="en-US" altLang="ko-KR" sz="1500" dirty="0">
              <a:latin typeface="+mn-ea"/>
            </a:endParaRPr>
          </a:p>
          <a:p>
            <a:pPr marL="342900" indent="-342900">
              <a:buFontTx/>
              <a:buChar char="-"/>
            </a:pPr>
            <a:r>
              <a:rPr lang="ko-KR" altLang="en-US" sz="1500" dirty="0" smtClean="0">
                <a:latin typeface="+mn-ea"/>
              </a:rPr>
              <a:t>분류 또는 예측 과정이 나무구조로 표현되어 비교적 쉽게 이해</a:t>
            </a:r>
            <a:endParaRPr lang="en-US" altLang="ko-KR" sz="1500" dirty="0" smtClean="0">
              <a:latin typeface="+mn-ea"/>
            </a:endParaRPr>
          </a:p>
          <a:p>
            <a:pPr marL="342900" indent="-342900">
              <a:buFontTx/>
              <a:buChar char="-"/>
            </a:pPr>
            <a:endParaRPr lang="en-US" altLang="ko-KR" sz="1500" dirty="0">
              <a:latin typeface="+mn-ea"/>
            </a:endParaRPr>
          </a:p>
          <a:p>
            <a:pPr marL="342900" indent="-342900">
              <a:buFontTx/>
              <a:buChar char="-"/>
            </a:pPr>
            <a:r>
              <a:rPr lang="ko-KR" altLang="en-US" sz="1500" dirty="0" smtClean="0">
                <a:latin typeface="+mn-ea"/>
              </a:rPr>
              <a:t>목표변수 유형에 따른 의사결정 트리</a:t>
            </a:r>
            <a:endParaRPr lang="en-US" altLang="ko-KR" sz="1500" dirty="0" smtClean="0">
              <a:latin typeface="+mn-ea"/>
            </a:endParaRPr>
          </a:p>
          <a:p>
            <a:pPr marL="800100" lvl="1" indent="-342900">
              <a:buFontTx/>
              <a:buChar char="-"/>
            </a:pPr>
            <a:r>
              <a:rPr lang="ko-KR" altLang="en-US" sz="1500" dirty="0" smtClean="0">
                <a:latin typeface="+mn-ea"/>
              </a:rPr>
              <a:t>범주형 목표변수 </a:t>
            </a:r>
            <a:r>
              <a:rPr lang="en-US" altLang="ko-KR" sz="1500" dirty="0" smtClean="0">
                <a:latin typeface="+mn-ea"/>
              </a:rPr>
              <a:t>: </a:t>
            </a:r>
            <a:r>
              <a:rPr lang="ko-KR" altLang="en-US" sz="1500" dirty="0" smtClean="0">
                <a:latin typeface="+mn-ea"/>
              </a:rPr>
              <a:t>분류 트리</a:t>
            </a:r>
            <a:r>
              <a:rPr lang="en-US" altLang="ko-KR" sz="1500" dirty="0" smtClean="0">
                <a:latin typeface="+mn-ea"/>
              </a:rPr>
              <a:t>(Classification Tree)</a:t>
            </a:r>
          </a:p>
          <a:p>
            <a:pPr marL="1257300" lvl="2" indent="-342900">
              <a:buFontTx/>
              <a:buChar char="-"/>
            </a:pPr>
            <a:r>
              <a:rPr lang="ko-KR" altLang="en-US" sz="1300" dirty="0" smtClean="0">
                <a:latin typeface="+mn-ea"/>
              </a:rPr>
              <a:t>목표변수가 </a:t>
            </a:r>
            <a:r>
              <a:rPr lang="ko-KR" altLang="en-US" sz="1300" dirty="0" err="1" smtClean="0">
                <a:latin typeface="+mn-ea"/>
              </a:rPr>
              <a:t>이산형인</a:t>
            </a:r>
            <a:r>
              <a:rPr lang="ko-KR" altLang="en-US" sz="1300" dirty="0" smtClean="0">
                <a:latin typeface="+mn-ea"/>
              </a:rPr>
              <a:t> 경우</a:t>
            </a:r>
            <a:r>
              <a:rPr lang="en-US" altLang="ko-KR" sz="1300" dirty="0" smtClean="0">
                <a:latin typeface="+mn-ea"/>
              </a:rPr>
              <a:t>, </a:t>
            </a:r>
            <a:r>
              <a:rPr lang="ko-KR" altLang="en-US" sz="1300" dirty="0" smtClean="0">
                <a:latin typeface="+mn-ea"/>
              </a:rPr>
              <a:t>각각의 범주에 속하는 빈도에 기초해 분리 발생 →</a:t>
            </a:r>
            <a:r>
              <a:rPr lang="en-US" altLang="ko-KR" sz="1300" dirty="0" smtClean="0">
                <a:latin typeface="+mn-ea"/>
              </a:rPr>
              <a:t> </a:t>
            </a:r>
            <a:r>
              <a:rPr lang="ko-KR" altLang="en-US" sz="1300" dirty="0" smtClean="0">
                <a:latin typeface="+mn-ea"/>
              </a:rPr>
              <a:t>분류 트리 구성</a:t>
            </a:r>
            <a:endParaRPr lang="en-US" altLang="ko-KR" sz="1300" dirty="0" smtClean="0">
              <a:latin typeface="+mn-ea"/>
            </a:endParaRPr>
          </a:p>
          <a:p>
            <a:pPr marL="1257300" lvl="2" indent="-342900">
              <a:buFontTx/>
              <a:buChar char="-"/>
            </a:pPr>
            <a:endParaRPr lang="en-US" altLang="ko-KR" sz="1500" dirty="0" smtClean="0">
              <a:latin typeface="+mn-ea"/>
            </a:endParaRPr>
          </a:p>
          <a:p>
            <a:pPr marL="800100" lvl="1" indent="-342900">
              <a:buFontTx/>
              <a:buChar char="-"/>
            </a:pPr>
            <a:r>
              <a:rPr lang="ko-KR" altLang="en-US" sz="1500" dirty="0" err="1" smtClean="0">
                <a:latin typeface="+mn-ea"/>
              </a:rPr>
              <a:t>연속형</a:t>
            </a:r>
            <a:r>
              <a:rPr lang="ko-KR" altLang="en-US" sz="1500" dirty="0" smtClean="0">
                <a:latin typeface="+mn-ea"/>
              </a:rPr>
              <a:t> 목표변수 </a:t>
            </a:r>
            <a:r>
              <a:rPr lang="en-US" altLang="ko-KR" sz="1500" dirty="0" smtClean="0">
                <a:latin typeface="+mn-ea"/>
              </a:rPr>
              <a:t>: </a:t>
            </a:r>
            <a:r>
              <a:rPr lang="ko-KR" altLang="en-US" sz="1500" dirty="0" smtClean="0">
                <a:latin typeface="+mn-ea"/>
              </a:rPr>
              <a:t>회귀</a:t>
            </a:r>
            <a:r>
              <a:rPr lang="en-US" altLang="ko-KR" sz="1500" dirty="0" smtClean="0">
                <a:latin typeface="+mn-ea"/>
              </a:rPr>
              <a:t> </a:t>
            </a:r>
            <a:r>
              <a:rPr lang="ko-KR" altLang="en-US" sz="1500" dirty="0" smtClean="0">
                <a:latin typeface="+mn-ea"/>
              </a:rPr>
              <a:t>트리</a:t>
            </a:r>
            <a:r>
              <a:rPr lang="en-US" altLang="ko-KR" sz="1500" dirty="0" smtClean="0">
                <a:latin typeface="+mn-ea"/>
              </a:rPr>
              <a:t>(Regression Tree)</a:t>
            </a:r>
          </a:p>
          <a:p>
            <a:pPr marL="1257300" lvl="2" indent="-342900">
              <a:buFontTx/>
              <a:buChar char="-"/>
            </a:pPr>
            <a:r>
              <a:rPr lang="ko-KR" altLang="en-US" sz="1300" dirty="0" smtClean="0">
                <a:latin typeface="+mn-ea"/>
              </a:rPr>
              <a:t>목표변수가 </a:t>
            </a:r>
            <a:r>
              <a:rPr lang="ko-KR" altLang="en-US" sz="1300" dirty="0" err="1" smtClean="0">
                <a:latin typeface="+mn-ea"/>
              </a:rPr>
              <a:t>연속형인</a:t>
            </a:r>
            <a:r>
              <a:rPr lang="ko-KR" altLang="en-US" sz="1300" dirty="0" smtClean="0">
                <a:latin typeface="+mn-ea"/>
              </a:rPr>
              <a:t> 경우</a:t>
            </a:r>
            <a:r>
              <a:rPr lang="en-US" altLang="ko-KR" sz="1300" dirty="0" smtClean="0">
                <a:latin typeface="+mn-ea"/>
              </a:rPr>
              <a:t>, </a:t>
            </a:r>
            <a:r>
              <a:rPr lang="ko-KR" altLang="en-US" sz="1300" dirty="0" smtClean="0">
                <a:latin typeface="+mn-ea"/>
              </a:rPr>
              <a:t>평균과 표준편차에 기초해 분리 발생 → 회귀 트리 구성</a:t>
            </a:r>
            <a:endParaRPr lang="en-US" altLang="ko-KR" sz="1300" dirty="0" smtClean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38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Iris</a:t>
            </a:r>
            <a:r>
              <a:rPr lang="ko-KR" altLang="en-US" sz="2400" b="1" dirty="0">
                <a:latin typeface="+mn-ea"/>
              </a:rPr>
              <a:t> 데이터를 이용해 간단한 </a:t>
            </a:r>
            <a:r>
              <a:rPr lang="en-US" altLang="ko-KR" sz="2400" b="1" dirty="0">
                <a:latin typeface="+mn-ea"/>
              </a:rPr>
              <a:t>Random Forest </a:t>
            </a:r>
            <a:r>
              <a:rPr lang="ko-KR" altLang="en-US" sz="2400" b="1" dirty="0">
                <a:latin typeface="+mn-ea"/>
              </a:rPr>
              <a:t>구현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latin typeface="+mn-ea"/>
              </a:rPr>
              <a:t>Random </a:t>
            </a:r>
            <a:r>
              <a:rPr lang="en-US" altLang="ko-KR" sz="2000" b="1" dirty="0">
                <a:latin typeface="+mn-ea"/>
              </a:rPr>
              <a:t>F</a:t>
            </a:r>
            <a:r>
              <a:rPr lang="en-US" altLang="ko-KR" sz="2000" b="1" dirty="0" smtClean="0">
                <a:latin typeface="+mn-ea"/>
              </a:rPr>
              <a:t>orest </a:t>
            </a:r>
            <a:r>
              <a:rPr lang="ko-KR" altLang="en-US" sz="2000" b="1" dirty="0" smtClean="0">
                <a:latin typeface="+mn-ea"/>
              </a:rPr>
              <a:t>분류기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50277" y="3444388"/>
            <a:ext cx="469802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맑은 고딕" panose="020B0503020000020004" pitchFamily="50" charset="-127"/>
              <a:buChar char="–"/>
            </a:pPr>
            <a:r>
              <a:rPr lang="en-US" altLang="ko-KR" sz="2000" dirty="0" smtClean="0"/>
              <a:t>Line 1 : </a:t>
            </a:r>
            <a:r>
              <a:rPr lang="ko-KR" altLang="en-US" sz="2000" dirty="0" smtClean="0"/>
              <a:t>훈련 데이터를 입력해 </a:t>
            </a:r>
            <a:r>
              <a:rPr lang="en-US" altLang="ko-KR" sz="2000" dirty="0"/>
              <a:t>random forest </a:t>
            </a:r>
            <a:r>
              <a:rPr lang="ko-KR" altLang="en-US" sz="2000" dirty="0" smtClean="0"/>
              <a:t>분류기를 학습 시킴</a:t>
            </a:r>
            <a:endParaRPr lang="en-US" altLang="ko-KR" sz="2000" dirty="0" smtClean="0"/>
          </a:p>
          <a:p>
            <a:pPr marL="342900" indent="-342900" fontAlgn="base">
              <a:buFont typeface="맑은 고딕" panose="020B0503020000020004" pitchFamily="50" charset="-127"/>
              <a:buChar char="–"/>
            </a:pPr>
            <a:endParaRPr lang="en-US" altLang="ko-KR" sz="2000" dirty="0" smtClean="0"/>
          </a:p>
          <a:p>
            <a:pPr marL="342900" indent="-342900" fontAlgn="base">
              <a:buFont typeface="맑은 고딕" panose="020B0503020000020004" pitchFamily="50" charset="-127"/>
              <a:buChar char="–"/>
            </a:pPr>
            <a:r>
              <a:rPr lang="en-US" altLang="ko-KR" sz="2000" dirty="0" smtClean="0"/>
              <a:t>Line 3 : </a:t>
            </a:r>
            <a:r>
              <a:rPr lang="ko-KR" altLang="en-US" sz="2000" dirty="0" smtClean="0"/>
              <a:t>분류기에 테스트 데이터를 입력해 목표 값을 예측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분류</a:t>
            </a:r>
            <a:r>
              <a:rPr lang="en-US" altLang="ko-KR" sz="2000" dirty="0" smtClean="0"/>
              <a:t>)</a:t>
            </a:r>
          </a:p>
          <a:p>
            <a:pPr marL="342900" indent="-342900" fontAlgn="base">
              <a:buFont typeface="맑은 고딕" panose="020B0503020000020004" pitchFamily="50" charset="-127"/>
              <a:buChar char="–"/>
            </a:pPr>
            <a:endParaRPr lang="en-US" altLang="ko-KR" sz="2000" dirty="0" smtClean="0"/>
          </a:p>
          <a:p>
            <a:pPr marL="342900" indent="-342900" fontAlgn="base">
              <a:buFont typeface="맑은 고딕" panose="020B0503020000020004" pitchFamily="50" charset="-127"/>
              <a:buChar char="–"/>
            </a:pPr>
            <a:r>
              <a:rPr lang="en-US" altLang="ko-KR" sz="2000" dirty="0" smtClean="0"/>
              <a:t>Line 5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분류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예측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한 목표 값과 실제 목표 값을 비교하고 출력</a:t>
            </a:r>
            <a:endParaRPr lang="en-US" altLang="ko-KR" sz="2000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277" y="1200622"/>
            <a:ext cx="8837613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5749099" y="3392788"/>
            <a:ext cx="5738813" cy="2862322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fontAlgn="base">
              <a:buFont typeface="Wingdings" panose="05000000000000000000" pitchFamily="2" charset="2"/>
              <a:buChar char="§"/>
            </a:pPr>
            <a:r>
              <a:rPr lang="ko-KR" altLang="en-US" dirty="0" smtClean="0"/>
              <a:t>함수 </a:t>
            </a:r>
            <a:r>
              <a:rPr lang="ko-KR" altLang="en-US" dirty="0"/>
              <a:t>설명</a:t>
            </a:r>
            <a:endParaRPr lang="en-US" altLang="ko-KR" dirty="0"/>
          </a:p>
          <a:p>
            <a:pPr marL="342900" indent="-342900" fontAlgn="base">
              <a:buFontTx/>
              <a:buChar char="-"/>
            </a:pPr>
            <a:r>
              <a:rPr lang="en-US" altLang="ko-KR" dirty="0"/>
              <a:t> </a:t>
            </a:r>
            <a:r>
              <a:rPr lang="en-US" altLang="ko-KR" dirty="0" err="1"/>
              <a:t>rfc.fit</a:t>
            </a:r>
            <a:r>
              <a:rPr lang="en-US" altLang="ko-KR" dirty="0"/>
              <a:t>() : </a:t>
            </a:r>
            <a:r>
              <a:rPr lang="ko-KR" altLang="en-US" dirty="0"/>
              <a:t>입력 데이터를 이용해 분류기 학습</a:t>
            </a:r>
            <a:endParaRPr lang="en-US" altLang="ko-KR" dirty="0"/>
          </a:p>
          <a:p>
            <a:pPr marL="342900" indent="-342900" fontAlgn="base">
              <a:buFontTx/>
              <a:buChar char="-"/>
            </a:pPr>
            <a:r>
              <a:rPr lang="en-US" altLang="ko-KR" dirty="0"/>
              <a:t> </a:t>
            </a:r>
            <a:r>
              <a:rPr lang="en-US" altLang="ko-KR" dirty="0" err="1"/>
              <a:t>rfc.predict</a:t>
            </a:r>
            <a:r>
              <a:rPr lang="en-US" altLang="ko-KR" dirty="0"/>
              <a:t>(): </a:t>
            </a:r>
            <a:r>
              <a:rPr lang="ko-KR" altLang="en-US" dirty="0"/>
              <a:t>입력 데이터의 분류 결과 예측</a:t>
            </a: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dirty="0" smtClean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변수 </a:t>
            </a:r>
            <a:r>
              <a:rPr lang="ko-KR" altLang="en-US" dirty="0">
                <a:latin typeface="+mn-ea"/>
              </a:rPr>
              <a:t>설명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x_train</a:t>
            </a:r>
            <a:r>
              <a:rPr lang="en-US" altLang="ko-KR" dirty="0" smtClean="0">
                <a:latin typeface="+mn-ea"/>
              </a:rPr>
              <a:t> : </a:t>
            </a:r>
            <a:r>
              <a:rPr lang="ko-KR" altLang="en-US" dirty="0" smtClean="0">
                <a:latin typeface="+mn-ea"/>
              </a:rPr>
              <a:t>훈련 데이터 </a:t>
            </a:r>
            <a:r>
              <a:rPr lang="en-US" altLang="ko-KR" dirty="0" smtClean="0">
                <a:latin typeface="+mn-ea"/>
              </a:rPr>
              <a:t>feature </a:t>
            </a:r>
            <a:r>
              <a:rPr lang="ko-KR" altLang="en-US" dirty="0">
                <a:latin typeface="+mn-ea"/>
              </a:rPr>
              <a:t>값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y_train</a:t>
            </a:r>
            <a:r>
              <a:rPr lang="en-US" altLang="ko-KR" dirty="0" smtClean="0">
                <a:latin typeface="+mn-ea"/>
              </a:rPr>
              <a:t> : </a:t>
            </a:r>
            <a:r>
              <a:rPr lang="ko-KR" altLang="en-US" dirty="0" smtClean="0">
                <a:latin typeface="+mn-ea"/>
              </a:rPr>
              <a:t>훈련 데이터 </a:t>
            </a:r>
            <a:r>
              <a:rPr lang="en-US" altLang="ko-KR" dirty="0" smtClean="0">
                <a:latin typeface="+mn-ea"/>
              </a:rPr>
              <a:t>target </a:t>
            </a:r>
            <a:r>
              <a:rPr lang="ko-KR" altLang="en-US" dirty="0" smtClean="0">
                <a:latin typeface="+mn-ea"/>
              </a:rPr>
              <a:t>값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x_test</a:t>
            </a:r>
            <a:r>
              <a:rPr lang="en-US" altLang="ko-KR" dirty="0" smtClean="0">
                <a:latin typeface="+mn-ea"/>
              </a:rPr>
              <a:t> : </a:t>
            </a:r>
            <a:r>
              <a:rPr lang="ko-KR" altLang="en-US" dirty="0" smtClean="0">
                <a:latin typeface="+mn-ea"/>
              </a:rPr>
              <a:t>테스트 데이터 </a:t>
            </a:r>
            <a:r>
              <a:rPr lang="en-US" altLang="ko-KR" dirty="0">
                <a:latin typeface="+mn-ea"/>
              </a:rPr>
              <a:t>feature </a:t>
            </a:r>
            <a:r>
              <a:rPr lang="ko-KR" altLang="en-US" dirty="0">
                <a:latin typeface="+mn-ea"/>
              </a:rPr>
              <a:t>값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y_test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테스트 데이터 </a:t>
            </a:r>
            <a:r>
              <a:rPr lang="en-US" altLang="ko-KR" dirty="0" smtClean="0">
                <a:latin typeface="+mn-ea"/>
              </a:rPr>
              <a:t>target </a:t>
            </a:r>
            <a:r>
              <a:rPr lang="ko-KR" altLang="en-US" dirty="0" smtClean="0">
                <a:latin typeface="+mn-ea"/>
              </a:rPr>
              <a:t>값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prediction : </a:t>
            </a:r>
            <a:r>
              <a:rPr lang="ko-KR" altLang="en-US" dirty="0" smtClean="0">
                <a:latin typeface="+mn-ea"/>
              </a:rPr>
              <a:t>테스트 데이터의 </a:t>
            </a:r>
            <a:r>
              <a:rPr lang="en-US" altLang="ko-KR" dirty="0" smtClean="0">
                <a:latin typeface="+mn-ea"/>
              </a:rPr>
              <a:t>target</a:t>
            </a:r>
            <a:r>
              <a:rPr lang="ko-KR" altLang="en-US" dirty="0" smtClean="0">
                <a:latin typeface="+mn-ea"/>
              </a:rPr>
              <a:t> 예측 값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8F672-B35B-4177-89EE-6C7A637F2B35}" type="datetime1">
              <a:rPr lang="ko-KR" altLang="en-US" smtClean="0"/>
              <a:t>2017-09-17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78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Iris</a:t>
            </a:r>
            <a:r>
              <a:rPr lang="ko-KR" altLang="en-US" sz="2400" b="1" dirty="0">
                <a:latin typeface="+mn-ea"/>
              </a:rPr>
              <a:t> 데이터를 이용해 간단한 </a:t>
            </a:r>
            <a:r>
              <a:rPr lang="en-US" altLang="ko-KR" sz="2400" b="1" dirty="0">
                <a:latin typeface="+mn-ea"/>
              </a:rPr>
              <a:t>Random Forest </a:t>
            </a:r>
            <a:r>
              <a:rPr lang="ko-KR" altLang="en-US" sz="2400" b="1" dirty="0">
                <a:latin typeface="+mn-ea"/>
              </a:rPr>
              <a:t>구현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1100650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+mn-ea"/>
              </a:rPr>
              <a:t>Random Forest </a:t>
            </a:r>
            <a:r>
              <a:rPr lang="ko-KR" altLang="en-US" sz="2000" b="1" dirty="0" smtClean="0">
                <a:latin typeface="+mn-ea"/>
              </a:rPr>
              <a:t>분류기 성능 평가 </a:t>
            </a:r>
            <a:r>
              <a:rPr lang="en-US" altLang="ko-KR" sz="2000" b="1" dirty="0" smtClean="0">
                <a:latin typeface="+mn-ea"/>
              </a:rPr>
              <a:t>(1)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 smtClean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 smtClean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 smtClean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42948" y="2961850"/>
            <a:ext cx="9896475" cy="1846659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fontAlgn="base">
              <a:buFont typeface="Wingdings" panose="05000000000000000000" pitchFamily="2" charset="2"/>
              <a:buChar char="§"/>
            </a:pPr>
            <a:r>
              <a:rPr lang="ko-KR" altLang="en-US" dirty="0" smtClean="0"/>
              <a:t>함수 설명</a:t>
            </a:r>
            <a:endParaRPr lang="en-US" altLang="ko-KR" dirty="0"/>
          </a:p>
          <a:p>
            <a:pPr marL="342900" indent="-342900" fontAlgn="base">
              <a:buFontTx/>
              <a:buChar char="-"/>
            </a:pPr>
            <a:r>
              <a:rPr lang="en-US" altLang="ko-KR" sz="1600" dirty="0" err="1" smtClean="0"/>
              <a:t>rfc.score</a:t>
            </a:r>
            <a:r>
              <a:rPr lang="en-US" altLang="ko-KR" sz="1600" dirty="0" smtClean="0"/>
              <a:t>() </a:t>
            </a:r>
            <a:r>
              <a:rPr lang="en-US" altLang="ko-KR" sz="1600" dirty="0"/>
              <a:t>: </a:t>
            </a:r>
            <a:r>
              <a:rPr lang="en-US" altLang="ko-KR" sz="1600" dirty="0" err="1" smtClean="0"/>
              <a:t>RandomForestClassifier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클래스 안에 있는 분류 결과의 정확도</a:t>
            </a:r>
            <a:r>
              <a:rPr lang="en-US" altLang="ko-KR" sz="1600" dirty="0" smtClean="0"/>
              <a:t>(Accuracy)</a:t>
            </a:r>
            <a:r>
              <a:rPr lang="ko-KR" altLang="en-US" sz="1600" dirty="0" smtClean="0"/>
              <a:t>를 계산하는 함수</a:t>
            </a:r>
            <a:endParaRPr lang="en-US" altLang="ko-KR" sz="1600" dirty="0" smtClean="0"/>
          </a:p>
          <a:p>
            <a:pPr marL="342900" indent="-342900" fontAlgn="base">
              <a:buFontTx/>
              <a:buChar char="-"/>
            </a:pPr>
            <a:endParaRPr lang="en-US" altLang="ko-KR" sz="16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변수 설명</a:t>
            </a:r>
            <a:endParaRPr lang="en-US" altLang="ko-KR" sz="1600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 smtClean="0">
                <a:latin typeface="+mn-ea"/>
              </a:rPr>
              <a:t> </a:t>
            </a:r>
            <a:r>
              <a:rPr lang="en-US" altLang="ko-KR" sz="1600" dirty="0" err="1" smtClean="0">
                <a:latin typeface="+mn-ea"/>
              </a:rPr>
              <a:t>x_test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: </a:t>
            </a:r>
            <a:r>
              <a:rPr lang="ko-KR" altLang="en-US" sz="1600" dirty="0">
                <a:latin typeface="+mn-ea"/>
              </a:rPr>
              <a:t>테스트 데이터 </a:t>
            </a:r>
            <a:r>
              <a:rPr lang="en-US" altLang="ko-KR" sz="1600" dirty="0">
                <a:latin typeface="+mn-ea"/>
              </a:rPr>
              <a:t>feature </a:t>
            </a:r>
            <a:r>
              <a:rPr lang="ko-KR" altLang="en-US" sz="1600" dirty="0">
                <a:latin typeface="+mn-ea"/>
              </a:rPr>
              <a:t>값</a:t>
            </a:r>
            <a:endParaRPr lang="en-US" altLang="ko-KR" sz="1600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err="1">
                <a:latin typeface="+mn-ea"/>
              </a:rPr>
              <a:t>y_test</a:t>
            </a:r>
            <a:r>
              <a:rPr lang="en-US" altLang="ko-KR" sz="1600" dirty="0">
                <a:latin typeface="+mn-ea"/>
              </a:rPr>
              <a:t> : </a:t>
            </a:r>
            <a:r>
              <a:rPr lang="ko-KR" altLang="en-US" sz="1600" dirty="0">
                <a:latin typeface="+mn-ea"/>
              </a:rPr>
              <a:t>테스트 데이터 </a:t>
            </a:r>
            <a:r>
              <a:rPr lang="en-US" altLang="ko-KR" sz="1600" dirty="0" smtClean="0">
                <a:latin typeface="+mn-ea"/>
              </a:rPr>
              <a:t>target </a:t>
            </a:r>
            <a:r>
              <a:rPr lang="ko-KR" altLang="en-US" sz="1600" dirty="0" smtClean="0">
                <a:latin typeface="+mn-ea"/>
              </a:rPr>
              <a:t>값</a:t>
            </a:r>
            <a:endParaRPr lang="en-US" altLang="ko-KR" sz="1600" dirty="0">
              <a:latin typeface="+mn-ea"/>
            </a:endParaRPr>
          </a:p>
          <a:p>
            <a:pPr marL="342900" indent="-342900" fontAlgn="base">
              <a:buFontTx/>
              <a:buChar char="-"/>
            </a:pPr>
            <a:endParaRPr lang="en-US" altLang="ko-KR" sz="1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49" y="1245089"/>
            <a:ext cx="346710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02127-3A19-4EE6-82A1-0B7669BF81D9}" type="datetime1">
              <a:rPr lang="ko-KR" altLang="en-US" smtClean="0"/>
              <a:t>2017-09-17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70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Iris</a:t>
            </a:r>
            <a:r>
              <a:rPr lang="ko-KR" altLang="en-US" sz="2400" b="1" dirty="0">
                <a:latin typeface="+mn-ea"/>
              </a:rPr>
              <a:t> 데이터를 이용해 간단한 </a:t>
            </a:r>
            <a:r>
              <a:rPr lang="en-US" altLang="ko-KR" sz="2400" b="1" dirty="0">
                <a:latin typeface="+mn-ea"/>
              </a:rPr>
              <a:t>Random Forest </a:t>
            </a:r>
            <a:r>
              <a:rPr lang="ko-KR" altLang="en-US" sz="2400" b="1" dirty="0">
                <a:latin typeface="+mn-ea"/>
              </a:rPr>
              <a:t>구현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1100650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+mn-ea"/>
              </a:rPr>
              <a:t>Random Forest </a:t>
            </a:r>
            <a:r>
              <a:rPr lang="ko-KR" altLang="en-US" sz="2000" b="1" dirty="0" smtClean="0">
                <a:latin typeface="+mn-ea"/>
              </a:rPr>
              <a:t>분류기 성능 평가 </a:t>
            </a:r>
            <a:r>
              <a:rPr lang="en-US" altLang="ko-KR" sz="2000" b="1" dirty="0" smtClean="0">
                <a:latin typeface="+mn-ea"/>
              </a:rPr>
              <a:t>(2)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 smtClean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 smtClean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 smtClean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 smtClean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 smtClean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80646" y="1467977"/>
            <a:ext cx="5702872" cy="3693319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모듈 설명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+mn-ea"/>
              </a:rPr>
              <a:t>sklearn.metrics</a:t>
            </a:r>
            <a:r>
              <a:rPr lang="en-US" altLang="ko-KR" dirty="0">
                <a:latin typeface="+mn-ea"/>
              </a:rPr>
              <a:t> : </a:t>
            </a:r>
            <a:r>
              <a:rPr lang="en-US" altLang="ko-KR" dirty="0" err="1">
                <a:latin typeface="+mn-ea"/>
              </a:rPr>
              <a:t>scikit</a:t>
            </a:r>
            <a:r>
              <a:rPr lang="en-US" altLang="ko-KR" dirty="0">
                <a:latin typeface="+mn-ea"/>
              </a:rPr>
              <a:t>-learn </a:t>
            </a:r>
            <a:r>
              <a:rPr lang="ko-KR" altLang="en-US" dirty="0">
                <a:latin typeface="+mn-ea"/>
              </a:rPr>
              <a:t>패키지 중 모듈 성능 </a:t>
            </a:r>
            <a:r>
              <a:rPr lang="ko-KR" altLang="en-US" dirty="0" smtClean="0">
                <a:latin typeface="+mn-ea"/>
              </a:rPr>
              <a:t>평가방법 모듈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342900" indent="-342900" fontAlgn="base">
              <a:buFont typeface="Wingdings" panose="05000000000000000000" pitchFamily="2" charset="2"/>
              <a:buChar char="§"/>
            </a:pPr>
            <a:r>
              <a:rPr lang="ko-KR" altLang="en-US" dirty="0" smtClean="0"/>
              <a:t>함</a:t>
            </a:r>
            <a:r>
              <a:rPr lang="ko-KR" altLang="en-US" dirty="0"/>
              <a:t>수</a:t>
            </a:r>
            <a:r>
              <a:rPr lang="ko-KR" altLang="en-US" dirty="0" smtClean="0"/>
              <a:t> 설명</a:t>
            </a:r>
            <a:endParaRPr lang="en-US" altLang="ko-KR" dirty="0"/>
          </a:p>
          <a:p>
            <a:pPr marL="342900" indent="-342900" fontAlgn="base">
              <a:buFontTx/>
              <a:buChar char="-"/>
            </a:pPr>
            <a:r>
              <a:rPr lang="en-US" altLang="ko-KR" dirty="0" err="1" smtClean="0"/>
              <a:t>accuracy_score</a:t>
            </a:r>
            <a:r>
              <a:rPr lang="en-US" altLang="ko-KR" dirty="0" smtClean="0"/>
              <a:t>()</a:t>
            </a:r>
            <a:r>
              <a:rPr lang="ko-KR" altLang="en-US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분류 결과의 </a:t>
            </a:r>
            <a:r>
              <a:rPr lang="en-US" altLang="ko-KR" dirty="0" smtClean="0"/>
              <a:t>accuracy</a:t>
            </a:r>
            <a:r>
              <a:rPr lang="ko-KR" altLang="en-US" dirty="0" smtClean="0"/>
              <a:t>를 계산 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상세 설명 </a:t>
            </a:r>
            <a:r>
              <a:rPr lang="en-US" altLang="ko-KR" dirty="0" smtClean="0"/>
              <a:t>7</a:t>
            </a:r>
            <a:r>
              <a:rPr lang="ko-KR" altLang="en-US" dirty="0" smtClean="0"/>
              <a:t>장 참조</a:t>
            </a:r>
            <a:r>
              <a:rPr lang="en-US" altLang="ko-KR" dirty="0" smtClean="0"/>
              <a:t>)</a:t>
            </a:r>
          </a:p>
          <a:p>
            <a:pPr marL="342900" indent="-342900" fontAlgn="base">
              <a:buFontTx/>
              <a:buChar char="-"/>
            </a:pPr>
            <a:r>
              <a:rPr lang="en-US" altLang="ko-KR" dirty="0" err="1" smtClean="0"/>
              <a:t>classification_report</a:t>
            </a:r>
            <a:r>
              <a:rPr lang="en-US" altLang="ko-KR" dirty="0" smtClean="0"/>
              <a:t>(): </a:t>
            </a:r>
            <a:r>
              <a:rPr lang="ko-KR" altLang="en-US" dirty="0" smtClean="0"/>
              <a:t>분류 결과의 </a:t>
            </a:r>
            <a:r>
              <a:rPr lang="en-US" altLang="ko-KR" dirty="0" smtClean="0"/>
              <a:t>precision, recall</a:t>
            </a:r>
            <a:r>
              <a:rPr lang="ko-KR" altLang="en-US" dirty="0" smtClean="0"/>
              <a:t>을 계산</a:t>
            </a:r>
            <a:r>
              <a:rPr lang="en-US" altLang="ko-KR" dirty="0" smtClean="0"/>
              <a:t>(</a:t>
            </a:r>
            <a:r>
              <a:rPr lang="ko-KR" altLang="en-US" dirty="0"/>
              <a:t>상세 설명 </a:t>
            </a:r>
            <a:r>
              <a:rPr lang="en-US" altLang="ko-KR" dirty="0"/>
              <a:t>7</a:t>
            </a:r>
            <a:r>
              <a:rPr lang="ko-KR" altLang="en-US" dirty="0"/>
              <a:t>장 참조</a:t>
            </a:r>
            <a:r>
              <a:rPr lang="en-US" altLang="ko-KR" dirty="0" smtClean="0"/>
              <a:t>)</a:t>
            </a:r>
          </a:p>
          <a:p>
            <a:pPr marL="342900" indent="-342900" fontAlgn="base">
              <a:buFontTx/>
              <a:buChar char="-"/>
            </a:pP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변수 설명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y_test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테스트 데이터 </a:t>
            </a:r>
            <a:r>
              <a:rPr lang="en-US" altLang="ko-KR" dirty="0">
                <a:latin typeface="+mn-ea"/>
              </a:rPr>
              <a:t>target </a:t>
            </a:r>
            <a:r>
              <a:rPr lang="ko-KR" altLang="en-US" dirty="0">
                <a:latin typeface="+mn-ea"/>
              </a:rPr>
              <a:t>값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+mn-ea"/>
              </a:rPr>
              <a:t> prediction : </a:t>
            </a:r>
            <a:r>
              <a:rPr lang="ko-KR" altLang="en-US" dirty="0">
                <a:latin typeface="+mn-ea"/>
              </a:rPr>
              <a:t>테스트 </a:t>
            </a:r>
            <a:r>
              <a:rPr lang="ko-KR" altLang="en-US" dirty="0" smtClean="0">
                <a:latin typeface="+mn-ea"/>
              </a:rPr>
              <a:t>데이터의 </a:t>
            </a:r>
            <a:r>
              <a:rPr lang="en-US" altLang="ko-KR" dirty="0" smtClean="0">
                <a:latin typeface="+mn-ea"/>
              </a:rPr>
              <a:t>target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예측 </a:t>
            </a:r>
            <a:r>
              <a:rPr lang="ko-KR" altLang="en-US" dirty="0" smtClean="0">
                <a:latin typeface="+mn-ea"/>
              </a:rPr>
              <a:t>값</a:t>
            </a:r>
            <a:endParaRPr lang="en-US" altLang="ko-KR" dirty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13603" y="5062980"/>
            <a:ext cx="4467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 smtClean="0"/>
              <a:t>Training data</a:t>
            </a:r>
            <a:r>
              <a:rPr lang="ko-KR" altLang="en-US" dirty="0"/>
              <a:t>와</a:t>
            </a:r>
            <a:r>
              <a:rPr lang="en-US" altLang="ko-KR" dirty="0" smtClean="0"/>
              <a:t> test</a:t>
            </a:r>
            <a:r>
              <a:rPr lang="ko-KR" altLang="en-US" dirty="0" smtClean="0"/>
              <a:t>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를 잘 분리 하지 못한 이유로 분류 성능이 낮음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644" y="1467977"/>
            <a:ext cx="5796047" cy="2733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254" y="1467977"/>
            <a:ext cx="5838825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3632D-08C2-487D-B4C4-6CED9C74AF35}" type="datetime1">
              <a:rPr lang="ko-KR" altLang="en-US" smtClean="0"/>
              <a:t>2017-09-17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08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Random </a:t>
            </a:r>
            <a:r>
              <a:rPr lang="en-US" altLang="ko-KR" sz="2400" b="1" dirty="0">
                <a:latin typeface="+mn-ea"/>
              </a:rPr>
              <a:t>Forest </a:t>
            </a:r>
            <a:r>
              <a:rPr lang="ko-KR" altLang="en-US" sz="2400" b="1" dirty="0">
                <a:latin typeface="+mn-ea"/>
              </a:rPr>
              <a:t>성능 제고 </a:t>
            </a:r>
            <a:r>
              <a:rPr lang="ko-KR" altLang="en-US" sz="2400" b="1" dirty="0" smtClean="0">
                <a:latin typeface="+mn-ea"/>
              </a:rPr>
              <a:t>방법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1100650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latin typeface="+mn-ea"/>
              </a:rPr>
              <a:t>Training, Test </a:t>
            </a:r>
            <a:r>
              <a:rPr lang="ko-KR" altLang="en-US" sz="2000" b="1" dirty="0" smtClean="0">
                <a:latin typeface="+mn-ea"/>
              </a:rPr>
              <a:t>데이터 재 생성</a:t>
            </a:r>
            <a:r>
              <a:rPr lang="en-US" altLang="ko-KR" sz="2000" b="1" dirty="0" smtClean="0">
                <a:latin typeface="+mn-ea"/>
              </a:rPr>
              <a:t> </a:t>
            </a:r>
            <a:endParaRPr lang="en-US" altLang="ko-KR" sz="2000" b="1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 smtClean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 smtClean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 smtClean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+mn-ea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8" y="1309688"/>
            <a:ext cx="6484937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480643" y="3928916"/>
            <a:ext cx="10582692" cy="2277547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fontAlgn="base">
              <a:buFont typeface="Wingdings" panose="05000000000000000000" pitchFamily="2" charset="2"/>
              <a:buChar char="§"/>
            </a:pPr>
            <a:r>
              <a:rPr lang="ko-KR" altLang="en-US" dirty="0" smtClean="0"/>
              <a:t>함수 설명</a:t>
            </a:r>
            <a:endParaRPr lang="en-US" altLang="ko-KR" dirty="0"/>
          </a:p>
          <a:p>
            <a:pPr marL="342900" indent="-342900" fontAlgn="base">
              <a:buFontTx/>
              <a:buChar char="-"/>
            </a:pPr>
            <a:r>
              <a:rPr lang="en-US" altLang="ko-KR" dirty="0" err="1" smtClean="0">
                <a:latin typeface="+mn-ea"/>
              </a:rPr>
              <a:t>Train_test_split</a:t>
            </a:r>
            <a:r>
              <a:rPr lang="en-US" altLang="ko-KR" dirty="0" smtClean="0"/>
              <a:t>()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sz="1600" dirty="0">
                <a:latin typeface="+mn-ea"/>
              </a:rPr>
              <a:t>train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set</a:t>
            </a:r>
            <a:r>
              <a:rPr lang="ko-KR" altLang="en-US" sz="1600" dirty="0">
                <a:latin typeface="+mn-ea"/>
              </a:rPr>
              <a:t>과 </a:t>
            </a:r>
            <a:r>
              <a:rPr lang="en-US" altLang="ko-KR" sz="1600" dirty="0">
                <a:latin typeface="+mn-ea"/>
              </a:rPr>
              <a:t>test set </a:t>
            </a:r>
            <a:r>
              <a:rPr lang="ko-KR" altLang="en-US" sz="1600" dirty="0">
                <a:latin typeface="+mn-ea"/>
              </a:rPr>
              <a:t>분리하고</a:t>
            </a:r>
            <a:r>
              <a:rPr lang="en-US" altLang="ko-KR" sz="1600" dirty="0">
                <a:latin typeface="+mn-ea"/>
              </a:rPr>
              <a:t>, </a:t>
            </a:r>
            <a:r>
              <a:rPr lang="en-US" altLang="ko-KR" sz="1600" dirty="0" smtClean="0">
                <a:latin typeface="+mn-ea"/>
              </a:rPr>
              <a:t>test set</a:t>
            </a:r>
            <a:r>
              <a:rPr lang="ko-KR" altLang="en-US" sz="1600" dirty="0" smtClean="0">
                <a:latin typeface="+mn-ea"/>
              </a:rPr>
              <a:t>의</a:t>
            </a:r>
            <a:r>
              <a:rPr lang="en-US" altLang="ko-KR" sz="1600" dirty="0" smtClean="0">
                <a:latin typeface="+mn-ea"/>
              </a:rPr>
              <a:t> size</a:t>
            </a:r>
            <a:r>
              <a:rPr lang="ko-KR" altLang="en-US" sz="1600" dirty="0">
                <a:latin typeface="+mn-ea"/>
              </a:rPr>
              <a:t>를 전체 데이터의 </a:t>
            </a:r>
            <a:r>
              <a:rPr lang="en-US" altLang="ko-KR" sz="1600" dirty="0">
                <a:latin typeface="+mn-ea"/>
              </a:rPr>
              <a:t>20%</a:t>
            </a:r>
            <a:r>
              <a:rPr lang="ko-KR" altLang="en-US" sz="1600" dirty="0">
                <a:latin typeface="+mn-ea"/>
              </a:rPr>
              <a:t>로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설정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smtClean="0">
                <a:latin typeface="+mn-ea"/>
              </a:rPr>
              <a:t>상세 설명 </a:t>
            </a:r>
            <a:r>
              <a:rPr lang="en-US" altLang="ko-KR" sz="1600" dirty="0" smtClean="0">
                <a:latin typeface="+mn-ea"/>
              </a:rPr>
              <a:t>7</a:t>
            </a:r>
            <a:r>
              <a:rPr lang="ko-KR" altLang="en-US" sz="1600" dirty="0" smtClean="0">
                <a:latin typeface="+mn-ea"/>
              </a:rPr>
              <a:t>장 참조</a:t>
            </a:r>
            <a:r>
              <a:rPr lang="en-US" altLang="ko-KR" sz="1600" dirty="0" smtClean="0">
                <a:latin typeface="+mn-ea"/>
              </a:rPr>
              <a:t>)</a:t>
            </a:r>
            <a:endParaRPr lang="en-US" altLang="ko-KR" dirty="0" smtClean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변수 설명</a:t>
            </a:r>
            <a:endParaRPr lang="en-US" altLang="ko-KR" dirty="0">
              <a:latin typeface="+mn-ea"/>
            </a:endParaRPr>
          </a:p>
          <a:p>
            <a:pPr marL="361950" indent="-361950">
              <a:buFontTx/>
              <a:buChar char="-"/>
            </a:pPr>
            <a:r>
              <a:rPr lang="en-US" altLang="ko-KR" dirty="0">
                <a:latin typeface="+mn-ea"/>
              </a:rPr>
              <a:t>x</a:t>
            </a:r>
            <a:r>
              <a:rPr lang="en-US" altLang="ko-KR" dirty="0" smtClean="0">
                <a:latin typeface="+mn-ea"/>
              </a:rPr>
              <a:t> : </a:t>
            </a:r>
            <a:r>
              <a:rPr lang="en-US" altLang="ko-KR" sz="1600" dirty="0" smtClean="0">
                <a:latin typeface="+mn-ea"/>
              </a:rPr>
              <a:t>iris </a:t>
            </a:r>
            <a:r>
              <a:rPr lang="ko-KR" altLang="en-US" sz="1600" dirty="0" smtClean="0">
                <a:latin typeface="+mn-ea"/>
              </a:rPr>
              <a:t>데이터의 </a:t>
            </a:r>
            <a:r>
              <a:rPr lang="en-US" altLang="ko-KR" sz="1600" dirty="0" smtClean="0">
                <a:latin typeface="+mn-ea"/>
              </a:rPr>
              <a:t>feature </a:t>
            </a:r>
            <a:r>
              <a:rPr lang="ko-KR" altLang="en-US" sz="1600" dirty="0" smtClean="0">
                <a:latin typeface="+mn-ea"/>
              </a:rPr>
              <a:t>값</a:t>
            </a:r>
            <a:endParaRPr lang="en-US" altLang="ko-KR" sz="1600" dirty="0" smtClean="0">
              <a:latin typeface="+mn-ea"/>
            </a:endParaRPr>
          </a:p>
          <a:p>
            <a:pPr marL="361950" indent="-361950">
              <a:buFontTx/>
              <a:buChar char="-"/>
            </a:pPr>
            <a:r>
              <a:rPr lang="en-US" altLang="ko-KR" dirty="0">
                <a:latin typeface="+mn-ea"/>
              </a:rPr>
              <a:t>y</a:t>
            </a:r>
            <a:r>
              <a:rPr lang="en-US" altLang="ko-KR" dirty="0" smtClean="0">
                <a:latin typeface="+mn-ea"/>
              </a:rPr>
              <a:t> : </a:t>
            </a:r>
            <a:r>
              <a:rPr lang="en-US" altLang="ko-KR" sz="1600" dirty="0" smtClean="0">
                <a:latin typeface="+mn-ea"/>
              </a:rPr>
              <a:t>iris</a:t>
            </a:r>
            <a:r>
              <a:rPr lang="ko-KR" altLang="en-US" sz="1600" dirty="0" smtClean="0">
                <a:latin typeface="+mn-ea"/>
              </a:rPr>
              <a:t> 데이터의</a:t>
            </a:r>
            <a:r>
              <a:rPr lang="en-US" altLang="ko-KR" sz="1600" dirty="0" smtClean="0">
                <a:latin typeface="+mn-ea"/>
              </a:rPr>
              <a:t> target</a:t>
            </a:r>
            <a:r>
              <a:rPr lang="ko-KR" altLang="en-US" sz="1600" dirty="0" smtClean="0">
                <a:latin typeface="+mn-ea"/>
              </a:rPr>
              <a:t> 값</a:t>
            </a:r>
            <a:r>
              <a:rPr lang="en-US" altLang="ko-KR" sz="1600" dirty="0" smtClean="0">
                <a:latin typeface="+mn-ea"/>
              </a:rPr>
              <a:t> </a:t>
            </a:r>
            <a:endParaRPr lang="en-US" altLang="ko-KR" sz="1600" dirty="0">
              <a:latin typeface="+mn-ea"/>
            </a:endParaRPr>
          </a:p>
          <a:p>
            <a:pPr marL="361950" indent="-361950">
              <a:buFontTx/>
              <a:buChar char="-"/>
            </a:pPr>
            <a:r>
              <a:rPr lang="en-US" altLang="ko-KR" dirty="0" err="1" smtClean="0">
                <a:latin typeface="+mn-ea"/>
              </a:rPr>
              <a:t>y_test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sz="1600" dirty="0" smtClean="0">
                <a:latin typeface="+mn-ea"/>
              </a:rPr>
              <a:t>앞에서 마지막 </a:t>
            </a:r>
            <a:r>
              <a:rPr lang="en-US" altLang="ko-KR" sz="1600" dirty="0" smtClean="0">
                <a:latin typeface="+mn-ea"/>
              </a:rPr>
              <a:t>30</a:t>
            </a:r>
            <a:r>
              <a:rPr lang="ko-KR" altLang="en-US" sz="1600" dirty="0" smtClean="0">
                <a:latin typeface="+mn-ea"/>
              </a:rPr>
              <a:t>개 데이터를 선택한 테스트 </a:t>
            </a:r>
            <a:r>
              <a:rPr lang="ko-KR" altLang="en-US" sz="1600" dirty="0">
                <a:latin typeface="+mn-ea"/>
              </a:rPr>
              <a:t>데이터 </a:t>
            </a:r>
            <a:r>
              <a:rPr lang="en-US" altLang="ko-KR" sz="1600" dirty="0">
                <a:latin typeface="+mn-ea"/>
              </a:rPr>
              <a:t>target </a:t>
            </a:r>
            <a:r>
              <a:rPr lang="ko-KR" altLang="en-US" sz="1600" dirty="0">
                <a:latin typeface="+mn-ea"/>
              </a:rPr>
              <a:t>값</a:t>
            </a:r>
            <a:endParaRPr lang="en-US" altLang="ko-KR" dirty="0">
              <a:latin typeface="+mn-ea"/>
            </a:endParaRPr>
          </a:p>
          <a:p>
            <a:pPr marL="285750" lvl="1" indent="-285750">
              <a:buFontTx/>
              <a:buChar char="-"/>
            </a:pP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Y_test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: </a:t>
            </a:r>
            <a:r>
              <a:rPr lang="en-US" altLang="ko-KR" sz="1600" dirty="0" err="1" smtClean="0">
                <a:latin typeface="+mn-ea"/>
              </a:rPr>
              <a:t>Train_test_split</a:t>
            </a:r>
            <a:r>
              <a:rPr lang="en-US" altLang="ko-KR" sz="1600" dirty="0" smtClean="0">
                <a:latin typeface="+mn-ea"/>
              </a:rPr>
              <a:t>()</a:t>
            </a:r>
            <a:r>
              <a:rPr lang="ko-KR" altLang="en-US" sz="1600" dirty="0" smtClean="0">
                <a:latin typeface="+mn-ea"/>
              </a:rPr>
              <a:t>를 이용해 </a:t>
            </a:r>
            <a:r>
              <a:rPr lang="ko-KR" altLang="en-US" sz="1600" dirty="0" smtClean="0"/>
              <a:t>생성한</a:t>
            </a:r>
            <a:r>
              <a:rPr lang="ko-KR" altLang="en-US" sz="1600" dirty="0" smtClean="0">
                <a:latin typeface="+mn-ea"/>
              </a:rPr>
              <a:t> 테스트 </a:t>
            </a:r>
            <a:r>
              <a:rPr lang="ko-KR" altLang="en-US" sz="1600" dirty="0">
                <a:latin typeface="+mn-ea"/>
              </a:rPr>
              <a:t>데이터 </a:t>
            </a:r>
            <a:r>
              <a:rPr lang="en-US" altLang="ko-KR" sz="1600" dirty="0">
                <a:latin typeface="+mn-ea"/>
              </a:rPr>
              <a:t>target </a:t>
            </a:r>
            <a:r>
              <a:rPr lang="ko-KR" altLang="en-US" sz="1600" dirty="0" smtClean="0">
                <a:latin typeface="+mn-ea"/>
              </a:rPr>
              <a:t>값</a:t>
            </a:r>
            <a:endParaRPr lang="en-US" altLang="ko-KR" sz="1600" dirty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92341" y="3223777"/>
            <a:ext cx="1027308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buFont typeface="맑은 고딕" panose="020B0503020000020004" pitchFamily="50" charset="-127"/>
              <a:buChar char="–"/>
            </a:pPr>
            <a:r>
              <a:rPr lang="en-US" altLang="ko-KR" dirty="0" smtClean="0"/>
              <a:t>Line 4 </a:t>
            </a:r>
            <a:r>
              <a:rPr lang="en-US" altLang="ko-KR" dirty="0"/>
              <a:t>: </a:t>
            </a:r>
            <a:r>
              <a:rPr lang="ko-KR" altLang="en-US" sz="1600" dirty="0"/>
              <a:t>데이터를</a:t>
            </a:r>
            <a:r>
              <a:rPr lang="en-US" altLang="ko-KR" sz="1600" dirty="0"/>
              <a:t> </a:t>
            </a:r>
            <a:r>
              <a:rPr lang="ko-KR" altLang="en-US" sz="1600" dirty="0"/>
              <a:t>무작위로 혼합한 후 </a:t>
            </a:r>
            <a:r>
              <a:rPr lang="en-US" altLang="ko-KR" sz="1600" dirty="0" smtClean="0"/>
              <a:t>x</a:t>
            </a:r>
            <a:r>
              <a:rPr lang="ko-KR" altLang="en-US" sz="1600" dirty="0" smtClean="0"/>
              <a:t>의</a:t>
            </a:r>
            <a:r>
              <a:rPr lang="en-US" altLang="ko-KR" sz="1600" dirty="0" smtClean="0"/>
              <a:t> 80%</a:t>
            </a:r>
            <a:r>
              <a:rPr lang="ko-KR" altLang="en-US" sz="1600" dirty="0" smtClean="0"/>
              <a:t>를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X_train</a:t>
            </a:r>
            <a:r>
              <a:rPr lang="en-US" altLang="ko-KR" sz="1600" dirty="0"/>
              <a:t>, x</a:t>
            </a:r>
            <a:r>
              <a:rPr lang="ko-KR" altLang="en-US" sz="1600" dirty="0"/>
              <a:t>의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20</a:t>
            </a:r>
            <a:r>
              <a:rPr lang="en-US" altLang="ko-KR" sz="1600" dirty="0"/>
              <a:t>%</a:t>
            </a:r>
            <a:r>
              <a:rPr lang="ko-KR" altLang="en-US" sz="1600" dirty="0"/>
              <a:t>를</a:t>
            </a:r>
            <a:r>
              <a:rPr lang="en-US" altLang="ko-KR" sz="1600" dirty="0"/>
              <a:t> </a:t>
            </a:r>
            <a:r>
              <a:rPr lang="en-US" altLang="ko-KR" sz="1600" dirty="0" err="1" smtClean="0"/>
              <a:t>X_test</a:t>
            </a:r>
            <a:r>
              <a:rPr lang="en-US" altLang="ko-KR" sz="1600" dirty="0"/>
              <a:t>, </a:t>
            </a:r>
            <a:r>
              <a:rPr lang="en-US" altLang="ko-KR" sz="1600" dirty="0" smtClean="0"/>
              <a:t>y</a:t>
            </a:r>
            <a:r>
              <a:rPr lang="ko-KR" altLang="en-US" sz="1600" dirty="0" smtClean="0"/>
              <a:t>의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80%</a:t>
            </a:r>
            <a:r>
              <a:rPr lang="ko-KR" altLang="en-US" sz="1600" dirty="0"/>
              <a:t>를</a:t>
            </a:r>
            <a:r>
              <a:rPr lang="en-US" altLang="ko-KR" sz="1600" dirty="0"/>
              <a:t> </a:t>
            </a:r>
            <a:r>
              <a:rPr lang="en-US" altLang="ko-KR" sz="1600" dirty="0" err="1" smtClean="0"/>
              <a:t>Y_train</a:t>
            </a:r>
            <a:r>
              <a:rPr lang="en-US" altLang="ko-KR" sz="1600" dirty="0" smtClean="0"/>
              <a:t>, y</a:t>
            </a:r>
            <a:r>
              <a:rPr lang="ko-KR" altLang="en-US" sz="1600" dirty="0" smtClean="0"/>
              <a:t>의</a:t>
            </a:r>
            <a:r>
              <a:rPr lang="en-US" altLang="ko-KR" sz="1600" dirty="0" smtClean="0"/>
              <a:t> 20</a:t>
            </a:r>
            <a:r>
              <a:rPr lang="en-US" altLang="ko-KR" sz="1600" dirty="0"/>
              <a:t>%</a:t>
            </a:r>
            <a:r>
              <a:rPr lang="ko-KR" altLang="en-US" sz="1600" dirty="0"/>
              <a:t>를</a:t>
            </a:r>
            <a:r>
              <a:rPr lang="en-US" altLang="ko-KR" sz="1600" dirty="0"/>
              <a:t> </a:t>
            </a:r>
            <a:r>
              <a:rPr lang="en-US" altLang="ko-KR" sz="1600" dirty="0" err="1" smtClean="0"/>
              <a:t>Y_test</a:t>
            </a:r>
            <a:endParaRPr lang="en-US" altLang="ko-KR" sz="1600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FA2AE-48F2-49E0-A0CA-6DD5B2ACFC8D}" type="datetime1">
              <a:rPr lang="ko-KR" altLang="en-US" smtClean="0"/>
              <a:t>2017-09-17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58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Random Forest </a:t>
            </a:r>
            <a:r>
              <a:rPr lang="ko-KR" altLang="en-US" sz="2400" b="1" dirty="0">
                <a:latin typeface="+mn-ea"/>
              </a:rPr>
              <a:t>성능 제고 방법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1100650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+mn-ea"/>
              </a:rPr>
              <a:t>Random Forest </a:t>
            </a:r>
            <a:r>
              <a:rPr lang="ko-KR" altLang="en-US" sz="2000" b="1" dirty="0" smtClean="0">
                <a:latin typeface="+mn-ea"/>
              </a:rPr>
              <a:t>분류기 성능 평가 </a:t>
            </a:r>
            <a:endParaRPr lang="en-US" altLang="ko-KR" sz="2000" b="1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 smtClean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 smtClean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 smtClean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80645" y="5401089"/>
            <a:ext cx="9896475" cy="646331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fontAlgn="base">
              <a:buFont typeface="Wingdings" panose="05000000000000000000" pitchFamily="2" charset="2"/>
              <a:buChar char="§"/>
            </a:pPr>
            <a:r>
              <a:rPr lang="ko-KR" altLang="en-US" dirty="0" smtClean="0"/>
              <a:t>분류기의 성능</a:t>
            </a:r>
            <a:r>
              <a:rPr lang="en-US" altLang="ko-KR" dirty="0"/>
              <a:t> </a:t>
            </a:r>
            <a:r>
              <a:rPr lang="en-US" altLang="ko-KR" dirty="0" smtClean="0"/>
              <a:t>accuracy, precision, recall</a:t>
            </a:r>
            <a:r>
              <a:rPr lang="ko-KR" altLang="en-US" dirty="0" smtClean="0"/>
              <a:t> 모두 제고 </a:t>
            </a:r>
            <a:endParaRPr lang="en-US" altLang="ko-KR" dirty="0" smtClean="0"/>
          </a:p>
          <a:p>
            <a:pPr marL="342900" indent="-342900" fontAlgn="base">
              <a:buFont typeface="Wingdings" panose="05000000000000000000" pitchFamily="2" charset="2"/>
              <a:buChar char="§"/>
            </a:pPr>
            <a:r>
              <a:rPr lang="en-US" altLang="ko-KR" dirty="0" smtClean="0"/>
              <a:t>Training </a:t>
            </a:r>
            <a:r>
              <a:rPr lang="ko-KR" altLang="en-US" dirty="0" smtClean="0"/>
              <a:t>데이터를 제대로 선택하는 것이 매우 중요함</a:t>
            </a:r>
            <a:endParaRPr lang="en-US" altLang="ko-KR" dirty="0" smtClean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709" y="1304924"/>
            <a:ext cx="580072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80645" y="1304924"/>
            <a:ext cx="550325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Wingdings" panose="05000000000000000000" pitchFamily="2" charset="2"/>
              <a:buChar char="§"/>
            </a:pPr>
            <a:r>
              <a:rPr lang="ko-KR" altLang="en-US" dirty="0" smtClean="0"/>
              <a:t>함수 설명</a:t>
            </a:r>
            <a:endParaRPr lang="en-US" altLang="ko-KR" dirty="0"/>
          </a:p>
          <a:p>
            <a:pPr marL="342900" indent="-342900" fontAlgn="base">
              <a:buFontTx/>
              <a:buChar char="-"/>
            </a:pPr>
            <a:r>
              <a:rPr lang="en-US" altLang="ko-KR" dirty="0" err="1" smtClean="0"/>
              <a:t>rfc.predict</a:t>
            </a:r>
            <a:r>
              <a:rPr lang="en-US" altLang="ko-KR" dirty="0"/>
              <a:t>(): </a:t>
            </a:r>
            <a:r>
              <a:rPr lang="ko-KR" altLang="en-US" dirty="0"/>
              <a:t>입력 데이터의 분류 결과 </a:t>
            </a:r>
            <a:r>
              <a:rPr lang="ko-KR" altLang="en-US" dirty="0" smtClean="0"/>
              <a:t>예측</a:t>
            </a:r>
            <a:endParaRPr lang="en-US" altLang="ko-KR" dirty="0" smtClean="0"/>
          </a:p>
          <a:p>
            <a:pPr marL="342900" indent="-342900" fontAlgn="base">
              <a:buFontTx/>
              <a:buChar char="-"/>
            </a:pPr>
            <a:r>
              <a:rPr lang="en-US" altLang="ko-KR" dirty="0" err="1" smtClean="0"/>
              <a:t>accuracy_score</a:t>
            </a:r>
            <a:r>
              <a:rPr lang="en-US" altLang="ko-KR" dirty="0"/>
              <a:t>()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분류 결과의 </a:t>
            </a:r>
            <a:r>
              <a:rPr lang="en-US" altLang="ko-KR" dirty="0"/>
              <a:t>accuracy</a:t>
            </a:r>
            <a:r>
              <a:rPr lang="ko-KR" altLang="en-US" dirty="0"/>
              <a:t>를 계산 </a:t>
            </a:r>
            <a:r>
              <a:rPr lang="en-US" altLang="ko-KR" dirty="0"/>
              <a:t>(</a:t>
            </a:r>
            <a:r>
              <a:rPr lang="ko-KR" altLang="en-US" dirty="0"/>
              <a:t>상세 설명 </a:t>
            </a:r>
            <a:r>
              <a:rPr lang="en-US" altLang="ko-KR" dirty="0"/>
              <a:t>7</a:t>
            </a:r>
            <a:r>
              <a:rPr lang="ko-KR" altLang="en-US" dirty="0"/>
              <a:t>장 참조</a:t>
            </a:r>
            <a:r>
              <a:rPr lang="en-US" altLang="ko-KR" dirty="0"/>
              <a:t>)</a:t>
            </a:r>
          </a:p>
          <a:p>
            <a:pPr marL="342900" indent="-342900" fontAlgn="base">
              <a:buFontTx/>
              <a:buChar char="-"/>
            </a:pPr>
            <a:r>
              <a:rPr lang="en-US" altLang="ko-KR" dirty="0" err="1" smtClean="0"/>
              <a:t>classification_report</a:t>
            </a:r>
            <a:r>
              <a:rPr lang="en-US" altLang="ko-KR" dirty="0"/>
              <a:t>(): </a:t>
            </a:r>
            <a:r>
              <a:rPr lang="ko-KR" altLang="en-US" dirty="0"/>
              <a:t>분류 결과의 </a:t>
            </a:r>
            <a:r>
              <a:rPr lang="en-US" altLang="ko-KR" dirty="0"/>
              <a:t>precision, recall</a:t>
            </a:r>
            <a:r>
              <a:rPr lang="ko-KR" altLang="en-US" dirty="0"/>
              <a:t>을 계산 </a:t>
            </a:r>
            <a:r>
              <a:rPr lang="en-US" altLang="ko-KR" dirty="0"/>
              <a:t>(</a:t>
            </a:r>
            <a:r>
              <a:rPr lang="ko-KR" altLang="en-US" dirty="0"/>
              <a:t>상세 설명 </a:t>
            </a:r>
            <a:r>
              <a:rPr lang="en-US" altLang="ko-KR" dirty="0"/>
              <a:t>7</a:t>
            </a:r>
            <a:r>
              <a:rPr lang="ko-KR" altLang="en-US" dirty="0"/>
              <a:t>장 참조</a:t>
            </a:r>
            <a:r>
              <a:rPr lang="en-US" altLang="ko-KR" dirty="0" smtClean="0"/>
              <a:t>)</a:t>
            </a:r>
          </a:p>
          <a:p>
            <a:pPr marL="342900" indent="-342900" fontAlgn="base">
              <a:buFontTx/>
              <a:buChar char="-"/>
            </a:pP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변수 설명</a:t>
            </a:r>
            <a:endParaRPr lang="en-US" altLang="ko-KR" dirty="0">
              <a:latin typeface="+mn-ea"/>
            </a:endParaRPr>
          </a:p>
          <a:p>
            <a:pPr marL="361950" indent="-361950">
              <a:buFontTx/>
              <a:buChar char="-"/>
            </a:pPr>
            <a:r>
              <a:rPr lang="en-US" altLang="ko-KR" dirty="0" err="1" smtClean="0">
                <a:latin typeface="+mn-ea"/>
              </a:rPr>
              <a:t>Y_tset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err="1">
                <a:latin typeface="+mn-ea"/>
              </a:rPr>
              <a:t>Train_test_split</a:t>
            </a:r>
            <a:r>
              <a:rPr lang="en-US" altLang="ko-KR" dirty="0">
                <a:latin typeface="+mn-ea"/>
              </a:rPr>
              <a:t>()</a:t>
            </a:r>
            <a:r>
              <a:rPr lang="ko-KR" altLang="en-US" dirty="0">
                <a:latin typeface="+mn-ea"/>
              </a:rPr>
              <a:t>를 이용해 분리한 테스트 데이터 </a:t>
            </a:r>
            <a:r>
              <a:rPr lang="en-US" altLang="ko-KR" dirty="0">
                <a:latin typeface="+mn-ea"/>
              </a:rPr>
              <a:t>target </a:t>
            </a:r>
            <a:r>
              <a:rPr lang="ko-KR" altLang="en-US" dirty="0">
                <a:latin typeface="+mn-ea"/>
              </a:rPr>
              <a:t>값</a:t>
            </a:r>
            <a:endParaRPr lang="en-US" altLang="ko-KR" dirty="0">
              <a:latin typeface="+mn-ea"/>
            </a:endParaRPr>
          </a:p>
          <a:p>
            <a:pPr marL="361950" indent="-361950">
              <a:buFontTx/>
              <a:buChar char="-"/>
            </a:pPr>
            <a:r>
              <a:rPr lang="en-US" altLang="ko-KR" dirty="0" smtClean="0">
                <a:latin typeface="+mn-ea"/>
              </a:rPr>
              <a:t>prediction_1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테스트 </a:t>
            </a:r>
            <a:r>
              <a:rPr lang="ko-KR" altLang="en-US" dirty="0" smtClean="0">
                <a:latin typeface="+mn-ea"/>
              </a:rPr>
              <a:t>데이터</a:t>
            </a:r>
            <a:r>
              <a:rPr lang="en-US" altLang="ko-KR" dirty="0" smtClean="0">
                <a:latin typeface="+mn-ea"/>
              </a:rPr>
              <a:t>(</a:t>
            </a:r>
            <a:r>
              <a:rPr lang="en-US" altLang="ko-KR" dirty="0" err="1" smtClean="0">
                <a:latin typeface="+mn-ea"/>
              </a:rPr>
              <a:t>X_train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의 </a:t>
            </a:r>
            <a:r>
              <a:rPr lang="en-US" altLang="ko-KR" dirty="0" smtClean="0">
                <a:latin typeface="+mn-ea"/>
              </a:rPr>
              <a:t>target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예측 </a:t>
            </a:r>
            <a:r>
              <a:rPr lang="ko-KR" altLang="en-US" dirty="0" smtClean="0">
                <a:latin typeface="+mn-ea"/>
              </a:rPr>
              <a:t>값</a:t>
            </a:r>
            <a:endParaRPr lang="en-US" altLang="ko-KR" dirty="0"/>
          </a:p>
          <a:p>
            <a:pPr marL="342900" indent="-342900" fontAlgn="base">
              <a:buFontTx/>
              <a:buChar char="-"/>
            </a:pP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BAA1C-4967-4B24-8626-6BD2FB150FA0}" type="datetime1">
              <a:rPr lang="ko-KR" altLang="en-US" smtClean="0"/>
              <a:t>2017-09-17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64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906871" y="1764254"/>
            <a:ext cx="225910" cy="2043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endCxn id="3" idx="0"/>
          </p:cNvCxnSpPr>
          <p:nvPr/>
        </p:nvCxnSpPr>
        <p:spPr>
          <a:xfrm>
            <a:off x="7584141" y="1304924"/>
            <a:ext cx="435685" cy="45933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110805" y="1054249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Clf</a:t>
            </a:r>
            <a:r>
              <a:rPr lang="ko-KR" altLang="en-US" dirty="0" smtClean="0"/>
              <a:t>로 수정해야 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317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Random Forest </a:t>
            </a:r>
            <a:r>
              <a:rPr lang="ko-KR" altLang="en-US" sz="2400" b="1" dirty="0">
                <a:latin typeface="+mn-ea"/>
              </a:rPr>
              <a:t>성능 제고 방법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1100650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+mn-ea"/>
              </a:rPr>
              <a:t>Random Forest </a:t>
            </a:r>
            <a:r>
              <a:rPr lang="ko-KR" altLang="en-US" sz="2000" b="1" dirty="0" smtClean="0">
                <a:latin typeface="+mn-ea"/>
              </a:rPr>
              <a:t>분류기 성능 높이는 방법 </a:t>
            </a:r>
            <a:endParaRPr lang="en-US" altLang="ko-KR" sz="2000" b="1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 smtClean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 smtClean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 smtClean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80646" y="1387800"/>
            <a:ext cx="4177080" cy="341632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fontAlgn="base">
              <a:buFont typeface="+mj-lt"/>
              <a:buAutoNum type="arabicParenR"/>
            </a:pPr>
            <a:r>
              <a:rPr lang="en-US" altLang="ko-KR" dirty="0" smtClean="0"/>
              <a:t>Tree</a:t>
            </a:r>
            <a:r>
              <a:rPr lang="ko-KR" altLang="en-US" dirty="0" smtClean="0"/>
              <a:t>의 개수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n_estimators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변경</a:t>
            </a:r>
            <a:endParaRPr lang="en-US" altLang="ko-KR" dirty="0" smtClean="0"/>
          </a:p>
          <a:p>
            <a:pPr marL="800100" lvl="1" indent="-342900" fontAlgn="base">
              <a:buFont typeface="맑은 고딕" panose="020B0503020000020004" pitchFamily="50" charset="-127"/>
              <a:buChar char="–"/>
            </a:pPr>
            <a:r>
              <a:rPr lang="en-US" altLang="ko-KR" dirty="0" smtClean="0"/>
              <a:t>Tree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개수를 적당히 확장하면 모듈의 성능을 높일 수 있음</a:t>
            </a:r>
            <a:endParaRPr lang="en-US" altLang="ko-KR" dirty="0" smtClean="0"/>
          </a:p>
          <a:p>
            <a:pPr marL="800100" lvl="1" indent="-342900" fontAlgn="base">
              <a:buFont typeface="맑은 고딕" panose="020B0503020000020004" pitchFamily="50" charset="-127"/>
              <a:buChar char="–"/>
            </a:pPr>
            <a:r>
              <a:rPr lang="en-US" altLang="ko-KR" dirty="0" smtClean="0"/>
              <a:t>Tree</a:t>
            </a:r>
            <a:r>
              <a:rPr lang="ko-KR" altLang="en-US" dirty="0" smtClean="0"/>
              <a:t>의 개수가 지나치게 많으면 성능은 오히려 낮아짐</a:t>
            </a:r>
            <a:endParaRPr lang="en-US" altLang="ko-KR" dirty="0" smtClean="0"/>
          </a:p>
          <a:p>
            <a:pPr marL="342900" indent="-342900" fontAlgn="base">
              <a:buFont typeface="+mj-lt"/>
              <a:buAutoNum type="arabicParenR"/>
            </a:pPr>
            <a:endParaRPr lang="en-US" altLang="ko-KR" dirty="0"/>
          </a:p>
          <a:p>
            <a:pPr marL="342900" indent="-342900" fontAlgn="base">
              <a:buFont typeface="+mj-lt"/>
              <a:buAutoNum type="arabicParenR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max_features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값을 변경</a:t>
            </a:r>
            <a:endParaRPr lang="en-US" altLang="ko-KR" dirty="0" smtClean="0"/>
          </a:p>
          <a:p>
            <a:pPr marL="800100" lvl="1" indent="-342900" fontAlgn="base">
              <a:buFont typeface="맑은 고딕" panose="020B0503020000020004" pitchFamily="50" charset="-127"/>
              <a:buChar char="–"/>
            </a:pPr>
            <a:endParaRPr lang="en-US" altLang="ko-KR" dirty="0" smtClean="0"/>
          </a:p>
          <a:p>
            <a:pPr marL="342900" indent="-342900" fontAlgn="base">
              <a:buFont typeface="+mj-lt"/>
              <a:buAutoNum type="arabicParenR"/>
            </a:pPr>
            <a:endParaRPr lang="en-US" altLang="ko-KR" dirty="0"/>
          </a:p>
          <a:p>
            <a:pPr marL="342900" indent="-342900" fontAlgn="base">
              <a:buFont typeface="+mj-lt"/>
              <a:buAutoNum type="arabicParenR"/>
            </a:pPr>
            <a:endParaRPr lang="en-US" altLang="ko-KR" dirty="0" smtClean="0"/>
          </a:p>
          <a:p>
            <a:pPr fontAlgn="base"/>
            <a:r>
              <a:rPr lang="en-US" altLang="ko-KR" dirty="0" smtClean="0"/>
              <a:t>* (iris)data set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size</a:t>
            </a:r>
            <a:r>
              <a:rPr lang="ko-KR" altLang="en-US" dirty="0" smtClean="0"/>
              <a:t>가 작은 이유로 성          능 차이가 없음</a:t>
            </a:r>
            <a:endParaRPr lang="en-US" altLang="ko-KR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265" y="1387800"/>
            <a:ext cx="6780213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362948" y="5568516"/>
            <a:ext cx="9116030" cy="646331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변수 </a:t>
            </a:r>
            <a:r>
              <a:rPr lang="ko-KR" altLang="en-US" dirty="0">
                <a:latin typeface="+mn-ea"/>
              </a:rPr>
              <a:t>설명</a:t>
            </a:r>
            <a:endParaRPr lang="en-US" altLang="ko-KR" dirty="0">
              <a:latin typeface="+mn-ea"/>
            </a:endParaRPr>
          </a:p>
          <a:p>
            <a:pPr marL="361950" indent="-361950">
              <a:buFontTx/>
              <a:buChar char="-"/>
            </a:pPr>
            <a:r>
              <a:rPr lang="en-US" altLang="ko-KR" dirty="0" smtClean="0">
                <a:latin typeface="+mn-ea"/>
              </a:rPr>
              <a:t>prediction_2 : </a:t>
            </a:r>
            <a:r>
              <a:rPr lang="en-US" altLang="ko-KR" sz="1600" dirty="0" smtClean="0">
                <a:latin typeface="+mn-ea"/>
              </a:rPr>
              <a:t>tree</a:t>
            </a:r>
            <a:r>
              <a:rPr lang="ko-KR" altLang="en-US" sz="1600" dirty="0" smtClean="0">
                <a:latin typeface="+mn-ea"/>
              </a:rPr>
              <a:t>가 </a:t>
            </a:r>
            <a:r>
              <a:rPr lang="en-US" altLang="ko-KR" sz="1600" dirty="0" smtClean="0">
                <a:latin typeface="+mn-ea"/>
              </a:rPr>
              <a:t>200</a:t>
            </a:r>
            <a:r>
              <a:rPr lang="ko-KR" altLang="en-US" sz="1600" dirty="0" smtClean="0">
                <a:latin typeface="+mn-ea"/>
              </a:rPr>
              <a:t>개인 </a:t>
            </a:r>
            <a:r>
              <a:rPr lang="en-US" altLang="ko-KR" sz="1600" dirty="0" smtClean="0">
                <a:latin typeface="+mn-ea"/>
              </a:rPr>
              <a:t>Random Forest</a:t>
            </a:r>
            <a:r>
              <a:rPr lang="ko-KR" altLang="en-US" sz="1600" dirty="0" smtClean="0">
                <a:latin typeface="+mn-ea"/>
              </a:rPr>
              <a:t>를 이용해 예측한 테스트 </a:t>
            </a:r>
            <a:r>
              <a:rPr lang="ko-KR" altLang="en-US" sz="1600" dirty="0">
                <a:latin typeface="+mn-ea"/>
              </a:rPr>
              <a:t>데이터 </a:t>
            </a:r>
            <a:r>
              <a:rPr lang="en-US" altLang="ko-KR" sz="1600" dirty="0">
                <a:latin typeface="+mn-ea"/>
              </a:rPr>
              <a:t>target </a:t>
            </a:r>
            <a:r>
              <a:rPr lang="ko-KR" altLang="en-US" sz="1600" dirty="0" smtClean="0">
                <a:latin typeface="+mn-ea"/>
              </a:rPr>
              <a:t>값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CAC84-1D26-4E45-A067-27042612183E}" type="datetime1">
              <a:rPr lang="ko-KR" altLang="en-US" smtClean="0"/>
              <a:t>2017-09-17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05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Random Forest </a:t>
            </a:r>
            <a:r>
              <a:rPr lang="ko-KR" altLang="en-US" sz="2400" b="1" dirty="0">
                <a:latin typeface="+mn-ea"/>
              </a:rPr>
              <a:t>성능 제고 방법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1100650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latin typeface="+mn-ea"/>
              </a:rPr>
              <a:t>각 </a:t>
            </a:r>
            <a:r>
              <a:rPr lang="en-US" altLang="ko-KR" sz="2000" b="1" dirty="0" smtClean="0">
                <a:latin typeface="+mn-ea"/>
              </a:rPr>
              <a:t>feature</a:t>
            </a:r>
            <a:r>
              <a:rPr lang="ko-KR" altLang="en-US" sz="2000" b="1" dirty="0" smtClean="0">
                <a:latin typeface="+mn-ea"/>
              </a:rPr>
              <a:t>의 중요도 확인</a:t>
            </a:r>
            <a:endParaRPr lang="en-US" altLang="ko-KR" sz="2000" b="1" dirty="0" smtClean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 smtClean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 smtClean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80645" y="3170606"/>
            <a:ext cx="9625380" cy="369332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800100" lvl="1" indent="-342900" fontAlgn="base">
              <a:buFont typeface="맑은 고딕" panose="020B0503020000020004" pitchFamily="50" charset="-127"/>
              <a:buChar char="–"/>
            </a:pPr>
            <a:r>
              <a:rPr lang="ko-KR" altLang="en-US" dirty="0" smtClean="0"/>
              <a:t>분류기를 생성할 때 </a:t>
            </a:r>
            <a:r>
              <a:rPr lang="en-US" altLang="ko-KR" dirty="0" err="1" smtClean="0"/>
              <a:t>RandomForestClassifier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‘</a:t>
            </a:r>
            <a:r>
              <a:rPr lang="en-US" altLang="ko-KR" dirty="0" err="1" smtClean="0"/>
              <a:t>oob_score</a:t>
            </a:r>
            <a:r>
              <a:rPr lang="en-US" altLang="ko-KR" dirty="0" smtClean="0"/>
              <a:t>=True’ </a:t>
            </a:r>
            <a:r>
              <a:rPr lang="ko-KR" altLang="en-US" dirty="0" smtClean="0"/>
              <a:t>선택</a:t>
            </a:r>
            <a:endParaRPr lang="en-US" altLang="ko-KR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45" y="1547813"/>
            <a:ext cx="6694487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43D2E-22A7-4A46-8E0D-CBB011A0B26C}" type="datetime1">
              <a:rPr lang="ko-KR" altLang="en-US" smtClean="0"/>
              <a:t>2017-09-17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1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 smtClean="0">
                <a:latin typeface="+mn-ea"/>
              </a:rPr>
              <a:t>★</a:t>
            </a:r>
            <a:r>
              <a:rPr lang="en-US" altLang="ko-KR" sz="2400" b="1" dirty="0" smtClean="0">
                <a:latin typeface="+mn-ea"/>
              </a:rPr>
              <a:t> </a:t>
            </a:r>
            <a:r>
              <a:rPr lang="ko-KR" altLang="en-US" sz="2400" b="1" dirty="0" smtClean="0">
                <a:latin typeface="+mn-ea"/>
              </a:rPr>
              <a:t>정리하기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4867" y="922867"/>
            <a:ext cx="111421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Random Forest</a:t>
            </a:r>
            <a:r>
              <a:rPr lang="ko-KR" altLang="en-US" dirty="0" smtClean="0"/>
              <a:t>는 여러 개의 </a:t>
            </a:r>
            <a:r>
              <a:rPr lang="en-US" altLang="ko-KR" dirty="0" smtClean="0"/>
              <a:t>decision tree</a:t>
            </a:r>
            <a:r>
              <a:rPr lang="ko-KR" altLang="en-US" dirty="0" smtClean="0"/>
              <a:t>를 결합해 하나의 모형을 생성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Random Forest </a:t>
            </a:r>
            <a:r>
              <a:rPr lang="ko-KR" altLang="en-US" dirty="0" smtClean="0"/>
              <a:t>모듈에서 </a:t>
            </a:r>
            <a:r>
              <a:rPr lang="en-US" altLang="ko-KR" dirty="0" smtClean="0"/>
              <a:t>tree</a:t>
            </a:r>
            <a:r>
              <a:rPr lang="ko-KR" altLang="en-US" dirty="0" smtClean="0"/>
              <a:t>의 개수가 많을수록 좋은 것은 아님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분류 모</a:t>
            </a:r>
            <a:r>
              <a:rPr lang="ko-KR" altLang="en-US" dirty="0"/>
              <a:t>듈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training data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test data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선택은 매우 중요함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28187-1ED5-4A53-ACCA-765D16F3F147}" type="datetime1">
              <a:rPr lang="ko-KR" altLang="en-US" smtClean="0"/>
              <a:t>2017-09-17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15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2. Decision Tree </a:t>
            </a:r>
            <a:r>
              <a:rPr lang="ko-KR" altLang="en-US" sz="2400" b="1" dirty="0" smtClean="0">
                <a:latin typeface="+mn-ea"/>
              </a:rPr>
              <a:t>개념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112636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Decision Tree </a:t>
            </a:r>
            <a:r>
              <a:rPr lang="ko-KR" altLang="en-US" sz="2000" b="1" dirty="0" smtClean="0">
                <a:latin typeface="+mn-ea"/>
              </a:rPr>
              <a:t>구성요소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0276" y="1347375"/>
            <a:ext cx="546954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1500" dirty="0" smtClean="0">
                <a:latin typeface="+mn-ea"/>
              </a:rPr>
              <a:t>뿌리 마디</a:t>
            </a:r>
            <a:r>
              <a:rPr lang="en-US" altLang="ko-KR" sz="1500" dirty="0" smtClean="0">
                <a:latin typeface="+mn-ea"/>
              </a:rPr>
              <a:t>(Root Node)</a:t>
            </a:r>
          </a:p>
          <a:p>
            <a:pPr marL="800100" lvl="1" indent="-342900">
              <a:buFontTx/>
              <a:buChar char="-"/>
            </a:pPr>
            <a:r>
              <a:rPr lang="ko-KR" altLang="en-US" sz="1300" dirty="0" smtClean="0">
                <a:latin typeface="+mn-ea"/>
              </a:rPr>
              <a:t>트리</a:t>
            </a:r>
            <a:r>
              <a:rPr lang="en-US" altLang="ko-KR" sz="1300" dirty="0" smtClean="0">
                <a:latin typeface="+mn-ea"/>
              </a:rPr>
              <a:t> </a:t>
            </a:r>
            <a:r>
              <a:rPr lang="ko-KR" altLang="en-US" sz="1300" dirty="0" smtClean="0">
                <a:latin typeface="+mn-ea"/>
              </a:rPr>
              <a:t>구조가 시작되는 마디</a:t>
            </a:r>
            <a:r>
              <a:rPr lang="en-US" altLang="ko-KR" sz="1300" dirty="0" smtClean="0">
                <a:latin typeface="+mn-ea"/>
              </a:rPr>
              <a:t>, </a:t>
            </a:r>
            <a:r>
              <a:rPr lang="ko-KR" altLang="en-US" sz="1300" dirty="0" smtClean="0">
                <a:latin typeface="+mn-ea"/>
              </a:rPr>
              <a:t>전체 자료로 구성</a:t>
            </a:r>
            <a:endParaRPr lang="en-US" altLang="ko-KR" sz="1300" dirty="0" smtClean="0">
              <a:latin typeface="+mn-ea"/>
            </a:endParaRPr>
          </a:p>
          <a:p>
            <a:pPr marL="342900" indent="-342900">
              <a:buFontTx/>
              <a:buChar char="-"/>
            </a:pPr>
            <a:endParaRPr lang="en-US" altLang="ko-KR" sz="1500" dirty="0" smtClean="0">
              <a:latin typeface="+mn-ea"/>
            </a:endParaRPr>
          </a:p>
          <a:p>
            <a:pPr marL="342900" indent="-342900">
              <a:buFontTx/>
              <a:buChar char="-"/>
            </a:pPr>
            <a:r>
              <a:rPr lang="ko-KR" altLang="en-US" sz="1500" dirty="0" smtClean="0">
                <a:latin typeface="+mn-ea"/>
              </a:rPr>
              <a:t>부모 마디</a:t>
            </a:r>
            <a:r>
              <a:rPr lang="en-US" altLang="ko-KR" sz="1500" dirty="0" smtClean="0">
                <a:latin typeface="+mn-ea"/>
              </a:rPr>
              <a:t>(Parent Node)</a:t>
            </a:r>
          </a:p>
          <a:p>
            <a:pPr marL="800100" lvl="1" indent="-342900">
              <a:buFontTx/>
              <a:buChar char="-"/>
            </a:pPr>
            <a:r>
              <a:rPr lang="ko-KR" altLang="en-US" sz="1300" dirty="0" smtClean="0">
                <a:latin typeface="+mn-ea"/>
              </a:rPr>
              <a:t>자식 마디의 상위 마디</a:t>
            </a:r>
            <a:endParaRPr lang="en-US" altLang="ko-KR" sz="1300" dirty="0" smtClean="0">
              <a:latin typeface="+mn-ea"/>
            </a:endParaRPr>
          </a:p>
          <a:p>
            <a:pPr marL="342900" indent="-342900">
              <a:buFontTx/>
              <a:buChar char="-"/>
            </a:pPr>
            <a:endParaRPr lang="en-US" altLang="ko-KR" sz="1500" dirty="0" smtClean="0">
              <a:latin typeface="+mn-ea"/>
            </a:endParaRPr>
          </a:p>
          <a:p>
            <a:pPr marL="342900" indent="-342900">
              <a:buFontTx/>
              <a:buChar char="-"/>
            </a:pPr>
            <a:r>
              <a:rPr lang="ko-KR" altLang="en-US" sz="1500" dirty="0" smtClean="0">
                <a:latin typeface="+mn-ea"/>
              </a:rPr>
              <a:t>자식 마디</a:t>
            </a:r>
            <a:r>
              <a:rPr lang="en-US" altLang="ko-KR" sz="1500" dirty="0" smtClean="0">
                <a:latin typeface="+mn-ea"/>
              </a:rPr>
              <a:t>(Child Node)</a:t>
            </a:r>
          </a:p>
          <a:p>
            <a:pPr marL="800100" lvl="1" indent="-342900">
              <a:buFontTx/>
              <a:buChar char="-"/>
            </a:pPr>
            <a:r>
              <a:rPr lang="ko-KR" altLang="en-US" sz="1300" dirty="0" smtClean="0">
                <a:latin typeface="+mn-ea"/>
              </a:rPr>
              <a:t>하나의 마디로부터 분리되어 나간 </a:t>
            </a:r>
            <a:r>
              <a:rPr lang="en-US" altLang="ko-KR" sz="1300" dirty="0" smtClean="0">
                <a:latin typeface="+mn-ea"/>
              </a:rPr>
              <a:t>2</a:t>
            </a:r>
            <a:r>
              <a:rPr lang="ko-KR" altLang="en-US" sz="1300" dirty="0" smtClean="0">
                <a:latin typeface="+mn-ea"/>
              </a:rPr>
              <a:t>개 이상의 마디들을 의미 </a:t>
            </a:r>
            <a:endParaRPr lang="en-US" altLang="ko-KR" sz="1300" dirty="0">
              <a:latin typeface="+mn-ea"/>
            </a:endParaRPr>
          </a:p>
          <a:p>
            <a:pPr marL="342900" indent="-342900">
              <a:buFontTx/>
              <a:buChar char="-"/>
            </a:pPr>
            <a:endParaRPr lang="en-US" altLang="ko-KR" sz="1500" dirty="0" smtClean="0">
              <a:latin typeface="+mn-ea"/>
            </a:endParaRPr>
          </a:p>
          <a:p>
            <a:pPr marL="342900" indent="-342900">
              <a:buFontTx/>
              <a:buChar char="-"/>
            </a:pPr>
            <a:r>
              <a:rPr lang="ko-KR" altLang="en-US" sz="1500" dirty="0" smtClean="0">
                <a:latin typeface="+mn-ea"/>
              </a:rPr>
              <a:t>끝 마디</a:t>
            </a:r>
            <a:r>
              <a:rPr lang="en-US" altLang="ko-KR" sz="1500" dirty="0" smtClean="0">
                <a:latin typeface="+mn-ea"/>
              </a:rPr>
              <a:t>(Terminal Node) </a:t>
            </a:r>
            <a:r>
              <a:rPr lang="ko-KR" altLang="en-US" sz="1500" dirty="0" smtClean="0">
                <a:latin typeface="+mn-ea"/>
              </a:rPr>
              <a:t>또는 잎</a:t>
            </a:r>
            <a:r>
              <a:rPr lang="en-US" altLang="ko-KR" sz="1500" dirty="0" smtClean="0">
                <a:latin typeface="+mn-ea"/>
              </a:rPr>
              <a:t>(Leaf Node)</a:t>
            </a:r>
          </a:p>
          <a:p>
            <a:pPr marL="800100" lvl="1" indent="-342900">
              <a:buFontTx/>
              <a:buChar char="-"/>
            </a:pPr>
            <a:r>
              <a:rPr lang="ko-KR" altLang="en-US" sz="1300" dirty="0" smtClean="0">
                <a:latin typeface="+mn-ea"/>
              </a:rPr>
              <a:t>트리 줄기의 끝에 위치하고 있고 자식 마디가 없는 마디</a:t>
            </a:r>
            <a:endParaRPr lang="en-US" altLang="ko-KR" sz="1300" dirty="0" smtClean="0">
              <a:latin typeface="+mn-ea"/>
            </a:endParaRPr>
          </a:p>
          <a:p>
            <a:pPr marL="342900" indent="-342900">
              <a:buFontTx/>
              <a:buChar char="-"/>
            </a:pPr>
            <a:endParaRPr lang="en-US" altLang="ko-KR" sz="1500" dirty="0" smtClean="0">
              <a:latin typeface="+mn-ea"/>
            </a:endParaRPr>
          </a:p>
          <a:p>
            <a:pPr marL="342900" indent="-342900">
              <a:buFontTx/>
              <a:buChar char="-"/>
            </a:pPr>
            <a:r>
              <a:rPr lang="ko-KR" altLang="en-US" sz="1500" dirty="0" smtClean="0">
                <a:latin typeface="+mn-ea"/>
              </a:rPr>
              <a:t>가지</a:t>
            </a:r>
            <a:r>
              <a:rPr lang="en-US" altLang="ko-KR" sz="1500" dirty="0" smtClean="0">
                <a:latin typeface="+mn-ea"/>
              </a:rPr>
              <a:t>(Branch)</a:t>
            </a:r>
          </a:p>
          <a:p>
            <a:pPr marL="800100" lvl="1" indent="-342900">
              <a:buFontTx/>
              <a:buChar char="-"/>
            </a:pPr>
            <a:r>
              <a:rPr lang="ko-KR" altLang="en-US" sz="1300" dirty="0" smtClean="0">
                <a:latin typeface="+mn-ea"/>
              </a:rPr>
              <a:t>뿌리 마디로부터 끝 마디까지 연결된 마디들</a:t>
            </a:r>
            <a:endParaRPr lang="en-US" altLang="ko-KR" sz="1300" dirty="0" smtClean="0">
              <a:latin typeface="+mn-ea"/>
            </a:endParaRPr>
          </a:p>
          <a:p>
            <a:pPr marL="342900" indent="-342900">
              <a:buFontTx/>
              <a:buChar char="-"/>
            </a:pPr>
            <a:endParaRPr lang="en-US" altLang="ko-KR" sz="1500" dirty="0" smtClean="0">
              <a:latin typeface="+mn-ea"/>
            </a:endParaRPr>
          </a:p>
          <a:p>
            <a:pPr marL="342900" indent="-342900">
              <a:buFontTx/>
              <a:buChar char="-"/>
            </a:pPr>
            <a:r>
              <a:rPr lang="ko-KR" altLang="en-US" sz="1500" dirty="0" smtClean="0">
                <a:latin typeface="+mn-ea"/>
              </a:rPr>
              <a:t>깊이</a:t>
            </a:r>
            <a:r>
              <a:rPr lang="en-US" altLang="ko-KR" sz="1500" dirty="0" smtClean="0">
                <a:latin typeface="+mn-ea"/>
              </a:rPr>
              <a:t>(Depth)</a:t>
            </a:r>
          </a:p>
          <a:p>
            <a:pPr marL="800100" lvl="1" indent="-342900">
              <a:buFontTx/>
              <a:buChar char="-"/>
            </a:pPr>
            <a:r>
              <a:rPr lang="ko-KR" altLang="en-US" sz="1300" dirty="0" smtClean="0">
                <a:latin typeface="+mn-ea"/>
              </a:rPr>
              <a:t>뿌리 마디로부터 끝 마디를 이루는 층의 수</a:t>
            </a:r>
            <a:endParaRPr lang="en-US" altLang="ko-KR" sz="13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440124" y="1347375"/>
            <a:ext cx="762000" cy="4425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Root Node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6174397" y="2370933"/>
            <a:ext cx="762000" cy="43815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Terminal Node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7440124" y="2370933"/>
            <a:ext cx="762000" cy="43815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Terminal Node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705851" y="2376075"/>
            <a:ext cx="762000" cy="433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Parent Node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>
            <a:endCxn id="4" idx="0"/>
          </p:cNvCxnSpPr>
          <p:nvPr/>
        </p:nvCxnSpPr>
        <p:spPr>
          <a:xfrm flipH="1">
            <a:off x="6555397" y="1789908"/>
            <a:ext cx="884727" cy="5810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3" idx="2"/>
            <a:endCxn id="8" idx="0"/>
          </p:cNvCxnSpPr>
          <p:nvPr/>
        </p:nvCxnSpPr>
        <p:spPr>
          <a:xfrm>
            <a:off x="7821124" y="1789908"/>
            <a:ext cx="0" cy="5810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endCxn id="9" idx="0"/>
          </p:cNvCxnSpPr>
          <p:nvPr/>
        </p:nvCxnSpPr>
        <p:spPr>
          <a:xfrm>
            <a:off x="8202124" y="1789908"/>
            <a:ext cx="884727" cy="5861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7943851" y="3396458"/>
            <a:ext cx="762000" cy="43815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Terminal Node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467851" y="3395250"/>
            <a:ext cx="762000" cy="4393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Child Node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/>
          <p:cNvCxnSpPr>
            <a:endCxn id="16" idx="0"/>
          </p:cNvCxnSpPr>
          <p:nvPr/>
        </p:nvCxnSpPr>
        <p:spPr>
          <a:xfrm flipH="1">
            <a:off x="8324851" y="2809083"/>
            <a:ext cx="381000" cy="5873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endCxn id="17" idx="0"/>
          </p:cNvCxnSpPr>
          <p:nvPr/>
        </p:nvCxnSpPr>
        <p:spPr>
          <a:xfrm>
            <a:off x="9467851" y="2809083"/>
            <a:ext cx="381000" cy="5861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21"/>
          <p:cNvSpPr/>
          <p:nvPr/>
        </p:nvSpPr>
        <p:spPr>
          <a:xfrm>
            <a:off x="8705851" y="4421983"/>
            <a:ext cx="762000" cy="43815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Terminal Node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0229851" y="4421983"/>
            <a:ext cx="762000" cy="43815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Terminal Node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>
            <a:endCxn id="22" idx="0"/>
          </p:cNvCxnSpPr>
          <p:nvPr/>
        </p:nvCxnSpPr>
        <p:spPr>
          <a:xfrm flipH="1">
            <a:off x="9086851" y="3834608"/>
            <a:ext cx="381000" cy="5873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endCxn id="23" idx="0"/>
          </p:cNvCxnSpPr>
          <p:nvPr/>
        </p:nvCxnSpPr>
        <p:spPr>
          <a:xfrm>
            <a:off x="10229851" y="3834608"/>
            <a:ext cx="381000" cy="5873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301587" y="1959277"/>
            <a:ext cx="68579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Branch</a:t>
            </a:r>
            <a:endParaRPr lang="ko-KR" altLang="en-US" sz="1000" dirty="0"/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11744325" y="1347375"/>
            <a:ext cx="19050" cy="35127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8202124" y="1347375"/>
            <a:ext cx="354220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9475729" y="1224264"/>
            <a:ext cx="73452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Level 0</a:t>
            </a:r>
            <a:endParaRPr lang="ko-KR" altLang="en-US" sz="1000" dirty="0"/>
          </a:p>
        </p:txBody>
      </p:sp>
      <p:cxnSp>
        <p:nvCxnSpPr>
          <p:cNvPr id="53" name="직선 연결선 52"/>
          <p:cNvCxnSpPr/>
          <p:nvPr/>
        </p:nvCxnSpPr>
        <p:spPr>
          <a:xfrm>
            <a:off x="6677025" y="4860133"/>
            <a:ext cx="508635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353299" y="4737022"/>
            <a:ext cx="73452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Level 3</a:t>
            </a:r>
            <a:endParaRPr lang="ko-KR" altLang="en-US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11296651" y="2979055"/>
            <a:ext cx="80962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Depth = 3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99481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2. Decision Tree </a:t>
            </a:r>
            <a:r>
              <a:rPr lang="ko-KR" altLang="en-US" sz="2400" b="1" dirty="0" smtClean="0">
                <a:latin typeface="+mn-ea"/>
              </a:rPr>
              <a:t>개념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Decision Tree </a:t>
            </a:r>
            <a:r>
              <a:rPr lang="ko-KR" altLang="en-US" sz="2000" b="1" dirty="0" smtClean="0">
                <a:latin typeface="+mn-ea"/>
              </a:rPr>
              <a:t>분석과정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0276" y="1347375"/>
            <a:ext cx="1007012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1500" dirty="0" smtClean="0">
                <a:latin typeface="+mn-ea"/>
              </a:rPr>
              <a:t>성장</a:t>
            </a:r>
            <a:r>
              <a:rPr lang="en-US" altLang="ko-KR" sz="1500" dirty="0" smtClean="0">
                <a:latin typeface="+mn-ea"/>
              </a:rPr>
              <a:t>(Growing)</a:t>
            </a:r>
          </a:p>
          <a:p>
            <a:pPr marL="800100" lvl="1" indent="-342900">
              <a:buFontTx/>
              <a:buChar char="-"/>
            </a:pPr>
            <a:r>
              <a:rPr lang="ko-KR" altLang="en-US" sz="1300" dirty="0" smtClean="0">
                <a:latin typeface="+mn-ea"/>
              </a:rPr>
              <a:t>분석의 목적에 따라 각 마디에서 적절한 최적의 분리기준</a:t>
            </a:r>
            <a:r>
              <a:rPr lang="en-US" altLang="ko-KR" sz="1300" dirty="0" smtClean="0">
                <a:latin typeface="+mn-ea"/>
              </a:rPr>
              <a:t>(Split Criterion)</a:t>
            </a:r>
            <a:r>
              <a:rPr lang="ko-KR" altLang="en-US" sz="1300" dirty="0" smtClean="0">
                <a:latin typeface="+mn-ea"/>
              </a:rPr>
              <a:t>을 찾아 </a:t>
            </a:r>
            <a:r>
              <a:rPr lang="ko-KR" altLang="en-US" sz="1300" dirty="0" err="1" smtClean="0">
                <a:latin typeface="+mn-ea"/>
              </a:rPr>
              <a:t>트리를</a:t>
            </a:r>
            <a:r>
              <a:rPr lang="ko-KR" altLang="en-US" sz="1300" dirty="0" smtClean="0">
                <a:latin typeface="+mn-ea"/>
              </a:rPr>
              <a:t> 성장시키는 과정</a:t>
            </a:r>
            <a:r>
              <a:rPr lang="en-US" altLang="ko-KR" sz="1300" dirty="0" smtClean="0">
                <a:latin typeface="+mn-ea"/>
              </a:rPr>
              <a:t>, </a:t>
            </a:r>
            <a:r>
              <a:rPr lang="ko-KR" altLang="en-US" sz="1300" dirty="0" smtClean="0">
                <a:latin typeface="+mn-ea"/>
              </a:rPr>
              <a:t>적절한 정지규칙</a:t>
            </a:r>
            <a:r>
              <a:rPr lang="en-US" altLang="ko-KR" sz="1300" dirty="0" smtClean="0">
                <a:latin typeface="+mn-ea"/>
              </a:rPr>
              <a:t>(Stopping Rule)</a:t>
            </a:r>
            <a:r>
              <a:rPr lang="ko-KR" altLang="en-US" sz="1300" dirty="0" smtClean="0">
                <a:latin typeface="+mn-ea"/>
              </a:rPr>
              <a:t>을 통한 의사결정 트리 도출</a:t>
            </a:r>
            <a:endParaRPr lang="en-US" altLang="ko-KR" sz="1300" dirty="0" smtClean="0">
              <a:latin typeface="+mn-ea"/>
            </a:endParaRPr>
          </a:p>
          <a:p>
            <a:pPr marL="342900" indent="-342900">
              <a:buFontTx/>
              <a:buChar char="-"/>
            </a:pPr>
            <a:endParaRPr lang="en-US" altLang="ko-KR" sz="1500" dirty="0" smtClean="0">
              <a:latin typeface="+mn-ea"/>
            </a:endParaRPr>
          </a:p>
          <a:p>
            <a:pPr marL="342900" indent="-342900">
              <a:buFontTx/>
              <a:buChar char="-"/>
            </a:pPr>
            <a:r>
              <a:rPr lang="ko-KR" altLang="en-US" sz="1500" dirty="0" smtClean="0">
                <a:latin typeface="+mn-ea"/>
              </a:rPr>
              <a:t>가지치기</a:t>
            </a:r>
            <a:r>
              <a:rPr lang="en-US" altLang="ko-KR" sz="1500" dirty="0" smtClean="0">
                <a:latin typeface="+mn-ea"/>
              </a:rPr>
              <a:t>(Pruning)</a:t>
            </a:r>
          </a:p>
          <a:p>
            <a:pPr marL="800100" lvl="1" indent="-342900">
              <a:buFontTx/>
              <a:buChar char="-"/>
            </a:pPr>
            <a:r>
              <a:rPr lang="ko-KR" altLang="en-US" sz="1300" dirty="0" err="1" smtClean="0">
                <a:latin typeface="+mn-ea"/>
              </a:rPr>
              <a:t>오분류를</a:t>
            </a:r>
            <a:r>
              <a:rPr lang="ko-KR" altLang="en-US" sz="1300" dirty="0" smtClean="0">
                <a:latin typeface="+mn-ea"/>
              </a:rPr>
              <a:t> 크게 할 위험</a:t>
            </a:r>
            <a:r>
              <a:rPr lang="en-US" altLang="ko-KR" sz="1300" dirty="0" smtClean="0">
                <a:latin typeface="+mn-ea"/>
              </a:rPr>
              <a:t>(Risk)</a:t>
            </a:r>
            <a:r>
              <a:rPr lang="ko-KR" altLang="en-US" sz="1300" dirty="0" smtClean="0">
                <a:latin typeface="+mn-ea"/>
              </a:rPr>
              <a:t>이 높거나 부적절한 추론규칙</a:t>
            </a:r>
            <a:r>
              <a:rPr lang="en-US" altLang="ko-KR" sz="1300" dirty="0" smtClean="0">
                <a:latin typeface="+mn-ea"/>
              </a:rPr>
              <a:t>(Induction Rule)</a:t>
            </a:r>
            <a:r>
              <a:rPr lang="ko-KR" altLang="en-US" sz="1300" dirty="0" smtClean="0">
                <a:latin typeface="+mn-ea"/>
              </a:rPr>
              <a:t>을 가지는 불필요한 가지</a:t>
            </a:r>
            <a:r>
              <a:rPr lang="en-US" altLang="ko-KR" sz="1300" dirty="0" smtClean="0">
                <a:latin typeface="+mn-ea"/>
              </a:rPr>
              <a:t>(Branch)</a:t>
            </a:r>
            <a:r>
              <a:rPr lang="ko-KR" altLang="en-US" sz="1300" dirty="0" smtClean="0">
                <a:latin typeface="+mn-ea"/>
              </a:rPr>
              <a:t>를 제거</a:t>
            </a:r>
            <a:endParaRPr lang="en-US" altLang="ko-KR" sz="1300" dirty="0" smtClean="0">
              <a:latin typeface="+mn-ea"/>
            </a:endParaRPr>
          </a:p>
          <a:p>
            <a:pPr marL="342900" indent="-342900">
              <a:buFontTx/>
              <a:buChar char="-"/>
            </a:pPr>
            <a:endParaRPr lang="en-US" altLang="ko-KR" sz="1500" dirty="0" smtClean="0">
              <a:latin typeface="+mn-ea"/>
            </a:endParaRPr>
          </a:p>
          <a:p>
            <a:pPr marL="342900" indent="-342900">
              <a:buFontTx/>
              <a:buChar char="-"/>
            </a:pPr>
            <a:r>
              <a:rPr lang="ko-KR" altLang="en-US" sz="1500" dirty="0" smtClean="0">
                <a:latin typeface="+mn-ea"/>
              </a:rPr>
              <a:t>타당성 평가</a:t>
            </a:r>
            <a:endParaRPr lang="en-US" altLang="ko-KR" sz="1500" dirty="0" smtClean="0">
              <a:latin typeface="+mn-ea"/>
            </a:endParaRPr>
          </a:p>
          <a:p>
            <a:pPr marL="800100" lvl="1" indent="-342900">
              <a:buFontTx/>
              <a:buChar char="-"/>
            </a:pPr>
            <a:r>
              <a:rPr lang="ko-KR" altLang="en-US" sz="1300" dirty="0" smtClean="0">
                <a:latin typeface="+mn-ea"/>
              </a:rPr>
              <a:t>이익 도표</a:t>
            </a:r>
            <a:r>
              <a:rPr lang="en-US" altLang="ko-KR" sz="1300" dirty="0" smtClean="0">
                <a:latin typeface="+mn-ea"/>
              </a:rPr>
              <a:t>(Gain Chart), </a:t>
            </a:r>
            <a:r>
              <a:rPr lang="ko-KR" altLang="en-US" sz="1300" dirty="0" smtClean="0">
                <a:latin typeface="+mn-ea"/>
              </a:rPr>
              <a:t>위험 도표</a:t>
            </a:r>
            <a:r>
              <a:rPr lang="en-US" altLang="ko-KR" sz="1300" dirty="0" smtClean="0">
                <a:latin typeface="+mn-ea"/>
              </a:rPr>
              <a:t>(Risk Chart) </a:t>
            </a:r>
            <a:r>
              <a:rPr lang="ko-KR" altLang="en-US" sz="1300" dirty="0" smtClean="0">
                <a:latin typeface="+mn-ea"/>
              </a:rPr>
              <a:t>또는 검증용 자료</a:t>
            </a:r>
            <a:r>
              <a:rPr lang="en-US" altLang="ko-KR" sz="1300" dirty="0" smtClean="0">
                <a:latin typeface="+mn-ea"/>
              </a:rPr>
              <a:t>(Test Data)</a:t>
            </a:r>
            <a:r>
              <a:rPr lang="ko-KR" altLang="en-US" sz="1300" dirty="0" smtClean="0">
                <a:latin typeface="+mn-ea"/>
              </a:rPr>
              <a:t>로 의사결정 트리 평가</a:t>
            </a:r>
            <a:endParaRPr lang="en-US" altLang="ko-KR" sz="1300" dirty="0" smtClean="0">
              <a:latin typeface="+mn-ea"/>
            </a:endParaRPr>
          </a:p>
          <a:p>
            <a:pPr marL="342900" indent="-342900">
              <a:buFontTx/>
              <a:buChar char="-"/>
            </a:pPr>
            <a:endParaRPr lang="en-US" altLang="ko-KR" sz="1500" dirty="0" smtClean="0">
              <a:latin typeface="+mn-ea"/>
            </a:endParaRPr>
          </a:p>
          <a:p>
            <a:pPr marL="342900" indent="-342900">
              <a:buFontTx/>
              <a:buChar char="-"/>
            </a:pPr>
            <a:r>
              <a:rPr lang="ko-KR" altLang="en-US" sz="1500" dirty="0" smtClean="0">
                <a:latin typeface="+mn-ea"/>
              </a:rPr>
              <a:t>해석 및 예측</a:t>
            </a:r>
            <a:endParaRPr lang="en-US" altLang="ko-KR" sz="1500" dirty="0" smtClean="0">
              <a:latin typeface="+mn-ea"/>
            </a:endParaRPr>
          </a:p>
          <a:p>
            <a:pPr marL="800100" lvl="1" indent="-342900">
              <a:buFontTx/>
              <a:buChar char="-"/>
            </a:pPr>
            <a:r>
              <a:rPr lang="ko-KR" altLang="en-US" sz="1300" dirty="0" smtClean="0">
                <a:latin typeface="+mn-ea"/>
              </a:rPr>
              <a:t>의사결정 </a:t>
            </a:r>
            <a:r>
              <a:rPr lang="ko-KR" altLang="en-US" sz="1300" dirty="0" err="1" smtClean="0">
                <a:latin typeface="+mn-ea"/>
              </a:rPr>
              <a:t>트리를</a:t>
            </a:r>
            <a:r>
              <a:rPr lang="ko-KR" altLang="en-US" sz="1300" dirty="0" smtClean="0">
                <a:latin typeface="+mn-ea"/>
              </a:rPr>
              <a:t> 해석하고 예측모형 결정</a:t>
            </a:r>
            <a:endParaRPr lang="en-US" altLang="ko-KR" sz="13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80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2. Decision Tree </a:t>
            </a:r>
            <a:r>
              <a:rPr lang="ko-KR" altLang="en-US" sz="2400" b="1" dirty="0" smtClean="0">
                <a:latin typeface="+mn-ea"/>
              </a:rPr>
              <a:t>개념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latin typeface="+mn-ea"/>
              </a:rPr>
              <a:t>예제를 이용한 </a:t>
            </a:r>
            <a:r>
              <a:rPr lang="en-US" altLang="ko-KR" sz="2000" b="1" dirty="0" smtClean="0">
                <a:latin typeface="+mn-ea"/>
              </a:rPr>
              <a:t>Decision Tree </a:t>
            </a:r>
            <a:r>
              <a:rPr lang="ko-KR" altLang="en-US" sz="2000" b="1" dirty="0" smtClean="0">
                <a:latin typeface="+mn-ea"/>
              </a:rPr>
              <a:t>동작 과정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9</a:t>
            </a:fld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042630"/>
              </p:ext>
            </p:extLst>
          </p:nvPr>
        </p:nvGraphicFramePr>
        <p:xfrm>
          <a:off x="248197" y="2667882"/>
          <a:ext cx="3681780" cy="27350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53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18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Day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Outlook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Temperature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Humidity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Play Tennis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8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D1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Sunny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Hot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High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8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D2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Overcast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Hot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High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8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D3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Overcast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Mild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Normal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8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D4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Rain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Mild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Normal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8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D5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Sunny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Mild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High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18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D6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Rain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Hot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High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18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D7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Overcast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Hot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Normal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28750" y="1514450"/>
            <a:ext cx="13620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/>
              <a:t>Training Data</a:t>
            </a:r>
            <a:endParaRPr lang="ko-KR" altLang="en-US" sz="1500" dirty="0"/>
          </a:p>
        </p:txBody>
      </p:sp>
      <p:sp>
        <p:nvSpPr>
          <p:cNvPr id="8" name="오른쪽 화살표 7"/>
          <p:cNvSpPr/>
          <p:nvPr/>
        </p:nvSpPr>
        <p:spPr>
          <a:xfrm>
            <a:off x="4432420" y="3909830"/>
            <a:ext cx="466725" cy="3048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914966" y="2238564"/>
            <a:ext cx="733424" cy="323850"/>
          </a:xfrm>
          <a:prstGeom prst="rect">
            <a:avLst/>
          </a:prstGeom>
          <a:solidFill>
            <a:srgbClr val="FFFF00"/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Outlook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5503069" y="3325102"/>
            <a:ext cx="552450" cy="3238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No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8458015" y="3325101"/>
            <a:ext cx="969353" cy="323850"/>
          </a:xfrm>
          <a:prstGeom prst="rect">
            <a:avLst/>
          </a:prstGeom>
          <a:solidFill>
            <a:srgbClr val="FFFF00"/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Temperature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직선 화살표 연결선 94"/>
          <p:cNvCxnSpPr>
            <a:endCxn id="92" idx="0"/>
          </p:cNvCxnSpPr>
          <p:nvPr/>
        </p:nvCxnSpPr>
        <p:spPr>
          <a:xfrm flipH="1">
            <a:off x="5779294" y="2562414"/>
            <a:ext cx="1135672" cy="762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>
            <a:endCxn id="93" idx="0"/>
          </p:cNvCxnSpPr>
          <p:nvPr/>
        </p:nvCxnSpPr>
        <p:spPr>
          <a:xfrm>
            <a:off x="7648390" y="2562414"/>
            <a:ext cx="1294302" cy="762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6066142" y="2820646"/>
            <a:ext cx="56197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Sunny</a:t>
            </a:r>
            <a:endParaRPr lang="ko-KR" altLang="en-US" sz="1000" dirty="0"/>
          </a:p>
        </p:txBody>
      </p:sp>
      <p:sp>
        <p:nvSpPr>
          <p:cNvPr id="99" name="TextBox 98"/>
          <p:cNvSpPr txBox="1"/>
          <p:nvPr/>
        </p:nvSpPr>
        <p:spPr>
          <a:xfrm>
            <a:off x="7787511" y="2820645"/>
            <a:ext cx="101606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Overcast, Rain</a:t>
            </a:r>
            <a:endParaRPr lang="ko-KR" altLang="en-US" sz="1000" dirty="0"/>
          </a:p>
        </p:txBody>
      </p:sp>
      <p:sp>
        <p:nvSpPr>
          <p:cNvPr id="101" name="직사각형 100"/>
          <p:cNvSpPr/>
          <p:nvPr/>
        </p:nvSpPr>
        <p:spPr>
          <a:xfrm>
            <a:off x="6914966" y="4534089"/>
            <a:ext cx="733424" cy="323850"/>
          </a:xfrm>
          <a:prstGeom prst="rect">
            <a:avLst/>
          </a:prstGeom>
          <a:solidFill>
            <a:srgbClr val="FFFF00"/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Humidity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10115366" y="4534089"/>
            <a:ext cx="733424" cy="323850"/>
          </a:xfrm>
          <a:prstGeom prst="rect">
            <a:avLst/>
          </a:prstGeom>
          <a:solidFill>
            <a:srgbClr val="FFFF00"/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Humidity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04" name="직선 화살표 연결선 103"/>
          <p:cNvCxnSpPr>
            <a:endCxn id="101" idx="0"/>
          </p:cNvCxnSpPr>
          <p:nvPr/>
        </p:nvCxnSpPr>
        <p:spPr>
          <a:xfrm flipH="1">
            <a:off x="7281678" y="3648951"/>
            <a:ext cx="1176337" cy="885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endCxn id="102" idx="0"/>
          </p:cNvCxnSpPr>
          <p:nvPr/>
        </p:nvCxnSpPr>
        <p:spPr>
          <a:xfrm>
            <a:off x="9427368" y="3648951"/>
            <a:ext cx="1054710" cy="885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7588858" y="3949346"/>
            <a:ext cx="56197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Hot</a:t>
            </a:r>
            <a:endParaRPr lang="ko-KR" altLang="en-US" sz="1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9659540" y="3968409"/>
            <a:ext cx="46910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Mild</a:t>
            </a:r>
            <a:endParaRPr lang="ko-KR" altLang="en-US" sz="1000" dirty="0"/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6362516" y="5631552"/>
            <a:ext cx="552450" cy="3238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No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7648390" y="5631552"/>
            <a:ext cx="552450" cy="3238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No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9562916" y="5631552"/>
            <a:ext cx="552450" cy="3238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No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10848790" y="5629816"/>
            <a:ext cx="552450" cy="3238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Yes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14" name="직선 화살표 연결선 113"/>
          <p:cNvCxnSpPr>
            <a:endCxn id="109" idx="0"/>
          </p:cNvCxnSpPr>
          <p:nvPr/>
        </p:nvCxnSpPr>
        <p:spPr>
          <a:xfrm flipH="1">
            <a:off x="6638741" y="4857939"/>
            <a:ext cx="276225" cy="773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>
            <a:endCxn id="110" idx="0"/>
          </p:cNvCxnSpPr>
          <p:nvPr/>
        </p:nvCxnSpPr>
        <p:spPr>
          <a:xfrm>
            <a:off x="7648390" y="4857939"/>
            <a:ext cx="276225" cy="773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>
            <a:endCxn id="111" idx="0"/>
          </p:cNvCxnSpPr>
          <p:nvPr/>
        </p:nvCxnSpPr>
        <p:spPr>
          <a:xfrm flipH="1">
            <a:off x="9839141" y="4857939"/>
            <a:ext cx="276225" cy="773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/>
          <p:nvPr/>
        </p:nvCxnSpPr>
        <p:spPr>
          <a:xfrm>
            <a:off x="10848790" y="4857939"/>
            <a:ext cx="276225" cy="771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6495865" y="5120766"/>
            <a:ext cx="56197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High</a:t>
            </a:r>
            <a:endParaRPr lang="ko-KR" altLang="en-US" sz="1000" dirty="0"/>
          </a:p>
        </p:txBody>
      </p:sp>
      <p:sp>
        <p:nvSpPr>
          <p:cNvPr id="122" name="TextBox 121"/>
          <p:cNvSpPr txBox="1"/>
          <p:nvPr/>
        </p:nvSpPr>
        <p:spPr>
          <a:xfrm>
            <a:off x="7463842" y="5120766"/>
            <a:ext cx="64531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Normal</a:t>
            </a:r>
            <a:endParaRPr lang="ko-KR" altLang="en-US" sz="1000" dirty="0"/>
          </a:p>
        </p:txBody>
      </p:sp>
      <p:sp>
        <p:nvSpPr>
          <p:cNvPr id="123" name="TextBox 122"/>
          <p:cNvSpPr txBox="1"/>
          <p:nvPr/>
        </p:nvSpPr>
        <p:spPr>
          <a:xfrm>
            <a:off x="9613105" y="5120766"/>
            <a:ext cx="56197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High</a:t>
            </a:r>
            <a:endParaRPr lang="ko-KR" altLang="en-US" sz="1000" dirty="0"/>
          </a:p>
        </p:txBody>
      </p:sp>
      <p:sp>
        <p:nvSpPr>
          <p:cNvPr id="124" name="TextBox 123"/>
          <p:cNvSpPr txBox="1"/>
          <p:nvPr/>
        </p:nvSpPr>
        <p:spPr>
          <a:xfrm>
            <a:off x="10664242" y="5127969"/>
            <a:ext cx="64531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Normal</a:t>
            </a:r>
            <a:endParaRPr lang="ko-KR" altLang="en-US" sz="1000" dirty="0"/>
          </a:p>
        </p:txBody>
      </p:sp>
      <p:sp>
        <p:nvSpPr>
          <p:cNvPr id="125" name="TextBox 124"/>
          <p:cNvSpPr txBox="1"/>
          <p:nvPr/>
        </p:nvSpPr>
        <p:spPr>
          <a:xfrm>
            <a:off x="7648390" y="1514450"/>
            <a:ext cx="21429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/>
              <a:t>Model : Decision Tree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79176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5517</TotalTime>
  <Words>4613</Words>
  <Application>Microsoft Office PowerPoint</Application>
  <PresentationFormat>와이드스크린</PresentationFormat>
  <Paragraphs>1296</Paragraphs>
  <Slides>67</Slides>
  <Notes>59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67</vt:i4>
      </vt:variant>
    </vt:vector>
  </HeadingPairs>
  <TitlesOfParts>
    <vt:vector size="74" baseType="lpstr">
      <vt:lpstr>맑은 고딕</vt:lpstr>
      <vt:lpstr>함초롬바탕</vt:lpstr>
      <vt:lpstr>Arial</vt:lpstr>
      <vt:lpstr>Calibri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sj-mooc</dc:creator>
  <cp:lastModifiedBy>Yoo</cp:lastModifiedBy>
  <cp:revision>271</cp:revision>
  <cp:lastPrinted>2017-05-31T09:59:27Z</cp:lastPrinted>
  <dcterms:created xsi:type="dcterms:W3CDTF">2016-12-05T02:51:06Z</dcterms:created>
  <dcterms:modified xsi:type="dcterms:W3CDTF">2017-09-17T07:05:54Z</dcterms:modified>
</cp:coreProperties>
</file>