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2" r:id="rId2"/>
    <p:sldId id="313" r:id="rId3"/>
    <p:sldId id="266" r:id="rId4"/>
    <p:sldId id="270" r:id="rId5"/>
    <p:sldId id="279" r:id="rId6"/>
    <p:sldId id="314" r:id="rId7"/>
    <p:sldId id="278" r:id="rId8"/>
    <p:sldId id="268" r:id="rId9"/>
    <p:sldId id="280" r:id="rId10"/>
    <p:sldId id="282" r:id="rId11"/>
    <p:sldId id="283" r:id="rId12"/>
    <p:sldId id="315" r:id="rId13"/>
    <p:sldId id="284" r:id="rId14"/>
    <p:sldId id="285" r:id="rId15"/>
    <p:sldId id="286" r:id="rId16"/>
    <p:sldId id="316" r:id="rId17"/>
    <p:sldId id="269" r:id="rId18"/>
    <p:sldId id="287" r:id="rId19"/>
    <p:sldId id="288" r:id="rId20"/>
    <p:sldId id="289" r:id="rId21"/>
    <p:sldId id="309" r:id="rId22"/>
    <p:sldId id="291" r:id="rId23"/>
    <p:sldId id="304" r:id="rId24"/>
    <p:sldId id="292" r:id="rId25"/>
    <p:sldId id="310" r:id="rId26"/>
    <p:sldId id="306" r:id="rId27"/>
    <p:sldId id="307" r:id="rId28"/>
    <p:sldId id="295" r:id="rId29"/>
    <p:sldId id="311" r:id="rId30"/>
    <p:sldId id="30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006" autoAdjust="0"/>
    <p:restoredTop sz="95597" autoAdjust="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>
        <p:guide orient="horz" pos="222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48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pPr/>
              <a:t>2017-09-01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DA56-0DCE-408A-9F7D-B293BEDBD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257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0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79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95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97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16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16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029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5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0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88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01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44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9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9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2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3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88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4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2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64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1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0DB9-9DB1-4BB5-929A-A3F4BCA55198}" type="datetime1">
              <a:rPr lang="ko-KR" altLang="en-US" smtClean="0"/>
              <a:pPr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7908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BA74-3316-4DD5-B4DE-189A7A0C2870}" type="datetime1">
              <a:rPr lang="ko-KR" altLang="en-US" smtClean="0"/>
              <a:pPr/>
              <a:t>2017-09-01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A69DC-64E4-4895-84B8-FDA0C309DCFB}" type="datetime1">
              <a:rPr lang="ko-KR" altLang="en-US" smtClean="0"/>
              <a:pPr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5997" y="1473115"/>
            <a:ext cx="7396577" cy="4770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파이썬을</a:t>
            </a:r>
            <a:r>
              <a:rPr kumimoji="0" lang="ko-KR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이용한 빅데이터 분석</a:t>
            </a:r>
            <a:endParaRPr kumimoji="0" lang="en-US" altLang="ko-KR" sz="4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유성준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sjyoo@sejong.ac.kr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컴퓨터공학과 교수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빅데이터연구센터 센터장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4400" fontAlgn="base">
              <a:lnSpc>
                <a:spcPct val="160000"/>
              </a:lnSpc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http://abrc.or.kr/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4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PCA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PCA</a:t>
            </a:r>
            <a:r>
              <a:rPr lang="ko-KR" altLang="en-US" sz="2000" b="1" dirty="0" smtClean="0">
                <a:latin typeface="+mn-ea"/>
              </a:rPr>
              <a:t>를 사용한 데이터 재구성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50278" y="1381161"/>
            <a:ext cx="107500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고유벡터와 </a:t>
            </a:r>
            <a:r>
              <a:rPr lang="ko-KR" altLang="en-US" sz="2000" b="1" dirty="0" err="1" smtClean="0">
                <a:latin typeface="+mn-ea"/>
              </a:rPr>
              <a:t>고유값</a:t>
            </a:r>
            <a:r>
              <a:rPr lang="ko-KR" altLang="en-US" sz="2000" b="1" dirty="0" smtClean="0">
                <a:latin typeface="+mn-ea"/>
              </a:rPr>
              <a:t> 쌍의 개수는 데이터가 가지고 있는 속성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차원의 개수와 같음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예를 들어 데이터가 </a:t>
            </a:r>
            <a:r>
              <a:rPr lang="en-US" altLang="ko-KR" sz="2000" b="1" dirty="0" smtClean="0">
                <a:latin typeface="+mn-ea"/>
              </a:rPr>
              <a:t>2</a:t>
            </a:r>
            <a:r>
              <a:rPr lang="ko-KR" altLang="en-US" sz="2000" b="1" dirty="0" smtClean="0">
                <a:latin typeface="+mn-ea"/>
              </a:rPr>
              <a:t>개의 속성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나이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사용시간을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가지고 있다면</a:t>
            </a:r>
            <a:r>
              <a:rPr lang="en-US" altLang="ko-KR" sz="2000" b="1" dirty="0" smtClean="0">
                <a:latin typeface="+mn-ea"/>
              </a:rPr>
              <a:t>, </a:t>
            </a:r>
            <a:br>
              <a:rPr lang="en-US" altLang="ko-KR" sz="2000" b="1" dirty="0" smtClean="0">
                <a:latin typeface="+mn-ea"/>
              </a:rPr>
            </a:br>
            <a:r>
              <a:rPr lang="ko-KR" altLang="en-US" sz="2000" b="1" dirty="0" smtClean="0">
                <a:latin typeface="+mn-ea"/>
              </a:rPr>
              <a:t>고유벡터와 </a:t>
            </a:r>
            <a:r>
              <a:rPr lang="ko-KR" altLang="en-US" sz="2000" b="1" dirty="0" err="1" smtClean="0">
                <a:latin typeface="+mn-ea"/>
              </a:rPr>
              <a:t>고유값</a:t>
            </a:r>
            <a:r>
              <a:rPr lang="ko-KR" altLang="en-US" sz="2000" b="1" dirty="0" smtClean="0">
                <a:latin typeface="+mn-ea"/>
              </a:rPr>
              <a:t> 또한 </a:t>
            </a:r>
            <a:r>
              <a:rPr lang="en-US" altLang="ko-KR" sz="2000" b="1" dirty="0" smtClean="0">
                <a:latin typeface="+mn-ea"/>
              </a:rPr>
              <a:t>2</a:t>
            </a:r>
            <a:r>
              <a:rPr lang="ko-KR" altLang="en-US" sz="2000" b="1" dirty="0" smtClean="0">
                <a:latin typeface="+mn-ea"/>
              </a:rPr>
              <a:t>쌍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2</a:t>
            </a:r>
            <a:r>
              <a:rPr lang="ko-KR" altLang="en-US" sz="2000" b="1" dirty="0" smtClean="0">
                <a:latin typeface="+mn-ea"/>
              </a:rPr>
              <a:t>차원 데이터를 예로 들어보면</a:t>
            </a:r>
            <a:r>
              <a:rPr lang="en-US" altLang="ko-KR" sz="2000" b="1" dirty="0" smtClean="0">
                <a:latin typeface="+mn-ea"/>
              </a:rPr>
              <a:t>, 2</a:t>
            </a:r>
            <a:r>
              <a:rPr lang="ko-KR" altLang="en-US" sz="2000" b="1" dirty="0" smtClean="0">
                <a:latin typeface="+mn-ea"/>
              </a:rPr>
              <a:t>개의 고유벡터가 수직일때 데이터가 두 고유벡터를 기준으로 큰 분산을 가지고 분포하게 됨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두 고유벡터를 기준으로 데이터가 더 큰 분산을 가지고 분포하므로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이를 기반으로 재구성 가능함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10127" y="6612364"/>
            <a:ext cx="839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Feature 1</a:t>
            </a:r>
            <a:endParaRPr lang="ko-KR" altLang="en-US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278178" y="3765699"/>
            <a:ext cx="4332422" cy="2269352"/>
            <a:chOff x="4288936" y="3758924"/>
            <a:chExt cx="4332422" cy="2269352"/>
          </a:xfrm>
        </p:grpSpPr>
        <p:cxnSp>
          <p:nvCxnSpPr>
            <p:cNvPr id="35" name="직선 화살표 연결선 34"/>
            <p:cNvCxnSpPr/>
            <p:nvPr/>
          </p:nvCxnSpPr>
          <p:spPr>
            <a:xfrm flipV="1">
              <a:off x="6096000" y="4021253"/>
              <a:ext cx="0" cy="20070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4288936" y="5071925"/>
              <a:ext cx="36141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6552080" y="4263145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65995" y="3758924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y</a:t>
              </a:r>
              <a:endParaRPr lang="ko-KR" altLang="en-US" sz="1200" dirty="0"/>
            </a:p>
          </p:txBody>
        </p:sp>
        <p:cxnSp>
          <p:nvCxnSpPr>
            <p:cNvPr id="73" name="직선 연결선 72"/>
            <p:cNvCxnSpPr/>
            <p:nvPr/>
          </p:nvCxnSpPr>
          <p:spPr>
            <a:xfrm flipV="1">
              <a:off x="6360699" y="4083092"/>
              <a:ext cx="993262" cy="77782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6551214" y="4109287"/>
              <a:ext cx="565582" cy="75162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6758855" y="4266299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44056" y="4161069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7181488" y="4221870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6515267" y="4650495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6758855" y="4691770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7079499" y="4472002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03064" y="493342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306574" y="4042304"/>
              <a:ext cx="1314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70C0"/>
                  </a:solidFill>
                </a:rPr>
                <a:t>고유벡터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1 (pc1)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95999" y="3777010"/>
              <a:ext cx="1314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70C0"/>
                  </a:solidFill>
                </a:rPr>
                <a:t>고유벡터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2 (pc2)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9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PCA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6096000" y="2848669"/>
            <a:ext cx="0" cy="2007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288936" y="3899341"/>
            <a:ext cx="36141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10127" y="6612364"/>
            <a:ext cx="839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Feature 1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7988314" y="3760841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new x</a:t>
            </a:r>
            <a:endParaRPr lang="ko-KR" alt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783901" y="2571670"/>
            <a:ext cx="624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new y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750278" y="843282"/>
            <a:ext cx="107500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두 개의 고유벡터를 새로운 축 </a:t>
            </a:r>
            <a:r>
              <a:rPr lang="en-US" altLang="ko-KR" sz="2000" b="1" dirty="0" smtClean="0">
                <a:latin typeface="+mn-ea"/>
              </a:rPr>
              <a:t>(new x, new y)</a:t>
            </a:r>
            <a:r>
              <a:rPr lang="ko-KR" altLang="en-US" sz="2000" b="1" dirty="0" smtClean="0">
                <a:latin typeface="+mn-ea"/>
              </a:rPr>
              <a:t>으로 삼아 새로운 차원을 구성할 수 있음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이때 데이터에는 변화가 없이 데이터의 분포를 나타내는 축에만 변화가 있음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새로운 축을 기반으로 데이터가 큰 분산을 가지고 분포할 경우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데이터를 통해 정보를 찾기가 쉬워짐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697278" y="3291455"/>
            <a:ext cx="82550" cy="82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910877" y="3482308"/>
            <a:ext cx="82550" cy="82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634752" y="3498472"/>
            <a:ext cx="82550" cy="82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875707" y="3743714"/>
            <a:ext cx="82550" cy="82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316294" y="3800819"/>
            <a:ext cx="82550" cy="82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631029" y="4132074"/>
            <a:ext cx="82550" cy="82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93477" y="4217431"/>
            <a:ext cx="82550" cy="82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94147" y="2996952"/>
            <a:ext cx="1803699" cy="942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LDA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4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LDA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LDA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0278" y="1377847"/>
            <a:ext cx="10750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LDA</a:t>
            </a:r>
            <a:r>
              <a:rPr lang="ko-KR" altLang="en-US" sz="2000" b="1" dirty="0" smtClean="0">
                <a:latin typeface="+mn-ea"/>
              </a:rPr>
              <a:t>는 </a:t>
            </a:r>
            <a:r>
              <a:rPr lang="en-US" altLang="ko-KR" sz="2000" b="1" dirty="0" smtClean="0">
                <a:latin typeface="+mn-ea"/>
              </a:rPr>
              <a:t>Linear Discriminant Analysis</a:t>
            </a:r>
            <a:r>
              <a:rPr lang="ko-KR" altLang="en-US" sz="2000" b="1" dirty="0" smtClean="0">
                <a:latin typeface="+mn-ea"/>
              </a:rPr>
              <a:t>의 약자로 선형판별분석이라고 함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LDA </a:t>
            </a:r>
            <a:r>
              <a:rPr lang="ko-KR" altLang="en-US" sz="2000" b="1" dirty="0" smtClean="0">
                <a:latin typeface="+mn-ea"/>
              </a:rPr>
              <a:t>또한 데이터의 차원을 축소하는 방법 중 하나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데이터를 클래스 별로 잘 분리할 수 있는 벡터를 찾음</a:t>
            </a:r>
            <a:endParaRPr lang="en-US" altLang="ko-KR" sz="2000" b="1" dirty="0" smtClean="0"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610426" y="2585822"/>
            <a:ext cx="4703431" cy="3578216"/>
            <a:chOff x="3376962" y="2492276"/>
            <a:chExt cx="4703431" cy="3578216"/>
          </a:xfrm>
        </p:grpSpPr>
        <p:cxnSp>
          <p:nvCxnSpPr>
            <p:cNvPr id="35" name="직선 화살표 연결선 34"/>
            <p:cNvCxnSpPr/>
            <p:nvPr/>
          </p:nvCxnSpPr>
          <p:spPr>
            <a:xfrm flipV="1">
              <a:off x="4209075" y="2685645"/>
              <a:ext cx="0" cy="31150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4216679" y="5788376"/>
              <a:ext cx="36141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4864677" y="3952854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4864677" y="3737523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5160610" y="4018995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823402" y="4101545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252685" y="4184095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034868" y="4142820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5293960" y="3889565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407804" y="4460493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518929" y="4424041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5890202" y="4825120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083877" y="4907670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5972752" y="5132211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/>
            <p:cNvSpPr/>
            <p:nvPr/>
          </p:nvSpPr>
          <p:spPr>
            <a:xfrm>
              <a:off x="5367628" y="3210182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>
            <a:xfrm>
              <a:off x="6716244" y="4210223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>
              <a:off x="5754792" y="3390215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>
              <a:off x="6023552" y="3515145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/>
            <p:cNvSpPr/>
            <p:nvPr/>
          </p:nvSpPr>
          <p:spPr>
            <a:xfrm>
              <a:off x="5860767" y="3652788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/>
            <p:cNvSpPr/>
            <p:nvPr/>
          </p:nvSpPr>
          <p:spPr>
            <a:xfrm>
              <a:off x="6094161" y="3730427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386989" y="3525561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>
              <a:off x="6330024" y="3831816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/>
            <p:cNvSpPr/>
            <p:nvPr/>
          </p:nvSpPr>
          <p:spPr>
            <a:xfrm>
              <a:off x="6150350" y="3878439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/>
            <p:cNvSpPr/>
            <p:nvPr/>
          </p:nvSpPr>
          <p:spPr>
            <a:xfrm>
              <a:off x="6294341" y="4039491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/>
            <p:cNvSpPr/>
            <p:nvPr/>
          </p:nvSpPr>
          <p:spPr>
            <a:xfrm>
              <a:off x="6536028" y="4225370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/>
            <p:cNvSpPr/>
            <p:nvPr/>
          </p:nvSpPr>
          <p:spPr>
            <a:xfrm>
              <a:off x="5520028" y="3362582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/>
            <p:cNvSpPr/>
            <p:nvPr/>
          </p:nvSpPr>
          <p:spPr>
            <a:xfrm>
              <a:off x="5672428" y="3514982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이등변 삼각형 71"/>
            <p:cNvSpPr/>
            <p:nvPr/>
          </p:nvSpPr>
          <p:spPr>
            <a:xfrm>
              <a:off x="6856432" y="4448418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6799367" y="4558389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76962" y="2679368"/>
              <a:ext cx="839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Feature 2</a:t>
              </a:r>
              <a:endParaRPr lang="ko-KR" alt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91089" y="5793493"/>
              <a:ext cx="839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Feature 1</a:t>
              </a:r>
              <a:endParaRPr lang="ko-KR" altLang="en-US" sz="1200" dirty="0"/>
            </a:p>
          </p:txBody>
        </p:sp>
        <p:cxnSp>
          <p:nvCxnSpPr>
            <p:cNvPr id="83" name="직선 연결선 82"/>
            <p:cNvCxnSpPr/>
            <p:nvPr/>
          </p:nvCxnSpPr>
          <p:spPr>
            <a:xfrm flipV="1">
              <a:off x="6166427" y="4403586"/>
              <a:ext cx="1244520" cy="123794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450092" y="4281390"/>
              <a:ext cx="63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B050"/>
                  </a:solidFill>
                </a:rPr>
                <a:t>벡터 </a:t>
              </a:r>
              <a:r>
                <a:rPr lang="en-US" altLang="ko-KR" sz="1200" b="1" dirty="0" smtClean="0">
                  <a:solidFill>
                    <a:srgbClr val="00B050"/>
                  </a:solidFill>
                </a:rPr>
                <a:t>c</a:t>
              </a:r>
              <a:endParaRPr lang="ko-KR" altLang="en-US" sz="12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 flipH="1" flipV="1">
              <a:off x="4998638" y="3310990"/>
              <a:ext cx="1992451" cy="1912952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V="1">
              <a:off x="4606936" y="5571769"/>
              <a:ext cx="2600310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5839744" y="2775123"/>
              <a:ext cx="20426" cy="2936131"/>
            </a:xfrm>
            <a:prstGeom prst="line">
              <a:avLst/>
            </a:prstGeom>
            <a:ln w="285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268357" y="5434255"/>
              <a:ext cx="63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7030A0"/>
                  </a:solidFill>
                </a:rPr>
                <a:t>벡터 </a:t>
              </a:r>
              <a:r>
                <a:rPr lang="en-US" altLang="ko-KR" sz="1200" b="1" dirty="0" smtClean="0">
                  <a:solidFill>
                    <a:srgbClr val="7030A0"/>
                  </a:solidFill>
                </a:rPr>
                <a:t>a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398155" y="3000920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B050"/>
                  </a:solidFill>
                </a:rPr>
                <a:t>벡터 </a:t>
              </a:r>
              <a:r>
                <a:rPr lang="en-US" altLang="ko-KR" sz="1200" b="1" dirty="0" smtClean="0">
                  <a:solidFill>
                    <a:srgbClr val="00B050"/>
                  </a:solidFill>
                </a:rPr>
                <a:t>d</a:t>
              </a:r>
              <a:endParaRPr lang="ko-KR" alt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571845" y="2492276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7030A0"/>
                  </a:solidFill>
                </a:rPr>
                <a:t>벡터 </a:t>
              </a:r>
              <a:r>
                <a:rPr lang="en-US" altLang="ko-KR" sz="1200" b="1" dirty="0" smtClean="0">
                  <a:solidFill>
                    <a:srgbClr val="7030A0"/>
                  </a:solidFill>
                </a:rPr>
                <a:t>b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2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LDA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5525" y="842716"/>
            <a:ext cx="10750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두 클래스의 데이터를 각각 벡터 </a:t>
            </a:r>
            <a:r>
              <a:rPr lang="en-US" altLang="ko-KR" sz="2000" b="1" dirty="0" smtClean="0">
                <a:latin typeface="+mn-ea"/>
              </a:rPr>
              <a:t>a</a:t>
            </a:r>
            <a:r>
              <a:rPr lang="ko-KR" altLang="en-US" sz="2000" b="1" dirty="0" smtClean="0">
                <a:latin typeface="+mn-ea"/>
              </a:rPr>
              <a:t>와 벡터 </a:t>
            </a:r>
            <a:r>
              <a:rPr lang="en-US" altLang="ko-KR" sz="2000" b="1" dirty="0" smtClean="0">
                <a:latin typeface="+mn-ea"/>
              </a:rPr>
              <a:t>c</a:t>
            </a:r>
            <a:r>
              <a:rPr lang="ko-KR" altLang="en-US" sz="2000" b="1" dirty="0" smtClean="0">
                <a:latin typeface="+mn-ea"/>
              </a:rPr>
              <a:t>로 사상 시키면 다음과 같음</a:t>
            </a:r>
            <a:endParaRPr lang="en-US" altLang="ko-KR" sz="2000" b="1" dirty="0" smtClean="0">
              <a:latin typeface="+mn-ea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620753" y="1463442"/>
            <a:ext cx="3268858" cy="2115915"/>
            <a:chOff x="1456845" y="1204241"/>
            <a:chExt cx="3268858" cy="2115915"/>
          </a:xfrm>
        </p:grpSpPr>
        <p:grpSp>
          <p:nvGrpSpPr>
            <p:cNvPr id="5" name="그룹 4"/>
            <p:cNvGrpSpPr/>
            <p:nvPr/>
          </p:nvGrpSpPr>
          <p:grpSpPr>
            <a:xfrm>
              <a:off x="1456845" y="1437732"/>
              <a:ext cx="3268858" cy="1386039"/>
              <a:chOff x="1651398" y="2265864"/>
              <a:chExt cx="3268858" cy="1386039"/>
            </a:xfrm>
          </p:grpSpPr>
          <p:cxnSp>
            <p:nvCxnSpPr>
              <p:cNvPr id="49" name="직선 연결선 48"/>
              <p:cNvCxnSpPr/>
              <p:nvPr/>
            </p:nvCxnSpPr>
            <p:spPr>
              <a:xfrm flipV="1">
                <a:off x="1651398" y="3500438"/>
                <a:ext cx="2600310" cy="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289955" y="3374904"/>
                <a:ext cx="6303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7030A0"/>
                    </a:solidFill>
                  </a:rPr>
                  <a:t>벡터 </a:t>
                </a:r>
                <a:r>
                  <a:rPr lang="en-US" altLang="ko-KR" sz="1200" b="1" dirty="0" smtClean="0">
                    <a:solidFill>
                      <a:srgbClr val="7030A0"/>
                    </a:solidFill>
                  </a:rPr>
                  <a:t>a</a:t>
                </a:r>
                <a:endParaRPr lang="ko-KR" altLang="en-US" sz="12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1692613" y="2265864"/>
                <a:ext cx="2538919" cy="1245821"/>
              </a:xfrm>
              <a:custGeom>
                <a:avLst/>
                <a:gdLst>
                  <a:gd name="connsiteX0" fmla="*/ 0 w 2538919"/>
                  <a:gd name="connsiteY0" fmla="*/ 1245821 h 1245821"/>
                  <a:gd name="connsiteX1" fmla="*/ 642025 w 2538919"/>
                  <a:gd name="connsiteY1" fmla="*/ 1197183 h 1245821"/>
                  <a:gd name="connsiteX2" fmla="*/ 817123 w 2538919"/>
                  <a:gd name="connsiteY2" fmla="*/ 953991 h 1245821"/>
                  <a:gd name="connsiteX3" fmla="*/ 1011676 w 2538919"/>
                  <a:gd name="connsiteY3" fmla="*/ 331421 h 1245821"/>
                  <a:gd name="connsiteX4" fmla="*/ 1225685 w 2538919"/>
                  <a:gd name="connsiteY4" fmla="*/ 29864 h 1245821"/>
                  <a:gd name="connsiteX5" fmla="*/ 1488332 w 2538919"/>
                  <a:gd name="connsiteY5" fmla="*/ 39591 h 1245821"/>
                  <a:gd name="connsiteX6" fmla="*/ 1789889 w 2538919"/>
                  <a:gd name="connsiteY6" fmla="*/ 282783 h 1245821"/>
                  <a:gd name="connsiteX7" fmla="*/ 2130357 w 2538919"/>
                  <a:gd name="connsiteY7" fmla="*/ 837259 h 1245821"/>
                  <a:gd name="connsiteX8" fmla="*/ 2363821 w 2538919"/>
                  <a:gd name="connsiteY8" fmla="*/ 1109634 h 1245821"/>
                  <a:gd name="connsiteX9" fmla="*/ 2538919 w 2538919"/>
                  <a:gd name="connsiteY9" fmla="*/ 1216638 h 124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38919" h="1245821">
                    <a:moveTo>
                      <a:pt x="0" y="1245821"/>
                    </a:moveTo>
                    <a:cubicBezTo>
                      <a:pt x="252919" y="1245821"/>
                      <a:pt x="505838" y="1245821"/>
                      <a:pt x="642025" y="1197183"/>
                    </a:cubicBezTo>
                    <a:cubicBezTo>
                      <a:pt x="778212" y="1148545"/>
                      <a:pt x="755515" y="1098285"/>
                      <a:pt x="817123" y="953991"/>
                    </a:cubicBezTo>
                    <a:cubicBezTo>
                      <a:pt x="878732" y="809697"/>
                      <a:pt x="943582" y="485442"/>
                      <a:pt x="1011676" y="331421"/>
                    </a:cubicBezTo>
                    <a:cubicBezTo>
                      <a:pt x="1079770" y="177400"/>
                      <a:pt x="1146242" y="78502"/>
                      <a:pt x="1225685" y="29864"/>
                    </a:cubicBezTo>
                    <a:cubicBezTo>
                      <a:pt x="1305128" y="-18774"/>
                      <a:pt x="1394298" y="-2562"/>
                      <a:pt x="1488332" y="39591"/>
                    </a:cubicBezTo>
                    <a:cubicBezTo>
                      <a:pt x="1582366" y="81744"/>
                      <a:pt x="1682885" y="149838"/>
                      <a:pt x="1789889" y="282783"/>
                    </a:cubicBezTo>
                    <a:cubicBezTo>
                      <a:pt x="1896893" y="415728"/>
                      <a:pt x="2034702" y="699451"/>
                      <a:pt x="2130357" y="837259"/>
                    </a:cubicBezTo>
                    <a:cubicBezTo>
                      <a:pt x="2226012" y="975067"/>
                      <a:pt x="2295727" y="1046404"/>
                      <a:pt x="2363821" y="1109634"/>
                    </a:cubicBezTo>
                    <a:cubicBezTo>
                      <a:pt x="2431915" y="1172864"/>
                      <a:pt x="2485417" y="1194751"/>
                      <a:pt x="2538919" y="1216638"/>
                    </a:cubicBezTo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1702340" y="2328827"/>
                <a:ext cx="2383277" cy="1173293"/>
              </a:xfrm>
              <a:custGeom>
                <a:avLst/>
                <a:gdLst>
                  <a:gd name="connsiteX0" fmla="*/ 0 w 2383277"/>
                  <a:gd name="connsiteY0" fmla="*/ 1163403 h 1173293"/>
                  <a:gd name="connsiteX1" fmla="*/ 126460 w 2383277"/>
                  <a:gd name="connsiteY1" fmla="*/ 647837 h 1173293"/>
                  <a:gd name="connsiteX2" fmla="*/ 243192 w 2383277"/>
                  <a:gd name="connsiteY2" fmla="*/ 151726 h 1173293"/>
                  <a:gd name="connsiteX3" fmla="*/ 398834 w 2383277"/>
                  <a:gd name="connsiteY3" fmla="*/ 5811 h 1173293"/>
                  <a:gd name="connsiteX4" fmla="*/ 573932 w 2383277"/>
                  <a:gd name="connsiteY4" fmla="*/ 73905 h 1173293"/>
                  <a:gd name="connsiteX5" fmla="*/ 729575 w 2383277"/>
                  <a:gd name="connsiteY5" fmla="*/ 472739 h 1173293"/>
                  <a:gd name="connsiteX6" fmla="*/ 865762 w 2383277"/>
                  <a:gd name="connsiteY6" fmla="*/ 784024 h 1173293"/>
                  <a:gd name="connsiteX7" fmla="*/ 1177047 w 2383277"/>
                  <a:gd name="connsiteY7" fmla="*/ 881301 h 1173293"/>
                  <a:gd name="connsiteX8" fmla="*/ 1546698 w 2383277"/>
                  <a:gd name="connsiteY8" fmla="*/ 832662 h 1173293"/>
                  <a:gd name="connsiteX9" fmla="*/ 1760707 w 2383277"/>
                  <a:gd name="connsiteY9" fmla="*/ 550560 h 1173293"/>
                  <a:gd name="connsiteX10" fmla="*/ 1916349 w 2383277"/>
                  <a:gd name="connsiteY10" fmla="*/ 501922 h 1173293"/>
                  <a:gd name="connsiteX11" fmla="*/ 2062264 w 2383277"/>
                  <a:gd name="connsiteY11" fmla="*/ 696475 h 1173293"/>
                  <a:gd name="connsiteX12" fmla="*/ 2120630 w 2383277"/>
                  <a:gd name="connsiteY12" fmla="*/ 1095309 h 1173293"/>
                  <a:gd name="connsiteX13" fmla="*/ 2383277 w 2383277"/>
                  <a:gd name="connsiteY13" fmla="*/ 1173130 h 1173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3277" h="1173293">
                    <a:moveTo>
                      <a:pt x="0" y="1163403"/>
                    </a:moveTo>
                    <a:cubicBezTo>
                      <a:pt x="42964" y="989926"/>
                      <a:pt x="85928" y="816450"/>
                      <a:pt x="126460" y="647837"/>
                    </a:cubicBezTo>
                    <a:cubicBezTo>
                      <a:pt x="166992" y="479224"/>
                      <a:pt x="197796" y="258730"/>
                      <a:pt x="243192" y="151726"/>
                    </a:cubicBezTo>
                    <a:cubicBezTo>
                      <a:pt x="288588" y="44722"/>
                      <a:pt x="343711" y="18781"/>
                      <a:pt x="398834" y="5811"/>
                    </a:cubicBezTo>
                    <a:cubicBezTo>
                      <a:pt x="453957" y="-7159"/>
                      <a:pt x="518809" y="-3916"/>
                      <a:pt x="573932" y="73905"/>
                    </a:cubicBezTo>
                    <a:cubicBezTo>
                      <a:pt x="629055" y="151726"/>
                      <a:pt x="680937" y="354386"/>
                      <a:pt x="729575" y="472739"/>
                    </a:cubicBezTo>
                    <a:cubicBezTo>
                      <a:pt x="778213" y="591092"/>
                      <a:pt x="791183" y="715930"/>
                      <a:pt x="865762" y="784024"/>
                    </a:cubicBezTo>
                    <a:cubicBezTo>
                      <a:pt x="940341" y="852118"/>
                      <a:pt x="1063558" y="873195"/>
                      <a:pt x="1177047" y="881301"/>
                    </a:cubicBezTo>
                    <a:cubicBezTo>
                      <a:pt x="1290536" y="889407"/>
                      <a:pt x="1449421" y="887786"/>
                      <a:pt x="1546698" y="832662"/>
                    </a:cubicBezTo>
                    <a:cubicBezTo>
                      <a:pt x="1643975" y="777538"/>
                      <a:pt x="1699099" y="605683"/>
                      <a:pt x="1760707" y="550560"/>
                    </a:cubicBezTo>
                    <a:cubicBezTo>
                      <a:pt x="1822316" y="495437"/>
                      <a:pt x="1866090" y="477603"/>
                      <a:pt x="1916349" y="501922"/>
                    </a:cubicBezTo>
                    <a:cubicBezTo>
                      <a:pt x="1966608" y="526241"/>
                      <a:pt x="2028217" y="597577"/>
                      <a:pt x="2062264" y="696475"/>
                    </a:cubicBezTo>
                    <a:cubicBezTo>
                      <a:pt x="2096311" y="795373"/>
                      <a:pt x="2067128" y="1015866"/>
                      <a:pt x="2120630" y="1095309"/>
                    </a:cubicBezTo>
                    <a:cubicBezTo>
                      <a:pt x="2174132" y="1174752"/>
                      <a:pt x="2278704" y="1173941"/>
                      <a:pt x="2383277" y="1173130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V="1">
              <a:off x="2743786" y="1204241"/>
              <a:ext cx="12195" cy="1752968"/>
            </a:xfrm>
            <a:prstGeom prst="line">
              <a:avLst/>
            </a:prstGeom>
            <a:ln w="285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422223" y="3043157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7030A0"/>
                  </a:solidFill>
                </a:rPr>
                <a:t>벡터 </a:t>
              </a:r>
              <a:r>
                <a:rPr lang="en-US" altLang="ko-KR" sz="1200" b="1" dirty="0" smtClean="0">
                  <a:solidFill>
                    <a:srgbClr val="7030A0"/>
                  </a:solidFill>
                </a:rPr>
                <a:t>b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434341" y="1463442"/>
            <a:ext cx="3547859" cy="2074322"/>
            <a:chOff x="6096000" y="1204242"/>
            <a:chExt cx="3547859" cy="2074322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6096000" y="2673793"/>
              <a:ext cx="2896159" cy="976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9013558" y="2539950"/>
              <a:ext cx="63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B050"/>
                  </a:solidFill>
                </a:rPr>
                <a:t>벡터 </a:t>
              </a:r>
              <a:r>
                <a:rPr lang="en-US" altLang="ko-KR" sz="1200" b="1" dirty="0" smtClean="0">
                  <a:solidFill>
                    <a:srgbClr val="00B050"/>
                  </a:solidFill>
                </a:rPr>
                <a:t>c</a:t>
              </a:r>
              <a:endParaRPr lang="ko-KR" alt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6118698" y="1536346"/>
              <a:ext cx="1352145" cy="1145332"/>
            </a:xfrm>
            <a:custGeom>
              <a:avLst/>
              <a:gdLst>
                <a:gd name="connsiteX0" fmla="*/ 0 w 1352145"/>
                <a:gd name="connsiteY0" fmla="*/ 1109577 h 1145332"/>
                <a:gd name="connsiteX1" fmla="*/ 204281 w 1352145"/>
                <a:gd name="connsiteY1" fmla="*/ 876114 h 1145332"/>
                <a:gd name="connsiteX2" fmla="*/ 350196 w 1352145"/>
                <a:gd name="connsiteY2" fmla="*/ 302182 h 1145332"/>
                <a:gd name="connsiteX3" fmla="*/ 603115 w 1352145"/>
                <a:gd name="connsiteY3" fmla="*/ 10352 h 1145332"/>
                <a:gd name="connsiteX4" fmla="*/ 875489 w 1352145"/>
                <a:gd name="connsiteY4" fmla="*/ 136811 h 1145332"/>
                <a:gd name="connsiteX5" fmla="*/ 1108953 w 1352145"/>
                <a:gd name="connsiteY5" fmla="*/ 798292 h 1145332"/>
                <a:gd name="connsiteX6" fmla="*/ 1274323 w 1352145"/>
                <a:gd name="connsiteY6" fmla="*/ 1099850 h 1145332"/>
                <a:gd name="connsiteX7" fmla="*/ 1352145 w 1352145"/>
                <a:gd name="connsiteY7" fmla="*/ 1138760 h 114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45" h="1145332">
                  <a:moveTo>
                    <a:pt x="0" y="1109577"/>
                  </a:moveTo>
                  <a:cubicBezTo>
                    <a:pt x="72957" y="1060128"/>
                    <a:pt x="145915" y="1010680"/>
                    <a:pt x="204281" y="876114"/>
                  </a:cubicBezTo>
                  <a:cubicBezTo>
                    <a:pt x="262647" y="741548"/>
                    <a:pt x="283724" y="446476"/>
                    <a:pt x="350196" y="302182"/>
                  </a:cubicBezTo>
                  <a:cubicBezTo>
                    <a:pt x="416668" y="157888"/>
                    <a:pt x="515566" y="37914"/>
                    <a:pt x="603115" y="10352"/>
                  </a:cubicBezTo>
                  <a:cubicBezTo>
                    <a:pt x="690664" y="-17210"/>
                    <a:pt x="791183" y="5488"/>
                    <a:pt x="875489" y="136811"/>
                  </a:cubicBezTo>
                  <a:cubicBezTo>
                    <a:pt x="959795" y="268134"/>
                    <a:pt x="1042481" y="637785"/>
                    <a:pt x="1108953" y="798292"/>
                  </a:cubicBezTo>
                  <a:cubicBezTo>
                    <a:pt x="1175425" y="958799"/>
                    <a:pt x="1233791" y="1043105"/>
                    <a:pt x="1274323" y="1099850"/>
                  </a:cubicBezTo>
                  <a:cubicBezTo>
                    <a:pt x="1314855" y="1156595"/>
                    <a:pt x="1333500" y="1147677"/>
                    <a:pt x="1352145" y="1138760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>
              <a:off x="7529209" y="1493157"/>
              <a:ext cx="1420238" cy="1181949"/>
            </a:xfrm>
            <a:custGeom>
              <a:avLst/>
              <a:gdLst>
                <a:gd name="connsiteX0" fmla="*/ 0 w 1420238"/>
                <a:gd name="connsiteY0" fmla="*/ 1181949 h 1181949"/>
                <a:gd name="connsiteX1" fmla="*/ 194553 w 1420238"/>
                <a:gd name="connsiteY1" fmla="*/ 919303 h 1181949"/>
                <a:gd name="connsiteX2" fmla="*/ 359923 w 1420238"/>
                <a:gd name="connsiteY2" fmla="*/ 364826 h 1181949"/>
                <a:gd name="connsiteX3" fmla="*/ 457200 w 1420238"/>
                <a:gd name="connsiteY3" fmla="*/ 72996 h 1181949"/>
                <a:gd name="connsiteX4" fmla="*/ 651753 w 1420238"/>
                <a:gd name="connsiteY4" fmla="*/ 4903 h 1181949"/>
                <a:gd name="connsiteX5" fmla="*/ 846306 w 1420238"/>
                <a:gd name="connsiteY5" fmla="*/ 170273 h 1181949"/>
                <a:gd name="connsiteX6" fmla="*/ 1001948 w 1420238"/>
                <a:gd name="connsiteY6" fmla="*/ 549652 h 1181949"/>
                <a:gd name="connsiteX7" fmla="*/ 1108953 w 1420238"/>
                <a:gd name="connsiteY7" fmla="*/ 938758 h 1181949"/>
                <a:gd name="connsiteX8" fmla="*/ 1225685 w 1420238"/>
                <a:gd name="connsiteY8" fmla="*/ 1094400 h 1181949"/>
                <a:gd name="connsiteX9" fmla="*/ 1420238 w 1420238"/>
                <a:gd name="connsiteY9" fmla="*/ 1181949 h 11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0238" h="1181949">
                  <a:moveTo>
                    <a:pt x="0" y="1181949"/>
                  </a:moveTo>
                  <a:cubicBezTo>
                    <a:pt x="67283" y="1118719"/>
                    <a:pt x="134566" y="1055490"/>
                    <a:pt x="194553" y="919303"/>
                  </a:cubicBezTo>
                  <a:cubicBezTo>
                    <a:pt x="254540" y="783116"/>
                    <a:pt x="316149" y="505877"/>
                    <a:pt x="359923" y="364826"/>
                  </a:cubicBezTo>
                  <a:cubicBezTo>
                    <a:pt x="403697" y="223775"/>
                    <a:pt x="408562" y="132983"/>
                    <a:pt x="457200" y="72996"/>
                  </a:cubicBezTo>
                  <a:cubicBezTo>
                    <a:pt x="505838" y="13009"/>
                    <a:pt x="586902" y="-11310"/>
                    <a:pt x="651753" y="4903"/>
                  </a:cubicBezTo>
                  <a:cubicBezTo>
                    <a:pt x="716604" y="21116"/>
                    <a:pt x="787940" y="79482"/>
                    <a:pt x="846306" y="170273"/>
                  </a:cubicBezTo>
                  <a:cubicBezTo>
                    <a:pt x="904672" y="261064"/>
                    <a:pt x="958174" y="421571"/>
                    <a:pt x="1001948" y="549652"/>
                  </a:cubicBezTo>
                  <a:cubicBezTo>
                    <a:pt x="1045723" y="677733"/>
                    <a:pt x="1071664" y="847967"/>
                    <a:pt x="1108953" y="938758"/>
                  </a:cubicBezTo>
                  <a:cubicBezTo>
                    <a:pt x="1146242" y="1029549"/>
                    <a:pt x="1173804" y="1053868"/>
                    <a:pt x="1225685" y="1094400"/>
                  </a:cubicBezTo>
                  <a:cubicBezTo>
                    <a:pt x="1277566" y="1134932"/>
                    <a:pt x="1348902" y="1158440"/>
                    <a:pt x="1420238" y="1181949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/>
            <p:nvPr/>
          </p:nvCxnSpPr>
          <p:spPr>
            <a:xfrm flipV="1">
              <a:off x="7465098" y="1204242"/>
              <a:ext cx="0" cy="1752967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207646" y="3001565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B050"/>
                  </a:solidFill>
                </a:rPr>
                <a:t>벡터 </a:t>
              </a:r>
              <a:r>
                <a:rPr lang="en-US" altLang="ko-KR" sz="1200" b="1" dirty="0" smtClean="0">
                  <a:solidFill>
                    <a:srgbClr val="00B050"/>
                  </a:solidFill>
                </a:rPr>
                <a:t>d</a:t>
              </a:r>
              <a:endParaRPr lang="ko-KR" altLang="en-US" sz="1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765525" y="3668845"/>
            <a:ext cx="107500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+mn-ea"/>
              </a:rPr>
              <a:t>벡터 </a:t>
            </a:r>
            <a:r>
              <a:rPr lang="en-US" altLang="ko-KR" sz="2000" b="1" dirty="0">
                <a:latin typeface="+mn-ea"/>
              </a:rPr>
              <a:t>b</a:t>
            </a:r>
            <a:r>
              <a:rPr lang="ko-KR" altLang="en-US" sz="2000" b="1" dirty="0">
                <a:latin typeface="+mn-ea"/>
              </a:rPr>
              <a:t>를 기준으로 데이터를 분리하고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벡터 </a:t>
            </a:r>
            <a:r>
              <a:rPr lang="en-US" altLang="ko-KR" sz="2000" b="1" dirty="0">
                <a:latin typeface="+mn-ea"/>
              </a:rPr>
              <a:t>b</a:t>
            </a:r>
            <a:r>
              <a:rPr lang="ko-KR" altLang="en-US" sz="2000" b="1" dirty="0">
                <a:latin typeface="+mn-ea"/>
              </a:rPr>
              <a:t>에 수직인 벡터 </a:t>
            </a:r>
            <a:r>
              <a:rPr lang="en-US" altLang="ko-KR" sz="2000" b="1" dirty="0">
                <a:latin typeface="+mn-ea"/>
              </a:rPr>
              <a:t>a</a:t>
            </a:r>
            <a:r>
              <a:rPr lang="ko-KR" altLang="en-US" sz="2000" b="1" dirty="0">
                <a:latin typeface="+mn-ea"/>
              </a:rPr>
              <a:t>에 데이터를 </a:t>
            </a:r>
            <a:r>
              <a:rPr lang="ko-KR" altLang="en-US" sz="2000" b="1" dirty="0" err="1">
                <a:latin typeface="+mn-ea"/>
              </a:rPr>
              <a:t>사상시킨</a:t>
            </a:r>
            <a:r>
              <a:rPr lang="ko-KR" altLang="en-US" sz="2000" b="1" dirty="0">
                <a:latin typeface="+mn-ea"/>
              </a:rPr>
              <a:t> 결과 데이터가 클래스 별로 분리되지 않음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벡터 </a:t>
            </a:r>
            <a:r>
              <a:rPr lang="en-US" altLang="ko-KR" sz="2000" b="1" dirty="0" smtClean="0">
                <a:latin typeface="+mn-ea"/>
              </a:rPr>
              <a:t>d</a:t>
            </a:r>
            <a:r>
              <a:rPr lang="ko-KR" altLang="en-US" sz="2000" b="1" dirty="0" smtClean="0">
                <a:latin typeface="+mn-ea"/>
              </a:rPr>
              <a:t>를 기준으로 데이터를 분리하고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벡터 </a:t>
            </a:r>
            <a:r>
              <a:rPr lang="en-US" altLang="ko-KR" sz="2000" b="1" dirty="0" smtClean="0">
                <a:latin typeface="+mn-ea"/>
              </a:rPr>
              <a:t>d</a:t>
            </a:r>
            <a:r>
              <a:rPr lang="ko-KR" altLang="en-US" sz="2000" b="1" dirty="0" smtClean="0">
                <a:latin typeface="+mn-ea"/>
              </a:rPr>
              <a:t>에 수직인 벡터 </a:t>
            </a:r>
            <a:r>
              <a:rPr lang="en-US" altLang="ko-KR" sz="2000" b="1" dirty="0" smtClean="0">
                <a:latin typeface="+mn-ea"/>
              </a:rPr>
              <a:t>c</a:t>
            </a:r>
            <a:r>
              <a:rPr lang="ko-KR" altLang="en-US" sz="2000" b="1" dirty="0" smtClean="0">
                <a:latin typeface="+mn-ea"/>
              </a:rPr>
              <a:t>에 데이터를 </a:t>
            </a:r>
            <a:r>
              <a:rPr lang="ko-KR" altLang="en-US" sz="2000" b="1" dirty="0" err="1" smtClean="0">
                <a:latin typeface="+mn-ea"/>
              </a:rPr>
              <a:t>사상시킨</a:t>
            </a:r>
            <a:r>
              <a:rPr lang="ko-KR" altLang="en-US" sz="2000" b="1" dirty="0" smtClean="0">
                <a:latin typeface="+mn-ea"/>
              </a:rPr>
              <a:t> 결과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데이터가 클래스 별로 잘 분리됨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3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LDA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5525" y="842716"/>
            <a:ext cx="10750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+mn-ea"/>
              </a:rPr>
              <a:t>LDA</a:t>
            </a:r>
            <a:r>
              <a:rPr lang="ko-KR" altLang="en-US" sz="2000" b="1" dirty="0">
                <a:latin typeface="+mn-ea"/>
              </a:rPr>
              <a:t>를 통해 데이터를 사상시켰을 때 다음 </a:t>
            </a:r>
            <a:r>
              <a:rPr lang="ko-KR" altLang="en-US" sz="2000" b="1" dirty="0" smtClean="0">
                <a:latin typeface="+mn-ea"/>
              </a:rPr>
              <a:t>조건을 만족하는 벡터를 찾아야 함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5979" y="1348208"/>
            <a:ext cx="10649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각 클래스의 중심간 거리가 최대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각 클래스 내 데이터의 분산이 최소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5525" y="2099921"/>
            <a:ext cx="10750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따라서 벡터 </a:t>
            </a:r>
            <a:r>
              <a:rPr lang="en-US" altLang="ko-KR" sz="2000" b="1" dirty="0" smtClean="0">
                <a:latin typeface="+mn-ea"/>
              </a:rPr>
              <a:t>a</a:t>
            </a:r>
            <a:r>
              <a:rPr lang="ko-KR" altLang="en-US" sz="2000" b="1" dirty="0" smtClean="0">
                <a:latin typeface="+mn-ea"/>
              </a:rPr>
              <a:t>를 사용하면 클래스를 분리시키면서 차원을 축소할 수 있음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31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8029" y="2996952"/>
            <a:ext cx="57759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사용한 실습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5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4. </a:t>
            </a:r>
            <a:r>
              <a:rPr lang="ko-KR" altLang="en-US" sz="2400" b="1" dirty="0" smtClean="0">
                <a:latin typeface="+mn-ea"/>
              </a:rPr>
              <a:t>데이터를 사용한 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■"/>
            </a:pPr>
            <a:r>
              <a:rPr lang="ko-KR" altLang="en-US" sz="2000" b="1" dirty="0" smtClean="0">
                <a:latin typeface="+mn-ea"/>
              </a:rPr>
              <a:t>필요 패키지 </a:t>
            </a:r>
            <a:r>
              <a:rPr lang="en-US" altLang="ko-KR" sz="2000" b="1" dirty="0" smtClean="0">
                <a:latin typeface="+mn-ea"/>
              </a:rPr>
              <a:t>import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713" y="2960528"/>
            <a:ext cx="11458575" cy="15144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79918" y="1394670"/>
            <a:ext cx="10649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en-US" altLang="ko-KR" b="1" dirty="0" err="1" smtClean="0">
                <a:latin typeface="+mn-ea"/>
              </a:rPr>
              <a:t>jupyter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화면 안에서 그래프 시각화 결과물을 확인하기 위한 설정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en-US" altLang="ko-KR" b="1" dirty="0" err="1" smtClean="0">
                <a:latin typeface="+mn-ea"/>
              </a:rPr>
              <a:t>pyplot</a:t>
            </a:r>
            <a:r>
              <a:rPr lang="ko-KR" altLang="en-US" b="1" dirty="0" smtClean="0">
                <a:latin typeface="+mn-ea"/>
              </a:rPr>
              <a:t>은 데이터 시각화를 제공하는 패키지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en-US" altLang="ko-KR" b="1" dirty="0" smtClean="0">
                <a:latin typeface="+mn-ea"/>
              </a:rPr>
              <a:t>datasets</a:t>
            </a:r>
            <a:r>
              <a:rPr lang="ko-KR" altLang="en-US" b="1" dirty="0" smtClean="0">
                <a:latin typeface="+mn-ea"/>
              </a:rPr>
              <a:t>를 통해 </a:t>
            </a:r>
            <a:r>
              <a:rPr lang="en-US" altLang="ko-KR" b="1" dirty="0" err="1" smtClean="0">
                <a:latin typeface="+mn-ea"/>
              </a:rPr>
              <a:t>scikit</a:t>
            </a:r>
            <a:r>
              <a:rPr lang="en-US" altLang="ko-KR" b="1" dirty="0" smtClean="0">
                <a:latin typeface="+mn-ea"/>
              </a:rPr>
              <a:t> learn</a:t>
            </a:r>
            <a:r>
              <a:rPr lang="ko-KR" altLang="en-US" b="1" dirty="0" smtClean="0">
                <a:latin typeface="+mn-ea"/>
              </a:rPr>
              <a:t>이 제공하는 데이터 셋을 사용가능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en-US" altLang="ko-KR" b="1" dirty="0" smtClean="0">
                <a:latin typeface="+mn-ea"/>
              </a:rPr>
              <a:t>PCA</a:t>
            </a:r>
            <a:r>
              <a:rPr lang="ko-KR" altLang="en-US" b="1" dirty="0" smtClean="0">
                <a:latin typeface="+mn-ea"/>
              </a:rPr>
              <a:t>를 실행하기 위한 패키지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en-US" altLang="ko-KR" b="1" dirty="0" smtClean="0">
                <a:latin typeface="+mn-ea"/>
              </a:rPr>
              <a:t>LDA</a:t>
            </a:r>
            <a:r>
              <a:rPr lang="ko-KR" altLang="en-US" b="1" dirty="0" smtClean="0">
                <a:latin typeface="+mn-ea"/>
              </a:rPr>
              <a:t>를 실행하기 위한 패키지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4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데이터를 사용한 실습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■"/>
            </a:pPr>
            <a:r>
              <a:rPr lang="ko-KR" altLang="en-US" sz="2000" b="1" dirty="0" smtClean="0">
                <a:latin typeface="+mn-ea"/>
              </a:rPr>
              <a:t>원본 데이터 살펴보기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0276" y="1377847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데이터 살펴보기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44385" y="1857802"/>
            <a:ext cx="10220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en-US" altLang="ko-KR" b="1" dirty="0" err="1" smtClean="0">
                <a:latin typeface="+mn-ea"/>
              </a:rPr>
              <a:t>scikit</a:t>
            </a:r>
            <a:r>
              <a:rPr lang="en-US" altLang="ko-KR" b="1" dirty="0" smtClean="0">
                <a:latin typeface="+mn-ea"/>
              </a:rPr>
              <a:t> learn</a:t>
            </a:r>
            <a:r>
              <a:rPr lang="ko-KR" altLang="en-US" b="1" dirty="0" smtClean="0">
                <a:latin typeface="+mn-ea"/>
              </a:rPr>
              <a:t>에서 제공하는 </a:t>
            </a:r>
            <a:r>
              <a:rPr lang="en-US" altLang="ko-KR" b="1" dirty="0" smtClean="0">
                <a:latin typeface="+mn-ea"/>
              </a:rPr>
              <a:t>toy data </a:t>
            </a:r>
            <a:r>
              <a:rPr lang="ko-KR" altLang="en-US" b="1" dirty="0" smtClean="0">
                <a:latin typeface="+mn-ea"/>
              </a:rPr>
              <a:t>중 유방암 데이터를 </a:t>
            </a:r>
            <a:r>
              <a:rPr lang="en-US" altLang="ko-KR" b="1" dirty="0" err="1" smtClean="0">
                <a:latin typeface="+mn-ea"/>
              </a:rPr>
              <a:t>load_breast_cancer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함수를 사용해 로드하고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변수 </a:t>
            </a:r>
            <a:r>
              <a:rPr lang="en-US" altLang="ko-KR" b="1" dirty="0" smtClean="0">
                <a:latin typeface="+mn-ea"/>
              </a:rPr>
              <a:t>data</a:t>
            </a:r>
            <a:r>
              <a:rPr lang="ko-KR" altLang="en-US" b="1" dirty="0" smtClean="0">
                <a:latin typeface="+mn-ea"/>
              </a:rPr>
              <a:t>에 저장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속성들의 종류를 확인</a:t>
            </a:r>
            <a:endParaRPr lang="en-US" altLang="ko-KR" b="1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5438" y="2826813"/>
            <a:ext cx="90011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데이터를 사용한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0276" y="843282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데이터 셋 준비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56911" y="1334579"/>
            <a:ext cx="10220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데이터의 속성 중 첫 번째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두 번째 속성 두 가지만 선택해 변수 </a:t>
            </a:r>
            <a:r>
              <a:rPr lang="en-US" altLang="ko-KR" b="1" dirty="0" smtClean="0">
                <a:latin typeface="+mn-ea"/>
              </a:rPr>
              <a:t>x</a:t>
            </a:r>
            <a:r>
              <a:rPr lang="ko-KR" altLang="en-US" b="1" dirty="0" smtClean="0">
                <a:latin typeface="+mn-ea"/>
              </a:rPr>
              <a:t>에 저장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즉</a:t>
            </a:r>
            <a:r>
              <a:rPr lang="en-US" altLang="ko-KR" b="1" dirty="0" smtClean="0">
                <a:latin typeface="+mn-ea"/>
              </a:rPr>
              <a:t>, mean radius</a:t>
            </a:r>
            <a:r>
              <a:rPr lang="ko-KR" altLang="en-US" b="1" dirty="0" smtClean="0">
                <a:latin typeface="+mn-ea"/>
              </a:rPr>
              <a:t>와 </a:t>
            </a:r>
            <a:r>
              <a:rPr lang="en-US" altLang="ko-KR" b="1" dirty="0" smtClean="0">
                <a:latin typeface="+mn-ea"/>
              </a:rPr>
              <a:t>mean texture</a:t>
            </a:r>
            <a:r>
              <a:rPr lang="ko-KR" altLang="en-US" b="1" dirty="0" smtClean="0">
                <a:latin typeface="+mn-ea"/>
              </a:rPr>
              <a:t>이 저장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유방암 악성과 양성을 나타내는 클래스 정보를 </a:t>
            </a:r>
            <a:r>
              <a:rPr lang="en-US" altLang="ko-KR" b="1" dirty="0" smtClean="0">
                <a:latin typeface="+mn-ea"/>
              </a:rPr>
              <a:t>target </a:t>
            </a:r>
            <a:r>
              <a:rPr lang="ko-KR" altLang="en-US" b="1" dirty="0" smtClean="0">
                <a:latin typeface="+mn-ea"/>
              </a:rPr>
              <a:t>함수를 사용해 가져와 변수 </a:t>
            </a:r>
            <a:r>
              <a:rPr lang="en-US" altLang="ko-KR" b="1" dirty="0" smtClean="0">
                <a:latin typeface="+mn-ea"/>
              </a:rPr>
              <a:t>y</a:t>
            </a:r>
            <a:r>
              <a:rPr lang="ko-KR" altLang="en-US" b="1" dirty="0" smtClean="0">
                <a:latin typeface="+mn-ea"/>
              </a:rPr>
              <a:t>에 저장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악성</a:t>
            </a:r>
            <a:r>
              <a:rPr lang="en-US" altLang="ko-KR" b="1" dirty="0" smtClean="0">
                <a:latin typeface="+mn-ea"/>
              </a:rPr>
              <a:t>(malignant)</a:t>
            </a:r>
            <a:r>
              <a:rPr lang="ko-KR" altLang="en-US" b="1" dirty="0" smtClean="0">
                <a:latin typeface="+mn-ea"/>
              </a:rPr>
              <a:t>과 양성</a:t>
            </a:r>
            <a:r>
              <a:rPr lang="en-US" altLang="ko-KR" b="1" dirty="0" smtClean="0">
                <a:latin typeface="+mn-ea"/>
              </a:rPr>
              <a:t>(benign) </a:t>
            </a:r>
            <a:r>
              <a:rPr lang="ko-KR" altLang="en-US" b="1" dirty="0" smtClean="0">
                <a:latin typeface="+mn-ea"/>
              </a:rPr>
              <a:t>정보를 변수 </a:t>
            </a:r>
            <a:r>
              <a:rPr lang="en-US" altLang="ko-KR" b="1" dirty="0" err="1" smtClean="0">
                <a:latin typeface="+mn-ea"/>
              </a:rPr>
              <a:t>target_names</a:t>
            </a:r>
            <a:r>
              <a:rPr lang="ko-KR" altLang="en-US" b="1" dirty="0" smtClean="0">
                <a:latin typeface="+mn-ea"/>
              </a:rPr>
              <a:t>에 저장</a:t>
            </a:r>
            <a:endParaRPr lang="en-US" altLang="ko-KR" b="1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725" y="2802350"/>
            <a:ext cx="89725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1567" y="2996952"/>
            <a:ext cx="2848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차원축소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8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데이터를 사용한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0276" y="843282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산포도 그리기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81755" y="1329917"/>
            <a:ext cx="102208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산포도를 그리기 위한 </a:t>
            </a:r>
            <a:r>
              <a:rPr lang="en-US" altLang="ko-KR" b="1" dirty="0" smtClean="0">
                <a:latin typeface="+mn-ea"/>
              </a:rPr>
              <a:t>figure</a:t>
            </a:r>
            <a:r>
              <a:rPr lang="ko-KR" altLang="en-US" b="1" dirty="0" smtClean="0">
                <a:latin typeface="+mn-ea"/>
              </a:rPr>
              <a:t>의 크기를 설정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클래스마다 색상을 다르게 표시하기 위해 색상을 붉은색과 푸른색으로 설정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4"/>
            </a:pPr>
            <a:r>
              <a:rPr lang="en-US" altLang="ko-KR" b="1" dirty="0" smtClean="0">
                <a:latin typeface="+mn-ea"/>
              </a:rPr>
              <a:t>for</a:t>
            </a:r>
            <a:r>
              <a:rPr lang="ko-KR" altLang="en-US" b="1" dirty="0" smtClean="0">
                <a:latin typeface="+mn-ea"/>
              </a:rPr>
              <a:t>문을 사용해 데이터를 산포도에 그림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색상</a:t>
            </a:r>
            <a:r>
              <a:rPr lang="en-US" altLang="ko-KR" b="1" dirty="0" smtClean="0">
                <a:latin typeface="+mn-ea"/>
              </a:rPr>
              <a:t>[</a:t>
            </a:r>
            <a:r>
              <a:rPr lang="en-US" altLang="ko-KR" b="1" dirty="0" err="1" smtClean="0">
                <a:latin typeface="+mn-ea"/>
              </a:rPr>
              <a:t>red,blue</a:t>
            </a:r>
            <a:r>
              <a:rPr lang="en-US" altLang="ko-KR" b="1" dirty="0" smtClean="0">
                <a:latin typeface="+mn-ea"/>
              </a:rPr>
              <a:t>]</a:t>
            </a:r>
            <a:r>
              <a:rPr lang="ko-KR" altLang="en-US" b="1" dirty="0" smtClean="0">
                <a:latin typeface="+mn-ea"/>
              </a:rPr>
              <a:t>과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클래스</a:t>
            </a:r>
            <a:r>
              <a:rPr lang="en-US" altLang="ko-KR" b="1" dirty="0" smtClean="0">
                <a:latin typeface="+mn-ea"/>
              </a:rPr>
              <a:t>[0,1], </a:t>
            </a:r>
            <a:r>
              <a:rPr lang="ko-KR" altLang="en-US" b="1" dirty="0" smtClean="0">
                <a:latin typeface="+mn-ea"/>
              </a:rPr>
              <a:t>클래스 이름</a:t>
            </a:r>
            <a:r>
              <a:rPr lang="en-US" altLang="ko-KR" b="1" dirty="0" smtClean="0">
                <a:latin typeface="+mn-ea"/>
              </a:rPr>
              <a:t>[</a:t>
            </a:r>
            <a:r>
              <a:rPr lang="en-US" altLang="ko-KR" b="1" dirty="0" err="1" smtClean="0">
                <a:latin typeface="+mn-ea"/>
              </a:rPr>
              <a:t>malignant,benign</a:t>
            </a:r>
            <a:r>
              <a:rPr lang="en-US" altLang="ko-KR" b="1" dirty="0" smtClean="0">
                <a:latin typeface="+mn-ea"/>
              </a:rPr>
              <a:t>]</a:t>
            </a:r>
            <a:r>
              <a:rPr lang="ko-KR" altLang="en-US" b="1" dirty="0" smtClean="0">
                <a:latin typeface="+mn-ea"/>
              </a:rPr>
              <a:t>을 내장함수 </a:t>
            </a:r>
            <a:r>
              <a:rPr lang="en-US" altLang="ko-KR" b="1" dirty="0" smtClean="0">
                <a:latin typeface="+mn-ea"/>
              </a:rPr>
              <a:t>zip</a:t>
            </a:r>
            <a:r>
              <a:rPr lang="ko-KR" altLang="en-US" b="1" dirty="0" smtClean="0">
                <a:latin typeface="+mn-ea"/>
              </a:rPr>
              <a:t>으로 묶음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en-US" altLang="ko-KR" b="1" dirty="0" smtClean="0">
                <a:latin typeface="+mn-ea"/>
              </a:rPr>
              <a:t>zip</a:t>
            </a:r>
            <a:r>
              <a:rPr lang="ko-KR" altLang="en-US" b="1" dirty="0" smtClean="0">
                <a:latin typeface="+mn-ea"/>
              </a:rPr>
              <a:t>함수를 사용하면 동일한 개수로 이루어진 </a:t>
            </a:r>
            <a:r>
              <a:rPr lang="ko-KR" altLang="en-US" b="1" dirty="0" err="1" smtClean="0">
                <a:latin typeface="+mn-ea"/>
              </a:rPr>
              <a:t>자료형을</a:t>
            </a:r>
            <a:r>
              <a:rPr lang="ko-KR" altLang="en-US" b="1" dirty="0" smtClean="0">
                <a:latin typeface="+mn-ea"/>
              </a:rPr>
              <a:t> 묶을 수 있음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각 색상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클래스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클래스 이름에 대한 데이터를 하나씩 산포도로 그림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5"/>
            </a:pPr>
            <a:r>
              <a:rPr lang="en-US" altLang="ko-KR" b="1" dirty="0" smtClean="0">
                <a:latin typeface="+mn-ea"/>
              </a:rPr>
              <a:t>scatter </a:t>
            </a:r>
            <a:r>
              <a:rPr lang="ko-KR" altLang="en-US" b="1" dirty="0" smtClean="0">
                <a:latin typeface="+mn-ea"/>
              </a:rPr>
              <a:t>함수를 사용해 속성 </a:t>
            </a:r>
            <a:r>
              <a:rPr lang="en-US" altLang="ko-KR" b="1" dirty="0" smtClean="0">
                <a:latin typeface="+mn-ea"/>
              </a:rPr>
              <a:t>x</a:t>
            </a:r>
            <a:r>
              <a:rPr lang="ko-KR" altLang="en-US" b="1" dirty="0" smtClean="0">
                <a:latin typeface="+mn-ea"/>
              </a:rPr>
              <a:t>의 클래스 </a:t>
            </a:r>
            <a:r>
              <a:rPr lang="en-US" altLang="ko-KR" b="1" dirty="0" smtClean="0">
                <a:latin typeface="+mn-ea"/>
              </a:rPr>
              <a:t>y</a:t>
            </a:r>
            <a:r>
              <a:rPr lang="ko-KR" altLang="en-US" b="1" dirty="0" smtClean="0">
                <a:latin typeface="+mn-ea"/>
              </a:rPr>
              <a:t>가 </a:t>
            </a:r>
            <a:r>
              <a:rPr lang="en-US" altLang="ko-KR" b="1" dirty="0" err="1" smtClean="0">
                <a:latin typeface="+mn-ea"/>
              </a:rPr>
              <a:t>i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즉</a:t>
            </a:r>
            <a:r>
              <a:rPr lang="en-US" altLang="ko-KR" b="1" dirty="0" smtClean="0">
                <a:latin typeface="+mn-ea"/>
              </a:rPr>
              <a:t>, 0 </a:t>
            </a:r>
            <a:r>
              <a:rPr lang="ko-KR" altLang="en-US" b="1" dirty="0" smtClean="0">
                <a:latin typeface="+mn-ea"/>
              </a:rPr>
              <a:t>또는 </a:t>
            </a:r>
            <a:r>
              <a:rPr lang="en-US" altLang="ko-KR" b="1" dirty="0" smtClean="0">
                <a:latin typeface="+mn-ea"/>
              </a:rPr>
              <a:t>1</a:t>
            </a:r>
            <a:r>
              <a:rPr lang="ko-KR" altLang="en-US" b="1" dirty="0" smtClean="0">
                <a:latin typeface="+mn-ea"/>
              </a:rPr>
              <a:t>인지 확인 후</a:t>
            </a:r>
            <a:r>
              <a:rPr lang="en-US" altLang="ko-KR" b="1" dirty="0" smtClean="0">
                <a:latin typeface="+mn-ea"/>
              </a:rPr>
              <a:t>, </a:t>
            </a:r>
            <a:br>
              <a:rPr lang="en-US" altLang="ko-KR" b="1" dirty="0" smtClean="0">
                <a:latin typeface="+mn-ea"/>
              </a:rPr>
            </a:br>
            <a:r>
              <a:rPr lang="en-US" altLang="ko-KR" b="1" dirty="0" smtClean="0">
                <a:latin typeface="+mn-ea"/>
              </a:rPr>
              <a:t>x</a:t>
            </a:r>
            <a:r>
              <a:rPr lang="ko-KR" altLang="en-US" b="1" dirty="0" smtClean="0">
                <a:latin typeface="+mn-ea"/>
              </a:rPr>
              <a:t>의 </a:t>
            </a:r>
            <a:r>
              <a:rPr lang="en-US" altLang="ko-KR" b="1" dirty="0" smtClean="0">
                <a:latin typeface="+mn-ea"/>
              </a:rPr>
              <a:t>0</a:t>
            </a:r>
            <a:r>
              <a:rPr lang="ko-KR" altLang="en-US" b="1" dirty="0" smtClean="0">
                <a:latin typeface="+mn-ea"/>
              </a:rPr>
              <a:t>번 속성을 </a:t>
            </a:r>
            <a:r>
              <a:rPr lang="en-US" altLang="ko-KR" b="1" dirty="0" smtClean="0">
                <a:latin typeface="+mn-ea"/>
              </a:rPr>
              <a:t>x</a:t>
            </a:r>
            <a:r>
              <a:rPr lang="ko-KR" altLang="en-US" b="1" dirty="0" smtClean="0">
                <a:latin typeface="+mn-ea"/>
              </a:rPr>
              <a:t>축 값</a:t>
            </a:r>
            <a:r>
              <a:rPr lang="en-US" altLang="ko-KR" b="1" dirty="0" smtClean="0">
                <a:latin typeface="+mn-ea"/>
              </a:rPr>
              <a:t>, 1</a:t>
            </a:r>
            <a:r>
              <a:rPr lang="ko-KR" altLang="en-US" b="1" dirty="0" smtClean="0">
                <a:latin typeface="+mn-ea"/>
              </a:rPr>
              <a:t>번 속성을 </a:t>
            </a:r>
            <a:r>
              <a:rPr lang="en-US" altLang="ko-KR" b="1" dirty="0" smtClean="0">
                <a:latin typeface="+mn-ea"/>
              </a:rPr>
              <a:t>y</a:t>
            </a:r>
            <a:r>
              <a:rPr lang="ko-KR" altLang="en-US" b="1" dirty="0" smtClean="0">
                <a:latin typeface="+mn-ea"/>
              </a:rPr>
              <a:t>축 값으로 지정하고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해당 클래스 인덱스에 해당하는 색상으로 표시하고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라벨을 클래스 이름으로 설정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7"/>
            </a:pPr>
            <a:r>
              <a:rPr lang="en-US" altLang="ko-KR" b="1" dirty="0" smtClean="0">
                <a:latin typeface="+mn-ea"/>
              </a:rPr>
              <a:t>legend </a:t>
            </a:r>
            <a:r>
              <a:rPr lang="ko-KR" altLang="en-US" b="1" dirty="0" smtClean="0">
                <a:latin typeface="+mn-ea"/>
              </a:rPr>
              <a:t>함수를 사용해 도표 설명</a:t>
            </a:r>
            <a:r>
              <a:rPr lang="en-US" altLang="ko-KR" b="1" dirty="0" smtClean="0">
                <a:latin typeface="+mn-ea"/>
              </a:rPr>
              <a:t>(legend)</a:t>
            </a:r>
            <a:r>
              <a:rPr lang="ko-KR" altLang="en-US" b="1" dirty="0" smtClean="0">
                <a:latin typeface="+mn-ea"/>
              </a:rPr>
              <a:t>을 표시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7"/>
            </a:pPr>
            <a:r>
              <a:rPr lang="en-US" altLang="ko-KR" b="1" dirty="0" err="1" smtClean="0">
                <a:latin typeface="+mn-ea"/>
              </a:rPr>
              <a:t>xlabel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함수를 사용해 </a:t>
            </a:r>
            <a:r>
              <a:rPr lang="en-US" altLang="ko-KR" b="1" dirty="0" smtClean="0">
                <a:latin typeface="+mn-ea"/>
              </a:rPr>
              <a:t>x</a:t>
            </a:r>
            <a:r>
              <a:rPr lang="ko-KR" altLang="en-US" b="1" dirty="0" smtClean="0">
                <a:latin typeface="+mn-ea"/>
              </a:rPr>
              <a:t>축 이름 </a:t>
            </a:r>
            <a:r>
              <a:rPr lang="en-US" altLang="ko-KR" b="1" dirty="0" smtClean="0">
                <a:latin typeface="+mn-ea"/>
              </a:rPr>
              <a:t>Mean Radius</a:t>
            </a:r>
            <a:r>
              <a:rPr lang="ko-KR" altLang="en-US" b="1" dirty="0" smtClean="0">
                <a:latin typeface="+mn-ea"/>
              </a:rPr>
              <a:t>를 표시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7"/>
            </a:pPr>
            <a:r>
              <a:rPr lang="en-US" altLang="ko-KR" b="1" dirty="0" err="1" smtClean="0">
                <a:latin typeface="+mn-ea"/>
              </a:rPr>
              <a:t>ylabel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함수를 사용해 </a:t>
            </a:r>
            <a:r>
              <a:rPr lang="en-US" altLang="ko-KR" b="1" dirty="0" smtClean="0">
                <a:latin typeface="+mn-ea"/>
              </a:rPr>
              <a:t>y</a:t>
            </a:r>
            <a:r>
              <a:rPr lang="ko-KR" altLang="en-US" b="1" dirty="0" smtClean="0">
                <a:latin typeface="+mn-ea"/>
              </a:rPr>
              <a:t>축 이름 </a:t>
            </a:r>
            <a:r>
              <a:rPr lang="en-US" altLang="ko-KR" b="1" dirty="0" smtClean="0">
                <a:latin typeface="+mn-ea"/>
              </a:rPr>
              <a:t>Mean Texture</a:t>
            </a:r>
            <a:r>
              <a:rPr lang="ko-KR" altLang="en-US" b="1" dirty="0" smtClean="0">
                <a:latin typeface="+mn-ea"/>
              </a:rPr>
              <a:t>를 표시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7"/>
            </a:pPr>
            <a:r>
              <a:rPr lang="en-US" altLang="ko-KR" b="1" dirty="0" smtClean="0">
                <a:latin typeface="+mn-ea"/>
              </a:rPr>
              <a:t>show </a:t>
            </a:r>
            <a:r>
              <a:rPr lang="ko-KR" altLang="en-US" b="1" dirty="0" smtClean="0">
                <a:latin typeface="+mn-ea"/>
              </a:rPr>
              <a:t>함수를 사용해 산포도 시각화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4"/>
            </a:pP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15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데이터를 사용한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4279" y="756321"/>
            <a:ext cx="8963025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13534" y="2152533"/>
            <a:ext cx="4083486" cy="398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데이터를 사용한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925609"/>
            <a:ext cx="8991600" cy="10572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PCA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0935" y="1349064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데이터 셋 준비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6911" y="1891648"/>
            <a:ext cx="10220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데이터의 속성들을 변수 </a:t>
            </a:r>
            <a:r>
              <a:rPr lang="en-US" altLang="ko-KR" b="1" dirty="0" smtClean="0">
                <a:latin typeface="+mn-ea"/>
              </a:rPr>
              <a:t>x</a:t>
            </a:r>
            <a:r>
              <a:rPr lang="ko-KR" altLang="en-US" b="1" dirty="0" smtClean="0">
                <a:latin typeface="+mn-ea"/>
              </a:rPr>
              <a:t>에 저장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유방암 악성과 양성을 나타내는 클래스 정보를 </a:t>
            </a:r>
            <a:r>
              <a:rPr lang="en-US" altLang="ko-KR" b="1" dirty="0" smtClean="0">
                <a:latin typeface="+mn-ea"/>
              </a:rPr>
              <a:t>target </a:t>
            </a:r>
            <a:r>
              <a:rPr lang="ko-KR" altLang="en-US" b="1" dirty="0" smtClean="0">
                <a:latin typeface="+mn-ea"/>
              </a:rPr>
              <a:t>함수를 사용해 가져와 변수 </a:t>
            </a:r>
            <a:r>
              <a:rPr lang="en-US" altLang="ko-KR" b="1" dirty="0" smtClean="0">
                <a:latin typeface="+mn-ea"/>
              </a:rPr>
              <a:t>y</a:t>
            </a:r>
            <a:r>
              <a:rPr lang="ko-KR" altLang="en-US" b="1" dirty="0" smtClean="0">
                <a:latin typeface="+mn-ea"/>
              </a:rPr>
              <a:t>에 저장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악성</a:t>
            </a:r>
            <a:r>
              <a:rPr lang="en-US" altLang="ko-KR" b="1" dirty="0" smtClean="0">
                <a:latin typeface="+mn-ea"/>
              </a:rPr>
              <a:t>(malignant)</a:t>
            </a:r>
            <a:r>
              <a:rPr lang="ko-KR" altLang="en-US" b="1" dirty="0" smtClean="0">
                <a:latin typeface="+mn-ea"/>
              </a:rPr>
              <a:t>과 양성</a:t>
            </a:r>
            <a:r>
              <a:rPr lang="en-US" altLang="ko-KR" b="1" dirty="0" smtClean="0">
                <a:latin typeface="+mn-ea"/>
              </a:rPr>
              <a:t>(benign) </a:t>
            </a:r>
            <a:r>
              <a:rPr lang="ko-KR" altLang="en-US" b="1" dirty="0" smtClean="0">
                <a:latin typeface="+mn-ea"/>
              </a:rPr>
              <a:t>정보를 변수 </a:t>
            </a:r>
            <a:r>
              <a:rPr lang="en-US" altLang="ko-KR" b="1" dirty="0" err="1" smtClean="0">
                <a:latin typeface="+mn-ea"/>
              </a:rPr>
              <a:t>target_names</a:t>
            </a:r>
            <a:r>
              <a:rPr lang="ko-KR" altLang="en-US" b="1" dirty="0" smtClean="0">
                <a:latin typeface="+mn-ea"/>
              </a:rPr>
              <a:t>에 저장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39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데이터를 사용한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722186"/>
            <a:ext cx="8991600" cy="13620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406808" y="920570"/>
            <a:ext cx="102208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en-US" altLang="ko-KR" b="1" dirty="0" smtClean="0">
                <a:latin typeface="+mn-ea"/>
              </a:rPr>
              <a:t>PCA </a:t>
            </a:r>
            <a:r>
              <a:rPr lang="ko-KR" altLang="en-US" b="1" dirty="0" smtClean="0">
                <a:latin typeface="+mn-ea"/>
              </a:rPr>
              <a:t>라이브러리를 사용해 주성분 분석을 위한 모듈 </a:t>
            </a:r>
            <a:r>
              <a:rPr lang="en-US" altLang="ko-KR" b="1" dirty="0" err="1" smtClean="0">
                <a:latin typeface="+mn-ea"/>
              </a:rPr>
              <a:t>pca</a:t>
            </a:r>
            <a:r>
              <a:rPr lang="ko-KR" altLang="en-US" b="1" dirty="0" smtClean="0">
                <a:latin typeface="+mn-ea"/>
              </a:rPr>
              <a:t>를 생성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주성분을 두 개 추출하기 위해 </a:t>
            </a:r>
            <a:r>
              <a:rPr lang="en-US" altLang="ko-KR" b="1" dirty="0" err="1" smtClean="0">
                <a:latin typeface="+mn-ea"/>
              </a:rPr>
              <a:t>n_components</a:t>
            </a:r>
            <a:r>
              <a:rPr lang="ko-KR" altLang="en-US" b="1" dirty="0" smtClean="0">
                <a:latin typeface="+mn-ea"/>
              </a:rPr>
              <a:t>를 </a:t>
            </a:r>
            <a:r>
              <a:rPr lang="en-US" altLang="ko-KR" b="1" dirty="0" smtClean="0">
                <a:latin typeface="+mn-ea"/>
              </a:rPr>
              <a:t>2</a:t>
            </a:r>
            <a:r>
              <a:rPr lang="ko-KR" altLang="en-US" b="1" dirty="0" smtClean="0">
                <a:latin typeface="+mn-ea"/>
              </a:rPr>
              <a:t>로 설정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속성 데이터 </a:t>
            </a:r>
            <a:r>
              <a:rPr lang="en-US" altLang="ko-KR" b="1" dirty="0" smtClean="0">
                <a:latin typeface="+mn-ea"/>
              </a:rPr>
              <a:t>x</a:t>
            </a:r>
            <a:r>
              <a:rPr lang="ko-KR" altLang="en-US" b="1" dirty="0">
                <a:latin typeface="+mn-ea"/>
              </a:rPr>
              <a:t>와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fit </a:t>
            </a:r>
            <a:r>
              <a:rPr lang="ko-KR" altLang="en-US" b="1" dirty="0" smtClean="0">
                <a:latin typeface="+mn-ea"/>
              </a:rPr>
              <a:t>함수를 사용해 </a:t>
            </a:r>
            <a:r>
              <a:rPr lang="en-US" altLang="ko-KR" b="1" dirty="0" err="1" smtClean="0">
                <a:latin typeface="+mn-ea"/>
              </a:rPr>
              <a:t>pca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모델을 훈련시키고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en-US" altLang="ko-KR" b="1" dirty="0" smtClean="0">
                <a:latin typeface="+mn-ea"/>
              </a:rPr>
              <a:t>transform </a:t>
            </a:r>
            <a:r>
              <a:rPr lang="ko-KR" altLang="en-US" b="1" dirty="0" smtClean="0">
                <a:latin typeface="+mn-ea"/>
              </a:rPr>
              <a:t>함수를 사용해 차원 축소를 진행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차원 축소 결과를 변수 </a:t>
            </a:r>
            <a:r>
              <a:rPr lang="en-US" altLang="ko-KR" b="1" dirty="0" err="1" smtClean="0">
                <a:latin typeface="+mn-ea"/>
              </a:rPr>
              <a:t>x_p</a:t>
            </a:r>
            <a:r>
              <a:rPr lang="ko-KR" altLang="en-US" b="1" dirty="0" smtClean="0">
                <a:latin typeface="+mn-ea"/>
              </a:rPr>
              <a:t>에 저장</a:t>
            </a:r>
            <a:endParaRPr lang="en-US" altLang="ko-KR" b="1" dirty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모델 </a:t>
            </a:r>
            <a:r>
              <a:rPr lang="en-US" altLang="ko-KR" b="1" dirty="0" err="1" smtClean="0">
                <a:latin typeface="+mn-ea"/>
              </a:rPr>
              <a:t>pca</a:t>
            </a:r>
            <a:r>
              <a:rPr lang="ko-KR" altLang="en-US" b="1" dirty="0" smtClean="0">
                <a:latin typeface="+mn-ea"/>
              </a:rPr>
              <a:t>에 의해 추출된 주성분 두 개의 분산을 출력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9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데이터를 사용한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0276" y="843282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산포도 그리기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19333" y="1380021"/>
            <a:ext cx="102208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산포도를 그리기 위한 </a:t>
            </a:r>
            <a:r>
              <a:rPr lang="en-US" altLang="ko-KR" b="1" dirty="0" smtClean="0">
                <a:latin typeface="+mn-ea"/>
              </a:rPr>
              <a:t>figure</a:t>
            </a:r>
            <a:r>
              <a:rPr lang="ko-KR" altLang="en-US" b="1" dirty="0" smtClean="0">
                <a:latin typeface="+mn-ea"/>
              </a:rPr>
              <a:t>의 크기를 설정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클래스마다 색상을 다르게 표시하기 위해 색상을 붉은색과 푸른색으로 설정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4"/>
            </a:pPr>
            <a:r>
              <a:rPr lang="en-US" altLang="ko-KR" b="1" dirty="0" smtClean="0">
                <a:latin typeface="+mn-ea"/>
              </a:rPr>
              <a:t>for</a:t>
            </a:r>
            <a:r>
              <a:rPr lang="ko-KR" altLang="en-US" b="1" dirty="0" smtClean="0">
                <a:latin typeface="+mn-ea"/>
              </a:rPr>
              <a:t>문을 사용해 데이터를 산포도에 그림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색상</a:t>
            </a:r>
            <a:r>
              <a:rPr lang="en-US" altLang="ko-KR" b="1" dirty="0" smtClean="0">
                <a:latin typeface="+mn-ea"/>
              </a:rPr>
              <a:t>[</a:t>
            </a:r>
            <a:r>
              <a:rPr lang="en-US" altLang="ko-KR" b="1" dirty="0" err="1" smtClean="0">
                <a:latin typeface="+mn-ea"/>
              </a:rPr>
              <a:t>red,blue</a:t>
            </a:r>
            <a:r>
              <a:rPr lang="en-US" altLang="ko-KR" b="1" dirty="0" smtClean="0">
                <a:latin typeface="+mn-ea"/>
              </a:rPr>
              <a:t>]</a:t>
            </a:r>
            <a:r>
              <a:rPr lang="ko-KR" altLang="en-US" b="1" dirty="0" smtClean="0">
                <a:latin typeface="+mn-ea"/>
              </a:rPr>
              <a:t>과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클래스</a:t>
            </a:r>
            <a:r>
              <a:rPr lang="en-US" altLang="ko-KR" b="1" dirty="0" smtClean="0">
                <a:latin typeface="+mn-ea"/>
              </a:rPr>
              <a:t>[0,1], </a:t>
            </a:r>
            <a:r>
              <a:rPr lang="ko-KR" altLang="en-US" b="1" dirty="0" smtClean="0">
                <a:latin typeface="+mn-ea"/>
              </a:rPr>
              <a:t>클래스 이름</a:t>
            </a:r>
            <a:r>
              <a:rPr lang="en-US" altLang="ko-KR" b="1" dirty="0" smtClean="0">
                <a:latin typeface="+mn-ea"/>
              </a:rPr>
              <a:t>[</a:t>
            </a:r>
            <a:r>
              <a:rPr lang="en-US" altLang="ko-KR" b="1" dirty="0" err="1" smtClean="0">
                <a:latin typeface="+mn-ea"/>
              </a:rPr>
              <a:t>malignant,benign</a:t>
            </a:r>
            <a:r>
              <a:rPr lang="en-US" altLang="ko-KR" b="1" dirty="0" smtClean="0">
                <a:latin typeface="+mn-ea"/>
              </a:rPr>
              <a:t>]</a:t>
            </a:r>
            <a:r>
              <a:rPr lang="ko-KR" altLang="en-US" b="1" dirty="0" smtClean="0">
                <a:latin typeface="+mn-ea"/>
              </a:rPr>
              <a:t>을 내장함수 </a:t>
            </a:r>
            <a:r>
              <a:rPr lang="en-US" altLang="ko-KR" b="1" dirty="0" smtClean="0">
                <a:latin typeface="+mn-ea"/>
              </a:rPr>
              <a:t>zip</a:t>
            </a:r>
            <a:r>
              <a:rPr lang="ko-KR" altLang="en-US" b="1" dirty="0" smtClean="0">
                <a:latin typeface="+mn-ea"/>
              </a:rPr>
              <a:t>으로 묶음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en-US" altLang="ko-KR" b="1" dirty="0" smtClean="0">
                <a:latin typeface="+mn-ea"/>
              </a:rPr>
              <a:t>zip</a:t>
            </a:r>
            <a:r>
              <a:rPr lang="ko-KR" altLang="en-US" b="1" dirty="0" smtClean="0">
                <a:latin typeface="+mn-ea"/>
              </a:rPr>
              <a:t>함수를 사용하면 동일한 개수로 이루어진 </a:t>
            </a:r>
            <a:r>
              <a:rPr lang="ko-KR" altLang="en-US" b="1" dirty="0" err="1" smtClean="0">
                <a:latin typeface="+mn-ea"/>
              </a:rPr>
              <a:t>자료형을</a:t>
            </a:r>
            <a:r>
              <a:rPr lang="ko-KR" altLang="en-US" b="1" dirty="0" smtClean="0">
                <a:latin typeface="+mn-ea"/>
              </a:rPr>
              <a:t> 묶을 수 있음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각 색상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클래스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클래스 이름에 대한 데이터를 하나씩 산포도로 그림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5"/>
            </a:pPr>
            <a:r>
              <a:rPr lang="en-US" altLang="ko-KR" b="1" dirty="0" smtClean="0">
                <a:latin typeface="+mn-ea"/>
              </a:rPr>
              <a:t>scatter </a:t>
            </a:r>
            <a:r>
              <a:rPr lang="ko-KR" altLang="en-US" b="1" dirty="0" smtClean="0">
                <a:latin typeface="+mn-ea"/>
              </a:rPr>
              <a:t>함수를 사용해 주성분 </a:t>
            </a:r>
            <a:r>
              <a:rPr lang="en-US" altLang="ko-KR" b="1" dirty="0" err="1" smtClean="0">
                <a:latin typeface="+mn-ea"/>
              </a:rPr>
              <a:t>x_p</a:t>
            </a:r>
            <a:r>
              <a:rPr lang="ko-KR" altLang="en-US" b="1" dirty="0" smtClean="0">
                <a:latin typeface="+mn-ea"/>
              </a:rPr>
              <a:t>의 클래스 </a:t>
            </a:r>
            <a:r>
              <a:rPr lang="en-US" altLang="ko-KR" b="1" dirty="0" smtClean="0">
                <a:latin typeface="+mn-ea"/>
              </a:rPr>
              <a:t>y</a:t>
            </a:r>
            <a:r>
              <a:rPr lang="ko-KR" altLang="en-US" b="1" dirty="0" smtClean="0">
                <a:latin typeface="+mn-ea"/>
              </a:rPr>
              <a:t>가 </a:t>
            </a:r>
            <a:r>
              <a:rPr lang="en-US" altLang="ko-KR" b="1" dirty="0" err="1" smtClean="0">
                <a:latin typeface="+mn-ea"/>
              </a:rPr>
              <a:t>i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즉</a:t>
            </a:r>
            <a:r>
              <a:rPr lang="en-US" altLang="ko-KR" b="1" dirty="0" smtClean="0">
                <a:latin typeface="+mn-ea"/>
              </a:rPr>
              <a:t>, 0 </a:t>
            </a:r>
            <a:r>
              <a:rPr lang="ko-KR" altLang="en-US" b="1" dirty="0" smtClean="0">
                <a:latin typeface="+mn-ea"/>
              </a:rPr>
              <a:t>또는 </a:t>
            </a:r>
            <a:r>
              <a:rPr lang="en-US" altLang="ko-KR" b="1" dirty="0" smtClean="0">
                <a:latin typeface="+mn-ea"/>
              </a:rPr>
              <a:t>1</a:t>
            </a:r>
            <a:r>
              <a:rPr lang="ko-KR" altLang="en-US" b="1" dirty="0" smtClean="0">
                <a:latin typeface="+mn-ea"/>
              </a:rPr>
              <a:t>인지 확인 후</a:t>
            </a:r>
            <a:r>
              <a:rPr lang="en-US" altLang="ko-KR" b="1" dirty="0" smtClean="0">
                <a:latin typeface="+mn-ea"/>
              </a:rPr>
              <a:t>, </a:t>
            </a:r>
            <a:br>
              <a:rPr lang="en-US" altLang="ko-KR" b="1" dirty="0" smtClean="0">
                <a:latin typeface="+mn-ea"/>
              </a:rPr>
            </a:br>
            <a:r>
              <a:rPr lang="en-US" altLang="ko-KR" b="1" dirty="0" err="1" smtClean="0">
                <a:latin typeface="+mn-ea"/>
              </a:rPr>
              <a:t>x_p</a:t>
            </a:r>
            <a:r>
              <a:rPr lang="ko-KR" altLang="en-US" b="1" dirty="0" smtClean="0">
                <a:latin typeface="+mn-ea"/>
              </a:rPr>
              <a:t>의 </a:t>
            </a:r>
            <a:r>
              <a:rPr lang="en-US" altLang="ko-KR" b="1" dirty="0" smtClean="0">
                <a:latin typeface="+mn-ea"/>
              </a:rPr>
              <a:t>0</a:t>
            </a:r>
            <a:r>
              <a:rPr lang="ko-KR" altLang="en-US" b="1" dirty="0" smtClean="0">
                <a:latin typeface="+mn-ea"/>
              </a:rPr>
              <a:t>번 속성을 </a:t>
            </a:r>
            <a:r>
              <a:rPr lang="en-US" altLang="ko-KR" b="1" dirty="0" smtClean="0">
                <a:latin typeface="+mn-ea"/>
              </a:rPr>
              <a:t>x</a:t>
            </a:r>
            <a:r>
              <a:rPr lang="ko-KR" altLang="en-US" b="1" dirty="0" smtClean="0">
                <a:latin typeface="+mn-ea"/>
              </a:rPr>
              <a:t>축 값</a:t>
            </a:r>
            <a:r>
              <a:rPr lang="en-US" altLang="ko-KR" b="1" dirty="0" smtClean="0">
                <a:latin typeface="+mn-ea"/>
              </a:rPr>
              <a:t>, 1</a:t>
            </a:r>
            <a:r>
              <a:rPr lang="ko-KR" altLang="en-US" b="1" dirty="0" smtClean="0">
                <a:latin typeface="+mn-ea"/>
              </a:rPr>
              <a:t>번 속성을 </a:t>
            </a:r>
            <a:r>
              <a:rPr lang="en-US" altLang="ko-KR" b="1" dirty="0" smtClean="0">
                <a:latin typeface="+mn-ea"/>
              </a:rPr>
              <a:t>y</a:t>
            </a:r>
            <a:r>
              <a:rPr lang="ko-KR" altLang="en-US" b="1" dirty="0" smtClean="0">
                <a:latin typeface="+mn-ea"/>
              </a:rPr>
              <a:t>축 값으로 지정하고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해당 클래스 인덱스에 해당하는 색상으로 표시하고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라벨을 클래스 이름으로 설정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7"/>
            </a:pPr>
            <a:r>
              <a:rPr lang="en-US" altLang="ko-KR" b="1" dirty="0" smtClean="0">
                <a:latin typeface="+mn-ea"/>
              </a:rPr>
              <a:t>legend </a:t>
            </a:r>
            <a:r>
              <a:rPr lang="ko-KR" altLang="en-US" b="1" dirty="0" smtClean="0">
                <a:latin typeface="+mn-ea"/>
              </a:rPr>
              <a:t>함수를 사용해 도표 설명</a:t>
            </a:r>
            <a:r>
              <a:rPr lang="en-US" altLang="ko-KR" b="1" dirty="0" smtClean="0">
                <a:latin typeface="+mn-ea"/>
              </a:rPr>
              <a:t>(legend)</a:t>
            </a:r>
            <a:r>
              <a:rPr lang="ko-KR" altLang="en-US" b="1" dirty="0" smtClean="0">
                <a:latin typeface="+mn-ea"/>
              </a:rPr>
              <a:t>을 표시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7"/>
            </a:pPr>
            <a:r>
              <a:rPr lang="en-US" altLang="ko-KR" b="1" dirty="0" err="1" smtClean="0">
                <a:latin typeface="+mn-ea"/>
              </a:rPr>
              <a:t>xlabel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함수를 사용해 </a:t>
            </a:r>
            <a:r>
              <a:rPr lang="en-US" altLang="ko-KR" b="1" dirty="0" smtClean="0">
                <a:latin typeface="+mn-ea"/>
              </a:rPr>
              <a:t>x</a:t>
            </a:r>
            <a:r>
              <a:rPr lang="ko-KR" altLang="en-US" b="1" dirty="0" smtClean="0">
                <a:latin typeface="+mn-ea"/>
              </a:rPr>
              <a:t>축 이름 </a:t>
            </a:r>
            <a:r>
              <a:rPr lang="en-US" altLang="ko-KR" b="1" dirty="0" smtClean="0">
                <a:latin typeface="+mn-ea"/>
              </a:rPr>
              <a:t>PC(Principal Component)1</a:t>
            </a:r>
            <a:r>
              <a:rPr lang="ko-KR" altLang="en-US" b="1" dirty="0" smtClean="0">
                <a:latin typeface="+mn-ea"/>
              </a:rPr>
              <a:t>를 표시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7"/>
            </a:pPr>
            <a:r>
              <a:rPr lang="en-US" altLang="ko-KR" b="1" dirty="0" err="1" smtClean="0">
                <a:latin typeface="+mn-ea"/>
              </a:rPr>
              <a:t>ylabel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함수를 사용해 </a:t>
            </a:r>
            <a:r>
              <a:rPr lang="en-US" altLang="ko-KR" b="1" dirty="0" smtClean="0">
                <a:latin typeface="+mn-ea"/>
              </a:rPr>
              <a:t>y</a:t>
            </a:r>
            <a:r>
              <a:rPr lang="ko-KR" altLang="en-US" b="1" dirty="0" smtClean="0">
                <a:latin typeface="+mn-ea"/>
              </a:rPr>
              <a:t>축 이름 </a:t>
            </a:r>
            <a:r>
              <a:rPr lang="en-US" altLang="ko-KR" b="1" dirty="0" smtClean="0">
                <a:latin typeface="+mn-ea"/>
              </a:rPr>
              <a:t>PC(Principal Component)2</a:t>
            </a:r>
            <a:r>
              <a:rPr lang="ko-KR" altLang="en-US" b="1" dirty="0" smtClean="0">
                <a:latin typeface="+mn-ea"/>
              </a:rPr>
              <a:t>를 표시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7"/>
            </a:pPr>
            <a:r>
              <a:rPr lang="en-US" altLang="ko-KR" b="1" dirty="0" smtClean="0">
                <a:latin typeface="+mn-ea"/>
              </a:rPr>
              <a:t>show </a:t>
            </a:r>
            <a:r>
              <a:rPr lang="ko-KR" altLang="en-US" b="1" dirty="0" smtClean="0">
                <a:latin typeface="+mn-ea"/>
              </a:rPr>
              <a:t>함수를 사용해 산포도 시각화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24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데이터를 사용한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5438" y="715220"/>
            <a:ext cx="9001125" cy="2733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76997" y="2089774"/>
            <a:ext cx="4425217" cy="427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데이터를 사용한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800350"/>
            <a:ext cx="8991600" cy="10572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LDA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0935" y="1349064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데이터 셋 준비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9438" y="1791440"/>
            <a:ext cx="10220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데이터의 속성들을 변수 </a:t>
            </a:r>
            <a:r>
              <a:rPr lang="en-US" altLang="ko-KR" b="1" dirty="0" smtClean="0">
                <a:latin typeface="+mn-ea"/>
              </a:rPr>
              <a:t>x</a:t>
            </a:r>
            <a:r>
              <a:rPr lang="ko-KR" altLang="en-US" b="1" dirty="0" smtClean="0">
                <a:latin typeface="+mn-ea"/>
              </a:rPr>
              <a:t>에 저장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유방암 악성과 양성을 나타내는 클래스 정보를 </a:t>
            </a:r>
            <a:r>
              <a:rPr lang="en-US" altLang="ko-KR" b="1" dirty="0" smtClean="0">
                <a:latin typeface="+mn-ea"/>
              </a:rPr>
              <a:t>target </a:t>
            </a:r>
            <a:r>
              <a:rPr lang="ko-KR" altLang="en-US" b="1" dirty="0" smtClean="0">
                <a:latin typeface="+mn-ea"/>
              </a:rPr>
              <a:t>함수를 사용해 가져와 변수 </a:t>
            </a:r>
            <a:r>
              <a:rPr lang="en-US" altLang="ko-KR" b="1" dirty="0" smtClean="0">
                <a:latin typeface="+mn-ea"/>
              </a:rPr>
              <a:t>y</a:t>
            </a:r>
            <a:r>
              <a:rPr lang="ko-KR" altLang="en-US" b="1" dirty="0" smtClean="0">
                <a:latin typeface="+mn-ea"/>
              </a:rPr>
              <a:t>에 저장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악성</a:t>
            </a:r>
            <a:r>
              <a:rPr lang="en-US" altLang="ko-KR" b="1" dirty="0" smtClean="0">
                <a:latin typeface="+mn-ea"/>
              </a:rPr>
              <a:t>(malignant)</a:t>
            </a:r>
            <a:r>
              <a:rPr lang="ko-KR" altLang="en-US" b="1" dirty="0" smtClean="0">
                <a:latin typeface="+mn-ea"/>
              </a:rPr>
              <a:t>과 양성</a:t>
            </a:r>
            <a:r>
              <a:rPr lang="en-US" altLang="ko-KR" b="1" dirty="0" smtClean="0">
                <a:latin typeface="+mn-ea"/>
              </a:rPr>
              <a:t>(benign) </a:t>
            </a:r>
            <a:r>
              <a:rPr lang="ko-KR" altLang="en-US" b="1" dirty="0" smtClean="0">
                <a:latin typeface="+mn-ea"/>
              </a:rPr>
              <a:t>정보를 변수 </a:t>
            </a:r>
            <a:r>
              <a:rPr lang="en-US" altLang="ko-KR" b="1" dirty="0" err="1" smtClean="0">
                <a:latin typeface="+mn-ea"/>
              </a:rPr>
              <a:t>target_names</a:t>
            </a:r>
            <a:r>
              <a:rPr lang="ko-KR" altLang="en-US" b="1" dirty="0" smtClean="0">
                <a:latin typeface="+mn-ea"/>
              </a:rPr>
              <a:t>에 저장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96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데이터를 사용한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56573" y="835373"/>
            <a:ext cx="102208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en-US" altLang="ko-KR" b="1" dirty="0" smtClean="0">
                <a:latin typeface="+mn-ea"/>
              </a:rPr>
              <a:t>LDA</a:t>
            </a:r>
            <a:r>
              <a:rPr lang="ko-KR" altLang="en-US" b="1" dirty="0" smtClean="0">
                <a:latin typeface="+mn-ea"/>
              </a:rPr>
              <a:t>를 사용하기 위해 라이브러리 </a:t>
            </a:r>
            <a:r>
              <a:rPr lang="en-US" altLang="ko-KR" b="1" dirty="0" err="1" smtClean="0">
                <a:latin typeface="+mn-ea"/>
              </a:rPr>
              <a:t>LinearDiscriminantAnalysis</a:t>
            </a:r>
            <a:r>
              <a:rPr lang="ko-KR" altLang="en-US" b="1" dirty="0" smtClean="0">
                <a:latin typeface="+mn-ea"/>
              </a:rPr>
              <a:t>를 사용해 선형 판별 분석을 위한 모듈 </a:t>
            </a:r>
            <a:r>
              <a:rPr lang="en-US" altLang="ko-KR" b="1" dirty="0" err="1" smtClean="0">
                <a:latin typeface="+mn-ea"/>
              </a:rPr>
              <a:t>lda</a:t>
            </a:r>
            <a:r>
              <a:rPr lang="ko-KR" altLang="en-US" b="1" dirty="0" smtClean="0">
                <a:latin typeface="+mn-ea"/>
              </a:rPr>
              <a:t>를 생성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err="1" smtClean="0">
                <a:latin typeface="+mn-ea"/>
              </a:rPr>
              <a:t>고유값을</a:t>
            </a:r>
            <a:r>
              <a:rPr lang="ko-KR" altLang="en-US" b="1" dirty="0" smtClean="0">
                <a:latin typeface="+mn-ea"/>
              </a:rPr>
              <a:t> 사용해 클래스를 구분하는 벡터를 구하기 위해 </a:t>
            </a:r>
            <a:r>
              <a:rPr lang="en-US" altLang="ko-KR" b="1" dirty="0" smtClean="0">
                <a:latin typeface="+mn-ea"/>
              </a:rPr>
              <a:t>solve</a:t>
            </a:r>
            <a:r>
              <a:rPr lang="ko-KR" altLang="en-US" b="1" dirty="0" smtClean="0">
                <a:latin typeface="+mn-ea"/>
              </a:rPr>
              <a:t>를 </a:t>
            </a:r>
            <a:r>
              <a:rPr lang="en-US" altLang="ko-KR" b="1" dirty="0" err="1" smtClean="0">
                <a:latin typeface="+mn-ea"/>
              </a:rPr>
              <a:t>eigen</a:t>
            </a:r>
            <a:r>
              <a:rPr lang="ko-KR" altLang="en-US" b="1" dirty="0" smtClean="0">
                <a:latin typeface="+mn-ea"/>
              </a:rPr>
              <a:t>으로 설정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주성분을 두 개 추출하기 위해 </a:t>
            </a:r>
            <a:r>
              <a:rPr lang="en-US" altLang="ko-KR" b="1" dirty="0" err="1" smtClean="0">
                <a:latin typeface="+mn-ea"/>
              </a:rPr>
              <a:t>n_components</a:t>
            </a:r>
            <a:r>
              <a:rPr lang="ko-KR" altLang="en-US" b="1" dirty="0" smtClean="0">
                <a:latin typeface="+mn-ea"/>
              </a:rPr>
              <a:t>를 </a:t>
            </a:r>
            <a:r>
              <a:rPr lang="en-US" altLang="ko-KR" b="1" dirty="0" smtClean="0">
                <a:latin typeface="+mn-ea"/>
              </a:rPr>
              <a:t>2</a:t>
            </a:r>
            <a:r>
              <a:rPr lang="ko-KR" altLang="en-US" b="1" dirty="0" smtClean="0">
                <a:latin typeface="+mn-ea"/>
              </a:rPr>
              <a:t>로 설정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속성 데이터 </a:t>
            </a:r>
            <a:r>
              <a:rPr lang="en-US" altLang="ko-KR" b="1" dirty="0" smtClean="0">
                <a:latin typeface="+mn-ea"/>
              </a:rPr>
              <a:t>x, </a:t>
            </a:r>
            <a:r>
              <a:rPr lang="ko-KR" altLang="en-US" b="1" dirty="0" smtClean="0">
                <a:latin typeface="+mn-ea"/>
              </a:rPr>
              <a:t>클래스 데이터</a:t>
            </a:r>
            <a:r>
              <a:rPr lang="en-US" altLang="ko-KR" b="1" dirty="0" smtClean="0">
                <a:latin typeface="+mn-ea"/>
              </a:rPr>
              <a:t>y</a:t>
            </a:r>
            <a:r>
              <a:rPr lang="ko-KR" altLang="en-US" b="1" dirty="0" smtClean="0">
                <a:latin typeface="+mn-ea"/>
              </a:rPr>
              <a:t>와 </a:t>
            </a:r>
            <a:r>
              <a:rPr lang="en-US" altLang="ko-KR" b="1" dirty="0" smtClean="0">
                <a:latin typeface="+mn-ea"/>
              </a:rPr>
              <a:t>fit </a:t>
            </a:r>
            <a:r>
              <a:rPr lang="ko-KR" altLang="en-US" b="1" dirty="0" smtClean="0">
                <a:latin typeface="+mn-ea"/>
              </a:rPr>
              <a:t>함수를 사용해 </a:t>
            </a:r>
            <a:r>
              <a:rPr lang="en-US" altLang="ko-KR" b="1" dirty="0" err="1" smtClean="0">
                <a:latin typeface="+mn-ea"/>
              </a:rPr>
              <a:t>lda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모델을 훈련시키고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en-US" altLang="ko-KR" b="1" dirty="0" smtClean="0">
                <a:latin typeface="+mn-ea"/>
              </a:rPr>
              <a:t>transform </a:t>
            </a:r>
            <a:r>
              <a:rPr lang="ko-KR" altLang="en-US" b="1" dirty="0" smtClean="0">
                <a:latin typeface="+mn-ea"/>
              </a:rPr>
              <a:t>함수를 사용해 차원 축소를 진행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차원 축소 결과를 변수 </a:t>
            </a:r>
            <a:r>
              <a:rPr lang="en-US" altLang="ko-KR" b="1" dirty="0" err="1" smtClean="0">
                <a:latin typeface="+mn-ea"/>
              </a:rPr>
              <a:t>x_l</a:t>
            </a:r>
            <a:r>
              <a:rPr lang="ko-KR" altLang="en-US" b="1" dirty="0" smtClean="0">
                <a:latin typeface="+mn-ea"/>
              </a:rPr>
              <a:t>에 저장</a:t>
            </a:r>
            <a:endParaRPr lang="en-US" altLang="ko-KR" b="1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725" y="3069975"/>
            <a:ext cx="89725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데이터를 사용한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0276" y="843282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산포도 그리기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1859" y="1279819"/>
            <a:ext cx="102208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산포도를 그리기 위한 </a:t>
            </a:r>
            <a:r>
              <a:rPr lang="en-US" altLang="ko-KR" b="1" dirty="0" smtClean="0">
                <a:latin typeface="+mn-ea"/>
              </a:rPr>
              <a:t>figure</a:t>
            </a:r>
            <a:r>
              <a:rPr lang="ko-KR" altLang="en-US" b="1" dirty="0" smtClean="0">
                <a:latin typeface="+mn-ea"/>
              </a:rPr>
              <a:t>의 크기를 설정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클래스마다 색상을 다르게 표시하기 위해 색상을 붉은색과 푸른색으로 설정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4"/>
            </a:pPr>
            <a:r>
              <a:rPr lang="en-US" altLang="ko-KR" b="1" dirty="0" smtClean="0">
                <a:latin typeface="+mn-ea"/>
              </a:rPr>
              <a:t>for</a:t>
            </a:r>
            <a:r>
              <a:rPr lang="ko-KR" altLang="en-US" b="1" dirty="0" smtClean="0">
                <a:latin typeface="+mn-ea"/>
              </a:rPr>
              <a:t>문을 사용해 데이터를 산포도에 그림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색상</a:t>
            </a:r>
            <a:r>
              <a:rPr lang="en-US" altLang="ko-KR" b="1" dirty="0" smtClean="0">
                <a:latin typeface="+mn-ea"/>
              </a:rPr>
              <a:t>[</a:t>
            </a:r>
            <a:r>
              <a:rPr lang="en-US" altLang="ko-KR" b="1" dirty="0" err="1" smtClean="0">
                <a:latin typeface="+mn-ea"/>
              </a:rPr>
              <a:t>red,blue</a:t>
            </a:r>
            <a:r>
              <a:rPr lang="en-US" altLang="ko-KR" b="1" dirty="0" smtClean="0">
                <a:latin typeface="+mn-ea"/>
              </a:rPr>
              <a:t>]</a:t>
            </a:r>
            <a:r>
              <a:rPr lang="ko-KR" altLang="en-US" b="1" dirty="0" smtClean="0">
                <a:latin typeface="+mn-ea"/>
              </a:rPr>
              <a:t>과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클래스</a:t>
            </a:r>
            <a:r>
              <a:rPr lang="en-US" altLang="ko-KR" b="1" dirty="0" smtClean="0">
                <a:latin typeface="+mn-ea"/>
              </a:rPr>
              <a:t>[0,1], </a:t>
            </a:r>
            <a:r>
              <a:rPr lang="ko-KR" altLang="en-US" b="1" dirty="0" smtClean="0">
                <a:latin typeface="+mn-ea"/>
              </a:rPr>
              <a:t>클래스 이름</a:t>
            </a:r>
            <a:r>
              <a:rPr lang="en-US" altLang="ko-KR" b="1" dirty="0" smtClean="0">
                <a:latin typeface="+mn-ea"/>
              </a:rPr>
              <a:t>[</a:t>
            </a:r>
            <a:r>
              <a:rPr lang="en-US" altLang="ko-KR" b="1" dirty="0" err="1" smtClean="0">
                <a:latin typeface="+mn-ea"/>
              </a:rPr>
              <a:t>malignant,benign</a:t>
            </a:r>
            <a:r>
              <a:rPr lang="en-US" altLang="ko-KR" b="1" dirty="0" smtClean="0">
                <a:latin typeface="+mn-ea"/>
              </a:rPr>
              <a:t>]</a:t>
            </a:r>
            <a:r>
              <a:rPr lang="ko-KR" altLang="en-US" b="1" dirty="0" smtClean="0">
                <a:latin typeface="+mn-ea"/>
              </a:rPr>
              <a:t>을 내장함수 </a:t>
            </a:r>
            <a:r>
              <a:rPr lang="en-US" altLang="ko-KR" b="1" dirty="0" smtClean="0">
                <a:latin typeface="+mn-ea"/>
              </a:rPr>
              <a:t>zip</a:t>
            </a:r>
            <a:r>
              <a:rPr lang="ko-KR" altLang="en-US" b="1" dirty="0" smtClean="0">
                <a:latin typeface="+mn-ea"/>
              </a:rPr>
              <a:t>으로 묶음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en-US" altLang="ko-KR" b="1" dirty="0" smtClean="0">
                <a:latin typeface="+mn-ea"/>
              </a:rPr>
              <a:t>zip</a:t>
            </a:r>
            <a:r>
              <a:rPr lang="ko-KR" altLang="en-US" b="1" dirty="0" smtClean="0">
                <a:latin typeface="+mn-ea"/>
              </a:rPr>
              <a:t>함수를 사용하면 동일한 개수로 이루어진 </a:t>
            </a:r>
            <a:r>
              <a:rPr lang="ko-KR" altLang="en-US" b="1" dirty="0" err="1" smtClean="0">
                <a:latin typeface="+mn-ea"/>
              </a:rPr>
              <a:t>자료형을</a:t>
            </a:r>
            <a:r>
              <a:rPr lang="ko-KR" altLang="en-US" b="1" dirty="0" smtClean="0">
                <a:latin typeface="+mn-ea"/>
              </a:rPr>
              <a:t> 묶을 수 있음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각 색상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클래스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클래스 이름에 대한 데이터를 하나씩 산포도로 그림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5"/>
            </a:pPr>
            <a:r>
              <a:rPr lang="en-US" altLang="ko-KR" b="1" dirty="0" smtClean="0">
                <a:latin typeface="+mn-ea"/>
              </a:rPr>
              <a:t>scatter </a:t>
            </a:r>
            <a:r>
              <a:rPr lang="ko-KR" altLang="en-US" b="1" dirty="0" smtClean="0">
                <a:latin typeface="+mn-ea"/>
              </a:rPr>
              <a:t>함수를 사용해 주성분 </a:t>
            </a:r>
            <a:r>
              <a:rPr lang="en-US" altLang="ko-KR" b="1" dirty="0" err="1" smtClean="0">
                <a:latin typeface="+mn-ea"/>
              </a:rPr>
              <a:t>x_l</a:t>
            </a:r>
            <a:r>
              <a:rPr lang="ko-KR" altLang="en-US" b="1" dirty="0" smtClean="0">
                <a:latin typeface="+mn-ea"/>
              </a:rPr>
              <a:t>의 클래스 </a:t>
            </a:r>
            <a:r>
              <a:rPr lang="en-US" altLang="ko-KR" b="1" dirty="0" smtClean="0">
                <a:latin typeface="+mn-ea"/>
              </a:rPr>
              <a:t>y</a:t>
            </a:r>
            <a:r>
              <a:rPr lang="ko-KR" altLang="en-US" b="1" dirty="0" smtClean="0">
                <a:latin typeface="+mn-ea"/>
              </a:rPr>
              <a:t>가 </a:t>
            </a:r>
            <a:r>
              <a:rPr lang="en-US" altLang="ko-KR" b="1" dirty="0" err="1" smtClean="0">
                <a:latin typeface="+mn-ea"/>
              </a:rPr>
              <a:t>i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즉</a:t>
            </a:r>
            <a:r>
              <a:rPr lang="en-US" altLang="ko-KR" b="1" dirty="0" smtClean="0">
                <a:latin typeface="+mn-ea"/>
              </a:rPr>
              <a:t>, 0 </a:t>
            </a:r>
            <a:r>
              <a:rPr lang="ko-KR" altLang="en-US" b="1" dirty="0" smtClean="0">
                <a:latin typeface="+mn-ea"/>
              </a:rPr>
              <a:t>또는 </a:t>
            </a:r>
            <a:r>
              <a:rPr lang="en-US" altLang="ko-KR" b="1" dirty="0" smtClean="0">
                <a:latin typeface="+mn-ea"/>
              </a:rPr>
              <a:t>1</a:t>
            </a:r>
            <a:r>
              <a:rPr lang="ko-KR" altLang="en-US" b="1" dirty="0" smtClean="0">
                <a:latin typeface="+mn-ea"/>
              </a:rPr>
              <a:t>인지 확인 후</a:t>
            </a:r>
            <a:r>
              <a:rPr lang="en-US" altLang="ko-KR" b="1" dirty="0" smtClean="0">
                <a:latin typeface="+mn-ea"/>
              </a:rPr>
              <a:t>, </a:t>
            </a:r>
            <a:br>
              <a:rPr lang="en-US" altLang="ko-KR" b="1" dirty="0" smtClean="0">
                <a:latin typeface="+mn-ea"/>
              </a:rPr>
            </a:br>
            <a:r>
              <a:rPr lang="en-US" altLang="ko-KR" b="1" dirty="0" err="1" smtClean="0">
                <a:latin typeface="+mn-ea"/>
              </a:rPr>
              <a:t>x_l</a:t>
            </a:r>
            <a:r>
              <a:rPr lang="ko-KR" altLang="en-US" b="1" dirty="0" smtClean="0">
                <a:latin typeface="+mn-ea"/>
              </a:rPr>
              <a:t>의 </a:t>
            </a:r>
            <a:r>
              <a:rPr lang="en-US" altLang="ko-KR" b="1" dirty="0" smtClean="0">
                <a:latin typeface="+mn-ea"/>
              </a:rPr>
              <a:t>0</a:t>
            </a:r>
            <a:r>
              <a:rPr lang="ko-KR" altLang="en-US" b="1" dirty="0" smtClean="0">
                <a:latin typeface="+mn-ea"/>
              </a:rPr>
              <a:t>번 속성을 </a:t>
            </a:r>
            <a:r>
              <a:rPr lang="en-US" altLang="ko-KR" b="1" dirty="0" smtClean="0">
                <a:latin typeface="+mn-ea"/>
              </a:rPr>
              <a:t>x</a:t>
            </a:r>
            <a:r>
              <a:rPr lang="ko-KR" altLang="en-US" b="1" dirty="0" smtClean="0">
                <a:latin typeface="+mn-ea"/>
              </a:rPr>
              <a:t>축 값</a:t>
            </a:r>
            <a:r>
              <a:rPr lang="en-US" altLang="ko-KR" b="1" dirty="0" smtClean="0">
                <a:latin typeface="+mn-ea"/>
              </a:rPr>
              <a:t>, 1</a:t>
            </a:r>
            <a:r>
              <a:rPr lang="ko-KR" altLang="en-US" b="1" dirty="0" smtClean="0">
                <a:latin typeface="+mn-ea"/>
              </a:rPr>
              <a:t>번 속성을 </a:t>
            </a:r>
            <a:r>
              <a:rPr lang="en-US" altLang="ko-KR" b="1" dirty="0" smtClean="0">
                <a:latin typeface="+mn-ea"/>
              </a:rPr>
              <a:t>y</a:t>
            </a:r>
            <a:r>
              <a:rPr lang="ko-KR" altLang="en-US" b="1" dirty="0" smtClean="0">
                <a:latin typeface="+mn-ea"/>
              </a:rPr>
              <a:t>축 값으로 지정하고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해당 클래스 인덱스에 해당하는 색상으로 표시하고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라벨을 클래스 이름으로 설정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7"/>
            </a:pPr>
            <a:r>
              <a:rPr lang="en-US" altLang="ko-KR" b="1" dirty="0" smtClean="0">
                <a:latin typeface="+mn-ea"/>
              </a:rPr>
              <a:t>legend </a:t>
            </a:r>
            <a:r>
              <a:rPr lang="ko-KR" altLang="en-US" b="1" dirty="0" smtClean="0">
                <a:latin typeface="+mn-ea"/>
              </a:rPr>
              <a:t>함수를 사용해 도표 설명</a:t>
            </a:r>
            <a:r>
              <a:rPr lang="en-US" altLang="ko-KR" b="1" dirty="0" smtClean="0">
                <a:latin typeface="+mn-ea"/>
              </a:rPr>
              <a:t>(legend)</a:t>
            </a:r>
            <a:r>
              <a:rPr lang="ko-KR" altLang="en-US" b="1" dirty="0" smtClean="0">
                <a:latin typeface="+mn-ea"/>
              </a:rPr>
              <a:t>을 표시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7"/>
            </a:pPr>
            <a:r>
              <a:rPr lang="en-US" altLang="ko-KR" b="1" dirty="0" err="1" smtClean="0">
                <a:latin typeface="+mn-ea"/>
              </a:rPr>
              <a:t>xlabel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함수를 사용해 </a:t>
            </a:r>
            <a:r>
              <a:rPr lang="en-US" altLang="ko-KR" b="1" dirty="0" smtClean="0">
                <a:latin typeface="+mn-ea"/>
              </a:rPr>
              <a:t>x</a:t>
            </a:r>
            <a:r>
              <a:rPr lang="ko-KR" altLang="en-US" b="1" dirty="0" smtClean="0">
                <a:latin typeface="+mn-ea"/>
              </a:rPr>
              <a:t>축 이름 </a:t>
            </a:r>
            <a:r>
              <a:rPr lang="en-US" altLang="ko-KR" b="1" dirty="0" smtClean="0">
                <a:latin typeface="+mn-ea"/>
              </a:rPr>
              <a:t>LD1</a:t>
            </a:r>
            <a:r>
              <a:rPr lang="ko-KR" altLang="en-US" b="1" dirty="0" smtClean="0">
                <a:latin typeface="+mn-ea"/>
              </a:rPr>
              <a:t>를 표시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7"/>
            </a:pPr>
            <a:r>
              <a:rPr lang="en-US" altLang="ko-KR" b="1" dirty="0" err="1" smtClean="0">
                <a:latin typeface="+mn-ea"/>
              </a:rPr>
              <a:t>ylabel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함수를 사용해 </a:t>
            </a:r>
            <a:r>
              <a:rPr lang="en-US" altLang="ko-KR" b="1" dirty="0" smtClean="0">
                <a:latin typeface="+mn-ea"/>
              </a:rPr>
              <a:t>y</a:t>
            </a:r>
            <a:r>
              <a:rPr lang="ko-KR" altLang="en-US" b="1" dirty="0" smtClean="0">
                <a:latin typeface="+mn-ea"/>
              </a:rPr>
              <a:t>축 이름 </a:t>
            </a:r>
            <a:r>
              <a:rPr lang="en-US" altLang="ko-KR" b="1" dirty="0" smtClean="0">
                <a:latin typeface="+mn-ea"/>
              </a:rPr>
              <a:t>LD2</a:t>
            </a:r>
            <a:r>
              <a:rPr lang="ko-KR" altLang="en-US" b="1" dirty="0" smtClean="0">
                <a:latin typeface="+mn-ea"/>
              </a:rPr>
              <a:t>를 표시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+mj-ea"/>
              <a:buAutoNum type="circleNumDbPlain" startAt="7"/>
            </a:pPr>
            <a:r>
              <a:rPr lang="en-US" altLang="ko-KR" b="1" dirty="0" smtClean="0">
                <a:latin typeface="+mn-ea"/>
              </a:rPr>
              <a:t>show </a:t>
            </a:r>
            <a:r>
              <a:rPr lang="ko-KR" altLang="en-US" b="1" dirty="0" smtClean="0">
                <a:latin typeface="+mn-ea"/>
              </a:rPr>
              <a:t>함수를 사용해 산포도 시각화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3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데이터를 사용한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4963" y="784374"/>
            <a:ext cx="8982075" cy="2695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7414" y="2178909"/>
            <a:ext cx="4320975" cy="41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8" y="808892"/>
            <a:ext cx="428829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◆ </a:t>
            </a:r>
            <a:r>
              <a:rPr lang="ko-KR" altLang="en-US" dirty="0" smtClean="0"/>
              <a:t>학습목차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차원축소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PCA</a:t>
            </a:r>
            <a:r>
              <a:rPr lang="ko-KR" altLang="en-US" dirty="0" smtClean="0"/>
              <a:t> </a:t>
            </a:r>
            <a:r>
              <a:rPr lang="en-US" altLang="ko-KR" dirty="0" smtClean="0"/>
              <a:t>(Principal Component Analysis)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LDA (Linear Discriminant </a:t>
            </a:r>
            <a:r>
              <a:rPr lang="en-US" altLang="ko-KR" dirty="0" smtClean="0"/>
              <a:t>Analysis)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데이터를 사용한 실습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97877" y="3434292"/>
            <a:ext cx="1123070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데이터 차원축소에 대한 개념을 이해한다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PCA</a:t>
            </a:r>
            <a:r>
              <a:rPr lang="ko-KR" altLang="en-US" dirty="0" smtClean="0"/>
              <a:t>에 대한 개념을 이해한다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LDA</a:t>
            </a:r>
            <a:r>
              <a:rPr lang="ko-KR" altLang="en-US" dirty="0" smtClean="0"/>
              <a:t>에 대한 개념을 이해한다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데이터를 사용해 </a:t>
            </a:r>
            <a:r>
              <a:rPr lang="en-US" altLang="ko-KR" dirty="0" smtClean="0"/>
              <a:t>PCA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LDA</a:t>
            </a:r>
            <a:r>
              <a:rPr lang="ko-KR" altLang="en-US" dirty="0" smtClean="0"/>
              <a:t>를 실습한다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데이터를 사용한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■"/>
            </a:pPr>
            <a:r>
              <a:rPr lang="ko-KR" altLang="en-US" sz="2000" b="1" dirty="0" smtClean="0">
                <a:latin typeface="+mn-ea"/>
              </a:rPr>
              <a:t>원본</a:t>
            </a:r>
            <a:r>
              <a:rPr lang="en-US" altLang="ko-KR" sz="2000" b="1" dirty="0" smtClean="0">
                <a:latin typeface="+mn-ea"/>
              </a:rPr>
              <a:t>, PCA, LDA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0361" y="4891561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30</a:t>
            </a:r>
            <a:r>
              <a:rPr lang="ko-KR" altLang="en-US" sz="2000" b="1" dirty="0" smtClean="0">
                <a:latin typeface="+mn-ea"/>
              </a:rPr>
              <a:t>개의 속성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즉 </a:t>
            </a:r>
            <a:r>
              <a:rPr lang="en-US" altLang="ko-KR" sz="2000" b="1" dirty="0" smtClean="0">
                <a:latin typeface="+mn-ea"/>
              </a:rPr>
              <a:t>30</a:t>
            </a:r>
            <a:r>
              <a:rPr lang="ko-KR" altLang="en-US" sz="2000" b="1" dirty="0" smtClean="0">
                <a:latin typeface="+mn-ea"/>
              </a:rPr>
              <a:t>차원의 데이터에 </a:t>
            </a:r>
            <a:r>
              <a:rPr lang="en-US" altLang="ko-KR" sz="2000" b="1" dirty="0">
                <a:latin typeface="+mn-ea"/>
              </a:rPr>
              <a:t>PCA, LDA</a:t>
            </a:r>
            <a:r>
              <a:rPr lang="ko-KR" altLang="en-US" sz="2000" b="1" dirty="0">
                <a:latin typeface="+mn-ea"/>
              </a:rPr>
              <a:t>를 </a:t>
            </a:r>
            <a:r>
              <a:rPr lang="ko-KR" altLang="en-US" sz="2000" b="1" dirty="0" smtClean="0">
                <a:latin typeface="+mn-ea"/>
              </a:rPr>
              <a:t>사용해 </a:t>
            </a:r>
            <a:r>
              <a:rPr lang="en-US" altLang="ko-KR" sz="2000" b="1" dirty="0" smtClean="0">
                <a:latin typeface="+mn-ea"/>
              </a:rPr>
              <a:t>2</a:t>
            </a:r>
            <a:r>
              <a:rPr lang="ko-KR" altLang="en-US" sz="2000" b="1" dirty="0" smtClean="0">
                <a:latin typeface="+mn-ea"/>
              </a:rPr>
              <a:t>차원으로 축소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495" y="1404691"/>
            <a:ext cx="3309994" cy="32297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66172" y="1409526"/>
            <a:ext cx="3384455" cy="32668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6079" y="1403048"/>
            <a:ext cx="3357721" cy="32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차원축소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■"/>
            </a:pPr>
            <a:r>
              <a:rPr lang="ko-KR" altLang="en-US" sz="2000" b="1" dirty="0" smtClean="0">
                <a:latin typeface="+mn-ea"/>
              </a:rPr>
              <a:t>차원 </a:t>
            </a:r>
            <a:r>
              <a:rPr lang="en-US" altLang="ko-KR" sz="2000" b="1" dirty="0" smtClean="0">
                <a:latin typeface="+mn-ea"/>
              </a:rPr>
              <a:t>(Dimensionality)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50278" y="1377847"/>
            <a:ext cx="107500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독립 변수의 개수를 의미함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+mn-ea"/>
              </a:rPr>
              <a:t>예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1225" y="2220188"/>
            <a:ext cx="10649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○"/>
            </a:pPr>
            <a:r>
              <a:rPr lang="ko-KR" altLang="en-US" b="1" dirty="0" err="1" smtClean="0">
                <a:latin typeface="+mn-ea"/>
              </a:rPr>
              <a:t>타이타닉호</a:t>
            </a:r>
            <a:r>
              <a:rPr lang="ko-KR" altLang="en-US" b="1" dirty="0" smtClean="0">
                <a:latin typeface="+mn-ea"/>
              </a:rPr>
              <a:t> 탑승자들의 생존 여부에 영향을 주는 세 가지 요소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좌석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성별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나이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○"/>
            </a:pPr>
            <a:r>
              <a:rPr lang="ko-KR" altLang="en-US" b="1" dirty="0" err="1" smtClean="0">
                <a:latin typeface="+mn-ea"/>
              </a:rPr>
              <a:t>타이타닉호</a:t>
            </a:r>
            <a:r>
              <a:rPr lang="ko-KR" altLang="en-US" b="1" dirty="0" smtClean="0">
                <a:latin typeface="+mn-ea"/>
              </a:rPr>
              <a:t> 탑승자들의 생존 여부를 결정하는 </a:t>
            </a:r>
            <a:r>
              <a:rPr lang="ko-KR" altLang="en-US" b="1" dirty="0" err="1" smtClean="0">
                <a:latin typeface="+mn-ea"/>
              </a:rPr>
              <a:t>파라미터</a:t>
            </a:r>
            <a:r>
              <a:rPr lang="ko-KR" altLang="en-US" b="1" dirty="0" smtClean="0">
                <a:latin typeface="+mn-ea"/>
              </a:rPr>
              <a:t> 공간은 </a:t>
            </a:r>
            <a:r>
              <a:rPr lang="en-US" altLang="ko-KR" b="1" dirty="0" smtClean="0">
                <a:latin typeface="+mn-ea"/>
              </a:rPr>
              <a:t>3</a:t>
            </a:r>
            <a:r>
              <a:rPr lang="ko-KR" altLang="en-US" b="1" dirty="0" smtClean="0">
                <a:latin typeface="+mn-ea"/>
              </a:rPr>
              <a:t>차원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좌석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성별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나이</a:t>
            </a:r>
            <a:r>
              <a:rPr lang="en-US" altLang="ko-KR" b="1" dirty="0" smtClean="0">
                <a:latin typeface="+mn-ea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0645" y="3000974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■"/>
            </a:pPr>
            <a:r>
              <a:rPr lang="ko-KR" altLang="en-US" sz="2000" b="1" dirty="0" smtClean="0">
                <a:latin typeface="+mn-ea"/>
              </a:rPr>
              <a:t>차원의 저주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(Curse of Dimensionality)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4703" y="3535539"/>
            <a:ext cx="107500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데이터의 차원이 커질수록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해당 공간을 설명하기 위한 데이터의 양이 점점 많이 필요하게 됨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처음 가지고 있던 적은 데이터로 공간을 설명해야 하기 때문에 </a:t>
            </a:r>
            <a:r>
              <a:rPr lang="ko-KR" altLang="en-US" sz="2000" b="1" dirty="0" err="1" smtClean="0">
                <a:latin typeface="+mn-ea"/>
              </a:rPr>
              <a:t>과최적화</a:t>
            </a:r>
            <a:r>
              <a:rPr lang="ko-KR" altLang="en-US" sz="2000" b="1" dirty="0" smtClean="0">
                <a:latin typeface="+mn-ea"/>
              </a:rPr>
              <a:t> 문제가 발생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그 결과 모델의 성능이 떨어지는 문제가 발생할 수 있음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이에 따라 핵심이 되는 파라미터들을 선택해 데이터의 차원을 축소하여 </a:t>
            </a:r>
            <a:r>
              <a:rPr lang="ko-KR" altLang="en-US" sz="2000" b="1" dirty="0" err="1" smtClean="0">
                <a:latin typeface="+mn-ea"/>
              </a:rPr>
              <a:t>과최적화</a:t>
            </a:r>
            <a:r>
              <a:rPr lang="ko-KR" altLang="en-US" sz="2000" b="1" dirty="0" smtClean="0">
                <a:latin typeface="+mn-ea"/>
              </a:rPr>
              <a:t> 되는 것을 방지할 수 있음</a:t>
            </a: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5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차원축소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■"/>
            </a:pPr>
            <a:r>
              <a:rPr lang="ko-KR" altLang="en-US" sz="2000" b="1" dirty="0" err="1" smtClean="0">
                <a:latin typeface="+mn-ea"/>
              </a:rPr>
              <a:t>차원축소</a:t>
            </a:r>
            <a:r>
              <a:rPr lang="ko-KR" altLang="en-US" sz="2000" b="1" dirty="0" smtClean="0">
                <a:latin typeface="+mn-ea"/>
              </a:rPr>
              <a:t> 방법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50278" y="1377847"/>
            <a:ext cx="10750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PCA (Principal Component Analysis), </a:t>
            </a:r>
            <a:r>
              <a:rPr lang="ko-KR" altLang="en-US" sz="2000" b="1" dirty="0" smtClean="0">
                <a:latin typeface="+mn-ea"/>
              </a:rPr>
              <a:t>주성분 분석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88158" y="1912412"/>
            <a:ext cx="1064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데이터 분포의 분산이 큰 축을 찾는 방법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0278" y="2411678"/>
            <a:ext cx="10750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LDA (Linear Discriminant Analysis), </a:t>
            </a:r>
            <a:r>
              <a:rPr lang="ko-KR" altLang="en-US" sz="2000" b="1" dirty="0" smtClean="0">
                <a:latin typeface="+mn-ea"/>
              </a:rPr>
              <a:t>선형 판별 분석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88158" y="2941722"/>
            <a:ext cx="1064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데이터의 클래스 정보를 유지하면서 분리하는 축을 찾는 방법</a:t>
            </a:r>
            <a:endParaRPr lang="en-US" altLang="ko-KR" b="1" dirty="0" smtClean="0"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501490" y="1912412"/>
            <a:ext cx="4453844" cy="3391124"/>
            <a:chOff x="7439706" y="2457523"/>
            <a:chExt cx="4453844" cy="3391124"/>
          </a:xfrm>
        </p:grpSpPr>
        <p:sp>
          <p:nvSpPr>
            <p:cNvPr id="51" name="자유형 50"/>
            <p:cNvSpPr/>
            <p:nvPr/>
          </p:nvSpPr>
          <p:spPr>
            <a:xfrm>
              <a:off x="8342538" y="3993585"/>
              <a:ext cx="1714500" cy="1492250"/>
            </a:xfrm>
            <a:custGeom>
              <a:avLst/>
              <a:gdLst>
                <a:gd name="connsiteX0" fmla="*/ 0 w 1714500"/>
                <a:gd name="connsiteY0" fmla="*/ 0 h 1492250"/>
                <a:gd name="connsiteX1" fmla="*/ 355600 w 1714500"/>
                <a:gd name="connsiteY1" fmla="*/ 127000 h 1492250"/>
                <a:gd name="connsiteX2" fmla="*/ 679450 w 1714500"/>
                <a:gd name="connsiteY2" fmla="*/ 171450 h 1492250"/>
                <a:gd name="connsiteX3" fmla="*/ 977900 w 1714500"/>
                <a:gd name="connsiteY3" fmla="*/ 196850 h 1492250"/>
                <a:gd name="connsiteX4" fmla="*/ 1117600 w 1714500"/>
                <a:gd name="connsiteY4" fmla="*/ 285750 h 1492250"/>
                <a:gd name="connsiteX5" fmla="*/ 1130300 w 1714500"/>
                <a:gd name="connsiteY5" fmla="*/ 495300 h 1492250"/>
                <a:gd name="connsiteX6" fmla="*/ 1098550 w 1714500"/>
                <a:gd name="connsiteY6" fmla="*/ 793750 h 1492250"/>
                <a:gd name="connsiteX7" fmla="*/ 1104900 w 1714500"/>
                <a:gd name="connsiteY7" fmla="*/ 920750 h 1492250"/>
                <a:gd name="connsiteX8" fmla="*/ 1339850 w 1714500"/>
                <a:gd name="connsiteY8" fmla="*/ 857250 h 1492250"/>
                <a:gd name="connsiteX9" fmla="*/ 1581150 w 1714500"/>
                <a:gd name="connsiteY9" fmla="*/ 876300 h 1492250"/>
                <a:gd name="connsiteX10" fmla="*/ 1631950 w 1714500"/>
                <a:gd name="connsiteY10" fmla="*/ 1200150 h 1492250"/>
                <a:gd name="connsiteX11" fmla="*/ 1657350 w 1714500"/>
                <a:gd name="connsiteY11" fmla="*/ 1435100 h 1492250"/>
                <a:gd name="connsiteX12" fmla="*/ 1714500 w 1714500"/>
                <a:gd name="connsiteY12" fmla="*/ 149225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4500" h="1492250">
                  <a:moveTo>
                    <a:pt x="0" y="0"/>
                  </a:moveTo>
                  <a:cubicBezTo>
                    <a:pt x="121179" y="49212"/>
                    <a:pt x="242358" y="98425"/>
                    <a:pt x="355600" y="127000"/>
                  </a:cubicBezTo>
                  <a:cubicBezTo>
                    <a:pt x="468842" y="155575"/>
                    <a:pt x="575733" y="159808"/>
                    <a:pt x="679450" y="171450"/>
                  </a:cubicBezTo>
                  <a:cubicBezTo>
                    <a:pt x="783167" y="183092"/>
                    <a:pt x="904875" y="177800"/>
                    <a:pt x="977900" y="196850"/>
                  </a:cubicBezTo>
                  <a:cubicBezTo>
                    <a:pt x="1050925" y="215900"/>
                    <a:pt x="1092200" y="236008"/>
                    <a:pt x="1117600" y="285750"/>
                  </a:cubicBezTo>
                  <a:cubicBezTo>
                    <a:pt x="1143000" y="335492"/>
                    <a:pt x="1133475" y="410633"/>
                    <a:pt x="1130300" y="495300"/>
                  </a:cubicBezTo>
                  <a:cubicBezTo>
                    <a:pt x="1127125" y="579967"/>
                    <a:pt x="1102783" y="722842"/>
                    <a:pt x="1098550" y="793750"/>
                  </a:cubicBezTo>
                  <a:cubicBezTo>
                    <a:pt x="1094317" y="864658"/>
                    <a:pt x="1064683" y="910167"/>
                    <a:pt x="1104900" y="920750"/>
                  </a:cubicBezTo>
                  <a:cubicBezTo>
                    <a:pt x="1145117" y="931333"/>
                    <a:pt x="1260475" y="864658"/>
                    <a:pt x="1339850" y="857250"/>
                  </a:cubicBezTo>
                  <a:cubicBezTo>
                    <a:pt x="1419225" y="849842"/>
                    <a:pt x="1532467" y="819150"/>
                    <a:pt x="1581150" y="876300"/>
                  </a:cubicBezTo>
                  <a:cubicBezTo>
                    <a:pt x="1629833" y="933450"/>
                    <a:pt x="1619250" y="1107017"/>
                    <a:pt x="1631950" y="1200150"/>
                  </a:cubicBezTo>
                  <a:cubicBezTo>
                    <a:pt x="1644650" y="1293283"/>
                    <a:pt x="1643592" y="1386417"/>
                    <a:pt x="1657350" y="1435100"/>
                  </a:cubicBezTo>
                  <a:cubicBezTo>
                    <a:pt x="1671108" y="1483783"/>
                    <a:pt x="1692804" y="1488016"/>
                    <a:pt x="1714500" y="1492250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8271819" y="2463800"/>
              <a:ext cx="0" cy="31150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8279423" y="5566531"/>
              <a:ext cx="36141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9097878" y="3399384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9097878" y="3184053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9393811" y="3465525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056603" y="3548075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9485886" y="3630625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9268069" y="3589350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9527161" y="3336095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9641005" y="3907023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9752130" y="3870571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0123403" y="4271650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0317078" y="4354200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0205953" y="4578741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9600829" y="2656712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>
              <a:off x="10949445" y="3656753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>
              <a:off x="9987993" y="2836745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>
              <a:off x="10256753" y="2961675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>
              <a:off x="10093968" y="3099318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>
              <a:off x="10327362" y="3176957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/>
            <p:cNvSpPr/>
            <p:nvPr/>
          </p:nvSpPr>
          <p:spPr>
            <a:xfrm>
              <a:off x="10620190" y="2972091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10563225" y="3278346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0383551" y="3324969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10527542" y="3486021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>
              <a:off x="10769229" y="3671900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9753229" y="2809112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9905629" y="2961512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>
              <a:off x="11089633" y="3894948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>
              <a:off x="11032568" y="4004919"/>
              <a:ext cx="92648" cy="79869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8331867" y="3964566"/>
              <a:ext cx="1740844" cy="15663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 49"/>
            <p:cNvSpPr/>
            <p:nvPr/>
          </p:nvSpPr>
          <p:spPr>
            <a:xfrm>
              <a:off x="8382945" y="3924102"/>
              <a:ext cx="1657350" cy="1562119"/>
            </a:xfrm>
            <a:custGeom>
              <a:avLst/>
              <a:gdLst>
                <a:gd name="connsiteX0" fmla="*/ 0 w 1657350"/>
                <a:gd name="connsiteY0" fmla="*/ 82569 h 1562119"/>
                <a:gd name="connsiteX1" fmla="*/ 336550 w 1657350"/>
                <a:gd name="connsiteY1" fmla="*/ 19 h 1562119"/>
                <a:gd name="connsiteX2" fmla="*/ 666750 w 1657350"/>
                <a:gd name="connsiteY2" fmla="*/ 88919 h 1562119"/>
                <a:gd name="connsiteX3" fmla="*/ 736600 w 1657350"/>
                <a:gd name="connsiteY3" fmla="*/ 546119 h 1562119"/>
                <a:gd name="connsiteX4" fmla="*/ 869950 w 1657350"/>
                <a:gd name="connsiteY4" fmla="*/ 723919 h 1562119"/>
                <a:gd name="connsiteX5" fmla="*/ 1009650 w 1657350"/>
                <a:gd name="connsiteY5" fmla="*/ 958869 h 1562119"/>
                <a:gd name="connsiteX6" fmla="*/ 1416050 w 1657350"/>
                <a:gd name="connsiteY6" fmla="*/ 965219 h 1562119"/>
                <a:gd name="connsiteX7" fmla="*/ 1536700 w 1657350"/>
                <a:gd name="connsiteY7" fmla="*/ 1123969 h 1562119"/>
                <a:gd name="connsiteX8" fmla="*/ 1536700 w 1657350"/>
                <a:gd name="connsiteY8" fmla="*/ 1377969 h 1562119"/>
                <a:gd name="connsiteX9" fmla="*/ 1657350 w 1657350"/>
                <a:gd name="connsiteY9" fmla="*/ 1562119 h 1562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57350" h="1562119">
                  <a:moveTo>
                    <a:pt x="0" y="82569"/>
                  </a:moveTo>
                  <a:cubicBezTo>
                    <a:pt x="112712" y="40765"/>
                    <a:pt x="225425" y="-1039"/>
                    <a:pt x="336550" y="19"/>
                  </a:cubicBezTo>
                  <a:cubicBezTo>
                    <a:pt x="447675" y="1077"/>
                    <a:pt x="600075" y="-2098"/>
                    <a:pt x="666750" y="88919"/>
                  </a:cubicBezTo>
                  <a:cubicBezTo>
                    <a:pt x="733425" y="179936"/>
                    <a:pt x="702733" y="440286"/>
                    <a:pt x="736600" y="546119"/>
                  </a:cubicBezTo>
                  <a:cubicBezTo>
                    <a:pt x="770467" y="651952"/>
                    <a:pt x="824442" y="655127"/>
                    <a:pt x="869950" y="723919"/>
                  </a:cubicBezTo>
                  <a:cubicBezTo>
                    <a:pt x="915458" y="792711"/>
                    <a:pt x="918633" y="918652"/>
                    <a:pt x="1009650" y="958869"/>
                  </a:cubicBezTo>
                  <a:cubicBezTo>
                    <a:pt x="1100667" y="999086"/>
                    <a:pt x="1328208" y="937702"/>
                    <a:pt x="1416050" y="965219"/>
                  </a:cubicBezTo>
                  <a:cubicBezTo>
                    <a:pt x="1503892" y="992736"/>
                    <a:pt x="1516592" y="1055177"/>
                    <a:pt x="1536700" y="1123969"/>
                  </a:cubicBezTo>
                  <a:cubicBezTo>
                    <a:pt x="1556808" y="1192761"/>
                    <a:pt x="1516592" y="1304944"/>
                    <a:pt x="1536700" y="1377969"/>
                  </a:cubicBezTo>
                  <a:cubicBezTo>
                    <a:pt x="1556808" y="1450994"/>
                    <a:pt x="1607079" y="1506556"/>
                    <a:pt x="1657350" y="1562119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10594790" y="4098555"/>
              <a:ext cx="1180628" cy="128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자유형 53"/>
            <p:cNvSpPr/>
            <p:nvPr/>
          </p:nvSpPr>
          <p:spPr>
            <a:xfrm>
              <a:off x="10616458" y="4750744"/>
              <a:ext cx="504942" cy="553663"/>
            </a:xfrm>
            <a:custGeom>
              <a:avLst/>
              <a:gdLst>
                <a:gd name="connsiteX0" fmla="*/ 35042 w 504942"/>
                <a:gd name="connsiteY0" fmla="*/ 553663 h 553663"/>
                <a:gd name="connsiteX1" fmla="*/ 60442 w 504942"/>
                <a:gd name="connsiteY1" fmla="*/ 426663 h 553663"/>
                <a:gd name="connsiteX2" fmla="*/ 3292 w 504942"/>
                <a:gd name="connsiteY2" fmla="*/ 96463 h 553663"/>
                <a:gd name="connsiteX3" fmla="*/ 28692 w 504942"/>
                <a:gd name="connsiteY3" fmla="*/ 1213 h 553663"/>
                <a:gd name="connsiteX4" fmla="*/ 206492 w 504942"/>
                <a:gd name="connsiteY4" fmla="*/ 45663 h 553663"/>
                <a:gd name="connsiteX5" fmla="*/ 454142 w 504942"/>
                <a:gd name="connsiteY5" fmla="*/ 90113 h 553663"/>
                <a:gd name="connsiteX6" fmla="*/ 504942 w 504942"/>
                <a:gd name="connsiteY6" fmla="*/ 52013 h 55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4942" h="553663">
                  <a:moveTo>
                    <a:pt x="35042" y="553663"/>
                  </a:moveTo>
                  <a:cubicBezTo>
                    <a:pt x="50388" y="528263"/>
                    <a:pt x="65734" y="502863"/>
                    <a:pt x="60442" y="426663"/>
                  </a:cubicBezTo>
                  <a:cubicBezTo>
                    <a:pt x="55150" y="350463"/>
                    <a:pt x="8584" y="167371"/>
                    <a:pt x="3292" y="96463"/>
                  </a:cubicBezTo>
                  <a:cubicBezTo>
                    <a:pt x="-2000" y="25555"/>
                    <a:pt x="-5175" y="9680"/>
                    <a:pt x="28692" y="1213"/>
                  </a:cubicBezTo>
                  <a:cubicBezTo>
                    <a:pt x="62559" y="-7254"/>
                    <a:pt x="135584" y="30846"/>
                    <a:pt x="206492" y="45663"/>
                  </a:cubicBezTo>
                  <a:cubicBezTo>
                    <a:pt x="277400" y="60480"/>
                    <a:pt x="404400" y="89055"/>
                    <a:pt x="454142" y="90113"/>
                  </a:cubicBezTo>
                  <a:cubicBezTo>
                    <a:pt x="503884" y="91171"/>
                    <a:pt x="500709" y="54130"/>
                    <a:pt x="504942" y="52013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1185104" y="4109460"/>
              <a:ext cx="527951" cy="504726"/>
            </a:xfrm>
            <a:custGeom>
              <a:avLst/>
              <a:gdLst>
                <a:gd name="connsiteX0" fmla="*/ 121551 w 527951"/>
                <a:gd name="connsiteY0" fmla="*/ 504726 h 504726"/>
                <a:gd name="connsiteX1" fmla="*/ 96151 w 527951"/>
                <a:gd name="connsiteY1" fmla="*/ 339626 h 504726"/>
                <a:gd name="connsiteX2" fmla="*/ 901 w 527951"/>
                <a:gd name="connsiteY2" fmla="*/ 53876 h 504726"/>
                <a:gd name="connsiteX3" fmla="*/ 159651 w 527951"/>
                <a:gd name="connsiteY3" fmla="*/ 3076 h 504726"/>
                <a:gd name="connsiteX4" fmla="*/ 388251 w 527951"/>
                <a:gd name="connsiteY4" fmla="*/ 98326 h 504726"/>
                <a:gd name="connsiteX5" fmla="*/ 527951 w 527951"/>
                <a:gd name="connsiteY5" fmla="*/ 60226 h 50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951" h="504726">
                  <a:moveTo>
                    <a:pt x="121551" y="504726"/>
                  </a:moveTo>
                  <a:cubicBezTo>
                    <a:pt x="118905" y="459747"/>
                    <a:pt x="116259" y="414768"/>
                    <a:pt x="96151" y="339626"/>
                  </a:cubicBezTo>
                  <a:cubicBezTo>
                    <a:pt x="76043" y="264484"/>
                    <a:pt x="-9682" y="109968"/>
                    <a:pt x="901" y="53876"/>
                  </a:cubicBezTo>
                  <a:cubicBezTo>
                    <a:pt x="11484" y="-2216"/>
                    <a:pt x="95093" y="-4332"/>
                    <a:pt x="159651" y="3076"/>
                  </a:cubicBezTo>
                  <a:cubicBezTo>
                    <a:pt x="224209" y="10484"/>
                    <a:pt x="326868" y="88801"/>
                    <a:pt x="388251" y="98326"/>
                  </a:cubicBezTo>
                  <a:cubicBezTo>
                    <a:pt x="449634" y="107851"/>
                    <a:pt x="488792" y="84038"/>
                    <a:pt x="527951" y="60226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39706" y="2457523"/>
              <a:ext cx="839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Feature 2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53833" y="5571648"/>
              <a:ext cx="839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Feature 1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785079" y="4729195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PCA</a:t>
              </a:r>
              <a:endParaRPr lang="ko-KR" alt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121400" y="4783594"/>
              <a:ext cx="485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LDA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8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95749" y="2996952"/>
            <a:ext cx="18004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PCA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4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PCA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PCA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50278" y="1377847"/>
            <a:ext cx="107500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PCA</a:t>
            </a:r>
            <a:r>
              <a:rPr lang="ko-KR" altLang="en-US" sz="2000" b="1" dirty="0" smtClean="0">
                <a:latin typeface="+mn-ea"/>
              </a:rPr>
              <a:t>는 </a:t>
            </a:r>
            <a:r>
              <a:rPr lang="en-US" altLang="ko-KR" sz="2000" b="1" dirty="0" smtClean="0">
                <a:latin typeface="+mn-ea"/>
              </a:rPr>
              <a:t>Principal Component Analysis</a:t>
            </a:r>
            <a:r>
              <a:rPr lang="ko-KR" altLang="en-US" sz="2000" b="1" dirty="0" smtClean="0">
                <a:latin typeface="+mn-ea"/>
              </a:rPr>
              <a:t>의 약자로 주성분 분석이라고 함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PCA</a:t>
            </a:r>
            <a:r>
              <a:rPr lang="ko-KR" altLang="en-US" sz="2000" b="1" dirty="0" smtClean="0">
                <a:latin typeface="+mn-ea"/>
              </a:rPr>
              <a:t>는 </a:t>
            </a:r>
            <a:r>
              <a:rPr lang="ko-KR" altLang="en-US" sz="2000" b="1" dirty="0">
                <a:latin typeface="+mn-ea"/>
              </a:rPr>
              <a:t>고차원의 데이터를 </a:t>
            </a:r>
            <a:r>
              <a:rPr lang="ko-KR" altLang="en-US" sz="2000" b="1" dirty="0" err="1">
                <a:latin typeface="+mn-ea"/>
              </a:rPr>
              <a:t>저차원의</a:t>
            </a:r>
            <a:r>
              <a:rPr lang="ko-KR" altLang="en-US" sz="2000" b="1" dirty="0">
                <a:latin typeface="+mn-ea"/>
              </a:rPr>
              <a:t> 데이터로 </a:t>
            </a:r>
            <a:r>
              <a:rPr lang="ko-KR" altLang="en-US" sz="2000" b="1" dirty="0" smtClean="0">
                <a:latin typeface="+mn-ea"/>
              </a:rPr>
              <a:t>변환하는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차원축소 방법 중 하나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PCA</a:t>
            </a:r>
            <a:r>
              <a:rPr lang="ko-KR" altLang="en-US" sz="2000" b="1" dirty="0" smtClean="0">
                <a:latin typeface="+mn-ea"/>
              </a:rPr>
              <a:t>로 찾은 주성분은 데이터 분포의 특성을 가장 잘 설명할 수 있는 벡터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+mn-ea"/>
              </a:rPr>
              <a:t>데이터 세트에서 강한 특징을 추출하는 데 사용되는 </a:t>
            </a:r>
            <a:r>
              <a:rPr lang="ko-KR" altLang="en-US" sz="2000" b="1" dirty="0" smtClean="0">
                <a:latin typeface="+mn-ea"/>
              </a:rPr>
              <a:t>기술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강한 특징이라는 것은 해당 특징이 각각의 그룹을 비교적 잘 구분하는 것을 의미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즉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특징이 구분이 없는 경우 해당 특징은 변별력이 없음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아래의 </a:t>
            </a:r>
            <a:r>
              <a:rPr lang="en-US" altLang="ko-KR" sz="2000" b="1" dirty="0" smtClean="0">
                <a:latin typeface="+mn-ea"/>
              </a:rPr>
              <a:t>PC 1</a:t>
            </a:r>
            <a:r>
              <a:rPr lang="ko-KR" altLang="en-US" sz="2000" b="1" dirty="0" smtClean="0">
                <a:latin typeface="+mn-ea"/>
              </a:rPr>
              <a:t>과 </a:t>
            </a:r>
            <a:r>
              <a:rPr lang="en-US" altLang="ko-KR" sz="2000" b="1" dirty="0" smtClean="0">
                <a:latin typeface="+mn-ea"/>
              </a:rPr>
              <a:t>PC 2 </a:t>
            </a:r>
            <a:r>
              <a:rPr lang="ko-KR" altLang="en-US" sz="2000" b="1" dirty="0" smtClean="0">
                <a:latin typeface="+mn-ea"/>
              </a:rPr>
              <a:t>중 어느 것이 더 변별력이 있을까</a:t>
            </a:r>
            <a:r>
              <a:rPr lang="en-US" altLang="ko-KR" sz="2000" b="1" dirty="0" smtClean="0">
                <a:latin typeface="+mn-ea"/>
              </a:rPr>
              <a:t>? </a:t>
            </a:r>
            <a:r>
              <a:rPr lang="ko-KR" altLang="en-US" sz="2000" b="1" dirty="0" smtClean="0">
                <a:latin typeface="+mn-ea"/>
              </a:rPr>
              <a:t>답은 </a:t>
            </a:r>
            <a:r>
              <a:rPr lang="en-US" altLang="ko-KR" sz="2000" b="1" dirty="0" smtClean="0">
                <a:latin typeface="+mn-ea"/>
              </a:rPr>
              <a:t>1</a:t>
            </a:r>
            <a:r>
              <a:rPr lang="ko-KR" altLang="en-US" sz="2000" b="1" dirty="0" smtClean="0">
                <a:latin typeface="+mn-ea"/>
              </a:rPr>
              <a:t>입니다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endParaRPr lang="en-US" altLang="ko-KR" sz="2000" b="1" dirty="0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즉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데이터의 분산아 </a:t>
            </a:r>
            <a:r>
              <a:rPr lang="ko-KR" altLang="en-US" sz="2000" b="1" dirty="0" err="1" smtClean="0">
                <a:latin typeface="+mn-ea"/>
              </a:rPr>
              <a:t>큰것이</a:t>
            </a:r>
            <a:r>
              <a:rPr lang="ko-KR" altLang="en-US" sz="2000" b="1" dirty="0" smtClean="0">
                <a:latin typeface="+mn-ea"/>
              </a:rPr>
              <a:t> 더 변별력이 있음을 알 수 있음</a:t>
            </a:r>
            <a:endParaRPr lang="en-US" altLang="ko-KR" sz="2000" b="1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42" y="3695699"/>
            <a:ext cx="4335740" cy="9664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63266" y="373726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3266" y="422050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7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PCA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0278" y="843282"/>
            <a:ext cx="108114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그림에서 데이터의 분산이 가장 큰 순서대로 새로운 축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성분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ko-KR" altLang="en-US" sz="2000" b="1" dirty="0" smtClean="0">
                <a:latin typeface="+mn-ea"/>
              </a:rPr>
              <a:t>을 구성함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이 때 두 개의 파란색 선이 데이터의 분포를 나타내는 주성분</a:t>
            </a:r>
            <a:r>
              <a:rPr lang="en-US" altLang="ko-KR" sz="2000" b="1" dirty="0" smtClean="0">
                <a:latin typeface="+mn-ea"/>
              </a:rPr>
              <a:t>, PC(principal component)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3468694" y="2650731"/>
            <a:ext cx="4453844" cy="3423850"/>
            <a:chOff x="2781209" y="2126821"/>
            <a:chExt cx="4453844" cy="3423850"/>
          </a:xfrm>
        </p:grpSpPr>
        <p:cxnSp>
          <p:nvCxnSpPr>
            <p:cNvPr id="12" name="직선 화살표 연결선 11"/>
            <p:cNvCxnSpPr/>
            <p:nvPr/>
          </p:nvCxnSpPr>
          <p:spPr>
            <a:xfrm flipV="1">
              <a:off x="3613322" y="2165824"/>
              <a:ext cx="0" cy="31150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3620926" y="5268555"/>
              <a:ext cx="36141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4092188" y="4400128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130153" y="4168041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538108" y="4598706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01239" y="4699203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027902" y="3201844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496833" y="4134312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720383" y="3198757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613549" y="3818417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945352" y="3733233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57172" y="2877054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81209" y="2159547"/>
              <a:ext cx="839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Feature 2</a:t>
              </a:r>
              <a:endParaRPr lang="ko-KR" alt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95336" y="5273672"/>
              <a:ext cx="839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Feature 1</a:t>
              </a:r>
              <a:endParaRPr lang="ko-KR" altLang="en-US" sz="1200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4904077" y="4093329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519585" y="3283941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865450" y="2794504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6025787" y="3249438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5250152" y="4038033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5439722" y="3584574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5747744" y="3507088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276618" y="2682561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6147256" y="2989063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5097752" y="3885633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5211612" y="3390593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5813601" y="3272578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5516899" y="3822430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4817508" y="3487949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548201" y="3153469"/>
              <a:ext cx="82550" cy="82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3784147" y="2436546"/>
              <a:ext cx="2846604" cy="26496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395336" y="2126821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</a:rPr>
                <a:t>1</a:t>
              </a:r>
              <a:r>
                <a:rPr lang="en-US" altLang="ko-KR" sz="1200" b="1" baseline="30000" dirty="0" smtClean="0">
                  <a:solidFill>
                    <a:srgbClr val="0070C0"/>
                  </a:solidFill>
                </a:rPr>
                <a:t>st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 PC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4795313" y="2878540"/>
              <a:ext cx="1230474" cy="133006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315927" y="2500370"/>
              <a:ext cx="6479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</a:rPr>
                <a:t>2</a:t>
              </a:r>
              <a:r>
                <a:rPr lang="en-US" altLang="ko-KR" sz="1200" b="1" baseline="30000" dirty="0" smtClean="0">
                  <a:solidFill>
                    <a:srgbClr val="0070C0"/>
                  </a:solidFill>
                </a:rPr>
                <a:t>nd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 PC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5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PCA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맑은 고딕" panose="020B0503020000020004" pitchFamily="50" charset="-127"/>
              <a:buChar char="■"/>
            </a:pPr>
            <a:r>
              <a:rPr lang="ko-KR" altLang="en-US" sz="2000" b="1" dirty="0" smtClean="0">
                <a:latin typeface="+mn-ea"/>
              </a:rPr>
              <a:t>고유벡터 </a:t>
            </a:r>
            <a:r>
              <a:rPr lang="en-US" altLang="ko-KR" sz="2000" b="1" dirty="0" smtClean="0">
                <a:latin typeface="+mn-ea"/>
              </a:rPr>
              <a:t>(Eigenvectors)</a:t>
            </a:r>
            <a:r>
              <a:rPr lang="ko-KR" altLang="en-US" sz="2000" b="1" dirty="0" smtClean="0">
                <a:latin typeface="+mn-ea"/>
              </a:rPr>
              <a:t>와 </a:t>
            </a:r>
            <a:r>
              <a:rPr lang="ko-KR" altLang="en-US" sz="2000" b="1" dirty="0" err="1" smtClean="0">
                <a:latin typeface="+mn-ea"/>
              </a:rPr>
              <a:t>고유값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(Eigenvalues)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0278" y="1377847"/>
            <a:ext cx="107500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주성분은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고유벡터와 </a:t>
            </a:r>
            <a:r>
              <a:rPr lang="ko-KR" altLang="en-US" sz="2000" b="1" dirty="0" err="1" smtClean="0">
                <a:latin typeface="+mn-ea"/>
              </a:rPr>
              <a:t>고유값을</a:t>
            </a:r>
            <a:r>
              <a:rPr lang="ko-KR" altLang="en-US" sz="2000" b="1" dirty="0" smtClean="0">
                <a:latin typeface="+mn-ea"/>
              </a:rPr>
              <a:t> 통해 구할 수 있음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고유벡터와 </a:t>
            </a:r>
            <a:r>
              <a:rPr lang="ko-KR" altLang="en-US" sz="2000" b="1" dirty="0" err="1" smtClean="0">
                <a:latin typeface="+mn-ea"/>
              </a:rPr>
              <a:t>고유값은</a:t>
            </a:r>
            <a:r>
              <a:rPr lang="ko-KR" altLang="en-US" sz="2000" b="1" dirty="0" smtClean="0">
                <a:latin typeface="+mn-ea"/>
              </a:rPr>
              <a:t> 쌍으로 존재함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고유벡터는 데이터의 분포를 나타내는 선</a:t>
            </a:r>
            <a:r>
              <a:rPr lang="en-US" altLang="ko-KR" sz="2000" b="1" dirty="0" smtClean="0">
                <a:latin typeface="+mn-ea"/>
              </a:rPr>
              <a:t>, </a:t>
            </a:r>
            <a:br>
              <a:rPr lang="en-US" altLang="ko-KR" sz="2000" b="1" dirty="0" smtClean="0">
                <a:latin typeface="+mn-ea"/>
              </a:rPr>
            </a:br>
            <a:r>
              <a:rPr lang="ko-KR" altLang="en-US" sz="2000" b="1" dirty="0" err="1" smtClean="0">
                <a:latin typeface="+mn-ea"/>
              </a:rPr>
              <a:t>고유값은</a:t>
            </a:r>
            <a:r>
              <a:rPr lang="ko-KR" altLang="en-US" sz="2000" b="1" dirty="0" smtClean="0">
                <a:latin typeface="+mn-ea"/>
              </a:rPr>
              <a:t> 해당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고유벡터에 대해 데이터가 분포하는 분산을 의미함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예를 들어 아래 그림에서 데이터의 분포를 나타내는 선은 고유벡터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아래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그림에서 선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고유벡터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ko-KR" altLang="en-US" sz="2000" b="1" dirty="0" smtClean="0">
                <a:latin typeface="+mn-ea"/>
              </a:rPr>
              <a:t>에 사상된 데이터들의 분산은 </a:t>
            </a:r>
            <a:r>
              <a:rPr lang="ko-KR" altLang="en-US" sz="2000" b="1" dirty="0" err="1" smtClean="0">
                <a:latin typeface="+mn-ea"/>
              </a:rPr>
              <a:t>고유값</a:t>
            </a:r>
            <a:endParaRPr lang="en-US" altLang="ko-KR" sz="2000" b="1" dirty="0" smtClean="0"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222744" y="3687176"/>
            <a:ext cx="5387856" cy="2158371"/>
            <a:chOff x="3716594" y="3757397"/>
            <a:chExt cx="5387856" cy="2158371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3716594" y="4940710"/>
              <a:ext cx="448350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3880809" y="4304751"/>
              <a:ext cx="208256" cy="208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561656" y="4024646"/>
              <a:ext cx="208256" cy="208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242576" y="3757397"/>
              <a:ext cx="208256" cy="208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947361" y="4260506"/>
              <a:ext cx="208256" cy="208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6776409" y="4482678"/>
              <a:ext cx="208256" cy="208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7558074" y="4518603"/>
              <a:ext cx="208256" cy="208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256856" y="5264286"/>
              <a:ext cx="208256" cy="208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918112" y="5707512"/>
              <a:ext cx="208256" cy="208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98622" y="5603384"/>
              <a:ext cx="208256" cy="208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375004" y="5499256"/>
              <a:ext cx="208256" cy="208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130370" y="5175739"/>
              <a:ext cx="208256" cy="208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/>
            <p:cNvCxnSpPr>
              <a:stCxn id="13" idx="4"/>
            </p:cNvCxnSpPr>
            <p:nvPr/>
          </p:nvCxnSpPr>
          <p:spPr>
            <a:xfrm>
              <a:off x="3984937" y="4513007"/>
              <a:ext cx="0" cy="4277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5" idx="4"/>
            </p:cNvCxnSpPr>
            <p:nvPr/>
          </p:nvCxnSpPr>
          <p:spPr>
            <a:xfrm>
              <a:off x="4665784" y="4232902"/>
              <a:ext cx="0" cy="7078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5347016" y="3965653"/>
              <a:ext cx="0" cy="9750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6051489" y="4468762"/>
              <a:ext cx="0" cy="47194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6880537" y="4690934"/>
              <a:ext cx="0" cy="24977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7652989" y="4726858"/>
              <a:ext cx="0" cy="21385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4360984" y="4940709"/>
              <a:ext cx="0" cy="31798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V="1">
              <a:off x="5014424" y="4940709"/>
              <a:ext cx="0" cy="7612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5802750" y="4940709"/>
              <a:ext cx="0" cy="65714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6479132" y="4940709"/>
              <a:ext cx="0" cy="5530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7234498" y="4940709"/>
              <a:ext cx="0" cy="24243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304231" y="477534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/>
                <a:t>고유벡터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203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1040</Words>
  <Application>Microsoft Office PowerPoint</Application>
  <PresentationFormat>와이드스크린</PresentationFormat>
  <Paragraphs>245</Paragraphs>
  <Slides>30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함초롬바탕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leekeonhoon</cp:lastModifiedBy>
  <cp:revision>166</cp:revision>
  <dcterms:created xsi:type="dcterms:W3CDTF">2016-12-05T02:51:06Z</dcterms:created>
  <dcterms:modified xsi:type="dcterms:W3CDTF">2017-09-01T01:07:22Z</dcterms:modified>
</cp:coreProperties>
</file>