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7" r:id="rId2"/>
    <p:sldId id="256" r:id="rId3"/>
    <p:sldId id="266" r:id="rId4"/>
    <p:sldId id="267" r:id="rId5"/>
    <p:sldId id="268" r:id="rId6"/>
    <p:sldId id="270" r:id="rId7"/>
    <p:sldId id="294" r:id="rId8"/>
    <p:sldId id="295" r:id="rId9"/>
    <p:sldId id="296" r:id="rId10"/>
    <p:sldId id="283" r:id="rId11"/>
    <p:sldId id="297" r:id="rId12"/>
    <p:sldId id="284" r:id="rId13"/>
    <p:sldId id="302" r:id="rId14"/>
    <p:sldId id="300" r:id="rId15"/>
    <p:sldId id="287" r:id="rId16"/>
    <p:sldId id="286" r:id="rId17"/>
    <p:sldId id="288" r:id="rId18"/>
    <p:sldId id="290" r:id="rId19"/>
    <p:sldId id="289" r:id="rId20"/>
    <p:sldId id="291" r:id="rId21"/>
    <p:sldId id="292" r:id="rId22"/>
    <p:sldId id="293" r:id="rId23"/>
    <p:sldId id="269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5652" autoAdjust="0"/>
  </p:normalViewPr>
  <p:slideViewPr>
    <p:cSldViewPr snapToGrid="0">
      <p:cViewPr varScale="1">
        <p:scale>
          <a:sx n="62" d="100"/>
          <a:sy n="62" d="100"/>
        </p:scale>
        <p:origin x="42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84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</c:dPt>
          <c:dPt>
            <c:idx val="1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670704"/>
        <c:axId val="403674232"/>
      </c:scatterChart>
      <c:valAx>
        <c:axId val="40367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674232"/>
        <c:crosses val="autoZero"/>
        <c:crossBetween val="midCat"/>
      </c:valAx>
      <c:valAx>
        <c:axId val="40367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67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>
              <a:noFill/>
            </a:ln>
          </c:spPr>
          <c:dPt>
            <c:idx val="9"/>
            <c:marker>
              <c:spPr>
                <a:solidFill>
                  <a:srgbClr val="92D050"/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rgbClr val="FFC000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</c:v>
                </c:pt>
                <c:pt idx="10">
                  <c:v>5.85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1.5</c:v>
                </c:pt>
                <c:pt idx="10">
                  <c:v>5.71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675016"/>
        <c:axId val="403669920"/>
      </c:scatterChart>
      <c:valAx>
        <c:axId val="403675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403669920"/>
        <c:crosses val="autoZero"/>
        <c:crossBetween val="midCat"/>
      </c:valAx>
      <c:valAx>
        <c:axId val="403669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403675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9"/>
            <c:marker>
              <c:spPr>
                <a:solidFill>
                  <a:srgbClr val="FFC000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</a:ln>
                <a:effectLst/>
              </c:spPr>
            </c:marker>
            <c:bubble3D val="0"/>
          </c:dPt>
          <c:dPt>
            <c:idx val="10"/>
            <c:marker>
              <c:spPr>
                <a:solidFill>
                  <a:srgbClr val="FFC000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</a:ln>
                <a:effectLst/>
              </c:spPr>
            </c:marker>
            <c:bubble3D val="0"/>
          </c:dPt>
          <c:dPt>
            <c:idx val="11"/>
            <c:bubble3D val="0"/>
          </c:dPt>
          <c:dPt>
            <c:idx val="12"/>
            <c:bubble3D val="0"/>
          </c:dPt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  <c:pt idx="11">
                  <c:v>1</c:v>
                </c:pt>
                <c:pt idx="12">
                  <c:v>5.85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  <c:pt idx="11">
                  <c:v>1.5</c:v>
                </c:pt>
                <c:pt idx="12">
                  <c:v>5.71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669136"/>
        <c:axId val="403668744"/>
      </c:scatterChart>
      <c:valAx>
        <c:axId val="40366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668744"/>
        <c:crosses val="autoZero"/>
        <c:crossBetween val="midCat"/>
      </c:valAx>
      <c:valAx>
        <c:axId val="40366874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66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>
              <a:noFill/>
            </a:ln>
          </c:spPr>
          <c:dPt>
            <c:idx val="9"/>
            <c:marker>
              <c:spPr>
                <a:solidFill>
                  <a:srgbClr val="92D050"/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rgbClr val="FFC000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32120"/>
        <c:axId val="207333296"/>
      </c:scatterChart>
      <c:valAx>
        <c:axId val="207332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207333296"/>
        <c:crosses val="autoZero"/>
        <c:crossBetween val="midCat"/>
      </c:valAx>
      <c:valAx>
        <c:axId val="207333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2073321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400" dirty="0" smtClean="0"/>
            <a:t>y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0.45275</cdr:x>
      <cdr:y>0.93009</cdr:y>
    </cdr:from>
    <cdr:to>
      <cdr:x>0.54725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59964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400" dirty="0"/>
            <a:t>x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0.20571</cdr:x>
      <cdr:y>0.78256</cdr:y>
    </cdr:from>
    <cdr:to>
      <cdr:x>0.20571</cdr:x>
      <cdr:y>0.88742</cdr:y>
    </cdr:to>
    <cdr:cxnSp macro="">
      <cdr:nvCxnSpPr>
        <cdr:cNvPr id="26" name="직선 화살표 연결선 25"/>
        <cdr:cNvCxnSpPr/>
      </cdr:nvCxnSpPr>
      <cdr:spPr>
        <a:xfrm xmlns:a="http://schemas.openxmlformats.org/drawingml/2006/main" flipV="1">
          <a:off x="1253988" y="3224315"/>
          <a:ext cx="0" cy="432048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accent6">
              <a:lumMod val="60000"/>
              <a:lumOff val="4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0.14891</cdr:x>
      <cdr:y>0.90702</cdr:y>
    </cdr:from>
    <cdr:to>
      <cdr:x>0.29263</cdr:x>
      <cdr:y>0.9898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907778" y="3737132"/>
          <a:ext cx="876117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클러스터 </a:t>
          </a:r>
          <a:r>
            <a:rPr lang="en-US" altLang="ko-KR" sz="900" dirty="0" smtClean="0"/>
            <a:t>A</a:t>
          </a:r>
          <a:r>
            <a:rPr lang="ko-KR" altLang="en-US" sz="900" dirty="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초기 중심점</a:t>
          </a:r>
          <a:endParaRPr lang="ko-KR" altLang="en-US" sz="900" dirty="0"/>
        </a:p>
      </cdr:txBody>
    </cdr:sp>
  </cdr:relSizeAnchor>
  <cdr:relSizeAnchor xmlns:cdr="http://schemas.openxmlformats.org/drawingml/2006/chartDrawing">
    <cdr:from>
      <cdr:x>0.3039</cdr:x>
      <cdr:y>0.90453</cdr:y>
    </cdr:from>
    <cdr:to>
      <cdr:x>0.45414</cdr:x>
      <cdr:y>0.98731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1852584" y="3726886"/>
          <a:ext cx="915863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클러스터 </a:t>
          </a:r>
          <a:r>
            <a:rPr lang="en-US" altLang="ko-KR" sz="900" dirty="0"/>
            <a:t>B</a:t>
          </a:r>
          <a:r>
            <a:rPr lang="ko-KR" altLang="en-US" sz="900" dirty="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초기 중심점</a:t>
          </a:r>
          <a:endParaRPr lang="ko-KR" altLang="en-US" sz="9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400" dirty="0" smtClean="0"/>
            <a:t>y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0.45275</cdr:x>
      <cdr:y>0.93009</cdr:y>
    </cdr:from>
    <cdr:to>
      <cdr:x>0.54725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59964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400" dirty="0"/>
            <a:t>x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0.83679</cdr:x>
      <cdr:y>0.38449</cdr:y>
    </cdr:from>
    <cdr:to>
      <cdr:x>0.96673</cdr:x>
      <cdr:y>0.45439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1083" y="1584176"/>
          <a:ext cx="792088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(5.85, 5.71)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0.83679</cdr:x>
      <cdr:y>0.69907</cdr:y>
    </cdr:from>
    <cdr:to>
      <cdr:x>0.93129</cdr:x>
      <cdr:y>0.7515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01083" y="2880320"/>
          <a:ext cx="576064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(1, 1.5)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0.22255</cdr:x>
      <cdr:y>0.73402</cdr:y>
    </cdr:from>
    <cdr:to>
      <cdr:x>0.83679</cdr:x>
      <cdr:y>0.73402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356667" y="3024336"/>
          <a:ext cx="374441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0.5533</cdr:x>
      <cdr:y>0.41944</cdr:y>
    </cdr:from>
    <cdr:to>
      <cdr:x>0.83679</cdr:x>
      <cdr:y>0.41944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>
          <a:off x="3372891" y="1728192"/>
          <a:ext cx="172819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0.83545</cdr:x>
      <cdr:y>0.75415</cdr:y>
    </cdr:from>
    <cdr:to>
      <cdr:x>0.97917</cdr:x>
      <cdr:y>0.83693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5092917" y="3107290"/>
          <a:ext cx="876117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클러스터 </a:t>
          </a:r>
          <a:r>
            <a:rPr lang="en-US" altLang="ko-KR" sz="900" dirty="0" smtClean="0"/>
            <a:t>A</a:t>
          </a:r>
          <a:r>
            <a:rPr lang="ko-KR" altLang="en-US" sz="900" dirty="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두 번째 중심점</a:t>
          </a:r>
          <a:endParaRPr lang="ko-KR" altLang="en-US" sz="900" dirty="0"/>
        </a:p>
      </cdr:txBody>
    </cdr:sp>
  </cdr:relSizeAnchor>
  <cdr:relSizeAnchor xmlns:cdr="http://schemas.openxmlformats.org/drawingml/2006/chartDrawing">
    <cdr:from>
      <cdr:x>0.82849</cdr:x>
      <cdr:y>0.44032</cdr:y>
    </cdr:from>
    <cdr:to>
      <cdr:x>0.97873</cdr:x>
      <cdr:y>0.5231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5050464" y="1814212"/>
          <a:ext cx="915863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클러스터 </a:t>
          </a:r>
          <a:r>
            <a:rPr lang="en-US" altLang="ko-KR" sz="900" dirty="0"/>
            <a:t>B</a:t>
          </a:r>
          <a:r>
            <a:rPr lang="ko-KR" altLang="en-US" sz="900" dirty="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두 번째  중심점</a:t>
          </a:r>
          <a:endParaRPr lang="ko-KR" altLang="en-US" sz="9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0.0122</cdr:x>
      <cdr:y>0.39465</cdr:y>
    </cdr:from>
    <cdr:to>
      <cdr:x>0.10131</cdr:x>
      <cdr:y>0.4975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134106" y="1566354"/>
          <a:ext cx="423754" cy="5431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y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0.43507</cdr:x>
      <cdr:y>0.93009</cdr:y>
    </cdr:from>
    <cdr:to>
      <cdr:x>0.52957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652162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800" dirty="0"/>
            <a:t>x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0.83802</cdr:x>
      <cdr:y>0.17477</cdr:y>
    </cdr:from>
    <cdr:to>
      <cdr:x>0.97961</cdr:x>
      <cdr:y>0.24737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8570" y="720093"/>
          <a:ext cx="863124" cy="2991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(8.5, 8.5)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0.83939</cdr:x>
      <cdr:y>0.67844</cdr:y>
    </cdr:from>
    <cdr:to>
      <cdr:x>1</cdr:x>
      <cdr:y>0.74997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16920" y="2795330"/>
          <a:ext cx="979079" cy="294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(1.8, 1.8)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0.28182</cdr:x>
      <cdr:y>0.71339</cdr:y>
    </cdr:from>
    <cdr:to>
      <cdr:x>0.83939</cdr:x>
      <cdr:y>0.71654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717953" y="2939342"/>
          <a:ext cx="3398992" cy="129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0.73048</cdr:x>
      <cdr:y>0.20972</cdr:y>
    </cdr:from>
    <cdr:to>
      <cdr:x>0.83802</cdr:x>
      <cdr:y>0.21107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 flipV="1">
          <a:off x="4453006" y="864095"/>
          <a:ext cx="655564" cy="556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0.83974</cdr:x>
      <cdr:y>0.77271</cdr:y>
    </cdr:from>
    <cdr:to>
      <cdr:x>0.97091</cdr:x>
      <cdr:y>0.85549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5119072" y="3183756"/>
          <a:ext cx="799612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00" dirty="0" smtClean="0"/>
            <a:t>클러스터 </a:t>
          </a:r>
          <a:r>
            <a:rPr lang="en-US" altLang="ko-KR" sz="1000" dirty="0"/>
            <a:t>A</a:t>
          </a:r>
          <a:r>
            <a:rPr lang="ko-KR" altLang="en-US" sz="1000" dirty="0" smtClean="0"/>
            <a:t>의 </a:t>
          </a:r>
          <a:endParaRPr lang="en-US" altLang="ko-KR" sz="1000" dirty="0" smtClean="0"/>
        </a:p>
        <a:p xmlns:a="http://schemas.openxmlformats.org/drawingml/2006/main">
          <a:r>
            <a:rPr lang="ko-KR" altLang="en-US" sz="1000" dirty="0" smtClean="0"/>
            <a:t>세 번째 중심점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0.83146</cdr:x>
      <cdr:y>0.24746</cdr:y>
    </cdr:from>
    <cdr:to>
      <cdr:x>1</cdr:x>
      <cdr:y>0.33024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5068580" y="1019583"/>
          <a:ext cx="1027420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dirty="0" smtClean="0"/>
            <a:t>클러스터 </a:t>
          </a:r>
          <a:r>
            <a:rPr lang="en-US" altLang="ko-KR" sz="1050" dirty="0"/>
            <a:t>B</a:t>
          </a:r>
          <a:r>
            <a:rPr lang="ko-KR" altLang="en-US" sz="1050" dirty="0" smtClean="0"/>
            <a:t>의 </a:t>
          </a:r>
          <a:endParaRPr lang="en-US" altLang="ko-KR" sz="1050" dirty="0" smtClean="0"/>
        </a:p>
        <a:p xmlns:a="http://schemas.openxmlformats.org/drawingml/2006/main">
          <a:r>
            <a:rPr lang="ko-KR" altLang="en-US" sz="1050" dirty="0" smtClean="0"/>
            <a:t>세 번째 중심점</a:t>
          </a:r>
          <a:endParaRPr lang="ko-KR" altLang="en-US" sz="105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y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0.43756</cdr:x>
      <cdr:y>0.93009</cdr:y>
    </cdr:from>
    <cdr:to>
      <cdr:x>0.53206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667371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x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0.83802</cdr:x>
      <cdr:y>0.17477</cdr:y>
    </cdr:from>
    <cdr:to>
      <cdr:x>0.9908</cdr:x>
      <cdr:y>0.25093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8569" y="720092"/>
          <a:ext cx="931327" cy="3137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(8.5, 8.5)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0.83939</cdr:x>
      <cdr:y>0.67844</cdr:y>
    </cdr:from>
    <cdr:to>
      <cdr:x>0.9882</cdr:x>
      <cdr:y>0.74836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16920" y="2795329"/>
          <a:ext cx="907171" cy="2880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(1.8, 1.8)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0.26559</cdr:x>
      <cdr:y>0.71339</cdr:y>
    </cdr:from>
    <cdr:to>
      <cdr:x>0.83939</cdr:x>
      <cdr:y>0.71775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619046" y="2939332"/>
          <a:ext cx="3497875" cy="1794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0.71867</cdr:x>
      <cdr:y>0.20459</cdr:y>
    </cdr:from>
    <cdr:to>
      <cdr:x>0.83802</cdr:x>
      <cdr:y>0.21285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 flipV="1">
          <a:off x="4381013" y="842960"/>
          <a:ext cx="727556" cy="3402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5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0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5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6AA1-E059-4176-A049-B8ECCDEADAFC}" type="datetime1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CEC-397D-4654-B9C3-79325AFDBBDF}" type="datetime1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EAD-4040-4660-B326-7D7C3890BFD9}" type="datetime1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5363" y="1473115"/>
            <a:ext cx="37978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장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K-means  </a:t>
            </a:r>
            <a:endParaRPr lang="ko-KR" altLang="en-US" sz="4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2922" y="3598209"/>
            <a:ext cx="83702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인용된 자료에 대한 저작권 출처 표기 안내</a:t>
            </a:r>
            <a:br>
              <a:rPr lang="ko-KR" altLang="en-US" dirty="0">
                <a:solidFill>
                  <a:srgbClr val="FF0000"/>
                </a:solidFill>
              </a:rPr>
            </a:br>
            <a:r>
              <a:rPr lang="en-US" altLang="ko-KR" dirty="0"/>
              <a:t>1) </a:t>
            </a:r>
            <a:r>
              <a:rPr lang="ko-KR" altLang="en-US" dirty="0"/>
              <a:t>모든 인용한 자료는 정확한 출처를 기재해 주셔야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저작권이 확보된 자료만 사용이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(1) K</a:t>
            </a:r>
            <a:r>
              <a:rPr lang="ko-KR" altLang="en-US" sz="2000" dirty="0" smtClean="0">
                <a:latin typeface="+mn-ea"/>
              </a:rPr>
              <a:t>값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클러스터 개수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설정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830316" y="1910522"/>
            <a:ext cx="10216055" cy="4495231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4624"/>
              </p:ext>
            </p:extLst>
          </p:nvPr>
        </p:nvGraphicFramePr>
        <p:xfrm>
          <a:off x="1045866" y="2272197"/>
          <a:ext cx="3619917" cy="37718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06639"/>
                <a:gridCol w="1206639"/>
                <a:gridCol w="1206639"/>
              </a:tblGrid>
              <a:tr h="532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내용 개체 틀 3"/>
          <p:cNvSpPr>
            <a:spLocks noGrp="1"/>
          </p:cNvSpPr>
          <p:nvPr/>
        </p:nvSpPr>
        <p:spPr bwMode="auto">
          <a:xfrm>
            <a:off x="4828781" y="2272197"/>
            <a:ext cx="8702893" cy="1308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클러스터 개수 </a:t>
            </a:r>
            <a:r>
              <a:rPr lang="en-US" altLang="ko-KR" sz="1800" dirty="0" smtClean="0">
                <a:latin typeface="+mn-ea"/>
              </a:rPr>
              <a:t>K :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클러스터 대상 데이터 </a:t>
            </a:r>
            <a:r>
              <a:rPr lang="en-US" altLang="ko-KR" sz="1800" dirty="0" smtClean="0">
                <a:latin typeface="+mn-ea"/>
              </a:rPr>
              <a:t>: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    (1,1), (2,1), (1,2), (2,2), (3,3), (8,8), (8,9), (9,8), (9,9) </a:t>
            </a:r>
            <a:r>
              <a:rPr lang="ko-KR" altLang="en-US" sz="1800" dirty="0" smtClean="0">
                <a:latin typeface="+mn-ea"/>
              </a:rPr>
              <a:t>총 </a:t>
            </a:r>
            <a:r>
              <a:rPr lang="en-US" altLang="ko-KR" sz="1800" dirty="0" smtClean="0">
                <a:latin typeface="+mn-ea"/>
              </a:rPr>
              <a:t>9</a:t>
            </a:r>
            <a:r>
              <a:rPr lang="ko-KR" altLang="en-US" sz="1800" dirty="0" smtClean="0">
                <a:latin typeface="+mn-ea"/>
              </a:rPr>
              <a:t>개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거리 측정 방법 </a:t>
            </a:r>
            <a:r>
              <a:rPr lang="en-US" altLang="ko-KR" sz="1800" dirty="0" smtClean="0">
                <a:latin typeface="+mn-ea"/>
              </a:rPr>
              <a:t>: </a:t>
            </a:r>
            <a:r>
              <a:rPr lang="ko-KR" altLang="en-US" sz="1800" dirty="0" err="1" smtClean="0">
                <a:latin typeface="+mn-ea"/>
              </a:rPr>
              <a:t>유클리드</a:t>
            </a:r>
            <a:r>
              <a:rPr lang="ko-KR" altLang="en-US" sz="1800" dirty="0" smtClean="0">
                <a:latin typeface="+mn-ea"/>
              </a:rPr>
              <a:t> 거리 측정법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(2) </a:t>
            </a:r>
            <a:r>
              <a:rPr lang="ko-KR" altLang="en-US" sz="2000" dirty="0" smtClean="0">
                <a:latin typeface="+mn-ea"/>
              </a:rPr>
              <a:t>클러스터 초기 임의의 중심 값 선택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1994637" y="1710826"/>
            <a:ext cx="8501122" cy="4495231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181793" y="2691982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06407"/>
              </p:ext>
            </p:extLst>
          </p:nvPr>
        </p:nvGraphicFramePr>
        <p:xfrm>
          <a:off x="5222651" y="2691982"/>
          <a:ext cx="5112568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56284"/>
                <a:gridCol w="2556284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</a:t>
                      </a:r>
                      <a:r>
                        <a:rPr lang="ko-KR" altLang="en-US" sz="1600" baseline="0" dirty="0" smtClean="0"/>
                        <a:t> 값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023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</a:t>
                      </a:r>
                      <a:r>
                        <a:rPr lang="en-US" altLang="ko-KR" sz="1200" baseline="0" dirty="0" smtClean="0"/>
                        <a:t> 1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/>
                </a:tc>
              </a:tr>
              <a:tr h="3023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(2,1)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(3)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각 클러스터의 중심점과의 거리 계산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0" name="내용 개체 틀 3"/>
          <p:cNvSpPr>
            <a:spLocks noGrp="1"/>
          </p:cNvSpPr>
          <p:nvPr/>
        </p:nvSpPr>
        <p:spPr bwMode="auto">
          <a:xfrm>
            <a:off x="1955473" y="1396793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1955473" y="1710826"/>
            <a:ext cx="8344666" cy="5110390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43116"/>
              </p:ext>
            </p:extLst>
          </p:nvPr>
        </p:nvGraphicFramePr>
        <p:xfrm>
          <a:off x="2498424" y="1865201"/>
          <a:ext cx="7143697" cy="479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58"/>
                <a:gridCol w="2752175"/>
                <a:gridCol w="617687"/>
                <a:gridCol w="2996077"/>
              </a:tblGrid>
              <a:tr h="494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/>
                        <a:t>클러스터 </a:t>
                      </a:r>
                      <a:r>
                        <a:rPr lang="en-US" altLang="ko-KR" sz="1300" baseline="0" dirty="0" smtClean="0"/>
                        <a:t>A</a:t>
                      </a:r>
                      <a:r>
                        <a:rPr lang="ko-KR" altLang="en-US" sz="1300" baseline="0" dirty="0" smtClean="0"/>
                        <a:t>의 </a:t>
                      </a:r>
                      <a:endParaRPr lang="en-US" altLang="ko-KR" sz="13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중심점 </a:t>
                      </a:r>
                      <a:r>
                        <a:rPr lang="en-US" altLang="ko-KR" sz="1300" dirty="0" smtClean="0"/>
                        <a:t>(1, 1)</a:t>
                      </a:r>
                      <a:r>
                        <a:rPr lang="ko-KR" altLang="en-US" sz="1300" dirty="0" smtClean="0"/>
                        <a:t>과의 거리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대소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비교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클러스터 </a:t>
                      </a:r>
                      <a:r>
                        <a:rPr lang="en-US" altLang="ko-KR" sz="1300" dirty="0" smtClean="0"/>
                        <a:t>B</a:t>
                      </a:r>
                      <a:r>
                        <a:rPr lang="ko-KR" altLang="en-US" sz="1300" dirty="0" smtClean="0"/>
                        <a:t>의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중심점 </a:t>
                      </a:r>
                      <a:r>
                        <a:rPr lang="en-US" altLang="ko-KR" sz="1300" dirty="0" smtClean="0"/>
                        <a:t>(2, 1)</a:t>
                      </a:r>
                      <a:r>
                        <a:rPr lang="ko-KR" altLang="en-US" sz="1300" baseline="0" dirty="0" smtClean="0"/>
                        <a:t>과</a:t>
                      </a:r>
                      <a:r>
                        <a:rPr lang="ko-KR" altLang="en-US" sz="1300" dirty="0" smtClean="0"/>
                        <a:t>의 거리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43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113889" r="-132080" b="-8847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7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113889" r="-813" b="-884722"/>
                      </a:stretch>
                    </a:blipFill>
                  </a:tcPr>
                </a:tc>
              </a:tr>
              <a:tr h="43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210959" r="-132080" b="-77260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210959" r="-813" b="-772603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294805" r="-132080" b="-6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7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294805" r="-813" b="-6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394805" r="-132080" b="-5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394805" r="-813" b="-5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494805" r="-132080" b="-4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494805" r="-813" b="-4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594805" r="-132080" b="-3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594805" r="-813" b="-3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694805" r="-132080" b="-2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694805" r="-813" b="-2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794805" r="-132080" b="-1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794805" r="-813" b="-132468"/>
                      </a:stretch>
                    </a:blipFill>
                  </a:tcPr>
                </a:tc>
              </a:tr>
              <a:tr h="609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689000" r="-132080" b="-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689000" r="-813" b="-2000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(</a:t>
            </a:r>
            <a:r>
              <a:rPr lang="en-US" altLang="ko-KR" sz="2000" dirty="0">
                <a:latin typeface="+mn-ea"/>
              </a:rPr>
              <a:t>3)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79327" y="1710826"/>
            <a:ext cx="8501122" cy="489173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436810411"/>
              </p:ext>
            </p:extLst>
          </p:nvPr>
        </p:nvGraphicFramePr>
        <p:xfrm>
          <a:off x="2815386" y="2021799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flipH="1" flipV="1">
            <a:off x="4529082" y="5162409"/>
            <a:ext cx="410780" cy="41600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78647" y="4591250"/>
            <a:ext cx="404596" cy="895715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19290861">
            <a:off x="3911204" y="3232094"/>
            <a:ext cx="4188369" cy="1349401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03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1471997" y="1457401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80645" y="5124096"/>
            <a:ext cx="11167146" cy="1613006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6551"/>
              </p:ext>
            </p:extLst>
          </p:nvPr>
        </p:nvGraphicFramePr>
        <p:xfrm>
          <a:off x="4997135" y="2169551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</a:t>
                      </a:r>
                      <a:r>
                        <a:rPr lang="en-US" altLang="ko-KR" sz="1200" baseline="0" dirty="0" smtClean="0"/>
                        <a:t> 1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1,3</a:t>
                      </a:r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(2, 1)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2, 4, 5, 6,</a:t>
                      </a:r>
                      <a:r>
                        <a:rPr lang="en-US" altLang="ko-KR" sz="1200" baseline="0" dirty="0" smtClean="0"/>
                        <a:t>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3537"/>
              </p:ext>
            </p:extLst>
          </p:nvPr>
        </p:nvGraphicFramePr>
        <p:xfrm>
          <a:off x="1972799" y="1403050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788" y="5481808"/>
            <a:ext cx="6360535" cy="116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218115" y="6154175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(5.85,5.71) &lt;- </a:t>
            </a:r>
            <a:r>
              <a:rPr lang="ko-KR" altLang="en-US" dirty="0" smtClean="0">
                <a:solidFill>
                  <a:srgbClr val="FF0000"/>
                </a:solidFill>
              </a:rPr>
              <a:t>클러스터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의 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중심값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5465" y="5619401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(1,1.5) &lt;- </a:t>
            </a:r>
            <a:r>
              <a:rPr lang="ko-KR" altLang="en-US" dirty="0" smtClean="0">
                <a:solidFill>
                  <a:srgbClr val="FF0000"/>
                </a:solidFill>
              </a:rPr>
              <a:t>클러스터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의 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중심값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3898" y="4647950"/>
            <a:ext cx="8728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 (4) </a:t>
            </a:r>
            <a:r>
              <a:rPr lang="ko-KR" altLang="en-US" dirty="0">
                <a:latin typeface="+mn-ea"/>
              </a:rPr>
              <a:t>클러스터 중심 값 계산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클러스터 내 모든 </a:t>
            </a:r>
            <a:r>
              <a:rPr lang="ko-KR" altLang="en-US" dirty="0" smtClean="0">
                <a:latin typeface="+mn-ea"/>
              </a:rPr>
              <a:t>데이터의 평균 </a:t>
            </a:r>
            <a:r>
              <a:rPr lang="ko-KR" altLang="en-US" dirty="0">
                <a:latin typeface="+mn-ea"/>
              </a:rPr>
              <a:t>값 계산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7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(3) </a:t>
            </a:r>
            <a:r>
              <a:rPr lang="ko-KR" altLang="en-US" sz="2000" dirty="0" err="1" smtClean="0">
                <a:latin typeface="+mn-ea"/>
              </a:rPr>
              <a:t>재클러스터링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각 클러스터의 중심점과의 거리 계산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1778544" y="1757347"/>
            <a:ext cx="8501122" cy="5075513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89010"/>
              </p:ext>
            </p:extLst>
          </p:nvPr>
        </p:nvGraphicFramePr>
        <p:xfrm>
          <a:off x="2579843" y="1949760"/>
          <a:ext cx="6898525" cy="469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88"/>
                <a:gridCol w="2564524"/>
                <a:gridCol w="620111"/>
                <a:gridCol w="2909402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클러스터 </a:t>
                      </a:r>
                      <a:r>
                        <a:rPr lang="en-US" altLang="ko-KR" sz="1400" dirty="0" smtClean="0"/>
                        <a:t>A</a:t>
                      </a:r>
                      <a:r>
                        <a:rPr lang="ko-KR" altLang="en-US" sz="1400" dirty="0" smtClean="0"/>
                        <a:t>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(1, 1.5)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클러스터 </a:t>
                      </a:r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(5.85, 5.71)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113158" r="-138717" b="-81184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113158" r="-1048" b="-811842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210390" r="-138717" b="-70129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210390" r="-1048" b="-701299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314474" r="-138717" b="-6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314474" r="-1048" b="-6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414474" r="-138717" b="-5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414474" r="-1048" b="-5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514474" r="-138717" b="-4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514474" r="-1048" b="-4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614474" r="-138717" b="-3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614474" r="-1048" b="-3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705195" r="-138717" b="-2064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705195" r="-1048" b="-206494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815789" r="-138717" b="-10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815789" r="-1048" b="-109211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915789" r="-138717" b="-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915789" r="-1048" b="-9211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>
                <a:latin typeface="+mn-ea"/>
              </a:rPr>
              <a:t>3) </a:t>
            </a:r>
            <a:r>
              <a:rPr lang="ko-KR" altLang="en-US" sz="2000" dirty="0" err="1">
                <a:latin typeface="+mn-ea"/>
              </a:rPr>
              <a:t>재클러스터링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79327" y="1710826"/>
            <a:ext cx="8501122" cy="489173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806345512"/>
              </p:ext>
            </p:extLst>
          </p:nvPr>
        </p:nvGraphicFramePr>
        <p:xfrm>
          <a:off x="2881888" y="1922046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3915892" y="4257737"/>
            <a:ext cx="1270662" cy="112905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rot="19290861">
            <a:off x="5658904" y="2608258"/>
            <a:ext cx="2211303" cy="124172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154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724246" y="1449294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977461" y="5190265"/>
            <a:ext cx="10110953" cy="138354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91707"/>
              </p:ext>
            </p:extLst>
          </p:nvPr>
        </p:nvGraphicFramePr>
        <p:xfrm>
          <a:off x="4879177" y="2125051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(1, 1.5)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1, 2, 3, 4, 5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(5.85, 5.71)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6, 7, 8, 9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5272"/>
              </p:ext>
            </p:extLst>
          </p:nvPr>
        </p:nvGraphicFramePr>
        <p:xfrm>
          <a:off x="1854841" y="1358550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822" y="5398683"/>
            <a:ext cx="4370328" cy="10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489115" y="6021175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(8.5,8.5) &lt;- </a:t>
            </a:r>
            <a:r>
              <a:rPr lang="ko-KR" altLang="en-US" dirty="0" smtClean="0">
                <a:solidFill>
                  <a:srgbClr val="FF0000"/>
                </a:solidFill>
              </a:rPr>
              <a:t>클러스터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의 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중심값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9715" y="5486401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(1.8,1.8) &lt;- </a:t>
            </a:r>
            <a:r>
              <a:rPr lang="ko-KR" altLang="en-US" dirty="0" smtClean="0">
                <a:solidFill>
                  <a:srgbClr val="FF0000"/>
                </a:solidFill>
              </a:rPr>
              <a:t>클러스터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의 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중심값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2822" y="4685209"/>
            <a:ext cx="8728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 (4) </a:t>
            </a:r>
            <a:r>
              <a:rPr lang="ko-KR" altLang="en-US" dirty="0">
                <a:latin typeface="+mn-ea"/>
              </a:rPr>
              <a:t>클러스터 중심 값 계산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클러스터 내 모든 </a:t>
            </a:r>
            <a:r>
              <a:rPr lang="ko-KR" altLang="en-US" dirty="0" smtClean="0">
                <a:latin typeface="+mn-ea"/>
              </a:rPr>
              <a:t>데이터의 평균 </a:t>
            </a:r>
            <a:r>
              <a:rPr lang="ko-KR" altLang="en-US" dirty="0">
                <a:latin typeface="+mn-ea"/>
              </a:rPr>
              <a:t>값 계산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7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(3) </a:t>
            </a:r>
            <a:r>
              <a:rPr lang="ko-KR" altLang="en-US" sz="2000" dirty="0" err="1">
                <a:latin typeface="+mn-ea"/>
              </a:rPr>
              <a:t>재클러스터링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각 클러스터의 중심점과의 거리 계산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689837" y="1551168"/>
            <a:ext cx="8501122" cy="520698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41126"/>
              </p:ext>
            </p:extLst>
          </p:nvPr>
        </p:nvGraphicFramePr>
        <p:xfrm>
          <a:off x="2522236" y="1868841"/>
          <a:ext cx="6898525" cy="469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98"/>
                <a:gridCol w="2785242"/>
                <a:gridCol w="746234"/>
                <a:gridCol w="2628151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클러스터 </a:t>
                      </a:r>
                      <a:r>
                        <a:rPr lang="en-US" altLang="ko-KR" sz="1400" dirty="0" smtClean="0"/>
                        <a:t>A</a:t>
                      </a:r>
                      <a:r>
                        <a:rPr lang="ko-KR" altLang="en-US" sz="1400" dirty="0" smtClean="0"/>
                        <a:t>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(1.8, 1.8)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클러스터 </a:t>
                      </a:r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(8.5, 8.5)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113158" r="-121834" b="-81184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113158" r="-926" b="-811842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210390" r="-121834" b="-70129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210390" r="-926" b="-701299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314474" r="-121834" b="-6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314474" r="-926" b="-6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414474" r="-121834" b="-5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414474" r="-926" b="-5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514474" r="-121834" b="-4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514474" r="-926" b="-4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614474" r="-121834" b="-3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614474" r="-926" b="-3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705195" r="-121834" b="-2064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705195" r="-926" b="-206494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815789" r="-121834" b="-10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815789" r="-926" b="-109211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915789" r="-121834" b="-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915789" r="-926" b="-9211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(3) </a:t>
            </a:r>
            <a:r>
              <a:rPr lang="ko-KR" altLang="en-US" sz="2000" dirty="0" err="1">
                <a:latin typeface="+mn-ea"/>
              </a:rPr>
              <a:t>재클러스터링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1542692" y="1673742"/>
            <a:ext cx="8501122" cy="4830160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2457826407"/>
              </p:ext>
            </p:extLst>
          </p:nvPr>
        </p:nvGraphicFramePr>
        <p:xfrm>
          <a:off x="2731879" y="2038998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타원 15"/>
          <p:cNvSpPr/>
          <p:nvPr/>
        </p:nvSpPr>
        <p:spPr>
          <a:xfrm>
            <a:off x="3686476" y="4199646"/>
            <a:ext cx="1351547" cy="1209752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9290861">
            <a:off x="5658904" y="2608258"/>
            <a:ext cx="2211303" cy="124172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10029"/>
              </p:ext>
            </p:extLst>
          </p:nvPr>
        </p:nvGraphicFramePr>
        <p:xfrm>
          <a:off x="2020277" y="2032645"/>
          <a:ext cx="8128000" cy="257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138"/>
                <a:gridCol w="5974862"/>
              </a:tblGrid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-means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주차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담당교수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유성준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0944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1643390" y="5252263"/>
            <a:ext cx="8501122" cy="1440012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04294"/>
              </p:ext>
            </p:extLst>
          </p:nvPr>
        </p:nvGraphicFramePr>
        <p:xfrm>
          <a:off x="4948125" y="2156050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(1.8, 1.8)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1, 2, 3, 4, 5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(8.5, 8.5)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6, 7, 8, 9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86017"/>
              </p:ext>
            </p:extLst>
          </p:nvPr>
        </p:nvGraphicFramePr>
        <p:xfrm>
          <a:off x="1923789" y="1389549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22" y="5515058"/>
            <a:ext cx="4370328" cy="10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154115" y="6137550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(8.5,8.5) </a:t>
            </a:r>
            <a:r>
              <a:rPr lang="ko-KR" altLang="en-US" dirty="0" smtClean="0">
                <a:solidFill>
                  <a:srgbClr val="FF0000"/>
                </a:solidFill>
              </a:rPr>
              <a:t>변화 없음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4715" y="5602776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(1.8,1.8) </a:t>
            </a:r>
            <a:r>
              <a:rPr lang="ko-KR" altLang="en-US" dirty="0" smtClean="0">
                <a:solidFill>
                  <a:srgbClr val="FF0000"/>
                </a:solidFill>
              </a:rPr>
              <a:t>변화 없음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2822" y="4685209"/>
            <a:ext cx="8728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 (4) </a:t>
            </a:r>
            <a:r>
              <a:rPr lang="ko-KR" altLang="en-US" dirty="0">
                <a:latin typeface="+mn-ea"/>
              </a:rPr>
              <a:t>클러스터 중심 값 계산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클러스터 내 모든 </a:t>
            </a:r>
            <a:r>
              <a:rPr lang="ko-KR" altLang="en-US" dirty="0" smtClean="0">
                <a:latin typeface="+mn-ea"/>
              </a:rPr>
              <a:t>데이터의 평균 </a:t>
            </a:r>
            <a:r>
              <a:rPr lang="ko-KR" altLang="en-US" dirty="0">
                <a:latin typeface="+mn-ea"/>
              </a:rPr>
              <a:t>값 계산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1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(3) </a:t>
            </a:r>
            <a:r>
              <a:rPr lang="ko-KR" altLang="en-US" sz="2000" dirty="0" err="1">
                <a:latin typeface="+mn-ea"/>
              </a:rPr>
              <a:t>재클러스터링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955473" y="1369612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83951" y="1699125"/>
            <a:ext cx="8501122" cy="492193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2717281282"/>
              </p:ext>
            </p:extLst>
          </p:nvPr>
        </p:nvGraphicFramePr>
        <p:xfrm>
          <a:off x="2826830" y="1930033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타원 21"/>
          <p:cNvSpPr/>
          <p:nvPr/>
        </p:nvSpPr>
        <p:spPr>
          <a:xfrm>
            <a:off x="3900797" y="4306297"/>
            <a:ext cx="1218803" cy="1008112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612719" y="2381131"/>
            <a:ext cx="1050702" cy="783735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7945157" y="5091645"/>
            <a:ext cx="799612" cy="341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클러스터 </a:t>
            </a:r>
            <a:r>
              <a:rPr lang="en-US" altLang="ko-KR" sz="1000" dirty="0"/>
              <a:t>A</a:t>
            </a:r>
            <a:r>
              <a:rPr lang="ko-KR" altLang="en-US" sz="1000" dirty="0" smtClean="0"/>
              <a:t>의 </a:t>
            </a:r>
            <a:endParaRPr lang="en-US" altLang="ko-KR" sz="1000" dirty="0" smtClean="0"/>
          </a:p>
          <a:p>
            <a:r>
              <a:rPr lang="ko-KR" altLang="en-US" sz="1000" dirty="0" smtClean="0"/>
              <a:t>네 번째 중심점</a:t>
            </a:r>
            <a:endParaRPr lang="ko-KR" altLang="en-US" sz="1000" dirty="0"/>
          </a:p>
        </p:txBody>
      </p:sp>
      <p:sp>
        <p:nvSpPr>
          <p:cNvPr id="14" name="TextBox 1"/>
          <p:cNvSpPr txBox="1"/>
          <p:nvPr/>
        </p:nvSpPr>
        <p:spPr>
          <a:xfrm>
            <a:off x="7894665" y="2927472"/>
            <a:ext cx="1027420" cy="341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/>
              <a:t>클러스터 </a:t>
            </a:r>
            <a:r>
              <a:rPr lang="en-US" altLang="ko-KR" sz="1050" dirty="0"/>
              <a:t>B</a:t>
            </a:r>
            <a:r>
              <a:rPr lang="ko-KR" altLang="en-US" sz="1050" dirty="0" smtClean="0"/>
              <a:t>의 </a:t>
            </a:r>
            <a:endParaRPr lang="en-US" altLang="ko-KR" sz="1050" dirty="0" smtClean="0"/>
          </a:p>
          <a:p>
            <a:r>
              <a:rPr lang="ko-KR" altLang="en-US" sz="1050" dirty="0" smtClean="0"/>
              <a:t>네 번째 중심점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92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최종 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955473" y="1369612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3"/>
          <p:cNvSpPr>
            <a:spLocks noGrp="1"/>
          </p:cNvSpPr>
          <p:nvPr/>
        </p:nvSpPr>
        <p:spPr bwMode="auto">
          <a:xfrm>
            <a:off x="1747060" y="1623177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1313258" y="1884159"/>
            <a:ext cx="9548064" cy="4658245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클러스터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의 중심 값이 초기 값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(1,1)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(1.8,1.8)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클러스터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의 중심 값이 초기 값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(2,1)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(8.5,8.5)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49" y="2232994"/>
            <a:ext cx="4643849" cy="218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이나라\Desktop\머하웃 완벽 가이드 - 이미지\images\머하웃 완벽 가이드(한빛미디어)_img_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6810" y="2709434"/>
            <a:ext cx="3876387" cy="3007693"/>
          </a:xfrm>
          <a:prstGeom prst="rect">
            <a:avLst/>
          </a:prstGeom>
          <a:noFill/>
        </p:spPr>
      </p:pic>
      <p:cxnSp>
        <p:nvCxnSpPr>
          <p:cNvPr id="19" name="꺾인 연결선 18"/>
          <p:cNvCxnSpPr/>
          <p:nvPr/>
        </p:nvCxnSpPr>
        <p:spPr>
          <a:xfrm>
            <a:off x="3943173" y="4496796"/>
            <a:ext cx="2703637" cy="613979"/>
          </a:xfrm>
          <a:prstGeom prst="bentConnector3">
            <a:avLst>
              <a:gd name="adj1" fmla="val 1018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Sklearn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패키지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Scikit</a:t>
            </a:r>
            <a:r>
              <a:rPr lang="en-US" altLang="ko-KR" sz="2000" b="1" dirty="0" smtClean="0">
                <a:latin typeface="+mn-ea"/>
              </a:rPr>
              <a:t>-learn) </a:t>
            </a:r>
            <a:r>
              <a:rPr lang="ko-KR" altLang="en-US" sz="2000" b="1" dirty="0" smtClean="0">
                <a:latin typeface="+mn-ea"/>
              </a:rPr>
              <a:t>패키지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1366558"/>
            <a:ext cx="11059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en-US" altLang="ko-KR" sz="2000" b="1" dirty="0" smtClean="0">
                <a:latin typeface="+mn-ea"/>
              </a:rPr>
              <a:t>Machine Learning</a:t>
            </a:r>
            <a:r>
              <a:rPr lang="ko-KR" altLang="en-US" sz="2000" dirty="0" smtClean="0">
                <a:latin typeface="+mn-ea"/>
              </a:rPr>
              <a:t>을 위한 데이터 및 함수를 제공하는 대표적인 패키지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Machine Learning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의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Classification(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분류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), Regression(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회귀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), Clustering(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군집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등 다양한 알고리즘들을 제공한다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공식 사이트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>
                <a:latin typeface="+mn-ea"/>
                <a:hlinkClick r:id="rId3"/>
              </a:rPr>
              <a:t>http://scikit-learn.org/stable</a:t>
            </a:r>
            <a:r>
              <a:rPr lang="en-US" altLang="ko-KR" sz="2000" dirty="0" smtClean="0">
                <a:latin typeface="+mn-ea"/>
                <a:hlinkClick r:id="rId3"/>
              </a:rPr>
              <a:t>/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283027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 </a:t>
            </a: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대표 기능 및 함수 설명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6158" y="3421381"/>
            <a:ext cx="11809562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예제 데이터 셋 로드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sklearn.datasets.load_</a:t>
            </a:r>
            <a:r>
              <a:rPr lang="en-US" altLang="ko-KR" sz="2000" dirty="0" err="1" smtClean="0">
                <a:latin typeface="+mn-ea"/>
              </a:rPr>
              <a:t>iris</a:t>
            </a:r>
            <a:r>
              <a:rPr lang="en-US" altLang="ko-KR" sz="2000" dirty="0" smtClean="0">
                <a:latin typeface="+mn-ea"/>
              </a:rPr>
              <a:t>(),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sklearn.datasets.load_</a:t>
            </a:r>
            <a:r>
              <a:rPr lang="en-US" altLang="ko-KR" sz="2000" dirty="0" err="1" smtClean="0">
                <a:latin typeface="+mn-ea"/>
              </a:rPr>
              <a:t>tips</a:t>
            </a:r>
            <a:r>
              <a:rPr lang="en-US" altLang="ko-KR" sz="2000" dirty="0" smtClean="0">
                <a:latin typeface="+mn-ea"/>
              </a:rPr>
              <a:t>(),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sklearn.datasets_load_</a:t>
            </a:r>
            <a:r>
              <a:rPr lang="en-US" altLang="ko-KR" sz="2000" dirty="0" err="1" smtClean="0">
                <a:latin typeface="+mn-ea"/>
              </a:rPr>
              <a:t>flights</a:t>
            </a:r>
            <a:r>
              <a:rPr lang="en-US" altLang="ko-KR" sz="2000" dirty="0" smtClean="0">
                <a:latin typeface="+mn-ea"/>
              </a:rPr>
              <a:t>() </a:t>
            </a:r>
            <a:r>
              <a:rPr lang="ko-KR" altLang="en-US" sz="2000" dirty="0" smtClean="0">
                <a:latin typeface="+mn-ea"/>
              </a:rPr>
              <a:t>등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 startAt="2"/>
            </a:pPr>
            <a:r>
              <a:rPr lang="ko-KR" altLang="en-US" sz="2000" dirty="0" smtClean="0">
                <a:latin typeface="+mn-ea"/>
              </a:rPr>
              <a:t>학습 및 예측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fit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 : </a:t>
            </a:r>
            <a:r>
              <a:rPr lang="ko-KR" altLang="en-US" sz="2000" dirty="0" smtClean="0">
                <a:latin typeface="+mn-ea"/>
              </a:rPr>
              <a:t>모델을 학습시키는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ex)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predict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새로운 데이터의 라벨을 예측하는 함수</a:t>
            </a: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(3) </a:t>
            </a:r>
            <a:r>
              <a:rPr lang="ko-KR" altLang="en-US" sz="2000" dirty="0" err="1" smtClean="0">
                <a:latin typeface="+mn-ea"/>
              </a:rPr>
              <a:t>파라미터</a:t>
            </a:r>
            <a:r>
              <a:rPr lang="ko-KR" altLang="en-US" sz="2000" dirty="0" smtClean="0">
                <a:latin typeface="+mn-ea"/>
              </a:rPr>
              <a:t> 재설정 및 </a:t>
            </a:r>
            <a:r>
              <a:rPr lang="ko-KR" altLang="en-US" sz="2000" dirty="0" err="1" smtClean="0">
                <a:latin typeface="+mn-ea"/>
              </a:rPr>
              <a:t>재학습</a:t>
            </a:r>
            <a:r>
              <a:rPr lang="ko-KR" altLang="en-US" sz="2000" dirty="0" smtClean="0">
                <a:latin typeface="+mn-ea"/>
              </a:rPr>
              <a:t>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+mn-ea"/>
              </a:rPr>
              <a:t>set_params</a:t>
            </a:r>
            <a:r>
              <a:rPr lang="en-US" altLang="ko-KR" sz="2000" b="1" dirty="0" smtClean="0">
                <a:solidFill>
                  <a:schemeClr val="accent5"/>
                </a:solidFill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모델의 </a:t>
            </a:r>
            <a:r>
              <a:rPr lang="ko-KR" altLang="en-US" sz="2000" dirty="0" err="1" smtClean="0">
                <a:latin typeface="+mn-ea"/>
              </a:rPr>
              <a:t>파라미터를</a:t>
            </a:r>
            <a:r>
              <a:rPr lang="ko-KR" altLang="en-US" sz="2000" dirty="0" smtClean="0">
                <a:latin typeface="+mn-ea"/>
              </a:rPr>
              <a:t> 변경하는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+mn-ea"/>
              </a:rPr>
              <a:t>set_params.fit</a:t>
            </a:r>
            <a:r>
              <a:rPr lang="en-US" altLang="ko-KR" sz="2000" b="1" dirty="0" smtClean="0">
                <a:solidFill>
                  <a:schemeClr val="accent5"/>
                </a:solidFill>
                <a:latin typeface="+mn-ea"/>
              </a:rPr>
              <a:t>()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모델의 </a:t>
            </a:r>
            <a:r>
              <a:rPr lang="ko-KR" altLang="en-US" sz="2000" dirty="0" err="1">
                <a:latin typeface="+mn-ea"/>
              </a:rPr>
              <a:t>파라미터를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변경하고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다시 모델에 맞게 학습하는 함수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844" y="2018680"/>
            <a:ext cx="5410567" cy="48393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벡터 등의 수학 계산을 위한 자료구조와 계산 함수를 제공하는 패키지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matplotlib.pyplot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matplotlib</a:t>
            </a:r>
            <a:r>
              <a:rPr lang="ko-KR" altLang="en-US" dirty="0">
                <a:latin typeface="+mn-ea"/>
              </a:rPr>
              <a:t>의 서브패키지로 </a:t>
            </a:r>
            <a:r>
              <a:rPr lang="en-US" altLang="ko-KR" dirty="0">
                <a:latin typeface="+mn-ea"/>
              </a:rPr>
              <a:t>*MATLAB </a:t>
            </a:r>
            <a:r>
              <a:rPr lang="ko-KR" altLang="en-US" dirty="0">
                <a:latin typeface="+mn-ea"/>
              </a:rPr>
              <a:t>처럼 플롯을 그려주는 패키지</a:t>
            </a:r>
            <a:r>
              <a:rPr lang="en-US" altLang="ko-KR" dirty="0">
                <a:latin typeface="+mn-ea"/>
              </a:rPr>
              <a:t>.</a:t>
            </a:r>
          </a:p>
          <a:p>
            <a:pPr algn="r"/>
            <a:r>
              <a:rPr lang="en-US" altLang="ko-KR" sz="1400" dirty="0">
                <a:latin typeface="+mn-ea"/>
              </a:rPr>
              <a:t>*MATLAB : </a:t>
            </a:r>
            <a:r>
              <a:rPr lang="ko-KR" altLang="en-US" sz="1400" dirty="0">
                <a:latin typeface="+mn-ea"/>
              </a:rPr>
              <a:t>수치 해석 및 프로그래밍 환경을 제공하는 공학용 </a:t>
            </a:r>
            <a:r>
              <a:rPr lang="ko-KR" altLang="en-US" sz="1400" dirty="0" smtClean="0">
                <a:latin typeface="+mn-ea"/>
              </a:rPr>
              <a:t>소프트웨어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</a:t>
            </a:r>
            <a:r>
              <a:rPr lang="en-US" altLang="ko-KR" dirty="0" smtClean="0">
                <a:latin typeface="+mn-ea"/>
              </a:rPr>
              <a:t>() : K-Means </a:t>
            </a:r>
            <a:r>
              <a:rPr lang="ko-KR" altLang="en-US" dirty="0" err="1" smtClean="0">
                <a:latin typeface="+mn-ea"/>
              </a:rPr>
              <a:t>클러스터링을</a:t>
            </a:r>
            <a:r>
              <a:rPr lang="ko-KR" altLang="en-US" dirty="0" smtClean="0">
                <a:latin typeface="+mn-ea"/>
              </a:rPr>
              <a:t> 위한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sklearn.datasets.make_blobs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err="1" smtClean="0">
                <a:latin typeface="+mn-ea"/>
              </a:rPr>
              <a:t>가우시안</a:t>
            </a:r>
            <a:r>
              <a:rPr lang="ko-KR" altLang="en-US" dirty="0" smtClean="0">
                <a:latin typeface="+mn-ea"/>
              </a:rPr>
              <a:t> 값들로 이루어진 샘플 </a:t>
            </a:r>
            <a:r>
              <a:rPr lang="ko-KR" altLang="en-US" dirty="0" err="1" smtClean="0">
                <a:latin typeface="+mn-ea"/>
              </a:rPr>
              <a:t>데이터셋을</a:t>
            </a:r>
            <a:r>
              <a:rPr lang="ko-KR" altLang="en-US" dirty="0" smtClean="0">
                <a:latin typeface="+mn-ea"/>
              </a:rPr>
              <a:t> 생성하는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설명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%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en-US" altLang="ko-KR" dirty="0" smtClean="0">
                <a:latin typeface="+mn-ea"/>
              </a:rPr>
              <a:t> inline : </a:t>
            </a:r>
            <a:r>
              <a:rPr lang="en-US" altLang="ko-KR" dirty="0" err="1">
                <a:latin typeface="+mn-ea"/>
              </a:rPr>
              <a:t>ipython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“magic function” </a:t>
            </a:r>
            <a:r>
              <a:rPr lang="ko-KR" altLang="en-US" dirty="0">
                <a:latin typeface="+mn-ea"/>
              </a:rPr>
              <a:t>중 하나로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matplotlib</a:t>
            </a:r>
            <a:r>
              <a:rPr lang="ko-KR" altLang="en-US" dirty="0">
                <a:latin typeface="+mn-ea"/>
              </a:rPr>
              <a:t>의 시각화 결과를 </a:t>
            </a:r>
            <a:r>
              <a:rPr lang="en-US" altLang="ko-KR" dirty="0" err="1">
                <a:latin typeface="+mn-ea"/>
              </a:rPr>
              <a:t>Ipython</a:t>
            </a:r>
            <a:r>
              <a:rPr lang="en-US" altLang="ko-KR" dirty="0">
                <a:latin typeface="+mn-ea"/>
              </a:rPr>
              <a:t> notebook </a:t>
            </a:r>
            <a:r>
              <a:rPr lang="ko-KR" altLang="en-US" dirty="0">
                <a:latin typeface="+mn-ea"/>
              </a:rPr>
              <a:t>안에서 출력하는 함수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62158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 및 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 옵션 설정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1983599"/>
            <a:ext cx="6514678" cy="26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7575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샘플 데이터 생성 </a:t>
            </a:r>
            <a:r>
              <a:rPr lang="en-US" altLang="ko-KR" dirty="0" smtClean="0">
                <a:latin typeface="+mn-ea"/>
              </a:rPr>
              <a:t>: 2000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클러스터 표준 편차 </a:t>
            </a:r>
            <a:r>
              <a:rPr lang="en-US" altLang="ko-KR" dirty="0" smtClean="0">
                <a:latin typeface="+mn-ea"/>
              </a:rPr>
              <a:t>0.7, 3</a:t>
            </a:r>
            <a:r>
              <a:rPr lang="ko-KR" altLang="en-US" dirty="0" smtClean="0">
                <a:latin typeface="+mn-ea"/>
              </a:rPr>
              <a:t>개의 클러스터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67" y="2018681"/>
            <a:ext cx="6581775" cy="3295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5" y="2018680"/>
            <a:ext cx="5086268" cy="474998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umpy.random.seed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ko-KR" altLang="en-US" dirty="0" err="1" smtClean="0">
                <a:latin typeface="+mn-ea"/>
              </a:rPr>
              <a:t>난수</a:t>
            </a:r>
            <a:r>
              <a:rPr lang="ko-KR" altLang="en-US" dirty="0" smtClean="0">
                <a:latin typeface="+mn-ea"/>
              </a:rPr>
              <a:t> 값들을 생성하기 위한 </a:t>
            </a:r>
            <a:r>
              <a:rPr lang="ko-KR" altLang="en-US" dirty="0" err="1" smtClean="0">
                <a:latin typeface="+mn-ea"/>
              </a:rPr>
              <a:t>시드</a:t>
            </a:r>
            <a:r>
              <a:rPr lang="en-US" altLang="ko-KR" dirty="0" smtClean="0">
                <a:latin typeface="+mn-ea"/>
              </a:rPr>
              <a:t>(seed)</a:t>
            </a:r>
            <a:r>
              <a:rPr lang="ko-KR" altLang="en-US" dirty="0" smtClean="0">
                <a:latin typeface="+mn-ea"/>
              </a:rPr>
              <a:t> 값 설정 함수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enters : </a:t>
            </a:r>
            <a:r>
              <a:rPr lang="en-US" altLang="ko-KR" dirty="0" err="1" smtClean="0">
                <a:latin typeface="+mn-ea"/>
              </a:rPr>
              <a:t>make_blobs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생성할 데이터 셋의 중심점들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_clusters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클러스터 개수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ata : 1000x2</a:t>
            </a:r>
            <a:r>
              <a:rPr lang="ko-KR" altLang="en-US" dirty="0" smtClean="0">
                <a:latin typeface="+mn-ea"/>
              </a:rPr>
              <a:t>개의 배열 형태로 이루어진 클러스터 대상 데이터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labels_true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데이터의 실제 라벨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algn="r"/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err="1" smtClean="0">
                <a:latin typeface="+mn-ea"/>
              </a:rPr>
              <a:t>시드</a:t>
            </a:r>
            <a:r>
              <a:rPr lang="ko-KR" altLang="en-US" sz="1400" dirty="0" smtClean="0">
                <a:latin typeface="+mn-ea"/>
              </a:rPr>
              <a:t> 값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임의의 </a:t>
            </a:r>
            <a:r>
              <a:rPr lang="ko-KR" altLang="en-US" sz="1400" dirty="0" err="1" smtClean="0">
                <a:latin typeface="+mn-ea"/>
              </a:rPr>
              <a:t>난수</a:t>
            </a:r>
            <a:r>
              <a:rPr lang="ko-KR" altLang="en-US" sz="1400" dirty="0" smtClean="0">
                <a:latin typeface="+mn-ea"/>
              </a:rPr>
              <a:t> 생성 </a:t>
            </a:r>
            <a:r>
              <a:rPr lang="ko-KR" altLang="en-US" sz="1400" smtClean="0">
                <a:latin typeface="+mn-ea"/>
              </a:rPr>
              <a:t>시 사용되는 초기값으로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같은 </a:t>
            </a:r>
            <a:r>
              <a:rPr lang="ko-KR" altLang="en-US" sz="1400" dirty="0" err="1" smtClean="0">
                <a:latin typeface="+mn-ea"/>
              </a:rPr>
              <a:t>시드</a:t>
            </a:r>
            <a:r>
              <a:rPr lang="ko-KR" altLang="en-US" sz="1400" dirty="0" smtClean="0">
                <a:latin typeface="+mn-ea"/>
              </a:rPr>
              <a:t> 값을 설정할 경우 이전과 동일한 </a:t>
            </a:r>
            <a:r>
              <a:rPr lang="ko-KR" altLang="en-US" sz="1400" dirty="0" err="1" smtClean="0">
                <a:latin typeface="+mn-ea"/>
              </a:rPr>
              <a:t>난수</a:t>
            </a:r>
            <a:r>
              <a:rPr lang="ko-KR" altLang="en-US" sz="1400" dirty="0" smtClean="0">
                <a:latin typeface="+mn-ea"/>
              </a:rPr>
              <a:t> 값들이 생성된다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6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079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데이터 및 라벨 확인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70" y="2018681"/>
            <a:ext cx="4238625" cy="3914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127105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numpy.unique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배열 값 중 중복을 제거한 후 각기 다른 값들만 추출하는 함수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8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2</a:t>
            </a:r>
            <a:r>
              <a:rPr lang="ko-KR" altLang="en-US" dirty="0" smtClean="0">
                <a:latin typeface="+mn-ea"/>
              </a:rPr>
              <a:t>차원 평면에 데이터 나타내기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94" y="1479989"/>
            <a:ext cx="6194421" cy="52045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5" y="2018680"/>
            <a:ext cx="5531272" cy="215392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yplot.figure</a:t>
            </a:r>
            <a:r>
              <a:rPr lang="en-US" altLang="ko-KR" dirty="0" smtClean="0">
                <a:latin typeface="+mn-ea"/>
              </a:rPr>
              <a:t>() :</a:t>
            </a:r>
            <a:r>
              <a:rPr lang="en-US" altLang="ko-KR" dirty="0">
                <a:latin typeface="+mn-ea"/>
              </a:rPr>
              <a:t>plot</a:t>
            </a:r>
            <a:r>
              <a:rPr lang="ko-KR" altLang="en-US" dirty="0">
                <a:latin typeface="+mn-ea"/>
              </a:rPr>
              <a:t>의 새로운 </a:t>
            </a:r>
            <a:r>
              <a:rPr lang="en-US" altLang="ko-KR" dirty="0">
                <a:latin typeface="+mn-ea"/>
              </a:rPr>
              <a:t>figure(</a:t>
            </a:r>
            <a:r>
              <a:rPr lang="ko-KR" altLang="en-US" dirty="0">
                <a:latin typeface="+mn-ea"/>
              </a:rPr>
              <a:t>모양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생성하는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yplot.scatter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/>
              <a:t>: x</a:t>
            </a:r>
            <a:r>
              <a:rPr lang="ko-KR" altLang="en-US" dirty="0"/>
              <a:t> 변수 대 </a:t>
            </a:r>
            <a:r>
              <a:rPr lang="en-US" altLang="ko-KR" dirty="0"/>
              <a:t>y </a:t>
            </a:r>
            <a:r>
              <a:rPr lang="ko-KR" altLang="en-US" dirty="0"/>
              <a:t>변수의 </a:t>
            </a:r>
            <a:r>
              <a:rPr lang="en-US" altLang="ko-KR" dirty="0" smtClean="0"/>
              <a:t> </a:t>
            </a:r>
            <a:r>
              <a:rPr lang="ko-KR" altLang="en-US" dirty="0" err="1"/>
              <a:t>산점도를</a:t>
            </a:r>
            <a:r>
              <a:rPr lang="ko-KR" altLang="en-US" dirty="0"/>
              <a:t> 만드는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3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모델 학습시키기</a:t>
            </a:r>
            <a:endParaRPr lang="en-US" altLang="ko-KR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70" y="2018680"/>
            <a:ext cx="6173852" cy="17019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257434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sklearn.cluster.KMeans.fit</a:t>
            </a:r>
            <a:r>
              <a:rPr lang="en-US" altLang="ko-KR" dirty="0" smtClean="0">
                <a:latin typeface="+mn-ea"/>
              </a:rPr>
              <a:t>() : K-Means </a:t>
            </a:r>
            <a:r>
              <a:rPr lang="ko-KR" altLang="en-US" dirty="0" err="1" smtClean="0">
                <a:latin typeface="+mn-ea"/>
              </a:rPr>
              <a:t>클러스터링을</a:t>
            </a:r>
            <a:r>
              <a:rPr lang="ko-KR" altLang="en-US" dirty="0" smtClean="0">
                <a:latin typeface="+mn-ea"/>
              </a:rPr>
              <a:t> 수행하는 함수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* </a:t>
            </a:r>
            <a:r>
              <a:rPr lang="en-US" altLang="ko-KR" dirty="0" err="1" smtClean="0">
                <a:latin typeface="+mn-ea"/>
              </a:rPr>
              <a:t>init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초기 중심 값 찾는 함수 설정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n_init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초기 중심 값 변경 횟수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estimator : K-Means </a:t>
            </a:r>
            <a:r>
              <a:rPr lang="ko-KR" altLang="en-US" dirty="0" smtClean="0">
                <a:latin typeface="+mn-ea"/>
              </a:rPr>
              <a:t>모델 클래스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7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079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(6)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결과 확인하기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(7) </a:t>
            </a:r>
            <a:r>
              <a:rPr lang="ko-KR" altLang="en-US" dirty="0" smtClean="0">
                <a:latin typeface="+mn-ea"/>
              </a:rPr>
              <a:t>라벨 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정규화하기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(0 ~ 1 </a:t>
            </a:r>
            <a:r>
              <a:rPr lang="ko-KR" altLang="en-US" dirty="0" smtClean="0">
                <a:latin typeface="+mn-ea"/>
              </a:rPr>
              <a:t>사이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287" y="2018680"/>
            <a:ext cx="4680826" cy="467641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pyplot.cm.get_cmap</a:t>
            </a:r>
            <a:r>
              <a:rPr lang="en-US" altLang="ko-KR" dirty="0" smtClean="0">
                <a:latin typeface="+mn-ea"/>
              </a:rPr>
              <a:t>() :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/>
              <a:t>colormap</a:t>
            </a:r>
            <a:r>
              <a:rPr lang="en-US" altLang="ko-KR" dirty="0" smtClean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가져오는 </a:t>
            </a:r>
            <a:r>
              <a:rPr lang="ko-KR" altLang="en-US" dirty="0" smtClean="0"/>
              <a:t>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umpy.min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최소 값을 구하는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umpy.max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최대 값을 구하는 함수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클래스 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sklearn.cluster.KMeans.labels</a:t>
            </a:r>
            <a:r>
              <a:rPr lang="en-US" altLang="ko-KR" dirty="0" smtClean="0">
                <a:latin typeface="+mn-ea"/>
              </a:rPr>
              <a:t>_ : </a:t>
            </a:r>
            <a:r>
              <a:rPr lang="ko-KR" altLang="en-US" dirty="0" smtClean="0">
                <a:latin typeface="+mn-ea"/>
              </a:rPr>
              <a:t>각 데이터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포인터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라벨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 설명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labels_predict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학습한 모델로 예측한 라벨 데이터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cm : ‘jet’ </a:t>
            </a:r>
            <a:r>
              <a:rPr lang="ko-KR" altLang="en-US" dirty="0" err="1" smtClean="0">
                <a:latin typeface="+mn-ea"/>
              </a:rPr>
              <a:t>칼라맵</a:t>
            </a:r>
            <a:r>
              <a:rPr lang="ko-KR" altLang="en-US" dirty="0" smtClean="0">
                <a:latin typeface="+mn-ea"/>
              </a:rPr>
              <a:t> 함수 저장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caled_labels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labels_predict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변수를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사이로 정규화한 값</a:t>
            </a:r>
            <a:endParaRPr lang="en-US" altLang="ko-KR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62755" y="2018680"/>
            <a:ext cx="6387811" cy="2943620"/>
            <a:chOff x="5362755" y="2018680"/>
            <a:chExt cx="6387811" cy="29436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9215" y="2018681"/>
              <a:ext cx="6341351" cy="294361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755" y="2018680"/>
              <a:ext cx="3133725" cy="1002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322075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K-means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K-means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K-means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7" y="3394215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비지도학습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클러스터링의</a:t>
            </a:r>
            <a:r>
              <a:rPr lang="ko-KR" altLang="en-US" dirty="0" smtClean="0"/>
              <a:t> 대표적인 알고리즘인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에 대해 이해할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여러 가지 실습을 통해 </a:t>
            </a:r>
            <a:r>
              <a:rPr lang="ko-KR" altLang="en-US" dirty="0" err="1" smtClean="0"/>
              <a:t>클러스터링과</a:t>
            </a:r>
            <a:r>
              <a:rPr lang="ko-KR" altLang="en-US" dirty="0"/>
              <a:t>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알고리즘에 대해 쉽게 이해할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관련 함수를 제공하는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대해 알 수 있다</a:t>
            </a:r>
            <a:r>
              <a:rPr lang="en-US" altLang="ko-KR" dirty="0" smtClean="0"/>
              <a:t>.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(8)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결과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18" y="1503880"/>
            <a:ext cx="6380600" cy="53541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287" y="2018680"/>
            <a:ext cx="4680826" cy="467641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cm : 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사이의 값을 인자로 받아 그에 상응하는 </a:t>
            </a:r>
            <a:r>
              <a:rPr lang="en-US" altLang="ko-KR" dirty="0" smtClean="0">
                <a:latin typeface="+mn-ea"/>
              </a:rPr>
              <a:t>RGBA </a:t>
            </a:r>
            <a:r>
              <a:rPr lang="ko-KR" altLang="en-US" dirty="0" smtClean="0">
                <a:latin typeface="+mn-ea"/>
              </a:rPr>
              <a:t>값을 반환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7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9030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난수로</a:t>
            </a:r>
            <a:r>
              <a:rPr lang="ko-KR" altLang="en-US" dirty="0" smtClean="0">
                <a:latin typeface="+mn-ea"/>
              </a:rPr>
              <a:t> 이루어진 샘플 데이터 생성을 위한 </a:t>
            </a:r>
            <a:r>
              <a:rPr lang="en-US" altLang="ko-KR" dirty="0" smtClean="0">
                <a:latin typeface="+mn-ea"/>
              </a:rPr>
              <a:t>seed </a:t>
            </a:r>
            <a:r>
              <a:rPr lang="ko-KR" altLang="en-US" dirty="0" smtClean="0">
                <a:latin typeface="+mn-ea"/>
              </a:rPr>
              <a:t>값 설정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18" y="2018681"/>
            <a:ext cx="5381625" cy="1638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1797" y="2018679"/>
            <a:ext cx="4680826" cy="338363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 smtClean="0">
                <a:latin typeface="+mn-ea"/>
              </a:rPr>
              <a:t>pandas :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등을 쉽게 하기 위한 자료구조와 </a:t>
            </a:r>
            <a:endParaRPr lang="en-US" altLang="ko-KR" dirty="0"/>
          </a:p>
          <a:p>
            <a:pPr fontAlgn="base"/>
            <a:r>
              <a:rPr lang="ko-KR" altLang="en-US" dirty="0"/>
              <a:t>처리 함수들을 제공하는 </a:t>
            </a:r>
            <a:r>
              <a:rPr lang="ko-KR" altLang="en-US" dirty="0" smtClean="0"/>
              <a:t>패키지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sklearn.datasets.load_digits</a:t>
            </a:r>
            <a:r>
              <a:rPr lang="en-US" altLang="ko-KR" dirty="0" smtClean="0">
                <a:latin typeface="+mn-ea"/>
              </a:rPr>
              <a:t>() : 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9</a:t>
            </a:r>
            <a:r>
              <a:rPr lang="ko-KR" altLang="en-US" dirty="0" smtClean="0">
                <a:latin typeface="+mn-ea"/>
              </a:rPr>
              <a:t>까지의 정수로 이루어진 샘플 데이터 셋을 가져오는 함수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klearn.preprocessing.scale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데이터 셋의 분포를 평균 </a:t>
            </a:r>
            <a:r>
              <a:rPr lang="en-US" altLang="ko-KR" dirty="0" smtClean="0">
                <a:latin typeface="+mn-ea"/>
              </a:rPr>
              <a:t>0, </a:t>
            </a:r>
            <a:r>
              <a:rPr lang="ko-KR" altLang="en-US" dirty="0" smtClean="0">
                <a:latin typeface="+mn-ea"/>
              </a:rPr>
              <a:t>분산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 되도록 만드는 함수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92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Digits </a:t>
            </a:r>
            <a:r>
              <a:rPr lang="ko-KR" altLang="en-US" dirty="0" smtClean="0">
                <a:latin typeface="+mn-ea"/>
              </a:rPr>
              <a:t>데이터 </a:t>
            </a:r>
            <a:r>
              <a:rPr lang="en-US" altLang="ko-KR" dirty="0" smtClean="0">
                <a:latin typeface="+mn-ea"/>
              </a:rPr>
              <a:t>(0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9</a:t>
            </a:r>
            <a:r>
              <a:rPr lang="ko-KR" altLang="en-US" dirty="0" smtClean="0">
                <a:latin typeface="+mn-ea"/>
              </a:rPr>
              <a:t>사이의 정수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가져오기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데이터 </a:t>
            </a:r>
            <a:r>
              <a:rPr lang="ko-KR" altLang="en-US" dirty="0" err="1" smtClean="0">
                <a:latin typeface="+mn-ea"/>
              </a:rPr>
              <a:t>스케일하기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* </a:t>
            </a:r>
            <a:r>
              <a:rPr lang="ko-KR" altLang="en-US" dirty="0" smtClean="0">
                <a:latin typeface="+mn-ea"/>
              </a:rPr>
              <a:t>데이터 간의 거리를 기반으로 알고리즘이 만들어지기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때문에 특정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의 값의 폭이 큰 경우에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특정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가 모델에 더 많은 영향을 줄 수 있음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3013680"/>
            <a:ext cx="6114254" cy="116595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data : 1797x64</a:t>
            </a:r>
            <a:r>
              <a:rPr lang="ko-KR" altLang="en-US" dirty="0" smtClean="0">
                <a:latin typeface="+mn-ea"/>
              </a:rPr>
              <a:t>개의 행렬 형태로 이루어진 </a:t>
            </a:r>
            <a:r>
              <a:rPr lang="en-US" altLang="ko-KR" dirty="0" smtClean="0">
                <a:latin typeface="+mn-ea"/>
              </a:rPr>
              <a:t>digits </a:t>
            </a:r>
            <a:r>
              <a:rPr lang="ko-KR" altLang="en-US" dirty="0" smtClean="0">
                <a:latin typeface="+mn-ea"/>
              </a:rPr>
              <a:t>데이터 셋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labels_true</a:t>
            </a:r>
            <a:r>
              <a:rPr lang="en-US" altLang="ko-KR" dirty="0" smtClean="0">
                <a:latin typeface="+mn-ea"/>
              </a:rPr>
              <a:t> : data </a:t>
            </a:r>
            <a:r>
              <a:rPr lang="ko-KR" altLang="en-US" dirty="0" smtClean="0">
                <a:latin typeface="+mn-ea"/>
              </a:rPr>
              <a:t>변수의 실제 라벨 값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96" y="769433"/>
            <a:ext cx="537299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데이터 개수 및 </a:t>
            </a:r>
            <a:r>
              <a:rPr lang="en-US" altLang="ko-KR" dirty="0" smtClean="0">
                <a:latin typeface="+mn-ea"/>
              </a:rPr>
              <a:t>feature, </a:t>
            </a:r>
            <a:r>
              <a:rPr lang="ko-KR" altLang="en-US" dirty="0" smtClean="0">
                <a:latin typeface="+mn-ea"/>
              </a:rPr>
              <a:t>라벨 개수 확인하기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287" y="2018679"/>
            <a:ext cx="4680826" cy="32680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n_samples</a:t>
            </a:r>
            <a:r>
              <a:rPr lang="en-US" altLang="ko-KR" dirty="0" smtClean="0">
                <a:latin typeface="+mn-ea"/>
              </a:rPr>
              <a:t> : data </a:t>
            </a:r>
            <a:r>
              <a:rPr lang="ko-KR" altLang="en-US" dirty="0" smtClean="0">
                <a:latin typeface="+mn-ea"/>
              </a:rPr>
              <a:t>변수의 행 개수로 전체 데이터 개수 의미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n_features</a:t>
            </a:r>
            <a:r>
              <a:rPr lang="en-US" altLang="ko-KR" dirty="0" smtClean="0">
                <a:latin typeface="+mn-ea"/>
              </a:rPr>
              <a:t> : data </a:t>
            </a:r>
            <a:r>
              <a:rPr lang="ko-KR" altLang="en-US" dirty="0" smtClean="0">
                <a:latin typeface="+mn-ea"/>
              </a:rPr>
              <a:t>변수의 열 개수로 데이터 셋의 속성 개수 의미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lusters : </a:t>
            </a:r>
            <a:r>
              <a:rPr lang="ko-KR" altLang="en-US" dirty="0" smtClean="0">
                <a:latin typeface="+mn-ea"/>
              </a:rPr>
              <a:t>라벨 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n_clusters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클러스터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개수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72" y="1442890"/>
            <a:ext cx="5536232" cy="52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713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초기 </a:t>
            </a:r>
            <a:r>
              <a:rPr lang="en-US" altLang="ko-KR" dirty="0" smtClean="0">
                <a:latin typeface="+mn-ea"/>
              </a:rPr>
              <a:t>K</a:t>
            </a:r>
            <a:r>
              <a:rPr lang="ko-KR" altLang="en-US" dirty="0" smtClean="0">
                <a:latin typeface="+mn-ea"/>
              </a:rPr>
              <a:t>값 설정을 위한 함수 두 개를 각각 사용하여 모델 학습시키기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593" y="2018679"/>
            <a:ext cx="4593021" cy="37514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estimator1 : k</a:t>
            </a:r>
            <a:r>
              <a:rPr lang="ko-KR" altLang="en-US" dirty="0" smtClean="0">
                <a:latin typeface="+mn-ea"/>
              </a:rPr>
              <a:t>값 초기화 함수에 </a:t>
            </a:r>
            <a:r>
              <a:rPr lang="en-US" altLang="ko-KR" dirty="0" smtClean="0">
                <a:latin typeface="+mn-ea"/>
              </a:rPr>
              <a:t>k-means++ </a:t>
            </a:r>
            <a:r>
              <a:rPr lang="ko-KR" altLang="en-US" dirty="0" smtClean="0">
                <a:latin typeface="+mn-ea"/>
              </a:rPr>
              <a:t>함수를 사용한 </a:t>
            </a:r>
            <a:r>
              <a:rPr lang="en-US" altLang="ko-KR" dirty="0" smtClean="0">
                <a:latin typeface="+mn-ea"/>
              </a:rPr>
              <a:t>K-Means </a:t>
            </a:r>
            <a:r>
              <a:rPr lang="ko-KR" altLang="en-US" dirty="0" smtClean="0">
                <a:latin typeface="+mn-ea"/>
              </a:rPr>
              <a:t>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</a:t>
            </a:r>
            <a:r>
              <a:rPr lang="en-US" altLang="ko-KR" dirty="0" smtClean="0">
                <a:latin typeface="+mn-ea"/>
              </a:rPr>
              <a:t>stimator2 : k</a:t>
            </a:r>
            <a:r>
              <a:rPr lang="ko-KR" altLang="en-US" dirty="0" smtClean="0">
                <a:latin typeface="+mn-ea"/>
              </a:rPr>
              <a:t>값 초기화 함수에 </a:t>
            </a:r>
            <a:r>
              <a:rPr lang="en-US" altLang="ko-KR" dirty="0" smtClean="0">
                <a:latin typeface="+mn-ea"/>
              </a:rPr>
              <a:t>random </a:t>
            </a:r>
            <a:r>
              <a:rPr lang="ko-KR" altLang="en-US" dirty="0" smtClean="0">
                <a:latin typeface="+mn-ea"/>
              </a:rPr>
              <a:t>함수를 사용한 </a:t>
            </a:r>
            <a:r>
              <a:rPr lang="en-US" altLang="ko-KR" dirty="0" smtClean="0">
                <a:latin typeface="+mn-ea"/>
              </a:rPr>
              <a:t>K-Means </a:t>
            </a:r>
            <a:r>
              <a:rPr lang="ko-KR" altLang="en-US" dirty="0" smtClean="0">
                <a:latin typeface="+mn-ea"/>
              </a:rPr>
              <a:t>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abels_predict1 :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estimator1 </a:t>
            </a:r>
            <a:r>
              <a:rPr lang="ko-KR" altLang="en-US" dirty="0" smtClean="0">
                <a:latin typeface="+mn-ea"/>
              </a:rPr>
              <a:t>모델로 예측한 라벨 값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abels_predict2 : 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estimator2 </a:t>
            </a:r>
            <a:r>
              <a:rPr lang="ko-KR" altLang="en-US" dirty="0" smtClean="0">
                <a:latin typeface="+mn-ea"/>
              </a:rPr>
              <a:t>모델로 예측한 라벨 값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17" y="2018679"/>
            <a:ext cx="7164542" cy="2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(6) </a:t>
            </a:r>
            <a:r>
              <a:rPr lang="ko-KR" altLang="en-US" dirty="0" smtClean="0">
                <a:latin typeface="+mn-ea"/>
              </a:rPr>
              <a:t>각 함수에 대해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1662381" y="2396056"/>
            <a:ext cx="8501122" cy="345833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&lt; </a:t>
            </a:r>
            <a:r>
              <a:rPr lang="ko-KR" altLang="en-US" b="1" kern="0" dirty="0" err="1" smtClean="0">
                <a:solidFill>
                  <a:schemeClr val="tx1"/>
                </a:solidFill>
                <a:latin typeface="+mn-ea"/>
              </a:rPr>
              <a:t>클러스터링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 평가 지표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&gt;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Homogeneity :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클러스터링된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각 클러스터 안의 데이터들이 실제 같은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클러스터에 속했는가를 평가하는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 Completeness 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실제 같은 클러스터 소속인 데이터들이 같은 클러스터로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클러스터링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되었는지를 평가하는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V-measure : Homogeneity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값과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Completeness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값에 기반한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73405" y="5163015"/>
            <a:ext cx="7939668" cy="37914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</a:t>
            </a:r>
            <a:r>
              <a:rPr lang="en-US" altLang="ko-KR" sz="1400" dirty="0" smtClean="0"/>
              <a:t> = 2 * (homogeneity * completeness) / (homogeneity + completeness)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77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(7) </a:t>
            </a:r>
            <a:r>
              <a:rPr lang="ko-KR" altLang="en-US" dirty="0" smtClean="0">
                <a:latin typeface="+mn-ea"/>
              </a:rPr>
              <a:t>각 함수에 대해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102" y="1749110"/>
            <a:ext cx="7468762" cy="51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(8) </a:t>
            </a:r>
            <a:r>
              <a:rPr lang="ko-KR" altLang="en-US" dirty="0">
                <a:latin typeface="+mn-ea"/>
              </a:rPr>
              <a:t>각 함수에 대해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ko-KR" altLang="en-US" dirty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23" y="2275197"/>
            <a:ext cx="7705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smtClean="0">
                <a:latin typeface="+mn-ea"/>
              </a:rPr>
              <a:t>알고리즘이란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>
                <a:latin typeface="+mn-ea"/>
              </a:rPr>
              <a:t>S</a:t>
            </a:r>
            <a:r>
              <a:rPr lang="en-US" altLang="ko-KR" sz="2000" dirty="0" err="1" smtClean="0">
                <a:latin typeface="+mn-ea"/>
              </a:rPr>
              <a:t>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 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smtClean="0">
                <a:latin typeface="+mn-ea"/>
              </a:rPr>
              <a:t>실습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K-means </a:t>
            </a:r>
            <a:r>
              <a:rPr lang="ko-KR" altLang="en-US" sz="2000" b="1" dirty="0" smtClean="0">
                <a:latin typeface="+mn-ea"/>
              </a:rPr>
              <a:t>알고리즘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atin typeface="+mn-ea"/>
              </a:rPr>
              <a:t>비지도학습</a:t>
            </a:r>
            <a:r>
              <a:rPr lang="en-US" altLang="ko-KR" sz="2000" dirty="0" smtClean="0">
                <a:latin typeface="+mn-ea"/>
              </a:rPr>
              <a:t>(Unsupervised Learning)</a:t>
            </a:r>
            <a:r>
              <a:rPr lang="ko-KR" altLang="en-US" sz="2000" dirty="0" smtClean="0">
                <a:latin typeface="+mn-ea"/>
              </a:rPr>
              <a:t>의 한 종류인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en-US" altLang="ko-KR" sz="2000" dirty="0" smtClean="0">
                <a:latin typeface="+mn-ea"/>
              </a:rPr>
              <a:t>(Clustering)</a:t>
            </a:r>
            <a:r>
              <a:rPr lang="ko-KR" altLang="en-US" sz="2000" dirty="0" smtClean="0">
                <a:latin typeface="+mn-ea"/>
              </a:rPr>
              <a:t>의 대표적인 알고리즘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주어진 데이터를 </a:t>
            </a:r>
            <a:r>
              <a:rPr lang="en-US" altLang="ko-KR" sz="2000" u="sng" dirty="0" smtClean="0">
                <a:latin typeface="+mn-ea"/>
              </a:rPr>
              <a:t>K</a:t>
            </a:r>
            <a:r>
              <a:rPr lang="ko-KR" altLang="en-US" sz="2000" u="sng" dirty="0" smtClean="0">
                <a:latin typeface="+mn-ea"/>
              </a:rPr>
              <a:t>개의 클러스터</a:t>
            </a:r>
            <a:r>
              <a:rPr lang="en-US" altLang="ko-KR" sz="2000" u="sng" dirty="0" smtClean="0">
                <a:latin typeface="+mn-ea"/>
              </a:rPr>
              <a:t>(cluster)</a:t>
            </a:r>
            <a:r>
              <a:rPr lang="ko-KR" altLang="en-US" sz="2000" dirty="0" smtClean="0">
                <a:latin typeface="+mn-ea"/>
              </a:rPr>
              <a:t>로 묶는 알고리즘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데이터들과 각 클러스터와의 거리 차이의 분산을 최소화하는 방식으로 동작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에서는 대표적으로 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패키지에서 이를 위한 함수를 제공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ko-KR" b="1" dirty="0" smtClean="0">
                <a:latin typeface="+mn-ea"/>
                <a:ea typeface="맑은 고딕" panose="020B0503020000020004" pitchFamily="50" charset="-127"/>
              </a:rPr>
              <a:t>※</a:t>
            </a:r>
            <a:r>
              <a:rPr lang="en-US" altLang="ko-KR" b="1" dirty="0" smtClean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+mn-ea"/>
                <a:ea typeface="맑은 고딕" panose="020B0503020000020004" pitchFamily="50" charset="-127"/>
              </a:rPr>
              <a:t>비지도학습</a:t>
            </a:r>
            <a:r>
              <a:rPr lang="en-US" altLang="ko-KR" b="1" dirty="0" smtClean="0">
                <a:latin typeface="+mn-ea"/>
                <a:ea typeface="맑은 고딕" panose="020B0503020000020004" pitchFamily="50" charset="-127"/>
              </a:rPr>
              <a:t>(Unsupervised Learning)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훈련 데이터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(Training Data)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로부터 하나의 함수를 추론하는 방법 중 하나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지도학습과 달리 데이터에서 추출하고자 하는 </a:t>
            </a:r>
            <a:r>
              <a:rPr lang="ko-KR" altLang="en-US" u="sng" dirty="0" smtClean="0">
                <a:latin typeface="+mn-ea"/>
                <a:ea typeface="맑은 고딕" panose="020B0503020000020004" pitchFamily="50" charset="-127"/>
              </a:rPr>
              <a:t>라벨</a:t>
            </a:r>
            <a:r>
              <a:rPr lang="en-US" altLang="ko-KR" u="sng" dirty="0" smtClean="0">
                <a:latin typeface="+mn-ea"/>
                <a:ea typeface="맑은 고딕" panose="020B0503020000020004" pitchFamily="50" charset="-127"/>
              </a:rPr>
              <a:t>(label)</a:t>
            </a:r>
            <a:r>
              <a:rPr lang="ko-KR" altLang="en-US" u="sng" dirty="0" smtClean="0">
                <a:latin typeface="+mn-ea"/>
                <a:ea typeface="맑은 고딕" panose="020B0503020000020004" pitchFamily="50" charset="-127"/>
              </a:rPr>
              <a:t>이 없는 데이터를 이용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해 함수를 추론하는 것으로 일반적으로 </a:t>
            </a:r>
            <a:r>
              <a:rPr lang="ko-KR" altLang="en-US" dirty="0" err="1" smtClean="0">
                <a:latin typeface="+mn-ea"/>
                <a:ea typeface="맑은 고딕" panose="020B0503020000020004" pitchFamily="50" charset="-127"/>
              </a:rPr>
              <a:t>클러스터링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군집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을 위해 사용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 </a:t>
            </a:r>
          </a:p>
          <a:p>
            <a:r>
              <a:rPr lang="ko-KR" altLang="ko-KR" b="1" dirty="0" smtClean="0">
                <a:latin typeface="+mn-ea"/>
              </a:rPr>
              <a:t>※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군집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라벨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(label)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데이터 없이 데이터 각각의 특성을 고려하여 주어진 데이터를 가장 잘 설명하는 집단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클러스터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으로 나누는 것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80645" y="843282"/>
                <a:ext cx="6584389" cy="4752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latin typeface="+mn-ea"/>
                  </a:rPr>
                  <a:t>2) K-means </a:t>
                </a:r>
                <a:r>
                  <a:rPr lang="ko-KR" altLang="en-US" sz="2000" b="1" dirty="0" smtClean="0">
                    <a:latin typeface="+mn-ea"/>
                  </a:rPr>
                  <a:t>알고리즘 원리</a:t>
                </a:r>
                <a:endParaRPr lang="en-US" altLang="ko-KR" sz="2000" b="1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u="sng" dirty="0" smtClean="0">
                    <a:latin typeface="+mn-ea"/>
                  </a:rPr>
                  <a:t>클러스터 내 응집도 최소화</a:t>
                </a:r>
                <a:endParaRPr lang="en-US" altLang="ko-KR" sz="2000" u="sng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1(</a:t>
                </a:r>
                <a:r>
                  <a:rPr lang="en-US" altLang="ko-KR" sz="2000" b="1" dirty="0" smtClean="0">
                    <a:latin typeface="+mn-ea"/>
                  </a:rPr>
                  <a:t>G</a:t>
                </a:r>
                <a:r>
                  <a:rPr lang="en-US" altLang="ko-KR" sz="1600" b="1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 </a:t>
                </a:r>
                <a:r>
                  <a:rPr lang="ko-KR" altLang="en-US" sz="2000" dirty="0" smtClean="0">
                    <a:latin typeface="+mn-ea"/>
                  </a:rPr>
                  <a:t>데이터와 클러스터 </a:t>
                </a:r>
                <a:r>
                  <a:rPr lang="en-US" altLang="ko-KR" sz="2000" dirty="0" smtClean="0">
                    <a:latin typeface="+mn-ea"/>
                  </a:rPr>
                  <a:t>1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en-US" altLang="ko-KR" sz="2000" b="1" dirty="0" smtClean="0">
                    <a:latin typeface="+mn-ea"/>
                  </a:rPr>
                  <a:t>C</a:t>
                </a:r>
                <a:r>
                  <a:rPr lang="en-US" altLang="ko-KR" sz="1600" b="1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  의 거리 합 최소화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2(</a:t>
                </a:r>
                <a:r>
                  <a:rPr lang="en-US" altLang="ko-KR" sz="2000" b="1" dirty="0" smtClean="0">
                    <a:latin typeface="+mn-ea"/>
                  </a:rPr>
                  <a:t>G</a:t>
                </a:r>
                <a:r>
                  <a:rPr lang="en-US" altLang="ko-KR" sz="1600" b="1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 </a:t>
                </a:r>
                <a:r>
                  <a:rPr lang="ko-KR" altLang="en-US" sz="2000" dirty="0">
                    <a:latin typeface="+mn-ea"/>
                  </a:rPr>
                  <a:t>데이터와 </a:t>
                </a: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2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en-US" altLang="ko-KR" sz="2000" b="1" dirty="0" smtClean="0">
                    <a:latin typeface="+mn-ea"/>
                  </a:rPr>
                  <a:t>C</a:t>
                </a:r>
                <a:r>
                  <a:rPr lang="en-US" altLang="ko-KR" sz="1600" b="1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en-US" sz="2000" dirty="0" smtClean="0">
                    <a:latin typeface="+mn-ea"/>
                  </a:rPr>
                  <a:t>의거리 </a:t>
                </a:r>
                <a:r>
                  <a:rPr lang="ko-KR" altLang="en-US" sz="2000" dirty="0">
                    <a:latin typeface="+mn-ea"/>
                  </a:rPr>
                  <a:t>합 </a:t>
                </a:r>
                <a:r>
                  <a:rPr lang="ko-KR" altLang="en-US" sz="2000" dirty="0" smtClean="0">
                    <a:latin typeface="+mn-ea"/>
                  </a:rPr>
                  <a:t>최소화</a:t>
                </a: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r>
                  <a:rPr lang="en-US" altLang="ko-KR" dirty="0" smtClean="0"/>
                  <a:t>Min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(2) </a:t>
                </a:r>
                <a:r>
                  <a:rPr lang="ko-KR" altLang="en-US" sz="2000" u="sng" dirty="0" smtClean="0">
                    <a:latin typeface="+mn-ea"/>
                  </a:rPr>
                  <a:t>클러스터 간 분리도 최대화</a:t>
                </a:r>
                <a:endParaRPr lang="en-US" altLang="ko-KR" sz="2000" u="sng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1(</a:t>
                </a:r>
                <a:r>
                  <a:rPr lang="en-US" altLang="ko-KR" sz="2000" b="1" dirty="0" smtClean="0">
                    <a:latin typeface="+mn-ea"/>
                  </a:rPr>
                  <a:t>G</a:t>
                </a:r>
                <a:r>
                  <a:rPr lang="en-US" altLang="ko-KR" sz="1600" b="1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en-US" altLang="ko-KR" sz="2000" b="1" dirty="0" smtClean="0">
                    <a:latin typeface="+mn-ea"/>
                  </a:rPr>
                  <a:t>C</a:t>
                </a:r>
                <a:r>
                  <a:rPr lang="en-US" altLang="ko-KR" sz="1600" b="1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 클러스터 </a:t>
                </a:r>
                <a:r>
                  <a:rPr lang="en-US" altLang="ko-KR" sz="2000" dirty="0" smtClean="0">
                    <a:latin typeface="+mn-ea"/>
                  </a:rPr>
                  <a:t>2(</a:t>
                </a:r>
                <a:r>
                  <a:rPr lang="en-US" altLang="ko-KR" sz="2000" b="1" dirty="0" smtClean="0">
                    <a:latin typeface="+mn-ea"/>
                  </a:rPr>
                  <a:t>G</a:t>
                </a:r>
                <a:r>
                  <a:rPr lang="en-US" altLang="ko-KR" sz="1600" b="1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의 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en-US" sz="2000" dirty="0" smtClean="0">
                    <a:latin typeface="+mn-ea"/>
                  </a:rPr>
                  <a:t>중심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en-US" altLang="ko-KR" sz="2000" b="1" dirty="0" smtClean="0">
                    <a:latin typeface="+mn-ea"/>
                  </a:rPr>
                  <a:t>C</a:t>
                </a:r>
                <a:r>
                  <a:rPr lang="en-US" altLang="ko-KR" sz="1600" b="1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과의 거리 최대화</a:t>
                </a: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Max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i</a:t>
                </a:r>
                <a14:m>
                  <m:oMath xmlns:m="http://schemas.openxmlformats.org/officeDocument/2006/math"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ko-KR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j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" y="843282"/>
                <a:ext cx="6584389" cy="4752968"/>
              </a:xfrm>
              <a:prstGeom prst="rect">
                <a:avLst/>
              </a:prstGeom>
              <a:blipFill rotWithShape="0">
                <a:blip r:embed="rId3"/>
                <a:stretch>
                  <a:fillRect l="-1296" t="-641" r="-463"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Picture 2" descr="http://cfile28.uf.tistory.com/image/2679BD4957A55DFB1873E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13664" r="42772" b="10998"/>
          <a:stretch/>
        </p:blipFill>
        <p:spPr bwMode="auto">
          <a:xfrm>
            <a:off x="7181850" y="927956"/>
            <a:ext cx="4632385" cy="49708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9682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거리측정법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662381" y="2396056"/>
            <a:ext cx="8501122" cy="262788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중심에서 멀리 떨어져 있어도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K-Means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알고리즘은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 측정법을 사용해서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반복적으로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중심을 수정해나갈 수 있음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 측정법을 점 간의 거리 산출에 이용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벡터 사이에 거리가 짧으면 유사성이 더 높다는 것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을 의미함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0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9682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거리측정법 </a:t>
            </a:r>
            <a:r>
              <a:rPr lang="en-US" altLang="ko-KR" sz="2000" b="1" dirty="0" smtClean="0">
                <a:latin typeface="+mn-ea"/>
              </a:rPr>
              <a:t>– </a:t>
            </a:r>
            <a:r>
              <a:rPr lang="ko-KR" altLang="en-US" sz="2000" b="1" dirty="0" err="1" smtClean="0">
                <a:latin typeface="+mn-ea"/>
              </a:rPr>
              <a:t>유클리드</a:t>
            </a:r>
            <a:r>
              <a:rPr lang="ko-KR" altLang="en-US" sz="2000" b="1" dirty="0" smtClean="0">
                <a:latin typeface="+mn-ea"/>
              </a:rPr>
              <a:t> 거리 측정법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1662381" y="1681655"/>
            <a:ext cx="8501122" cy="460429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거리가 큰 값을 가지면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사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용자 간의 거리가 멀다는 의미이기 때문에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사용자 간 유사성이 떨어짐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을 의미함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각 벡터 값 간의 차를 제곱한 후 모두 더하고 루트를 씌워 거리를 측정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이나라\Desktop\머하웃 완벽 가이드 - 이미지\images\머하웃 완벽 가이드(한빛미디어)_img_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7992" y="2631873"/>
            <a:ext cx="5472608" cy="500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40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4" y="843282"/>
            <a:ext cx="110386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K-means </a:t>
            </a:r>
            <a:r>
              <a:rPr lang="ko-KR" altLang="en-US" sz="2000" b="1" dirty="0" smtClean="0">
                <a:latin typeface="+mn-ea"/>
              </a:rPr>
              <a:t>알고리즘 수행 단계</a:t>
            </a:r>
            <a:endParaRPr lang="en-US" altLang="ko-KR" sz="2000" b="1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K</a:t>
            </a:r>
            <a:r>
              <a:rPr lang="ko-KR" altLang="en-US" sz="2000" b="1" dirty="0" smtClean="0">
                <a:latin typeface="+mn-ea"/>
              </a:rPr>
              <a:t>값 설정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전체 클러스터의 개수 </a:t>
            </a:r>
            <a:r>
              <a:rPr lang="en-US" altLang="ko-KR" sz="2000" u="sng" dirty="0" smtClean="0">
                <a:latin typeface="+mn-ea"/>
              </a:rPr>
              <a:t>K</a:t>
            </a:r>
            <a:r>
              <a:rPr lang="ko-KR" altLang="en-US" sz="2000" u="sng" dirty="0" smtClean="0">
                <a:latin typeface="+mn-ea"/>
              </a:rPr>
              <a:t>값을 설정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(2) </a:t>
            </a:r>
            <a:r>
              <a:rPr lang="ko-KR" altLang="en-US" sz="2000" b="1" dirty="0" smtClean="0">
                <a:latin typeface="+mn-ea"/>
              </a:rPr>
              <a:t>클러스터 초기 중심 값 선택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en-US" altLang="ko-KR" sz="2000" dirty="0" smtClean="0">
                <a:latin typeface="+mn-ea"/>
              </a:rPr>
              <a:t>K</a:t>
            </a:r>
            <a:r>
              <a:rPr lang="ko-KR" altLang="en-US" sz="2000" dirty="0" smtClean="0">
                <a:latin typeface="+mn-ea"/>
              </a:rPr>
              <a:t>개의 클러스터로 군집한 </a:t>
            </a:r>
            <a:r>
              <a:rPr lang="en-US" altLang="ko-KR" sz="2000" dirty="0" smtClean="0">
                <a:latin typeface="+mn-ea"/>
              </a:rPr>
              <a:t>n</a:t>
            </a:r>
            <a:r>
              <a:rPr lang="ko-KR" altLang="en-US" sz="2000" dirty="0" smtClean="0">
                <a:latin typeface="+mn-ea"/>
              </a:rPr>
              <a:t>개의 점을 가지고 있고</a:t>
            </a:r>
            <a:r>
              <a:rPr lang="en-US" altLang="ko-KR" sz="2000" dirty="0" smtClean="0">
                <a:latin typeface="+mn-ea"/>
              </a:rPr>
              <a:t>, 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여기서 </a:t>
            </a:r>
            <a:r>
              <a:rPr lang="ko-KR" altLang="en-US" sz="2000" u="sng" dirty="0" smtClean="0">
                <a:latin typeface="+mn-ea"/>
              </a:rPr>
              <a:t>임의로 각각 </a:t>
            </a:r>
            <a:r>
              <a:rPr lang="en-US" altLang="ko-KR" sz="2000" u="sng" dirty="0">
                <a:latin typeface="+mn-ea"/>
              </a:rPr>
              <a:t>1</a:t>
            </a:r>
            <a:r>
              <a:rPr lang="ko-KR" altLang="en-US" sz="2000" u="sng" dirty="0" smtClean="0">
                <a:latin typeface="+mn-ea"/>
              </a:rPr>
              <a:t>개의 점을 선택</a:t>
            </a:r>
            <a:r>
              <a:rPr lang="ko-KR" altLang="en-US" sz="2000" dirty="0" smtClean="0">
                <a:latin typeface="+mn-ea"/>
              </a:rPr>
              <a:t>하여 클러스터의 초기 중심 값</a:t>
            </a:r>
            <a:r>
              <a:rPr lang="en-US" altLang="ko-KR" sz="2000" dirty="0" smtClean="0">
                <a:latin typeface="+mn-ea"/>
              </a:rPr>
              <a:t>(centroid)</a:t>
            </a:r>
            <a:r>
              <a:rPr lang="ko-KR" altLang="en-US" sz="2000" dirty="0" smtClean="0">
                <a:latin typeface="+mn-ea"/>
              </a:rPr>
              <a:t>을 정한다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(3)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클러스터의 중심 값과 클러스터 안의 데이터 간의 거리를 각각 측정하여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u="sng" dirty="0" smtClean="0">
                <a:latin typeface="+mn-ea"/>
              </a:rPr>
              <a:t>가장 가까운 클러스터에 해당 데이터를 할당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여기서 거리 측정은 </a:t>
            </a:r>
            <a:r>
              <a:rPr lang="en-US" altLang="ko-KR" sz="2000" u="sng" dirty="0" smtClean="0">
                <a:latin typeface="+mn-ea"/>
              </a:rPr>
              <a:t>“</a:t>
            </a:r>
            <a:r>
              <a:rPr lang="ko-KR" altLang="en-US" sz="2000" u="sng" dirty="0" err="1" smtClean="0">
                <a:latin typeface="+mn-ea"/>
              </a:rPr>
              <a:t>유클리드</a:t>
            </a:r>
            <a:r>
              <a:rPr lang="ko-KR" altLang="en-US" sz="2000" u="sng" dirty="0" smtClean="0">
                <a:latin typeface="+mn-ea"/>
              </a:rPr>
              <a:t> 거리 측정법</a:t>
            </a:r>
            <a:r>
              <a:rPr lang="en-US" altLang="ko-KR" sz="2000" u="sng" dirty="0" smtClean="0">
                <a:latin typeface="+mn-ea"/>
              </a:rPr>
              <a:t>”</a:t>
            </a:r>
            <a:r>
              <a:rPr lang="ko-KR" altLang="en-US" sz="2000" u="sng" dirty="0" smtClean="0">
                <a:latin typeface="+mn-ea"/>
              </a:rPr>
              <a:t>을 사용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 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Note!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때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데이터는 다른 클러스터 중심 값들보다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할당된 클러스터의 중심 값과 가장 가깝다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(4) </a:t>
            </a:r>
            <a:r>
              <a:rPr lang="ko-KR" altLang="en-US" sz="2000" b="1" dirty="0" smtClean="0">
                <a:latin typeface="+mn-ea"/>
              </a:rPr>
              <a:t>클러스터 중심 값 계산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각 클러스터마다 그 안에 배정된 모든 점들 간의 거리 평균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값을 구하여 중심 값으로 정한다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(5) </a:t>
            </a:r>
            <a:r>
              <a:rPr lang="ko-KR" altLang="en-US" sz="2000" b="1" dirty="0" smtClean="0">
                <a:latin typeface="+mn-ea"/>
              </a:rPr>
              <a:t>반복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만약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각 클러스터의 중심 값이 변하지 않는다면 알고리즘을 끝내고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u="sng" dirty="0" smtClean="0">
                <a:latin typeface="+mn-ea"/>
              </a:rPr>
              <a:t>그렇지 않으면</a:t>
            </a:r>
            <a:r>
              <a:rPr lang="en-US" altLang="ko-KR" sz="2000" u="sng" dirty="0" smtClean="0">
                <a:latin typeface="+mn-ea"/>
              </a:rPr>
              <a:t> (</a:t>
            </a:r>
            <a:r>
              <a:rPr lang="en-US" altLang="ko-KR" sz="2000" u="sng" dirty="0">
                <a:latin typeface="+mn-ea"/>
              </a:rPr>
              <a:t>3</a:t>
            </a:r>
            <a:r>
              <a:rPr lang="en-US" altLang="ko-KR" sz="2000" u="sng" dirty="0" smtClean="0">
                <a:latin typeface="+mn-ea"/>
              </a:rPr>
              <a:t>)~(4) </a:t>
            </a:r>
            <a:r>
              <a:rPr lang="ko-KR" altLang="en-US" sz="2000" u="sng" dirty="0" smtClean="0">
                <a:latin typeface="+mn-ea"/>
              </a:rPr>
              <a:t>단계를 계속 반복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1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2512</Words>
  <Application>Microsoft Office PowerPoint</Application>
  <PresentationFormat>와이드스크린</PresentationFormat>
  <Paragraphs>762</Paragraphs>
  <Slides>37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맑은 고딕</vt:lpstr>
      <vt:lpstr>함초롬바탕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user</cp:lastModifiedBy>
  <cp:revision>183</cp:revision>
  <dcterms:created xsi:type="dcterms:W3CDTF">2016-12-05T02:51:06Z</dcterms:created>
  <dcterms:modified xsi:type="dcterms:W3CDTF">2017-09-21T01:36:52Z</dcterms:modified>
</cp:coreProperties>
</file>