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322" r:id="rId2"/>
    <p:sldId id="323" r:id="rId3"/>
    <p:sldId id="267" r:id="rId4"/>
    <p:sldId id="268" r:id="rId5"/>
    <p:sldId id="266" r:id="rId6"/>
    <p:sldId id="317" r:id="rId7"/>
    <p:sldId id="270" r:id="rId8"/>
    <p:sldId id="318" r:id="rId9"/>
    <p:sldId id="279" r:id="rId10"/>
    <p:sldId id="271" r:id="rId11"/>
    <p:sldId id="272" r:id="rId12"/>
    <p:sldId id="281" r:id="rId13"/>
    <p:sldId id="273" r:id="rId14"/>
    <p:sldId id="282" r:id="rId15"/>
    <p:sldId id="280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95652" autoAdjust="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0"/>
    </p:cViewPr>
  </p:sorterViewPr>
  <p:notesViewPr>
    <p:cSldViewPr snapToGrid="0" showGuides="1">
      <p:cViewPr varScale="1">
        <p:scale>
          <a:sx n="70" d="100"/>
          <a:sy n="70" d="100"/>
        </p:scale>
        <p:origin x="248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AA7B2-46E6-4330-871E-75E408914415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DA56-0DCE-408A-9F7D-B293BEDBD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62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17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460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28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7908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4C87-8374-4E26-B076-7DAB067B16CF}" type="datetime1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6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18EF-424A-436F-BED9-83A8EEE4546C}" type="datetime1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9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4C87-8374-4E26-B076-7DAB067B16CF}" type="datetime1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37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21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48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2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5999" y="1473115"/>
            <a:ext cx="7396577" cy="467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파이썬을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</a:t>
            </a:r>
            <a:r>
              <a:rPr lang="ko-KR" altLang="en-US" sz="4000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</a:t>
            </a:r>
            <a:r>
              <a:rPr kumimoji="0" lang="ko-KR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분석</a:t>
            </a:r>
            <a:endParaRPr kumimoji="0" lang="en-US" altLang="ko-KR" sz="4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유성준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sjyoo@sejong.ac.kr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 컴퓨터공학과 교수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빅데이터연구센터 센터장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defTabSz="914400" fontAlgn="base">
              <a:lnSpc>
                <a:spcPct val="160000"/>
              </a:lnSpc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http://abrc.or.kr/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53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>
                <a:latin typeface="+mn-ea"/>
              </a:rPr>
              <a:t>인공신경망</a:t>
            </a:r>
            <a:r>
              <a:rPr lang="en-US" altLang="ko-KR" sz="2400" b="1" dirty="0">
                <a:latin typeface="+mn-ea"/>
              </a:rPr>
              <a:t>(Artificial Neural Network)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513" y="1330037"/>
            <a:ext cx="1134687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활성화함수는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</a:t>
            </a:r>
            <a:r>
              <a:rPr lang="ko-KR" altLang="en-US" dirty="0" err="1"/>
              <a:t>력</a:t>
            </a:r>
            <a:r>
              <a:rPr lang="ko-KR" altLang="en-US" dirty="0" err="1" smtClean="0"/>
              <a:t>값을</a:t>
            </a:r>
            <a:r>
              <a:rPr lang="ko-KR" altLang="en-US" dirty="0" smtClean="0"/>
              <a:t> 내보낼 때 사용하는 함수이며 </a:t>
            </a:r>
            <a:r>
              <a:rPr lang="en-US" altLang="ko-KR" dirty="0" smtClean="0"/>
              <a:t>f</a:t>
            </a:r>
            <a:r>
              <a:rPr lang="ko-KR" altLang="en-US" dirty="0" smtClean="0"/>
              <a:t>로 나타냄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활성화 함수 종류는 선형함수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계단함수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임계논리함수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 등이 사용됨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활성화 함수를 선택하느냐에 따라 출력 값이 달라질 수 있음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smtClean="0">
                <a:latin typeface="+mn-ea"/>
              </a:rPr>
              <a:t>활성화 함수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54194" y="3955552"/>
                <a:ext cx="2549336" cy="384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출력</a:t>
                </a:r>
                <a:r>
                  <a:rPr lang="ko-KR" altLang="en-US" dirty="0" err="1"/>
                  <a:t>값</a:t>
                </a:r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194" y="3955552"/>
                <a:ext cx="2549336" cy="384657"/>
              </a:xfrm>
              <a:prstGeom prst="rect">
                <a:avLst/>
              </a:prstGeom>
              <a:blipFill rotWithShape="1">
                <a:blip r:embed="rId2"/>
                <a:stretch>
                  <a:fillRect l="-1909" t="-111111" b="-179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2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ANN</a:t>
            </a:r>
            <a:r>
              <a:rPr lang="ko-KR" altLang="en-US" sz="2400" b="1" dirty="0" smtClean="0">
                <a:latin typeface="+mn-ea"/>
              </a:rPr>
              <a:t>의 종류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076" y="1205340"/>
            <a:ext cx="1134687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Hidden</a:t>
            </a:r>
            <a:r>
              <a:rPr lang="ko-KR" altLang="en-US" dirty="0"/>
              <a:t>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가 없이 </a:t>
            </a:r>
            <a:r>
              <a:rPr lang="en-US" altLang="ko-KR" dirty="0" smtClean="0"/>
              <a:t>Input Layer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Output Layer</a:t>
            </a:r>
            <a:r>
              <a:rPr lang="ko-KR" altLang="en-US" smtClean="0"/>
              <a:t>로만 </a:t>
            </a:r>
            <a:r>
              <a:rPr lang="ko-KR" altLang="en-US" dirty="0" smtClean="0"/>
              <a:t>구성된 신경망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아래와 같이 </a:t>
            </a:r>
            <a:r>
              <a:rPr lang="en-US" altLang="ko-KR" dirty="0" smtClean="0"/>
              <a:t>Input</a:t>
            </a:r>
            <a:r>
              <a:rPr lang="ko-KR" altLang="en-US" dirty="0"/>
              <a:t>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노드와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값들의 연산을 통해 활성화 함수로 전달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전달받은 값들을 활성화 함수를 이용해 계산 후 값을 출력하는 구조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smtClean="0">
                <a:latin typeface="+mn-ea"/>
              </a:rPr>
              <a:t>단일계층신경망</a:t>
            </a:r>
            <a:r>
              <a:rPr lang="en-US" altLang="ko-KR" sz="2000" b="1" dirty="0" smtClean="0">
                <a:latin typeface="+mn-ea"/>
              </a:rPr>
              <a:t>(Single Neural Network)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/>
              <p:cNvSpPr/>
              <p:nvPr/>
            </p:nvSpPr>
            <p:spPr>
              <a:xfrm>
                <a:off x="3108958" y="3250300"/>
                <a:ext cx="498760" cy="51539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타원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58" y="3250300"/>
                <a:ext cx="498760" cy="51539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5561211" y="3765692"/>
                <a:ext cx="1030780" cy="8645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11" y="3765692"/>
                <a:ext cx="1030780" cy="864522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>
            <a:stCxn id="22" idx="6"/>
            <a:endCxn id="23" idx="2"/>
          </p:cNvCxnSpPr>
          <p:nvPr/>
        </p:nvCxnSpPr>
        <p:spPr>
          <a:xfrm>
            <a:off x="3607718" y="3507995"/>
            <a:ext cx="1953493" cy="6899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8" idx="6"/>
            <a:endCxn id="23" idx="2"/>
          </p:cNvCxnSpPr>
          <p:nvPr/>
        </p:nvCxnSpPr>
        <p:spPr>
          <a:xfrm>
            <a:off x="3618803" y="4067722"/>
            <a:ext cx="1942408" cy="1302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9" idx="6"/>
            <a:endCxn id="23" idx="2"/>
          </p:cNvCxnSpPr>
          <p:nvPr/>
        </p:nvCxnSpPr>
        <p:spPr>
          <a:xfrm flipV="1">
            <a:off x="3613261" y="4197953"/>
            <a:ext cx="1947950" cy="4294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30" idx="6"/>
          </p:cNvCxnSpPr>
          <p:nvPr/>
        </p:nvCxnSpPr>
        <p:spPr>
          <a:xfrm flipV="1">
            <a:off x="3616031" y="4414063"/>
            <a:ext cx="1953496" cy="773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3120043" y="3810027"/>
                <a:ext cx="498760" cy="51539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043" y="3810027"/>
                <a:ext cx="498760" cy="51539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타원 28"/>
              <p:cNvSpPr/>
              <p:nvPr/>
            </p:nvSpPr>
            <p:spPr>
              <a:xfrm>
                <a:off x="3114501" y="4369750"/>
                <a:ext cx="498760" cy="51539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타원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501" y="4369750"/>
                <a:ext cx="498760" cy="515390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타원 29"/>
              <p:cNvSpPr/>
              <p:nvPr/>
            </p:nvSpPr>
            <p:spPr>
              <a:xfrm>
                <a:off x="3117271" y="4929472"/>
                <a:ext cx="498760" cy="51539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타원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71" y="4929472"/>
                <a:ext cx="498760" cy="51539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148051" y="3466431"/>
                <a:ext cx="748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ko-KR" sz="1400" dirty="0" smtClean="0"/>
                  <a:t>1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051" y="3466431"/>
                <a:ext cx="748145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84561" y="3843279"/>
                <a:ext cx="748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</a:rPr>
                        <m:t>𝑤</m:t>
                      </m:r>
                      <m:r>
                        <a:rPr lang="en-US" altLang="ko-KR" sz="1400" b="0" i="0" dirty="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561" y="3843279"/>
                <a:ext cx="748145" cy="30777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979019" y="4211814"/>
                <a:ext cx="748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</a:rPr>
                        <m:t>𝑤</m:t>
                      </m:r>
                      <m:r>
                        <a:rPr lang="en-US" altLang="ko-KR" sz="1400" b="0" i="0" dirty="0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019" y="4211814"/>
                <a:ext cx="748145" cy="3077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981785" y="4596978"/>
                <a:ext cx="748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</a:rPr>
                        <m:t>𝑤</m:t>
                      </m:r>
                      <m:r>
                        <a:rPr lang="en-US" altLang="ko-KR" sz="1400" b="0" i="1" dirty="0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85" y="4596978"/>
                <a:ext cx="748145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2876203" y="5453154"/>
            <a:ext cx="1047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Input</a:t>
            </a:r>
            <a:r>
              <a:rPr lang="ko-KR" altLang="en-US" sz="1200" b="1" dirty="0" err="1" smtClean="0"/>
              <a:t>레이어</a:t>
            </a:r>
            <a:endParaRPr lang="ko-KR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109259" y="4965493"/>
            <a:ext cx="78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Weight</a:t>
            </a:r>
            <a:endParaRPr lang="ko-KR" alt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13862" y="4699485"/>
            <a:ext cx="986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/>
              <a:t>활성화함수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타원 37"/>
              <p:cNvSpPr/>
              <p:nvPr/>
            </p:nvSpPr>
            <p:spPr>
              <a:xfrm>
                <a:off x="3103416" y="2637929"/>
                <a:ext cx="498760" cy="51539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타원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16" y="2637929"/>
                <a:ext cx="498760" cy="515390"/>
              </a:xfrm>
              <a:prstGeom prst="ellipse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/>
          <p:cNvCxnSpPr>
            <a:stCxn id="38" idx="6"/>
          </p:cNvCxnSpPr>
          <p:nvPr/>
        </p:nvCxnSpPr>
        <p:spPr>
          <a:xfrm>
            <a:off x="3602176" y="2895624"/>
            <a:ext cx="1950726" cy="11859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959623" y="2962127"/>
                <a:ext cx="748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</a:rPr>
                        <m:t>𝑤</m:t>
                      </m:r>
                      <m:r>
                        <a:rPr lang="en-US" altLang="ko-KR" sz="1400" b="0" i="0" dirty="0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623" y="2962127"/>
                <a:ext cx="748145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타원 40"/>
              <p:cNvSpPr/>
              <p:nvPr/>
            </p:nvSpPr>
            <p:spPr>
              <a:xfrm>
                <a:off x="6943895" y="3768464"/>
                <a:ext cx="1030780" cy="8645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출</m:t>
                      </m:r>
                      <m:r>
                        <a:rPr lang="ko-KR" alt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력값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타원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895" y="3768464"/>
                <a:ext cx="1030780" cy="864522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>
            <a:stCxn id="23" idx="6"/>
            <a:endCxn id="41" idx="2"/>
          </p:cNvCxnSpPr>
          <p:nvPr/>
        </p:nvCxnSpPr>
        <p:spPr>
          <a:xfrm>
            <a:off x="6591991" y="4197953"/>
            <a:ext cx="351904" cy="2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99563" y="4707779"/>
            <a:ext cx="1163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Output</a:t>
            </a:r>
            <a:r>
              <a:rPr lang="ko-KR" altLang="en-US" sz="1200" b="1" dirty="0" err="1" smtClean="0"/>
              <a:t>레이어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912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ANN</a:t>
            </a:r>
            <a:r>
              <a:rPr lang="ko-KR" altLang="en-US" sz="2400" b="1" dirty="0">
                <a:latin typeface="+mn-ea"/>
              </a:rPr>
              <a:t>의 </a:t>
            </a:r>
            <a:r>
              <a:rPr lang="ko-KR" altLang="en-US" sz="2400" b="1" dirty="0" smtClean="0">
                <a:latin typeface="+mn-ea"/>
              </a:rPr>
              <a:t>종류</a:t>
            </a:r>
            <a:r>
              <a:rPr lang="en-US" altLang="ko-KR" sz="2400" b="1" dirty="0" smtClean="0">
                <a:latin typeface="+mn-ea"/>
              </a:rPr>
              <a:t>-</a:t>
            </a:r>
            <a:r>
              <a:rPr lang="ko-KR" altLang="en-US" sz="2400" b="1" dirty="0" smtClean="0">
                <a:latin typeface="+mn-ea"/>
              </a:rPr>
              <a:t>단일계층신경망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076" y="1205340"/>
            <a:ext cx="1134687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OR, AND, NOT </a:t>
            </a:r>
            <a:r>
              <a:rPr lang="ko-KR" altLang="en-US" smtClean="0"/>
              <a:t>연산을 통해 단일계층신경망 작동 원리를 학습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OR, AND, NOT </a:t>
            </a:r>
            <a:r>
              <a:rPr lang="ko-KR" altLang="en-US" dirty="0" smtClean="0"/>
              <a:t>연산은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로만 이루어 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단일 신경망은 </a:t>
            </a:r>
            <a:r>
              <a:rPr lang="en-US" altLang="ko-KR" dirty="0" smtClean="0"/>
              <a:t>OR, AND, NOT</a:t>
            </a:r>
            <a:r>
              <a:rPr lang="ko-KR" altLang="en-US" dirty="0" smtClean="0"/>
              <a:t>연산은 가능하지만 </a:t>
            </a:r>
            <a:r>
              <a:rPr lang="en-US" altLang="ko-KR" dirty="0" smtClean="0"/>
              <a:t>XOR</a:t>
            </a:r>
            <a:r>
              <a:rPr lang="ko-KR" altLang="en-US" dirty="0" smtClean="0"/>
              <a:t>연산은 </a:t>
            </a:r>
            <a:r>
              <a:rPr lang="ko-KR" altLang="en-US" smtClean="0"/>
              <a:t>불가능한 문제점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smtClean="0">
                <a:latin typeface="+mn-ea"/>
              </a:rPr>
              <a:t>단일계층신경망</a:t>
            </a:r>
            <a:r>
              <a:rPr lang="en-US" altLang="ko-KR" sz="2000" b="1" dirty="0" smtClean="0">
                <a:latin typeface="+mn-ea"/>
              </a:rPr>
              <a:t>(Single Neural Network)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5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ANN</a:t>
            </a:r>
            <a:r>
              <a:rPr lang="ko-KR" altLang="en-US" sz="2400" b="1" dirty="0">
                <a:latin typeface="+mn-ea"/>
              </a:rPr>
              <a:t>의 종류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4" y="826656"/>
            <a:ext cx="104921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연산 예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2960" y="1330039"/>
            <a:ext cx="20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 AND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타원 19"/>
              <p:cNvSpPr/>
              <p:nvPr/>
            </p:nvSpPr>
            <p:spPr>
              <a:xfrm>
                <a:off x="2744476" y="2369907"/>
                <a:ext cx="498760" cy="51539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타원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476" y="2369907"/>
                <a:ext cx="498760" cy="51539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타원 20"/>
              <p:cNvSpPr/>
              <p:nvPr/>
            </p:nvSpPr>
            <p:spPr>
              <a:xfrm>
                <a:off x="2738934" y="2921317"/>
                <a:ext cx="498760" cy="51539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타원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934" y="2921317"/>
                <a:ext cx="498760" cy="51539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타원 21"/>
              <p:cNvSpPr/>
              <p:nvPr/>
            </p:nvSpPr>
            <p:spPr>
              <a:xfrm>
                <a:off x="2733393" y="3481039"/>
                <a:ext cx="498760" cy="51539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타원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393" y="3481039"/>
                <a:ext cx="498760" cy="51539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타원 22"/>
              <p:cNvSpPr/>
              <p:nvPr/>
            </p:nvSpPr>
            <p:spPr>
              <a:xfrm>
                <a:off x="5988757" y="2779396"/>
                <a:ext cx="1030780" cy="8645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타원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757" y="2779396"/>
                <a:ext cx="1030780" cy="864522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>
            <a:stCxn id="20" idx="6"/>
          </p:cNvCxnSpPr>
          <p:nvPr/>
        </p:nvCxnSpPr>
        <p:spPr>
          <a:xfrm>
            <a:off x="3243236" y="2627602"/>
            <a:ext cx="637315" cy="3795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1" idx="6"/>
          </p:cNvCxnSpPr>
          <p:nvPr/>
        </p:nvCxnSpPr>
        <p:spPr>
          <a:xfrm>
            <a:off x="3237694" y="3179012"/>
            <a:ext cx="629000" cy="55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2" idx="6"/>
          </p:cNvCxnSpPr>
          <p:nvPr/>
        </p:nvCxnSpPr>
        <p:spPr>
          <a:xfrm flipV="1">
            <a:off x="3232153" y="3389577"/>
            <a:ext cx="665024" cy="3491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82034" y="2525053"/>
            <a:ext cx="473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-1.5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401189" y="2951776"/>
            <a:ext cx="473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3403955" y="3361879"/>
            <a:ext cx="473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1600003"/>
                  </p:ext>
                </p:extLst>
              </p:nvPr>
            </p:nvGraphicFramePr>
            <p:xfrm>
              <a:off x="1609305" y="4325431"/>
              <a:ext cx="8048570" cy="167609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0971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60971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60971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215239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067031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ko-KR" sz="1400" b="1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ko-KR" sz="1400" b="1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400" b="1" baseline="0" dirty="0" smtClean="0">
                              <a:solidFill>
                                <a:schemeClr val="bg1"/>
                              </a:solidFill>
                            </a:rPr>
                            <a:t> and</a:t>
                          </a:r>
                          <a:r>
                            <a:rPr lang="en-US" altLang="ko-KR" sz="1400" b="1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oMath>
                          </a14:m>
                          <a:endParaRPr lang="ko-KR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bg1"/>
                              </a:solidFill>
                            </a:rPr>
                            <a:t>((1x-1.5)+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400" b="1" dirty="0" smtClean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400" b="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400" b="1" dirty="0" smtClean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ko-KR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 smtClean="0">
                              <a:solidFill>
                                <a:schemeClr val="bg1"/>
                              </a:solidFill>
                            </a:rPr>
                            <a:t>출력값</a:t>
                          </a:r>
                          <a:endParaRPr lang="ko-KR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-1.5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-0.5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-0.5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2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1600003"/>
                  </p:ext>
                </p:extLst>
              </p:nvPr>
            </p:nvGraphicFramePr>
            <p:xfrm>
              <a:off x="1609305" y="4325431"/>
              <a:ext cx="8048570" cy="167609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09714"/>
                    <a:gridCol w="1609714"/>
                    <a:gridCol w="1609714"/>
                    <a:gridCol w="2152397"/>
                    <a:gridCol w="1067031"/>
                  </a:tblGrid>
                  <a:tr h="3352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79" t="-1818" r="-401515" b="-4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0000" t="-1818" r="-300000" b="-4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00758" t="-1818" r="-201136" b="-4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224294" t="-1818" r="-50000" b="-4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 smtClean="0">
                              <a:solidFill>
                                <a:schemeClr val="bg1"/>
                              </a:solidFill>
                            </a:rPr>
                            <a:t>출력값</a:t>
                          </a:r>
                          <a:endParaRPr lang="ko-KR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-1.5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-0.5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-0.5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1171254" y="1756881"/>
            <a:ext cx="961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입력이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인 경우에만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됨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200010" y="1313191"/>
                <a:ext cx="43562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=         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𝑥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≥0    </m:t>
                      </m:r>
                      <m:r>
                        <a:rPr lang="ko-KR" altLang="en-US" b="0" i="1" dirty="0" smtClean="0">
                          <a:latin typeface="Cambria Math"/>
                        </a:rPr>
                        <m:t>출력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: 1</m:t>
                      </m:r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&lt;0    </m:t>
                    </m:r>
                    <m:r>
                      <a:rPr lang="ko-KR" altLang="en-US" b="0" i="1" smtClean="0">
                        <a:latin typeface="Cambria Math"/>
                      </a:rPr>
                      <m:t>출력</m:t>
                    </m:r>
                    <m:r>
                      <a:rPr lang="en-US" altLang="ko-KR" b="0" i="1" smtClean="0">
                        <a:latin typeface="Cambria Math"/>
                      </a:rPr>
                      <m:t>: 0</m:t>
                    </m:r>
                  </m:oMath>
                </a14:m>
                <a:endParaRPr lang="en-US" altLang="ko-KR" dirty="0" smtClean="0"/>
              </a:p>
              <a:p>
                <a:endParaRPr lang="en-US" altLang="ko-KR" sz="1200" dirty="0" smtClean="0"/>
              </a:p>
              <a:p>
                <a:pPr algn="ctr"/>
                <a:r>
                  <a:rPr lang="ko-KR" altLang="en-US" sz="1200" dirty="0" smtClean="0"/>
                  <a:t>예제에 사용한 활성화 함수는 계단 활성화 함수로 </a:t>
                </a:r>
                <a:r>
                  <a:rPr lang="en-US" altLang="ko-KR" sz="1200" dirty="0" smtClean="0"/>
                  <a:t>0</a:t>
                </a:r>
                <a:r>
                  <a:rPr lang="ko-KR" altLang="en-US" sz="1200" dirty="0" smtClean="0"/>
                  <a:t>이나 양수일 때 </a:t>
                </a:r>
                <a:r>
                  <a:rPr lang="en-US" altLang="ko-KR" sz="1200" dirty="0" smtClean="0"/>
                  <a:t>1</a:t>
                </a:r>
                <a:r>
                  <a:rPr lang="ko-KR" altLang="en-US" sz="1200" dirty="0" smtClean="0"/>
                  <a:t>일 출력하며 음수일 때 </a:t>
                </a:r>
                <a:r>
                  <a:rPr lang="en-US" altLang="ko-KR" sz="1200" dirty="0" smtClean="0"/>
                  <a:t>0</a:t>
                </a:r>
                <a:r>
                  <a:rPr lang="ko-KR" altLang="en-US" sz="1200" dirty="0" smtClean="0"/>
                  <a:t>을 출력하는 함수를 사용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10" y="1313191"/>
                <a:ext cx="4356242" cy="1200329"/>
              </a:xfrm>
              <a:prstGeom prst="rect">
                <a:avLst/>
              </a:prstGeom>
              <a:blipFill rotWithShape="0">
                <a:blip r:embed="rId7"/>
                <a:stretch>
                  <a:fillRect b="-4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왼쪽 중괄호 6"/>
          <p:cNvSpPr/>
          <p:nvPr/>
        </p:nvSpPr>
        <p:spPr>
          <a:xfrm>
            <a:off x="8691631" y="1418147"/>
            <a:ext cx="246580" cy="400692"/>
          </a:xfrm>
          <a:prstGeom prst="leftBrace">
            <a:avLst>
              <a:gd name="adj1" fmla="val 0"/>
              <a:gd name="adj2" fmla="val 294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66694" y="2786663"/>
            <a:ext cx="1326195" cy="836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 x -1.5 + x1 x 1 + x2 x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3"/>
            <a:endCxn id="23" idx="2"/>
          </p:cNvCxnSpPr>
          <p:nvPr/>
        </p:nvCxnSpPr>
        <p:spPr>
          <a:xfrm>
            <a:off x="5192889" y="3205076"/>
            <a:ext cx="795868" cy="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044266" y="3202097"/>
            <a:ext cx="790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59217" y="29817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출력값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2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ANN</a:t>
            </a:r>
            <a:r>
              <a:rPr lang="ko-KR" altLang="en-US" sz="2400" b="1" dirty="0">
                <a:latin typeface="+mn-ea"/>
              </a:rPr>
              <a:t>의 종류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연산 </a:t>
            </a:r>
            <a:r>
              <a:rPr lang="ko-KR" altLang="en-US" sz="2000" b="1" dirty="0">
                <a:latin typeface="+mn-ea"/>
              </a:rPr>
              <a:t>예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8022" y="1321718"/>
            <a:ext cx="20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4533227" y="2298790"/>
                <a:ext cx="498760" cy="51539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27" y="2298790"/>
                <a:ext cx="498760" cy="51539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4527685" y="2850200"/>
                <a:ext cx="498760" cy="51539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685" y="2850200"/>
                <a:ext cx="498760" cy="51539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4522144" y="3409922"/>
                <a:ext cx="498760" cy="51539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144" y="3409922"/>
                <a:ext cx="498760" cy="515390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5655445" y="2681179"/>
                <a:ext cx="1030780" cy="8645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출</m:t>
                      </m:r>
                      <m:r>
                        <a:rPr lang="ko-KR" alt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력값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445" y="2681179"/>
                <a:ext cx="1030780" cy="864522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8" idx="6"/>
          </p:cNvCxnSpPr>
          <p:nvPr/>
        </p:nvCxnSpPr>
        <p:spPr>
          <a:xfrm>
            <a:off x="5031987" y="2556485"/>
            <a:ext cx="637315" cy="3795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6"/>
            <a:endCxn id="11" idx="2"/>
          </p:cNvCxnSpPr>
          <p:nvPr/>
        </p:nvCxnSpPr>
        <p:spPr>
          <a:xfrm>
            <a:off x="5026445" y="3107895"/>
            <a:ext cx="629000" cy="55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6"/>
          </p:cNvCxnSpPr>
          <p:nvPr/>
        </p:nvCxnSpPr>
        <p:spPr>
          <a:xfrm flipV="1">
            <a:off x="5020904" y="3318460"/>
            <a:ext cx="665024" cy="3491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70785" y="2453936"/>
            <a:ext cx="473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-0.5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189940" y="2880659"/>
            <a:ext cx="473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2706" y="3290762"/>
            <a:ext cx="473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2466651"/>
                  </p:ext>
                </p:extLst>
              </p:nvPr>
            </p:nvGraphicFramePr>
            <p:xfrm>
              <a:off x="1579416" y="4357549"/>
              <a:ext cx="8048570" cy="167609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0971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60971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60971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60971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1609714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ko-KR" sz="1400" b="1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ko-KR" sz="1400" b="1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400" b="1" dirty="0" smtClean="0">
                              <a:solidFill>
                                <a:schemeClr val="bg1"/>
                              </a:solidFill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oMath>
                          </a14:m>
                          <a:endParaRPr lang="ko-KR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bg1"/>
                              </a:solidFill>
                            </a:rPr>
                            <a:t>((1*-1.5)+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400" b="1" dirty="0" smtClean="0">
                              <a:solidFill>
                                <a:schemeClr val="bg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oMath>
                          </a14:m>
                          <a:r>
                            <a:rPr lang="en-US" altLang="ko-KR" sz="1400" b="1" dirty="0" smtClean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ko-KR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 smtClean="0">
                              <a:solidFill>
                                <a:schemeClr val="bg1"/>
                              </a:solidFill>
                            </a:rPr>
                            <a:t>출력값</a:t>
                          </a:r>
                          <a:endParaRPr lang="ko-KR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-0.5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1.5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2466651"/>
                  </p:ext>
                </p:extLst>
              </p:nvPr>
            </p:nvGraphicFramePr>
            <p:xfrm>
              <a:off x="1579416" y="4357549"/>
              <a:ext cx="8048570" cy="167609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09714"/>
                    <a:gridCol w="1609714"/>
                    <a:gridCol w="1609714"/>
                    <a:gridCol w="1609714"/>
                    <a:gridCol w="1609714"/>
                  </a:tblGrid>
                  <a:tr h="3352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t="-1818" r="-400379" b="-4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100000" t="-1818" r="-300379" b="-4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200000" t="-1818" r="-200379" b="-4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6"/>
                          <a:stretch>
                            <a:fillRect l="-300000" t="-1818" r="-100379" b="-4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 smtClean="0">
                              <a:solidFill>
                                <a:schemeClr val="bg1"/>
                              </a:solidFill>
                            </a:rPr>
                            <a:t>출력값</a:t>
                          </a:r>
                          <a:endParaRPr lang="ko-KR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-0.5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0.5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1.5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TextBox 18"/>
          <p:cNvSpPr txBox="1"/>
          <p:nvPr/>
        </p:nvSpPr>
        <p:spPr>
          <a:xfrm>
            <a:off x="1171254" y="1756881"/>
            <a:ext cx="961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입력이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아닌 경우에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 되는 연산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25787" y="2426195"/>
                <a:ext cx="43562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=         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𝑥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≥0    </m:t>
                      </m:r>
                      <m:r>
                        <a:rPr lang="ko-KR" altLang="en-US" b="0" i="1" dirty="0" smtClean="0">
                          <a:latin typeface="Cambria Math"/>
                        </a:rPr>
                        <m:t>출력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: 1</m:t>
                      </m:r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&lt;0    </m:t>
                    </m:r>
                    <m:r>
                      <a:rPr lang="ko-KR" altLang="en-US" b="0" i="1" smtClean="0">
                        <a:latin typeface="Cambria Math"/>
                      </a:rPr>
                      <m:t>출력</m:t>
                    </m:r>
                    <m:r>
                      <a:rPr lang="en-US" altLang="ko-KR" b="0" i="1" smtClean="0">
                        <a:latin typeface="Cambria Math"/>
                      </a:rPr>
                      <m:t>: 0</m:t>
                    </m:r>
                  </m:oMath>
                </a14:m>
                <a:endParaRPr lang="en-US" altLang="ko-KR" dirty="0" smtClean="0"/>
              </a:p>
              <a:p>
                <a:endParaRPr lang="en-US" altLang="ko-KR" sz="1200" dirty="0" smtClean="0"/>
              </a:p>
              <a:p>
                <a:pPr algn="ctr"/>
                <a:r>
                  <a:rPr lang="ko-KR" altLang="en-US" sz="1200" dirty="0" smtClean="0"/>
                  <a:t>예제에 사용한 활성화 함수는 계단 활성화 함수로 </a:t>
                </a:r>
                <a:r>
                  <a:rPr lang="en-US" altLang="ko-KR" sz="1200" dirty="0" smtClean="0"/>
                  <a:t>0</a:t>
                </a:r>
                <a:r>
                  <a:rPr lang="ko-KR" altLang="en-US" sz="1200" dirty="0" smtClean="0"/>
                  <a:t>이나 양수일 때 </a:t>
                </a:r>
                <a:r>
                  <a:rPr lang="en-US" altLang="ko-KR" sz="1200" dirty="0" smtClean="0"/>
                  <a:t>1</a:t>
                </a:r>
                <a:r>
                  <a:rPr lang="ko-KR" altLang="en-US" sz="1200" dirty="0" smtClean="0"/>
                  <a:t>일 출력하며 음수일 때 </a:t>
                </a:r>
                <a:r>
                  <a:rPr lang="en-US" altLang="ko-KR" sz="1200" dirty="0" smtClean="0"/>
                  <a:t>0</a:t>
                </a:r>
                <a:r>
                  <a:rPr lang="ko-KR" altLang="en-US" sz="1200" dirty="0" smtClean="0"/>
                  <a:t>을 출력하는 함수를 사용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787" y="2426195"/>
                <a:ext cx="4356242" cy="1200329"/>
              </a:xfrm>
              <a:prstGeom prst="rect">
                <a:avLst/>
              </a:prstGeom>
              <a:blipFill rotWithShape="1">
                <a:blip r:embed="rId7"/>
                <a:stretch>
                  <a:fillRect b="-3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1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ANN</a:t>
            </a:r>
            <a:r>
              <a:rPr lang="ko-KR" altLang="en-US" sz="2400" b="1" dirty="0">
                <a:latin typeface="+mn-ea"/>
              </a:rPr>
              <a:t>의 종류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- </a:t>
            </a:r>
            <a:r>
              <a:rPr lang="ko-KR" altLang="en-US" sz="2000" b="1" dirty="0" smtClean="0">
                <a:latin typeface="+mn-ea"/>
              </a:rPr>
              <a:t>연산 </a:t>
            </a:r>
            <a:r>
              <a:rPr lang="ko-KR" altLang="en-US" sz="2000" b="1" dirty="0">
                <a:latin typeface="+mn-ea"/>
              </a:rPr>
              <a:t>예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8022" y="1321718"/>
            <a:ext cx="208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(3) NOT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4406576" y="3093822"/>
                <a:ext cx="498760" cy="51539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576" y="3093822"/>
                <a:ext cx="498760" cy="51539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4401034" y="3645232"/>
                <a:ext cx="498760" cy="51539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1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034" y="3645232"/>
                <a:ext cx="498760" cy="51539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5595296" y="3168640"/>
                <a:ext cx="1030780" cy="8645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출</m:t>
                      </m:r>
                      <m:r>
                        <a:rPr lang="ko-KR" alt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력값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96" y="3168640"/>
                <a:ext cx="1030780" cy="864522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>
            <a:stCxn id="8" idx="6"/>
            <a:endCxn id="11" idx="2"/>
          </p:cNvCxnSpPr>
          <p:nvPr/>
        </p:nvCxnSpPr>
        <p:spPr>
          <a:xfrm>
            <a:off x="4905336" y="3351517"/>
            <a:ext cx="689960" cy="2493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6"/>
            <a:endCxn id="11" idx="2"/>
          </p:cNvCxnSpPr>
          <p:nvPr/>
        </p:nvCxnSpPr>
        <p:spPr>
          <a:xfrm flipV="1">
            <a:off x="4899794" y="3600901"/>
            <a:ext cx="695502" cy="3020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10390" y="3207404"/>
            <a:ext cx="473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063289" y="3542687"/>
            <a:ext cx="473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-2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3391344"/>
                  </p:ext>
                </p:extLst>
              </p:nvPr>
            </p:nvGraphicFramePr>
            <p:xfrm>
              <a:off x="2358851" y="4712007"/>
              <a:ext cx="6438856" cy="10056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0971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60971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60971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160971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ko-KR" sz="1400" b="1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bg1"/>
                              </a:solidFill>
                            </a:rPr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oMath>
                          </a14:m>
                          <a:endParaRPr lang="ko-KR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 smtClean="0">
                              <a:solidFill>
                                <a:schemeClr val="bg1"/>
                              </a:solidFill>
                            </a:rPr>
                            <a:t>(1-2*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ko-KR" sz="1400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ko-KR" sz="1400" b="1" dirty="0" smtClean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ko-KR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 smtClean="0">
                              <a:solidFill>
                                <a:schemeClr val="bg1"/>
                              </a:solidFill>
                            </a:rPr>
                            <a:t>출력값</a:t>
                          </a:r>
                          <a:endParaRPr lang="ko-KR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3391344"/>
                  </p:ext>
                </p:extLst>
              </p:nvPr>
            </p:nvGraphicFramePr>
            <p:xfrm>
              <a:off x="2358851" y="4712007"/>
              <a:ext cx="6438856" cy="10056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09714"/>
                    <a:gridCol w="1609714"/>
                    <a:gridCol w="1609714"/>
                    <a:gridCol w="1609714"/>
                  </a:tblGrid>
                  <a:tr h="3352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379" t="-1818" r="-300379" b="-2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100379" t="-1818" r="-200379" b="-2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5"/>
                          <a:stretch>
                            <a:fillRect l="-200379" t="-1818" r="-100379" b="-2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 err="1" smtClean="0">
                              <a:solidFill>
                                <a:schemeClr val="bg1"/>
                              </a:solidFill>
                            </a:rPr>
                            <a:t>출력값</a:t>
                          </a:r>
                          <a:endParaRPr lang="ko-KR" altLang="en-US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352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-1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0</a:t>
                          </a: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0" name="TextBox 19"/>
          <p:cNvSpPr txBox="1"/>
          <p:nvPr/>
        </p:nvSpPr>
        <p:spPr>
          <a:xfrm>
            <a:off x="1171254" y="1756881"/>
            <a:ext cx="961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모든 입력과 반대 값이 나오는 연산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25787" y="2426195"/>
                <a:ext cx="43562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𝑓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=         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𝑥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≥0    </m:t>
                      </m:r>
                      <m:r>
                        <a:rPr lang="ko-KR" altLang="en-US" b="0" i="1" dirty="0" smtClean="0">
                          <a:latin typeface="Cambria Math"/>
                        </a:rPr>
                        <m:t>출력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: 1</m:t>
                      </m:r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&lt;0    </m:t>
                    </m:r>
                    <m:r>
                      <a:rPr lang="ko-KR" altLang="en-US" b="0" i="1" smtClean="0">
                        <a:latin typeface="Cambria Math"/>
                      </a:rPr>
                      <m:t>출력</m:t>
                    </m:r>
                    <m:r>
                      <a:rPr lang="en-US" altLang="ko-KR" b="0" i="1" smtClean="0">
                        <a:latin typeface="Cambria Math"/>
                      </a:rPr>
                      <m:t>: 0</m:t>
                    </m:r>
                  </m:oMath>
                </a14:m>
                <a:endParaRPr lang="en-US" altLang="ko-KR" dirty="0" smtClean="0"/>
              </a:p>
              <a:p>
                <a:endParaRPr lang="en-US" altLang="ko-KR" sz="1200" dirty="0" smtClean="0"/>
              </a:p>
              <a:p>
                <a:pPr algn="ctr"/>
                <a:r>
                  <a:rPr lang="ko-KR" altLang="en-US" sz="1200" dirty="0" smtClean="0"/>
                  <a:t>예제에 사용한 활성화 함수는 계단 활성화 함수로 </a:t>
                </a:r>
                <a:r>
                  <a:rPr lang="en-US" altLang="ko-KR" sz="1200" dirty="0" smtClean="0"/>
                  <a:t>0</a:t>
                </a:r>
                <a:r>
                  <a:rPr lang="ko-KR" altLang="en-US" sz="1200" dirty="0" smtClean="0"/>
                  <a:t>이나 양수일 때 </a:t>
                </a:r>
                <a:r>
                  <a:rPr lang="en-US" altLang="ko-KR" sz="1200" dirty="0" smtClean="0"/>
                  <a:t>1</a:t>
                </a:r>
                <a:r>
                  <a:rPr lang="ko-KR" altLang="en-US" sz="1200" dirty="0" smtClean="0"/>
                  <a:t>일 출력하며 음수일 때 </a:t>
                </a:r>
                <a:r>
                  <a:rPr lang="en-US" altLang="ko-KR" sz="1200" dirty="0" smtClean="0"/>
                  <a:t>0</a:t>
                </a:r>
                <a:r>
                  <a:rPr lang="ko-KR" altLang="en-US" sz="1200" dirty="0" smtClean="0"/>
                  <a:t>을 출력하는 함수를 사용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787" y="2426195"/>
                <a:ext cx="4356242" cy="1200329"/>
              </a:xfrm>
              <a:prstGeom prst="rect">
                <a:avLst/>
              </a:prstGeom>
              <a:blipFill rotWithShape="1">
                <a:blip r:embed="rId6"/>
                <a:stretch>
                  <a:fillRect b="-30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1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5056" y="2996952"/>
            <a:ext cx="852188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인공신경망을 이용한 데이터 분석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81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강의 소개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323" y="1042479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ANN</a:t>
            </a:r>
            <a:r>
              <a:rPr lang="ko-KR" altLang="en-US" sz="2000" b="1" dirty="0" smtClean="0">
                <a:latin typeface="+mn-ea"/>
              </a:rPr>
              <a:t>의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종</a:t>
            </a:r>
            <a:r>
              <a:rPr lang="ko-KR" altLang="en-US" sz="2000" b="1" dirty="0">
                <a:latin typeface="+mn-ea"/>
              </a:rPr>
              <a:t>류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4697" y="1363682"/>
            <a:ext cx="83702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b="1" dirty="0" err="1" smtClean="0">
                <a:latin typeface="+mn-ea"/>
              </a:rPr>
              <a:t>다층신경망</a:t>
            </a:r>
            <a:r>
              <a:rPr lang="en-US" altLang="ko-KR" sz="2000" b="1" dirty="0" smtClean="0">
                <a:latin typeface="+mn-ea"/>
              </a:rPr>
              <a:t>(Multi Layer Neural Network)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b="1" dirty="0" err="1" smtClean="0">
                <a:latin typeface="+mn-ea"/>
              </a:rPr>
              <a:t>오차역전파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BackPropagation</a:t>
            </a:r>
            <a:r>
              <a:rPr lang="en-US" altLang="ko-KR" sz="2000" b="1" dirty="0" smtClean="0">
                <a:latin typeface="+mn-ea"/>
              </a:rPr>
              <a:t> Neural Network)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1095" y="2898999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2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예제를 이용한 </a:t>
            </a:r>
            <a:r>
              <a:rPr lang="en-US" altLang="ko-KR" sz="2000" b="1" dirty="0" smtClean="0">
                <a:latin typeface="+mn-ea"/>
              </a:rPr>
              <a:t>ANN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en-US" altLang="ko-KR" sz="20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772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>
                <a:latin typeface="+mn-ea"/>
              </a:rPr>
              <a:t>ANN</a:t>
            </a:r>
            <a:r>
              <a:rPr lang="ko-KR" altLang="en-US" sz="2400" b="1" dirty="0">
                <a:latin typeface="+mn-ea"/>
              </a:rPr>
              <a:t>의 </a:t>
            </a:r>
            <a:r>
              <a:rPr lang="ko-KR" altLang="en-US" sz="2400" b="1" dirty="0" smtClean="0">
                <a:latin typeface="+mn-ea"/>
              </a:rPr>
              <a:t>종류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smtClean="0">
                <a:latin typeface="+mn-ea"/>
              </a:rPr>
              <a:t>다층신경망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MultiLayer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Neural Network)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6458" y="1363287"/>
            <a:ext cx="10656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다층신경망은 입력</a:t>
            </a:r>
            <a:r>
              <a:rPr lang="en-US" altLang="ko-KR" dirty="0"/>
              <a:t>, </a:t>
            </a:r>
            <a:r>
              <a:rPr lang="ko-KR" altLang="en-US" dirty="0"/>
              <a:t>은닉</a:t>
            </a:r>
            <a:r>
              <a:rPr lang="en-US" altLang="ko-KR" dirty="0"/>
              <a:t>, </a:t>
            </a:r>
            <a:r>
              <a:rPr lang="ko-KR" altLang="en-US" dirty="0" err="1"/>
              <a:t>출력층으로</a:t>
            </a:r>
            <a:r>
              <a:rPr lang="ko-KR" altLang="en-US" dirty="0"/>
              <a:t> 구분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다층신경망은 하나 혹은 그 이상의 </a:t>
            </a:r>
            <a:r>
              <a:rPr lang="ko-KR" altLang="en-US" dirty="0" err="1" smtClean="0"/>
              <a:t>은닉층이</a:t>
            </a:r>
            <a:r>
              <a:rPr lang="ko-KR" altLang="en-US" dirty="0" smtClean="0"/>
              <a:t> 있는 신경망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입력층에서</a:t>
            </a:r>
            <a:r>
              <a:rPr lang="ko-KR" altLang="en-US" dirty="0" smtClean="0"/>
              <a:t> 입력신호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받아들여 이 </a:t>
            </a:r>
            <a:r>
              <a:rPr lang="ko-KR" altLang="en-US" smtClean="0"/>
              <a:t>신호를 은닉층의 </a:t>
            </a:r>
            <a:r>
              <a:rPr lang="ko-KR" altLang="en-US" dirty="0" smtClean="0"/>
              <a:t>모든 뉴런으로 재분배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입력층</a:t>
            </a:r>
            <a:r>
              <a:rPr lang="ko-KR" altLang="en-US" dirty="0" smtClean="0"/>
              <a:t> 데이터를 받은 </a:t>
            </a:r>
            <a:r>
              <a:rPr lang="ko-KR" altLang="en-US" dirty="0" err="1" smtClean="0"/>
              <a:t>은닉층</a:t>
            </a:r>
            <a:r>
              <a:rPr lang="ko-KR" altLang="en-US" dirty="0" smtClean="0"/>
              <a:t> 뉴런은 데이터의 특성을 파악하는 역할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은닉층</a:t>
            </a:r>
            <a:r>
              <a:rPr lang="ko-KR" altLang="en-US" dirty="0" smtClean="0"/>
              <a:t> 하나를 추가할 때마다 </a:t>
            </a:r>
            <a:r>
              <a:rPr lang="ko-KR" altLang="en-US" dirty="0" err="1" smtClean="0"/>
              <a:t>계산량은</a:t>
            </a:r>
            <a:r>
              <a:rPr lang="ko-KR" altLang="en-US" dirty="0" smtClean="0"/>
              <a:t> 지수적으로 늘어남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출력층은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은닉층의</a:t>
            </a:r>
            <a:r>
              <a:rPr lang="ko-KR" altLang="en-US" dirty="0" smtClean="0"/>
              <a:t> 신호를 전달 받아 전체 신경망의 출력패턴을 정하는 역할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47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그룹 228"/>
          <p:cNvGrpSpPr/>
          <p:nvPr/>
        </p:nvGrpSpPr>
        <p:grpSpPr>
          <a:xfrm>
            <a:off x="2174112" y="2460567"/>
            <a:ext cx="8024593" cy="3408425"/>
            <a:chOff x="2207362" y="2410691"/>
            <a:chExt cx="8024593" cy="3408425"/>
          </a:xfrm>
        </p:grpSpPr>
        <p:sp>
          <p:nvSpPr>
            <p:cNvPr id="7" name="타원 6"/>
            <p:cNvSpPr/>
            <p:nvPr/>
          </p:nvSpPr>
          <p:spPr>
            <a:xfrm>
              <a:off x="2238953" y="2479989"/>
              <a:ext cx="498760" cy="515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241723" y="3089589"/>
              <a:ext cx="498760" cy="515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250036" y="3713043"/>
              <a:ext cx="498760" cy="515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250036" y="4336497"/>
              <a:ext cx="498760" cy="515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250036" y="4935013"/>
              <a:ext cx="498760" cy="515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685746" y="2482760"/>
              <a:ext cx="498760" cy="515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4688516" y="3092360"/>
              <a:ext cx="498760" cy="515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696829" y="3715814"/>
              <a:ext cx="498760" cy="515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696829" y="4339268"/>
              <a:ext cx="498760" cy="515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696829" y="4937784"/>
              <a:ext cx="498760" cy="515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7079884" y="2491073"/>
              <a:ext cx="498760" cy="515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082654" y="3100673"/>
              <a:ext cx="498760" cy="515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090967" y="3724127"/>
              <a:ext cx="498760" cy="515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090967" y="4347581"/>
              <a:ext cx="498760" cy="515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090967" y="4946097"/>
              <a:ext cx="498760" cy="515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9202461" y="3108986"/>
              <a:ext cx="498760" cy="515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9210774" y="3732440"/>
              <a:ext cx="498760" cy="515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9210774" y="4355894"/>
              <a:ext cx="498760" cy="5153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/>
            <p:cNvCxnSpPr>
              <a:stCxn id="7" idx="6"/>
              <a:endCxn id="12" idx="2"/>
            </p:cNvCxnSpPr>
            <p:nvPr/>
          </p:nvCxnSpPr>
          <p:spPr>
            <a:xfrm>
              <a:off x="2737713" y="2737684"/>
              <a:ext cx="1948033" cy="27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7" idx="6"/>
              <a:endCxn id="13" idx="2"/>
            </p:cNvCxnSpPr>
            <p:nvPr/>
          </p:nvCxnSpPr>
          <p:spPr>
            <a:xfrm>
              <a:off x="2737713" y="2737684"/>
              <a:ext cx="1950803" cy="6123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7" idx="6"/>
              <a:endCxn id="14" idx="2"/>
            </p:cNvCxnSpPr>
            <p:nvPr/>
          </p:nvCxnSpPr>
          <p:spPr>
            <a:xfrm>
              <a:off x="2737713" y="2737684"/>
              <a:ext cx="1959116" cy="12358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7" idx="6"/>
              <a:endCxn id="15" idx="2"/>
            </p:cNvCxnSpPr>
            <p:nvPr/>
          </p:nvCxnSpPr>
          <p:spPr>
            <a:xfrm>
              <a:off x="2737713" y="2737684"/>
              <a:ext cx="1959116" cy="185927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7" idx="6"/>
              <a:endCxn id="16" idx="2"/>
            </p:cNvCxnSpPr>
            <p:nvPr/>
          </p:nvCxnSpPr>
          <p:spPr>
            <a:xfrm>
              <a:off x="2737713" y="2737684"/>
              <a:ext cx="1959116" cy="24577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8" idx="6"/>
              <a:endCxn id="12" idx="2"/>
            </p:cNvCxnSpPr>
            <p:nvPr/>
          </p:nvCxnSpPr>
          <p:spPr>
            <a:xfrm flipV="1">
              <a:off x="2740483" y="2740455"/>
              <a:ext cx="1945263" cy="6068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8" idx="6"/>
              <a:endCxn id="13" idx="2"/>
            </p:cNvCxnSpPr>
            <p:nvPr/>
          </p:nvCxnSpPr>
          <p:spPr>
            <a:xfrm>
              <a:off x="2740483" y="3347284"/>
              <a:ext cx="1948033" cy="27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8" idx="6"/>
              <a:endCxn id="14" idx="2"/>
            </p:cNvCxnSpPr>
            <p:nvPr/>
          </p:nvCxnSpPr>
          <p:spPr>
            <a:xfrm>
              <a:off x="2740483" y="3347284"/>
              <a:ext cx="1956346" cy="6262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8" idx="6"/>
              <a:endCxn id="15" idx="2"/>
            </p:cNvCxnSpPr>
            <p:nvPr/>
          </p:nvCxnSpPr>
          <p:spPr>
            <a:xfrm>
              <a:off x="2740483" y="3347284"/>
              <a:ext cx="1956346" cy="124967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8" idx="6"/>
              <a:endCxn id="16" idx="2"/>
            </p:cNvCxnSpPr>
            <p:nvPr/>
          </p:nvCxnSpPr>
          <p:spPr>
            <a:xfrm>
              <a:off x="2740483" y="3347284"/>
              <a:ext cx="1956346" cy="18481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9" idx="6"/>
              <a:endCxn id="12" idx="2"/>
            </p:cNvCxnSpPr>
            <p:nvPr/>
          </p:nvCxnSpPr>
          <p:spPr>
            <a:xfrm flipV="1">
              <a:off x="2748796" y="2740455"/>
              <a:ext cx="1936950" cy="12302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9" idx="6"/>
              <a:endCxn id="13" idx="2"/>
            </p:cNvCxnSpPr>
            <p:nvPr/>
          </p:nvCxnSpPr>
          <p:spPr>
            <a:xfrm flipV="1">
              <a:off x="2748796" y="3350055"/>
              <a:ext cx="1939720" cy="6206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>
              <a:stCxn id="9" idx="6"/>
              <a:endCxn id="14" idx="2"/>
            </p:cNvCxnSpPr>
            <p:nvPr/>
          </p:nvCxnSpPr>
          <p:spPr>
            <a:xfrm>
              <a:off x="2748796" y="3970738"/>
              <a:ext cx="1948033" cy="27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9" idx="6"/>
              <a:endCxn id="15" idx="2"/>
            </p:cNvCxnSpPr>
            <p:nvPr/>
          </p:nvCxnSpPr>
          <p:spPr>
            <a:xfrm>
              <a:off x="2748796" y="3970738"/>
              <a:ext cx="1948033" cy="6262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9" idx="6"/>
              <a:endCxn id="16" idx="2"/>
            </p:cNvCxnSpPr>
            <p:nvPr/>
          </p:nvCxnSpPr>
          <p:spPr>
            <a:xfrm>
              <a:off x="2748796" y="3970738"/>
              <a:ext cx="1948033" cy="12247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10" idx="6"/>
              <a:endCxn id="12" idx="2"/>
            </p:cNvCxnSpPr>
            <p:nvPr/>
          </p:nvCxnSpPr>
          <p:spPr>
            <a:xfrm flipV="1">
              <a:off x="2748796" y="2740455"/>
              <a:ext cx="1936950" cy="18537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10" idx="6"/>
              <a:endCxn id="13" idx="2"/>
            </p:cNvCxnSpPr>
            <p:nvPr/>
          </p:nvCxnSpPr>
          <p:spPr>
            <a:xfrm flipV="1">
              <a:off x="2748796" y="3350055"/>
              <a:ext cx="1939720" cy="12441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10" idx="6"/>
              <a:endCxn id="14" idx="2"/>
            </p:cNvCxnSpPr>
            <p:nvPr/>
          </p:nvCxnSpPr>
          <p:spPr>
            <a:xfrm flipV="1">
              <a:off x="2748796" y="3973509"/>
              <a:ext cx="1948033" cy="6206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10" idx="6"/>
              <a:endCxn id="15" idx="2"/>
            </p:cNvCxnSpPr>
            <p:nvPr/>
          </p:nvCxnSpPr>
          <p:spPr>
            <a:xfrm>
              <a:off x="2748796" y="4594192"/>
              <a:ext cx="1948033" cy="27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10" idx="6"/>
              <a:endCxn id="16" idx="2"/>
            </p:cNvCxnSpPr>
            <p:nvPr/>
          </p:nvCxnSpPr>
          <p:spPr>
            <a:xfrm>
              <a:off x="2748796" y="4594192"/>
              <a:ext cx="1948033" cy="6012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stCxn id="11" idx="6"/>
              <a:endCxn id="12" idx="2"/>
            </p:cNvCxnSpPr>
            <p:nvPr/>
          </p:nvCxnSpPr>
          <p:spPr>
            <a:xfrm flipV="1">
              <a:off x="2748796" y="2740455"/>
              <a:ext cx="1936950" cy="245225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>
              <a:stCxn id="11" idx="6"/>
              <a:endCxn id="13" idx="2"/>
            </p:cNvCxnSpPr>
            <p:nvPr/>
          </p:nvCxnSpPr>
          <p:spPr>
            <a:xfrm flipV="1">
              <a:off x="2748796" y="3350055"/>
              <a:ext cx="1939720" cy="184265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stCxn id="11" idx="6"/>
              <a:endCxn id="14" idx="2"/>
            </p:cNvCxnSpPr>
            <p:nvPr/>
          </p:nvCxnSpPr>
          <p:spPr>
            <a:xfrm flipV="1">
              <a:off x="2748796" y="3973509"/>
              <a:ext cx="1948033" cy="12191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>
              <a:stCxn id="11" idx="6"/>
              <a:endCxn id="15" idx="2"/>
            </p:cNvCxnSpPr>
            <p:nvPr/>
          </p:nvCxnSpPr>
          <p:spPr>
            <a:xfrm flipV="1">
              <a:off x="2748796" y="4596963"/>
              <a:ext cx="1948033" cy="5957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11" idx="6"/>
              <a:endCxn id="16" idx="2"/>
            </p:cNvCxnSpPr>
            <p:nvPr/>
          </p:nvCxnSpPr>
          <p:spPr>
            <a:xfrm>
              <a:off x="2748796" y="5192708"/>
              <a:ext cx="1948033" cy="27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12" idx="6"/>
              <a:endCxn id="17" idx="2"/>
            </p:cNvCxnSpPr>
            <p:nvPr/>
          </p:nvCxnSpPr>
          <p:spPr>
            <a:xfrm>
              <a:off x="5184506" y="2740455"/>
              <a:ext cx="1895378" cy="83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12" idx="6"/>
              <a:endCxn id="18" idx="2"/>
            </p:cNvCxnSpPr>
            <p:nvPr/>
          </p:nvCxnSpPr>
          <p:spPr>
            <a:xfrm>
              <a:off x="5184506" y="2740455"/>
              <a:ext cx="1898148" cy="6179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12" idx="6"/>
              <a:endCxn id="19" idx="2"/>
            </p:cNvCxnSpPr>
            <p:nvPr/>
          </p:nvCxnSpPr>
          <p:spPr>
            <a:xfrm>
              <a:off x="5184506" y="2740455"/>
              <a:ext cx="1906461" cy="12413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12" idx="6"/>
              <a:endCxn id="20" idx="2"/>
            </p:cNvCxnSpPr>
            <p:nvPr/>
          </p:nvCxnSpPr>
          <p:spPr>
            <a:xfrm>
              <a:off x="5184506" y="2740455"/>
              <a:ext cx="1906461" cy="18648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stCxn id="12" idx="6"/>
              <a:endCxn id="21" idx="2"/>
            </p:cNvCxnSpPr>
            <p:nvPr/>
          </p:nvCxnSpPr>
          <p:spPr>
            <a:xfrm>
              <a:off x="5184506" y="2740455"/>
              <a:ext cx="1906461" cy="24633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>
              <a:stCxn id="13" idx="6"/>
              <a:endCxn id="17" idx="2"/>
            </p:cNvCxnSpPr>
            <p:nvPr/>
          </p:nvCxnSpPr>
          <p:spPr>
            <a:xfrm flipV="1">
              <a:off x="5187276" y="2748768"/>
              <a:ext cx="1892608" cy="6012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/>
            <p:cNvCxnSpPr>
              <a:stCxn id="13" idx="6"/>
              <a:endCxn id="18" idx="2"/>
            </p:cNvCxnSpPr>
            <p:nvPr/>
          </p:nvCxnSpPr>
          <p:spPr>
            <a:xfrm>
              <a:off x="5187276" y="3350055"/>
              <a:ext cx="1895378" cy="83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화살표 연결선 119"/>
            <p:cNvCxnSpPr>
              <a:stCxn id="14" idx="6"/>
              <a:endCxn id="18" idx="2"/>
            </p:cNvCxnSpPr>
            <p:nvPr/>
          </p:nvCxnSpPr>
          <p:spPr>
            <a:xfrm flipV="1">
              <a:off x="5195589" y="3358368"/>
              <a:ext cx="1887065" cy="6151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15" idx="6"/>
              <a:endCxn id="18" idx="2"/>
            </p:cNvCxnSpPr>
            <p:nvPr/>
          </p:nvCxnSpPr>
          <p:spPr>
            <a:xfrm flipV="1">
              <a:off x="5195589" y="3358368"/>
              <a:ext cx="1887065" cy="12385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>
              <a:stCxn id="16" idx="6"/>
              <a:endCxn id="18" idx="2"/>
            </p:cNvCxnSpPr>
            <p:nvPr/>
          </p:nvCxnSpPr>
          <p:spPr>
            <a:xfrm flipV="1">
              <a:off x="5195589" y="3358368"/>
              <a:ext cx="1887065" cy="18371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/>
            <p:cNvCxnSpPr>
              <a:stCxn id="13" idx="6"/>
              <a:endCxn id="19" idx="2"/>
            </p:cNvCxnSpPr>
            <p:nvPr/>
          </p:nvCxnSpPr>
          <p:spPr>
            <a:xfrm>
              <a:off x="5187276" y="3350055"/>
              <a:ext cx="1903691" cy="6317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3" idx="6"/>
              <a:endCxn id="20" idx="2"/>
            </p:cNvCxnSpPr>
            <p:nvPr/>
          </p:nvCxnSpPr>
          <p:spPr>
            <a:xfrm>
              <a:off x="5187276" y="3350055"/>
              <a:ext cx="1903691" cy="12552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>
              <a:stCxn id="13" idx="6"/>
              <a:endCxn id="21" idx="2"/>
            </p:cNvCxnSpPr>
            <p:nvPr/>
          </p:nvCxnSpPr>
          <p:spPr>
            <a:xfrm>
              <a:off x="5187276" y="3350055"/>
              <a:ext cx="1903691" cy="18537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/>
            <p:cNvCxnSpPr>
              <a:stCxn id="14" idx="6"/>
              <a:endCxn id="17" idx="2"/>
            </p:cNvCxnSpPr>
            <p:nvPr/>
          </p:nvCxnSpPr>
          <p:spPr>
            <a:xfrm flipV="1">
              <a:off x="5195589" y="2748768"/>
              <a:ext cx="1884295" cy="12247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stCxn id="14" idx="6"/>
              <a:endCxn id="19" idx="2"/>
            </p:cNvCxnSpPr>
            <p:nvPr/>
          </p:nvCxnSpPr>
          <p:spPr>
            <a:xfrm>
              <a:off x="5195589" y="3973509"/>
              <a:ext cx="1895378" cy="83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/>
            <p:cNvCxnSpPr>
              <a:stCxn id="14" idx="6"/>
              <a:endCxn id="20" idx="2"/>
            </p:cNvCxnSpPr>
            <p:nvPr/>
          </p:nvCxnSpPr>
          <p:spPr>
            <a:xfrm>
              <a:off x="5195589" y="3973509"/>
              <a:ext cx="1895378" cy="6317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/>
            <p:cNvCxnSpPr>
              <a:stCxn id="14" idx="6"/>
              <a:endCxn id="21" idx="2"/>
            </p:cNvCxnSpPr>
            <p:nvPr/>
          </p:nvCxnSpPr>
          <p:spPr>
            <a:xfrm>
              <a:off x="5195589" y="3973509"/>
              <a:ext cx="1895378" cy="123028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/>
            <p:cNvCxnSpPr>
              <a:stCxn id="15" idx="6"/>
              <a:endCxn id="17" idx="2"/>
            </p:cNvCxnSpPr>
            <p:nvPr/>
          </p:nvCxnSpPr>
          <p:spPr>
            <a:xfrm flipV="1">
              <a:off x="5195589" y="2748768"/>
              <a:ext cx="1884295" cy="18481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stCxn id="15" idx="6"/>
              <a:endCxn id="19" idx="2"/>
            </p:cNvCxnSpPr>
            <p:nvPr/>
          </p:nvCxnSpPr>
          <p:spPr>
            <a:xfrm flipV="1">
              <a:off x="5195589" y="3981822"/>
              <a:ext cx="1895378" cy="6151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>
              <a:stCxn id="15" idx="6"/>
              <a:endCxn id="20" idx="2"/>
            </p:cNvCxnSpPr>
            <p:nvPr/>
          </p:nvCxnSpPr>
          <p:spPr>
            <a:xfrm>
              <a:off x="5195589" y="4596963"/>
              <a:ext cx="1895378" cy="83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>
              <a:stCxn id="15" idx="6"/>
              <a:endCxn id="21" idx="2"/>
            </p:cNvCxnSpPr>
            <p:nvPr/>
          </p:nvCxnSpPr>
          <p:spPr>
            <a:xfrm>
              <a:off x="5195589" y="4596963"/>
              <a:ext cx="1895378" cy="6068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/>
            <p:cNvCxnSpPr>
              <a:stCxn id="16" idx="6"/>
              <a:endCxn id="17" idx="2"/>
            </p:cNvCxnSpPr>
            <p:nvPr/>
          </p:nvCxnSpPr>
          <p:spPr>
            <a:xfrm flipV="1">
              <a:off x="5195589" y="2748768"/>
              <a:ext cx="1884295" cy="24467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>
              <a:stCxn id="16" idx="6"/>
              <a:endCxn id="19" idx="2"/>
            </p:cNvCxnSpPr>
            <p:nvPr/>
          </p:nvCxnSpPr>
          <p:spPr>
            <a:xfrm flipV="1">
              <a:off x="5195589" y="3981822"/>
              <a:ext cx="1895378" cy="121365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>
              <a:stCxn id="16" idx="6"/>
              <a:endCxn id="20" idx="2"/>
            </p:cNvCxnSpPr>
            <p:nvPr/>
          </p:nvCxnSpPr>
          <p:spPr>
            <a:xfrm flipV="1">
              <a:off x="5195589" y="4605276"/>
              <a:ext cx="1895378" cy="5902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/>
            <p:cNvCxnSpPr>
              <a:stCxn id="16" idx="6"/>
              <a:endCxn id="21" idx="2"/>
            </p:cNvCxnSpPr>
            <p:nvPr/>
          </p:nvCxnSpPr>
          <p:spPr>
            <a:xfrm>
              <a:off x="5195589" y="5195479"/>
              <a:ext cx="1895378" cy="83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/>
            <p:cNvCxnSpPr>
              <a:stCxn id="17" idx="6"/>
              <a:endCxn id="22" idx="2"/>
            </p:cNvCxnSpPr>
            <p:nvPr/>
          </p:nvCxnSpPr>
          <p:spPr>
            <a:xfrm>
              <a:off x="7578644" y="2748768"/>
              <a:ext cx="1623817" cy="6179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/>
            <p:cNvCxnSpPr>
              <a:stCxn id="18" idx="6"/>
              <a:endCxn id="22" idx="2"/>
            </p:cNvCxnSpPr>
            <p:nvPr/>
          </p:nvCxnSpPr>
          <p:spPr>
            <a:xfrm>
              <a:off x="7581414" y="3358368"/>
              <a:ext cx="1621047" cy="83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/>
            <p:cNvCxnSpPr>
              <a:stCxn id="19" idx="6"/>
              <a:endCxn id="22" idx="2"/>
            </p:cNvCxnSpPr>
            <p:nvPr/>
          </p:nvCxnSpPr>
          <p:spPr>
            <a:xfrm flipV="1">
              <a:off x="7589727" y="3366681"/>
              <a:ext cx="1612734" cy="6151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/>
            <p:cNvCxnSpPr>
              <a:stCxn id="20" idx="6"/>
              <a:endCxn id="22" idx="2"/>
            </p:cNvCxnSpPr>
            <p:nvPr/>
          </p:nvCxnSpPr>
          <p:spPr>
            <a:xfrm flipV="1">
              <a:off x="7589727" y="3366681"/>
              <a:ext cx="1612734" cy="12385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/>
            <p:cNvCxnSpPr>
              <a:stCxn id="21" idx="6"/>
              <a:endCxn id="22" idx="2"/>
            </p:cNvCxnSpPr>
            <p:nvPr/>
          </p:nvCxnSpPr>
          <p:spPr>
            <a:xfrm flipV="1">
              <a:off x="7589727" y="3366681"/>
              <a:ext cx="1612734" cy="18371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>
              <a:stCxn id="17" idx="6"/>
              <a:endCxn id="23" idx="2"/>
            </p:cNvCxnSpPr>
            <p:nvPr/>
          </p:nvCxnSpPr>
          <p:spPr>
            <a:xfrm>
              <a:off x="7578644" y="2748768"/>
              <a:ext cx="1632130" cy="12413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/>
            <p:cNvCxnSpPr>
              <a:stCxn id="18" idx="6"/>
              <a:endCxn id="23" idx="2"/>
            </p:cNvCxnSpPr>
            <p:nvPr/>
          </p:nvCxnSpPr>
          <p:spPr>
            <a:xfrm>
              <a:off x="7581414" y="3358368"/>
              <a:ext cx="1629360" cy="6317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/>
            <p:cNvCxnSpPr>
              <a:stCxn id="19" idx="6"/>
              <a:endCxn id="23" idx="2"/>
            </p:cNvCxnSpPr>
            <p:nvPr/>
          </p:nvCxnSpPr>
          <p:spPr>
            <a:xfrm>
              <a:off x="7589727" y="3981822"/>
              <a:ext cx="1621047" cy="83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/>
            <p:cNvCxnSpPr>
              <a:stCxn id="20" idx="6"/>
              <a:endCxn id="23" idx="2"/>
            </p:cNvCxnSpPr>
            <p:nvPr/>
          </p:nvCxnSpPr>
          <p:spPr>
            <a:xfrm flipV="1">
              <a:off x="7589727" y="3990135"/>
              <a:ext cx="1621047" cy="6151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/>
            <p:cNvCxnSpPr>
              <a:stCxn id="21" idx="6"/>
              <a:endCxn id="23" idx="2"/>
            </p:cNvCxnSpPr>
            <p:nvPr/>
          </p:nvCxnSpPr>
          <p:spPr>
            <a:xfrm flipV="1">
              <a:off x="7589727" y="3990135"/>
              <a:ext cx="1621047" cy="121365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/>
            <p:cNvCxnSpPr>
              <a:stCxn id="17" idx="6"/>
              <a:endCxn id="24" idx="2"/>
            </p:cNvCxnSpPr>
            <p:nvPr/>
          </p:nvCxnSpPr>
          <p:spPr>
            <a:xfrm>
              <a:off x="7578644" y="2748768"/>
              <a:ext cx="1632130" cy="18648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/>
            <p:cNvCxnSpPr>
              <a:stCxn id="18" idx="6"/>
              <a:endCxn id="24" idx="2"/>
            </p:cNvCxnSpPr>
            <p:nvPr/>
          </p:nvCxnSpPr>
          <p:spPr>
            <a:xfrm>
              <a:off x="7581414" y="3358368"/>
              <a:ext cx="1629360" cy="12552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/>
            <p:cNvCxnSpPr>
              <a:stCxn id="19" idx="6"/>
              <a:endCxn id="24" idx="2"/>
            </p:cNvCxnSpPr>
            <p:nvPr/>
          </p:nvCxnSpPr>
          <p:spPr>
            <a:xfrm>
              <a:off x="7589727" y="3981822"/>
              <a:ext cx="1621047" cy="63176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화살표 연결선 213"/>
            <p:cNvCxnSpPr>
              <a:stCxn id="20" idx="6"/>
              <a:endCxn id="24" idx="2"/>
            </p:cNvCxnSpPr>
            <p:nvPr/>
          </p:nvCxnSpPr>
          <p:spPr>
            <a:xfrm>
              <a:off x="7589727" y="4605276"/>
              <a:ext cx="1621047" cy="83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/>
            <p:cNvCxnSpPr>
              <a:stCxn id="21" idx="6"/>
              <a:endCxn id="24" idx="2"/>
            </p:cNvCxnSpPr>
            <p:nvPr/>
          </p:nvCxnSpPr>
          <p:spPr>
            <a:xfrm flipV="1">
              <a:off x="7589727" y="4613589"/>
              <a:ext cx="1621047" cy="5902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2207362" y="5511339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입력층</a:t>
              </a:r>
              <a:endParaRPr lang="ko-KR" altLang="en-US" sz="14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4559858" y="5505797"/>
              <a:ext cx="1147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은닉층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965011" y="5500256"/>
              <a:ext cx="1147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은닉층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2</a:t>
              </a:r>
              <a:endParaRPr lang="ko-KR" altLang="en-US" sz="14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9084798" y="5500256"/>
              <a:ext cx="1147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출력층</a:t>
              </a:r>
              <a:endParaRPr lang="ko-KR" altLang="en-US" sz="14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266902" y="2410691"/>
              <a:ext cx="1313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Weight </a:t>
              </a:r>
              <a:r>
                <a:rPr lang="ko-KR" altLang="en-US" sz="1200" dirty="0" smtClean="0"/>
                <a:t>연결</a:t>
              </a:r>
              <a:endParaRPr lang="ko-KR" altLang="en-US" sz="12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672049" y="2421775"/>
              <a:ext cx="1313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Weight </a:t>
              </a:r>
              <a:r>
                <a:rPr lang="ko-KR" altLang="en-US" sz="1200" dirty="0" smtClean="0"/>
                <a:t>연결</a:t>
              </a:r>
              <a:endParaRPr lang="ko-KR" altLang="en-US" sz="1200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7894319" y="2707178"/>
              <a:ext cx="13134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Weight </a:t>
              </a:r>
              <a:r>
                <a:rPr lang="ko-KR" altLang="en-US" sz="1200" dirty="0" smtClean="0"/>
                <a:t>연결</a:t>
              </a:r>
              <a:endParaRPr lang="ko-KR" altLang="en-US" sz="1200" dirty="0"/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756458" y="1363287"/>
            <a:ext cx="1065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다층신경망은 다음과 같은 구조로 이루어짐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아래 그림은 다층신경망의 순방향신경망을 나타냄</a:t>
            </a:r>
            <a:endParaRPr lang="en-US" altLang="ko-KR" dirty="0" smtClean="0"/>
          </a:p>
        </p:txBody>
      </p:sp>
      <p:sp>
        <p:nvSpPr>
          <p:cNvPr id="98" name="직사각형 97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smtClean="0">
                <a:latin typeface="+mn-ea"/>
              </a:rPr>
              <a:t>다층신경망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MultiLayer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Neural Network)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>
                <a:latin typeface="+mn-ea"/>
              </a:rPr>
              <a:t>ANN</a:t>
            </a:r>
            <a:r>
              <a:rPr lang="ko-KR" altLang="en-US" sz="2400" b="1" dirty="0">
                <a:latin typeface="+mn-ea"/>
              </a:rPr>
              <a:t>의 </a:t>
            </a:r>
            <a:r>
              <a:rPr lang="ko-KR" altLang="en-US" sz="2400" b="1" dirty="0" smtClean="0">
                <a:latin typeface="+mn-ea"/>
              </a:rPr>
              <a:t>종류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5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11557" y="2996952"/>
            <a:ext cx="45688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인공신경망 개념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16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 </a:t>
            </a:r>
            <a:r>
              <a:rPr lang="ko-KR" altLang="en-US" sz="2000" b="1" dirty="0" err="1" smtClean="0">
                <a:latin typeface="+mn-ea"/>
              </a:rPr>
              <a:t>역전파</a:t>
            </a:r>
            <a:r>
              <a:rPr lang="ko-KR" altLang="en-US" sz="2000" b="1" dirty="0" smtClean="0">
                <a:latin typeface="+mn-ea"/>
              </a:rPr>
              <a:t> 알고리즘</a:t>
            </a:r>
            <a:r>
              <a:rPr lang="en-US" altLang="ko-KR" sz="2000" b="1" dirty="0" smtClean="0">
                <a:latin typeface="+mn-ea"/>
              </a:rPr>
              <a:t>(Backpropagation </a:t>
            </a:r>
            <a:r>
              <a:rPr lang="en-US" altLang="ko-KR" sz="2000" b="1" dirty="0">
                <a:latin typeface="+mn-ea"/>
              </a:rPr>
              <a:t>Neural Network)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6458" y="1363287"/>
            <a:ext cx="106569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역전파</a:t>
            </a:r>
            <a:r>
              <a:rPr lang="ko-KR" altLang="en-US" dirty="0"/>
              <a:t> 알고리즘은 오차 값들을 조절해 가중치의 오차가 최소가 되게 하는 방법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역방향으로 가중치 오차를 전파해 최적의 학습 결과를 찾아가는 것을 말함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가중치의 </a:t>
            </a:r>
            <a:r>
              <a:rPr lang="ko-KR" altLang="en-US" dirty="0"/>
              <a:t>오차가 최소가 </a:t>
            </a:r>
            <a:r>
              <a:rPr lang="ko-KR" altLang="en-US" dirty="0" smtClean="0"/>
              <a:t>되거나 정해진 오차 범위 내에 들어가는 </a:t>
            </a:r>
            <a:r>
              <a:rPr lang="ko-KR" altLang="en-US" dirty="0"/>
              <a:t>경우 알고리즘은 종료됨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>
                <a:latin typeface="+mn-ea"/>
              </a:rPr>
              <a:t>ANN</a:t>
            </a:r>
            <a:r>
              <a:rPr lang="ko-KR" altLang="en-US" sz="2400" b="1" dirty="0">
                <a:latin typeface="+mn-ea"/>
              </a:rPr>
              <a:t>의 </a:t>
            </a:r>
            <a:r>
              <a:rPr lang="ko-KR" altLang="en-US" sz="2400" b="1" dirty="0" smtClean="0">
                <a:latin typeface="+mn-ea"/>
              </a:rPr>
              <a:t>종류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err="1" smtClean="0">
                <a:latin typeface="+mn-ea"/>
              </a:rPr>
              <a:t>역전파</a:t>
            </a:r>
            <a:r>
              <a:rPr lang="ko-KR" altLang="en-US" sz="2000" b="1" dirty="0" smtClean="0">
                <a:latin typeface="+mn-ea"/>
              </a:rPr>
              <a:t> 다층 신경망을 이용한 </a:t>
            </a:r>
            <a:r>
              <a:rPr lang="en-US" altLang="ko-KR" sz="2000" b="1" dirty="0" smtClean="0">
                <a:latin typeface="+mn-ea"/>
              </a:rPr>
              <a:t>XOR </a:t>
            </a:r>
            <a:r>
              <a:rPr lang="ko-KR" altLang="en-US" sz="2000" b="1" dirty="0" smtClean="0">
                <a:latin typeface="+mn-ea"/>
              </a:rPr>
              <a:t>문제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1035979" y="2176404"/>
            <a:ext cx="5128515" cy="3229132"/>
            <a:chOff x="1426398" y="1899003"/>
            <a:chExt cx="5128515" cy="3229132"/>
          </a:xfrm>
        </p:grpSpPr>
        <p:sp>
          <p:nvSpPr>
            <p:cNvPr id="7" name="타원 6"/>
            <p:cNvSpPr/>
            <p:nvPr/>
          </p:nvSpPr>
          <p:spPr>
            <a:xfrm>
              <a:off x="2791331" y="4327839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941816" y="1972637"/>
              <a:ext cx="550496" cy="5373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976246" y="2906566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144093" y="1909985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4162929" y="2935688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858164" y="2463078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7" idx="6"/>
              <a:endCxn id="10" idx="2"/>
            </p:cNvCxnSpPr>
            <p:nvPr/>
          </p:nvCxnSpPr>
          <p:spPr>
            <a:xfrm flipV="1">
              <a:off x="3342131" y="2178185"/>
              <a:ext cx="801962" cy="24178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6"/>
              <a:endCxn id="10" idx="2"/>
            </p:cNvCxnSpPr>
            <p:nvPr/>
          </p:nvCxnSpPr>
          <p:spPr>
            <a:xfrm flipV="1">
              <a:off x="2492312" y="2178185"/>
              <a:ext cx="1651781" cy="631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6"/>
              <a:endCxn id="10" idx="2"/>
            </p:cNvCxnSpPr>
            <p:nvPr/>
          </p:nvCxnSpPr>
          <p:spPr>
            <a:xfrm flipV="1">
              <a:off x="2527046" y="2178185"/>
              <a:ext cx="1617047" cy="99658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7" idx="6"/>
              <a:endCxn id="11" idx="2"/>
            </p:cNvCxnSpPr>
            <p:nvPr/>
          </p:nvCxnSpPr>
          <p:spPr>
            <a:xfrm flipV="1">
              <a:off x="3342131" y="3203888"/>
              <a:ext cx="820798" cy="139215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7" idx="6"/>
              <a:endCxn id="12" idx="2"/>
            </p:cNvCxnSpPr>
            <p:nvPr/>
          </p:nvCxnSpPr>
          <p:spPr>
            <a:xfrm flipV="1">
              <a:off x="3342131" y="2731278"/>
              <a:ext cx="2516033" cy="186476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8" idx="6"/>
              <a:endCxn id="11" idx="2"/>
            </p:cNvCxnSpPr>
            <p:nvPr/>
          </p:nvCxnSpPr>
          <p:spPr>
            <a:xfrm>
              <a:off x="2492312" y="2241311"/>
              <a:ext cx="1670617" cy="9625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9" idx="6"/>
              <a:endCxn id="11" idx="2"/>
            </p:cNvCxnSpPr>
            <p:nvPr/>
          </p:nvCxnSpPr>
          <p:spPr>
            <a:xfrm>
              <a:off x="2527046" y="3174766"/>
              <a:ext cx="1635883" cy="29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10" idx="6"/>
              <a:endCxn id="12" idx="2"/>
            </p:cNvCxnSpPr>
            <p:nvPr/>
          </p:nvCxnSpPr>
          <p:spPr>
            <a:xfrm>
              <a:off x="4694893" y="2178185"/>
              <a:ext cx="1163271" cy="5530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1" idx="6"/>
              <a:endCxn id="12" idx="2"/>
            </p:cNvCxnSpPr>
            <p:nvPr/>
          </p:nvCxnSpPr>
          <p:spPr>
            <a:xfrm flipV="1">
              <a:off x="4713729" y="2731278"/>
              <a:ext cx="1144435" cy="4726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438383" y="2095927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1=1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383" y="2095927"/>
                  <a:ext cx="565078" cy="2616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426398" y="3059984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2=0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398" y="3059984"/>
                  <a:ext cx="565078" cy="2616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2821971" y="4866525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0=1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971" y="4866525"/>
                  <a:ext cx="565078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676475" y="3025738"/>
                  <a:ext cx="878438" cy="275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/>
                              </a:rPr>
                              <m:t>𝑡𝑎𝑟𝑔𝑒𝑡</m:t>
                            </m:r>
                          </m:sub>
                        </m:sSub>
                        <m:r>
                          <a:rPr lang="en-US" altLang="ko-KR" sz="1100" b="0" i="1" dirty="0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475" y="3025738"/>
                  <a:ext cx="878438" cy="275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/>
            <p:cNvSpPr txBox="1"/>
            <p:nvPr/>
          </p:nvSpPr>
          <p:spPr>
            <a:xfrm>
              <a:off x="2818547" y="1899003"/>
              <a:ext cx="836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W</a:t>
              </a:r>
              <a:r>
                <a:rPr lang="en-US" altLang="ko-KR" sz="1400" baseline="-25000" dirty="0" smtClean="0"/>
                <a:t>13</a:t>
              </a:r>
              <a:r>
                <a:rPr lang="en-US" altLang="ko-KR" sz="1400" dirty="0" smtClean="0"/>
                <a:t>=3</a:t>
              </a:r>
              <a:endParaRPr lang="ko-KR" alt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440024" y="3424074"/>
              <a:ext cx="606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976045" y="1345915"/>
            <a:ext cx="1065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다음과 같</a:t>
            </a:r>
            <a:r>
              <a:rPr lang="ko-KR" altLang="en-US" dirty="0"/>
              <a:t>은</a:t>
            </a:r>
            <a:r>
              <a:rPr lang="ko-KR" altLang="en-US" dirty="0" smtClean="0"/>
              <a:t> 신경망이 있다고 가정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6493269" y="2292100"/>
                <a:ext cx="5137078" cy="207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altLang="ko-KR" dirty="0" smtClean="0"/>
                  <a:t> = 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35</m:t>
                        </m:r>
                      </m:sub>
                    </m:sSub>
                    <m:r>
                      <a:rPr lang="en-US" altLang="ko-KR" b="0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24</m:t>
                        </m:r>
                      </m:sub>
                    </m:sSub>
                    <m:r>
                      <a:rPr lang="en-US" altLang="ko-KR" b="0" i="1" dirty="0" smtClean="0">
                        <a:latin typeface="Cambria Math"/>
                      </a:rPr>
                      <m:t>=6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</a:t>
                </a:r>
              </a:p>
              <a:p>
                <a:r>
                  <a:rPr lang="ko-KR" altLang="en-US" dirty="0" smtClean="0"/>
                  <a:t>편차 가중치의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04</m:t>
                        </m:r>
                      </m:sub>
                    </m:sSub>
                    <m:r>
                      <a:rPr lang="en-US" altLang="ko-KR" b="0" i="1" dirty="0" smtClean="0">
                        <a:latin typeface="Cambria Math"/>
                      </a:rPr>
                      <m:t>=−4</m:t>
                    </m:r>
                  </m:oMath>
                </a14:m>
                <a:r>
                  <a:rPr lang="ko-KR" altLang="en-US" dirty="0" smtClean="0"/>
                  <a:t>로 나타냄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err="1" smtClean="0"/>
                  <a:t>입력층의</a:t>
                </a:r>
                <a:r>
                  <a:rPr lang="ko-KR" altLang="en-US" dirty="0" smtClean="0"/>
                  <a:t> 값이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/>
                      </a:rPr>
                      <m:t>=1,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/>
                      </a:rPr>
                      <m:t>=0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en-US" altLang="ko-KR" b="0" dirty="0" smtClean="0"/>
                  <a:t> </a:t>
                </a:r>
                <a:r>
                  <a:rPr lang="ko-KR" altLang="en-US" b="0" dirty="0" smtClean="0"/>
                  <a:t>때</a:t>
                </a:r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r>
                  <a:rPr lang="ko-KR" altLang="en-US" dirty="0" smtClean="0"/>
                  <a:t>출력은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𝑡𝑎𝑟𝑔𝑒𝑡</m:t>
                        </m:r>
                      </m:sub>
                    </m:sSub>
                    <m:r>
                      <a:rPr lang="en-US" altLang="ko-KR" b="0" i="1" dirty="0" smtClean="0">
                        <a:latin typeface="Cambria Math"/>
                      </a:rPr>
                      <m:t>=1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b="0" dirty="0" smtClean="0"/>
                  <a:t> </a:t>
                </a:r>
                <a:r>
                  <a:rPr lang="ko-KR" altLang="en-US" b="0" smtClean="0"/>
                  <a:t>되어야 함</a:t>
                </a:r>
                <a:endParaRPr lang="en-US" altLang="ko-KR" b="0" dirty="0" smtClean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269" y="2292100"/>
                <a:ext cx="5137078" cy="2070631"/>
              </a:xfrm>
              <a:prstGeom prst="rect">
                <a:avLst/>
              </a:prstGeom>
              <a:blipFill rotWithShape="0">
                <a:blip r:embed="rId6"/>
                <a:stretch>
                  <a:fillRect l="-949" t="-1471" b="-1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2248212" y="2606777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14</a:t>
            </a:r>
            <a:r>
              <a:rPr lang="en-US" altLang="ko-KR" sz="1400" dirty="0" smtClean="0"/>
              <a:t>=5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507940" y="3007849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2</a:t>
            </a:r>
            <a:r>
              <a:rPr lang="en-US" altLang="ko-KR" sz="1400" baseline="-25000" dirty="0"/>
              <a:t>3</a:t>
            </a:r>
            <a:r>
              <a:rPr lang="en-US" altLang="ko-KR" sz="1400" dirty="0" smtClean="0"/>
              <a:t>=2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355464" y="3467089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24</a:t>
            </a:r>
            <a:r>
              <a:rPr lang="en-US" altLang="ko-KR" sz="1400" dirty="0" smtClean="0"/>
              <a:t>=6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410154" y="3855363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03</a:t>
            </a:r>
            <a:r>
              <a:rPr lang="en-US" altLang="ko-KR" sz="1400" dirty="0" smtClean="0"/>
              <a:t>=1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3352692" y="3837758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0</a:t>
            </a:r>
            <a:r>
              <a:rPr lang="en-US" altLang="ko-KR" sz="1400" baseline="-25000" dirty="0"/>
              <a:t>4</a:t>
            </a:r>
            <a:r>
              <a:rPr lang="en-US" altLang="ko-KR" sz="1400" dirty="0" smtClean="0"/>
              <a:t>=-4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214345" y="3800010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05</a:t>
            </a:r>
            <a:r>
              <a:rPr lang="en-US" altLang="ko-KR" sz="1400" dirty="0" smtClean="0"/>
              <a:t>=-2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323006" y="2969102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45</a:t>
            </a:r>
            <a:r>
              <a:rPr lang="en-US" altLang="ko-KR" sz="1400" dirty="0" smtClean="0"/>
              <a:t>=3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632693" y="2416245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35</a:t>
            </a:r>
            <a:r>
              <a:rPr lang="en-US" altLang="ko-KR" sz="1400" dirty="0" smtClean="0"/>
              <a:t>=4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>
                <a:latin typeface="+mn-ea"/>
              </a:rPr>
              <a:t>ANN</a:t>
            </a:r>
            <a:r>
              <a:rPr lang="ko-KR" altLang="en-US" sz="2400" b="1" dirty="0">
                <a:latin typeface="+mn-ea"/>
              </a:rPr>
              <a:t>의 </a:t>
            </a:r>
            <a:r>
              <a:rPr lang="ko-KR" altLang="en-US" sz="2400" b="1" dirty="0" smtClean="0">
                <a:latin typeface="+mn-ea"/>
              </a:rPr>
              <a:t>종류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0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err="1">
                <a:latin typeface="+mn-ea"/>
              </a:rPr>
              <a:t>역전파</a:t>
            </a:r>
            <a:r>
              <a:rPr lang="ko-KR" altLang="en-US" sz="2000" b="1" dirty="0">
                <a:latin typeface="+mn-ea"/>
              </a:rPr>
              <a:t> 다층 신경망을 이용한 </a:t>
            </a:r>
            <a:r>
              <a:rPr lang="en-US" altLang="ko-KR" sz="2000" b="1" dirty="0">
                <a:latin typeface="+mn-ea"/>
              </a:rPr>
              <a:t>XOR </a:t>
            </a:r>
            <a:r>
              <a:rPr lang="ko-KR" altLang="en-US" sz="2000" b="1" dirty="0">
                <a:latin typeface="+mn-ea"/>
              </a:rPr>
              <a:t>문제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6430491" y="1170592"/>
                <a:ext cx="5137078" cy="4621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0" dirty="0" smtClean="0"/>
                  <a:t>각 </a:t>
                </a:r>
                <a:r>
                  <a:rPr lang="ko-KR" altLang="en-US" b="0" dirty="0" err="1" smtClean="0"/>
                  <a:t>노드</a:t>
                </a:r>
                <a:r>
                  <a:rPr lang="ko-KR" altLang="en-US" b="0" dirty="0" smtClean="0"/>
                  <a:t> </a:t>
                </a:r>
                <a:r>
                  <a:rPr lang="en-US" altLang="ko-KR" b="0" dirty="0" smtClean="0"/>
                  <a:t>j</a:t>
                </a:r>
                <a:r>
                  <a:rPr lang="ko-KR" altLang="en-US" b="0" smtClean="0"/>
                  <a:t>의 출력값은</a:t>
                </a:r>
                <a:endParaRPr lang="en-US" altLang="ko-K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b="0" dirty="0" smtClean="0"/>
              </a:p>
              <a:p>
                <a:r>
                  <a:rPr lang="ko-KR" altLang="en-US" dirty="0" smtClean="0"/>
                  <a:t>에 의해 구해짐</a:t>
                </a:r>
                <a:endParaRPr lang="en-US" altLang="ko-KR" b="0" dirty="0" smtClean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ko-KR" altLang="en-US" sz="1400" b="0" i="1" smtClean="0">
                        <a:latin typeface="Cambria Math"/>
                      </a:rPr>
                      <m:t>는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출력값</m:t>
                    </m:r>
                  </m:oMath>
                </a14:m>
                <a:endParaRPr lang="en-US" altLang="ko-KR" sz="1400" b="0" i="1" dirty="0" smtClean="0">
                  <a:latin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𝑓</m:t>
                    </m:r>
                    <m:r>
                      <a:rPr lang="ko-KR" altLang="en-US" sz="1400" b="0" i="1" smtClean="0">
                        <a:latin typeface="Cambria Math"/>
                      </a:rPr>
                      <m:t>는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활성화함수</m:t>
                    </m:r>
                  </m:oMath>
                </a14:m>
                <a:endParaRPr lang="en-US" altLang="ko-KR" sz="1400" b="0" i="1" dirty="0" smtClean="0">
                  <a:latin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ko-KR" altLang="en-US" sz="1400" b="0" i="1" smtClean="0">
                        <a:latin typeface="Cambria Math"/>
                      </a:rPr>
                      <m:t>는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노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드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입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력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ko-KR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ko-KR" altLang="en-US" dirty="0" err="1" smtClean="0"/>
                  <a:t>노드</a:t>
                </a:r>
                <a:r>
                  <a:rPr lang="en-US" altLang="ko-KR" dirty="0" smtClean="0"/>
                  <a:t>3</a:t>
                </a:r>
                <a:r>
                  <a:rPr lang="ko-KR" altLang="en-US" smtClean="0"/>
                  <a:t>에 대한 입력값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mtClean="0"/>
                  <a:t>는</a:t>
                </a:r>
                <a:endParaRPr lang="en-US" altLang="ko-K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03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US" altLang="ko-KR" b="0" i="1" baseline="-2500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 smtClean="0"/>
                  <a:t>   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1∗1+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r>
                  <a:rPr lang="ko-KR" altLang="en-US" b="0" dirty="0" smtClean="0"/>
                  <a:t>노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3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출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력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/>
                        </a:rPr>
                        <m:t>=0.9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ko-KR" b="0" i="1" smtClean="0">
                          <a:latin typeface="Cambria Math"/>
                        </a:rPr>
                        <m:t>2 </m:t>
                      </m:r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491" y="1170592"/>
                <a:ext cx="5137078" cy="4621393"/>
              </a:xfrm>
              <a:prstGeom prst="rect">
                <a:avLst/>
              </a:prstGeom>
              <a:blipFill rotWithShape="0">
                <a:blip r:embed="rId2"/>
                <a:stretch>
                  <a:fillRect l="-1068" t="-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662" y="3506040"/>
            <a:ext cx="1666875" cy="666750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035979" y="2176404"/>
            <a:ext cx="5128515" cy="3229132"/>
            <a:chOff x="1426398" y="1899003"/>
            <a:chExt cx="5128515" cy="3229132"/>
          </a:xfrm>
        </p:grpSpPr>
        <p:sp>
          <p:nvSpPr>
            <p:cNvPr id="36" name="타원 35"/>
            <p:cNvSpPr/>
            <p:nvPr/>
          </p:nvSpPr>
          <p:spPr>
            <a:xfrm>
              <a:off x="2791331" y="4327839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941816" y="1972637"/>
              <a:ext cx="550496" cy="5373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1976246" y="2906566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144093" y="1909985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162929" y="2935688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5858164" y="2463078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화살표 연결선 43"/>
            <p:cNvCxnSpPr>
              <a:stCxn id="36" idx="6"/>
              <a:endCxn id="40" idx="2"/>
            </p:cNvCxnSpPr>
            <p:nvPr/>
          </p:nvCxnSpPr>
          <p:spPr>
            <a:xfrm flipV="1">
              <a:off x="3342131" y="2178185"/>
              <a:ext cx="801962" cy="24178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7" idx="6"/>
              <a:endCxn id="40" idx="2"/>
            </p:cNvCxnSpPr>
            <p:nvPr/>
          </p:nvCxnSpPr>
          <p:spPr>
            <a:xfrm flipV="1">
              <a:off x="2492312" y="2178185"/>
              <a:ext cx="1651781" cy="631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39" idx="6"/>
              <a:endCxn id="40" idx="2"/>
            </p:cNvCxnSpPr>
            <p:nvPr/>
          </p:nvCxnSpPr>
          <p:spPr>
            <a:xfrm flipV="1">
              <a:off x="2527046" y="2178185"/>
              <a:ext cx="1617047" cy="99658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36" idx="6"/>
              <a:endCxn id="41" idx="2"/>
            </p:cNvCxnSpPr>
            <p:nvPr/>
          </p:nvCxnSpPr>
          <p:spPr>
            <a:xfrm flipV="1">
              <a:off x="3342131" y="3203888"/>
              <a:ext cx="820798" cy="139215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6" idx="6"/>
              <a:endCxn id="43" idx="2"/>
            </p:cNvCxnSpPr>
            <p:nvPr/>
          </p:nvCxnSpPr>
          <p:spPr>
            <a:xfrm flipV="1">
              <a:off x="3342131" y="2731278"/>
              <a:ext cx="2516033" cy="186476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7" idx="6"/>
              <a:endCxn id="41" idx="2"/>
            </p:cNvCxnSpPr>
            <p:nvPr/>
          </p:nvCxnSpPr>
          <p:spPr>
            <a:xfrm>
              <a:off x="2492312" y="2241311"/>
              <a:ext cx="1670617" cy="9625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9" idx="6"/>
              <a:endCxn id="41" idx="2"/>
            </p:cNvCxnSpPr>
            <p:nvPr/>
          </p:nvCxnSpPr>
          <p:spPr>
            <a:xfrm>
              <a:off x="2527046" y="3174766"/>
              <a:ext cx="1635883" cy="29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0" idx="6"/>
              <a:endCxn id="43" idx="2"/>
            </p:cNvCxnSpPr>
            <p:nvPr/>
          </p:nvCxnSpPr>
          <p:spPr>
            <a:xfrm>
              <a:off x="4694893" y="2178185"/>
              <a:ext cx="1163271" cy="5530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41" idx="6"/>
              <a:endCxn id="43" idx="2"/>
            </p:cNvCxnSpPr>
            <p:nvPr/>
          </p:nvCxnSpPr>
          <p:spPr>
            <a:xfrm flipV="1">
              <a:off x="4713729" y="2731278"/>
              <a:ext cx="1144435" cy="4726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438383" y="2095927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1=1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383" y="2095927"/>
                  <a:ext cx="565078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426398" y="3059984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2=0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398" y="3059984"/>
                  <a:ext cx="565078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21971" y="4866525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0=1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971" y="4866525"/>
                  <a:ext cx="565078" cy="2616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676475" y="3025738"/>
                  <a:ext cx="878438" cy="275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/>
                              </a:rPr>
                              <m:t>𝑡𝑎𝑟𝑔𝑒𝑡</m:t>
                            </m:r>
                          </m:sub>
                        </m:sSub>
                        <m:r>
                          <a:rPr lang="en-US" altLang="ko-KR" sz="1100" b="0" i="1" dirty="0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475" y="3025738"/>
                  <a:ext cx="878438" cy="275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2818547" y="1899003"/>
              <a:ext cx="836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W</a:t>
              </a:r>
              <a:r>
                <a:rPr lang="en-US" altLang="ko-KR" sz="1400" baseline="-25000" dirty="0" smtClean="0"/>
                <a:t>13</a:t>
              </a:r>
              <a:r>
                <a:rPr lang="en-US" altLang="ko-KR" sz="1400" dirty="0" smtClean="0"/>
                <a:t>=3</a:t>
              </a:r>
              <a:endParaRPr lang="ko-KR" alt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440024" y="3424074"/>
              <a:ext cx="606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248212" y="2606777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14</a:t>
            </a:r>
            <a:r>
              <a:rPr lang="en-US" altLang="ko-KR" sz="1400" dirty="0" smtClean="0"/>
              <a:t>=5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2507940" y="3007849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2</a:t>
            </a:r>
            <a:r>
              <a:rPr lang="en-US" altLang="ko-KR" sz="1400" baseline="-25000" dirty="0"/>
              <a:t>3</a:t>
            </a:r>
            <a:r>
              <a:rPr lang="en-US" altLang="ko-KR" sz="1400" dirty="0" smtClean="0"/>
              <a:t>=2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2355464" y="3467089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24</a:t>
            </a:r>
            <a:r>
              <a:rPr lang="en-US" altLang="ko-KR" sz="1400" dirty="0" smtClean="0"/>
              <a:t>=6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2410154" y="3855363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03</a:t>
            </a:r>
            <a:r>
              <a:rPr lang="en-US" altLang="ko-KR" sz="1400" dirty="0" smtClean="0"/>
              <a:t>=1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352692" y="3837758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0</a:t>
            </a:r>
            <a:r>
              <a:rPr lang="en-US" altLang="ko-KR" sz="1400" baseline="-25000" dirty="0"/>
              <a:t>4</a:t>
            </a:r>
            <a:r>
              <a:rPr lang="en-US" altLang="ko-KR" sz="1400" dirty="0" smtClean="0"/>
              <a:t>=-6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4214345" y="3800010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05</a:t>
            </a:r>
            <a:r>
              <a:rPr lang="en-US" altLang="ko-KR" sz="1400" dirty="0" smtClean="0"/>
              <a:t>=-3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4323006" y="2969102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45</a:t>
            </a:r>
            <a:r>
              <a:rPr lang="en-US" altLang="ko-KR" sz="1400" dirty="0" smtClean="0"/>
              <a:t>=4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4632693" y="2416245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35</a:t>
            </a:r>
            <a:r>
              <a:rPr lang="en-US" altLang="ko-KR" sz="1400" dirty="0" smtClean="0"/>
              <a:t>=2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>
                <a:latin typeface="+mn-ea"/>
              </a:rPr>
              <a:t>ANN</a:t>
            </a:r>
            <a:r>
              <a:rPr lang="ko-KR" altLang="en-US" sz="2400" b="1" dirty="0">
                <a:latin typeface="+mn-ea"/>
              </a:rPr>
              <a:t>의 </a:t>
            </a:r>
            <a:r>
              <a:rPr lang="ko-KR" altLang="en-US" sz="2400" b="1" dirty="0" smtClean="0">
                <a:latin typeface="+mn-ea"/>
              </a:rPr>
              <a:t>종류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960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err="1">
                <a:latin typeface="+mn-ea"/>
              </a:rPr>
              <a:t>역전파</a:t>
            </a:r>
            <a:r>
              <a:rPr lang="ko-KR" altLang="en-US" sz="2000" b="1" dirty="0">
                <a:latin typeface="+mn-ea"/>
              </a:rPr>
              <a:t> 다층 신경망을 이용한 </a:t>
            </a:r>
            <a:r>
              <a:rPr lang="en-US" altLang="ko-KR" sz="2000" b="1" dirty="0">
                <a:latin typeface="+mn-ea"/>
              </a:rPr>
              <a:t>XOR </a:t>
            </a:r>
            <a:r>
              <a:rPr lang="ko-KR" altLang="en-US" sz="2000" b="1" dirty="0">
                <a:latin typeface="+mn-ea"/>
              </a:rPr>
              <a:t>문제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67239" y="2158045"/>
              <a:ext cx="5712429" cy="17723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414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90414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90414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>
                              <a:solidFill>
                                <a:schemeClr val="tx1"/>
                              </a:solidFill>
                            </a:rPr>
                            <a:t>노드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(j)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각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ko-KR" alt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노드의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ko-KR" alt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입력값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i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출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력</m:t>
                              </m:r>
                              <m:r>
                                <a:rPr lang="ko-KR" alt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값</m:t>
                              </m:r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n3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0.982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n4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-1.00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0.269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n5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0.51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67239" y="2158045"/>
              <a:ext cx="5712429" cy="17723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414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90414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90414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6598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>
                              <a:solidFill>
                                <a:schemeClr val="tx1"/>
                              </a:solidFill>
                            </a:rPr>
                            <a:t>노드</a:t>
                          </a:r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(j)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641" t="-1852" r="-100962" b="-1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000" t="-1852" r="-639" b="-1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n3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4.00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0.982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n4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-1.00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0.269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n5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0.51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256963" y="4089115"/>
                <a:ext cx="5753528" cy="1256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경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망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출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력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으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우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리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바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라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값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1.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r>
                  <a:rPr lang="ko-KR" altLang="en-US" b="0" dirty="0" smtClean="0"/>
                  <a:t>실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온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과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차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구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한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endParaRPr lang="en-US" altLang="ko-K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𝑡𝑎𝑟𝑔𝑒𝑡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=1 −0.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51</m:t>
                      </m:r>
                      <m:r>
                        <a:rPr lang="en-US" altLang="ko-KR" b="0" i="1" smtClean="0">
                          <a:latin typeface="Cambria Math"/>
                        </a:rPr>
                        <m:t>=0.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63" y="4089115"/>
                <a:ext cx="5753528" cy="1256113"/>
              </a:xfrm>
              <a:prstGeom prst="rect">
                <a:avLst/>
              </a:prstGeom>
              <a:blipFill rotWithShape="0">
                <a:blip r:embed="rId3"/>
                <a:stretch>
                  <a:fillRect l="-847" b="-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그룹 86"/>
          <p:cNvGrpSpPr/>
          <p:nvPr/>
        </p:nvGrpSpPr>
        <p:grpSpPr>
          <a:xfrm>
            <a:off x="787623" y="2158045"/>
            <a:ext cx="5128515" cy="3229132"/>
            <a:chOff x="1426398" y="1899003"/>
            <a:chExt cx="5128515" cy="3229132"/>
          </a:xfrm>
        </p:grpSpPr>
        <p:sp>
          <p:nvSpPr>
            <p:cNvPr id="88" name="타원 87"/>
            <p:cNvSpPr/>
            <p:nvPr/>
          </p:nvSpPr>
          <p:spPr>
            <a:xfrm>
              <a:off x="2791331" y="4327839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1941816" y="1972637"/>
              <a:ext cx="550496" cy="5373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타원 89"/>
            <p:cNvSpPr/>
            <p:nvPr/>
          </p:nvSpPr>
          <p:spPr>
            <a:xfrm>
              <a:off x="1976246" y="2906566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4144093" y="1909985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4162929" y="2935688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/>
            <p:cNvSpPr/>
            <p:nvPr/>
          </p:nvSpPr>
          <p:spPr>
            <a:xfrm>
              <a:off x="5858164" y="2463078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4" name="직선 화살표 연결선 93"/>
            <p:cNvCxnSpPr>
              <a:stCxn id="88" idx="6"/>
              <a:endCxn id="91" idx="2"/>
            </p:cNvCxnSpPr>
            <p:nvPr/>
          </p:nvCxnSpPr>
          <p:spPr>
            <a:xfrm flipV="1">
              <a:off x="3342131" y="2178185"/>
              <a:ext cx="801962" cy="24178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89" idx="6"/>
              <a:endCxn id="91" idx="2"/>
            </p:cNvCxnSpPr>
            <p:nvPr/>
          </p:nvCxnSpPr>
          <p:spPr>
            <a:xfrm flipV="1">
              <a:off x="2492312" y="2178185"/>
              <a:ext cx="1651781" cy="631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90" idx="6"/>
              <a:endCxn id="91" idx="2"/>
            </p:cNvCxnSpPr>
            <p:nvPr/>
          </p:nvCxnSpPr>
          <p:spPr>
            <a:xfrm flipV="1">
              <a:off x="2527046" y="2178185"/>
              <a:ext cx="1617047" cy="99658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88" idx="6"/>
              <a:endCxn id="92" idx="2"/>
            </p:cNvCxnSpPr>
            <p:nvPr/>
          </p:nvCxnSpPr>
          <p:spPr>
            <a:xfrm flipV="1">
              <a:off x="3342131" y="3203888"/>
              <a:ext cx="820798" cy="139215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88" idx="6"/>
              <a:endCxn id="93" idx="2"/>
            </p:cNvCxnSpPr>
            <p:nvPr/>
          </p:nvCxnSpPr>
          <p:spPr>
            <a:xfrm flipV="1">
              <a:off x="3342131" y="2731278"/>
              <a:ext cx="2516033" cy="186476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89" idx="6"/>
              <a:endCxn id="92" idx="2"/>
            </p:cNvCxnSpPr>
            <p:nvPr/>
          </p:nvCxnSpPr>
          <p:spPr>
            <a:xfrm>
              <a:off x="2492312" y="2241311"/>
              <a:ext cx="1670617" cy="9625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90" idx="6"/>
              <a:endCxn id="92" idx="2"/>
            </p:cNvCxnSpPr>
            <p:nvPr/>
          </p:nvCxnSpPr>
          <p:spPr>
            <a:xfrm>
              <a:off x="2527046" y="3174766"/>
              <a:ext cx="1635883" cy="29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91" idx="6"/>
              <a:endCxn id="93" idx="2"/>
            </p:cNvCxnSpPr>
            <p:nvPr/>
          </p:nvCxnSpPr>
          <p:spPr>
            <a:xfrm>
              <a:off x="4694893" y="2178185"/>
              <a:ext cx="1163271" cy="5530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92" idx="6"/>
              <a:endCxn id="93" idx="2"/>
            </p:cNvCxnSpPr>
            <p:nvPr/>
          </p:nvCxnSpPr>
          <p:spPr>
            <a:xfrm flipV="1">
              <a:off x="4713729" y="2731278"/>
              <a:ext cx="1144435" cy="4726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438383" y="2095927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1=1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383" y="2095927"/>
                  <a:ext cx="565078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1426398" y="3059984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2=0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398" y="3059984"/>
                  <a:ext cx="565078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2821971" y="4866525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0=1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971" y="4866525"/>
                  <a:ext cx="565078" cy="2616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5676475" y="3025738"/>
                  <a:ext cx="878438" cy="275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/>
                              </a:rPr>
                              <m:t>𝑡𝑎𝑟𝑔𝑒𝑡</m:t>
                            </m:r>
                          </m:sub>
                        </m:sSub>
                        <m:r>
                          <a:rPr lang="en-US" altLang="ko-KR" sz="1100" b="0" i="1" dirty="0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475" y="3025738"/>
                  <a:ext cx="878438" cy="275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TextBox 106"/>
            <p:cNvSpPr txBox="1"/>
            <p:nvPr/>
          </p:nvSpPr>
          <p:spPr>
            <a:xfrm>
              <a:off x="2818547" y="1899003"/>
              <a:ext cx="836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W</a:t>
              </a:r>
              <a:r>
                <a:rPr lang="en-US" altLang="ko-KR" sz="1400" baseline="-25000" dirty="0" smtClean="0"/>
                <a:t>13</a:t>
              </a:r>
              <a:r>
                <a:rPr lang="en-US" altLang="ko-KR" sz="1400" dirty="0" smtClean="0"/>
                <a:t>=3</a:t>
              </a:r>
              <a:endParaRPr lang="ko-KR" altLang="en-US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440024" y="3424074"/>
              <a:ext cx="606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999856" y="2588418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14</a:t>
            </a:r>
            <a:r>
              <a:rPr lang="en-US" altLang="ko-KR" sz="1400" dirty="0" smtClean="0"/>
              <a:t>=5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259584" y="2989490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2</a:t>
            </a:r>
            <a:r>
              <a:rPr lang="en-US" altLang="ko-KR" sz="1400" baseline="-25000" dirty="0"/>
              <a:t>3</a:t>
            </a:r>
            <a:r>
              <a:rPr lang="en-US" altLang="ko-KR" sz="1400" dirty="0" smtClean="0"/>
              <a:t>=2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107108" y="3448730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24</a:t>
            </a:r>
            <a:r>
              <a:rPr lang="en-US" altLang="ko-KR" sz="1400" dirty="0" smtClean="0"/>
              <a:t>=6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161798" y="3837004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03</a:t>
            </a:r>
            <a:r>
              <a:rPr lang="en-US" altLang="ko-KR" sz="1400" dirty="0" smtClean="0"/>
              <a:t>=1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104336" y="3819399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0</a:t>
            </a:r>
            <a:r>
              <a:rPr lang="en-US" altLang="ko-KR" sz="1400" baseline="-25000" dirty="0"/>
              <a:t>4</a:t>
            </a:r>
            <a:r>
              <a:rPr lang="en-US" altLang="ko-KR" sz="1400" dirty="0" smtClean="0"/>
              <a:t>=-6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965989" y="3781651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05</a:t>
            </a:r>
            <a:r>
              <a:rPr lang="en-US" altLang="ko-KR" sz="1400" dirty="0" smtClean="0"/>
              <a:t>=-3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074650" y="2950743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45</a:t>
            </a:r>
            <a:r>
              <a:rPr lang="en-US" altLang="ko-KR" sz="1400" dirty="0" smtClean="0"/>
              <a:t>=4</a:t>
            </a:r>
            <a:endParaRPr lang="ko-KR" alt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4384337" y="2397886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35</a:t>
            </a:r>
            <a:r>
              <a:rPr lang="en-US" altLang="ko-KR" sz="1400" dirty="0" smtClean="0"/>
              <a:t>=2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>
                <a:latin typeface="+mn-ea"/>
              </a:rPr>
              <a:t>ANN</a:t>
            </a:r>
            <a:r>
              <a:rPr lang="ko-KR" altLang="en-US" sz="2400" b="1" dirty="0">
                <a:latin typeface="+mn-ea"/>
              </a:rPr>
              <a:t>의 </a:t>
            </a:r>
            <a:r>
              <a:rPr lang="ko-KR" altLang="en-US" sz="2400" b="1" dirty="0" smtClean="0">
                <a:latin typeface="+mn-ea"/>
              </a:rPr>
              <a:t>종류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68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err="1">
                <a:latin typeface="+mn-ea"/>
              </a:rPr>
              <a:t>역전파</a:t>
            </a:r>
            <a:r>
              <a:rPr lang="ko-KR" altLang="en-US" sz="2000" b="1" dirty="0">
                <a:latin typeface="+mn-ea"/>
              </a:rPr>
              <a:t> 다층 신경망을 이용한 </a:t>
            </a:r>
            <a:r>
              <a:rPr lang="en-US" altLang="ko-KR" sz="2000" b="1" dirty="0">
                <a:latin typeface="+mn-ea"/>
              </a:rPr>
              <a:t>XOR </a:t>
            </a:r>
            <a:r>
              <a:rPr lang="ko-KR" altLang="en-US" sz="2000" b="1" dirty="0">
                <a:latin typeface="+mn-ea"/>
              </a:rPr>
              <a:t>문제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449128" y="1247120"/>
                <a:ext cx="5137078" cy="4292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이제부터 </a:t>
                </a:r>
                <a:r>
                  <a:rPr lang="ko-KR" altLang="en-US" dirty="0" err="1" smtClean="0"/>
                  <a:t>목표값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1</a:t>
                </a:r>
                <a:r>
                  <a:rPr lang="ko-KR" altLang="en-US" smtClean="0"/>
                  <a:t>과 실제 나온 값 </a:t>
                </a:r>
                <a:r>
                  <a:rPr lang="en-US" altLang="ko-KR" dirty="0" smtClean="0"/>
                  <a:t>0.51</a:t>
                </a:r>
                <a:r>
                  <a:rPr lang="ko-KR" altLang="en-US" smtClean="0"/>
                  <a:t>과의 차이를 만회하도록 가중치들을 조정하는 </a:t>
                </a:r>
                <a:r>
                  <a:rPr lang="ko-KR" altLang="en-US" dirty="0" smtClean="0"/>
                  <a:t>방법은 먼저 아래와 같이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0" baseline="30000"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b="0" i="0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0" baseline="30000">
                            <a:latin typeface="Cambria Math" panose="02040503050406030204" pitchFamily="18" charset="0"/>
                          </a:rPr>
                          <m:t>구</m:t>
                        </m:r>
                        <m:r>
                          <a:rPr lang="ko-KR" altLang="en-US" i="0" baseline="30000" smtClean="0">
                            <a:latin typeface="Cambria Math" panose="02040503050406030204" pitchFamily="18" charset="0"/>
                          </a:rPr>
                          <m:t>함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𝑡𝑎𝑟𝑔𝑒𝑡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=0.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b="0" dirty="0" smtClean="0"/>
                  <a:t>1(1-0.51) * (1-0.51)</a:t>
                </a:r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122</m:t>
                    </m:r>
                  </m:oMath>
                </a14:m>
                <a:endParaRPr lang="en-US" altLang="ko-KR" b="0" dirty="0" smtClean="0"/>
              </a:p>
              <a:p>
                <a:endParaRPr lang="en-US" altLang="ko-K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45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=0.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269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0.269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b="0" i="1" smtClean="0">
                        <a:latin typeface="Cambria Math"/>
                      </a:rPr>
                      <m:t> 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0.122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=0.0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96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endParaRPr lang="en-US" altLang="ko-K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35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/>
              </a:p>
              <a:p>
                <a:r>
                  <a:rPr lang="en-US" altLang="ko-KR" dirty="0"/>
                  <a:t> </a:t>
                </a:r>
                <a:r>
                  <a:rPr lang="en-US" altLang="ko-KR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=0.9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b="0" i="1" smtClean="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1−0.9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/>
                      </a:rPr>
                      <m:t> 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0.122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b="0" dirty="0" smtClean="0"/>
                  <a:t>    = 0.004</a:t>
                </a: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128" y="1247120"/>
                <a:ext cx="5137078" cy="4292650"/>
              </a:xfrm>
              <a:prstGeom prst="rect">
                <a:avLst/>
              </a:prstGeom>
              <a:blipFill rotWithShape="0">
                <a:blip r:embed="rId2"/>
                <a:stretch>
                  <a:fillRect l="-1068" t="-852" b="-1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그룹 89"/>
          <p:cNvGrpSpPr/>
          <p:nvPr/>
        </p:nvGrpSpPr>
        <p:grpSpPr>
          <a:xfrm>
            <a:off x="480645" y="2052226"/>
            <a:ext cx="5128515" cy="3229132"/>
            <a:chOff x="1426398" y="1899003"/>
            <a:chExt cx="5128515" cy="3229132"/>
          </a:xfrm>
        </p:grpSpPr>
        <p:sp>
          <p:nvSpPr>
            <p:cNvPr id="91" name="타원 90"/>
            <p:cNvSpPr/>
            <p:nvPr/>
          </p:nvSpPr>
          <p:spPr>
            <a:xfrm>
              <a:off x="2791331" y="4327839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1941816" y="1972637"/>
              <a:ext cx="550496" cy="5373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타원 92"/>
            <p:cNvSpPr/>
            <p:nvPr/>
          </p:nvSpPr>
          <p:spPr>
            <a:xfrm>
              <a:off x="1976246" y="2906566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4144093" y="1909985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4162929" y="2935688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5858164" y="2463078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직선 화살표 연결선 96"/>
            <p:cNvCxnSpPr>
              <a:stCxn id="91" idx="6"/>
              <a:endCxn id="94" idx="2"/>
            </p:cNvCxnSpPr>
            <p:nvPr/>
          </p:nvCxnSpPr>
          <p:spPr>
            <a:xfrm flipV="1">
              <a:off x="3342131" y="2178185"/>
              <a:ext cx="801962" cy="24178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/>
            <p:cNvCxnSpPr>
              <a:stCxn id="92" idx="6"/>
              <a:endCxn id="94" idx="2"/>
            </p:cNvCxnSpPr>
            <p:nvPr/>
          </p:nvCxnSpPr>
          <p:spPr>
            <a:xfrm flipV="1">
              <a:off x="2492312" y="2178185"/>
              <a:ext cx="1651781" cy="631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/>
            <p:cNvCxnSpPr>
              <a:stCxn id="93" idx="6"/>
              <a:endCxn id="94" idx="2"/>
            </p:cNvCxnSpPr>
            <p:nvPr/>
          </p:nvCxnSpPr>
          <p:spPr>
            <a:xfrm flipV="1">
              <a:off x="2527046" y="2178185"/>
              <a:ext cx="1617047" cy="99658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/>
            <p:cNvCxnSpPr>
              <a:stCxn id="91" idx="6"/>
              <a:endCxn id="95" idx="2"/>
            </p:cNvCxnSpPr>
            <p:nvPr/>
          </p:nvCxnSpPr>
          <p:spPr>
            <a:xfrm flipV="1">
              <a:off x="3342131" y="3203888"/>
              <a:ext cx="820798" cy="139215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91" idx="6"/>
              <a:endCxn id="96" idx="2"/>
            </p:cNvCxnSpPr>
            <p:nvPr/>
          </p:nvCxnSpPr>
          <p:spPr>
            <a:xfrm flipV="1">
              <a:off x="3342131" y="2731278"/>
              <a:ext cx="2516033" cy="186476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/>
            <p:cNvCxnSpPr>
              <a:stCxn id="92" idx="6"/>
              <a:endCxn id="95" idx="2"/>
            </p:cNvCxnSpPr>
            <p:nvPr/>
          </p:nvCxnSpPr>
          <p:spPr>
            <a:xfrm>
              <a:off x="2492312" y="2241311"/>
              <a:ext cx="1670617" cy="9625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>
              <a:stCxn id="93" idx="6"/>
              <a:endCxn id="95" idx="2"/>
            </p:cNvCxnSpPr>
            <p:nvPr/>
          </p:nvCxnSpPr>
          <p:spPr>
            <a:xfrm>
              <a:off x="2527046" y="3174766"/>
              <a:ext cx="1635883" cy="29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94" idx="6"/>
              <a:endCxn id="96" idx="2"/>
            </p:cNvCxnSpPr>
            <p:nvPr/>
          </p:nvCxnSpPr>
          <p:spPr>
            <a:xfrm>
              <a:off x="4694893" y="2178185"/>
              <a:ext cx="1163271" cy="5530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95" idx="6"/>
              <a:endCxn id="96" idx="2"/>
            </p:cNvCxnSpPr>
            <p:nvPr/>
          </p:nvCxnSpPr>
          <p:spPr>
            <a:xfrm flipV="1">
              <a:off x="4713729" y="2731278"/>
              <a:ext cx="1144435" cy="4726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438383" y="2095927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1=1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383" y="2095927"/>
                  <a:ext cx="565078" cy="2616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1426398" y="3059984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2=0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398" y="3059984"/>
                  <a:ext cx="565078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821971" y="4866525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0=1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971" y="4866525"/>
                  <a:ext cx="565078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5676475" y="3025738"/>
                  <a:ext cx="878438" cy="275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/>
                              </a:rPr>
                              <m:t>𝑡𝑎𝑟𝑔𝑒𝑡</m:t>
                            </m:r>
                          </m:sub>
                        </m:sSub>
                        <m:r>
                          <a:rPr lang="en-US" altLang="ko-KR" sz="1100" b="0" i="1" dirty="0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475" y="3025738"/>
                  <a:ext cx="878438" cy="275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TextBox 109"/>
            <p:cNvSpPr txBox="1"/>
            <p:nvPr/>
          </p:nvSpPr>
          <p:spPr>
            <a:xfrm>
              <a:off x="2818547" y="1899003"/>
              <a:ext cx="836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W</a:t>
              </a:r>
              <a:r>
                <a:rPr lang="en-US" altLang="ko-KR" sz="1400" baseline="-25000" dirty="0" smtClean="0"/>
                <a:t>13</a:t>
              </a:r>
              <a:r>
                <a:rPr lang="en-US" altLang="ko-KR" sz="1400" dirty="0" smtClean="0"/>
                <a:t>=3</a:t>
              </a:r>
              <a:endParaRPr lang="ko-KR" alt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440024" y="3424074"/>
              <a:ext cx="606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1692878" y="2482599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14</a:t>
            </a:r>
            <a:r>
              <a:rPr lang="en-US" altLang="ko-KR" sz="1400" dirty="0" smtClean="0"/>
              <a:t>=5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952606" y="2883671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2</a:t>
            </a:r>
            <a:r>
              <a:rPr lang="en-US" altLang="ko-KR" sz="1400" baseline="-25000" dirty="0"/>
              <a:t>3</a:t>
            </a:r>
            <a:r>
              <a:rPr lang="en-US" altLang="ko-KR" sz="1400" dirty="0" smtClean="0"/>
              <a:t>=2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800130" y="3342911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24</a:t>
            </a:r>
            <a:r>
              <a:rPr lang="en-US" altLang="ko-KR" sz="1400" dirty="0" smtClean="0"/>
              <a:t>=6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1854820" y="3731185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03</a:t>
            </a:r>
            <a:r>
              <a:rPr lang="en-US" altLang="ko-KR" sz="1400" dirty="0" smtClean="0"/>
              <a:t>=1</a:t>
            </a:r>
            <a:endParaRPr lang="ko-KR" alt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97358" y="3713580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0</a:t>
            </a:r>
            <a:r>
              <a:rPr lang="en-US" altLang="ko-KR" sz="1400" baseline="-25000" dirty="0"/>
              <a:t>4</a:t>
            </a:r>
            <a:r>
              <a:rPr lang="en-US" altLang="ko-KR" sz="1400" dirty="0" smtClean="0"/>
              <a:t>=-6</a:t>
            </a:r>
            <a:endParaRPr lang="ko-KR" alt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659011" y="3675832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05</a:t>
            </a:r>
            <a:r>
              <a:rPr lang="en-US" altLang="ko-KR" sz="1400" dirty="0" smtClean="0"/>
              <a:t>=-3</a:t>
            </a:r>
            <a:endParaRPr lang="ko-KR" alt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767672" y="2844924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45</a:t>
            </a:r>
            <a:r>
              <a:rPr lang="en-US" altLang="ko-KR" sz="1400" dirty="0" smtClean="0"/>
              <a:t>=4</a:t>
            </a:r>
            <a:endParaRPr lang="ko-KR" alt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77359" y="2292067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35</a:t>
            </a:r>
            <a:r>
              <a:rPr lang="en-US" altLang="ko-KR" sz="1400" dirty="0" smtClean="0"/>
              <a:t>=2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>
                <a:latin typeface="+mn-ea"/>
              </a:rPr>
              <a:t>ANN</a:t>
            </a:r>
            <a:r>
              <a:rPr lang="ko-KR" altLang="en-US" sz="2400" b="1" dirty="0">
                <a:latin typeface="+mn-ea"/>
              </a:rPr>
              <a:t>의 </a:t>
            </a:r>
            <a:r>
              <a:rPr lang="ko-KR" altLang="en-US" sz="2400" b="1" dirty="0" smtClean="0">
                <a:latin typeface="+mn-ea"/>
              </a:rPr>
              <a:t>종류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0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err="1">
                <a:latin typeface="+mn-ea"/>
              </a:rPr>
              <a:t>역전파</a:t>
            </a:r>
            <a:r>
              <a:rPr lang="ko-KR" altLang="en-US" sz="2000" b="1" dirty="0">
                <a:latin typeface="+mn-ea"/>
              </a:rPr>
              <a:t> 다층 신경망을 이용한 </a:t>
            </a:r>
            <a:r>
              <a:rPr lang="en-US" altLang="ko-KR" sz="2000" b="1" dirty="0">
                <a:latin typeface="+mn-ea"/>
              </a:rPr>
              <a:t>XOR </a:t>
            </a:r>
            <a:r>
              <a:rPr lang="ko-KR" altLang="en-US" sz="2000" b="1" dirty="0">
                <a:latin typeface="+mn-ea"/>
              </a:rPr>
              <a:t>문제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6468040" y="850932"/>
                <a:ext cx="5137078" cy="5562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그 이후 각 구간별로 조정할 가중치 값을 구함</a:t>
                </a:r>
                <a:endParaRPr lang="en-US" altLang="ko-KR" dirty="0" smtClean="0"/>
              </a:p>
              <a:p>
                <a:r>
                  <a:rPr lang="ko-KR" altLang="en-US" dirty="0" smtClean="0"/>
                  <a:t>만약 </a:t>
                </a:r>
                <a:r>
                  <a:rPr lang="en-US" altLang="ko-KR" dirty="0" smtClean="0"/>
                  <a:t>learning rate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0.1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(</m:t>
                    </m:r>
                    <m:r>
                      <a:rPr lang="ko-KR" altLang="en-US" i="1" smtClean="0">
                        <a:latin typeface="Cambria Math"/>
                      </a:rPr>
                      <m:t>𝜂</m:t>
                    </m:r>
                    <m:r>
                      <a:rPr lang="en-US" altLang="ko-KR" b="0" i="1" smtClean="0">
                        <a:latin typeface="Cambria Math"/>
                      </a:rPr>
                      <m:t>=0.1)</m:t>
                    </m:r>
                  </m:oMath>
                </a14:m>
                <a:r>
                  <a:rPr lang="ko-KR" altLang="en-US" dirty="0" smtClean="0"/>
                  <a:t>일 경우 아래의 수식과 같이 </a:t>
                </a:r>
                <a:r>
                  <a:rPr lang="en-US" altLang="ko-KR" dirty="0" smtClean="0"/>
                  <a:t>weight</a:t>
                </a:r>
                <a:r>
                  <a:rPr lang="ko-KR" altLang="en-US" dirty="0" smtClean="0"/>
                  <a:t>를 변환</a:t>
                </a:r>
                <a:endParaRPr lang="en-US" altLang="ko-KR" dirty="0" smtClean="0"/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/>
                          <a:ea typeface="Cambria Math"/>
                        </a:rPr>
                        <m:t>Δ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 </m:t>
                      </m:r>
                      <m:r>
                        <a:rPr lang="ko-KR" altLang="en-US" b="0" i="1" smtClean="0">
                          <a:latin typeface="Cambria Math"/>
                          <a:ea typeface="Cambria Math"/>
                        </a:rPr>
                        <m:t>𝜂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b="0" dirty="0" smtClean="0">
                  <a:ea typeface="Cambria Math"/>
                </a:endParaRPr>
              </a:p>
              <a:p>
                <a:endParaRPr lang="en-US" altLang="ko-KR" b="0" dirty="0" smtClean="0"/>
              </a:p>
              <a:p>
                <a:r>
                  <a:rPr lang="ko-KR" altLang="en-US" dirty="0" smtClean="0"/>
                  <a:t>그러므로 </a:t>
                </a:r>
                <a:r>
                  <a:rPr lang="en-US" altLang="ko-KR" dirty="0" smtClean="0"/>
                  <a:t>n3</a:t>
                </a:r>
                <a:r>
                  <a:rPr lang="ko-KR" altLang="en-US" dirty="0" smtClean="0"/>
                  <a:t>의 경우는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b="0" i="1" smtClean="0">
                        <a:latin typeface="Cambria Math"/>
                        <a:ea typeface="Cambria Math"/>
                      </a:rPr>
                      <m:t>Δ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  <a:ea typeface="Cambria Math"/>
                          </a:rPr>
                          <m:t>03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=0.1∗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  <a:ea typeface="Cambria Math"/>
                  </a:rPr>
                  <a:t>* y</a:t>
                </a:r>
                <a:r>
                  <a:rPr lang="en-US" altLang="ko-KR" b="0" i="1" baseline="-25000" dirty="0" smtClean="0">
                    <a:latin typeface="Cambria Math" panose="02040503050406030204" pitchFamily="18" charset="0"/>
                    <a:ea typeface="Cambria Math"/>
                  </a:rPr>
                  <a:t>0</a:t>
                </a:r>
                <a:r>
                  <a:rPr lang="en-US" altLang="ko-KR" b="0" i="1" dirty="0" smtClean="0">
                    <a:latin typeface="Cambria Math" panose="02040503050406030204" pitchFamily="18" charset="0"/>
                    <a:ea typeface="Cambria Math"/>
                  </a:rPr>
                  <a:t>(=x</a:t>
                </a:r>
                <a:r>
                  <a:rPr lang="en-US" altLang="ko-KR" b="0" i="1" baseline="-25000" dirty="0" smtClean="0">
                    <a:latin typeface="Cambria Math" panose="02040503050406030204" pitchFamily="18" charset="0"/>
                    <a:ea typeface="Cambria Math"/>
                  </a:rPr>
                  <a:t>0</a:t>
                </a:r>
                <a:r>
                  <a:rPr lang="en-US" altLang="ko-KR" b="0" i="1" dirty="0" smtClean="0">
                    <a:latin typeface="Cambria Math" panose="02040503050406030204" pitchFamily="18" charset="0"/>
                    <a:ea typeface="Cambria Math"/>
                  </a:rPr>
                  <a:t>)</a:t>
                </a:r>
              </a:p>
              <a:p>
                <a:r>
                  <a:rPr lang="en-US" altLang="ko-KR" dirty="0">
                    <a:ea typeface="Cambria Math"/>
                  </a:rPr>
                  <a:t> </a:t>
                </a:r>
                <a:r>
                  <a:rPr lang="en-US" altLang="ko-KR" dirty="0" smtClean="0">
                    <a:ea typeface="Cambria Math"/>
                  </a:rPr>
                  <a:t>      </a:t>
                </a:r>
                <a:r>
                  <a:rPr lang="en-US" altLang="ko-KR" b="0" dirty="0" smtClean="0">
                    <a:ea typeface="Cambria Math"/>
                  </a:rPr>
                  <a:t>= 0.1 *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0.004∗1</m:t>
                    </m:r>
                  </m:oMath>
                </a14:m>
                <a:endParaRPr lang="en-US" altLang="ko-KR" b="0" dirty="0" smtClean="0">
                  <a:ea typeface="Cambria Math"/>
                </a:endParaRPr>
              </a:p>
              <a:p>
                <a:r>
                  <a:rPr lang="en-US" altLang="ko-KR" b="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=0.0004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이를 다시 가중치 값과 더해서 계산</a:t>
                </a:r>
                <a:endParaRPr lang="en-US" altLang="ko-KR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03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𝑤𝑒𝑖𝑔h𝑡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𝑜𝑙𝑑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/>
                          <a:ea typeface="Cambria Math"/>
                        </a:rPr>
                        <m:t>Δ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  <a:ea typeface="Cambria Math"/>
                            </a:rPr>
                            <m:t>03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=1+0.0004</m:t>
                      </m:r>
                    </m:oMath>
                  </m:oMathPara>
                </a14:m>
                <a:endParaRPr lang="en-US" altLang="ko-KR" b="0" dirty="0" smtClean="0">
                  <a:ea typeface="Cambria Math"/>
                </a:endParaRPr>
              </a:p>
              <a:p>
                <a:r>
                  <a:rPr lang="en-US" altLang="ko-KR" b="0" dirty="0" smtClean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=1.0004</m:t>
                    </m:r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같은 방식으로 가중치를 업데이트</a:t>
                </a:r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/>
                              <a:ea typeface="Cambria Math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13</m:t>
                          </m:r>
                        </m:sub>
                      </m:sSub>
                      <m:r>
                        <a:rPr lang="es-ES" altLang="ko-KR" i="1">
                          <a:latin typeface="Cambria Math"/>
                        </a:rPr>
                        <m:t>=0.1∗</m:t>
                      </m:r>
                      <m:r>
                        <a:rPr lang="ko-KR" altLang="es-ES" i="1">
                          <a:latin typeface="Cambria Math"/>
                        </a:rPr>
                        <m:t>𝛿</m:t>
                      </m:r>
                      <m:r>
                        <a:rPr lang="es-ES" altLang="ko-KR" i="1" baseline="-25000">
                          <a:latin typeface="Cambria Math"/>
                        </a:rPr>
                        <m:t>3</m:t>
                      </m:r>
                      <m:r>
                        <a:rPr lang="es-ES" altLang="ko-KR" i="1">
                          <a:latin typeface="Cambria Math"/>
                        </a:rPr>
                        <m:t>∗ </m:t>
                      </m:r>
                      <m:r>
                        <a:rPr lang="es-ES" altLang="ko-KR" i="1">
                          <a:latin typeface="Cambria Math"/>
                        </a:rPr>
                        <m:t>𝑦</m:t>
                      </m:r>
                      <m:r>
                        <a:rPr lang="en-US" altLang="ko-K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i="1" dirty="0">
                          <a:latin typeface="Cambria Math" panose="02040503050406030204" pitchFamily="18" charset="0"/>
                          <a:ea typeface="Cambria Math"/>
                        </a:rPr>
                        <m:t>(=</m:t>
                      </m:r>
                      <m:r>
                        <m:rPr>
                          <m:nor/>
                        </m:rPr>
                        <a:rPr lang="en-US" altLang="ko-KR" i="1" dirty="0">
                          <a:latin typeface="Cambria Math" panose="02040503050406030204" pitchFamily="18" charset="0"/>
                          <a:ea typeface="Cambria Math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b="0" i="1" baseline="-25000" dirty="0" smtClean="0">
                          <a:latin typeface="Cambria Math" panose="02040503050406030204" pitchFamily="18" charset="0"/>
                          <a:ea typeface="Cambria Math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ko-KR" i="1" dirty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s-ES" altLang="ko-KR" i="1">
                          <a:latin typeface="Cambria Math"/>
                        </a:rPr>
                        <m:t>= 0.1 ∗ 0.004∗1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Cambria Math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  <a:ea typeface="Cambria Math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40" y="850932"/>
                <a:ext cx="5137078" cy="5562292"/>
              </a:xfrm>
              <a:prstGeom prst="rect">
                <a:avLst/>
              </a:prstGeom>
              <a:blipFill rotWithShape="0">
                <a:blip r:embed="rId3"/>
                <a:stretch>
                  <a:fillRect l="-949" t="-658" r="-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그룹 121"/>
          <p:cNvGrpSpPr/>
          <p:nvPr/>
        </p:nvGrpSpPr>
        <p:grpSpPr>
          <a:xfrm>
            <a:off x="640868" y="1995782"/>
            <a:ext cx="5128515" cy="3229132"/>
            <a:chOff x="1426398" y="1899003"/>
            <a:chExt cx="5128515" cy="3229132"/>
          </a:xfrm>
        </p:grpSpPr>
        <p:sp>
          <p:nvSpPr>
            <p:cNvPr id="123" name="타원 122"/>
            <p:cNvSpPr/>
            <p:nvPr/>
          </p:nvSpPr>
          <p:spPr>
            <a:xfrm>
              <a:off x="2791331" y="4327839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4" name="타원 123"/>
            <p:cNvSpPr/>
            <p:nvPr/>
          </p:nvSpPr>
          <p:spPr>
            <a:xfrm>
              <a:off x="1941816" y="1972637"/>
              <a:ext cx="550496" cy="5373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/>
            <p:cNvSpPr/>
            <p:nvPr/>
          </p:nvSpPr>
          <p:spPr>
            <a:xfrm>
              <a:off x="1976246" y="2906566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4144093" y="1909985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4162929" y="2935688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8" name="타원 127"/>
            <p:cNvSpPr/>
            <p:nvPr/>
          </p:nvSpPr>
          <p:spPr>
            <a:xfrm>
              <a:off x="5858164" y="2463078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9" name="직선 화살표 연결선 128"/>
            <p:cNvCxnSpPr>
              <a:stCxn id="123" idx="6"/>
              <a:endCxn id="126" idx="2"/>
            </p:cNvCxnSpPr>
            <p:nvPr/>
          </p:nvCxnSpPr>
          <p:spPr>
            <a:xfrm flipV="1">
              <a:off x="3342131" y="2178185"/>
              <a:ext cx="801962" cy="24178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>
              <a:stCxn id="124" idx="6"/>
              <a:endCxn id="126" idx="2"/>
            </p:cNvCxnSpPr>
            <p:nvPr/>
          </p:nvCxnSpPr>
          <p:spPr>
            <a:xfrm flipV="1">
              <a:off x="2492312" y="2178185"/>
              <a:ext cx="1651781" cy="631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>
              <a:stCxn id="125" idx="6"/>
              <a:endCxn id="126" idx="2"/>
            </p:cNvCxnSpPr>
            <p:nvPr/>
          </p:nvCxnSpPr>
          <p:spPr>
            <a:xfrm flipV="1">
              <a:off x="2527046" y="2178185"/>
              <a:ext cx="1617047" cy="99658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23" idx="6"/>
              <a:endCxn id="127" idx="2"/>
            </p:cNvCxnSpPr>
            <p:nvPr/>
          </p:nvCxnSpPr>
          <p:spPr>
            <a:xfrm flipV="1">
              <a:off x="3342131" y="3203888"/>
              <a:ext cx="820798" cy="139215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/>
            <p:cNvCxnSpPr>
              <a:stCxn id="123" idx="6"/>
              <a:endCxn id="128" idx="2"/>
            </p:cNvCxnSpPr>
            <p:nvPr/>
          </p:nvCxnSpPr>
          <p:spPr>
            <a:xfrm flipV="1">
              <a:off x="3342131" y="2731278"/>
              <a:ext cx="2516033" cy="186476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>
              <a:stCxn id="124" idx="6"/>
              <a:endCxn id="127" idx="2"/>
            </p:cNvCxnSpPr>
            <p:nvPr/>
          </p:nvCxnSpPr>
          <p:spPr>
            <a:xfrm>
              <a:off x="2492312" y="2241311"/>
              <a:ext cx="1670617" cy="9625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>
              <a:stCxn id="125" idx="6"/>
              <a:endCxn id="127" idx="2"/>
            </p:cNvCxnSpPr>
            <p:nvPr/>
          </p:nvCxnSpPr>
          <p:spPr>
            <a:xfrm>
              <a:off x="2527046" y="3174766"/>
              <a:ext cx="1635883" cy="29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>
              <a:stCxn id="126" idx="6"/>
              <a:endCxn id="128" idx="2"/>
            </p:cNvCxnSpPr>
            <p:nvPr/>
          </p:nvCxnSpPr>
          <p:spPr>
            <a:xfrm>
              <a:off x="4694893" y="2178185"/>
              <a:ext cx="1163271" cy="5530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>
              <a:stCxn id="127" idx="6"/>
              <a:endCxn id="128" idx="2"/>
            </p:cNvCxnSpPr>
            <p:nvPr/>
          </p:nvCxnSpPr>
          <p:spPr>
            <a:xfrm flipV="1">
              <a:off x="4713729" y="2731278"/>
              <a:ext cx="1144435" cy="4726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1438383" y="2095927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1=1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383" y="2095927"/>
                  <a:ext cx="565078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1426398" y="3059984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2=0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398" y="3059984"/>
                  <a:ext cx="565078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2821971" y="4866525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0=1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971" y="4866525"/>
                  <a:ext cx="565078" cy="2616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676475" y="3025738"/>
                  <a:ext cx="878438" cy="275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/>
                              </a:rPr>
                              <m:t>𝑡𝑎𝑟𝑔𝑒𝑡</m:t>
                            </m:r>
                          </m:sub>
                        </m:sSub>
                        <m:r>
                          <a:rPr lang="en-US" altLang="ko-KR" sz="1100" b="0" i="1" dirty="0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475" y="3025738"/>
                  <a:ext cx="878438" cy="275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TextBox 141"/>
            <p:cNvSpPr txBox="1"/>
            <p:nvPr/>
          </p:nvSpPr>
          <p:spPr>
            <a:xfrm>
              <a:off x="2818547" y="1899003"/>
              <a:ext cx="836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W</a:t>
              </a:r>
              <a:r>
                <a:rPr lang="en-US" altLang="ko-KR" sz="1400" baseline="-25000" dirty="0" smtClean="0"/>
                <a:t>13</a:t>
              </a:r>
              <a:r>
                <a:rPr lang="en-US" altLang="ko-KR" sz="1400" dirty="0" smtClean="0"/>
                <a:t>=3</a:t>
              </a:r>
              <a:endParaRPr lang="ko-KR" altLang="en-US" sz="1400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440024" y="3424074"/>
              <a:ext cx="606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1</a:t>
              </a:r>
              <a:endParaRPr lang="ko-KR" altLang="en-US" sz="14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1853101" y="2426155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14</a:t>
            </a:r>
            <a:r>
              <a:rPr lang="en-US" altLang="ko-KR" sz="1400" dirty="0" smtClean="0"/>
              <a:t>=5</a:t>
            </a:r>
            <a:endParaRPr lang="ko-KR" altLang="en-US" sz="1400" dirty="0"/>
          </a:p>
        </p:txBody>
      </p:sp>
      <p:sp>
        <p:nvSpPr>
          <p:cNvPr id="145" name="TextBox 144"/>
          <p:cNvSpPr txBox="1"/>
          <p:nvPr/>
        </p:nvSpPr>
        <p:spPr>
          <a:xfrm>
            <a:off x="2112829" y="2827227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2</a:t>
            </a:r>
            <a:r>
              <a:rPr lang="en-US" altLang="ko-KR" sz="1400" baseline="-25000" dirty="0"/>
              <a:t>3</a:t>
            </a:r>
            <a:r>
              <a:rPr lang="en-US" altLang="ko-KR" sz="1400" dirty="0" smtClean="0"/>
              <a:t>=2</a:t>
            </a:r>
            <a:endParaRPr lang="ko-KR" altLang="en-US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960353" y="3286467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24</a:t>
            </a:r>
            <a:r>
              <a:rPr lang="en-US" altLang="ko-KR" sz="1400" dirty="0" smtClean="0"/>
              <a:t>=6</a:t>
            </a:r>
            <a:endParaRPr lang="ko-KR" altLang="en-US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015043" y="3674741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03</a:t>
            </a:r>
            <a:r>
              <a:rPr lang="en-US" altLang="ko-KR" sz="1400" dirty="0" smtClean="0"/>
              <a:t>=1</a:t>
            </a:r>
            <a:endParaRPr lang="ko-KR" altLang="en-US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957581" y="3657136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0</a:t>
            </a:r>
            <a:r>
              <a:rPr lang="en-US" altLang="ko-KR" sz="1400" baseline="-25000" dirty="0"/>
              <a:t>4</a:t>
            </a:r>
            <a:r>
              <a:rPr lang="en-US" altLang="ko-KR" sz="1400" dirty="0" smtClean="0"/>
              <a:t>=-6</a:t>
            </a:r>
            <a:endParaRPr lang="ko-KR" altLang="en-US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819234" y="3619388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05</a:t>
            </a:r>
            <a:r>
              <a:rPr lang="en-US" altLang="ko-KR" sz="1400" dirty="0" smtClean="0"/>
              <a:t>=-3</a:t>
            </a:r>
            <a:endParaRPr lang="ko-KR" altLang="en-US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927895" y="2788480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45</a:t>
            </a:r>
            <a:r>
              <a:rPr lang="en-US" altLang="ko-KR" sz="1400" dirty="0" smtClean="0"/>
              <a:t>=4</a:t>
            </a:r>
            <a:endParaRPr lang="ko-KR" altLang="en-US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4237582" y="2235623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</a:t>
            </a:r>
            <a:r>
              <a:rPr lang="en-US" altLang="ko-KR" sz="1400" baseline="-25000" dirty="0" smtClean="0"/>
              <a:t>35</a:t>
            </a:r>
            <a:r>
              <a:rPr lang="en-US" altLang="ko-KR" sz="1400" dirty="0" smtClean="0"/>
              <a:t>=2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>
                <a:latin typeface="+mn-ea"/>
              </a:rPr>
              <a:t>ANN</a:t>
            </a:r>
            <a:r>
              <a:rPr lang="ko-KR" altLang="en-US" sz="2400" b="1" dirty="0">
                <a:latin typeface="+mn-ea"/>
              </a:rPr>
              <a:t>의 </a:t>
            </a:r>
            <a:r>
              <a:rPr lang="ko-KR" altLang="en-US" sz="2400" b="1" dirty="0" smtClean="0">
                <a:latin typeface="+mn-ea"/>
              </a:rPr>
              <a:t>종류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8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err="1">
                <a:latin typeface="+mn-ea"/>
              </a:rPr>
              <a:t>역전파</a:t>
            </a:r>
            <a:r>
              <a:rPr lang="ko-KR" altLang="en-US" sz="2000" b="1" dirty="0">
                <a:latin typeface="+mn-ea"/>
              </a:rPr>
              <a:t> 다층 신경망을 이용한 </a:t>
            </a:r>
            <a:r>
              <a:rPr lang="en-US" altLang="ko-KR" sz="2000" b="1" dirty="0">
                <a:latin typeface="+mn-ea"/>
              </a:rPr>
              <a:t>XOR </a:t>
            </a:r>
            <a:r>
              <a:rPr lang="ko-KR" altLang="en-US" sz="2000" b="1" dirty="0">
                <a:latin typeface="+mn-ea"/>
              </a:rPr>
              <a:t>문제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91110" y="1407560"/>
                <a:ext cx="1033580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/>
                  <a:t>역전파</a:t>
                </a:r>
                <a:r>
                  <a:rPr lang="ko-KR" altLang="en-US" dirty="0" smtClean="0"/>
                  <a:t> 오차를 반영하여 새로운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</a:t>
                </a:r>
                <a:r>
                  <a:rPr lang="ko-KR" altLang="en-US" smtClean="0"/>
                  <a:t>값을 구한 결과 다음과 같은 값을 얻을 수 있음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10" y="1407560"/>
                <a:ext cx="10335802" cy="391646"/>
              </a:xfrm>
              <a:prstGeom prst="rect">
                <a:avLst/>
              </a:prstGeom>
              <a:blipFill rotWithShape="0">
                <a:blip r:embed="rId2"/>
                <a:stretch>
                  <a:fillRect l="-413"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704623" y="2077157"/>
          <a:ext cx="7958664" cy="3759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4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6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64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264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264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264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21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j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</a:t>
                      </a:r>
                      <a:r>
                        <a:rPr lang="en-US" sz="2000" b="0" i="0" u="none" strike="noStrike" baseline="-25000" dirty="0" err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ij</a:t>
                      </a:r>
                      <a:endParaRPr lang="en-US" sz="20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r>
                        <a:rPr lang="en-US" sz="2000" b="0" i="0" u="none" strike="noStrike" baseline="-25000" dirty="0" err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</a:t>
                      </a:r>
                      <a:endParaRPr lang="en-US" sz="20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 smtClean="0">
                          <a:effectLst/>
                          <a:latin typeface="Symbol" panose="05050102010706020507" pitchFamily="18" charset="2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sz="2000" b="0" i="0" u="none" strike="noStrike" baseline="-25000" dirty="0" err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j</a:t>
                      </a:r>
                      <a:endParaRPr lang="en-US" sz="20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new </a:t>
                      </a:r>
                      <a:r>
                        <a:rPr lang="en-US" altLang="ko-KR" sz="2000" b="0" i="0" u="none" strike="noStrike" dirty="0" err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</a:t>
                      </a:r>
                      <a:r>
                        <a:rPr lang="en-US" altLang="ko-KR" sz="2000" b="0" i="0" u="none" strike="noStrike" baseline="-25000" dirty="0" err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ij</a:t>
                      </a:r>
                      <a:endParaRPr lang="en-US" sz="20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1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1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0.004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1.0004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1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0.004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3.0004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2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0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0.004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2.0000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0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4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-6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0.096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-5.9904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1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4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5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0.096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5.0096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2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4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0.096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6.0000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0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5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-2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0.122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-1.9878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3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5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2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0.982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0.122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2.0120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41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4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5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4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>
                          <a:effectLst/>
                        </a:rPr>
                        <a:t>0.269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0.122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4.0033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>
                <a:latin typeface="+mn-ea"/>
              </a:rPr>
              <a:t>ANN</a:t>
            </a:r>
            <a:r>
              <a:rPr lang="ko-KR" altLang="en-US" sz="2400" b="1" dirty="0">
                <a:latin typeface="+mn-ea"/>
              </a:rPr>
              <a:t>의 </a:t>
            </a:r>
            <a:r>
              <a:rPr lang="ko-KR" altLang="en-US" sz="2400" b="1" dirty="0" smtClean="0">
                <a:latin typeface="+mn-ea"/>
              </a:rPr>
              <a:t>종류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015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err="1">
                <a:latin typeface="+mn-ea"/>
              </a:rPr>
              <a:t>역전파</a:t>
            </a:r>
            <a:r>
              <a:rPr lang="ko-KR" altLang="en-US" sz="2000" b="1" dirty="0">
                <a:latin typeface="+mn-ea"/>
              </a:rPr>
              <a:t> 다층 신경망을 이용한 </a:t>
            </a:r>
            <a:r>
              <a:rPr lang="en-US" altLang="ko-KR" sz="2000" b="1" dirty="0">
                <a:latin typeface="+mn-ea"/>
              </a:rPr>
              <a:t>XOR </a:t>
            </a:r>
            <a:r>
              <a:rPr lang="ko-KR" altLang="en-US" sz="2000" b="1" dirty="0">
                <a:latin typeface="+mn-ea"/>
              </a:rPr>
              <a:t>문제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791110" y="1407560"/>
                <a:ext cx="10335802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업데이트된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기반으로 다시 학습</a:t>
                </a: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입력과 출력은 초기조건과 동일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N5</a:t>
                </a:r>
                <a:r>
                  <a:rPr lang="ko-KR" altLang="en-US" smtClean="0"/>
                  <a:t>에서 도출되는 값과 목표값 </a:t>
                </a:r>
                <a:r>
                  <a:rPr lang="en-US" altLang="ko-KR" dirty="0" smtClean="0"/>
                  <a:t>1</a:t>
                </a:r>
                <a:r>
                  <a:rPr lang="ko-KR" altLang="en-US" smtClean="0"/>
                  <a:t>을 비교하여 오차가 일정범위 내이면 멈춤</a:t>
                </a:r>
                <a:endParaRPr lang="ko-KR" alt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10" y="1407560"/>
                <a:ext cx="10335802" cy="945643"/>
              </a:xfrm>
              <a:prstGeom prst="rect">
                <a:avLst/>
              </a:prstGeom>
              <a:blipFill rotWithShape="0">
                <a:blip r:embed="rId2"/>
                <a:stretch>
                  <a:fillRect l="-413" t="-4516" b="-9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그룹 33"/>
          <p:cNvGrpSpPr/>
          <p:nvPr/>
        </p:nvGrpSpPr>
        <p:grpSpPr>
          <a:xfrm>
            <a:off x="3079268" y="2447338"/>
            <a:ext cx="5128515" cy="3229132"/>
            <a:chOff x="1426398" y="1899003"/>
            <a:chExt cx="5128515" cy="3229132"/>
          </a:xfrm>
        </p:grpSpPr>
        <p:sp>
          <p:nvSpPr>
            <p:cNvPr id="35" name="타원 34"/>
            <p:cNvSpPr/>
            <p:nvPr/>
          </p:nvSpPr>
          <p:spPr>
            <a:xfrm>
              <a:off x="2791331" y="4327839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1941816" y="1972637"/>
              <a:ext cx="550496" cy="5373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976246" y="2906566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144093" y="1909985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4162929" y="2935688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5858164" y="2463078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화살표 연결선 43"/>
            <p:cNvCxnSpPr>
              <a:stCxn id="35" idx="6"/>
              <a:endCxn id="40" idx="2"/>
            </p:cNvCxnSpPr>
            <p:nvPr/>
          </p:nvCxnSpPr>
          <p:spPr>
            <a:xfrm flipV="1">
              <a:off x="3342131" y="2178185"/>
              <a:ext cx="801962" cy="24178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6" idx="6"/>
              <a:endCxn id="40" idx="2"/>
            </p:cNvCxnSpPr>
            <p:nvPr/>
          </p:nvCxnSpPr>
          <p:spPr>
            <a:xfrm flipV="1">
              <a:off x="2492312" y="2178185"/>
              <a:ext cx="1651781" cy="631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37" idx="6"/>
              <a:endCxn id="40" idx="2"/>
            </p:cNvCxnSpPr>
            <p:nvPr/>
          </p:nvCxnSpPr>
          <p:spPr>
            <a:xfrm flipV="1">
              <a:off x="2527046" y="2178185"/>
              <a:ext cx="1617047" cy="99658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stCxn id="35" idx="6"/>
              <a:endCxn id="41" idx="2"/>
            </p:cNvCxnSpPr>
            <p:nvPr/>
          </p:nvCxnSpPr>
          <p:spPr>
            <a:xfrm flipV="1">
              <a:off x="3342131" y="3203888"/>
              <a:ext cx="820798" cy="139215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5" idx="6"/>
              <a:endCxn id="43" idx="2"/>
            </p:cNvCxnSpPr>
            <p:nvPr/>
          </p:nvCxnSpPr>
          <p:spPr>
            <a:xfrm flipV="1">
              <a:off x="3342131" y="2731278"/>
              <a:ext cx="2516033" cy="186476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36" idx="6"/>
              <a:endCxn id="41" idx="2"/>
            </p:cNvCxnSpPr>
            <p:nvPr/>
          </p:nvCxnSpPr>
          <p:spPr>
            <a:xfrm>
              <a:off x="2492312" y="2241311"/>
              <a:ext cx="1670617" cy="9625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7" idx="6"/>
              <a:endCxn id="41" idx="2"/>
            </p:cNvCxnSpPr>
            <p:nvPr/>
          </p:nvCxnSpPr>
          <p:spPr>
            <a:xfrm>
              <a:off x="2527046" y="3174766"/>
              <a:ext cx="1635883" cy="29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40" idx="6"/>
              <a:endCxn id="43" idx="2"/>
            </p:cNvCxnSpPr>
            <p:nvPr/>
          </p:nvCxnSpPr>
          <p:spPr>
            <a:xfrm>
              <a:off x="4694893" y="2178185"/>
              <a:ext cx="1163271" cy="5530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41" idx="6"/>
              <a:endCxn id="43" idx="2"/>
            </p:cNvCxnSpPr>
            <p:nvPr/>
          </p:nvCxnSpPr>
          <p:spPr>
            <a:xfrm flipV="1">
              <a:off x="4713729" y="2731278"/>
              <a:ext cx="1144435" cy="4726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438383" y="2095927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1=1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383" y="2095927"/>
                  <a:ext cx="565078" cy="2616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426398" y="3059984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2=0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398" y="3059984"/>
                  <a:ext cx="565078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821971" y="4866525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0=1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971" y="4866525"/>
                  <a:ext cx="565078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676475" y="3025738"/>
                  <a:ext cx="878438" cy="275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/>
                              </a:rPr>
                              <m:t>𝑡𝑎𝑟𝑔𝑒𝑡</m:t>
                            </m:r>
                          </m:sub>
                        </m:sSub>
                        <m:r>
                          <a:rPr lang="en-US" altLang="ko-KR" sz="1100" b="0" i="1" dirty="0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475" y="3025738"/>
                  <a:ext cx="878438" cy="275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Box 57"/>
            <p:cNvSpPr txBox="1"/>
            <p:nvPr/>
          </p:nvSpPr>
          <p:spPr>
            <a:xfrm>
              <a:off x="2818547" y="1899003"/>
              <a:ext cx="836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3.0004</a:t>
              </a:r>
              <a:endParaRPr lang="ko-KR" altLang="en-US" sz="14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291501" y="2877711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5.0096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5126213" y="2829389"/>
            <a:ext cx="33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4398753" y="3738023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6.0000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595048" y="4214345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1.0004</a:t>
            </a:r>
            <a:endParaRPr lang="ko-KR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395981" y="4108692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-5.9904</a:t>
            </a:r>
            <a:endParaRPr lang="ko-KR" alt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6257634" y="4070944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-1.9878</a:t>
            </a:r>
            <a:endParaRPr lang="ko-KR" alt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6366295" y="3240036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4.0033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6675982" y="2687179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2.0120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>
                <a:latin typeface="+mn-ea"/>
              </a:rPr>
              <a:t>ANN</a:t>
            </a:r>
            <a:r>
              <a:rPr lang="ko-KR" altLang="en-US" sz="2400" b="1" dirty="0">
                <a:latin typeface="+mn-ea"/>
              </a:rPr>
              <a:t>의 </a:t>
            </a:r>
            <a:r>
              <a:rPr lang="ko-KR" altLang="en-US" sz="2400" b="1" dirty="0" smtClean="0">
                <a:latin typeface="+mn-ea"/>
              </a:rPr>
              <a:t>종류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16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3</a:t>
            </a:r>
            <a:r>
              <a:rPr lang="en-US" altLang="ko-KR" sz="2000" b="1" dirty="0" smtClean="0">
                <a:latin typeface="+mn-ea"/>
              </a:rPr>
              <a:t>) </a:t>
            </a:r>
            <a:r>
              <a:rPr lang="ko-KR" altLang="en-US" sz="2000" b="1" dirty="0" err="1">
                <a:latin typeface="+mn-ea"/>
              </a:rPr>
              <a:t>역전파</a:t>
            </a:r>
            <a:r>
              <a:rPr lang="ko-KR" altLang="en-US" sz="2000" b="1" dirty="0">
                <a:latin typeface="+mn-ea"/>
              </a:rPr>
              <a:t> 다층 신경망을 이용한 </a:t>
            </a:r>
            <a:r>
              <a:rPr lang="en-US" altLang="ko-KR" sz="2000" b="1" dirty="0">
                <a:latin typeface="+mn-ea"/>
              </a:rPr>
              <a:t>XOR </a:t>
            </a:r>
            <a:r>
              <a:rPr lang="ko-KR" altLang="en-US" sz="2000" b="1" dirty="0">
                <a:latin typeface="+mn-ea"/>
              </a:rPr>
              <a:t>문제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표 3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13448" y="1699312"/>
              <a:ext cx="5712429" cy="1504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414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90414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90414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>
                              <a:solidFill>
                                <a:schemeClr val="tx1"/>
                              </a:solidFill>
                            </a:rPr>
                            <a:t>노드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n3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4.0009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0.98203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n4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-0.9807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0.27275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n5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1.0649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0.74363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표 3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13448" y="1699312"/>
              <a:ext cx="5712429" cy="15043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414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90414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90414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3917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err="1" smtClean="0">
                              <a:solidFill>
                                <a:schemeClr val="tx1"/>
                              </a:solidFill>
                            </a:rPr>
                            <a:t>노드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0641" t="-9231" r="-100962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0000" t="-9231" r="-639" b="-3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n3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4.0009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0.98203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n4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-0.9807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0.27275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n5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1.0649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chemeClr val="tx1"/>
                              </a:solidFill>
                            </a:rPr>
                            <a:t>0.74363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6182625" y="1185132"/>
            <a:ext cx="578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업데이트된 가중치를 이용해 계산한 </a:t>
            </a:r>
            <a:r>
              <a:rPr lang="en-US" altLang="ko-KR" dirty="0" smtClean="0"/>
              <a:t>Output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192897" y="3476271"/>
                <a:ext cx="5815173" cy="205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그러므로</a:t>
                </a:r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𝑡𝑎𝑟𝑔𝑒𝑡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=1 −0.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74363</m:t>
                      </m:r>
                      <m:r>
                        <a:rPr lang="en-US" altLang="ko-KR" b="0" i="1" smtClean="0">
                          <a:latin typeface="Cambria Math"/>
                        </a:rPr>
                        <m:t>=0.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2564</m:t>
                      </m:r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0.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ko-KR" dirty="0" smtClean="0"/>
                  <a:t>(20</a:t>
                </a:r>
                <a:r>
                  <a:rPr lang="ko-KR" altLang="en-US" dirty="0" smtClean="0"/>
                  <a:t>쪽</a:t>
                </a:r>
                <a:r>
                  <a:rPr lang="en-US" altLang="ko-KR" dirty="0" smtClean="0"/>
                  <a:t>)</a:t>
                </a:r>
                <a:r>
                  <a:rPr lang="ko-KR" altLang="en-US" smtClean="0"/>
                  <a:t>였으나 </a:t>
                </a:r>
                <a:r>
                  <a:rPr lang="en-US" altLang="ko-KR" dirty="0" smtClean="0"/>
                  <a:t>0.2564</a:t>
                </a:r>
                <a:r>
                  <a:rPr lang="ko-KR" altLang="en-US" smtClean="0"/>
                  <a:t>로 오차가 감소한 것을 알 수 있음</a:t>
                </a:r>
                <a:endParaRPr lang="en-US" altLang="ko-KR" dirty="0" smtClean="0"/>
              </a:p>
              <a:p>
                <a:r>
                  <a:rPr lang="ko-KR" altLang="en-US" dirty="0" smtClean="0"/>
                  <a:t>오차가 임의의 </a:t>
                </a:r>
                <a:r>
                  <a:rPr lang="ko-KR" altLang="en-US" dirty="0" err="1" smtClean="0"/>
                  <a:t>임계값</a:t>
                </a:r>
                <a:r>
                  <a:rPr lang="ko-KR" altLang="en-US" dirty="0" smtClean="0"/>
                  <a:t> 안으로 들어올 때가지 이 과정을 반복하여 가중치를 조정 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97" y="3476271"/>
                <a:ext cx="5815173" cy="2053896"/>
              </a:xfrm>
              <a:prstGeom prst="rect">
                <a:avLst/>
              </a:prstGeom>
              <a:blipFill rotWithShape="0">
                <a:blip r:embed="rId3"/>
                <a:stretch>
                  <a:fillRect l="-943" t="-1484" r="-314" b="-3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그룹 37"/>
          <p:cNvGrpSpPr/>
          <p:nvPr/>
        </p:nvGrpSpPr>
        <p:grpSpPr>
          <a:xfrm>
            <a:off x="719890" y="2157571"/>
            <a:ext cx="5128515" cy="3229132"/>
            <a:chOff x="1426398" y="1899003"/>
            <a:chExt cx="5128515" cy="3229132"/>
          </a:xfrm>
        </p:grpSpPr>
        <p:sp>
          <p:nvSpPr>
            <p:cNvPr id="42" name="타원 41"/>
            <p:cNvSpPr/>
            <p:nvPr/>
          </p:nvSpPr>
          <p:spPr>
            <a:xfrm>
              <a:off x="2791331" y="4327839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941816" y="1972637"/>
              <a:ext cx="550496" cy="5373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976246" y="2906566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4144093" y="1909985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n3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4162929" y="2935688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n4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858164" y="2463078"/>
              <a:ext cx="550800" cy="536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직선 화살표 연결선 68"/>
            <p:cNvCxnSpPr>
              <a:stCxn id="42" idx="6"/>
              <a:endCxn id="66" idx="2"/>
            </p:cNvCxnSpPr>
            <p:nvPr/>
          </p:nvCxnSpPr>
          <p:spPr>
            <a:xfrm flipV="1">
              <a:off x="3342131" y="2178185"/>
              <a:ext cx="801962" cy="24178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45" idx="6"/>
              <a:endCxn id="66" idx="2"/>
            </p:cNvCxnSpPr>
            <p:nvPr/>
          </p:nvCxnSpPr>
          <p:spPr>
            <a:xfrm flipV="1">
              <a:off x="2492312" y="2178185"/>
              <a:ext cx="1651781" cy="631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65" idx="6"/>
              <a:endCxn id="66" idx="2"/>
            </p:cNvCxnSpPr>
            <p:nvPr/>
          </p:nvCxnSpPr>
          <p:spPr>
            <a:xfrm flipV="1">
              <a:off x="2527046" y="2178185"/>
              <a:ext cx="1617047" cy="99658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42" idx="6"/>
              <a:endCxn id="67" idx="2"/>
            </p:cNvCxnSpPr>
            <p:nvPr/>
          </p:nvCxnSpPr>
          <p:spPr>
            <a:xfrm flipV="1">
              <a:off x="3342131" y="3203888"/>
              <a:ext cx="820798" cy="139215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>
              <a:stCxn id="42" idx="6"/>
              <a:endCxn id="68" idx="2"/>
            </p:cNvCxnSpPr>
            <p:nvPr/>
          </p:nvCxnSpPr>
          <p:spPr>
            <a:xfrm flipV="1">
              <a:off x="3342131" y="2731278"/>
              <a:ext cx="2516033" cy="186476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45" idx="6"/>
              <a:endCxn id="67" idx="2"/>
            </p:cNvCxnSpPr>
            <p:nvPr/>
          </p:nvCxnSpPr>
          <p:spPr>
            <a:xfrm>
              <a:off x="2492312" y="2241311"/>
              <a:ext cx="1670617" cy="96257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65" idx="6"/>
              <a:endCxn id="67" idx="2"/>
            </p:cNvCxnSpPr>
            <p:nvPr/>
          </p:nvCxnSpPr>
          <p:spPr>
            <a:xfrm>
              <a:off x="2527046" y="3174766"/>
              <a:ext cx="1635883" cy="291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stCxn id="66" idx="6"/>
              <a:endCxn id="68" idx="2"/>
            </p:cNvCxnSpPr>
            <p:nvPr/>
          </p:nvCxnSpPr>
          <p:spPr>
            <a:xfrm>
              <a:off x="4694893" y="2178185"/>
              <a:ext cx="1163271" cy="5530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>
              <a:stCxn id="67" idx="6"/>
              <a:endCxn id="68" idx="2"/>
            </p:cNvCxnSpPr>
            <p:nvPr/>
          </p:nvCxnSpPr>
          <p:spPr>
            <a:xfrm flipV="1">
              <a:off x="4713729" y="2731278"/>
              <a:ext cx="1144435" cy="4726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438383" y="2095927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1=1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383" y="2095927"/>
                  <a:ext cx="565078" cy="2616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426398" y="3059984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2=0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398" y="3059984"/>
                  <a:ext cx="565078" cy="2616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2821971" y="4866525"/>
                  <a:ext cx="56507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altLang="ko-KR" sz="1100" dirty="0" smtClean="0"/>
                    <a:t>0=1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971" y="4866525"/>
                  <a:ext cx="565078" cy="2616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676475" y="3025738"/>
                  <a:ext cx="878438" cy="275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100" b="0" i="1" dirty="0" smtClean="0">
                                <a:latin typeface="Cambria Math"/>
                              </a:rPr>
                              <m:t>𝑡𝑎𝑟𝑔𝑒𝑡</m:t>
                            </m:r>
                          </m:sub>
                        </m:sSub>
                        <m:r>
                          <a:rPr lang="en-US" altLang="ko-KR" sz="1100" b="0" i="1" dirty="0" smtClean="0"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475" y="3025738"/>
                  <a:ext cx="878438" cy="275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TextBox 85"/>
            <p:cNvSpPr txBox="1"/>
            <p:nvPr/>
          </p:nvSpPr>
          <p:spPr>
            <a:xfrm>
              <a:off x="2818547" y="1899003"/>
              <a:ext cx="8366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3.0004</a:t>
              </a:r>
              <a:endParaRPr lang="ko-KR" altLang="en-US" sz="1400" dirty="0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1932123" y="2587944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5.0096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2766835" y="2539622"/>
            <a:ext cx="33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2039375" y="3448256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6.0000</a:t>
            </a:r>
            <a:endParaRPr lang="ko-KR" alt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235670" y="3924578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1.0004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3036603" y="3818925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-5.9904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3898256" y="3781177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-1.9878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4006917" y="2950269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4.0033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4316604" y="2397412"/>
            <a:ext cx="83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2.0120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>
                <a:latin typeface="+mn-ea"/>
              </a:rPr>
              <a:t>ANN</a:t>
            </a:r>
            <a:r>
              <a:rPr lang="ko-KR" altLang="en-US" sz="2400" b="1" dirty="0">
                <a:latin typeface="+mn-ea"/>
              </a:rPr>
              <a:t>의 </a:t>
            </a:r>
            <a:r>
              <a:rPr lang="ko-KR" altLang="en-US" sz="2400" b="1" dirty="0" smtClean="0">
                <a:latin typeface="+mn-ea"/>
              </a:rPr>
              <a:t>종류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467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ANN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아이리스 데이터 셋을 이용한 다층신경망 예제 실습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76" y="2620874"/>
            <a:ext cx="10146692" cy="86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6998" y="1582219"/>
            <a:ext cx="1009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아이리스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로드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73303" y="4921321"/>
            <a:ext cx="10263884" cy="12020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Sklearn</a:t>
            </a:r>
            <a:r>
              <a:rPr lang="ko-KR" altLang="en-US" sz="1600" smtClean="0">
                <a:solidFill>
                  <a:schemeClr val="tx1"/>
                </a:solidFill>
              </a:rPr>
              <a:t>의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데이터셋</a:t>
            </a:r>
            <a:r>
              <a:rPr lang="ko-KR" altLang="en-US" sz="1600" dirty="0" smtClean="0">
                <a:solidFill>
                  <a:schemeClr val="tx1"/>
                </a:solidFill>
              </a:rPr>
              <a:t> 모듈 중 아이리스</a:t>
            </a:r>
            <a:r>
              <a:rPr lang="en-US" altLang="ko-KR" sz="1600" dirty="0" smtClean="0">
                <a:solidFill>
                  <a:schemeClr val="tx1"/>
                </a:solidFill>
              </a:rPr>
              <a:t>(iris) </a:t>
            </a:r>
            <a:r>
              <a:rPr lang="ko-KR" altLang="en-US" sz="1600" err="1" smtClean="0">
                <a:solidFill>
                  <a:schemeClr val="tx1"/>
                </a:solidFill>
              </a:rPr>
              <a:t>데이터셋을</a:t>
            </a:r>
            <a:r>
              <a:rPr lang="ko-KR" altLang="en-US" sz="1600" smtClean="0">
                <a:solidFill>
                  <a:schemeClr val="tx1"/>
                </a:solidFill>
              </a:rPr>
              <a:t> 불러옴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아이리스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데이터셋을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iris</a:t>
            </a:r>
            <a:r>
              <a:rPr lang="ko-KR" altLang="en-US" sz="1600" dirty="0" smtClean="0">
                <a:solidFill>
                  <a:schemeClr val="tx1"/>
                </a:solidFill>
              </a:rPr>
              <a:t>라는 변수에 저장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4875" y="2009775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아이리스 데이터는 </a:t>
            </a:r>
            <a:r>
              <a:rPr lang="en-US" altLang="ko-KR" dirty="0" err="1" smtClean="0"/>
              <a:t>setosa</a:t>
            </a:r>
            <a:r>
              <a:rPr lang="en-US" altLang="ko-KR" dirty="0" smtClean="0"/>
              <a:t>, versicolor, </a:t>
            </a:r>
            <a:r>
              <a:rPr lang="en-US" altLang="ko-KR" dirty="0" err="1" smtClean="0"/>
              <a:t>virginica</a:t>
            </a:r>
            <a:r>
              <a:rPr lang="ko-KR" altLang="en-US" dirty="0" smtClean="0"/>
              <a:t>의 종류로 구분된 데이터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539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808892"/>
            <a:ext cx="367934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</a:t>
            </a:r>
            <a:r>
              <a:rPr lang="ko-KR" altLang="en-US" dirty="0" err="1" smtClean="0"/>
              <a:t>학습목차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ANN(Artificial Neural Network)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ANN</a:t>
            </a:r>
            <a:r>
              <a:rPr lang="ko-KR" altLang="en-US" dirty="0" smtClean="0"/>
              <a:t>의 종류</a:t>
            </a:r>
            <a:r>
              <a:rPr lang="en-US" altLang="ko-KR" dirty="0"/>
              <a:t>-</a:t>
            </a:r>
            <a:r>
              <a:rPr lang="ko-KR" altLang="en-US" dirty="0" smtClean="0"/>
              <a:t>단일계층신경망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7877" y="3431041"/>
            <a:ext cx="1123070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Artificial Neural Network</a:t>
            </a:r>
            <a:r>
              <a:rPr lang="ko-KR" altLang="en-US" dirty="0" smtClean="0"/>
              <a:t>의 개념을 정의할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AND, OR, NOT </a:t>
            </a:r>
            <a:r>
              <a:rPr lang="ko-KR" altLang="en-US" dirty="0" smtClean="0"/>
              <a:t>연산을 이용하여 단일계층신경망에 대해 설명할 수 있다</a:t>
            </a:r>
            <a:r>
              <a:rPr lang="en-US" altLang="ko-KR" dirty="0" smtClean="0"/>
              <a:t>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ANN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아이리스 데이터 셋을 이용한 다층신경망 예제 실습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998" y="1582219"/>
            <a:ext cx="1009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아이리스 데이터 셋의 키 값을 확인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40" y="2363546"/>
            <a:ext cx="11338922" cy="87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73303" y="4921321"/>
            <a:ext cx="10263884" cy="12020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아이리스 데이터 셋을 저장한 </a:t>
            </a:r>
            <a:r>
              <a:rPr lang="en-US" altLang="ko-KR" sz="1600" dirty="0" smtClean="0">
                <a:solidFill>
                  <a:schemeClr val="tx1"/>
                </a:solidFill>
              </a:rPr>
              <a:t>iris</a:t>
            </a:r>
            <a:r>
              <a:rPr lang="ko-KR" altLang="en-US" sz="1600" dirty="0" smtClean="0">
                <a:solidFill>
                  <a:schemeClr val="tx1"/>
                </a:solidFill>
              </a:rPr>
              <a:t>변수의 </a:t>
            </a:r>
            <a:r>
              <a:rPr lang="en-US" altLang="ko-KR" sz="1600" dirty="0" smtClean="0">
                <a:solidFill>
                  <a:schemeClr val="tx1"/>
                </a:solidFill>
              </a:rPr>
              <a:t>keys</a:t>
            </a:r>
            <a:r>
              <a:rPr lang="ko-KR" altLang="en-US" sz="1600" dirty="0" smtClean="0">
                <a:solidFill>
                  <a:schemeClr val="tx1"/>
                </a:solidFill>
              </a:rPr>
              <a:t>라는 함수를 사용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불러온 결과 </a:t>
            </a:r>
            <a:r>
              <a:rPr lang="en-US" altLang="ko-KR" sz="1600" dirty="0" smtClean="0">
                <a:solidFill>
                  <a:schemeClr val="tx1"/>
                </a:solidFill>
              </a:rPr>
              <a:t>data,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feature_names</a:t>
            </a:r>
            <a:r>
              <a:rPr lang="en-US" altLang="ko-KR" sz="1600" dirty="0" smtClean="0">
                <a:solidFill>
                  <a:schemeClr val="tx1"/>
                </a:solidFill>
              </a:rPr>
              <a:t>, target,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target_names</a:t>
            </a:r>
            <a:r>
              <a:rPr lang="en-US" altLang="ko-KR" sz="1600" dirty="0" smtClean="0">
                <a:solidFill>
                  <a:schemeClr val="tx1"/>
                </a:solidFill>
              </a:rPr>
              <a:t>, DESCR</a:t>
            </a:r>
            <a:r>
              <a:rPr lang="ko-KR" altLang="en-US" sz="1600" dirty="0" smtClean="0">
                <a:solidFill>
                  <a:schemeClr val="tx1"/>
                </a:solidFill>
              </a:rPr>
              <a:t>항목이 있는 것을 확인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50" y="2084313"/>
            <a:ext cx="10590762" cy="295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ANN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아이리스 데이터 셋을 이용한 다층신경망 예제 실습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998" y="1582219"/>
            <a:ext cx="1009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Shape</a:t>
            </a:r>
            <a:r>
              <a:rPr lang="ko-KR" altLang="en-US" dirty="0" smtClean="0"/>
              <a:t>를 이용한 데이터의 전체 크</a:t>
            </a:r>
            <a:r>
              <a:rPr lang="ko-KR" altLang="en-US" dirty="0"/>
              <a:t>기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73303" y="5352835"/>
            <a:ext cx="10263884" cy="8630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iris[‘data’]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smtClean="0">
                <a:solidFill>
                  <a:schemeClr val="tx1"/>
                </a:solidFill>
              </a:rPr>
              <a:t>shape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함수를 사용해 데이터 셋의 개수를 확인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iris[‘data’]</a:t>
            </a:r>
            <a:r>
              <a:rPr lang="ko-KR" altLang="en-US" sz="1600" dirty="0" smtClean="0">
                <a:solidFill>
                  <a:schemeClr val="tx1"/>
                </a:solidFill>
              </a:rPr>
              <a:t>를 </a:t>
            </a:r>
            <a:r>
              <a:rPr lang="en-US" altLang="ko-KR" sz="1600" dirty="0" smtClean="0">
                <a:solidFill>
                  <a:schemeClr val="tx1"/>
                </a:solidFill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</a:rPr>
              <a:t>부터 </a:t>
            </a:r>
            <a:r>
              <a:rPr lang="en-US" altLang="ko-KR" sz="1600" dirty="0">
                <a:solidFill>
                  <a:schemeClr val="tx1"/>
                </a:solidFill>
              </a:rPr>
              <a:t>9</a:t>
            </a:r>
            <a:r>
              <a:rPr lang="ko-KR" altLang="en-US" sz="1600" dirty="0" smtClean="0">
                <a:solidFill>
                  <a:schemeClr val="tx1"/>
                </a:solidFill>
              </a:rPr>
              <a:t>번까지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슬라이싱</a:t>
            </a:r>
            <a:r>
              <a:rPr lang="ko-KR" altLang="en-US" sz="1600" dirty="0" smtClean="0">
                <a:solidFill>
                  <a:schemeClr val="tx1"/>
                </a:solidFill>
              </a:rPr>
              <a:t> 해 </a:t>
            </a:r>
            <a:r>
              <a:rPr lang="en-US" altLang="ko-KR" sz="1600" dirty="0" smtClean="0">
                <a:solidFill>
                  <a:schemeClr val="tx1"/>
                </a:solidFill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</a:rPr>
              <a:t>개의 데이터를 확인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2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ANN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아이리스 데이터 셋을 이용한 다층신경망 예제 실습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998" y="1582219"/>
            <a:ext cx="1009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) X</a:t>
            </a:r>
            <a:r>
              <a:rPr lang="ko-KR" altLang="en-US" dirty="0" smtClean="0"/>
              <a:t>에는 아이리스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y</a:t>
            </a:r>
            <a:r>
              <a:rPr lang="ko-KR" altLang="en-US" dirty="0" smtClean="0"/>
              <a:t>에는 분류하고자 하는 </a:t>
            </a:r>
            <a:r>
              <a:rPr lang="en-US" altLang="ko-KR" dirty="0" smtClean="0"/>
              <a:t>target </a:t>
            </a:r>
            <a:r>
              <a:rPr lang="ko-KR" altLang="en-US" dirty="0" smtClean="0"/>
              <a:t>변수를 입력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1" y="2241179"/>
            <a:ext cx="11260370" cy="134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73303" y="4921321"/>
            <a:ext cx="10263884" cy="12020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X</a:t>
            </a:r>
            <a:r>
              <a:rPr lang="ko-KR" altLang="en-US" sz="1600" dirty="0" smtClean="0">
                <a:solidFill>
                  <a:schemeClr val="tx1"/>
                </a:solidFill>
              </a:rPr>
              <a:t>변수에는 </a:t>
            </a:r>
            <a:r>
              <a:rPr lang="en-US" altLang="ko-KR" sz="1600" dirty="0" smtClean="0">
                <a:solidFill>
                  <a:schemeClr val="tx1"/>
                </a:solidFill>
              </a:rPr>
              <a:t>iris[‘data’]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dirty="0" smtClean="0">
                <a:solidFill>
                  <a:schemeClr val="tx1"/>
                </a:solidFill>
              </a:rPr>
              <a:t>iris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데이터의 특징 데이터 값을 할당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Y</a:t>
            </a:r>
            <a:r>
              <a:rPr lang="ko-KR" altLang="en-US" sz="1600" dirty="0" smtClean="0">
                <a:solidFill>
                  <a:schemeClr val="tx1"/>
                </a:solidFill>
              </a:rPr>
              <a:t>변수에는 </a:t>
            </a:r>
            <a:r>
              <a:rPr lang="en-US" altLang="ko-KR" sz="1600" dirty="0" smtClean="0">
                <a:solidFill>
                  <a:schemeClr val="tx1"/>
                </a:solidFill>
              </a:rPr>
              <a:t>iris[‘target’]</a:t>
            </a:r>
            <a:r>
              <a:rPr lang="ko-KR" altLang="en-US" sz="16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600" dirty="0" smtClean="0">
                <a:solidFill>
                  <a:schemeClr val="tx1"/>
                </a:solidFill>
              </a:rPr>
              <a:t>iris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데이터를 판단하는 값을 할당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6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ANN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아이리스 데이터 셋을 이용한 다층신경망 예제 실습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998" y="1582219"/>
            <a:ext cx="1009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5) 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</a:t>
            </a:r>
            <a:r>
              <a:rPr lang="ko-KR" altLang="en-US" dirty="0" smtClean="0"/>
              <a:t>로 나눈 값을 학습할 </a:t>
            </a:r>
            <a:r>
              <a:rPr lang="en-US" altLang="ko-KR" dirty="0" smtClean="0"/>
              <a:t>training</a:t>
            </a:r>
            <a:r>
              <a:rPr lang="ko-KR" altLang="en-US" dirty="0" smtClean="0"/>
              <a:t>셋과 학습한 내용을 테스트할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셋으로 구분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3" y="2292120"/>
            <a:ext cx="11434280" cy="11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73303" y="3906982"/>
            <a:ext cx="10263884" cy="22164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Sklearn.model_selection</a:t>
            </a:r>
            <a:r>
              <a:rPr lang="ko-KR" altLang="en-US" sz="1600" dirty="0" smtClean="0">
                <a:solidFill>
                  <a:schemeClr val="tx1"/>
                </a:solidFill>
              </a:rPr>
              <a:t>은 모델을 분리하는 모듈을 모아놓은 라이브러리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Sklearn.model_selection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train_test_split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모듈을 </a:t>
            </a:r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ko-KR" altLang="en-US" sz="1600" dirty="0" smtClean="0">
                <a:solidFill>
                  <a:schemeClr val="tx1"/>
                </a:solidFill>
              </a:rPr>
              <a:t>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train_test_split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모듈은 데이터를 </a:t>
            </a:r>
            <a:r>
              <a:rPr lang="en-US" altLang="ko-KR" sz="1600" dirty="0" smtClean="0">
                <a:solidFill>
                  <a:schemeClr val="tx1"/>
                </a:solidFill>
              </a:rPr>
              <a:t>train</a:t>
            </a:r>
            <a:r>
              <a:rPr lang="ko-KR" altLang="en-US" sz="1600" dirty="0" smtClean="0">
                <a:solidFill>
                  <a:schemeClr val="tx1"/>
                </a:solidFill>
              </a:rPr>
              <a:t>과 </a:t>
            </a:r>
            <a:r>
              <a:rPr lang="en-US" altLang="ko-KR" sz="1600" dirty="0" smtClean="0">
                <a:solidFill>
                  <a:schemeClr val="tx1"/>
                </a:solidFill>
              </a:rPr>
              <a:t>test</a:t>
            </a:r>
            <a:r>
              <a:rPr lang="ko-KR" altLang="en-US" sz="1600" dirty="0" smtClean="0">
                <a:solidFill>
                  <a:schemeClr val="tx1"/>
                </a:solidFill>
              </a:rPr>
              <a:t>형태로 분리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chemeClr val="tx1"/>
                </a:solidFill>
              </a:rPr>
              <a:t>t</a:t>
            </a:r>
            <a:r>
              <a:rPr lang="en-US" altLang="ko-KR" sz="1600" dirty="0" smtClean="0">
                <a:solidFill>
                  <a:schemeClr val="tx1"/>
                </a:solidFill>
              </a:rPr>
              <a:t>rain</a:t>
            </a:r>
            <a:r>
              <a:rPr lang="ko-KR" altLang="en-US" sz="1600" dirty="0" smtClean="0">
                <a:solidFill>
                  <a:schemeClr val="tx1"/>
                </a:solidFill>
              </a:rPr>
              <a:t>과 </a:t>
            </a:r>
            <a:r>
              <a:rPr lang="en-US" altLang="ko-KR" sz="1600" dirty="0" smtClean="0">
                <a:solidFill>
                  <a:schemeClr val="tx1"/>
                </a:solidFill>
              </a:rPr>
              <a:t>test</a:t>
            </a:r>
            <a:r>
              <a:rPr lang="ko-KR" altLang="en-US" sz="1600" dirty="0" smtClean="0">
                <a:solidFill>
                  <a:schemeClr val="tx1"/>
                </a:solidFill>
              </a:rPr>
              <a:t>의 비율은 </a:t>
            </a:r>
            <a:r>
              <a:rPr lang="en-US" altLang="ko-KR" sz="1600" dirty="0" smtClean="0">
                <a:solidFill>
                  <a:schemeClr val="tx1"/>
                </a:solidFill>
              </a:rPr>
              <a:t>7.5:2.5</a:t>
            </a:r>
            <a:r>
              <a:rPr lang="ko-KR" altLang="en-US" sz="1600" dirty="0" smtClean="0">
                <a:solidFill>
                  <a:schemeClr val="tx1"/>
                </a:solidFill>
              </a:rPr>
              <a:t>로 데이터를 분할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그러므로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train_test_split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함수에 특징 데이터를 담은 </a:t>
            </a:r>
            <a:r>
              <a:rPr lang="en-US" altLang="ko-KR" sz="1600" dirty="0" smtClean="0">
                <a:solidFill>
                  <a:schemeClr val="tx1"/>
                </a:solidFill>
              </a:rPr>
              <a:t>X</a:t>
            </a:r>
            <a:r>
              <a:rPr lang="ko-KR" altLang="en-US" sz="1600" dirty="0" smtClean="0">
                <a:solidFill>
                  <a:schemeClr val="tx1"/>
                </a:solidFill>
              </a:rPr>
              <a:t>와 분석할 </a:t>
            </a:r>
            <a:r>
              <a:rPr lang="en-US" altLang="ko-KR" sz="1600" dirty="0" smtClean="0">
                <a:solidFill>
                  <a:schemeClr val="tx1"/>
                </a:solidFill>
              </a:rPr>
              <a:t>y</a:t>
            </a:r>
            <a:r>
              <a:rPr lang="ko-KR" altLang="en-US" sz="1600" dirty="0" smtClean="0">
                <a:solidFill>
                  <a:schemeClr val="tx1"/>
                </a:solidFill>
              </a:rPr>
              <a:t>를 넣고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X_train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X_test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y_train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y_test</a:t>
            </a:r>
            <a:r>
              <a:rPr lang="ko-KR" altLang="en-US" sz="1600" dirty="0" smtClean="0">
                <a:solidFill>
                  <a:schemeClr val="tx1"/>
                </a:solidFill>
              </a:rPr>
              <a:t>등으로 데이터를 분할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ANN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아이리스 데이터 셋을 이용한 다층신경망 예제 실습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998" y="1582219"/>
            <a:ext cx="1009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) </a:t>
            </a:r>
            <a:r>
              <a:rPr lang="ko-KR" altLang="en-US" dirty="0" smtClean="0"/>
              <a:t>데이터의 정규화를 위한 </a:t>
            </a:r>
            <a:r>
              <a:rPr lang="en-US" altLang="ko-KR" dirty="0" err="1" smtClean="0"/>
              <a:t>StandardScaler</a:t>
            </a:r>
            <a:r>
              <a:rPr lang="ko-KR" altLang="en-US" dirty="0" smtClean="0"/>
              <a:t>라이브러리를 로드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18" y="2255353"/>
            <a:ext cx="10439934" cy="123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73303" y="4613097"/>
            <a:ext cx="10263884" cy="15103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sklearn.preprocessing</a:t>
            </a:r>
            <a:r>
              <a:rPr lang="ko-KR" altLang="en-US" sz="1600" dirty="0" smtClean="0">
                <a:solidFill>
                  <a:schemeClr val="tx1"/>
                </a:solidFill>
              </a:rPr>
              <a:t>라이브러리의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StarndardScaler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모듈을 불러옴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StandardScaler</a:t>
            </a:r>
            <a:r>
              <a:rPr lang="ko-KR" altLang="en-US" sz="1600">
                <a:solidFill>
                  <a:schemeClr val="tx1"/>
                </a:solidFill>
              </a:rPr>
              <a:t>는</a:t>
            </a:r>
            <a:r>
              <a:rPr lang="ko-KR" altLang="en-US" sz="160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데이터를 평균 </a:t>
            </a:r>
            <a:r>
              <a:rPr lang="en-US" altLang="ko-KR" sz="1600" dirty="0" smtClean="0">
                <a:solidFill>
                  <a:schemeClr val="tx1"/>
                </a:solidFill>
              </a:rPr>
              <a:t>0, </a:t>
            </a:r>
            <a:r>
              <a:rPr lang="ko-KR" altLang="en-US" sz="1600" dirty="0" smtClean="0">
                <a:solidFill>
                  <a:schemeClr val="tx1"/>
                </a:solidFill>
              </a:rPr>
              <a:t>표준편차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의 범위로 데이터를 정규화시키는 모듈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StandardScaler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모듈을 불러와서 </a:t>
            </a:r>
            <a:r>
              <a:rPr lang="en-US" altLang="ko-KR" sz="1600" dirty="0" smtClean="0">
                <a:solidFill>
                  <a:schemeClr val="tx1"/>
                </a:solidFill>
              </a:rPr>
              <a:t>scaler</a:t>
            </a:r>
            <a:r>
              <a:rPr lang="ko-KR" altLang="en-US" sz="1600" dirty="0" smtClean="0">
                <a:solidFill>
                  <a:schemeClr val="tx1"/>
                </a:solidFill>
              </a:rPr>
              <a:t>변수에 저장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1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ANN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아이리스 데이터 셋을 이용한 다층신경망 예제 실습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998" y="1582219"/>
            <a:ext cx="1009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7) </a:t>
            </a:r>
            <a:r>
              <a:rPr lang="en-US" altLang="ko-KR" dirty="0" err="1" smtClean="0"/>
              <a:t>X_train</a:t>
            </a:r>
            <a:r>
              <a:rPr lang="ko-KR" altLang="en-US" dirty="0" smtClean="0"/>
              <a:t>에 대한 데이터를 </a:t>
            </a:r>
            <a:r>
              <a:rPr lang="en-US" altLang="ko-KR" dirty="0" err="1" smtClean="0"/>
              <a:t>StandardScaler</a:t>
            </a:r>
            <a:r>
              <a:rPr lang="ko-KR" altLang="en-US" dirty="0" smtClean="0"/>
              <a:t>를 이용해 데이터 정규화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35" y="2242929"/>
            <a:ext cx="11288946" cy="85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73303" y="4613097"/>
            <a:ext cx="10263884" cy="15103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StandardScaler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모듈을 담은 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scaler</a:t>
            </a:r>
            <a:r>
              <a:rPr lang="ko-KR" altLang="en-US" sz="1600" dirty="0" smtClean="0">
                <a:solidFill>
                  <a:schemeClr val="tx1"/>
                </a:solidFill>
              </a:rPr>
              <a:t>를 이용해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X_train</a:t>
            </a:r>
            <a:r>
              <a:rPr lang="ko-KR" altLang="en-US" sz="1600" dirty="0" smtClean="0">
                <a:solidFill>
                  <a:schemeClr val="tx1"/>
                </a:solidFill>
              </a:rPr>
              <a:t>을 </a:t>
            </a:r>
            <a:r>
              <a:rPr lang="en-US" altLang="ko-KR" sz="1600" dirty="0" smtClean="0">
                <a:solidFill>
                  <a:schemeClr val="tx1"/>
                </a:solidFill>
              </a:rPr>
              <a:t>fit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함수를 이용해 학습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8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ANN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아이리스 데이터 셋을 이용한 다층신경망 예제 실습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998" y="1582219"/>
            <a:ext cx="1009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8) </a:t>
            </a:r>
            <a:r>
              <a:rPr lang="en-US" altLang="ko-KR" dirty="0" err="1" smtClean="0"/>
              <a:t>X_train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X_test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StandardScaler</a:t>
            </a:r>
            <a:r>
              <a:rPr lang="ko-KR" altLang="en-US" dirty="0" smtClean="0"/>
              <a:t>를 이용해 정규화하고 이를 변환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6" y="2098105"/>
            <a:ext cx="11882738" cy="841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73303" y="4621414"/>
            <a:ext cx="10263884" cy="15103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Scaler</a:t>
            </a:r>
            <a:r>
              <a:rPr lang="ko-KR" altLang="en-US" sz="1600" dirty="0" smtClean="0">
                <a:solidFill>
                  <a:schemeClr val="tx1"/>
                </a:solidFill>
              </a:rPr>
              <a:t>함수는 </a:t>
            </a:r>
            <a:r>
              <a:rPr lang="en-US" altLang="ko-KR" sz="1600" dirty="0" smtClean="0">
                <a:solidFill>
                  <a:schemeClr val="tx1"/>
                </a:solidFill>
              </a:rPr>
              <a:t>25</a:t>
            </a:r>
            <a:r>
              <a:rPr lang="ko-KR" altLang="en-US" sz="1600" dirty="0" smtClean="0">
                <a:solidFill>
                  <a:schemeClr val="tx1"/>
                </a:solidFill>
              </a:rPr>
              <a:t>쪽에서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X_train</a:t>
            </a:r>
            <a:r>
              <a:rPr lang="ko-KR" altLang="en-US" sz="1600" dirty="0" smtClean="0">
                <a:solidFill>
                  <a:schemeClr val="tx1"/>
                </a:solidFill>
              </a:rPr>
              <a:t>을 기반으로 학습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scaler.transform</a:t>
            </a:r>
            <a:r>
              <a:rPr lang="ko-KR" altLang="en-US" sz="1600" dirty="0" smtClean="0">
                <a:solidFill>
                  <a:schemeClr val="tx1"/>
                </a:solidFill>
              </a:rPr>
              <a:t>은 학습한 데이터의 범위를 기준으로 데이터를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정규화해주는</a:t>
            </a:r>
            <a:r>
              <a:rPr lang="ko-KR" altLang="en-US" sz="1600" dirty="0" smtClean="0">
                <a:solidFill>
                  <a:schemeClr val="tx1"/>
                </a:solidFill>
              </a:rPr>
              <a:t> 모듈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그러므로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scaler.transform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모듈을 이용해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X_train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데이터를 정규화하여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X_train</a:t>
            </a:r>
            <a:r>
              <a:rPr lang="ko-KR" altLang="en-US" sz="1600" dirty="0" smtClean="0">
                <a:solidFill>
                  <a:schemeClr val="tx1"/>
                </a:solidFill>
              </a:rPr>
              <a:t>에 재 할당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X_test</a:t>
            </a:r>
            <a:r>
              <a:rPr lang="ko-KR" altLang="en-US" sz="1600" dirty="0" smtClean="0">
                <a:solidFill>
                  <a:schemeClr val="tx1"/>
                </a:solidFill>
              </a:rPr>
              <a:t>데이터도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scaler.transform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모듈을 사용해 정규화하여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X_test</a:t>
            </a:r>
            <a:r>
              <a:rPr lang="ko-KR" altLang="en-US" sz="1600" dirty="0" smtClean="0">
                <a:solidFill>
                  <a:schemeClr val="tx1"/>
                </a:solidFill>
              </a:rPr>
              <a:t>에 재할당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86742" y="3233665"/>
            <a:ext cx="3391593" cy="739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10, 50, 40, 20, 100, 70, 60, 100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21189" y="3236435"/>
            <a:ext cx="3391593" cy="739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0, 0.5, 0.4, 0.2, 1, 0.7, 0.6, 1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461463" y="3433152"/>
            <a:ext cx="482138" cy="374073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2616" y="4006736"/>
            <a:ext cx="67582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err="1" smtClean="0"/>
              <a:t>scaler.transform</a:t>
            </a:r>
            <a:r>
              <a:rPr lang="ko-KR" altLang="en-US" sz="1300" dirty="0" smtClean="0"/>
              <a:t>모듈을 사용한 데이터 정규화 예시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6733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ANN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아이리스 데이터 셋을 이용한 다층신경망 예제 실습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998" y="1582219"/>
            <a:ext cx="1009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) </a:t>
            </a:r>
            <a:r>
              <a:rPr lang="ko-KR" altLang="en-US" smtClean="0"/>
              <a:t>다층신경망 </a:t>
            </a:r>
            <a:r>
              <a:rPr lang="ko-KR" altLang="en-US" dirty="0" smtClean="0"/>
              <a:t>분류알고리즘을 로드하고 </a:t>
            </a:r>
            <a:r>
              <a:rPr lang="en-US" altLang="ko-KR" dirty="0" smtClean="0"/>
              <a:t>MLP</a:t>
            </a:r>
            <a:r>
              <a:rPr lang="ko-KR" altLang="en-US" dirty="0" smtClean="0"/>
              <a:t>알고리즘의 </a:t>
            </a:r>
            <a:r>
              <a:rPr lang="ko-KR" altLang="en-US" dirty="0" err="1" smtClean="0"/>
              <a:t>히든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레이어를</a:t>
            </a:r>
            <a:r>
              <a:rPr lang="ko-KR" altLang="en-US" dirty="0" smtClean="0"/>
              <a:t> 할당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49" y="2170235"/>
            <a:ext cx="11680860" cy="120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73303" y="4613097"/>
            <a:ext cx="10263884" cy="15103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sklearn.neural_network</a:t>
            </a:r>
            <a:r>
              <a:rPr lang="ko-KR" altLang="en-US" sz="1600" dirty="0" smtClean="0">
                <a:solidFill>
                  <a:schemeClr val="tx1"/>
                </a:solidFill>
              </a:rPr>
              <a:t>는 다양한 인공신경망 모듈이 들어 있는 라이브러리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인공신경망 분류알고리즘을 사용하기 위해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sklearn.neural_network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MLPClassifier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모듈을 </a:t>
            </a:r>
            <a:r>
              <a:rPr lang="en-US" altLang="ko-KR" sz="1600" dirty="0" smtClean="0">
                <a:solidFill>
                  <a:schemeClr val="tx1"/>
                </a:solidFill>
              </a:rPr>
              <a:t>import</a:t>
            </a:r>
            <a:r>
              <a:rPr lang="ko-KR" altLang="en-US" sz="1600" dirty="0" smtClean="0">
                <a:solidFill>
                  <a:schemeClr val="tx1"/>
                </a:solidFill>
              </a:rPr>
              <a:t>함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불러온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MLPClassifier</a:t>
            </a:r>
            <a:r>
              <a:rPr lang="ko-KR" altLang="en-US" sz="1600" dirty="0" smtClean="0">
                <a:solidFill>
                  <a:schemeClr val="tx1"/>
                </a:solidFill>
              </a:rPr>
              <a:t>알고리즘을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히든레이어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10, 10, 10</a:t>
            </a:r>
            <a:r>
              <a:rPr lang="ko-KR" altLang="en-US" sz="1600" dirty="0" smtClean="0">
                <a:solidFill>
                  <a:schemeClr val="tx1"/>
                </a:solidFill>
              </a:rPr>
              <a:t>을 할당해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mlp</a:t>
            </a:r>
            <a:r>
              <a:rPr lang="ko-KR" altLang="en-US" sz="1600" dirty="0" smtClean="0">
                <a:solidFill>
                  <a:schemeClr val="tx1"/>
                </a:solidFill>
              </a:rPr>
              <a:t>변수에 저장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0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ANN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아이리스 데이터 셋을 이용한 다층신경망 예제 실습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998" y="1582219"/>
            <a:ext cx="1009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10) MLP</a:t>
            </a:r>
            <a:r>
              <a:rPr lang="ko-KR" altLang="en-US" dirty="0" smtClean="0"/>
              <a:t>를 이용해 </a:t>
            </a:r>
            <a:r>
              <a:rPr lang="en-US" altLang="ko-KR" dirty="0" err="1" smtClean="0"/>
              <a:t>X_train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y_train</a:t>
            </a:r>
            <a:r>
              <a:rPr lang="ko-KR" altLang="en-US" dirty="0" smtClean="0"/>
              <a:t>을 학습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3303" y="4695290"/>
            <a:ext cx="10263884" cy="14281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mlp.fit</a:t>
            </a:r>
            <a:r>
              <a:rPr lang="ko-KR" altLang="en-US" sz="1600" dirty="0" smtClean="0">
                <a:solidFill>
                  <a:schemeClr val="tx1"/>
                </a:solidFill>
              </a:rPr>
              <a:t>은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X_train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y_train</a:t>
            </a:r>
            <a:r>
              <a:rPr lang="ko-KR" altLang="en-US" sz="1600" dirty="0" smtClean="0">
                <a:solidFill>
                  <a:schemeClr val="tx1"/>
                </a:solidFill>
              </a:rPr>
              <a:t>을 인공신경망을 이용해 학습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아래에 나타난 빨간색 부분은 </a:t>
            </a:r>
            <a:r>
              <a:rPr lang="en-US" altLang="ko-KR" sz="1600" dirty="0" smtClean="0">
                <a:solidFill>
                  <a:schemeClr val="tx1"/>
                </a:solidFill>
              </a:rPr>
              <a:t>Warning</a:t>
            </a:r>
            <a:r>
              <a:rPr lang="ko-KR" altLang="en-US" sz="1600" dirty="0" smtClean="0">
                <a:solidFill>
                  <a:schemeClr val="tx1"/>
                </a:solidFill>
              </a:rPr>
              <a:t>부분 최적화를 할 시 주의하라는 내용이므로 무시해도 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다층신경망은 기본적인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활성화함수로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relu</a:t>
            </a:r>
            <a:r>
              <a:rPr lang="ko-KR" altLang="en-US" sz="1600" dirty="0" smtClean="0">
                <a:solidFill>
                  <a:schemeClr val="tx1"/>
                </a:solidFill>
              </a:rPr>
              <a:t>를 사용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Relu</a:t>
            </a:r>
            <a:r>
              <a:rPr lang="ko-KR" altLang="en-US" sz="1600" dirty="0" smtClean="0">
                <a:solidFill>
                  <a:schemeClr val="tx1"/>
                </a:solidFill>
              </a:rPr>
              <a:t>활성화 함수는 음수일 경우 </a:t>
            </a:r>
            <a:r>
              <a:rPr lang="en-US" altLang="ko-KR" sz="1600" dirty="0" smtClean="0">
                <a:solidFill>
                  <a:schemeClr val="tx1"/>
                </a:solidFill>
              </a:rPr>
              <a:t>0 </a:t>
            </a:r>
            <a:r>
              <a:rPr lang="ko-KR" altLang="en-US" sz="1600" dirty="0" smtClean="0">
                <a:solidFill>
                  <a:schemeClr val="tx1"/>
                </a:solidFill>
              </a:rPr>
              <a:t>양수일 경우 선형적 데이터를 출력 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78" y="2040120"/>
            <a:ext cx="10767424" cy="259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ANN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en-US" altLang="ko-KR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아이리스 데이터 셋을 이용한 다층신경망 예제 실습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998" y="1582219"/>
            <a:ext cx="1009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10) MLP</a:t>
            </a:r>
            <a:r>
              <a:rPr lang="ko-KR" altLang="en-US" dirty="0" smtClean="0"/>
              <a:t>를 이용해 </a:t>
            </a:r>
            <a:r>
              <a:rPr lang="en-US" altLang="ko-KR" dirty="0" err="1" smtClean="0"/>
              <a:t>X_train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y_train</a:t>
            </a:r>
            <a:r>
              <a:rPr lang="ko-KR" altLang="en-US" dirty="0" smtClean="0"/>
              <a:t>을 학습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9709" y="2036618"/>
            <a:ext cx="10424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Activation: </a:t>
            </a:r>
            <a:r>
              <a:rPr lang="ko-KR" altLang="en-US" sz="1400" smtClean="0"/>
              <a:t>다층신경망에서 </a:t>
            </a:r>
            <a:r>
              <a:rPr lang="ko-KR" altLang="en-US" sz="1400" dirty="0" smtClean="0"/>
              <a:t>사용하는 활성화 함수를 나타냄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Alpha: </a:t>
            </a:r>
            <a:r>
              <a:rPr lang="ko-KR" altLang="en-US" sz="1400" dirty="0" smtClean="0"/>
              <a:t>신경망 내의 정규화 </a:t>
            </a:r>
            <a:r>
              <a:rPr lang="ko-KR" altLang="en-US" sz="1400" dirty="0" err="1" smtClean="0"/>
              <a:t>파라미터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Batch_size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최적화를 시키기 위한 학습 최소 크기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Epsilon: </a:t>
            </a:r>
            <a:r>
              <a:rPr lang="ko-KR" altLang="en-US" sz="1400" dirty="0" smtClean="0"/>
              <a:t>수치 안정성을 위한 오차 값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Learning_rate_init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가중치를 업데이트 할 때 크기를 제어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Max_iter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최대 반복 횟수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Hidden_layer_sizes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히든레이어의</a:t>
            </a:r>
            <a:r>
              <a:rPr lang="ko-KR" altLang="en-US" sz="1400" dirty="0" smtClean="0"/>
              <a:t> 크기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Learning_rate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단계별로 움직이는 학습 속도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Shuffle: </a:t>
            </a:r>
            <a:r>
              <a:rPr lang="ko-KR" altLang="en-US" sz="1400" dirty="0" smtClean="0"/>
              <a:t>데이터를 학습 시 데이터들의 위치를 임의적으로 변경하는지의 여부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Solver: </a:t>
            </a:r>
            <a:r>
              <a:rPr lang="ko-KR" altLang="en-US" sz="1400" dirty="0" smtClean="0"/>
              <a:t>가중치 최적화를 위해 사용하는 함수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/>
              <a:t>Validation_fraction</a:t>
            </a:r>
            <a:r>
              <a:rPr lang="en-US" altLang="ko-KR" sz="1400" dirty="0" smtClean="0"/>
              <a:t>: training</a:t>
            </a:r>
            <a:r>
              <a:rPr lang="ko-KR" altLang="en-US" sz="1400" dirty="0" smtClean="0"/>
              <a:t>데이터를 학습 시 </a:t>
            </a:r>
            <a:r>
              <a:rPr lang="en-US" altLang="ko-KR" sz="1400" dirty="0" smtClean="0"/>
              <a:t>validation</a:t>
            </a:r>
            <a:r>
              <a:rPr lang="ko-KR" altLang="en-US" sz="1400" dirty="0" smtClean="0"/>
              <a:t>의 비율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Validation: training</a:t>
            </a:r>
            <a:r>
              <a:rPr lang="ko-KR" altLang="en-US" sz="1400" dirty="0" smtClean="0"/>
              <a:t>데이터를 학습 시 데이터가 유의미한지를 검증하는 데이터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01989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강의 소개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 smtClean="0">
                <a:latin typeface="+mn-ea"/>
              </a:rPr>
              <a:t>ANN(Artificial Neural Network)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0276" y="1122928"/>
            <a:ext cx="83702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b="1" dirty="0" smtClean="0">
                <a:latin typeface="+mn-ea"/>
              </a:rPr>
              <a:t>인간의 신경망과 </a:t>
            </a:r>
            <a:r>
              <a:rPr lang="en-US" altLang="ko-KR" sz="2000" b="1" dirty="0" smtClean="0">
                <a:latin typeface="+mn-ea"/>
              </a:rPr>
              <a:t>Neuron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altLang="ko-KR" sz="2000" b="1" dirty="0" smtClean="0">
                <a:latin typeface="+mn-ea"/>
              </a:rPr>
              <a:t>ANN</a:t>
            </a:r>
            <a:r>
              <a:rPr lang="ko-KR" altLang="en-US" sz="2000" b="1" dirty="0" smtClean="0">
                <a:latin typeface="+mn-ea"/>
              </a:rPr>
              <a:t>의 구조 및 </a:t>
            </a:r>
            <a:r>
              <a:rPr lang="ko-KR" altLang="en-US" sz="2000" b="1" dirty="0" err="1" smtClean="0">
                <a:latin typeface="+mn-ea"/>
              </a:rPr>
              <a:t>패러미터의</a:t>
            </a:r>
            <a:r>
              <a:rPr lang="ko-KR" altLang="en-US" sz="2000" b="1" dirty="0" smtClean="0">
                <a:latin typeface="+mn-ea"/>
              </a:rPr>
              <a:t> 종류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041" y="234236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  ANN</a:t>
            </a:r>
            <a:r>
              <a:rPr lang="ko-KR" altLang="en-US" sz="2000" b="1" dirty="0" smtClean="0">
                <a:latin typeface="+mn-ea"/>
              </a:rPr>
              <a:t>의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종</a:t>
            </a:r>
            <a:r>
              <a:rPr lang="ko-KR" altLang="en-US" sz="2000" b="1" dirty="0">
                <a:latin typeface="+mn-ea"/>
              </a:rPr>
              <a:t>류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6415" y="2663565"/>
            <a:ext cx="837027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ko-KR" altLang="en-US" sz="2000" b="1" dirty="0" smtClean="0">
                <a:latin typeface="+mn-ea"/>
              </a:rPr>
              <a:t>단일계층신경망</a:t>
            </a:r>
            <a:r>
              <a:rPr lang="en-US" altLang="ko-KR" sz="2000" b="1" dirty="0" smtClean="0">
                <a:latin typeface="+mn-ea"/>
              </a:rPr>
              <a:t>(Single Layer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20544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ANN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아이리스 데이터 셋을 이용한 다층신경망 예제 실습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998" y="1582219"/>
            <a:ext cx="1009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11) </a:t>
            </a:r>
            <a:r>
              <a:rPr lang="ko-KR" altLang="en-US" dirty="0" smtClean="0"/>
              <a:t>학습한 </a:t>
            </a:r>
            <a:r>
              <a:rPr lang="en-US" altLang="ko-KR" dirty="0" err="1" smtClean="0"/>
              <a:t>mlp</a:t>
            </a:r>
            <a:r>
              <a:rPr lang="ko-KR" altLang="en-US" dirty="0" smtClean="0"/>
              <a:t>를 기반으로 </a:t>
            </a:r>
            <a:r>
              <a:rPr lang="en-US" altLang="ko-KR" dirty="0" err="1" smtClean="0"/>
              <a:t>X_test</a:t>
            </a:r>
            <a:r>
              <a:rPr lang="ko-KR" altLang="en-US" dirty="0" smtClean="0"/>
              <a:t>를 예측해 </a:t>
            </a:r>
            <a:r>
              <a:rPr lang="en-US" altLang="ko-KR" dirty="0" smtClean="0"/>
              <a:t>predictions </a:t>
            </a:r>
            <a:r>
              <a:rPr lang="ko-KR" altLang="en-US" dirty="0" smtClean="0"/>
              <a:t>변수에 저장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4" y="2512190"/>
            <a:ext cx="11824698" cy="60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73303" y="4900773"/>
            <a:ext cx="10263884" cy="12226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mlp.predict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X_test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ko-KR" altLang="en-US" sz="1600" dirty="0">
                <a:solidFill>
                  <a:schemeClr val="tx1"/>
                </a:solidFill>
              </a:rPr>
              <a:t>학습한 인공신경망을 이용해 </a:t>
            </a:r>
            <a:r>
              <a:rPr lang="en-US" altLang="ko-KR" sz="1600" dirty="0" err="1">
                <a:solidFill>
                  <a:schemeClr val="tx1"/>
                </a:solidFill>
              </a:rPr>
              <a:t>X_test</a:t>
            </a:r>
            <a:r>
              <a:rPr lang="ko-KR" altLang="en-US" sz="1600" dirty="0">
                <a:solidFill>
                  <a:schemeClr val="tx1"/>
                </a:solidFill>
              </a:rPr>
              <a:t>를 이용해 예측하는 부분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예측한 데이터를 </a:t>
            </a:r>
            <a:r>
              <a:rPr lang="en-US" altLang="ko-KR" sz="1600" dirty="0" smtClean="0">
                <a:solidFill>
                  <a:schemeClr val="tx1"/>
                </a:solidFill>
              </a:rPr>
              <a:t>predictions</a:t>
            </a:r>
            <a:r>
              <a:rPr lang="ko-KR" altLang="en-US" sz="1600" dirty="0" smtClean="0">
                <a:solidFill>
                  <a:schemeClr val="tx1"/>
                </a:solidFill>
              </a:rPr>
              <a:t>에 할당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8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ANN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아이리스 데이터 셋을 이용한 다층신경망 예제 실습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998" y="1582219"/>
            <a:ext cx="1009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12) </a:t>
            </a:r>
            <a:r>
              <a:rPr lang="ko-KR" altLang="en-US" dirty="0" smtClean="0"/>
              <a:t>학습에 대한 평가를 위해 </a:t>
            </a:r>
            <a:r>
              <a:rPr lang="en-US" altLang="ko-KR" dirty="0" err="1" smtClean="0"/>
              <a:t>classification_report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confusion_matrix</a:t>
            </a:r>
            <a:r>
              <a:rPr lang="ko-KR" altLang="en-US" dirty="0" smtClean="0"/>
              <a:t>라이브러리를 로드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confusion_matrix</a:t>
            </a:r>
            <a:r>
              <a:rPr lang="ko-KR" altLang="en-US" dirty="0" smtClean="0"/>
              <a:t>를 이용해 </a:t>
            </a:r>
            <a:r>
              <a:rPr lang="en-US" altLang="ko-KR" dirty="0" err="1" smtClean="0"/>
              <a:t>y_test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prediction</a:t>
            </a:r>
            <a:r>
              <a:rPr lang="ko-KR" altLang="en-US" dirty="0" smtClean="0"/>
              <a:t>에 대해 비교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93" y="2456067"/>
            <a:ext cx="11241318" cy="213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73303" y="4674741"/>
            <a:ext cx="10582382" cy="14486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학습에 대한 평가를 위해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sklearn.metrics</a:t>
            </a:r>
            <a:r>
              <a:rPr lang="ko-KR" altLang="en-US" sz="1600" dirty="0" smtClean="0">
                <a:solidFill>
                  <a:schemeClr val="tx1"/>
                </a:solidFill>
              </a:rPr>
              <a:t>라이브러리의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classification_report</a:t>
            </a:r>
            <a:r>
              <a:rPr lang="ko-KR" altLang="en-US" sz="1600" dirty="0" smtClean="0">
                <a:solidFill>
                  <a:schemeClr val="tx1"/>
                </a:solidFill>
              </a:rPr>
              <a:t>와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confusion_matrix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모듈을 불러옴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confusion_matrix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실제값과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예측값을</a:t>
            </a:r>
            <a:r>
              <a:rPr lang="ko-KR" altLang="en-US" sz="1600" dirty="0" smtClean="0">
                <a:solidFill>
                  <a:schemeClr val="tx1"/>
                </a:solidFill>
              </a:rPr>
              <a:t> 비교해 행렬로 나타냄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그러므로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confusion_matrix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y_test</a:t>
            </a:r>
            <a:r>
              <a:rPr lang="en-US" altLang="ko-KR" sz="1600" dirty="0" smtClean="0">
                <a:solidFill>
                  <a:schemeClr val="tx1"/>
                </a:solidFill>
              </a:rPr>
              <a:t>, predictions)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실제값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y_test</a:t>
            </a:r>
            <a:r>
              <a:rPr lang="ko-KR" altLang="en-US" sz="1600" dirty="0" smtClean="0">
                <a:solidFill>
                  <a:schemeClr val="tx1"/>
                </a:solidFill>
              </a:rPr>
              <a:t>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예측값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predictions</a:t>
            </a:r>
            <a:r>
              <a:rPr lang="ko-KR" altLang="en-US" sz="1600" dirty="0" smtClean="0">
                <a:solidFill>
                  <a:schemeClr val="tx1"/>
                </a:solidFill>
              </a:rPr>
              <a:t>를 비교해 행렬로 표시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[11, 0, 0]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첫번째</a:t>
            </a:r>
            <a:r>
              <a:rPr lang="ko-KR" altLang="en-US" sz="1600" dirty="0" smtClean="0">
                <a:solidFill>
                  <a:schemeClr val="tx1"/>
                </a:solidFill>
              </a:rPr>
              <a:t> 특징으로 분류한 </a:t>
            </a:r>
            <a:r>
              <a:rPr lang="en-US" altLang="ko-KR" sz="1600" dirty="0" smtClean="0">
                <a:solidFill>
                  <a:schemeClr val="tx1"/>
                </a:solidFill>
              </a:rPr>
              <a:t>target</a:t>
            </a:r>
            <a:r>
              <a:rPr lang="ko-KR" altLang="en-US" sz="1600" dirty="0" smtClean="0">
                <a:solidFill>
                  <a:schemeClr val="tx1"/>
                </a:solidFill>
              </a:rPr>
              <a:t>변수가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실제값</a:t>
            </a:r>
            <a:r>
              <a:rPr lang="ko-KR" altLang="en-US" sz="1600" dirty="0" smtClean="0">
                <a:solidFill>
                  <a:schemeClr val="tx1"/>
                </a:solidFill>
              </a:rPr>
              <a:t> 대비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예측값이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100%</a:t>
            </a:r>
            <a:r>
              <a:rPr lang="ko-KR" altLang="en-US" sz="1600" dirty="0" smtClean="0">
                <a:solidFill>
                  <a:schemeClr val="tx1"/>
                </a:solidFill>
              </a:rPr>
              <a:t>일치했을 때를 나타내며</a:t>
            </a:r>
            <a:r>
              <a:rPr lang="en-US" altLang="ko-KR" sz="1600" dirty="0" smtClean="0">
                <a:solidFill>
                  <a:schemeClr val="tx1"/>
                </a:solidFill>
              </a:rPr>
              <a:t>, [0, 10, 2]</a:t>
            </a:r>
            <a:r>
              <a:rPr lang="ko-KR" altLang="en-US" sz="1600" dirty="0" smtClean="0">
                <a:solidFill>
                  <a:schemeClr val="tx1"/>
                </a:solidFill>
              </a:rPr>
              <a:t>는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두번째</a:t>
            </a:r>
            <a:r>
              <a:rPr lang="ko-KR" altLang="en-US" sz="1600" dirty="0" smtClean="0">
                <a:solidFill>
                  <a:schemeClr val="tx1"/>
                </a:solidFill>
              </a:rPr>
              <a:t> 특징으로 분류한 </a:t>
            </a:r>
            <a:r>
              <a:rPr lang="en-US" altLang="ko-KR" sz="1600" dirty="0" smtClean="0">
                <a:solidFill>
                  <a:schemeClr val="tx1"/>
                </a:solidFill>
              </a:rPr>
              <a:t>target</a:t>
            </a:r>
            <a:r>
              <a:rPr lang="ko-KR" altLang="en-US" sz="1600" dirty="0" smtClean="0">
                <a:solidFill>
                  <a:schemeClr val="tx1"/>
                </a:solidFill>
              </a:rPr>
              <a:t>변수가 </a:t>
            </a:r>
            <a:r>
              <a:rPr lang="en-US" altLang="ko-KR" sz="1600" dirty="0" smtClean="0">
                <a:solidFill>
                  <a:schemeClr val="tx1"/>
                </a:solidFill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</a:rPr>
              <a:t>개는 맞지만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개는 틀림을 나타냄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1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ANN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아이리스 데이터 셋을 이용한 다층신경망 예제 실습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998" y="1582219"/>
            <a:ext cx="1009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12) </a:t>
            </a:r>
            <a:r>
              <a:rPr lang="ko-KR" altLang="en-US" dirty="0" smtClean="0"/>
              <a:t>학습에 대한 평가를 위해 </a:t>
            </a:r>
            <a:r>
              <a:rPr lang="en-US" altLang="ko-KR" dirty="0" err="1" smtClean="0"/>
              <a:t>classification_report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confusion_matrix</a:t>
            </a:r>
            <a:r>
              <a:rPr lang="ko-KR" altLang="en-US" dirty="0" smtClean="0"/>
              <a:t>라이브러리를 로드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err="1" smtClean="0"/>
              <a:t>confusion_matrix</a:t>
            </a:r>
            <a:r>
              <a:rPr lang="ko-KR" altLang="en-US" dirty="0" smtClean="0"/>
              <a:t>를 이용해 </a:t>
            </a:r>
            <a:r>
              <a:rPr lang="en-US" altLang="ko-KR" dirty="0" err="1" smtClean="0"/>
              <a:t>y_test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prediction</a:t>
            </a:r>
            <a:r>
              <a:rPr lang="ko-KR" altLang="en-US" dirty="0" smtClean="0"/>
              <a:t>에 대해 비교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125913" y="3803691"/>
          <a:ext cx="9140304" cy="1985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0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50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850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850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7565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setosa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(0)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versicolor(1)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</a:rPr>
                        <a:t>virginica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</a:rPr>
                        <a:t>setosa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(0)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Setosa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를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정확하게 분류 한 개수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Setosa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인데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Versicolor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분류한 개수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Setosa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인데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Virginica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분류한 경우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versicolor(1)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Versicolor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인데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Setosa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분류한 개수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Versicolor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를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정확하게 분류한 개수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Versicolor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인데 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Virginica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분류한 경우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</a:rPr>
                        <a:t>virginica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Virginica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인데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Setosa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분류한 개수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Virginica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를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Versicolor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로 분류한 개수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</a:rPr>
                        <a:t>Virginica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를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정확하게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 분류한 경우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59" y="2930612"/>
            <a:ext cx="1058488" cy="63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30778" y="2369123"/>
            <a:ext cx="953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39</a:t>
            </a:r>
            <a:r>
              <a:rPr lang="ko-KR" altLang="en-US" dirty="0" smtClean="0"/>
              <a:t>쪽의 </a:t>
            </a:r>
            <a:r>
              <a:rPr lang="en-US" altLang="ko-KR" dirty="0" err="1" smtClean="0"/>
              <a:t>confusion_matrix</a:t>
            </a:r>
            <a:r>
              <a:rPr lang="ko-KR" altLang="en-US" dirty="0" smtClean="0"/>
              <a:t>모듈을 이용했을 때 출력 값에 대한 설명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8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ANN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아이리스 데이터 셋을 이용한 다층신경망 예제 실습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998" y="1277419"/>
            <a:ext cx="1009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정확률</a:t>
            </a:r>
            <a:r>
              <a:rPr lang="en-US" altLang="ko-KR" dirty="0" smtClean="0"/>
              <a:t>(precision), </a:t>
            </a:r>
            <a:r>
              <a:rPr lang="ko-KR" altLang="en-US" dirty="0" err="1" smtClean="0"/>
              <a:t>재현율</a:t>
            </a:r>
            <a:r>
              <a:rPr lang="en-US" altLang="ko-KR" dirty="0" smtClean="0"/>
              <a:t>(recall), f1-score</a:t>
            </a:r>
            <a:r>
              <a:rPr lang="ko-KR" altLang="en-US" dirty="0" smtClean="0"/>
              <a:t>을 이용한 평가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81150" y="3128519"/>
                <a:ext cx="10149840" cy="289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b="1" dirty="0" smtClean="0"/>
                  <a:t>예시</a:t>
                </a:r>
                <a:r>
                  <a:rPr lang="en-US" altLang="ko-KR" sz="1600" b="1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err="1" smtClean="0"/>
                  <a:t>정확률</a:t>
                </a:r>
                <a:r>
                  <a:rPr lang="en-US" altLang="ko-KR" sz="1400" dirty="0" smtClean="0"/>
                  <a:t>(Precision):  iris</a:t>
                </a:r>
                <a:r>
                  <a:rPr lang="ko-KR" altLang="en-US" sz="1400" dirty="0" smtClean="0"/>
                  <a:t>데이터의 </a:t>
                </a:r>
                <a:r>
                  <a:rPr lang="en-US" altLang="ko-KR" sz="1400" dirty="0" err="1" smtClean="0"/>
                  <a:t>setosa</a:t>
                </a:r>
                <a:r>
                  <a:rPr lang="ko-KR" altLang="en-US" sz="1400" dirty="0" smtClean="0"/>
                  <a:t>를 예측 결과 </a:t>
                </a:r>
                <a:r>
                  <a:rPr lang="en-US" altLang="ko-KR" sz="1400" dirty="0" err="1" smtClean="0"/>
                  <a:t>setosa</a:t>
                </a:r>
                <a:r>
                  <a:rPr lang="ko-KR" altLang="en-US" sz="1400" dirty="0" smtClean="0"/>
                  <a:t>로 판별한 경우</a:t>
                </a:r>
                <a:endParaRPr lang="en-US" altLang="ko-KR" sz="1400" dirty="0" smtClean="0"/>
              </a:p>
              <a:p>
                <a:endParaRPr lang="en-US" altLang="ko-KR" sz="14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r>
                  <a:rPr lang="ko-KR" altLang="en-US" dirty="0" smtClean="0"/>
                  <a:t>  </a:t>
                </a: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 err="1" smtClean="0"/>
                  <a:t>재현율</a:t>
                </a:r>
                <a:r>
                  <a:rPr lang="en-US" altLang="ko-KR" sz="1400" dirty="0" smtClean="0"/>
                  <a:t>(Recall):  </a:t>
                </a:r>
                <a:r>
                  <a:rPr lang="ko-KR" altLang="en-US" sz="1400" dirty="0" smtClean="0"/>
                  <a:t>전체 데이터 중 </a:t>
                </a:r>
                <a:r>
                  <a:rPr lang="en-US" altLang="ko-KR" sz="1400" dirty="0" smtClean="0"/>
                  <a:t>iris</a:t>
                </a:r>
                <a:r>
                  <a:rPr lang="ko-KR" altLang="en-US" sz="1400" dirty="0" smtClean="0"/>
                  <a:t>데이터의 </a:t>
                </a:r>
                <a:r>
                  <a:rPr lang="en-US" altLang="ko-KR" sz="1400" dirty="0" err="1" smtClean="0"/>
                  <a:t>setosa</a:t>
                </a:r>
                <a:r>
                  <a:rPr lang="ko-KR" altLang="en-US" sz="1400" dirty="0" smtClean="0"/>
                  <a:t>를 몇 개를 맞췄는가</a:t>
                </a:r>
                <a:r>
                  <a:rPr lang="en-US" altLang="ko-KR" sz="1400" dirty="0" smtClean="0"/>
                  <a:t>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1600" dirty="0" smtClean="0"/>
              </a:p>
              <a:p>
                <a:r>
                  <a:rPr lang="en-US" altLang="ko-KR" dirty="0" smtClean="0"/>
                  <a:t>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/>
                  <a:t>F1-score:     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2 ∗ 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 ∗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𝑅𝑒𝑐𝑎𝑙𝑙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/>
                          </a:rPr>
                          <m:t>𝑃𝑟𝑒𝑐𝑖𝑠𝑖𝑜𝑛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50" y="3128519"/>
                <a:ext cx="10149840" cy="2896177"/>
              </a:xfrm>
              <a:prstGeom prst="rect">
                <a:avLst/>
              </a:prstGeom>
              <a:blipFill rotWithShape="0">
                <a:blip r:embed="rId2"/>
                <a:stretch>
                  <a:fillRect l="-360" t="-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223192" y="1969504"/>
          <a:ext cx="723669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12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122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거짓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참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TP (True Positive)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FP (False Negative)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거짓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FN (False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Positive)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TN (True Negative)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21486" y="2538310"/>
            <a:ext cx="1055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실제 결과</a:t>
            </a:r>
            <a:endParaRPr lang="ko-KR" alt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11393" y="1693185"/>
            <a:ext cx="142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예측 결과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549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</a:t>
            </a:r>
            <a:r>
              <a:rPr lang="ko-KR" altLang="en-US" sz="2400" b="1" dirty="0" smtClean="0">
                <a:latin typeface="+mn-ea"/>
              </a:rPr>
              <a:t>예제를 이용한 </a:t>
            </a:r>
            <a:r>
              <a:rPr lang="en-US" altLang="ko-KR" sz="2400" b="1" dirty="0" smtClean="0">
                <a:latin typeface="+mn-ea"/>
              </a:rPr>
              <a:t>ANN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+mn-ea"/>
              </a:rPr>
              <a:t>아이리스 데이터 셋을 이용한 다층신경망 예제 실습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998" y="1582219"/>
            <a:ext cx="1009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13) </a:t>
            </a:r>
            <a:r>
              <a:rPr lang="en-US" altLang="ko-KR" dirty="0" err="1" smtClean="0"/>
              <a:t>classification_report</a:t>
            </a:r>
            <a:r>
              <a:rPr lang="ko-KR" altLang="en-US" dirty="0" smtClean="0"/>
              <a:t>를 이용해 </a:t>
            </a:r>
            <a:r>
              <a:rPr lang="ko-KR" altLang="en-US" dirty="0" err="1" smtClean="0"/>
              <a:t>정확률</a:t>
            </a:r>
            <a:r>
              <a:rPr lang="en-US" altLang="ko-KR" dirty="0" smtClean="0"/>
              <a:t>(precision), </a:t>
            </a:r>
            <a:r>
              <a:rPr lang="ko-KR" altLang="en-US" dirty="0" err="1" smtClean="0"/>
              <a:t>재현율</a:t>
            </a:r>
            <a:r>
              <a:rPr lang="en-US" altLang="ko-KR" dirty="0" smtClean="0"/>
              <a:t>(recall), f1-score</a:t>
            </a:r>
            <a:r>
              <a:rPr lang="ko-KR" altLang="en-US" dirty="0" smtClean="0"/>
              <a:t>를 확인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3" y="2347823"/>
            <a:ext cx="11402712" cy="201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73303" y="4613097"/>
            <a:ext cx="10263884" cy="15103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classification_report</a:t>
            </a:r>
            <a:r>
              <a:rPr lang="ko-KR" altLang="en-US" sz="1600" dirty="0" smtClean="0">
                <a:solidFill>
                  <a:schemeClr val="tx1"/>
                </a:solidFill>
              </a:rPr>
              <a:t>는 학습한 데이터의 정확도를 표현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classification_report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y_test</a:t>
            </a:r>
            <a:r>
              <a:rPr lang="en-US" altLang="ko-KR" sz="1600" dirty="0" smtClean="0">
                <a:solidFill>
                  <a:schemeClr val="tx1"/>
                </a:solidFill>
              </a:rPr>
              <a:t>, predictions)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실제값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y_test</a:t>
            </a:r>
            <a:r>
              <a:rPr lang="ko-KR" altLang="en-US" sz="1600" dirty="0" smtClean="0">
                <a:solidFill>
                  <a:schemeClr val="tx1"/>
                </a:solidFill>
              </a:rPr>
              <a:t>와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예측값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predictions</a:t>
            </a:r>
            <a:r>
              <a:rPr lang="ko-KR" altLang="en-US" sz="1600" dirty="0" smtClean="0">
                <a:solidFill>
                  <a:schemeClr val="tx1"/>
                </a:solidFill>
              </a:rPr>
              <a:t>의 정확도를 표현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</a:rPr>
              <a:t>Precision(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정확률</a:t>
            </a:r>
            <a:r>
              <a:rPr lang="en-US" altLang="ko-KR" sz="1600" dirty="0" smtClean="0">
                <a:solidFill>
                  <a:schemeClr val="tx1"/>
                </a:solidFill>
              </a:rPr>
              <a:t>), recall(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재현율</a:t>
            </a:r>
            <a:r>
              <a:rPr lang="en-US" altLang="ko-KR" sz="1600" dirty="0" smtClean="0">
                <a:solidFill>
                  <a:schemeClr val="tx1"/>
                </a:solidFill>
              </a:rPr>
              <a:t>), f1-score</a:t>
            </a:r>
            <a:r>
              <a:rPr lang="ko-KR" altLang="en-US" sz="1600" dirty="0" smtClean="0">
                <a:solidFill>
                  <a:schemeClr val="tx1"/>
                </a:solidFill>
              </a:rPr>
              <a:t>를 이용해 정확도를 표현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</a:rPr>
              <a:t>평가 결과 </a:t>
            </a:r>
            <a:r>
              <a:rPr lang="en-US" altLang="ko-KR" sz="1600" dirty="0" smtClean="0">
                <a:solidFill>
                  <a:schemeClr val="tx1"/>
                </a:solidFill>
              </a:rPr>
              <a:t>0.95</a:t>
            </a:r>
            <a:r>
              <a:rPr lang="ko-KR" altLang="en-US" sz="1600" dirty="0" smtClean="0">
                <a:solidFill>
                  <a:schemeClr val="tx1"/>
                </a:solidFill>
              </a:rPr>
              <a:t>이므로 </a:t>
            </a:r>
            <a:r>
              <a:rPr lang="en-US" altLang="ko-KR" sz="1600" dirty="0" smtClean="0">
                <a:solidFill>
                  <a:schemeClr val="tx1"/>
                </a:solidFill>
              </a:rPr>
              <a:t>95%</a:t>
            </a:r>
            <a:r>
              <a:rPr lang="ko-KR" altLang="en-US" sz="1600" dirty="0" smtClean="0">
                <a:solidFill>
                  <a:schemeClr val="tx1"/>
                </a:solidFill>
              </a:rPr>
              <a:t>이상의 높은 정확성을 가짐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1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인공신경망</a:t>
            </a:r>
            <a:r>
              <a:rPr lang="en-US" altLang="ko-KR" sz="2400" b="1" dirty="0" smtClean="0">
                <a:latin typeface="+mn-ea"/>
              </a:rPr>
              <a:t>(Artificial Neural Network : ANN)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0645" y="826656"/>
            <a:ext cx="89568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인간의 신경망과 뉴런</a:t>
            </a:r>
            <a:endParaRPr lang="en-US" altLang="ko-KR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076" y="1305098"/>
            <a:ext cx="1134687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인간의 뇌는 약 </a:t>
            </a:r>
            <a:r>
              <a:rPr lang="en-US" altLang="ko-KR" dirty="0" smtClean="0"/>
              <a:t>1,000</a:t>
            </a:r>
            <a:r>
              <a:rPr lang="ko-KR" altLang="en-US" smtClean="0"/>
              <a:t>억개의 뉴런</a:t>
            </a:r>
            <a:r>
              <a:rPr lang="en-US" altLang="ko-KR" dirty="0" smtClean="0"/>
              <a:t>(Neuron)</a:t>
            </a:r>
            <a:r>
              <a:rPr lang="ko-KR" altLang="en-US" smtClean="0"/>
              <a:t>으로 구성됨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뉴런은 시냅스라는 구조를 통해 전기</a:t>
            </a:r>
            <a:r>
              <a:rPr lang="en-US" altLang="ko-KR" dirty="0" smtClean="0"/>
              <a:t>, </a:t>
            </a:r>
            <a:r>
              <a:rPr lang="ko-KR" altLang="en-US" smtClean="0"/>
              <a:t>화학적 신호를 주고 받음으로써 다양한 정보를 받아들이고 저장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하나의 뉴런은 </a:t>
            </a:r>
            <a:r>
              <a:rPr lang="ko-KR" altLang="en-US" dirty="0" err="1" smtClean="0"/>
              <a:t>가지돌기</a:t>
            </a:r>
            <a:r>
              <a:rPr lang="en-US" altLang="ko-KR" dirty="0" smtClean="0"/>
              <a:t>(Dendrites), </a:t>
            </a:r>
            <a:r>
              <a:rPr lang="ko-KR" altLang="en-US" smtClean="0"/>
              <a:t>신경세포체</a:t>
            </a:r>
            <a:r>
              <a:rPr lang="en-US" altLang="ko-KR" dirty="0" smtClean="0"/>
              <a:t>(Cell Body), </a:t>
            </a:r>
            <a:r>
              <a:rPr lang="ko-KR" altLang="en-US" smtClean="0"/>
              <a:t>축색</a:t>
            </a:r>
            <a:r>
              <a:rPr lang="en-US" altLang="ko-KR" dirty="0" smtClean="0"/>
              <a:t>(Axon) </a:t>
            </a:r>
            <a:r>
              <a:rPr lang="ko-KR" altLang="en-US" smtClean="0"/>
              <a:t>등으로 구성되어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1943</a:t>
            </a:r>
            <a:r>
              <a:rPr lang="ko-KR" altLang="en-US" smtClean="0"/>
              <a:t>년 </a:t>
            </a:r>
            <a:r>
              <a:rPr lang="en-US" altLang="ko-KR" dirty="0" smtClean="0"/>
              <a:t>Warren S. McCulloch</a:t>
            </a:r>
            <a:r>
              <a:rPr lang="ko-KR" altLang="en-US" smtClean="0"/>
              <a:t>과 논리학자인 </a:t>
            </a:r>
            <a:r>
              <a:rPr lang="en-US" altLang="ko-KR" dirty="0" smtClean="0"/>
              <a:t>Walter Pitts</a:t>
            </a:r>
            <a:r>
              <a:rPr lang="ko-KR" altLang="en-US" smtClean="0"/>
              <a:t>는 사람의 뇌신경세포 작동원리를 다음과 같이 모델링함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가지돌기는</a:t>
            </a:r>
            <a:r>
              <a:rPr lang="ko-KR" altLang="en-US" dirty="0" smtClean="0"/>
              <a:t> 다른 뉴런으로부터의 입력을 받음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신경세포체는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가지돌기로부터</a:t>
            </a:r>
            <a:r>
              <a:rPr lang="ko-KR" altLang="en-US" dirty="0" smtClean="0"/>
              <a:t> 입력 받은 값을 하나의 신호로 통합하고</a:t>
            </a:r>
            <a:r>
              <a:rPr lang="en-US" altLang="ko-KR" dirty="0" smtClean="0"/>
              <a:t>, </a:t>
            </a:r>
            <a:r>
              <a:rPr lang="ko-KR" altLang="en-US" smtClean="0"/>
              <a:t>통합된 신호값이 어떤 임계값을 넘으면 하나의 신호가 생성됨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축색은</a:t>
            </a:r>
            <a:r>
              <a:rPr lang="ko-KR" altLang="en-US" dirty="0" smtClean="0"/>
              <a:t> 앞에서 만들어진 신호를 다른 신경세포로 전달함</a:t>
            </a:r>
            <a:endParaRPr lang="en-US" altLang="ko-KR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5076825" y="5734050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인간의 신경망 개략화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41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인공신경망</a:t>
            </a:r>
            <a:r>
              <a:rPr lang="en-US" altLang="ko-KR" sz="2400" b="1" dirty="0" smtClean="0">
                <a:latin typeface="+mn-ea"/>
              </a:rPr>
              <a:t>(Artificial Neural Network : ANN)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0645" y="826656"/>
            <a:ext cx="89568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000" b="1" dirty="0" smtClean="0">
                <a:latin typeface="+mn-ea"/>
              </a:rPr>
              <a:t>인간의 신경망과 </a:t>
            </a:r>
            <a:r>
              <a:rPr lang="en-US" altLang="ko-KR" sz="2000" b="1" dirty="0" smtClean="0">
                <a:latin typeface="+mn-ea"/>
              </a:rPr>
              <a:t>Neuron</a:t>
            </a:r>
            <a:endParaRPr lang="en-US" altLang="ko-KR" sz="20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80645" y="2216150"/>
            <a:ext cx="10903704" cy="2162175"/>
            <a:chOff x="523875" y="3762375"/>
            <a:chExt cx="10903704" cy="2219325"/>
          </a:xfrm>
        </p:grpSpPr>
        <p:sp>
          <p:nvSpPr>
            <p:cNvPr id="63" name="모서리가 둥근 직사각형 62"/>
            <p:cNvSpPr/>
            <p:nvPr/>
          </p:nvSpPr>
          <p:spPr>
            <a:xfrm>
              <a:off x="523875" y="3762375"/>
              <a:ext cx="10877550" cy="2219325"/>
            </a:xfrm>
            <a:prstGeom prst="roundRect">
              <a:avLst>
                <a:gd name="adj" fmla="val 507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505729" y="4234464"/>
              <a:ext cx="7124048" cy="1016445"/>
            </a:xfrm>
            <a:prstGeom prst="roundRect">
              <a:avLst>
                <a:gd name="adj" fmla="val 94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2815471" y="4543463"/>
              <a:ext cx="1717656" cy="5936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가지돌기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(Dendrites)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152609" y="4543463"/>
              <a:ext cx="1717656" cy="5936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>
                  <a:solidFill>
                    <a:schemeClr val="tx1"/>
                  </a:solidFill>
                </a:rPr>
                <a:t>신경세포체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508519" y="4543463"/>
              <a:ext cx="1717656" cy="59360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Axon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3" idx="3"/>
              <a:endCxn id="7" idx="1"/>
            </p:cNvCxnSpPr>
            <p:nvPr/>
          </p:nvCxnSpPr>
          <p:spPr>
            <a:xfrm>
              <a:off x="4533126" y="4840265"/>
              <a:ext cx="6194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7" idx="3"/>
            </p:cNvCxnSpPr>
            <p:nvPr/>
          </p:nvCxnSpPr>
          <p:spPr>
            <a:xfrm>
              <a:off x="6870265" y="4840265"/>
              <a:ext cx="62886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71432" y="4266990"/>
              <a:ext cx="1764586" cy="262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Neuron</a:t>
              </a:r>
              <a:endParaRPr lang="ko-KR" altLang="en-US" sz="1400" b="1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12985" y="3876675"/>
              <a:ext cx="525621" cy="4065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12985" y="4323911"/>
              <a:ext cx="525621" cy="4065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12985" y="4787409"/>
              <a:ext cx="525621" cy="4065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12985" y="5234645"/>
              <a:ext cx="525621" cy="4065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17" idx="6"/>
              <a:endCxn id="15" idx="1"/>
            </p:cNvCxnSpPr>
            <p:nvPr/>
          </p:nvCxnSpPr>
          <p:spPr>
            <a:xfrm>
              <a:off x="1238606" y="4079964"/>
              <a:ext cx="1267123" cy="66272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8" idx="6"/>
              <a:endCxn id="15" idx="1"/>
            </p:cNvCxnSpPr>
            <p:nvPr/>
          </p:nvCxnSpPr>
          <p:spPr>
            <a:xfrm>
              <a:off x="1238606" y="4527200"/>
              <a:ext cx="1267123" cy="21548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9" idx="6"/>
              <a:endCxn id="15" idx="1"/>
            </p:cNvCxnSpPr>
            <p:nvPr/>
          </p:nvCxnSpPr>
          <p:spPr>
            <a:xfrm flipV="1">
              <a:off x="1238606" y="4742686"/>
              <a:ext cx="1267123" cy="24801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0" idx="6"/>
              <a:endCxn id="15" idx="1"/>
            </p:cNvCxnSpPr>
            <p:nvPr/>
          </p:nvCxnSpPr>
          <p:spPr>
            <a:xfrm flipV="1">
              <a:off x="1238606" y="4742686"/>
              <a:ext cx="1267123" cy="6952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19125" y="5641223"/>
              <a:ext cx="807204" cy="236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Neuron</a:t>
              </a:r>
              <a:endParaRPr lang="ko-KR" altLang="en-US" sz="1200" dirty="0"/>
            </a:p>
          </p:txBody>
        </p:sp>
        <p:sp>
          <p:nvSpPr>
            <p:cNvPr id="39" name="타원 38"/>
            <p:cNvSpPr/>
            <p:nvPr/>
          </p:nvSpPr>
          <p:spPr>
            <a:xfrm>
              <a:off x="10676135" y="3924300"/>
              <a:ext cx="525621" cy="4065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10676135" y="4371536"/>
              <a:ext cx="525621" cy="4065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0676135" y="4835034"/>
              <a:ext cx="525621" cy="4065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10676135" y="5282270"/>
              <a:ext cx="525621" cy="4065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화살표 연결선 42"/>
            <p:cNvCxnSpPr>
              <a:stCxn id="15" idx="3"/>
              <a:endCxn id="39" idx="2"/>
            </p:cNvCxnSpPr>
            <p:nvPr/>
          </p:nvCxnSpPr>
          <p:spPr>
            <a:xfrm flipV="1">
              <a:off x="9629777" y="4127589"/>
              <a:ext cx="1046358" cy="61509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15" idx="3"/>
              <a:endCxn id="40" idx="2"/>
            </p:cNvCxnSpPr>
            <p:nvPr/>
          </p:nvCxnSpPr>
          <p:spPr>
            <a:xfrm flipV="1">
              <a:off x="9629777" y="4574825"/>
              <a:ext cx="1046358" cy="16786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15" idx="3"/>
              <a:endCxn id="41" idx="2"/>
            </p:cNvCxnSpPr>
            <p:nvPr/>
          </p:nvCxnSpPr>
          <p:spPr>
            <a:xfrm>
              <a:off x="9629777" y="4742687"/>
              <a:ext cx="1046358" cy="295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>
              <a:stCxn id="15" idx="3"/>
              <a:endCxn id="42" idx="2"/>
            </p:cNvCxnSpPr>
            <p:nvPr/>
          </p:nvCxnSpPr>
          <p:spPr>
            <a:xfrm>
              <a:off x="9629777" y="4742687"/>
              <a:ext cx="1046358" cy="74287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0620375" y="5707898"/>
              <a:ext cx="807204" cy="236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Neuron</a:t>
              </a:r>
              <a:endParaRPr lang="ko-KR" altLang="en-US" sz="1200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076825" y="5734050"/>
            <a:ext cx="472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인간의 신경망 개략화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08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>
                <a:latin typeface="+mn-ea"/>
              </a:rPr>
              <a:t>인공신경망</a:t>
            </a:r>
            <a:r>
              <a:rPr lang="en-US" altLang="ko-KR" sz="2400" b="1" dirty="0">
                <a:latin typeface="+mn-ea"/>
              </a:rPr>
              <a:t>(Artificial Neural Network)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 </a:t>
            </a:r>
            <a:r>
              <a:rPr lang="ko-KR" altLang="en-US" sz="2000" b="1" dirty="0" smtClean="0">
                <a:latin typeface="+mn-ea"/>
              </a:rPr>
              <a:t>인간의 신경망과 </a:t>
            </a:r>
            <a:r>
              <a:rPr lang="en-US" altLang="ko-KR" sz="2000" b="1" dirty="0" smtClean="0">
                <a:latin typeface="+mn-ea"/>
              </a:rPr>
              <a:t>Neuron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7076" y="1305098"/>
                <a:ext cx="11097901" cy="3418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인공신경망은 인간의 신경망 </a:t>
                </a:r>
                <a:r>
                  <a:rPr lang="ko-KR" altLang="en-US" dirty="0"/>
                  <a:t>구조를 모방해 만든 알고리즘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인공신경망의 각 </a:t>
                </a:r>
                <a:r>
                  <a:rPr lang="ko-KR" altLang="en-US" dirty="0" err="1" smtClean="0"/>
                  <a:t>노드는</a:t>
                </a:r>
                <a:r>
                  <a:rPr lang="ko-KR" altLang="en-US" dirty="0" smtClean="0"/>
                  <a:t> 사람의 신경망에서는 뉴런을 모방한 것임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/>
                  <a:t>입력층은</a:t>
                </a:r>
                <a:r>
                  <a:rPr lang="ko-KR" altLang="en-US" dirty="0" smtClean="0"/>
                  <a:t> 하나 또는 다수의 </a:t>
                </a:r>
                <a:r>
                  <a:rPr lang="ko-KR" altLang="en-US" dirty="0" err="1" smtClean="0"/>
                  <a:t>노드로</a:t>
                </a:r>
                <a:r>
                  <a:rPr lang="ko-KR" altLang="en-US" dirty="0" smtClean="0"/>
                  <a:t> 구성됨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/>
                  <a:t>입력층의</a:t>
                </a:r>
                <a:r>
                  <a:rPr lang="ko-KR" altLang="en-US" dirty="0" smtClean="0"/>
                  <a:t> 각 </a:t>
                </a:r>
                <a:r>
                  <a:rPr lang="ko-KR" altLang="en-US" dirty="0" err="1" smtClean="0"/>
                  <a:t>노드에</a:t>
                </a:r>
                <a:r>
                  <a:rPr lang="ko-KR" altLang="en-US" dirty="0" smtClean="0"/>
                  <a:t> 입력데이터가 들어옴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err="1" smtClean="0"/>
                  <a:t>입력층</a:t>
                </a:r>
                <a:r>
                  <a:rPr lang="ko-KR" altLang="en-US" dirty="0" err="1"/>
                  <a:t>은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n</a:t>
                </a:r>
                <a:r>
                  <a:rPr lang="ko-KR" altLang="en-US"/>
                  <a:t>개의 노드로 구성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ko-KR" baseline="-25000" dirty="0"/>
                  <a:t>i</a:t>
                </a:r>
                <a:r>
                  <a:rPr lang="ko-KR" altLang="en-US" dirty="0"/>
                  <a:t>로 표시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/>
                      </a:rPr>
                      <m:t>𝑤</m:t>
                    </m:r>
                    <m:r>
                      <a:rPr lang="en-US" altLang="ko-KR" i="1" dirty="0">
                        <a:latin typeface="Cambria Math"/>
                      </a:rPr>
                      <m:t>0, </m:t>
                    </m:r>
                    <m:r>
                      <a:rPr lang="en-US" altLang="ko-KR" i="1" dirty="0">
                        <a:latin typeface="Cambria Math"/>
                      </a:rPr>
                      <m:t>𝑤</m:t>
                    </m:r>
                    <m:r>
                      <a:rPr lang="en-US" altLang="ko-KR" i="1" dirty="0">
                        <a:latin typeface="Cambria Math"/>
                      </a:rPr>
                      <m:t>1, …</m:t>
                    </m:r>
                  </m:oMath>
                </a14:m>
                <a:r>
                  <a:rPr lang="ko-KR" altLang="en-US" dirty="0"/>
                  <a:t>는 각 </a:t>
                </a:r>
                <a:r>
                  <a:rPr lang="ko-KR" altLang="en-US" dirty="0" err="1"/>
                  <a:t>입력값을</a:t>
                </a:r>
                <a:r>
                  <a:rPr lang="ko-KR" altLang="en-US" dirty="0"/>
                  <a:t> 다음 </a:t>
                </a:r>
                <a:r>
                  <a:rPr lang="ko-KR" altLang="en-US" dirty="0" err="1"/>
                  <a:t>노드에</a:t>
                </a:r>
                <a:r>
                  <a:rPr lang="ko-KR" altLang="en-US" dirty="0"/>
                  <a:t> 전달하는 과정에 </a:t>
                </a:r>
                <a:r>
                  <a:rPr lang="ko-KR" altLang="en-US"/>
                  <a:t>사용하는 </a:t>
                </a:r>
                <a:r>
                  <a:rPr lang="ko-KR" altLang="en-US" smtClean="0"/>
                  <a:t>가중치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이 데이터는 가중치를 곱하여 합산이 된 후 </a:t>
                </a:r>
                <a:r>
                  <a:rPr lang="ko-KR" altLang="en-US" dirty="0" err="1" smtClean="0"/>
                  <a:t>출력층으로</a:t>
                </a:r>
                <a:r>
                  <a:rPr lang="ko-KR" altLang="en-US" dirty="0" smtClean="0"/>
                  <a:t> 전달됨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 smtClean="0"/>
                  <a:t>합산된 값은 </a:t>
                </a:r>
                <a:r>
                  <a:rPr lang="ko-KR" altLang="en-US" dirty="0" err="1" smtClean="0"/>
                  <a:t>활성화함수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smtClean="0"/>
                  <a:t>통해 연산결과가 출력됨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76" y="1305098"/>
                <a:ext cx="11097901" cy="3418565"/>
              </a:xfrm>
              <a:prstGeom prst="rect">
                <a:avLst/>
              </a:prstGeom>
              <a:blipFill rotWithShape="0">
                <a:blip r:embed="rId2"/>
                <a:stretch>
                  <a:fillRect l="-329" b="-1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29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>
                <a:latin typeface="+mn-ea"/>
              </a:rPr>
              <a:t>인공신경망</a:t>
            </a:r>
            <a:r>
              <a:rPr lang="en-US" altLang="ko-KR" sz="2400" b="1" dirty="0">
                <a:latin typeface="+mn-ea"/>
              </a:rPr>
              <a:t>(Artificial Neural Network)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 </a:t>
            </a:r>
            <a:r>
              <a:rPr lang="ko-KR" altLang="en-US" sz="2000" b="1" dirty="0" smtClean="0">
                <a:latin typeface="+mn-ea"/>
              </a:rPr>
              <a:t>인간의 신경망과 </a:t>
            </a:r>
            <a:r>
              <a:rPr lang="en-US" altLang="ko-KR" sz="2000" b="1" dirty="0" smtClean="0">
                <a:latin typeface="+mn-ea"/>
              </a:rPr>
              <a:t>Neuron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2509622" y="2001570"/>
                <a:ext cx="498760" cy="51539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1400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22" y="2001570"/>
                <a:ext cx="498760" cy="51539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타원 23"/>
          <p:cNvSpPr/>
          <p:nvPr/>
        </p:nvSpPr>
        <p:spPr>
          <a:xfrm>
            <a:off x="4961875" y="2782969"/>
            <a:ext cx="1030780" cy="8645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합산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19" idx="6"/>
          </p:cNvCxnSpPr>
          <p:nvPr/>
        </p:nvCxnSpPr>
        <p:spPr>
          <a:xfrm>
            <a:off x="3008382" y="2259265"/>
            <a:ext cx="1995059" cy="7065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54" idx="6"/>
          </p:cNvCxnSpPr>
          <p:nvPr/>
        </p:nvCxnSpPr>
        <p:spPr>
          <a:xfrm>
            <a:off x="3019467" y="2818992"/>
            <a:ext cx="1959035" cy="2715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7" idx="6"/>
            <a:endCxn id="24" idx="2"/>
          </p:cNvCxnSpPr>
          <p:nvPr/>
        </p:nvCxnSpPr>
        <p:spPr>
          <a:xfrm flipV="1">
            <a:off x="3013925" y="3215230"/>
            <a:ext cx="1947950" cy="1634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62" idx="6"/>
          </p:cNvCxnSpPr>
          <p:nvPr/>
        </p:nvCxnSpPr>
        <p:spPr>
          <a:xfrm flipV="1">
            <a:off x="3011154" y="3406422"/>
            <a:ext cx="1975661" cy="10917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타원 53"/>
              <p:cNvSpPr/>
              <p:nvPr/>
            </p:nvSpPr>
            <p:spPr>
              <a:xfrm>
                <a:off x="2520707" y="2561297"/>
                <a:ext cx="498760" cy="51539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1400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타원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707" y="2561297"/>
                <a:ext cx="498760" cy="51539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타원 56"/>
              <p:cNvSpPr/>
              <p:nvPr/>
            </p:nvSpPr>
            <p:spPr>
              <a:xfrm>
                <a:off x="2515165" y="3121020"/>
                <a:ext cx="498760" cy="51539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sz="1400" b="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14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타원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65" y="3121020"/>
                <a:ext cx="498760" cy="51539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타원 61"/>
              <p:cNvSpPr/>
              <p:nvPr/>
            </p:nvSpPr>
            <p:spPr>
              <a:xfrm>
                <a:off x="2512394" y="4240467"/>
                <a:ext cx="498760" cy="51539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1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ko-KR" sz="1100" dirty="0" smtClean="0">
                    <a:solidFill>
                      <a:schemeClr val="tx1"/>
                    </a:solidFill>
                  </a:rPr>
                  <a:t>n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타원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394" y="4240467"/>
                <a:ext cx="498760" cy="51539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548715" y="2226014"/>
                <a:ext cx="748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altLang="ko-KR" sz="1400" baseline="-25000" dirty="0" smtClean="0"/>
                  <a:t>0</a:t>
                </a:r>
                <a:endParaRPr lang="ko-KR" altLang="en-US" sz="1400" baseline="-25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15" y="2226014"/>
                <a:ext cx="748145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385225" y="2661053"/>
                <a:ext cx="748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</a:rPr>
                        <m:t>𝑤</m:t>
                      </m:r>
                      <m:r>
                        <a:rPr lang="en-US" altLang="ko-KR" sz="1400" b="0" i="0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400" baseline="-25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225" y="2661053"/>
                <a:ext cx="748145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379683" y="3054527"/>
                <a:ext cx="748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</a:rPr>
                        <m:t>𝑤</m:t>
                      </m:r>
                      <m:r>
                        <a:rPr lang="en-US" altLang="ko-KR" sz="1400" b="0" i="0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1400" baseline="-250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683" y="3054527"/>
                <a:ext cx="748145" cy="3077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376902" y="3799916"/>
                <a:ext cx="748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</a:rPr>
                        <m:t>𝑤</m:t>
                      </m:r>
                      <m:r>
                        <a:rPr lang="en-US" altLang="ko-KR" sz="1400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1400" baseline="-250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902" y="3799916"/>
                <a:ext cx="748145" cy="3077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2501311" y="4783564"/>
            <a:ext cx="659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입력층</a:t>
            </a:r>
            <a:endParaRPr lang="ko-KR" altLang="en-US" sz="12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468360" y="4207214"/>
            <a:ext cx="78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Weight</a:t>
            </a:r>
            <a:endParaRPr lang="ko-KR" altLang="en-US" sz="12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5197290" y="3636410"/>
            <a:ext cx="735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출력층</a:t>
            </a:r>
            <a:endParaRPr lang="ko-KR" altLang="en-US" sz="1200" b="1" dirty="0"/>
          </a:p>
        </p:txBody>
      </p:sp>
      <p:sp>
        <p:nvSpPr>
          <p:cNvPr id="2" name="타원 1"/>
          <p:cNvSpPr/>
          <p:nvPr/>
        </p:nvSpPr>
        <p:spPr>
          <a:xfrm>
            <a:off x="2720623" y="3774909"/>
            <a:ext cx="83535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720620" y="3887796"/>
            <a:ext cx="83535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726266" y="3983754"/>
            <a:ext cx="83535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726263" y="4096641"/>
            <a:ext cx="83535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타원 27"/>
              <p:cNvSpPr/>
              <p:nvPr/>
            </p:nvSpPr>
            <p:spPr>
              <a:xfrm>
                <a:off x="6756808" y="2771888"/>
                <a:ext cx="1030780" cy="86452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타원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808" y="2771888"/>
                <a:ext cx="1030780" cy="864522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>
            <a:stCxn id="24" idx="6"/>
            <a:endCxn id="28" idx="2"/>
          </p:cNvCxnSpPr>
          <p:nvPr/>
        </p:nvCxnSpPr>
        <p:spPr>
          <a:xfrm flipV="1">
            <a:off x="5992655" y="3204149"/>
            <a:ext cx="764153" cy="1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8" idx="6"/>
          </p:cNvCxnSpPr>
          <p:nvPr/>
        </p:nvCxnSpPr>
        <p:spPr>
          <a:xfrm>
            <a:off x="7787588" y="3204149"/>
            <a:ext cx="453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53639" y="27963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합산값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endCxn id="19" idx="2"/>
          </p:cNvCxnSpPr>
          <p:nvPr/>
        </p:nvCxnSpPr>
        <p:spPr>
          <a:xfrm>
            <a:off x="2099733" y="2259265"/>
            <a:ext cx="409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68443" y="204134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r>
              <a:rPr lang="en-US" altLang="ko-KR" baseline="-25000" dirty="0" smtClean="0"/>
              <a:t>0</a:t>
            </a:r>
            <a:endParaRPr lang="ko-KR" altLang="en-US" baseline="-2500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103684" y="2828607"/>
            <a:ext cx="409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72394" y="261069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r>
              <a:rPr lang="en-US" altLang="ko-KR" baseline="-25000" dirty="0" smtClean="0"/>
              <a:t>1</a:t>
            </a:r>
            <a:endParaRPr lang="ko-KR" altLang="en-US" baseline="-2500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104879" y="3370000"/>
            <a:ext cx="409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73589" y="315208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r>
              <a:rPr lang="en-US" altLang="ko-KR" baseline="-25000" dirty="0" smtClean="0"/>
              <a:t>2</a:t>
            </a:r>
            <a:endParaRPr lang="ko-KR" altLang="en-US" baseline="-2500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2099733" y="4517464"/>
            <a:ext cx="409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368443" y="4299547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입력</a:t>
            </a:r>
            <a:r>
              <a:rPr lang="en-US" altLang="ko-KR" baseline="-25000" dirty="0" smtClean="0"/>
              <a:t>n</a:t>
            </a:r>
            <a:endParaRPr lang="ko-KR" altLang="en-US" baseline="-25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317094" y="2980022"/>
                <a:ext cx="2447721" cy="384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출력</a:t>
                </a:r>
                <a:r>
                  <a:rPr lang="ko-KR" altLang="en-US" dirty="0" err="1"/>
                  <a:t>값</a:t>
                </a:r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𝑓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094" y="2980022"/>
                <a:ext cx="2447721" cy="384657"/>
              </a:xfrm>
              <a:prstGeom prst="rect">
                <a:avLst/>
              </a:prstGeom>
              <a:blipFill rotWithShape="0">
                <a:blip r:embed="rId11"/>
                <a:stretch>
                  <a:fillRect l="-1990" t="-111111" b="-179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6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>
                <a:latin typeface="+mn-ea"/>
              </a:rPr>
              <a:t>인공신경망</a:t>
            </a:r>
            <a:r>
              <a:rPr lang="en-US" altLang="ko-KR" sz="2400" b="1" dirty="0">
                <a:latin typeface="+mn-ea"/>
              </a:rPr>
              <a:t>(Artificial Neural Network)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0645" y="826656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  </a:t>
            </a:r>
            <a:r>
              <a:rPr lang="ko-KR" altLang="en-US" sz="2000" b="1" smtClean="0">
                <a:latin typeface="+mn-ea"/>
              </a:rPr>
              <a:t>구조 및 패러미터의 종류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076" y="1305098"/>
            <a:ext cx="11346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단일계층신경망은 </a:t>
            </a:r>
            <a:r>
              <a:rPr lang="ko-KR" altLang="en-US" dirty="0" err="1" smtClean="0"/>
              <a:t>입력층</a:t>
            </a:r>
            <a:r>
              <a:rPr lang="en-US" altLang="ko-KR" dirty="0" smtClean="0"/>
              <a:t>(Input Layer), </a:t>
            </a:r>
            <a:r>
              <a:rPr lang="ko-KR" altLang="en-US" smtClean="0"/>
              <a:t>출력층</a:t>
            </a:r>
            <a:r>
              <a:rPr lang="en-US" altLang="ko-KR" dirty="0" smtClean="0"/>
              <a:t>(Output Layer)</a:t>
            </a:r>
            <a:r>
              <a:rPr lang="ko-KR" altLang="en-US" smtClean="0"/>
              <a:t>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다층신경망은 </a:t>
            </a:r>
            <a:r>
              <a:rPr lang="ko-KR" altLang="en-US" dirty="0" err="1"/>
              <a:t>입력층</a:t>
            </a:r>
            <a:r>
              <a:rPr lang="en-US" altLang="ko-KR" dirty="0" smtClean="0"/>
              <a:t>, </a:t>
            </a:r>
            <a:r>
              <a:rPr lang="ko-KR" altLang="en-US" smtClean="0"/>
              <a:t>은닉층</a:t>
            </a:r>
            <a:r>
              <a:rPr lang="en-US" altLang="ko-KR" dirty="0" smtClean="0"/>
              <a:t>(Hidden Layer), </a:t>
            </a:r>
            <a:r>
              <a:rPr lang="ko-KR" altLang="en-US" smtClean="0"/>
              <a:t>출력층</a:t>
            </a:r>
            <a:r>
              <a:rPr lang="ko-KR" altLang="en-US"/>
              <a:t>으</a:t>
            </a:r>
            <a:r>
              <a:rPr lang="ko-KR" altLang="en-US" smtClean="0"/>
              <a:t>로 구성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404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3442</TotalTime>
  <Words>2611</Words>
  <Application>Microsoft Office PowerPoint</Application>
  <PresentationFormat>와이드스크린</PresentationFormat>
  <Paragraphs>706</Paragraphs>
  <Slides>44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맑은 고딕</vt:lpstr>
      <vt:lpstr>함초롬바탕</vt:lpstr>
      <vt:lpstr>Arial</vt:lpstr>
      <vt:lpstr>Calibri</vt:lpstr>
      <vt:lpstr>Cambria Math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leekeonhoon</cp:lastModifiedBy>
  <cp:revision>194</cp:revision>
  <dcterms:created xsi:type="dcterms:W3CDTF">2016-12-05T02:51:06Z</dcterms:created>
  <dcterms:modified xsi:type="dcterms:W3CDTF">2017-08-31T10:08:22Z</dcterms:modified>
</cp:coreProperties>
</file>