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embeddings/Microsoft_Excel_____11111122222222.xlsx" ContentType="application/haansoftxlsx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embeddings/Microsoft_Excel_____22221133333333.xlsx" ContentType="application/haansoftxlsx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embeddings/Microsoft_Excel_____33331144444444.xlsx" ContentType="application/haansoftxlsx"/>
  <Override PartName="/ppt/drawings/drawing4.xml" ContentType="application/vnd.openxmlformats-officedocument.drawingml.chartshape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7" r:id="rId2"/>
    <p:sldId id="256" r:id="rId3"/>
    <p:sldId id="266" r:id="rId4"/>
    <p:sldId id="267" r:id="rId5"/>
    <p:sldId id="268" r:id="rId6"/>
    <p:sldId id="270" r:id="rId7"/>
    <p:sldId id="294" r:id="rId8"/>
    <p:sldId id="295" r:id="rId9"/>
    <p:sldId id="296" r:id="rId10"/>
    <p:sldId id="283" r:id="rId11"/>
    <p:sldId id="297" r:id="rId12"/>
    <p:sldId id="284" r:id="rId13"/>
    <p:sldId id="302" r:id="rId14"/>
    <p:sldId id="300" r:id="rId15"/>
    <p:sldId id="287" r:id="rId16"/>
    <p:sldId id="286" r:id="rId17"/>
    <p:sldId id="288" r:id="rId18"/>
    <p:sldId id="290" r:id="rId19"/>
    <p:sldId id="289" r:id="rId20"/>
    <p:sldId id="291" r:id="rId21"/>
    <p:sldId id="292" r:id="rId22"/>
    <p:sldId id="293" r:id="rId23"/>
    <p:sldId id="269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6" autoAdjust="0"/>
    <p:restoredTop sz="95652" autoAdjust="0"/>
  </p:normalViewPr>
  <p:slideViewPr>
    <p:cSldViewPr snapToGrid="0">
      <p:cViewPr varScale="1">
        <p:scale>
          <a:sx n="92" d="100"/>
          <a:sy n="92" d="100"/>
        </p:scale>
        <p:origin x="66" y="3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484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____1111112222222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221133333333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____3333114444444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22933070866142"/>
          <c:y val="9.4593459785759684E-2"/>
          <c:w val="0.67089370078740163"/>
          <c:h val="0.7499444206054417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X-Y 값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Pt>
            <c:idx val="0"/>
            <c:marker>
              <c:spPr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solidFill>
                  <a:schemeClr val="accent6">
                    <a:lumMod val="60000"/>
                    <a:lumOff val="40000"/>
                  </a:schemeClr>
                </a:solidFill>
                <a:round/>
              </a:ln>
              <a:effectLst/>
            </c:spPr>
          </c:dPt>
          <c:dPt>
            <c:idx val="1"/>
            <c:marker>
              <c:spPr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solidFill>
                    <a:schemeClr val="accent1"/>
                  </a:solidFill>
                  <a:round/>
                </a:ln>
                <a:effectLst/>
              </c:spPr>
            </c:marker>
            <c:bubble3D val="0"/>
          </c:dPt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8</c:v>
                </c:pt>
                <c:pt idx="6">
                  <c:v>8</c:v>
                </c:pt>
                <c:pt idx="7">
                  <c:v>9</c:v>
                </c:pt>
                <c:pt idx="8">
                  <c:v>9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8</c:v>
                </c:pt>
                <c:pt idx="6">
                  <c:v>9</c:v>
                </c:pt>
                <c:pt idx="7">
                  <c:v>8</c:v>
                </c:pt>
                <c:pt idx="8">
                  <c:v>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7147360"/>
        <c:axId val="307155760"/>
      </c:scatterChart>
      <c:valAx>
        <c:axId val="307147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07155760"/>
        <c:crosses val="autoZero"/>
        <c:crossBetween val="midCat"/>
      </c:valAx>
      <c:valAx>
        <c:axId val="30715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071473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22933070866142"/>
          <c:y val="9.459345978575967E-2"/>
          <c:w val="0.67089370078740163"/>
          <c:h val="0.7499444206054417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X-Y 값</c:v>
                </c:pt>
              </c:strCache>
            </c:strRef>
          </c:tx>
          <c:spPr>
            <a:ln w="28575">
              <a:noFill/>
            </a:ln>
          </c:spPr>
          <c:dPt>
            <c:idx val="9"/>
            <c:marker>
              <c:spPr>
                <a:solidFill>
                  <a:srgbClr val="92D050"/>
                </a:solidFill>
                <a:ln>
                  <a:noFill/>
                </a:ln>
              </c:spPr>
            </c:marker>
            <c:bubble3D val="0"/>
          </c:dPt>
          <c:dPt>
            <c:idx val="10"/>
            <c:marker>
              <c:spPr>
                <a:solidFill>
                  <a:srgbClr val="FFC000"/>
                </a:solidFill>
                <a:ln>
                  <a:noFill/>
                </a:ln>
              </c:spPr>
            </c:marker>
            <c:bubble3D val="0"/>
          </c:dPt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8</c:v>
                </c:pt>
                <c:pt idx="6">
                  <c:v>8</c:v>
                </c:pt>
                <c:pt idx="7">
                  <c:v>9</c:v>
                </c:pt>
                <c:pt idx="8">
                  <c:v>9</c:v>
                </c:pt>
                <c:pt idx="9">
                  <c:v>1</c:v>
                </c:pt>
                <c:pt idx="10">
                  <c:v>5.85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8</c:v>
                </c:pt>
                <c:pt idx="6">
                  <c:v>9</c:v>
                </c:pt>
                <c:pt idx="7">
                  <c:v>8</c:v>
                </c:pt>
                <c:pt idx="8">
                  <c:v>9</c:v>
                </c:pt>
                <c:pt idx="9">
                  <c:v>1.5</c:v>
                </c:pt>
                <c:pt idx="10">
                  <c:v>5.71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7146800"/>
        <c:axId val="307156880"/>
      </c:scatterChart>
      <c:valAx>
        <c:axId val="307146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ko-KR"/>
            </a:pPr>
            <a:endParaRPr lang="ko-KR"/>
          </a:p>
        </c:txPr>
        <c:crossAx val="307156880"/>
        <c:crosses val="autoZero"/>
        <c:crossBetween val="midCat"/>
      </c:valAx>
      <c:valAx>
        <c:axId val="307156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ko-KR"/>
            </a:pPr>
            <a:endParaRPr lang="ko-KR"/>
          </a:p>
        </c:txPr>
        <c:crossAx val="30714680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22933070866142"/>
          <c:y val="9.459345978575967E-2"/>
          <c:w val="0.67089370078740163"/>
          <c:h val="0.7499444206054417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X-Y 값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  <a:effectLst/>
          </c:spPr>
          <c:marker>
            <c:spPr>
              <a:solidFill>
                <a:schemeClr val="accent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Pt>
            <c:idx val="9"/>
            <c:marker>
              <c:spPr>
                <a:solidFill>
                  <a:srgbClr val="FFC000"/>
                </a:solidFill>
                <a:ln w="6350" cap="flat" cmpd="sng" algn="ctr">
                  <a:solidFill>
                    <a:schemeClr val="accent1"/>
                  </a:solidFill>
                  <a:prstDash val="solid"/>
                  <a:round/>
                </a:ln>
                <a:effectLst/>
              </c:spPr>
            </c:marker>
            <c:bubble3D val="0"/>
          </c:dPt>
          <c:dPt>
            <c:idx val="10"/>
            <c:marker>
              <c:spPr>
                <a:solidFill>
                  <a:srgbClr val="FFC000"/>
                </a:solidFill>
                <a:ln w="6350" cap="flat" cmpd="sng" algn="ctr">
                  <a:solidFill>
                    <a:schemeClr val="accent1"/>
                  </a:solidFill>
                  <a:prstDash val="solid"/>
                  <a:round/>
                </a:ln>
                <a:effectLst/>
              </c:spPr>
            </c:marker>
            <c:bubble3D val="0"/>
          </c:dPt>
          <c:dPt>
            <c:idx val="11"/>
            <c:bubble3D val="0"/>
          </c:dPt>
          <c:dPt>
            <c:idx val="12"/>
            <c:bubble3D val="0"/>
          </c:dPt>
          <c:xVal>
            <c:numRef>
              <c:f>Sheet1!$A$2:$A$14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8</c:v>
                </c:pt>
                <c:pt idx="6">
                  <c:v>8</c:v>
                </c:pt>
                <c:pt idx="7">
                  <c:v>9</c:v>
                </c:pt>
                <c:pt idx="8">
                  <c:v>9</c:v>
                </c:pt>
                <c:pt idx="9">
                  <c:v>1.8</c:v>
                </c:pt>
                <c:pt idx="10">
                  <c:v>8.5</c:v>
                </c:pt>
                <c:pt idx="11">
                  <c:v>1</c:v>
                </c:pt>
                <c:pt idx="12">
                  <c:v>5.85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8</c:v>
                </c:pt>
                <c:pt idx="6">
                  <c:v>9</c:v>
                </c:pt>
                <c:pt idx="7">
                  <c:v>8</c:v>
                </c:pt>
                <c:pt idx="8">
                  <c:v>9</c:v>
                </c:pt>
                <c:pt idx="9">
                  <c:v>1.8</c:v>
                </c:pt>
                <c:pt idx="10">
                  <c:v>8.5</c:v>
                </c:pt>
                <c:pt idx="11">
                  <c:v>1.5</c:v>
                </c:pt>
                <c:pt idx="12">
                  <c:v>5.71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7173680"/>
        <c:axId val="307142880"/>
      </c:scatterChart>
      <c:valAx>
        <c:axId val="307173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07142880"/>
        <c:crosses val="autoZero"/>
        <c:crossBetween val="midCat"/>
      </c:valAx>
      <c:valAx>
        <c:axId val="307142880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07173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ko-KR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22933070866142"/>
          <c:y val="9.459345978575967E-2"/>
          <c:w val="0.67089370078740163"/>
          <c:h val="0.7499444206054417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X-Y 값</c:v>
                </c:pt>
              </c:strCache>
            </c:strRef>
          </c:tx>
          <c:spPr>
            <a:ln w="28575">
              <a:noFill/>
            </a:ln>
          </c:spPr>
          <c:dPt>
            <c:idx val="9"/>
            <c:marker>
              <c:spPr>
                <a:solidFill>
                  <a:srgbClr val="92D050"/>
                </a:solidFill>
                <a:ln>
                  <a:noFill/>
                </a:ln>
              </c:spPr>
            </c:marker>
            <c:bubble3D val="0"/>
          </c:dPt>
          <c:dPt>
            <c:idx val="10"/>
            <c:marker>
              <c:spPr>
                <a:solidFill>
                  <a:srgbClr val="FFC000"/>
                </a:solidFill>
                <a:ln>
                  <a:noFill/>
                </a:ln>
              </c:spPr>
            </c:marker>
            <c:bubble3D val="0"/>
          </c:dPt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8</c:v>
                </c:pt>
                <c:pt idx="6">
                  <c:v>8</c:v>
                </c:pt>
                <c:pt idx="7">
                  <c:v>9</c:v>
                </c:pt>
                <c:pt idx="8">
                  <c:v>9</c:v>
                </c:pt>
                <c:pt idx="9">
                  <c:v>1.8</c:v>
                </c:pt>
                <c:pt idx="10">
                  <c:v>8.5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8</c:v>
                </c:pt>
                <c:pt idx="6">
                  <c:v>9</c:v>
                </c:pt>
                <c:pt idx="7">
                  <c:v>8</c:v>
                </c:pt>
                <c:pt idx="8">
                  <c:v>9</c:v>
                </c:pt>
                <c:pt idx="9">
                  <c:v>1.8</c:v>
                </c:pt>
                <c:pt idx="10">
                  <c:v>8.5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7154080"/>
        <c:axId val="307173120"/>
      </c:scatterChart>
      <c:valAx>
        <c:axId val="307154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ko-KR"/>
            </a:pPr>
            <a:endParaRPr lang="ko-KR"/>
          </a:p>
        </c:txPr>
        <c:crossAx val="307173120"/>
        <c:crosses val="autoZero"/>
        <c:crossBetween val="midCat"/>
      </c:valAx>
      <c:valAx>
        <c:axId val="307173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ko-KR"/>
            </a:pPr>
            <a:endParaRPr lang="ko-KR"/>
          </a:p>
        </c:txPr>
        <c:crossAx val="30715408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0.40196</cdr:y>
    </cdr:from>
    <cdr:to>
      <cdr:x>0.08268</cdr:x>
      <cdr:y>0.48935</cdr:y>
    </cdr:to>
    <cdr:sp macro="" textlink="">
      <cdr:nvSpPr>
        <cdr:cNvPr id="2" name="TextBox 1"/>
        <cdr:cNvSpPr txBox="1"/>
      </cdr:nvSpPr>
      <cdr:spPr>
        <a:xfrm xmlns:a="http://schemas.openxmlformats.org/drawingml/2006/main" rot="5400000">
          <a:off x="60533" y="1584188"/>
          <a:ext cx="360030" cy="5040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none" rtlCol="0"/>
        <a:lstStyle xmlns:a="http://schemas.openxmlformats.org/drawingml/2006/main"/>
        <a:p xmlns:a="http://schemas.openxmlformats.org/drawingml/2006/main">
          <a:r>
            <a:rPr lang="en-US" altLang="ko-KR" sz="1400" dirty="0" smtClean="0"/>
            <a:t>y</a:t>
          </a:r>
          <a:r>
            <a:rPr lang="ko-KR" altLang="en-US" sz="1400" dirty="0" smtClean="0"/>
            <a:t>축</a:t>
          </a:r>
          <a:endParaRPr lang="ko-KR" altLang="en-US" sz="1400" dirty="0"/>
        </a:p>
      </cdr:txBody>
    </cdr:sp>
  </cdr:relSizeAnchor>
  <cdr:relSizeAnchor xmlns:cdr="http://schemas.openxmlformats.org/drawingml/2006/chartDrawing">
    <cdr:from>
      <cdr:x>0.45275</cdr:x>
      <cdr:y>0.93009</cdr:y>
    </cdr:from>
    <cdr:to>
      <cdr:x>0.54725</cdr:x>
      <cdr:y>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759964" y="3832187"/>
          <a:ext cx="576072" cy="2880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ko-KR" sz="1400" dirty="0"/>
            <a:t>x</a:t>
          </a:r>
          <a:r>
            <a:rPr lang="ko-KR" altLang="en-US" sz="1400" dirty="0" smtClean="0"/>
            <a:t>축</a:t>
          </a:r>
          <a:endParaRPr lang="ko-KR" altLang="en-US" sz="1400" dirty="0"/>
        </a:p>
      </cdr:txBody>
    </cdr:sp>
  </cdr:relSizeAnchor>
  <cdr:relSizeAnchor xmlns:cdr="http://schemas.openxmlformats.org/drawingml/2006/chartDrawing">
    <cdr:from>
      <cdr:x>0.20571</cdr:x>
      <cdr:y>0.78256</cdr:y>
    </cdr:from>
    <cdr:to>
      <cdr:x>0.20571</cdr:x>
      <cdr:y>0.88742</cdr:y>
    </cdr:to>
    <cdr:cxnSp macro="">
      <cdr:nvCxnSpPr>
        <cdr:cNvPr id="26" name="직선 화살표 연결선 25"/>
        <cdr:cNvCxnSpPr/>
      </cdr:nvCxnSpPr>
      <cdr:spPr>
        <a:xfrm xmlns:a="http://schemas.openxmlformats.org/drawingml/2006/main" flipV="1">
          <a:off x="1253988" y="3224315"/>
          <a:ext cx="0" cy="432048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chemeClr val="accent6">
              <a:lumMod val="60000"/>
              <a:lumOff val="40000"/>
            </a:schemeClr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0.14891</cdr:x>
      <cdr:y>0.90702</cdr:y>
    </cdr:from>
    <cdr:to>
      <cdr:x>0.29263</cdr:x>
      <cdr:y>0.9898</cdr:y>
    </cdr:to>
    <cdr:sp macro="" textlink="">
      <cdr:nvSpPr>
        <cdr:cNvPr id="30" name="TextBox 1"/>
        <cdr:cNvSpPr txBox="1"/>
      </cdr:nvSpPr>
      <cdr:spPr>
        <a:xfrm xmlns:a="http://schemas.openxmlformats.org/drawingml/2006/main">
          <a:off x="907778" y="3737132"/>
          <a:ext cx="876117" cy="3410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900" dirty="0" smtClean="0"/>
            <a:t>클러스터 </a:t>
          </a:r>
          <a:r>
            <a:rPr lang="en-US" altLang="ko-KR" sz="900" dirty="0" smtClean="0"/>
            <a:t>A</a:t>
          </a:r>
          <a:r>
            <a:rPr lang="ko-KR" altLang="en-US" sz="900" dirty="0" smtClean="0"/>
            <a:t>의 </a:t>
          </a:r>
          <a:endParaRPr lang="en-US" altLang="ko-KR" sz="900" dirty="0" smtClean="0"/>
        </a:p>
        <a:p xmlns:a="http://schemas.openxmlformats.org/drawingml/2006/main">
          <a:r>
            <a:rPr lang="ko-KR" altLang="en-US" sz="900" dirty="0" smtClean="0"/>
            <a:t>초기 중심점</a:t>
          </a:r>
          <a:endParaRPr lang="ko-KR" altLang="en-US" sz="900" dirty="0"/>
        </a:p>
      </cdr:txBody>
    </cdr:sp>
  </cdr:relSizeAnchor>
  <cdr:relSizeAnchor xmlns:cdr="http://schemas.openxmlformats.org/drawingml/2006/chartDrawing">
    <cdr:from>
      <cdr:x>0.3039</cdr:x>
      <cdr:y>0.90453</cdr:y>
    </cdr:from>
    <cdr:to>
      <cdr:x>0.45414</cdr:x>
      <cdr:y>0.98731</cdr:y>
    </cdr:to>
    <cdr:sp macro="" textlink="">
      <cdr:nvSpPr>
        <cdr:cNvPr id="31" name="TextBox 1"/>
        <cdr:cNvSpPr txBox="1"/>
      </cdr:nvSpPr>
      <cdr:spPr>
        <a:xfrm xmlns:a="http://schemas.openxmlformats.org/drawingml/2006/main">
          <a:off x="1852584" y="3726886"/>
          <a:ext cx="915863" cy="3410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900" dirty="0" smtClean="0"/>
            <a:t>클러스터 </a:t>
          </a:r>
          <a:r>
            <a:rPr lang="en-US" altLang="ko-KR" sz="900" dirty="0"/>
            <a:t>B</a:t>
          </a:r>
          <a:r>
            <a:rPr lang="ko-KR" altLang="en-US" sz="900" dirty="0" smtClean="0"/>
            <a:t>의 </a:t>
          </a:r>
          <a:endParaRPr lang="en-US" altLang="ko-KR" sz="900" dirty="0" smtClean="0"/>
        </a:p>
        <a:p xmlns:a="http://schemas.openxmlformats.org/drawingml/2006/main">
          <a:r>
            <a:rPr lang="ko-KR" altLang="en-US" sz="900" dirty="0" smtClean="0"/>
            <a:t>초기 중심점</a:t>
          </a:r>
          <a:endParaRPr lang="ko-KR" altLang="en-US" sz="9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0.40196</cdr:y>
    </cdr:from>
    <cdr:to>
      <cdr:x>0.08268</cdr:x>
      <cdr:y>0.48935</cdr:y>
    </cdr:to>
    <cdr:sp macro="" textlink="">
      <cdr:nvSpPr>
        <cdr:cNvPr id="2" name="TextBox 1"/>
        <cdr:cNvSpPr txBox="1"/>
      </cdr:nvSpPr>
      <cdr:spPr>
        <a:xfrm xmlns:a="http://schemas.openxmlformats.org/drawingml/2006/main" rot="5400000">
          <a:off x="60533" y="1584188"/>
          <a:ext cx="360030" cy="5040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none" rtlCol="0"/>
        <a:lstStyle xmlns:a="http://schemas.openxmlformats.org/drawingml/2006/main"/>
        <a:p xmlns:a="http://schemas.openxmlformats.org/drawingml/2006/main">
          <a:r>
            <a:rPr lang="en-US" altLang="ko-KR" sz="1400" dirty="0" smtClean="0"/>
            <a:t>y</a:t>
          </a:r>
          <a:r>
            <a:rPr lang="ko-KR" altLang="en-US" sz="1400" dirty="0" smtClean="0"/>
            <a:t>축</a:t>
          </a:r>
          <a:endParaRPr lang="ko-KR" altLang="en-US" sz="1400" dirty="0"/>
        </a:p>
      </cdr:txBody>
    </cdr:sp>
  </cdr:relSizeAnchor>
  <cdr:relSizeAnchor xmlns:cdr="http://schemas.openxmlformats.org/drawingml/2006/chartDrawing">
    <cdr:from>
      <cdr:x>0.45275</cdr:x>
      <cdr:y>0.93009</cdr:y>
    </cdr:from>
    <cdr:to>
      <cdr:x>0.54725</cdr:x>
      <cdr:y>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759964" y="3832187"/>
          <a:ext cx="576072" cy="2880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ko-KR" sz="1400" dirty="0"/>
            <a:t>x</a:t>
          </a:r>
          <a:r>
            <a:rPr lang="ko-KR" altLang="en-US" sz="1400" dirty="0" smtClean="0"/>
            <a:t>축</a:t>
          </a:r>
          <a:endParaRPr lang="ko-KR" altLang="en-US" sz="1400" dirty="0"/>
        </a:p>
      </cdr:txBody>
    </cdr:sp>
  </cdr:relSizeAnchor>
  <cdr:relSizeAnchor xmlns:cdr="http://schemas.openxmlformats.org/drawingml/2006/chartDrawing">
    <cdr:from>
      <cdr:x>0.83679</cdr:x>
      <cdr:y>0.38449</cdr:y>
    </cdr:from>
    <cdr:to>
      <cdr:x>0.96673</cdr:x>
      <cdr:y>0.45439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5101083" y="1584176"/>
          <a:ext cx="792088" cy="288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100" dirty="0" smtClean="0"/>
            <a:t>(5.85, 5.71)</a:t>
          </a:r>
          <a:endParaRPr lang="ko-KR" altLang="en-US" sz="1100" dirty="0"/>
        </a:p>
      </cdr:txBody>
    </cdr:sp>
  </cdr:relSizeAnchor>
  <cdr:relSizeAnchor xmlns:cdr="http://schemas.openxmlformats.org/drawingml/2006/chartDrawing">
    <cdr:from>
      <cdr:x>0.83679</cdr:x>
      <cdr:y>0.69907</cdr:y>
    </cdr:from>
    <cdr:to>
      <cdr:x>0.93129</cdr:x>
      <cdr:y>0.7515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5101083" y="2880320"/>
          <a:ext cx="576064" cy="2160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100" dirty="0" smtClean="0"/>
            <a:t>(1, 1.5)</a:t>
          </a:r>
          <a:endParaRPr lang="ko-KR" altLang="en-US" sz="1100" dirty="0"/>
        </a:p>
      </cdr:txBody>
    </cdr:sp>
  </cdr:relSizeAnchor>
  <cdr:relSizeAnchor xmlns:cdr="http://schemas.openxmlformats.org/drawingml/2006/chartDrawing">
    <cdr:from>
      <cdr:x>0.22255</cdr:x>
      <cdr:y>0.73402</cdr:y>
    </cdr:from>
    <cdr:to>
      <cdr:x>0.83679</cdr:x>
      <cdr:y>0.73402</cdr:y>
    </cdr:to>
    <cdr:cxnSp macro="">
      <cdr:nvCxnSpPr>
        <cdr:cNvPr id="10" name="직선 화살표 연결선 9"/>
        <cdr:cNvCxnSpPr/>
      </cdr:nvCxnSpPr>
      <cdr:spPr>
        <a:xfrm xmlns:a="http://schemas.openxmlformats.org/drawingml/2006/main" flipH="1">
          <a:off x="1356667" y="3024336"/>
          <a:ext cx="3744416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0.5533</cdr:x>
      <cdr:y>0.41944</cdr:y>
    </cdr:from>
    <cdr:to>
      <cdr:x>0.83679</cdr:x>
      <cdr:y>0.41944</cdr:y>
    </cdr:to>
    <cdr:cxnSp macro="">
      <cdr:nvCxnSpPr>
        <cdr:cNvPr id="21" name="직선 화살표 연결선 20"/>
        <cdr:cNvCxnSpPr>
          <a:stCxn xmlns:a="http://schemas.openxmlformats.org/drawingml/2006/main" id="5" idx="1"/>
        </cdr:cNvCxnSpPr>
      </cdr:nvCxnSpPr>
      <cdr:spPr>
        <a:xfrm xmlns:a="http://schemas.openxmlformats.org/drawingml/2006/main" flipH="1">
          <a:off x="3372891" y="1728192"/>
          <a:ext cx="1728192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0">
          <a:schemeClr val="accent4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0.83545</cdr:x>
      <cdr:y>0.75415</cdr:y>
    </cdr:from>
    <cdr:to>
      <cdr:x>0.97917</cdr:x>
      <cdr:y>0.83693</cdr:y>
    </cdr:to>
    <cdr:sp macro="" textlink="">
      <cdr:nvSpPr>
        <cdr:cNvPr id="30" name="TextBox 1"/>
        <cdr:cNvSpPr txBox="1"/>
      </cdr:nvSpPr>
      <cdr:spPr>
        <a:xfrm xmlns:a="http://schemas.openxmlformats.org/drawingml/2006/main">
          <a:off x="5092917" y="3107290"/>
          <a:ext cx="876117" cy="3410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900" dirty="0" smtClean="0"/>
            <a:t>클러스터 </a:t>
          </a:r>
          <a:r>
            <a:rPr lang="en-US" altLang="ko-KR" sz="900" dirty="0" smtClean="0"/>
            <a:t>A</a:t>
          </a:r>
          <a:r>
            <a:rPr lang="ko-KR" altLang="en-US" sz="900" dirty="0" smtClean="0"/>
            <a:t>의 </a:t>
          </a:r>
          <a:endParaRPr lang="en-US" altLang="ko-KR" sz="900" dirty="0" smtClean="0"/>
        </a:p>
        <a:p xmlns:a="http://schemas.openxmlformats.org/drawingml/2006/main">
          <a:r>
            <a:rPr lang="ko-KR" altLang="en-US" sz="900" dirty="0" smtClean="0"/>
            <a:t>두 번째 중심점</a:t>
          </a:r>
          <a:endParaRPr lang="ko-KR" altLang="en-US" sz="900" dirty="0"/>
        </a:p>
      </cdr:txBody>
    </cdr:sp>
  </cdr:relSizeAnchor>
  <cdr:relSizeAnchor xmlns:cdr="http://schemas.openxmlformats.org/drawingml/2006/chartDrawing">
    <cdr:from>
      <cdr:x>0.82849</cdr:x>
      <cdr:y>0.44032</cdr:y>
    </cdr:from>
    <cdr:to>
      <cdr:x>0.97873</cdr:x>
      <cdr:y>0.5231</cdr:y>
    </cdr:to>
    <cdr:sp macro="" textlink="">
      <cdr:nvSpPr>
        <cdr:cNvPr id="31" name="TextBox 1"/>
        <cdr:cNvSpPr txBox="1"/>
      </cdr:nvSpPr>
      <cdr:spPr>
        <a:xfrm xmlns:a="http://schemas.openxmlformats.org/drawingml/2006/main">
          <a:off x="5050464" y="1814212"/>
          <a:ext cx="915863" cy="3410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900" dirty="0" smtClean="0"/>
            <a:t>클러스터 </a:t>
          </a:r>
          <a:r>
            <a:rPr lang="en-US" altLang="ko-KR" sz="900" dirty="0"/>
            <a:t>B</a:t>
          </a:r>
          <a:r>
            <a:rPr lang="ko-KR" altLang="en-US" sz="900" dirty="0" smtClean="0"/>
            <a:t>의 </a:t>
          </a:r>
          <a:endParaRPr lang="en-US" altLang="ko-KR" sz="900" dirty="0" smtClean="0"/>
        </a:p>
        <a:p xmlns:a="http://schemas.openxmlformats.org/drawingml/2006/main">
          <a:r>
            <a:rPr lang="ko-KR" altLang="en-US" sz="900" dirty="0" smtClean="0"/>
            <a:t>두 번째  중심점</a:t>
          </a:r>
          <a:endParaRPr lang="ko-KR" altLang="en-US" sz="9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0.0122</cdr:x>
      <cdr:y>0.39465</cdr:y>
    </cdr:from>
    <cdr:to>
      <cdr:x>0.10131</cdr:x>
      <cdr:y>0.4975</cdr:y>
    </cdr:to>
    <cdr:sp macro="" textlink="">
      <cdr:nvSpPr>
        <cdr:cNvPr id="2" name="TextBox 1"/>
        <cdr:cNvSpPr txBox="1"/>
      </cdr:nvSpPr>
      <cdr:spPr>
        <a:xfrm xmlns:a="http://schemas.openxmlformats.org/drawingml/2006/main" rot="5400000">
          <a:off x="134106" y="1566354"/>
          <a:ext cx="423754" cy="54318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none" rtlCol="0"/>
        <a:lstStyle xmlns:a="http://schemas.openxmlformats.org/drawingml/2006/main"/>
        <a:p xmlns:a="http://schemas.openxmlformats.org/drawingml/2006/main">
          <a:r>
            <a:rPr lang="en-US" altLang="ko-KR" sz="1800" dirty="0" smtClean="0"/>
            <a:t>y</a:t>
          </a:r>
          <a:r>
            <a:rPr lang="ko-KR" altLang="en-US" sz="1800" dirty="0" smtClean="0"/>
            <a:t>축</a:t>
          </a:r>
          <a:endParaRPr lang="ko-KR" altLang="en-US" sz="1800" dirty="0"/>
        </a:p>
      </cdr:txBody>
    </cdr:sp>
  </cdr:relSizeAnchor>
  <cdr:relSizeAnchor xmlns:cdr="http://schemas.openxmlformats.org/drawingml/2006/chartDrawing">
    <cdr:from>
      <cdr:x>0.43507</cdr:x>
      <cdr:y>0.93009</cdr:y>
    </cdr:from>
    <cdr:to>
      <cdr:x>0.52957</cdr:x>
      <cdr:y>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652162" y="3832187"/>
          <a:ext cx="576072" cy="2880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ko-KR" sz="1800" dirty="0"/>
            <a:t>x</a:t>
          </a:r>
          <a:r>
            <a:rPr lang="ko-KR" altLang="en-US" sz="1800" dirty="0" smtClean="0"/>
            <a:t>축</a:t>
          </a:r>
          <a:endParaRPr lang="ko-KR" altLang="en-US" sz="1800" dirty="0"/>
        </a:p>
      </cdr:txBody>
    </cdr:sp>
  </cdr:relSizeAnchor>
  <cdr:relSizeAnchor xmlns:cdr="http://schemas.openxmlformats.org/drawingml/2006/chartDrawing">
    <cdr:from>
      <cdr:x>0.83802</cdr:x>
      <cdr:y>0.17477</cdr:y>
    </cdr:from>
    <cdr:to>
      <cdr:x>0.97961</cdr:x>
      <cdr:y>0.24737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5108570" y="720093"/>
          <a:ext cx="863124" cy="2991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600" dirty="0" smtClean="0"/>
            <a:t>(8.5, 8.5)</a:t>
          </a:r>
          <a:endParaRPr lang="ko-KR" altLang="en-US" sz="1600" dirty="0"/>
        </a:p>
      </cdr:txBody>
    </cdr:sp>
  </cdr:relSizeAnchor>
  <cdr:relSizeAnchor xmlns:cdr="http://schemas.openxmlformats.org/drawingml/2006/chartDrawing">
    <cdr:from>
      <cdr:x>0.83939</cdr:x>
      <cdr:y>0.67844</cdr:y>
    </cdr:from>
    <cdr:to>
      <cdr:x>1</cdr:x>
      <cdr:y>0.74997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5116920" y="2795330"/>
          <a:ext cx="979079" cy="294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600" dirty="0" smtClean="0"/>
            <a:t>(1.8, 1.8)</a:t>
          </a:r>
          <a:endParaRPr lang="ko-KR" altLang="en-US" sz="1600" dirty="0"/>
        </a:p>
      </cdr:txBody>
    </cdr:sp>
  </cdr:relSizeAnchor>
  <cdr:relSizeAnchor xmlns:cdr="http://schemas.openxmlformats.org/drawingml/2006/chartDrawing">
    <cdr:from>
      <cdr:x>0.28182</cdr:x>
      <cdr:y>0.71339</cdr:y>
    </cdr:from>
    <cdr:to>
      <cdr:x>0.83939</cdr:x>
      <cdr:y>0.71654</cdr:y>
    </cdr:to>
    <cdr:cxnSp macro="">
      <cdr:nvCxnSpPr>
        <cdr:cNvPr id="10" name="직선 화살표 연결선 9"/>
        <cdr:cNvCxnSpPr/>
      </cdr:nvCxnSpPr>
      <cdr:spPr>
        <a:xfrm xmlns:a="http://schemas.openxmlformats.org/drawingml/2006/main" flipH="1">
          <a:off x="1717953" y="2939342"/>
          <a:ext cx="3398992" cy="12986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0.73048</cdr:x>
      <cdr:y>0.20972</cdr:y>
    </cdr:from>
    <cdr:to>
      <cdr:x>0.83802</cdr:x>
      <cdr:y>0.21107</cdr:y>
    </cdr:to>
    <cdr:cxnSp macro="">
      <cdr:nvCxnSpPr>
        <cdr:cNvPr id="21" name="직선 화살표 연결선 20"/>
        <cdr:cNvCxnSpPr>
          <a:stCxn xmlns:a="http://schemas.openxmlformats.org/drawingml/2006/main" id="5" idx="1"/>
        </cdr:cNvCxnSpPr>
      </cdr:nvCxnSpPr>
      <cdr:spPr>
        <a:xfrm xmlns:a="http://schemas.openxmlformats.org/drawingml/2006/main" flipH="1" flipV="1">
          <a:off x="4453006" y="864095"/>
          <a:ext cx="655564" cy="556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0">
          <a:schemeClr val="accent4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0.83974</cdr:x>
      <cdr:y>0.77271</cdr:y>
    </cdr:from>
    <cdr:to>
      <cdr:x>0.97091</cdr:x>
      <cdr:y>0.85549</cdr:y>
    </cdr:to>
    <cdr:sp macro="" textlink="">
      <cdr:nvSpPr>
        <cdr:cNvPr id="30" name="TextBox 1"/>
        <cdr:cNvSpPr txBox="1"/>
      </cdr:nvSpPr>
      <cdr:spPr>
        <a:xfrm xmlns:a="http://schemas.openxmlformats.org/drawingml/2006/main">
          <a:off x="5119072" y="3183756"/>
          <a:ext cx="799612" cy="3410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000" dirty="0" smtClean="0"/>
            <a:t>클러스터 </a:t>
          </a:r>
          <a:r>
            <a:rPr lang="en-US" altLang="ko-KR" sz="1000" dirty="0"/>
            <a:t>A</a:t>
          </a:r>
          <a:r>
            <a:rPr lang="ko-KR" altLang="en-US" sz="1000" dirty="0" smtClean="0"/>
            <a:t>의 </a:t>
          </a:r>
          <a:endParaRPr lang="en-US" altLang="ko-KR" sz="1000" dirty="0" smtClean="0"/>
        </a:p>
        <a:p xmlns:a="http://schemas.openxmlformats.org/drawingml/2006/main">
          <a:r>
            <a:rPr lang="ko-KR" altLang="en-US" sz="1000" dirty="0" smtClean="0"/>
            <a:t>세 번째 중심점</a:t>
          </a:r>
          <a:endParaRPr lang="ko-KR" altLang="en-US" sz="1000" dirty="0"/>
        </a:p>
      </cdr:txBody>
    </cdr:sp>
  </cdr:relSizeAnchor>
  <cdr:relSizeAnchor xmlns:cdr="http://schemas.openxmlformats.org/drawingml/2006/chartDrawing">
    <cdr:from>
      <cdr:x>0.83146</cdr:x>
      <cdr:y>0.24746</cdr:y>
    </cdr:from>
    <cdr:to>
      <cdr:x>1</cdr:x>
      <cdr:y>0.33024</cdr:y>
    </cdr:to>
    <cdr:sp macro="" textlink="">
      <cdr:nvSpPr>
        <cdr:cNvPr id="31" name="TextBox 1"/>
        <cdr:cNvSpPr txBox="1"/>
      </cdr:nvSpPr>
      <cdr:spPr>
        <a:xfrm xmlns:a="http://schemas.openxmlformats.org/drawingml/2006/main">
          <a:off x="5068580" y="1019583"/>
          <a:ext cx="1027420" cy="3410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050" dirty="0" smtClean="0"/>
            <a:t>클러스터 </a:t>
          </a:r>
          <a:r>
            <a:rPr lang="en-US" altLang="ko-KR" sz="1050" dirty="0"/>
            <a:t>B</a:t>
          </a:r>
          <a:r>
            <a:rPr lang="ko-KR" altLang="en-US" sz="1050" dirty="0" smtClean="0"/>
            <a:t>의 </a:t>
          </a:r>
          <a:endParaRPr lang="en-US" altLang="ko-KR" sz="1050" dirty="0" smtClean="0"/>
        </a:p>
        <a:p xmlns:a="http://schemas.openxmlformats.org/drawingml/2006/main">
          <a:r>
            <a:rPr lang="ko-KR" altLang="en-US" sz="1050" dirty="0" smtClean="0"/>
            <a:t>세 번째 중심점</a:t>
          </a:r>
          <a:endParaRPr lang="ko-KR" altLang="en-US" sz="105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</cdr:x>
      <cdr:y>0.40196</cdr:y>
    </cdr:from>
    <cdr:to>
      <cdr:x>0.08268</cdr:x>
      <cdr:y>0.48935</cdr:y>
    </cdr:to>
    <cdr:sp macro="" textlink="">
      <cdr:nvSpPr>
        <cdr:cNvPr id="2" name="TextBox 1"/>
        <cdr:cNvSpPr txBox="1"/>
      </cdr:nvSpPr>
      <cdr:spPr>
        <a:xfrm xmlns:a="http://schemas.openxmlformats.org/drawingml/2006/main" rot="5400000">
          <a:off x="60533" y="1584188"/>
          <a:ext cx="360030" cy="5040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none" rtlCol="0"/>
        <a:lstStyle xmlns:a="http://schemas.openxmlformats.org/drawingml/2006/main"/>
        <a:p xmlns:a="http://schemas.openxmlformats.org/drawingml/2006/main">
          <a:r>
            <a:rPr lang="en-US" altLang="ko-KR" sz="1800" dirty="0" smtClean="0"/>
            <a:t>y</a:t>
          </a:r>
          <a:r>
            <a:rPr lang="ko-KR" altLang="en-US" sz="1800" dirty="0" smtClean="0"/>
            <a:t>축</a:t>
          </a:r>
          <a:endParaRPr lang="ko-KR" altLang="en-US" sz="1800" dirty="0"/>
        </a:p>
      </cdr:txBody>
    </cdr:sp>
  </cdr:relSizeAnchor>
  <cdr:relSizeAnchor xmlns:cdr="http://schemas.openxmlformats.org/drawingml/2006/chartDrawing">
    <cdr:from>
      <cdr:x>0.43756</cdr:x>
      <cdr:y>0.93009</cdr:y>
    </cdr:from>
    <cdr:to>
      <cdr:x>0.53206</cdr:x>
      <cdr:y>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667371" y="3832187"/>
          <a:ext cx="576072" cy="2880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ko-KR" sz="1800" dirty="0" smtClean="0"/>
            <a:t>x</a:t>
          </a:r>
          <a:r>
            <a:rPr lang="ko-KR" altLang="en-US" sz="1800" dirty="0" smtClean="0"/>
            <a:t>축</a:t>
          </a:r>
          <a:endParaRPr lang="ko-KR" altLang="en-US" sz="1800" dirty="0"/>
        </a:p>
      </cdr:txBody>
    </cdr:sp>
  </cdr:relSizeAnchor>
  <cdr:relSizeAnchor xmlns:cdr="http://schemas.openxmlformats.org/drawingml/2006/chartDrawing">
    <cdr:from>
      <cdr:x>0.83802</cdr:x>
      <cdr:y>0.17477</cdr:y>
    </cdr:from>
    <cdr:to>
      <cdr:x>0.9908</cdr:x>
      <cdr:y>0.25093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5108569" y="720092"/>
          <a:ext cx="931327" cy="31379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600" dirty="0" smtClean="0"/>
            <a:t>(8.5, 8.5)</a:t>
          </a:r>
          <a:endParaRPr lang="ko-KR" altLang="en-US" sz="1600" dirty="0"/>
        </a:p>
      </cdr:txBody>
    </cdr:sp>
  </cdr:relSizeAnchor>
  <cdr:relSizeAnchor xmlns:cdr="http://schemas.openxmlformats.org/drawingml/2006/chartDrawing">
    <cdr:from>
      <cdr:x>0.83939</cdr:x>
      <cdr:y>0.67844</cdr:y>
    </cdr:from>
    <cdr:to>
      <cdr:x>0.9882</cdr:x>
      <cdr:y>0.74836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5116920" y="2795329"/>
          <a:ext cx="907171" cy="2880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600" dirty="0" smtClean="0"/>
            <a:t>(1.8, 1.8)</a:t>
          </a:r>
          <a:endParaRPr lang="ko-KR" altLang="en-US" sz="1600" dirty="0"/>
        </a:p>
      </cdr:txBody>
    </cdr:sp>
  </cdr:relSizeAnchor>
  <cdr:relSizeAnchor xmlns:cdr="http://schemas.openxmlformats.org/drawingml/2006/chartDrawing">
    <cdr:from>
      <cdr:x>0.26559</cdr:x>
      <cdr:y>0.71339</cdr:y>
    </cdr:from>
    <cdr:to>
      <cdr:x>0.83939</cdr:x>
      <cdr:y>0.71775</cdr:y>
    </cdr:to>
    <cdr:cxnSp macro="">
      <cdr:nvCxnSpPr>
        <cdr:cNvPr id="10" name="직선 화살표 연결선 9"/>
        <cdr:cNvCxnSpPr/>
      </cdr:nvCxnSpPr>
      <cdr:spPr>
        <a:xfrm xmlns:a="http://schemas.openxmlformats.org/drawingml/2006/main" flipH="1">
          <a:off x="1619046" y="2939332"/>
          <a:ext cx="3497875" cy="17945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0.71867</cdr:x>
      <cdr:y>0.20459</cdr:y>
    </cdr:from>
    <cdr:to>
      <cdr:x>0.83802</cdr:x>
      <cdr:y>0.21285</cdr:y>
    </cdr:to>
    <cdr:cxnSp macro="">
      <cdr:nvCxnSpPr>
        <cdr:cNvPr id="21" name="직선 화살표 연결선 20"/>
        <cdr:cNvCxnSpPr>
          <a:stCxn xmlns:a="http://schemas.openxmlformats.org/drawingml/2006/main" id="5" idx="1"/>
        </cdr:cNvCxnSpPr>
      </cdr:nvCxnSpPr>
      <cdr:spPr>
        <a:xfrm xmlns:a="http://schemas.openxmlformats.org/drawingml/2006/main" flipH="1" flipV="1">
          <a:off x="4381013" y="842960"/>
          <a:ext cx="727556" cy="34028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0">
          <a:schemeClr val="accent4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AA7B2-46E6-4330-871E-75E408914415}" type="datetimeFigureOut">
              <a:rPr lang="ko-KR" altLang="en-US" smtClean="0"/>
              <a:pPr/>
              <a:t>2017-09-20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ADA56-0DCE-408A-9F7D-B293BEDBDB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43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8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303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59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102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854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25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6AA1-E059-4176-A049-B8ECCDEADAFC}" type="datetime1">
              <a:rPr lang="ko-KR" altLang="en-US" smtClean="0"/>
              <a:pPr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210" y="6260124"/>
            <a:ext cx="2264996" cy="461351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>
            <a:off x="257908" y="683624"/>
            <a:ext cx="11594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063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210" y="6260124"/>
            <a:ext cx="2264996" cy="461351"/>
          </a:xfrm>
          <a:prstGeom prst="rect">
            <a:avLst/>
          </a:prstGeom>
        </p:spPr>
      </p:pic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4CEC-397D-4654-B9C3-79325AFDBBDF}" type="datetime1">
              <a:rPr lang="ko-KR" altLang="en-US" smtClean="0"/>
              <a:pPr/>
              <a:t>2017-09-20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9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BBEAD-4040-4660-B326-7D7C3890BFD9}" type="datetime1">
              <a:rPr lang="ko-KR" altLang="en-US" smtClean="0"/>
              <a:pPr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B979-F945-4E6D-A38D-6D15DB8770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00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85363" y="1473115"/>
            <a:ext cx="379783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sz="4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9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장</a:t>
            </a: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 K-means  </a:t>
            </a:r>
            <a:endParaRPr lang="ko-KR" altLang="en-US" sz="40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92922" y="3598209"/>
            <a:ext cx="837027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solidFill>
                  <a:srgbClr val="FF0000"/>
                </a:solidFill>
              </a:rPr>
              <a:t>※ </a:t>
            </a:r>
            <a:r>
              <a:rPr lang="ko-KR" altLang="en-US" dirty="0">
                <a:solidFill>
                  <a:srgbClr val="FF0000"/>
                </a:solidFill>
              </a:rPr>
              <a:t>인용된 자료에 대한 저작권 출처 표기 안내</a:t>
            </a:r>
            <a:br>
              <a:rPr lang="ko-KR" altLang="en-US" dirty="0">
                <a:solidFill>
                  <a:srgbClr val="FF0000"/>
                </a:solidFill>
              </a:rPr>
            </a:br>
            <a:r>
              <a:rPr lang="en-US" altLang="ko-KR" dirty="0"/>
              <a:t>1) </a:t>
            </a:r>
            <a:r>
              <a:rPr lang="ko-KR" altLang="en-US" dirty="0"/>
              <a:t>모든 인용한 자료는 정확한 출처를 기재해 주셔야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2) </a:t>
            </a:r>
            <a:r>
              <a:rPr lang="ko-KR" altLang="en-US" dirty="0"/>
              <a:t>저작권이 확보된 자료만 사용이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93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K-means </a:t>
            </a:r>
            <a:r>
              <a:rPr lang="ko-KR" altLang="en-US" sz="2400" b="1" dirty="0" err="1" smtClean="0">
                <a:latin typeface="+mn-ea"/>
              </a:rPr>
              <a:t>클러스터링</a:t>
            </a:r>
            <a:r>
              <a:rPr lang="ko-KR" altLang="en-US" sz="2400" b="1" dirty="0" smtClean="0">
                <a:latin typeface="+mn-ea"/>
              </a:rPr>
              <a:t> 예제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8370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1) 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 smtClean="0">
                <a:latin typeface="+mn-ea"/>
              </a:rPr>
              <a:t>1 : k-means</a:t>
            </a:r>
            <a:r>
              <a:rPr lang="ko-KR" altLang="en-US" sz="2000" b="1" dirty="0" smtClean="0">
                <a:latin typeface="+mn-ea"/>
              </a:rPr>
              <a:t>를 이용한 단순 </a:t>
            </a:r>
            <a:r>
              <a:rPr lang="ko-KR" altLang="en-US" sz="2000" b="1" dirty="0" err="1" smtClean="0">
                <a:latin typeface="+mn-ea"/>
              </a:rPr>
              <a:t>클러스터링</a:t>
            </a:r>
            <a:r>
              <a:rPr lang="ko-KR" altLang="en-US" sz="2000" b="1" dirty="0" smtClean="0">
                <a:latin typeface="+mn-ea"/>
              </a:rPr>
              <a:t> 예제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   </a:t>
            </a:r>
            <a:r>
              <a:rPr lang="en-US" altLang="ko-KR" sz="2000" dirty="0" smtClean="0">
                <a:latin typeface="+mn-ea"/>
              </a:rPr>
              <a:t>(1) K</a:t>
            </a:r>
            <a:r>
              <a:rPr lang="ko-KR" altLang="en-US" sz="2000" dirty="0" smtClean="0">
                <a:latin typeface="+mn-ea"/>
              </a:rPr>
              <a:t>값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smtClean="0">
                <a:latin typeface="+mn-ea"/>
              </a:rPr>
              <a:t>클러스터 개수</a:t>
            </a:r>
            <a:r>
              <a:rPr lang="en-US" altLang="ko-KR" sz="2000" dirty="0" smtClean="0">
                <a:latin typeface="+mn-ea"/>
              </a:rPr>
              <a:t>) </a:t>
            </a:r>
            <a:r>
              <a:rPr lang="ko-KR" altLang="en-US" sz="2000" dirty="0" smtClean="0">
                <a:latin typeface="+mn-ea"/>
              </a:rPr>
              <a:t>설정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830316" y="1910522"/>
            <a:ext cx="10216055" cy="4495231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994624"/>
              </p:ext>
            </p:extLst>
          </p:nvPr>
        </p:nvGraphicFramePr>
        <p:xfrm>
          <a:off x="1045866" y="2272197"/>
          <a:ext cx="3619917" cy="377187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06639"/>
                <a:gridCol w="1206639"/>
                <a:gridCol w="1206639"/>
              </a:tblGrid>
              <a:tr h="532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r>
                        <a:rPr lang="ko-KR" altLang="en-US" sz="1400" dirty="0" smtClean="0"/>
                        <a:t>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r>
                        <a:rPr lang="ko-KR" altLang="en-US" sz="1400" dirty="0" smtClean="0"/>
                        <a:t>축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5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5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5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5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5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5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5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5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5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내용 개체 틀 3"/>
          <p:cNvSpPr>
            <a:spLocks noGrp="1"/>
          </p:cNvSpPr>
          <p:nvPr/>
        </p:nvSpPr>
        <p:spPr bwMode="auto">
          <a:xfrm>
            <a:off x="4828781" y="2272197"/>
            <a:ext cx="8702893" cy="13084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+mn-ea"/>
              </a:rPr>
              <a:t>클러스터 개수 </a:t>
            </a:r>
            <a:r>
              <a:rPr lang="en-US" altLang="ko-KR" sz="1800" dirty="0" smtClean="0">
                <a:latin typeface="+mn-ea"/>
              </a:rPr>
              <a:t>K : </a:t>
            </a:r>
            <a:r>
              <a:rPr lang="en-US" altLang="ko-KR" sz="1800" dirty="0" smtClean="0">
                <a:latin typeface="+mn-ea"/>
              </a:rPr>
              <a:t>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+mn-ea"/>
              </a:rPr>
              <a:t>클러스터 대상 </a:t>
            </a:r>
            <a:r>
              <a:rPr lang="ko-KR" altLang="en-US" sz="1800" dirty="0" smtClean="0">
                <a:latin typeface="+mn-ea"/>
              </a:rPr>
              <a:t>데이터 </a:t>
            </a:r>
            <a:r>
              <a:rPr lang="en-US" altLang="ko-KR" sz="1800" dirty="0" smtClean="0">
                <a:latin typeface="+mn-ea"/>
              </a:rPr>
              <a:t>: 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+mn-ea"/>
              </a:rPr>
              <a:t>    (1,1), (2,1), (1,2), (2,2), (3,3), (8,8), (8,9), (9,8), (9,9) </a:t>
            </a:r>
            <a:r>
              <a:rPr lang="ko-KR" altLang="en-US" sz="1800" dirty="0" smtClean="0">
                <a:latin typeface="+mn-ea"/>
              </a:rPr>
              <a:t>총 </a:t>
            </a:r>
            <a:r>
              <a:rPr lang="en-US" altLang="ko-KR" sz="1800" dirty="0" smtClean="0">
                <a:latin typeface="+mn-ea"/>
              </a:rPr>
              <a:t>9</a:t>
            </a:r>
            <a:r>
              <a:rPr lang="ko-KR" altLang="en-US" sz="1800" dirty="0" smtClean="0">
                <a:latin typeface="+mn-ea"/>
              </a:rPr>
              <a:t>개</a:t>
            </a:r>
            <a:endParaRPr lang="en-US" altLang="ko-KR" sz="18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+mn-ea"/>
              </a:rPr>
              <a:t>거리 측정 방법 </a:t>
            </a:r>
            <a:r>
              <a:rPr lang="en-US" altLang="ko-KR" sz="1800" dirty="0" smtClean="0">
                <a:latin typeface="+mn-ea"/>
              </a:rPr>
              <a:t>: </a:t>
            </a:r>
            <a:r>
              <a:rPr lang="ko-KR" altLang="en-US" sz="1800" dirty="0" err="1" smtClean="0">
                <a:latin typeface="+mn-ea"/>
              </a:rPr>
              <a:t>유클리드</a:t>
            </a:r>
            <a:r>
              <a:rPr lang="ko-KR" altLang="en-US" sz="1800" dirty="0" smtClean="0">
                <a:latin typeface="+mn-ea"/>
              </a:rPr>
              <a:t> 거리 측정법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90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K-means </a:t>
            </a:r>
            <a:r>
              <a:rPr lang="ko-KR" altLang="en-US" sz="2400" b="1" dirty="0" err="1" smtClean="0">
                <a:latin typeface="+mn-ea"/>
              </a:rPr>
              <a:t>클러스터링</a:t>
            </a:r>
            <a:r>
              <a:rPr lang="ko-KR" altLang="en-US" sz="2400" b="1" dirty="0" smtClean="0">
                <a:latin typeface="+mn-ea"/>
              </a:rPr>
              <a:t> 예제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8370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 : k-means</a:t>
            </a:r>
            <a:r>
              <a:rPr lang="ko-KR" altLang="en-US" sz="2000" b="1" dirty="0" smtClean="0">
                <a:latin typeface="+mn-ea"/>
              </a:rPr>
              <a:t>를 이용한 단순 </a:t>
            </a:r>
            <a:r>
              <a:rPr lang="ko-KR" altLang="en-US" sz="2000" b="1" dirty="0" err="1" smtClean="0">
                <a:latin typeface="+mn-ea"/>
              </a:rPr>
              <a:t>클러스터링</a:t>
            </a:r>
            <a:r>
              <a:rPr lang="ko-KR" altLang="en-US" sz="2000" b="1" dirty="0" smtClean="0">
                <a:latin typeface="+mn-ea"/>
              </a:rPr>
              <a:t> 예제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   </a:t>
            </a:r>
            <a:r>
              <a:rPr lang="en-US" altLang="ko-KR" sz="2000" dirty="0" smtClean="0">
                <a:latin typeface="+mn-ea"/>
              </a:rPr>
              <a:t>(2) </a:t>
            </a:r>
            <a:r>
              <a:rPr lang="ko-KR" altLang="en-US" sz="2000" dirty="0" smtClean="0">
                <a:latin typeface="+mn-ea"/>
              </a:rPr>
              <a:t>클러스터 초기 임의의 중심 값 </a:t>
            </a:r>
            <a:r>
              <a:rPr lang="ko-KR" altLang="en-US" sz="2000" dirty="0" smtClean="0">
                <a:latin typeface="+mn-ea"/>
              </a:rPr>
              <a:t>선택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1994637" y="1710826"/>
            <a:ext cx="8501122" cy="4495231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2181793" y="2691982"/>
          <a:ext cx="2880318" cy="295005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0106"/>
                <a:gridCol w="960106"/>
                <a:gridCol w="960106"/>
              </a:tblGrid>
              <a:tr h="416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r>
                        <a:rPr lang="ko-KR" altLang="en-US" sz="1400" dirty="0" smtClean="0"/>
                        <a:t>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r>
                        <a:rPr lang="ko-KR" altLang="en-US" sz="1400" dirty="0" smtClean="0"/>
                        <a:t>축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106407"/>
              </p:ext>
            </p:extLst>
          </p:nvPr>
        </p:nvGraphicFramePr>
        <p:xfrm>
          <a:off x="5222651" y="2691982"/>
          <a:ext cx="5112568" cy="99606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556284"/>
                <a:gridCol w="2556284"/>
              </a:tblGrid>
              <a:tr h="292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클러스터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중심</a:t>
                      </a:r>
                      <a:r>
                        <a:rPr lang="ko-KR" altLang="en-US" sz="1600" baseline="0" dirty="0" smtClean="0"/>
                        <a:t> 값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023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(1,</a:t>
                      </a:r>
                      <a:r>
                        <a:rPr lang="en-US" altLang="ko-KR" sz="1200" baseline="0" dirty="0" smtClean="0"/>
                        <a:t> 1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 anchor="ctr"/>
                </a:tc>
              </a:tr>
              <a:tr h="3023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(2,1)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29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K-means </a:t>
            </a:r>
            <a:r>
              <a:rPr lang="ko-KR" altLang="en-US" sz="2400" b="1" dirty="0" err="1" smtClean="0">
                <a:latin typeface="+mn-ea"/>
              </a:rPr>
              <a:t>클러스터링</a:t>
            </a:r>
            <a:r>
              <a:rPr lang="ko-KR" altLang="en-US" sz="2400" b="1" dirty="0" smtClean="0">
                <a:latin typeface="+mn-ea"/>
              </a:rPr>
              <a:t> 예제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8370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</a:t>
            </a:r>
            <a:r>
              <a:rPr lang="en-US" altLang="ko-KR" sz="2000" b="1" dirty="0" smtClean="0">
                <a:latin typeface="+mn-ea"/>
              </a:rPr>
              <a:t> 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 : k-means</a:t>
            </a:r>
            <a:r>
              <a:rPr lang="ko-KR" altLang="en-US" sz="2000" b="1" dirty="0" smtClean="0">
                <a:latin typeface="+mn-ea"/>
              </a:rPr>
              <a:t>를 이용한 단순 </a:t>
            </a:r>
            <a:r>
              <a:rPr lang="ko-KR" altLang="en-US" sz="2000" b="1" dirty="0" err="1" smtClean="0">
                <a:latin typeface="+mn-ea"/>
              </a:rPr>
              <a:t>클러스터링</a:t>
            </a:r>
            <a:r>
              <a:rPr lang="ko-KR" altLang="en-US" sz="2000" b="1" dirty="0" smtClean="0">
                <a:latin typeface="+mn-ea"/>
              </a:rPr>
              <a:t> 예제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   </a:t>
            </a:r>
            <a:r>
              <a:rPr lang="en-US" altLang="ko-KR" sz="2000" dirty="0" smtClean="0">
                <a:latin typeface="+mn-ea"/>
              </a:rPr>
              <a:t>(3) </a:t>
            </a:r>
            <a:r>
              <a:rPr lang="ko-KR" altLang="en-US" sz="2000" dirty="0" err="1" smtClean="0">
                <a:latin typeface="+mn-ea"/>
              </a:rPr>
              <a:t>클러스터링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- </a:t>
            </a:r>
            <a:r>
              <a:rPr lang="ko-KR" altLang="en-US" sz="2000" dirty="0" smtClean="0">
                <a:latin typeface="+mn-ea"/>
              </a:rPr>
              <a:t>각 </a:t>
            </a:r>
            <a:r>
              <a:rPr lang="ko-KR" altLang="en-US" sz="2000" dirty="0" smtClean="0">
                <a:latin typeface="+mn-ea"/>
              </a:rPr>
              <a:t>클러스터의 중심점과의 거리 계산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0" name="내용 개체 틀 3"/>
          <p:cNvSpPr>
            <a:spLocks noGrp="1"/>
          </p:cNvSpPr>
          <p:nvPr/>
        </p:nvSpPr>
        <p:spPr bwMode="auto">
          <a:xfrm>
            <a:off x="1955473" y="1396793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1955473" y="1710826"/>
            <a:ext cx="8344666" cy="5110390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243116"/>
              </p:ext>
            </p:extLst>
          </p:nvPr>
        </p:nvGraphicFramePr>
        <p:xfrm>
          <a:off x="2498424" y="1865201"/>
          <a:ext cx="7143697" cy="4796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758"/>
                <a:gridCol w="2752175"/>
                <a:gridCol w="617687"/>
                <a:gridCol w="2996077"/>
              </a:tblGrid>
              <a:tr h="494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데이터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aseline="0" dirty="0" smtClean="0"/>
                        <a:t>클러스터 </a:t>
                      </a:r>
                      <a:r>
                        <a:rPr lang="en-US" altLang="ko-KR" sz="1300" baseline="0" dirty="0" smtClean="0"/>
                        <a:t>A</a:t>
                      </a:r>
                      <a:r>
                        <a:rPr lang="ko-KR" altLang="en-US" sz="1300" baseline="0" dirty="0" smtClean="0"/>
                        <a:t>의 </a:t>
                      </a:r>
                      <a:endParaRPr lang="en-US" altLang="ko-KR" sz="1300" baseline="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중심점 </a:t>
                      </a:r>
                      <a:r>
                        <a:rPr lang="en-US" altLang="ko-KR" sz="1300" dirty="0" smtClean="0"/>
                        <a:t>(1, 1)</a:t>
                      </a:r>
                      <a:r>
                        <a:rPr lang="ko-KR" altLang="en-US" sz="1300" dirty="0" smtClean="0"/>
                        <a:t>과의 거리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대소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비교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클러스터 </a:t>
                      </a:r>
                      <a:r>
                        <a:rPr lang="en-US" altLang="ko-KR" sz="1300" dirty="0" smtClean="0"/>
                        <a:t>B</a:t>
                      </a:r>
                      <a:r>
                        <a:rPr lang="ko-KR" altLang="en-US" sz="1300" dirty="0" smtClean="0"/>
                        <a:t>의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중심점 </a:t>
                      </a:r>
                      <a:r>
                        <a:rPr lang="en-US" altLang="ko-KR" sz="1300" dirty="0" smtClean="0"/>
                        <a:t>(2, 1)</a:t>
                      </a:r>
                      <a:r>
                        <a:rPr lang="ko-KR" altLang="en-US" sz="1300" baseline="0" dirty="0" smtClean="0"/>
                        <a:t>과</a:t>
                      </a:r>
                      <a:r>
                        <a:rPr lang="ko-KR" altLang="en-US" sz="1300" dirty="0" smtClean="0"/>
                        <a:t>의 거리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4390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8540" t="-113889" r="-132080" b="-88472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en-US" altLang="ko-KR" sz="17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 anchor="ctr">
                    <a:blipFill rotWithShape="0">
                      <a:blip r:embed="rId2"/>
                      <a:stretch>
                        <a:fillRect l="-138618" t="-113889" r="-813" b="-884722"/>
                      </a:stretch>
                    </a:blipFill>
                  </a:tcPr>
                </a:tc>
              </a:tr>
              <a:tr h="4390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altLang="ko-KR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8540" t="-210959" r="-132080" b="-77260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en-US" altLang="ko-KR" sz="17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8618" t="-210959" r="-813" b="-772603"/>
                      </a:stretch>
                    </a:blipFill>
                  </a:tcPr>
                </a:tc>
              </a:tr>
              <a:tr h="4690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altLang="ko-KR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8540" t="-294805" r="-132080" b="-63246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en-US" altLang="ko-KR" sz="17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8618" t="-294805" r="-813" b="-632468"/>
                      </a:stretch>
                    </a:blipFill>
                  </a:tcPr>
                </a:tc>
              </a:tr>
              <a:tr h="469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8540" t="-394805" r="-132080" b="-53246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ko-KR" altLang="en-US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8618" t="-394805" r="-813" b="-532468"/>
                      </a:stretch>
                    </a:blipFill>
                  </a:tcPr>
                </a:tc>
              </a:tr>
              <a:tr h="469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8540" t="-494805" r="-132080" b="-43246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ko-KR" altLang="en-US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8618" t="-494805" r="-813" b="-432468"/>
                      </a:stretch>
                    </a:blipFill>
                  </a:tcPr>
                </a:tc>
              </a:tr>
              <a:tr h="4690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8540" t="-594805" r="-132080" b="-33246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en-US" altLang="ko-KR" sz="17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8618" t="-594805" r="-813" b="-332468"/>
                      </a:stretch>
                    </a:blipFill>
                  </a:tcPr>
                </a:tc>
              </a:tr>
              <a:tr h="4690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8540" t="-694805" r="-132080" b="-23246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en-US" altLang="ko-KR" sz="17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8618" t="-694805" r="-813" b="-232468"/>
                      </a:stretch>
                    </a:blipFill>
                  </a:tcPr>
                </a:tc>
              </a:tr>
              <a:tr h="4690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8540" t="-794805" r="-132080" b="-13246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en-US" altLang="ko-KR" sz="17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8618" t="-794805" r="-813" b="-132468"/>
                      </a:stretch>
                    </a:blipFill>
                  </a:tcPr>
                </a:tc>
              </a:tr>
              <a:tr h="6091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8540" t="-689000" r="-132080" b="-2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en-US" altLang="ko-KR" sz="17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8618" t="-689000" r="-813" b="-2000"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K-means </a:t>
            </a:r>
            <a:r>
              <a:rPr lang="ko-KR" altLang="en-US" sz="2400" b="1" dirty="0" err="1" smtClean="0">
                <a:latin typeface="+mn-ea"/>
              </a:rPr>
              <a:t>클러스터링</a:t>
            </a:r>
            <a:r>
              <a:rPr lang="ko-KR" altLang="en-US" sz="2400" b="1" dirty="0" smtClean="0">
                <a:latin typeface="+mn-ea"/>
              </a:rPr>
              <a:t> 예제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8370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 smtClean="0">
                <a:latin typeface="+mn-ea"/>
              </a:rPr>
              <a:t>1 : k-means</a:t>
            </a:r>
            <a:r>
              <a:rPr lang="ko-KR" altLang="en-US" sz="2000" b="1" dirty="0" smtClean="0">
                <a:latin typeface="+mn-ea"/>
              </a:rPr>
              <a:t>를 이용한 단순 </a:t>
            </a:r>
            <a:r>
              <a:rPr lang="ko-KR" altLang="en-US" sz="2000" b="1" dirty="0" err="1" smtClean="0">
                <a:latin typeface="+mn-ea"/>
              </a:rPr>
              <a:t>클러스터링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예제</a:t>
            </a:r>
            <a:endParaRPr lang="en-US" altLang="ko-KR" sz="2000" b="1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(</a:t>
            </a:r>
            <a:r>
              <a:rPr lang="en-US" altLang="ko-KR" sz="2000" dirty="0">
                <a:latin typeface="+mn-ea"/>
              </a:rPr>
              <a:t>3) </a:t>
            </a:r>
            <a:r>
              <a:rPr lang="ko-KR" altLang="en-US" sz="2000" dirty="0" err="1" smtClean="0">
                <a:latin typeface="+mn-ea"/>
              </a:rPr>
              <a:t>클러스터링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– </a:t>
            </a:r>
            <a:r>
              <a:rPr lang="ko-KR" altLang="en-US" sz="2000" dirty="0" smtClean="0">
                <a:latin typeface="+mn-ea"/>
              </a:rPr>
              <a:t>결과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6" name="내용 개체 틀 3"/>
          <p:cNvSpPr>
            <a:spLocks noGrp="1"/>
          </p:cNvSpPr>
          <p:nvPr/>
        </p:nvSpPr>
        <p:spPr bwMode="auto">
          <a:xfrm>
            <a:off x="2050066" y="1551168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1679327" y="1710826"/>
            <a:ext cx="8501122" cy="4891739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2436810411"/>
              </p:ext>
            </p:extLst>
          </p:nvPr>
        </p:nvGraphicFramePr>
        <p:xfrm>
          <a:off x="2815386" y="2021799"/>
          <a:ext cx="6096000" cy="4120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3" name="직선 화살표 연결선 22"/>
          <p:cNvCxnSpPr/>
          <p:nvPr/>
        </p:nvCxnSpPr>
        <p:spPr>
          <a:xfrm flipH="1" flipV="1">
            <a:off x="4529082" y="5162409"/>
            <a:ext cx="410780" cy="41600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878647" y="4591250"/>
            <a:ext cx="404596" cy="895715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 rot="19290861">
            <a:off x="3911204" y="3232094"/>
            <a:ext cx="4188369" cy="1349401"/>
          </a:xfrm>
          <a:prstGeom prst="ellipse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4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K-means </a:t>
            </a:r>
            <a:r>
              <a:rPr lang="ko-KR" altLang="en-US" sz="2400" b="1" dirty="0" err="1" smtClean="0">
                <a:latin typeface="+mn-ea"/>
              </a:rPr>
              <a:t>클러스터링</a:t>
            </a:r>
            <a:r>
              <a:rPr lang="ko-KR" altLang="en-US" sz="2400" b="1" dirty="0" smtClean="0">
                <a:latin typeface="+mn-ea"/>
              </a:rPr>
              <a:t> 예제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110386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 smtClean="0">
                <a:latin typeface="+mn-ea"/>
              </a:rPr>
              <a:t>1 : k-means</a:t>
            </a:r>
            <a:r>
              <a:rPr lang="ko-KR" altLang="en-US" sz="2000" b="1" dirty="0" smtClean="0">
                <a:latin typeface="+mn-ea"/>
              </a:rPr>
              <a:t>를 이용한 단순 </a:t>
            </a:r>
            <a:r>
              <a:rPr lang="ko-KR" altLang="en-US" sz="2000" b="1" dirty="0" err="1" smtClean="0">
                <a:latin typeface="+mn-ea"/>
              </a:rPr>
              <a:t>클러스터링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예제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9" name="내용 개체 틀 3"/>
          <p:cNvSpPr>
            <a:spLocks noGrp="1"/>
          </p:cNvSpPr>
          <p:nvPr/>
        </p:nvSpPr>
        <p:spPr bwMode="auto">
          <a:xfrm>
            <a:off x="1471997" y="1457401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auto">
          <a:xfrm>
            <a:off x="480645" y="5124096"/>
            <a:ext cx="11167146" cy="1613006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726551"/>
              </p:ext>
            </p:extLst>
          </p:nvPr>
        </p:nvGraphicFramePr>
        <p:xfrm>
          <a:off x="4997135" y="2169551"/>
          <a:ext cx="5112567" cy="1066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704189"/>
                <a:gridCol w="1704189"/>
                <a:gridCol w="1704189"/>
              </a:tblGrid>
              <a:tr h="292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클러스터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중심점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할당 데이터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2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(1,</a:t>
                      </a:r>
                      <a:r>
                        <a:rPr lang="en-US" altLang="ko-KR" sz="1200" baseline="0" dirty="0" smtClean="0"/>
                        <a:t> 1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 anchor="ctr"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1,3</a:t>
                      </a:r>
                    </a:p>
                  </a:txBody>
                  <a:tcPr anchor="ctr">
                    <a:solidFill>
                      <a:srgbClr val="92D050">
                        <a:alpha val="20000"/>
                      </a:srgb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(2, 1)</a:t>
                      </a:r>
                      <a:endParaRPr lang="ko-KR" altLang="en-US" sz="1200" dirty="0" smtClean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2, 4, 5, 6,</a:t>
                      </a:r>
                      <a:r>
                        <a:rPr lang="en-US" altLang="ko-KR" sz="1200" baseline="0" dirty="0" smtClean="0"/>
                        <a:t> 7, 8, 9</a:t>
                      </a:r>
                      <a:endParaRPr lang="ko-KR" altLang="en-US" sz="1200" dirty="0" smtClean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53537"/>
              </p:ext>
            </p:extLst>
          </p:nvPr>
        </p:nvGraphicFramePr>
        <p:xfrm>
          <a:off x="1972799" y="1403050"/>
          <a:ext cx="2880318" cy="295005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0106"/>
                <a:gridCol w="960106"/>
                <a:gridCol w="960106"/>
              </a:tblGrid>
              <a:tr h="416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r>
                        <a:rPr lang="ko-KR" altLang="en-US" sz="1400" dirty="0" smtClean="0"/>
                        <a:t>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r>
                        <a:rPr lang="ko-KR" altLang="en-US" sz="1400" dirty="0" smtClean="0"/>
                        <a:t>축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92D050">
                        <a:alpha val="20000"/>
                      </a:srgb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92D050">
                        <a:alpha val="20000"/>
                      </a:srgb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788" y="5481808"/>
            <a:ext cx="6360535" cy="1168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7218115" y="6154175"/>
            <a:ext cx="497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→ </a:t>
            </a:r>
            <a:r>
              <a:rPr lang="en-US" dirty="0" smtClean="0">
                <a:solidFill>
                  <a:srgbClr val="FF0000"/>
                </a:solidFill>
              </a:rPr>
              <a:t>(5.85,5.71) &lt;- </a:t>
            </a:r>
            <a:r>
              <a:rPr lang="ko-KR" altLang="en-US" dirty="0" smtClean="0">
                <a:solidFill>
                  <a:srgbClr val="FF0000"/>
                </a:solidFill>
              </a:rPr>
              <a:t>클러스터 </a:t>
            </a:r>
            <a:r>
              <a:rPr lang="en-US" altLang="ko-KR" dirty="0">
                <a:solidFill>
                  <a:srgbClr val="FF0000"/>
                </a:solidFill>
              </a:rPr>
              <a:t>B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ko-KR" altLang="en-US" dirty="0" smtClean="0">
                <a:solidFill>
                  <a:srgbClr val="FF0000"/>
                </a:solidFill>
              </a:rPr>
              <a:t>새로운 </a:t>
            </a:r>
            <a:r>
              <a:rPr lang="ko-KR" altLang="en-US" dirty="0" err="1" smtClean="0">
                <a:solidFill>
                  <a:srgbClr val="FF0000"/>
                </a:solidFill>
              </a:rPr>
              <a:t>중심값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5465" y="5619401"/>
            <a:ext cx="568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→ </a:t>
            </a:r>
            <a:r>
              <a:rPr lang="en-US" dirty="0" smtClean="0">
                <a:solidFill>
                  <a:srgbClr val="FF0000"/>
                </a:solidFill>
              </a:rPr>
              <a:t>(1,1.5) &lt;- </a:t>
            </a:r>
            <a:r>
              <a:rPr lang="ko-KR" altLang="en-US" dirty="0" smtClean="0">
                <a:solidFill>
                  <a:srgbClr val="FF0000"/>
                </a:solidFill>
              </a:rPr>
              <a:t>클러스터 </a:t>
            </a:r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ko-KR" altLang="en-US" dirty="0" smtClean="0">
                <a:solidFill>
                  <a:srgbClr val="FF0000"/>
                </a:solidFill>
              </a:rPr>
              <a:t>새로운 </a:t>
            </a:r>
            <a:r>
              <a:rPr lang="ko-KR" altLang="en-US" dirty="0" err="1" smtClean="0">
                <a:solidFill>
                  <a:srgbClr val="FF0000"/>
                </a:solidFill>
              </a:rPr>
              <a:t>중심값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3898" y="4647950"/>
            <a:ext cx="8728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 (4) </a:t>
            </a:r>
            <a:r>
              <a:rPr lang="ko-KR" altLang="en-US" dirty="0">
                <a:latin typeface="+mn-ea"/>
              </a:rPr>
              <a:t>클러스터 중심 값 계산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클러스터 내 모든 </a:t>
            </a:r>
            <a:r>
              <a:rPr lang="ko-KR" altLang="en-US" dirty="0" smtClean="0">
                <a:latin typeface="+mn-ea"/>
              </a:rPr>
              <a:t>데이터의 평균 </a:t>
            </a:r>
            <a:r>
              <a:rPr lang="ko-KR" altLang="en-US" dirty="0">
                <a:latin typeface="+mn-ea"/>
              </a:rPr>
              <a:t>값 계산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75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K-means </a:t>
            </a:r>
            <a:r>
              <a:rPr lang="ko-KR" altLang="en-US" sz="2400" b="1" dirty="0" err="1" smtClean="0">
                <a:latin typeface="+mn-ea"/>
              </a:rPr>
              <a:t>클러스터링</a:t>
            </a:r>
            <a:r>
              <a:rPr lang="ko-KR" altLang="en-US" sz="2400" b="1" dirty="0" smtClean="0">
                <a:latin typeface="+mn-ea"/>
              </a:rPr>
              <a:t> 예제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8370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 : k-means</a:t>
            </a:r>
            <a:r>
              <a:rPr lang="ko-KR" altLang="en-US" sz="2000" b="1" dirty="0" smtClean="0">
                <a:latin typeface="+mn-ea"/>
              </a:rPr>
              <a:t>를 이용한 단순 </a:t>
            </a:r>
            <a:r>
              <a:rPr lang="ko-KR" altLang="en-US" sz="2000" b="1" dirty="0" err="1" smtClean="0">
                <a:latin typeface="+mn-ea"/>
              </a:rPr>
              <a:t>클러스터링</a:t>
            </a:r>
            <a:r>
              <a:rPr lang="ko-KR" altLang="en-US" sz="2000" b="1" dirty="0" smtClean="0">
                <a:latin typeface="+mn-ea"/>
              </a:rPr>
              <a:t> 예제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(3) </a:t>
            </a:r>
            <a:r>
              <a:rPr lang="ko-KR" altLang="en-US" sz="2000" dirty="0" err="1" smtClean="0">
                <a:latin typeface="+mn-ea"/>
              </a:rPr>
              <a:t>재클러스터링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- </a:t>
            </a:r>
            <a:r>
              <a:rPr lang="ko-KR" altLang="en-US" sz="2000" dirty="0">
                <a:latin typeface="+mn-ea"/>
              </a:rPr>
              <a:t>각 클러스터의 중심점과의 거리 계산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6" name="내용 개체 틀 3"/>
          <p:cNvSpPr>
            <a:spLocks noGrp="1"/>
          </p:cNvSpPr>
          <p:nvPr/>
        </p:nvSpPr>
        <p:spPr bwMode="auto">
          <a:xfrm>
            <a:off x="2050066" y="1551168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AutoShape 20"/>
          <p:cNvSpPr>
            <a:spLocks noChangeArrowheads="1"/>
          </p:cNvSpPr>
          <p:nvPr/>
        </p:nvSpPr>
        <p:spPr bwMode="auto">
          <a:xfrm>
            <a:off x="1778544" y="1757347"/>
            <a:ext cx="8501122" cy="5075513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5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689010"/>
              </p:ext>
            </p:extLst>
          </p:nvPr>
        </p:nvGraphicFramePr>
        <p:xfrm>
          <a:off x="2579843" y="1949760"/>
          <a:ext cx="6898525" cy="4690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488"/>
                <a:gridCol w="2564524"/>
                <a:gridCol w="620111"/>
                <a:gridCol w="2909402"/>
              </a:tblGrid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데이터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클러스터 </a:t>
                      </a:r>
                      <a:r>
                        <a:rPr lang="en-US" altLang="ko-KR" sz="1400" dirty="0" smtClean="0"/>
                        <a:t>A</a:t>
                      </a:r>
                      <a:r>
                        <a:rPr lang="ko-KR" altLang="en-US" sz="1400" dirty="0" smtClean="0"/>
                        <a:t>의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중심점 </a:t>
                      </a:r>
                      <a:r>
                        <a:rPr lang="en-US" altLang="ko-KR" sz="1400" dirty="0" smtClean="0"/>
                        <a:t>(1, 1.5)</a:t>
                      </a:r>
                      <a:r>
                        <a:rPr lang="ko-KR" altLang="en-US" sz="1400" dirty="0" smtClean="0"/>
                        <a:t>과의 거리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대소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비교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클러스터 </a:t>
                      </a:r>
                      <a:r>
                        <a:rPr lang="en-US" altLang="ko-KR" sz="1400" dirty="0" smtClean="0"/>
                        <a:t>B</a:t>
                      </a:r>
                      <a:r>
                        <a:rPr lang="ko-KR" altLang="en-US" sz="1400" dirty="0" smtClean="0"/>
                        <a:t>의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중심점 </a:t>
                      </a:r>
                      <a:r>
                        <a:rPr lang="en-US" altLang="ko-KR" sz="1400" dirty="0" smtClean="0"/>
                        <a:t>(5.85, 5.71)</a:t>
                      </a:r>
                      <a:r>
                        <a:rPr lang="ko-KR" altLang="en-US" sz="1400" dirty="0" smtClean="0"/>
                        <a:t>과의 거리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63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31591" t="-113158" r="-138717" b="-81184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en-US" altLang="ko-KR" sz="18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7526" t="-113158" r="-1048" b="-811842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altLang="ko-KR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31591" t="-210390" r="-138717" b="-70129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en-US" altLang="ko-KR" sz="1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7526" t="-210390" r="-1048" b="-701299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altLang="ko-KR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31591" t="-314474" r="-138717" b="-61052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en-US" altLang="ko-KR" sz="1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7526" t="-314474" r="-1048" b="-610526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31591" t="-414474" r="-138717" b="-51052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ko-KR" altLang="en-US" sz="1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7526" t="-414474" r="-1048" b="-510526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31591" t="-514474" r="-138717" b="-41052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ko-KR" altLang="en-US" sz="1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7526" t="-514474" r="-1048" b="-410526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31591" t="-614474" r="-138717" b="-31052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en-US" altLang="ko-KR" sz="18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7526" t="-614474" r="-1048" b="-310526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31591" t="-705195" r="-138717" b="-20649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en-US" altLang="ko-KR" sz="18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7526" t="-705195" r="-1048" b="-206494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31591" t="-815789" r="-138717" b="-10921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en-US" altLang="ko-KR" sz="18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7526" t="-815789" r="-1048" b="-109211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31591" t="-915789" r="-138717" b="-921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en-US" altLang="ko-KR" sz="18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7526" t="-915789" r="-1048" b="-9211"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2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K-means </a:t>
            </a:r>
            <a:r>
              <a:rPr lang="ko-KR" altLang="en-US" sz="2400" b="1" dirty="0" err="1" smtClean="0">
                <a:latin typeface="+mn-ea"/>
              </a:rPr>
              <a:t>클러스터링</a:t>
            </a:r>
            <a:r>
              <a:rPr lang="ko-KR" altLang="en-US" sz="2400" b="1" dirty="0" smtClean="0">
                <a:latin typeface="+mn-ea"/>
              </a:rPr>
              <a:t> 예제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8370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 : k-means</a:t>
            </a:r>
            <a:r>
              <a:rPr lang="ko-KR" altLang="en-US" sz="2000" b="1" dirty="0" smtClean="0">
                <a:latin typeface="+mn-ea"/>
              </a:rPr>
              <a:t>를 이용한 단순 </a:t>
            </a:r>
            <a:r>
              <a:rPr lang="ko-KR" altLang="en-US" sz="2000" b="1" dirty="0" err="1" smtClean="0">
                <a:latin typeface="+mn-ea"/>
              </a:rPr>
              <a:t>클러스터링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예제</a:t>
            </a:r>
            <a:endParaRPr lang="en-US" altLang="ko-KR" sz="2000" b="1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(</a:t>
            </a:r>
            <a:r>
              <a:rPr lang="en-US" altLang="ko-KR" sz="2000" dirty="0">
                <a:latin typeface="+mn-ea"/>
              </a:rPr>
              <a:t>3) </a:t>
            </a:r>
            <a:r>
              <a:rPr lang="ko-KR" altLang="en-US" sz="2000" dirty="0" err="1">
                <a:latin typeface="+mn-ea"/>
              </a:rPr>
              <a:t>재클러스터링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– </a:t>
            </a:r>
            <a:r>
              <a:rPr lang="ko-KR" altLang="en-US" sz="2000" dirty="0">
                <a:latin typeface="+mn-ea"/>
              </a:rPr>
              <a:t>결과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6" name="내용 개체 틀 3"/>
          <p:cNvSpPr>
            <a:spLocks noGrp="1"/>
          </p:cNvSpPr>
          <p:nvPr/>
        </p:nvSpPr>
        <p:spPr bwMode="auto">
          <a:xfrm>
            <a:off x="2050066" y="1551168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1679327" y="1710826"/>
            <a:ext cx="8501122" cy="4891739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2806345512"/>
              </p:ext>
            </p:extLst>
          </p:nvPr>
        </p:nvGraphicFramePr>
        <p:xfrm>
          <a:off x="2881888" y="1922046"/>
          <a:ext cx="6096000" cy="4120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타원 18"/>
          <p:cNvSpPr/>
          <p:nvPr/>
        </p:nvSpPr>
        <p:spPr>
          <a:xfrm>
            <a:off x="3915892" y="4257737"/>
            <a:ext cx="1270662" cy="1129058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 rot="19290861">
            <a:off x="5658904" y="2608258"/>
            <a:ext cx="2211303" cy="1241720"/>
          </a:xfrm>
          <a:prstGeom prst="ellipse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6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K-means </a:t>
            </a:r>
            <a:r>
              <a:rPr lang="ko-KR" altLang="en-US" sz="2400" b="1" dirty="0" err="1" smtClean="0">
                <a:latin typeface="+mn-ea"/>
              </a:rPr>
              <a:t>클러스터링</a:t>
            </a:r>
            <a:r>
              <a:rPr lang="ko-KR" altLang="en-US" sz="2400" b="1" dirty="0" smtClean="0">
                <a:latin typeface="+mn-ea"/>
              </a:rPr>
              <a:t> 예제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111543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 : k-means</a:t>
            </a:r>
            <a:r>
              <a:rPr lang="ko-KR" altLang="en-US" sz="2000" b="1" dirty="0" smtClean="0">
                <a:latin typeface="+mn-ea"/>
              </a:rPr>
              <a:t>를 이용한 단순 </a:t>
            </a:r>
            <a:r>
              <a:rPr lang="ko-KR" altLang="en-US" sz="2000" b="1" dirty="0" err="1" smtClean="0">
                <a:latin typeface="+mn-ea"/>
              </a:rPr>
              <a:t>클러스터링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예제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0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내용 개체 틀 3"/>
          <p:cNvSpPr>
            <a:spLocks noGrp="1"/>
          </p:cNvSpPr>
          <p:nvPr/>
        </p:nvSpPr>
        <p:spPr bwMode="auto">
          <a:xfrm>
            <a:off x="1724246" y="1449294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977461" y="5190265"/>
            <a:ext cx="10110953" cy="1383544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591707"/>
              </p:ext>
            </p:extLst>
          </p:nvPr>
        </p:nvGraphicFramePr>
        <p:xfrm>
          <a:off x="4879177" y="2125051"/>
          <a:ext cx="5112567" cy="1066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704189"/>
                <a:gridCol w="1704189"/>
                <a:gridCol w="1704189"/>
              </a:tblGrid>
              <a:tr h="292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클러스터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중심점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할당 데이터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2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A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(1, 1.5)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1, 2, 3, 4, 5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B</a:t>
                      </a:r>
                      <a:endParaRPr lang="ko-KR" altLang="en-US" sz="1200" dirty="0" smtClean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(5.85, 5.71)</a:t>
                      </a:r>
                      <a:endParaRPr lang="ko-KR" altLang="en-US" sz="1200" dirty="0" smtClean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6, 7, 8, 9</a:t>
                      </a:r>
                      <a:endParaRPr lang="ko-KR" altLang="en-US" sz="1200" dirty="0" smtClean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5272"/>
              </p:ext>
            </p:extLst>
          </p:nvPr>
        </p:nvGraphicFramePr>
        <p:xfrm>
          <a:off x="1854841" y="1358550"/>
          <a:ext cx="2880318" cy="295005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0106"/>
                <a:gridCol w="960106"/>
                <a:gridCol w="960106"/>
              </a:tblGrid>
              <a:tr h="416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Instance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2822" y="5398683"/>
            <a:ext cx="4370328" cy="1082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489115" y="6021175"/>
            <a:ext cx="497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→ </a:t>
            </a:r>
            <a:r>
              <a:rPr lang="en-US" dirty="0" smtClean="0">
                <a:solidFill>
                  <a:srgbClr val="FF0000"/>
                </a:solidFill>
              </a:rPr>
              <a:t>(8.5,8.5) &lt;- </a:t>
            </a:r>
            <a:r>
              <a:rPr lang="ko-KR" altLang="en-US" dirty="0" smtClean="0">
                <a:solidFill>
                  <a:srgbClr val="FF0000"/>
                </a:solidFill>
              </a:rPr>
              <a:t>클러스터 </a:t>
            </a:r>
            <a:r>
              <a:rPr lang="en-US" altLang="ko-KR" dirty="0">
                <a:solidFill>
                  <a:srgbClr val="FF0000"/>
                </a:solidFill>
              </a:rPr>
              <a:t>B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ko-KR" altLang="en-US" dirty="0" smtClean="0">
                <a:solidFill>
                  <a:srgbClr val="FF0000"/>
                </a:solidFill>
              </a:rPr>
              <a:t>새로운 </a:t>
            </a:r>
            <a:r>
              <a:rPr lang="ko-KR" altLang="en-US" dirty="0" err="1" smtClean="0">
                <a:solidFill>
                  <a:srgbClr val="FF0000"/>
                </a:solidFill>
              </a:rPr>
              <a:t>중심값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69715" y="5486401"/>
            <a:ext cx="568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→ </a:t>
            </a:r>
            <a:r>
              <a:rPr lang="en-US" dirty="0" smtClean="0">
                <a:solidFill>
                  <a:srgbClr val="FF0000"/>
                </a:solidFill>
              </a:rPr>
              <a:t>(1.8,1.8) &lt;- </a:t>
            </a:r>
            <a:r>
              <a:rPr lang="ko-KR" altLang="en-US" dirty="0" smtClean="0">
                <a:solidFill>
                  <a:srgbClr val="FF0000"/>
                </a:solidFill>
              </a:rPr>
              <a:t>클러스터 </a:t>
            </a:r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ko-KR" altLang="en-US" dirty="0" smtClean="0">
                <a:solidFill>
                  <a:srgbClr val="FF0000"/>
                </a:solidFill>
              </a:rPr>
              <a:t>새로운 </a:t>
            </a:r>
            <a:r>
              <a:rPr lang="ko-KR" altLang="en-US" dirty="0" err="1" smtClean="0">
                <a:solidFill>
                  <a:srgbClr val="FF0000"/>
                </a:solidFill>
              </a:rPr>
              <a:t>중심값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82822" y="4685209"/>
            <a:ext cx="8728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 (4) </a:t>
            </a:r>
            <a:r>
              <a:rPr lang="ko-KR" altLang="en-US" dirty="0">
                <a:latin typeface="+mn-ea"/>
              </a:rPr>
              <a:t>클러스터 중심 값 계산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클러스터 내 모든 </a:t>
            </a:r>
            <a:r>
              <a:rPr lang="ko-KR" altLang="en-US" dirty="0" smtClean="0">
                <a:latin typeface="+mn-ea"/>
              </a:rPr>
              <a:t>데이터의 평균 </a:t>
            </a:r>
            <a:r>
              <a:rPr lang="ko-KR" altLang="en-US" dirty="0">
                <a:latin typeface="+mn-ea"/>
              </a:rPr>
              <a:t>값 계산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77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K-means </a:t>
            </a:r>
            <a:r>
              <a:rPr lang="ko-KR" altLang="en-US" sz="2400" b="1" dirty="0" err="1" smtClean="0">
                <a:latin typeface="+mn-ea"/>
              </a:rPr>
              <a:t>클러스터링</a:t>
            </a:r>
            <a:r>
              <a:rPr lang="ko-KR" altLang="en-US" sz="2400" b="1" dirty="0" smtClean="0">
                <a:latin typeface="+mn-ea"/>
              </a:rPr>
              <a:t> 예제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8370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 : k-means</a:t>
            </a:r>
            <a:r>
              <a:rPr lang="ko-KR" altLang="en-US" sz="2000" b="1" dirty="0" smtClean="0">
                <a:latin typeface="+mn-ea"/>
              </a:rPr>
              <a:t>를 이용한 단순 </a:t>
            </a:r>
            <a:r>
              <a:rPr lang="ko-KR" altLang="en-US" sz="2000" b="1" dirty="0" err="1" smtClean="0">
                <a:latin typeface="+mn-ea"/>
              </a:rPr>
              <a:t>클러스터링</a:t>
            </a:r>
            <a:r>
              <a:rPr lang="ko-KR" altLang="en-US" sz="2000" b="1" dirty="0" smtClean="0">
                <a:latin typeface="+mn-ea"/>
              </a:rPr>
              <a:t> 예제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(3) </a:t>
            </a:r>
            <a:r>
              <a:rPr lang="ko-KR" altLang="en-US" sz="2000" dirty="0" err="1">
                <a:latin typeface="+mn-ea"/>
              </a:rPr>
              <a:t>재클러스터링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- </a:t>
            </a:r>
            <a:r>
              <a:rPr lang="ko-KR" altLang="en-US" sz="2000" dirty="0">
                <a:latin typeface="+mn-ea"/>
              </a:rPr>
              <a:t>각 클러스터의 중심점과의 거리 계산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0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1689837" y="1551168"/>
            <a:ext cx="8501122" cy="5206984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541126"/>
              </p:ext>
            </p:extLst>
          </p:nvPr>
        </p:nvGraphicFramePr>
        <p:xfrm>
          <a:off x="2522236" y="1868841"/>
          <a:ext cx="6898525" cy="4690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898"/>
                <a:gridCol w="2785242"/>
                <a:gridCol w="746234"/>
                <a:gridCol w="2628151"/>
              </a:tblGrid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데이터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클러스터 </a:t>
                      </a:r>
                      <a:r>
                        <a:rPr lang="en-US" altLang="ko-KR" sz="1400" dirty="0" smtClean="0"/>
                        <a:t>A</a:t>
                      </a:r>
                      <a:r>
                        <a:rPr lang="ko-KR" altLang="en-US" sz="1400" dirty="0" smtClean="0"/>
                        <a:t>의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중심점 </a:t>
                      </a:r>
                      <a:r>
                        <a:rPr lang="en-US" altLang="ko-KR" sz="1400" dirty="0" smtClean="0"/>
                        <a:t>(1.8, 1.8)</a:t>
                      </a:r>
                      <a:r>
                        <a:rPr lang="ko-KR" altLang="en-US" sz="1400" dirty="0" smtClean="0"/>
                        <a:t>과의 거리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대소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비교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클러스터 </a:t>
                      </a:r>
                      <a:r>
                        <a:rPr lang="en-US" altLang="ko-KR" sz="1400" dirty="0" smtClean="0"/>
                        <a:t>B</a:t>
                      </a:r>
                      <a:r>
                        <a:rPr lang="ko-KR" altLang="en-US" sz="1400" dirty="0" smtClean="0"/>
                        <a:t>의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중심점 </a:t>
                      </a:r>
                      <a:r>
                        <a:rPr lang="en-US" altLang="ko-KR" sz="1400" dirty="0" smtClean="0"/>
                        <a:t>(8.5, 8.5)</a:t>
                      </a:r>
                      <a:r>
                        <a:rPr lang="ko-KR" altLang="en-US" sz="1400" dirty="0" smtClean="0"/>
                        <a:t>과의 거리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63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6638" t="-113158" r="-121834" b="-81184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en-US" altLang="ko-KR" sz="18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62500" t="-113158" r="-926" b="-811842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altLang="ko-KR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6638" t="-210390" r="-121834" b="-70129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en-US" altLang="ko-KR" sz="1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62500" t="-210390" r="-926" b="-701299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altLang="ko-KR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6638" t="-314474" r="-121834" b="-61052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en-US" altLang="ko-KR" sz="1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62500" t="-314474" r="-926" b="-610526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6638" t="-414474" r="-121834" b="-51052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ko-KR" altLang="en-US" sz="1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62500" t="-414474" r="-926" b="-510526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6638" t="-514474" r="-121834" b="-41052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ko-KR" altLang="en-US" sz="1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62500" t="-514474" r="-926" b="-410526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6638" t="-614474" r="-121834" b="-31052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en-US" altLang="ko-KR" sz="18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62500" t="-614474" r="-926" b="-310526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6638" t="-705195" r="-121834" b="-20649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en-US" altLang="ko-KR" sz="18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62500" t="-705195" r="-926" b="-206494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6638" t="-815789" r="-121834" b="-10921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en-US" altLang="ko-KR" sz="18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62500" t="-815789" r="-926" b="-109211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6638" t="-915789" r="-121834" b="-921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en-US" altLang="ko-KR" sz="18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62500" t="-915789" r="-926" b="-9211"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74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K-means </a:t>
            </a:r>
            <a:r>
              <a:rPr lang="ko-KR" altLang="en-US" sz="2400" b="1" dirty="0" err="1" smtClean="0">
                <a:latin typeface="+mn-ea"/>
              </a:rPr>
              <a:t>클러스터링</a:t>
            </a:r>
            <a:r>
              <a:rPr lang="ko-KR" altLang="en-US" sz="2400" b="1" dirty="0" smtClean="0">
                <a:latin typeface="+mn-ea"/>
              </a:rPr>
              <a:t> 예제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8370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 : k-means</a:t>
            </a:r>
            <a:r>
              <a:rPr lang="ko-KR" altLang="en-US" sz="2000" b="1" dirty="0" smtClean="0">
                <a:latin typeface="+mn-ea"/>
              </a:rPr>
              <a:t>를 이용한 단순 </a:t>
            </a:r>
            <a:r>
              <a:rPr lang="ko-KR" altLang="en-US" sz="2000" b="1" dirty="0" err="1" smtClean="0">
                <a:latin typeface="+mn-ea"/>
              </a:rPr>
              <a:t>클러스터링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예제</a:t>
            </a:r>
            <a:endParaRPr lang="en-US" altLang="ko-KR" sz="2000" b="1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(3) </a:t>
            </a:r>
            <a:r>
              <a:rPr lang="ko-KR" altLang="en-US" sz="2000" dirty="0" err="1">
                <a:latin typeface="+mn-ea"/>
              </a:rPr>
              <a:t>재클러스터링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– </a:t>
            </a:r>
            <a:r>
              <a:rPr lang="ko-KR" altLang="en-US" sz="2000" dirty="0">
                <a:latin typeface="+mn-ea"/>
              </a:rPr>
              <a:t>결과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0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AutoShape 20"/>
          <p:cNvSpPr>
            <a:spLocks noChangeArrowheads="1"/>
          </p:cNvSpPr>
          <p:nvPr/>
        </p:nvSpPr>
        <p:spPr bwMode="auto">
          <a:xfrm>
            <a:off x="1542692" y="1673742"/>
            <a:ext cx="8501122" cy="4830160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2457826407"/>
              </p:ext>
            </p:extLst>
          </p:nvPr>
        </p:nvGraphicFramePr>
        <p:xfrm>
          <a:off x="2731879" y="2038998"/>
          <a:ext cx="6096000" cy="4120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타원 15"/>
          <p:cNvSpPr/>
          <p:nvPr/>
        </p:nvSpPr>
        <p:spPr>
          <a:xfrm>
            <a:off x="3686476" y="4199646"/>
            <a:ext cx="1351547" cy="1209752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 rot="19290861">
            <a:off x="5658904" y="2608258"/>
            <a:ext cx="2211303" cy="1241720"/>
          </a:xfrm>
          <a:prstGeom prst="ellipse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89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910029"/>
              </p:ext>
            </p:extLst>
          </p:nvPr>
        </p:nvGraphicFramePr>
        <p:xfrm>
          <a:off x="2020277" y="2032645"/>
          <a:ext cx="8128000" cy="2574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138"/>
                <a:gridCol w="5974862"/>
              </a:tblGrid>
              <a:tr h="858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강의명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-means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8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주차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 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8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담당교수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유성준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8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K-means </a:t>
            </a:r>
            <a:r>
              <a:rPr lang="ko-KR" altLang="en-US" sz="2400" b="1" dirty="0" err="1" smtClean="0">
                <a:latin typeface="+mn-ea"/>
              </a:rPr>
              <a:t>클러스터링</a:t>
            </a:r>
            <a:r>
              <a:rPr lang="ko-KR" altLang="en-US" sz="2400" b="1" dirty="0" smtClean="0">
                <a:latin typeface="+mn-ea"/>
              </a:rPr>
              <a:t> 예제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10944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 : k-means</a:t>
            </a:r>
            <a:r>
              <a:rPr lang="ko-KR" altLang="en-US" sz="2000" b="1" dirty="0" smtClean="0">
                <a:latin typeface="+mn-ea"/>
              </a:rPr>
              <a:t>를 이용한 단순 </a:t>
            </a:r>
            <a:r>
              <a:rPr lang="ko-KR" altLang="en-US" sz="2000" b="1" dirty="0" err="1" smtClean="0">
                <a:latin typeface="+mn-ea"/>
              </a:rPr>
              <a:t>클러스터링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예제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0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AutoShape 20"/>
          <p:cNvSpPr>
            <a:spLocks noChangeArrowheads="1"/>
          </p:cNvSpPr>
          <p:nvPr/>
        </p:nvSpPr>
        <p:spPr bwMode="auto">
          <a:xfrm>
            <a:off x="1643390" y="5252263"/>
            <a:ext cx="8501122" cy="1440012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404294"/>
              </p:ext>
            </p:extLst>
          </p:nvPr>
        </p:nvGraphicFramePr>
        <p:xfrm>
          <a:off x="4948125" y="2156050"/>
          <a:ext cx="5112567" cy="1066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704189"/>
                <a:gridCol w="1704189"/>
                <a:gridCol w="1704189"/>
              </a:tblGrid>
              <a:tr h="292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클러스터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중심점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할당 데이터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2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(1.8, 1.8)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1, 2, 3, 4, 5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</a:t>
                      </a:r>
                      <a:endParaRPr lang="ko-KR" altLang="en-US" sz="1200" dirty="0" smtClean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(8.5, 8.5)</a:t>
                      </a:r>
                      <a:endParaRPr lang="ko-KR" altLang="en-US" sz="1200" dirty="0" smtClean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6, 7, 8, 9</a:t>
                      </a:r>
                      <a:endParaRPr lang="ko-KR" altLang="en-US" sz="1200" dirty="0" smtClean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386017"/>
              </p:ext>
            </p:extLst>
          </p:nvPr>
        </p:nvGraphicFramePr>
        <p:xfrm>
          <a:off x="1923789" y="1389549"/>
          <a:ext cx="2880318" cy="295005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0106"/>
                <a:gridCol w="960106"/>
                <a:gridCol w="960106"/>
              </a:tblGrid>
              <a:tr h="416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r>
                        <a:rPr lang="ko-KR" altLang="en-US" sz="1400" dirty="0" smtClean="0"/>
                        <a:t>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r>
                        <a:rPr lang="ko-KR" altLang="en-US" sz="1400" dirty="0" smtClean="0"/>
                        <a:t>축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7822" y="5515058"/>
            <a:ext cx="4370328" cy="1082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6154115" y="6137550"/>
            <a:ext cx="497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→ </a:t>
            </a:r>
            <a:r>
              <a:rPr lang="en-US" dirty="0" smtClean="0">
                <a:solidFill>
                  <a:srgbClr val="FF0000"/>
                </a:solidFill>
              </a:rPr>
              <a:t>(8.5,8.5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변화 없음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34715" y="5602776"/>
            <a:ext cx="568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→ </a:t>
            </a:r>
            <a:r>
              <a:rPr lang="en-US" dirty="0" smtClean="0">
                <a:solidFill>
                  <a:srgbClr val="FF0000"/>
                </a:solidFill>
              </a:rPr>
              <a:t>(1.8,1.8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변화 없음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82822" y="4685209"/>
            <a:ext cx="8728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 (4) </a:t>
            </a:r>
            <a:r>
              <a:rPr lang="ko-KR" altLang="en-US" dirty="0">
                <a:latin typeface="+mn-ea"/>
              </a:rPr>
              <a:t>클러스터 중심 값 계산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클러스터 내 모든 </a:t>
            </a:r>
            <a:r>
              <a:rPr lang="ko-KR" altLang="en-US" dirty="0" smtClean="0">
                <a:latin typeface="+mn-ea"/>
              </a:rPr>
              <a:t>데이터의 평균 </a:t>
            </a:r>
            <a:r>
              <a:rPr lang="ko-KR" altLang="en-US" dirty="0">
                <a:latin typeface="+mn-ea"/>
              </a:rPr>
              <a:t>값 계산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10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K-means </a:t>
            </a:r>
            <a:r>
              <a:rPr lang="ko-KR" altLang="en-US" sz="2400" b="1" dirty="0" err="1" smtClean="0">
                <a:latin typeface="+mn-ea"/>
              </a:rPr>
              <a:t>클러스터링</a:t>
            </a:r>
            <a:r>
              <a:rPr lang="ko-KR" altLang="en-US" sz="2400" b="1" dirty="0" smtClean="0">
                <a:latin typeface="+mn-ea"/>
              </a:rPr>
              <a:t> 예제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8370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 : k-means</a:t>
            </a:r>
            <a:r>
              <a:rPr lang="ko-KR" altLang="en-US" sz="2000" b="1" dirty="0" smtClean="0">
                <a:latin typeface="+mn-ea"/>
              </a:rPr>
              <a:t>를 이용한 단순 </a:t>
            </a:r>
            <a:r>
              <a:rPr lang="ko-KR" altLang="en-US" sz="2000" b="1" dirty="0" err="1" smtClean="0">
                <a:latin typeface="+mn-ea"/>
              </a:rPr>
              <a:t>클러스터링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예제</a:t>
            </a:r>
            <a:endParaRPr lang="en-US" altLang="ko-KR" sz="2000" b="1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(3) </a:t>
            </a:r>
            <a:r>
              <a:rPr lang="ko-KR" altLang="en-US" sz="2000" dirty="0" err="1">
                <a:latin typeface="+mn-ea"/>
              </a:rPr>
              <a:t>재클러스터링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– </a:t>
            </a:r>
            <a:r>
              <a:rPr lang="ko-KR" altLang="en-US" sz="2000" dirty="0">
                <a:latin typeface="+mn-ea"/>
              </a:rPr>
              <a:t>결과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0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내용 개체 틀 3"/>
          <p:cNvSpPr>
            <a:spLocks noGrp="1"/>
          </p:cNvSpPr>
          <p:nvPr/>
        </p:nvSpPr>
        <p:spPr bwMode="auto">
          <a:xfrm>
            <a:off x="1955473" y="1369612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1683951" y="1699125"/>
            <a:ext cx="8501122" cy="4921938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1" name="차트 20"/>
          <p:cNvGraphicFramePr/>
          <p:nvPr>
            <p:extLst>
              <p:ext uri="{D42A27DB-BD31-4B8C-83A1-F6EECF244321}">
                <p14:modId xmlns:p14="http://schemas.microsoft.com/office/powerpoint/2010/main" val="2717281282"/>
              </p:ext>
            </p:extLst>
          </p:nvPr>
        </p:nvGraphicFramePr>
        <p:xfrm>
          <a:off x="2826830" y="1930033"/>
          <a:ext cx="6096000" cy="4120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타원 21"/>
          <p:cNvSpPr/>
          <p:nvPr/>
        </p:nvSpPr>
        <p:spPr>
          <a:xfrm>
            <a:off x="3900797" y="4306297"/>
            <a:ext cx="1218803" cy="1008112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612719" y="2381131"/>
            <a:ext cx="1050702" cy="783735"/>
          </a:xfrm>
          <a:prstGeom prst="ellipse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"/>
          <p:cNvSpPr txBox="1"/>
          <p:nvPr/>
        </p:nvSpPr>
        <p:spPr>
          <a:xfrm>
            <a:off x="7945157" y="5091645"/>
            <a:ext cx="799612" cy="341073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클러스터 </a:t>
            </a:r>
            <a:r>
              <a:rPr lang="en-US" altLang="ko-KR" sz="1000" dirty="0"/>
              <a:t>A</a:t>
            </a:r>
            <a:r>
              <a:rPr lang="ko-KR" altLang="en-US" sz="1000" dirty="0" smtClean="0"/>
              <a:t>의 </a:t>
            </a:r>
            <a:endParaRPr lang="en-US" altLang="ko-KR" sz="1000" dirty="0" smtClean="0"/>
          </a:p>
          <a:p>
            <a:r>
              <a:rPr lang="ko-KR" altLang="en-US" sz="1000" dirty="0" smtClean="0"/>
              <a:t>네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번째 중심점</a:t>
            </a:r>
            <a:endParaRPr lang="ko-KR" altLang="en-US" sz="1000" dirty="0"/>
          </a:p>
        </p:txBody>
      </p:sp>
      <p:sp>
        <p:nvSpPr>
          <p:cNvPr id="14" name="TextBox 1"/>
          <p:cNvSpPr txBox="1"/>
          <p:nvPr/>
        </p:nvSpPr>
        <p:spPr>
          <a:xfrm>
            <a:off x="7894665" y="2927472"/>
            <a:ext cx="1027420" cy="341073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/>
              <a:t>클러스터 </a:t>
            </a:r>
            <a:r>
              <a:rPr lang="en-US" altLang="ko-KR" sz="1050" dirty="0"/>
              <a:t>B</a:t>
            </a:r>
            <a:r>
              <a:rPr lang="ko-KR" altLang="en-US" sz="1050" dirty="0" smtClean="0"/>
              <a:t>의 </a:t>
            </a:r>
            <a:endParaRPr lang="en-US" altLang="ko-KR" sz="1050" dirty="0" smtClean="0"/>
          </a:p>
          <a:p>
            <a:r>
              <a:rPr lang="ko-KR" altLang="en-US" sz="1050" dirty="0" smtClean="0"/>
              <a:t>네 </a:t>
            </a:r>
            <a:r>
              <a:rPr lang="ko-KR" altLang="en-US" sz="1050" dirty="0" smtClean="0"/>
              <a:t>번째 중심점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9924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K-means </a:t>
            </a:r>
            <a:r>
              <a:rPr lang="ko-KR" altLang="en-US" sz="2400" b="1" dirty="0" err="1" smtClean="0">
                <a:latin typeface="+mn-ea"/>
              </a:rPr>
              <a:t>클러스터링</a:t>
            </a:r>
            <a:r>
              <a:rPr lang="ko-KR" altLang="en-US" sz="2400" b="1" dirty="0" smtClean="0">
                <a:latin typeface="+mn-ea"/>
              </a:rPr>
              <a:t> 예제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83702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 : k-means</a:t>
            </a:r>
            <a:r>
              <a:rPr lang="ko-KR" altLang="en-US" sz="2000" b="1" dirty="0" smtClean="0">
                <a:latin typeface="+mn-ea"/>
              </a:rPr>
              <a:t>를 이용한 단순 </a:t>
            </a:r>
            <a:r>
              <a:rPr lang="ko-KR" altLang="en-US" sz="2000" b="1" dirty="0" err="1" smtClean="0">
                <a:latin typeface="+mn-ea"/>
              </a:rPr>
              <a:t>클러스터링</a:t>
            </a:r>
            <a:r>
              <a:rPr lang="ko-KR" altLang="en-US" sz="2000" b="1" dirty="0" smtClean="0">
                <a:latin typeface="+mn-ea"/>
              </a:rPr>
              <a:t> 예제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  </a:t>
            </a:r>
            <a:r>
              <a:rPr lang="ko-KR" altLang="en-US" sz="2000" dirty="0" err="1" smtClean="0">
                <a:latin typeface="+mn-ea"/>
              </a:rPr>
              <a:t>클러스터링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최종 결과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0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내용 개체 틀 3"/>
          <p:cNvSpPr>
            <a:spLocks noGrp="1"/>
          </p:cNvSpPr>
          <p:nvPr/>
        </p:nvSpPr>
        <p:spPr bwMode="auto">
          <a:xfrm>
            <a:off x="1955473" y="1369612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내용 개체 틀 3"/>
          <p:cNvSpPr>
            <a:spLocks noGrp="1"/>
          </p:cNvSpPr>
          <p:nvPr/>
        </p:nvSpPr>
        <p:spPr bwMode="auto">
          <a:xfrm>
            <a:off x="1747060" y="1623177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AutoShape 20"/>
          <p:cNvSpPr>
            <a:spLocks noChangeArrowheads="1"/>
          </p:cNvSpPr>
          <p:nvPr/>
        </p:nvSpPr>
        <p:spPr bwMode="auto">
          <a:xfrm>
            <a:off x="1313258" y="1884159"/>
            <a:ext cx="9548064" cy="4658245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b="1" kern="0" dirty="0" smtClean="0">
                <a:solidFill>
                  <a:schemeClr val="tx1"/>
                </a:solidFill>
                <a:latin typeface="+mn-ea"/>
              </a:rPr>
              <a:t>클러스터 </a:t>
            </a:r>
            <a:r>
              <a:rPr lang="en-US" altLang="ko-KR" b="1" kern="0" dirty="0" smtClean="0">
                <a:solidFill>
                  <a:schemeClr val="tx1"/>
                </a:solidFill>
                <a:latin typeface="+mn-ea"/>
              </a:rPr>
              <a:t>A</a:t>
            </a:r>
            <a:r>
              <a:rPr lang="ko-KR" altLang="en-US" b="1" kern="0" dirty="0" smtClean="0">
                <a:solidFill>
                  <a:schemeClr val="tx1"/>
                </a:solidFill>
                <a:latin typeface="+mn-ea"/>
              </a:rPr>
              <a:t>의 </a:t>
            </a:r>
            <a:r>
              <a:rPr lang="ko-KR" altLang="en-US" b="1" kern="0" dirty="0" smtClean="0">
                <a:solidFill>
                  <a:schemeClr val="tx1"/>
                </a:solidFill>
                <a:latin typeface="+mn-ea"/>
              </a:rPr>
              <a:t>중심 값이 </a:t>
            </a:r>
            <a:r>
              <a:rPr lang="ko-KR" altLang="en-US" b="1" kern="0" dirty="0" smtClean="0">
                <a:solidFill>
                  <a:schemeClr val="tx1"/>
                </a:solidFill>
                <a:latin typeface="+mn-ea"/>
              </a:rPr>
              <a:t>초기 값 </a:t>
            </a:r>
            <a:r>
              <a:rPr lang="en-US" altLang="ko-KR" b="1" kern="0" dirty="0" smtClean="0">
                <a:solidFill>
                  <a:schemeClr val="tx1"/>
                </a:solidFill>
                <a:latin typeface="+mn-ea"/>
              </a:rPr>
              <a:t>(1,1)</a:t>
            </a:r>
            <a:r>
              <a:rPr lang="ko-KR" altLang="en-US" b="1" kern="0" dirty="0" smtClean="0">
                <a:solidFill>
                  <a:schemeClr val="tx1"/>
                </a:solidFill>
                <a:latin typeface="+mn-ea"/>
              </a:rPr>
              <a:t>에서 </a:t>
            </a:r>
            <a:r>
              <a:rPr lang="en-US" altLang="ko-KR" b="1" kern="0" dirty="0" smtClean="0">
                <a:solidFill>
                  <a:schemeClr val="tx1"/>
                </a:solidFill>
                <a:latin typeface="+mn-ea"/>
              </a:rPr>
              <a:t>(1.8,1.8)</a:t>
            </a:r>
            <a:r>
              <a:rPr lang="ko-KR" altLang="en-US" b="1" kern="0" dirty="0" smtClean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b="1" kern="0" dirty="0" smtClean="0">
                <a:solidFill>
                  <a:schemeClr val="tx1"/>
                </a:solidFill>
                <a:latin typeface="+mn-ea"/>
              </a:rPr>
              <a:t>클러스터 </a:t>
            </a:r>
            <a:r>
              <a:rPr lang="en-US" altLang="ko-KR" b="1" kern="0" dirty="0" smtClean="0">
                <a:solidFill>
                  <a:schemeClr val="tx1"/>
                </a:solidFill>
                <a:latin typeface="+mn-ea"/>
              </a:rPr>
              <a:t>B</a:t>
            </a:r>
            <a:r>
              <a:rPr lang="ko-KR" altLang="en-US" b="1" kern="0" dirty="0" smtClean="0">
                <a:solidFill>
                  <a:schemeClr val="tx1"/>
                </a:solidFill>
                <a:latin typeface="+mn-ea"/>
              </a:rPr>
              <a:t>의 중심 값이</a:t>
            </a:r>
            <a:r>
              <a:rPr lang="ko-KR" altLang="en-US" b="1" kern="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b="1" kern="0" dirty="0" smtClean="0">
                <a:solidFill>
                  <a:schemeClr val="tx1"/>
                </a:solidFill>
                <a:latin typeface="+mn-ea"/>
              </a:rPr>
              <a:t>초기 값 </a:t>
            </a:r>
            <a:r>
              <a:rPr lang="en-US" altLang="ko-KR" b="1" kern="0" dirty="0" smtClean="0">
                <a:solidFill>
                  <a:schemeClr val="tx1"/>
                </a:solidFill>
                <a:latin typeface="+mn-ea"/>
              </a:rPr>
              <a:t>(2,1)</a:t>
            </a:r>
            <a:r>
              <a:rPr lang="ko-KR" altLang="en-US" b="1" kern="0" dirty="0" smtClean="0">
                <a:solidFill>
                  <a:schemeClr val="tx1"/>
                </a:solidFill>
                <a:latin typeface="+mn-ea"/>
              </a:rPr>
              <a:t>에서 </a:t>
            </a:r>
            <a:r>
              <a:rPr lang="en-US" altLang="ko-KR" b="1" kern="0" dirty="0" smtClean="0">
                <a:solidFill>
                  <a:schemeClr val="tx1"/>
                </a:solidFill>
                <a:latin typeface="+mn-ea"/>
              </a:rPr>
              <a:t>(8.5,8.5)</a:t>
            </a:r>
            <a:r>
              <a:rPr lang="ko-KR" altLang="en-US" b="1" kern="0" dirty="0" smtClean="0">
                <a:solidFill>
                  <a:schemeClr val="tx1"/>
                </a:solidFill>
                <a:latin typeface="+mn-ea"/>
              </a:rPr>
              <a:t>로</a:t>
            </a:r>
            <a:r>
              <a:rPr lang="en-US" altLang="ko-KR" b="1" kern="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b="1" kern="0" dirty="0" smtClean="0">
                <a:solidFill>
                  <a:schemeClr val="tx1"/>
                </a:solidFill>
                <a:latin typeface="+mn-ea"/>
              </a:rPr>
              <a:t>이동</a:t>
            </a: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349" y="2232994"/>
            <a:ext cx="4643849" cy="2181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 descr="C:\Users\이나라\Desktop\머하웃 완벽 가이드 - 이미지\images\머하웃 완벽 가이드(한빛미디어)_img_8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6810" y="2709434"/>
            <a:ext cx="3876387" cy="3007693"/>
          </a:xfrm>
          <a:prstGeom prst="rect">
            <a:avLst/>
          </a:prstGeom>
          <a:noFill/>
        </p:spPr>
      </p:pic>
      <p:cxnSp>
        <p:nvCxnSpPr>
          <p:cNvPr id="19" name="꺾인 연결선 18"/>
          <p:cNvCxnSpPr/>
          <p:nvPr/>
        </p:nvCxnSpPr>
        <p:spPr>
          <a:xfrm>
            <a:off x="3943173" y="4496796"/>
            <a:ext cx="2703637" cy="613979"/>
          </a:xfrm>
          <a:prstGeom prst="bentConnector3">
            <a:avLst>
              <a:gd name="adj1" fmla="val 1018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5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en-US" altLang="ko-KR" sz="2400" b="1" dirty="0" err="1" smtClean="0">
                <a:latin typeface="+mn-ea"/>
              </a:rPr>
              <a:t>Sklearn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패키지 소개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000" b="1" dirty="0" err="1" smtClean="0">
                <a:latin typeface="+mn-ea"/>
              </a:rPr>
              <a:t>Sklearn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en-US" altLang="ko-KR" sz="2000" b="1" dirty="0" err="1" smtClean="0">
                <a:latin typeface="+mn-ea"/>
              </a:rPr>
              <a:t>Scikit</a:t>
            </a:r>
            <a:r>
              <a:rPr lang="en-US" altLang="ko-KR" sz="2000" b="1" dirty="0" smtClean="0">
                <a:latin typeface="+mn-ea"/>
              </a:rPr>
              <a:t>-learn) </a:t>
            </a:r>
            <a:r>
              <a:rPr lang="ko-KR" altLang="en-US" sz="2000" b="1" dirty="0" smtClean="0">
                <a:latin typeface="+mn-ea"/>
              </a:rPr>
              <a:t>패키지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0645" y="1366558"/>
            <a:ext cx="110592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+mn-ea"/>
              </a:rPr>
              <a:t>Python</a:t>
            </a:r>
            <a:r>
              <a:rPr lang="ko-KR" altLang="en-US" sz="2000" dirty="0" smtClean="0">
                <a:latin typeface="+mn-ea"/>
              </a:rPr>
              <a:t>에서 </a:t>
            </a:r>
            <a:r>
              <a:rPr lang="en-US" altLang="ko-KR" sz="2000" b="1" dirty="0" smtClean="0">
                <a:latin typeface="+mn-ea"/>
              </a:rPr>
              <a:t>Machine Learning</a:t>
            </a:r>
            <a:r>
              <a:rPr lang="ko-KR" altLang="en-US" sz="2000" dirty="0" smtClean="0">
                <a:latin typeface="+mn-ea"/>
              </a:rPr>
              <a:t>을 위한 데이터 및 함수를 제공하는 대표적인 패키지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Machine Learning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의 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Classification(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분류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), Regression(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회귀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), Clustering(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군집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) 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등 다양한 알고리즘들을 제공한다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. 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공식 사이트 </a:t>
            </a:r>
            <a:r>
              <a:rPr lang="en-US" altLang="ko-KR" sz="2000" dirty="0">
                <a:latin typeface="+mn-ea"/>
              </a:rPr>
              <a:t>: </a:t>
            </a:r>
            <a:r>
              <a:rPr lang="en-US" altLang="ko-KR" sz="2000" dirty="0">
                <a:latin typeface="+mn-ea"/>
                <a:hlinkClick r:id="rId3"/>
              </a:rPr>
              <a:t>http://scikit-learn.org/stable</a:t>
            </a:r>
            <a:r>
              <a:rPr lang="en-US" altLang="ko-KR" sz="2000" dirty="0" smtClean="0">
                <a:latin typeface="+mn-ea"/>
                <a:hlinkClick r:id="rId3"/>
              </a:rPr>
              <a:t>/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0645" y="2830277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2)  </a:t>
            </a:r>
            <a:r>
              <a:rPr lang="en-US" altLang="ko-KR" sz="2000" b="1" dirty="0" err="1" smtClean="0">
                <a:latin typeface="+mn-ea"/>
              </a:rPr>
              <a:t>Sklearn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대표 기능 및 함수 설명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6158" y="3421381"/>
            <a:ext cx="11809562" cy="31700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ko-KR" altLang="en-US" sz="2000" dirty="0" smtClean="0">
                <a:latin typeface="+mn-ea"/>
              </a:rPr>
              <a:t>예제 데이터 셋 로드 함수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e</a:t>
            </a:r>
            <a:r>
              <a:rPr lang="en-US" altLang="ko-KR" sz="2000" dirty="0" smtClean="0">
                <a:latin typeface="+mn-ea"/>
              </a:rPr>
              <a:t>x) </a:t>
            </a:r>
            <a:r>
              <a:rPr lang="en-US" altLang="ko-KR" sz="2000" b="1" dirty="0" err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sklearn.datasets.load_</a:t>
            </a:r>
            <a:r>
              <a:rPr lang="en-US" altLang="ko-KR" sz="2000" dirty="0" err="1" smtClean="0">
                <a:latin typeface="+mn-ea"/>
              </a:rPr>
              <a:t>iris</a:t>
            </a:r>
            <a:r>
              <a:rPr lang="en-US" altLang="ko-KR" sz="2000" dirty="0" smtClean="0">
                <a:latin typeface="+mn-ea"/>
              </a:rPr>
              <a:t>(), </a:t>
            </a:r>
            <a:r>
              <a:rPr lang="en-US" altLang="ko-KR" sz="2000" b="1" dirty="0" err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sklearn.datasets.load_</a:t>
            </a:r>
            <a:r>
              <a:rPr lang="en-US" altLang="ko-KR" sz="2000" dirty="0" err="1" smtClean="0">
                <a:latin typeface="+mn-ea"/>
              </a:rPr>
              <a:t>tips</a:t>
            </a:r>
            <a:r>
              <a:rPr lang="en-US" altLang="ko-KR" sz="2000" dirty="0" smtClean="0">
                <a:latin typeface="+mn-ea"/>
              </a:rPr>
              <a:t>(), </a:t>
            </a:r>
            <a:r>
              <a:rPr lang="en-US" altLang="ko-KR" sz="2000" b="1" dirty="0" err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sklearn.datasets_load_</a:t>
            </a:r>
            <a:r>
              <a:rPr lang="en-US" altLang="ko-KR" sz="2000" dirty="0" err="1" smtClean="0">
                <a:latin typeface="+mn-ea"/>
              </a:rPr>
              <a:t>flights</a:t>
            </a:r>
            <a:r>
              <a:rPr lang="en-US" altLang="ko-KR" sz="2000" dirty="0" smtClean="0">
                <a:latin typeface="+mn-ea"/>
              </a:rPr>
              <a:t>() </a:t>
            </a:r>
            <a:r>
              <a:rPr lang="ko-KR" altLang="en-US" sz="2000" dirty="0" smtClean="0">
                <a:latin typeface="+mn-ea"/>
              </a:rPr>
              <a:t>등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pPr marL="457200" indent="-457200">
              <a:buAutoNum type="arabicParenBoth" startAt="2"/>
            </a:pPr>
            <a:r>
              <a:rPr lang="ko-KR" altLang="en-US" sz="2000" dirty="0" smtClean="0">
                <a:latin typeface="+mn-ea"/>
              </a:rPr>
              <a:t>학습 및 예측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e</a:t>
            </a:r>
            <a:r>
              <a:rPr lang="en-US" altLang="ko-KR" sz="2000" dirty="0" smtClean="0">
                <a:latin typeface="+mn-ea"/>
              </a:rPr>
              <a:t>x) </a:t>
            </a:r>
            <a:r>
              <a:rPr lang="en-US" altLang="ko-KR" sz="2000" dirty="0" err="1" smtClean="0">
                <a:latin typeface="+mn-ea"/>
              </a:rPr>
              <a:t>sklearn.svm.SVC.</a:t>
            </a:r>
            <a:r>
              <a:rPr lang="en-US" altLang="ko-KR" sz="2000" b="1" dirty="0" err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fit</a:t>
            </a:r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() </a:t>
            </a:r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모델을 학습시키는 함수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ex</a:t>
            </a:r>
            <a:r>
              <a:rPr lang="en-US" altLang="ko-KR" sz="2000" dirty="0" smtClean="0">
                <a:latin typeface="+mn-ea"/>
              </a:rPr>
              <a:t>) </a:t>
            </a:r>
            <a:r>
              <a:rPr lang="en-US" altLang="ko-KR" sz="2000" dirty="0" err="1" smtClean="0">
                <a:latin typeface="+mn-ea"/>
              </a:rPr>
              <a:t>sklearn.svm.SVC.</a:t>
            </a:r>
            <a:r>
              <a:rPr lang="en-US" altLang="ko-KR" sz="2000" b="1" dirty="0" err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predict</a:t>
            </a:r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() </a:t>
            </a:r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새로운 </a:t>
            </a:r>
            <a:r>
              <a:rPr lang="ko-KR" altLang="en-US" sz="2000" dirty="0" smtClean="0">
                <a:latin typeface="+mn-ea"/>
              </a:rPr>
              <a:t>데이터의 라벨을 예측하는 함수</a:t>
            </a:r>
            <a:endParaRPr lang="en-US" altLang="ko-KR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(3) </a:t>
            </a:r>
            <a:r>
              <a:rPr lang="ko-KR" altLang="en-US" sz="2000" dirty="0" err="1" smtClean="0">
                <a:latin typeface="+mn-ea"/>
              </a:rPr>
              <a:t>파라미터</a:t>
            </a:r>
            <a:r>
              <a:rPr lang="ko-KR" altLang="en-US" sz="2000" dirty="0" smtClean="0">
                <a:latin typeface="+mn-ea"/>
              </a:rPr>
              <a:t> 재설정 및 </a:t>
            </a:r>
            <a:r>
              <a:rPr lang="ko-KR" altLang="en-US" sz="2000" dirty="0" err="1" smtClean="0">
                <a:latin typeface="+mn-ea"/>
              </a:rPr>
              <a:t>재학습</a:t>
            </a:r>
            <a:r>
              <a:rPr lang="ko-KR" altLang="en-US" sz="2000" dirty="0" smtClean="0">
                <a:latin typeface="+mn-ea"/>
              </a:rPr>
              <a:t> 함수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e</a:t>
            </a:r>
            <a:r>
              <a:rPr lang="en-US" altLang="ko-KR" sz="2000" dirty="0" smtClean="0">
                <a:latin typeface="+mn-ea"/>
              </a:rPr>
              <a:t>x) </a:t>
            </a:r>
            <a:r>
              <a:rPr lang="en-US" altLang="ko-KR" sz="2000" dirty="0" err="1" smtClean="0">
                <a:latin typeface="+mn-ea"/>
              </a:rPr>
              <a:t>sklearn.svm.SVC.</a:t>
            </a:r>
            <a:r>
              <a:rPr lang="en-US" altLang="ko-KR" sz="2000" b="1" dirty="0" err="1" smtClean="0">
                <a:solidFill>
                  <a:schemeClr val="accent5"/>
                </a:solidFill>
                <a:latin typeface="+mn-ea"/>
              </a:rPr>
              <a:t>set_params</a:t>
            </a:r>
            <a:r>
              <a:rPr lang="en-US" altLang="ko-KR" sz="2000" b="1" dirty="0" smtClean="0">
                <a:solidFill>
                  <a:schemeClr val="accent5"/>
                </a:solidFill>
                <a:latin typeface="+mn-ea"/>
              </a:rPr>
              <a:t>() </a:t>
            </a:r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모델의 </a:t>
            </a:r>
            <a:r>
              <a:rPr lang="ko-KR" altLang="en-US" sz="2000" dirty="0" err="1" smtClean="0">
                <a:latin typeface="+mn-ea"/>
              </a:rPr>
              <a:t>파라미터를</a:t>
            </a:r>
            <a:r>
              <a:rPr lang="ko-KR" altLang="en-US" sz="2000" dirty="0" smtClean="0">
                <a:latin typeface="+mn-ea"/>
              </a:rPr>
              <a:t> 변경하는 함수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ex) </a:t>
            </a:r>
            <a:r>
              <a:rPr lang="en-US" altLang="ko-KR" sz="2000" dirty="0" err="1" smtClean="0">
                <a:latin typeface="+mn-ea"/>
              </a:rPr>
              <a:t>sklearn.svm.SVC.</a:t>
            </a:r>
            <a:r>
              <a:rPr lang="en-US" altLang="ko-KR" sz="2000" b="1" dirty="0" err="1" smtClean="0">
                <a:solidFill>
                  <a:schemeClr val="accent5"/>
                </a:solidFill>
                <a:latin typeface="+mn-ea"/>
              </a:rPr>
              <a:t>set_params.fit</a:t>
            </a:r>
            <a:r>
              <a:rPr lang="en-US" altLang="ko-KR" sz="2000" b="1" dirty="0" smtClean="0">
                <a:solidFill>
                  <a:schemeClr val="accent5"/>
                </a:solidFill>
                <a:latin typeface="+mn-ea"/>
              </a:rPr>
              <a:t>()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모델의 </a:t>
            </a:r>
            <a:r>
              <a:rPr lang="ko-KR" altLang="en-US" sz="2000" dirty="0" err="1">
                <a:latin typeface="+mn-ea"/>
              </a:rPr>
              <a:t>파라미터를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변경하고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다시 모델에 맞게 학습하는 함수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782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en-US" altLang="ko-KR" sz="2400" b="1" dirty="0" smtClean="0">
                <a:latin typeface="+mn-ea"/>
              </a:rPr>
              <a:t>K-means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5844" y="2018680"/>
            <a:ext cx="5410567" cy="483932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패키지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numpy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행렬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벡터 등의 수학 계산을 위한 자료구조와 계산 함수를 제공하는 패키지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matplotlib.pyplot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matplotlib</a:t>
            </a:r>
            <a:r>
              <a:rPr lang="ko-KR" altLang="en-US" dirty="0">
                <a:latin typeface="+mn-ea"/>
              </a:rPr>
              <a:t>의 서브패키지로 </a:t>
            </a:r>
            <a:r>
              <a:rPr lang="en-US" altLang="ko-KR" dirty="0">
                <a:latin typeface="+mn-ea"/>
              </a:rPr>
              <a:t>*MATLAB </a:t>
            </a:r>
            <a:r>
              <a:rPr lang="ko-KR" altLang="en-US" dirty="0">
                <a:latin typeface="+mn-ea"/>
              </a:rPr>
              <a:t>처럼 플롯을 그려주는 패키지</a:t>
            </a:r>
            <a:r>
              <a:rPr lang="en-US" altLang="ko-KR" dirty="0">
                <a:latin typeface="+mn-ea"/>
              </a:rPr>
              <a:t>.</a:t>
            </a:r>
          </a:p>
          <a:p>
            <a:pPr algn="r"/>
            <a:r>
              <a:rPr lang="en-US" altLang="ko-KR" sz="1400" dirty="0">
                <a:latin typeface="+mn-ea"/>
              </a:rPr>
              <a:t>*MATLAB : </a:t>
            </a:r>
            <a:r>
              <a:rPr lang="ko-KR" altLang="en-US" sz="1400" dirty="0">
                <a:latin typeface="+mn-ea"/>
              </a:rPr>
              <a:t>수치 해석 및 프로그래밍 환경을 제공하는 공학용 </a:t>
            </a:r>
            <a:r>
              <a:rPr lang="ko-KR" altLang="en-US" sz="1400" dirty="0" smtClean="0">
                <a:latin typeface="+mn-ea"/>
              </a:rPr>
              <a:t>소프트웨어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sklearn.cluster.KMeans</a:t>
            </a:r>
            <a:r>
              <a:rPr lang="en-US" altLang="ko-KR" dirty="0" smtClean="0">
                <a:latin typeface="+mn-ea"/>
              </a:rPr>
              <a:t>() : K-Means </a:t>
            </a:r>
            <a:r>
              <a:rPr lang="ko-KR" altLang="en-US" dirty="0" err="1" smtClean="0">
                <a:latin typeface="+mn-ea"/>
              </a:rPr>
              <a:t>클러스터링을</a:t>
            </a:r>
            <a:r>
              <a:rPr lang="ko-KR" altLang="en-US" dirty="0" smtClean="0">
                <a:latin typeface="+mn-ea"/>
              </a:rPr>
              <a:t> 위한 함수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sklearn.datasets.make_blobs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ko-KR" altLang="en-US" dirty="0" err="1" smtClean="0">
                <a:latin typeface="+mn-ea"/>
              </a:rPr>
              <a:t>가우시안</a:t>
            </a:r>
            <a:r>
              <a:rPr lang="ko-KR" altLang="en-US" dirty="0" smtClean="0">
                <a:latin typeface="+mn-ea"/>
              </a:rPr>
              <a:t> 값들로 이루어진 샘플 </a:t>
            </a:r>
            <a:r>
              <a:rPr lang="ko-KR" altLang="en-US" dirty="0" err="1" smtClean="0">
                <a:latin typeface="+mn-ea"/>
              </a:rPr>
              <a:t>데이터셋을</a:t>
            </a:r>
            <a:r>
              <a:rPr lang="ko-KR" altLang="en-US" dirty="0" smtClean="0">
                <a:latin typeface="+mn-ea"/>
              </a:rPr>
              <a:t> 생성하는 함수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코드 설명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- %</a:t>
            </a:r>
            <a:r>
              <a:rPr lang="en-US" altLang="ko-KR" dirty="0" err="1" smtClean="0">
                <a:latin typeface="+mn-ea"/>
              </a:rPr>
              <a:t>matplotlib</a:t>
            </a:r>
            <a:r>
              <a:rPr lang="en-US" altLang="ko-KR" dirty="0" smtClean="0">
                <a:latin typeface="+mn-ea"/>
              </a:rPr>
              <a:t> inline : </a:t>
            </a:r>
            <a:r>
              <a:rPr lang="en-US" altLang="ko-KR" dirty="0" err="1">
                <a:latin typeface="+mn-ea"/>
              </a:rPr>
              <a:t>ipython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“magic function” </a:t>
            </a:r>
            <a:r>
              <a:rPr lang="ko-KR" altLang="en-US" dirty="0">
                <a:latin typeface="+mn-ea"/>
              </a:rPr>
              <a:t>중 하나로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matplotlib</a:t>
            </a:r>
            <a:r>
              <a:rPr lang="ko-KR" altLang="en-US" dirty="0">
                <a:latin typeface="+mn-ea"/>
              </a:rPr>
              <a:t>의 시각화 결과를 </a:t>
            </a:r>
            <a:r>
              <a:rPr lang="en-US" altLang="ko-KR" dirty="0" err="1">
                <a:latin typeface="+mn-ea"/>
              </a:rPr>
              <a:t>Ipython</a:t>
            </a:r>
            <a:r>
              <a:rPr lang="en-US" altLang="ko-KR" dirty="0">
                <a:latin typeface="+mn-ea"/>
              </a:rPr>
              <a:t> notebook </a:t>
            </a:r>
            <a:r>
              <a:rPr lang="ko-KR" altLang="en-US" dirty="0">
                <a:latin typeface="+mn-ea"/>
              </a:rPr>
              <a:t>안에서 출력하는 함수</a:t>
            </a:r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62158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 smtClean="0">
                <a:latin typeface="+mn-ea"/>
              </a:rPr>
              <a:t>1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1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(1) Python </a:t>
            </a:r>
            <a:r>
              <a:rPr lang="ko-KR" altLang="en-US" dirty="0" smtClean="0">
                <a:latin typeface="+mn-ea"/>
              </a:rPr>
              <a:t>패키지 가져오기 및 </a:t>
            </a:r>
            <a:r>
              <a:rPr lang="en-US" altLang="ko-KR" dirty="0" err="1" smtClean="0">
                <a:latin typeface="+mn-ea"/>
              </a:rPr>
              <a:t>matplotlib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출력 옵션 설정</a:t>
            </a:r>
            <a:endParaRPr lang="en-US" altLang="ko-KR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412" y="1983599"/>
            <a:ext cx="6514678" cy="260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en-US" altLang="ko-KR" sz="2400" b="1" dirty="0" smtClean="0">
                <a:latin typeface="+mn-ea"/>
              </a:rPr>
              <a:t>K-means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87575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 smtClean="0">
                <a:latin typeface="+mn-ea"/>
              </a:rPr>
              <a:t>1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1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(2) </a:t>
            </a:r>
            <a:r>
              <a:rPr lang="ko-KR" altLang="en-US" dirty="0" err="1" smtClean="0">
                <a:latin typeface="+mn-ea"/>
              </a:rPr>
              <a:t>클러스터링</a:t>
            </a:r>
            <a:r>
              <a:rPr lang="ko-KR" altLang="en-US" dirty="0" smtClean="0">
                <a:latin typeface="+mn-ea"/>
              </a:rPr>
              <a:t> 샘플 데이터 </a:t>
            </a:r>
            <a:r>
              <a:rPr lang="ko-KR" altLang="en-US" dirty="0" smtClean="0">
                <a:latin typeface="+mn-ea"/>
              </a:rPr>
              <a:t>생성 </a:t>
            </a:r>
            <a:r>
              <a:rPr lang="en-US" altLang="ko-KR" dirty="0" smtClean="0">
                <a:latin typeface="+mn-ea"/>
              </a:rPr>
              <a:t>: 2000</a:t>
            </a:r>
            <a:r>
              <a:rPr lang="ko-KR" altLang="en-US" dirty="0" smtClean="0">
                <a:latin typeface="+mn-ea"/>
              </a:rPr>
              <a:t>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클러스터 표준 편차 </a:t>
            </a:r>
            <a:r>
              <a:rPr lang="en-US" altLang="ko-KR" dirty="0" smtClean="0">
                <a:latin typeface="+mn-ea"/>
              </a:rPr>
              <a:t>0.7, 3</a:t>
            </a:r>
            <a:r>
              <a:rPr lang="ko-KR" altLang="en-US" dirty="0" smtClean="0">
                <a:latin typeface="+mn-ea"/>
              </a:rPr>
              <a:t>개의 클러스터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167" y="2018681"/>
            <a:ext cx="6581775" cy="32956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5845" y="2018680"/>
            <a:ext cx="5086268" cy="474998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n</a:t>
            </a:r>
            <a:r>
              <a:rPr lang="en-US" altLang="ko-KR" dirty="0" err="1" smtClean="0">
                <a:latin typeface="+mn-ea"/>
              </a:rPr>
              <a:t>umpy.random.seed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ko-KR" altLang="en-US" dirty="0" smtClean="0">
                <a:latin typeface="+mn-ea"/>
              </a:rPr>
              <a:t>임의의 </a:t>
            </a:r>
            <a:r>
              <a:rPr lang="ko-KR" altLang="en-US" dirty="0" err="1" smtClean="0">
                <a:latin typeface="+mn-ea"/>
              </a:rPr>
              <a:t>난수</a:t>
            </a:r>
            <a:r>
              <a:rPr lang="ko-KR" altLang="en-US" dirty="0" smtClean="0">
                <a:latin typeface="+mn-ea"/>
              </a:rPr>
              <a:t> 값들을 생성하기 위한 </a:t>
            </a:r>
            <a:r>
              <a:rPr lang="ko-KR" altLang="en-US" dirty="0" err="1" smtClean="0">
                <a:latin typeface="+mn-ea"/>
              </a:rPr>
              <a:t>시드</a:t>
            </a:r>
            <a:r>
              <a:rPr lang="en-US" altLang="ko-KR" dirty="0" smtClean="0">
                <a:latin typeface="+mn-ea"/>
              </a:rPr>
              <a:t>(seed)</a:t>
            </a:r>
            <a:r>
              <a:rPr lang="ko-KR" altLang="en-US" dirty="0" smtClean="0">
                <a:latin typeface="+mn-ea"/>
              </a:rPr>
              <a:t> 값 설정 함수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변수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c</a:t>
            </a:r>
            <a:r>
              <a:rPr lang="en-US" altLang="ko-KR" dirty="0" smtClean="0">
                <a:latin typeface="+mn-ea"/>
              </a:rPr>
              <a:t>enters : </a:t>
            </a:r>
            <a:r>
              <a:rPr lang="en-US" altLang="ko-KR" dirty="0" err="1" smtClean="0">
                <a:latin typeface="+mn-ea"/>
              </a:rPr>
              <a:t>make_blobs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함수로 생성할 데이터 셋의 중심점들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n</a:t>
            </a:r>
            <a:r>
              <a:rPr lang="en-US" altLang="ko-KR" dirty="0" err="1" smtClean="0">
                <a:latin typeface="+mn-ea"/>
              </a:rPr>
              <a:t>_clusters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클러스터 개수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d</a:t>
            </a:r>
            <a:r>
              <a:rPr lang="en-US" altLang="ko-KR" dirty="0" smtClean="0">
                <a:latin typeface="+mn-ea"/>
              </a:rPr>
              <a:t>ata : 1000x2</a:t>
            </a:r>
            <a:r>
              <a:rPr lang="ko-KR" altLang="en-US" dirty="0" smtClean="0">
                <a:latin typeface="+mn-ea"/>
              </a:rPr>
              <a:t>개의 배열 형태로 이루어진 클러스터 대상 데이터 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labels_true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데이터의 실제 라벨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클래스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+mn-ea"/>
            </a:endParaRPr>
          </a:p>
          <a:p>
            <a:pPr algn="r"/>
            <a:r>
              <a:rPr lang="en-US" altLang="ko-KR" sz="1400" dirty="0" smtClean="0">
                <a:latin typeface="+mn-ea"/>
              </a:rPr>
              <a:t>* </a:t>
            </a:r>
            <a:r>
              <a:rPr lang="ko-KR" altLang="en-US" sz="1400" dirty="0" err="1" smtClean="0">
                <a:latin typeface="+mn-ea"/>
              </a:rPr>
              <a:t>시드</a:t>
            </a:r>
            <a:r>
              <a:rPr lang="ko-KR" altLang="en-US" sz="1400" dirty="0" smtClean="0">
                <a:latin typeface="+mn-ea"/>
              </a:rPr>
              <a:t> 값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임의의 </a:t>
            </a:r>
            <a:r>
              <a:rPr lang="ko-KR" altLang="en-US" sz="1400" dirty="0" err="1" smtClean="0">
                <a:latin typeface="+mn-ea"/>
              </a:rPr>
              <a:t>난수</a:t>
            </a:r>
            <a:r>
              <a:rPr lang="ko-KR" altLang="en-US" sz="1400" dirty="0" smtClean="0">
                <a:latin typeface="+mn-ea"/>
              </a:rPr>
              <a:t> 생성 </a:t>
            </a:r>
            <a:r>
              <a:rPr lang="ko-KR" altLang="en-US" sz="1400" smtClean="0">
                <a:latin typeface="+mn-ea"/>
              </a:rPr>
              <a:t>시 사용되는 초기값으로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같은 </a:t>
            </a:r>
            <a:r>
              <a:rPr lang="ko-KR" altLang="en-US" sz="1400" dirty="0" err="1" smtClean="0">
                <a:latin typeface="+mn-ea"/>
              </a:rPr>
              <a:t>시드</a:t>
            </a:r>
            <a:r>
              <a:rPr lang="ko-KR" altLang="en-US" sz="1400" dirty="0" smtClean="0">
                <a:latin typeface="+mn-ea"/>
              </a:rPr>
              <a:t> 값을 설정할 경우 이전과 동일한 </a:t>
            </a:r>
            <a:r>
              <a:rPr lang="ko-KR" altLang="en-US" sz="1400" dirty="0" err="1" smtClean="0">
                <a:latin typeface="+mn-ea"/>
              </a:rPr>
              <a:t>난수</a:t>
            </a:r>
            <a:r>
              <a:rPr lang="ko-KR" altLang="en-US" sz="1400" dirty="0" smtClean="0">
                <a:latin typeface="+mn-ea"/>
              </a:rPr>
              <a:t> 값들이 생성된다</a:t>
            </a:r>
            <a:r>
              <a:rPr lang="en-US" altLang="ko-KR" sz="1400" dirty="0" smtClean="0">
                <a:latin typeface="+mn-ea"/>
              </a:rPr>
              <a:t>. </a:t>
            </a: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665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en-US" altLang="ko-KR" sz="2400" b="1" dirty="0" smtClean="0">
                <a:latin typeface="+mn-ea"/>
              </a:rPr>
              <a:t>K-means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59079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 smtClean="0">
                <a:latin typeface="+mn-ea"/>
              </a:rPr>
              <a:t>1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1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(3) </a:t>
            </a:r>
            <a:r>
              <a:rPr lang="ko-KR" altLang="en-US" dirty="0" smtClean="0">
                <a:latin typeface="+mn-ea"/>
              </a:rPr>
              <a:t>데이터 및 라벨 확인 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770" y="2018681"/>
            <a:ext cx="4238625" cy="39147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81287" y="2018680"/>
            <a:ext cx="4680826" cy="127105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numpy.unique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ko-KR" altLang="en-US" dirty="0" smtClean="0">
                <a:latin typeface="+mn-ea"/>
              </a:rPr>
              <a:t>배열 값 중 중복을 제거한 후 각기 다른 값들만 추출하는 함수</a:t>
            </a:r>
            <a:r>
              <a:rPr lang="en-US" altLang="ko-KR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849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en-US" altLang="ko-KR" sz="2400" b="1" dirty="0" smtClean="0">
                <a:latin typeface="+mn-ea"/>
              </a:rPr>
              <a:t>K-means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59897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 smtClean="0">
                <a:latin typeface="+mn-ea"/>
              </a:rPr>
              <a:t>1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1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(4) 2</a:t>
            </a:r>
            <a:r>
              <a:rPr lang="ko-KR" altLang="en-US" dirty="0" smtClean="0">
                <a:latin typeface="+mn-ea"/>
              </a:rPr>
              <a:t>차원 평면에 데이터 나타내기</a:t>
            </a:r>
            <a:endParaRPr lang="en-US" altLang="ko-KR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694" y="1479989"/>
            <a:ext cx="6194421" cy="520459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5845" y="2018680"/>
            <a:ext cx="5531272" cy="215392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설명</a:t>
            </a:r>
            <a:endParaRPr lang="en-US" altLang="ko-KR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dirty="0" err="1">
                <a:latin typeface="+mn-ea"/>
              </a:rPr>
              <a:t>p</a:t>
            </a:r>
            <a:r>
              <a:rPr lang="en-US" altLang="ko-KR" dirty="0" err="1" smtClean="0">
                <a:latin typeface="+mn-ea"/>
              </a:rPr>
              <a:t>yplot.figure</a:t>
            </a:r>
            <a:r>
              <a:rPr lang="en-US" altLang="ko-KR" dirty="0" smtClean="0">
                <a:latin typeface="+mn-ea"/>
              </a:rPr>
              <a:t>() :</a:t>
            </a:r>
            <a:r>
              <a:rPr lang="en-US" altLang="ko-KR" dirty="0">
                <a:latin typeface="+mn-ea"/>
              </a:rPr>
              <a:t>plot</a:t>
            </a:r>
            <a:r>
              <a:rPr lang="ko-KR" altLang="en-US" dirty="0">
                <a:latin typeface="+mn-ea"/>
              </a:rPr>
              <a:t>의 새로운 </a:t>
            </a:r>
            <a:r>
              <a:rPr lang="en-US" altLang="ko-KR" dirty="0">
                <a:latin typeface="+mn-ea"/>
              </a:rPr>
              <a:t>figure(</a:t>
            </a:r>
            <a:r>
              <a:rPr lang="ko-KR" altLang="en-US" dirty="0">
                <a:latin typeface="+mn-ea"/>
              </a:rPr>
              <a:t>모양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을 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생성하는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함수</a:t>
            </a:r>
            <a:endParaRPr lang="en-US" altLang="ko-KR" dirty="0" smtClean="0">
              <a:latin typeface="+mn-ea"/>
            </a:endParaRPr>
          </a:p>
          <a:p>
            <a:pPr marL="342900" indent="-342900" fontAlgn="base">
              <a:buFontTx/>
              <a:buChar char="-"/>
            </a:pPr>
            <a:r>
              <a:rPr lang="en-US" altLang="ko-KR" dirty="0" err="1">
                <a:latin typeface="+mn-ea"/>
              </a:rPr>
              <a:t>p</a:t>
            </a:r>
            <a:r>
              <a:rPr lang="en-US" altLang="ko-KR" dirty="0" err="1" smtClean="0">
                <a:latin typeface="+mn-ea"/>
              </a:rPr>
              <a:t>yplot.scatter</a:t>
            </a:r>
            <a:r>
              <a:rPr lang="en-US" altLang="ko-KR" dirty="0" smtClean="0">
                <a:latin typeface="+mn-ea"/>
              </a:rPr>
              <a:t>() </a:t>
            </a:r>
            <a:r>
              <a:rPr lang="en-US" altLang="ko-KR" dirty="0"/>
              <a:t>: x</a:t>
            </a:r>
            <a:r>
              <a:rPr lang="ko-KR" altLang="en-US" dirty="0"/>
              <a:t> 변수 대 </a:t>
            </a:r>
            <a:r>
              <a:rPr lang="en-US" altLang="ko-KR" dirty="0"/>
              <a:t>y </a:t>
            </a:r>
            <a:r>
              <a:rPr lang="ko-KR" altLang="en-US" dirty="0"/>
              <a:t>변수의 </a:t>
            </a:r>
            <a:r>
              <a:rPr lang="en-US" altLang="ko-KR" dirty="0" smtClean="0"/>
              <a:t> </a:t>
            </a:r>
            <a:r>
              <a:rPr lang="ko-KR" altLang="en-US" dirty="0" err="1"/>
              <a:t>산점도를</a:t>
            </a:r>
            <a:r>
              <a:rPr lang="ko-KR" altLang="en-US" dirty="0"/>
              <a:t> 만드는 </a:t>
            </a:r>
            <a:r>
              <a:rPr lang="ko-KR" altLang="en-US" dirty="0" smtClean="0"/>
              <a:t>함수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63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en-US" altLang="ko-KR" sz="2400" b="1" dirty="0" smtClean="0">
                <a:latin typeface="+mn-ea"/>
              </a:rPr>
              <a:t>K-means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59897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 smtClean="0">
                <a:latin typeface="+mn-ea"/>
              </a:rPr>
              <a:t>1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1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(5) </a:t>
            </a:r>
            <a:r>
              <a:rPr lang="ko-KR" altLang="en-US" dirty="0" smtClean="0">
                <a:latin typeface="+mn-ea"/>
              </a:rPr>
              <a:t>모델 학습시키기</a:t>
            </a:r>
            <a:endParaRPr lang="en-US" altLang="ko-KR" dirty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770" y="2018680"/>
            <a:ext cx="6173852" cy="170198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81287" y="2018680"/>
            <a:ext cx="4680826" cy="2574341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sklearn.cluster.KMeans.fit</a:t>
            </a:r>
            <a:r>
              <a:rPr lang="en-US" altLang="ko-KR" dirty="0" smtClean="0">
                <a:latin typeface="+mn-ea"/>
              </a:rPr>
              <a:t>() : K-Means </a:t>
            </a:r>
            <a:r>
              <a:rPr lang="ko-KR" altLang="en-US" dirty="0" err="1" smtClean="0">
                <a:latin typeface="+mn-ea"/>
              </a:rPr>
              <a:t>클러스터링을</a:t>
            </a:r>
            <a:r>
              <a:rPr lang="ko-KR" altLang="en-US" dirty="0" smtClean="0">
                <a:latin typeface="+mn-ea"/>
              </a:rPr>
              <a:t> 수행하는 </a:t>
            </a:r>
            <a:r>
              <a:rPr lang="ko-KR" altLang="en-US" dirty="0" smtClean="0">
                <a:latin typeface="+mn-ea"/>
              </a:rPr>
              <a:t>함수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* </a:t>
            </a:r>
            <a:r>
              <a:rPr lang="en-US" altLang="ko-KR" dirty="0" err="1" smtClean="0">
                <a:latin typeface="+mn-ea"/>
              </a:rPr>
              <a:t>init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초기 </a:t>
            </a:r>
            <a:r>
              <a:rPr lang="en-US" altLang="ko-KR" dirty="0" smtClean="0">
                <a:latin typeface="+mn-ea"/>
              </a:rPr>
              <a:t>K</a:t>
            </a:r>
            <a:r>
              <a:rPr lang="ko-KR" altLang="en-US" dirty="0" smtClean="0">
                <a:latin typeface="+mn-ea"/>
              </a:rPr>
              <a:t>값을 찾는 함수 설정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</a:t>
            </a:r>
            <a:r>
              <a:rPr lang="en-US" altLang="ko-KR" dirty="0" err="1" smtClean="0">
                <a:latin typeface="+mn-ea"/>
              </a:rPr>
              <a:t>n_init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초기 중심 값 변경 횟수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변수 설명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- estimator : K-Means </a:t>
            </a:r>
            <a:r>
              <a:rPr lang="ko-KR" altLang="en-US" dirty="0" smtClean="0">
                <a:latin typeface="+mn-ea"/>
              </a:rPr>
              <a:t>모델 클래스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714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en-US" altLang="ko-KR" sz="2400" b="1" dirty="0" smtClean="0">
                <a:latin typeface="+mn-ea"/>
              </a:rPr>
              <a:t>K-means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590796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 smtClean="0">
                <a:latin typeface="+mn-ea"/>
              </a:rPr>
              <a:t>1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1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(6) </a:t>
            </a:r>
            <a:r>
              <a:rPr lang="ko-KR" altLang="en-US" dirty="0" err="1" smtClean="0">
                <a:latin typeface="+mn-ea"/>
              </a:rPr>
              <a:t>클러스터링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결과 확인하기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(7) </a:t>
            </a:r>
            <a:r>
              <a:rPr lang="ko-KR" altLang="en-US" dirty="0" smtClean="0">
                <a:latin typeface="+mn-ea"/>
              </a:rPr>
              <a:t>라벨 값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정규화하기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(0 ~ 1 </a:t>
            </a:r>
            <a:r>
              <a:rPr lang="ko-KR" altLang="en-US" dirty="0" smtClean="0">
                <a:latin typeface="+mn-ea"/>
              </a:rPr>
              <a:t>사이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215" y="2018681"/>
            <a:ext cx="6341351" cy="294361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81287" y="2018680"/>
            <a:ext cx="4680826" cy="467641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pyplot.cm.get_cmap</a:t>
            </a:r>
            <a:r>
              <a:rPr lang="en-US" altLang="ko-KR" dirty="0" smtClean="0">
                <a:latin typeface="+mn-ea"/>
              </a:rPr>
              <a:t>() </a:t>
            </a:r>
            <a:r>
              <a:rPr lang="en-US" altLang="ko-KR" dirty="0" smtClean="0">
                <a:latin typeface="+mn-ea"/>
              </a:rPr>
              <a:t>: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 err="1" smtClean="0"/>
              <a:t>colormap</a:t>
            </a:r>
            <a:r>
              <a:rPr lang="en-US" altLang="ko-KR" dirty="0" smtClean="0"/>
              <a:t> </a:t>
            </a:r>
            <a:r>
              <a:rPr lang="ko-KR" altLang="en-US" dirty="0" err="1"/>
              <a:t>인스턴스를</a:t>
            </a:r>
            <a:r>
              <a:rPr lang="ko-KR" altLang="en-US" dirty="0"/>
              <a:t> 가져오는 </a:t>
            </a:r>
            <a:r>
              <a:rPr lang="ko-KR" altLang="en-US" dirty="0" smtClean="0"/>
              <a:t>함수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n</a:t>
            </a:r>
            <a:r>
              <a:rPr lang="en-US" altLang="ko-KR" dirty="0" err="1" smtClean="0">
                <a:latin typeface="+mn-ea"/>
              </a:rPr>
              <a:t>umpy.min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ko-KR" altLang="en-US" dirty="0" smtClean="0">
                <a:latin typeface="+mn-ea"/>
              </a:rPr>
              <a:t>최소 값을 구하는 함수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n</a:t>
            </a:r>
            <a:r>
              <a:rPr lang="en-US" altLang="ko-KR" dirty="0" err="1" smtClean="0">
                <a:latin typeface="+mn-ea"/>
              </a:rPr>
              <a:t>umpy.max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ko-KR" altLang="en-US" dirty="0" smtClean="0">
                <a:latin typeface="+mn-ea"/>
              </a:rPr>
              <a:t>최대 값을 구하는 함수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클래스 변수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sklearn.cluster.KMeans.labels</a:t>
            </a:r>
            <a:r>
              <a:rPr lang="en-US" altLang="ko-KR" dirty="0" smtClean="0">
                <a:latin typeface="+mn-ea"/>
              </a:rPr>
              <a:t>_ : </a:t>
            </a:r>
            <a:r>
              <a:rPr lang="ko-KR" altLang="en-US" dirty="0" smtClean="0">
                <a:latin typeface="+mn-ea"/>
              </a:rPr>
              <a:t>각 데이터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포인터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의 라벨 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변수 설명 </a:t>
            </a:r>
            <a:r>
              <a:rPr lang="en-US" altLang="ko-KR" dirty="0" smtClean="0">
                <a:latin typeface="+mn-ea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labels_predict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학습한 모델로 예측한 라벨 데이터 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cm : ‘jet’ </a:t>
            </a:r>
            <a:r>
              <a:rPr lang="ko-KR" altLang="en-US" dirty="0" err="1" smtClean="0">
                <a:latin typeface="+mn-ea"/>
              </a:rPr>
              <a:t>칼라맵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함수 저장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s</a:t>
            </a:r>
            <a:r>
              <a:rPr lang="en-US" altLang="ko-KR" dirty="0" err="1" smtClean="0">
                <a:latin typeface="+mn-ea"/>
              </a:rPr>
              <a:t>caled_labels</a:t>
            </a:r>
            <a:r>
              <a:rPr lang="en-US" altLang="ko-KR" dirty="0" smtClean="0">
                <a:latin typeface="+mn-ea"/>
              </a:rPr>
              <a:t> : </a:t>
            </a:r>
            <a:r>
              <a:rPr lang="en-US" altLang="ko-KR" dirty="0" err="1" smtClean="0">
                <a:latin typeface="+mn-ea"/>
              </a:rPr>
              <a:t>labels_predict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변수를 </a:t>
            </a:r>
            <a:r>
              <a:rPr lang="en-US" altLang="ko-KR" dirty="0" smtClean="0">
                <a:latin typeface="+mn-ea"/>
              </a:rPr>
              <a:t>0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사이로 정규화한 값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05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7877" y="808892"/>
            <a:ext cx="3220753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◆ 학습목차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K-means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altLang="ko-KR" dirty="0" smtClean="0"/>
              <a:t>K-means </a:t>
            </a:r>
            <a:r>
              <a:rPr lang="ko-KR" altLang="en-US" dirty="0" err="1" smtClean="0"/>
              <a:t>클러스터링</a:t>
            </a:r>
            <a:r>
              <a:rPr lang="ko-KR" altLang="en-US" dirty="0" smtClean="0"/>
              <a:t> 예제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altLang="ko-KR" dirty="0" err="1" smtClean="0"/>
              <a:t>Sklearn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altLang="ko-KR" dirty="0" smtClean="0"/>
              <a:t>K-means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7877" y="3394215"/>
            <a:ext cx="112307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◆ 학습목표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err="1" smtClean="0"/>
              <a:t>비지도학습</a:t>
            </a:r>
            <a:r>
              <a:rPr lang="ko-KR" altLang="en-US" dirty="0" smtClean="0"/>
              <a:t> 중 </a:t>
            </a:r>
            <a:r>
              <a:rPr lang="ko-KR" altLang="en-US" dirty="0" err="1" smtClean="0"/>
              <a:t>클러스터링의</a:t>
            </a:r>
            <a:r>
              <a:rPr lang="ko-KR" altLang="en-US" dirty="0" smtClean="0"/>
              <a:t> 대표적인 알고리즘인 </a:t>
            </a:r>
            <a:r>
              <a:rPr lang="en-US" altLang="ko-KR" dirty="0" smtClean="0"/>
              <a:t>K-means </a:t>
            </a:r>
            <a:r>
              <a:rPr lang="ko-KR" altLang="en-US" dirty="0" smtClean="0"/>
              <a:t>에 대해 이해할 수 있다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여러 가지 실습을 통해 </a:t>
            </a:r>
            <a:r>
              <a:rPr lang="ko-KR" altLang="en-US" dirty="0" err="1" smtClean="0"/>
              <a:t>클러스터링과</a:t>
            </a:r>
            <a:r>
              <a:rPr lang="ko-KR" altLang="en-US" dirty="0"/>
              <a:t> </a:t>
            </a:r>
            <a:r>
              <a:rPr lang="en-US" altLang="ko-KR" dirty="0" smtClean="0"/>
              <a:t>K-means </a:t>
            </a:r>
            <a:r>
              <a:rPr lang="ko-KR" altLang="en-US" dirty="0" smtClean="0"/>
              <a:t>알고리즘에 대해 쉽게 이해할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다양한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알고리즘 관련 함수를 제공하는 </a:t>
            </a:r>
            <a:r>
              <a:rPr lang="en-US" altLang="ko-KR" dirty="0" err="1" smtClean="0"/>
              <a:t>sklearn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패키지에 대해 알 수 있다</a:t>
            </a:r>
            <a:r>
              <a:rPr lang="en-US" altLang="ko-KR" dirty="0" smtClean="0"/>
              <a:t>. 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76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en-US" altLang="ko-KR" sz="2400" b="1" dirty="0" smtClean="0">
                <a:latin typeface="+mn-ea"/>
              </a:rPr>
              <a:t>K-means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59897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 smtClean="0">
                <a:latin typeface="+mn-ea"/>
              </a:rPr>
              <a:t>1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1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(8) </a:t>
            </a:r>
            <a:r>
              <a:rPr lang="ko-KR" altLang="en-US" dirty="0" err="1" smtClean="0">
                <a:latin typeface="+mn-ea"/>
              </a:rPr>
              <a:t>클러스터링</a:t>
            </a:r>
            <a:r>
              <a:rPr lang="ko-KR" altLang="en-US" dirty="0" smtClean="0">
                <a:latin typeface="+mn-ea"/>
              </a:rPr>
              <a:t> 결과 확인하기</a:t>
            </a:r>
            <a:endParaRPr lang="en-US" altLang="ko-KR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318" y="1503880"/>
            <a:ext cx="6380600" cy="535412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81287" y="2018680"/>
            <a:ext cx="4680826" cy="467641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cm : 0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사이의 값을 인자로 받아 그에 상응하는 </a:t>
            </a:r>
            <a:r>
              <a:rPr lang="en-US" altLang="ko-KR" dirty="0" smtClean="0">
                <a:latin typeface="+mn-ea"/>
              </a:rPr>
              <a:t>RGBA </a:t>
            </a:r>
            <a:r>
              <a:rPr lang="ko-KR" altLang="en-US" dirty="0" smtClean="0">
                <a:latin typeface="+mn-ea"/>
              </a:rPr>
              <a:t>값을 반환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778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en-US" altLang="ko-KR" sz="2400" b="1" dirty="0" smtClean="0">
                <a:latin typeface="+mn-ea"/>
              </a:rPr>
              <a:t>K-means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90307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2)  </a:t>
            </a: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2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(1) Python </a:t>
            </a:r>
            <a:r>
              <a:rPr lang="ko-KR" altLang="en-US" dirty="0" smtClean="0">
                <a:latin typeface="+mn-ea"/>
              </a:rPr>
              <a:t>패키지 </a:t>
            </a:r>
            <a:r>
              <a:rPr lang="ko-KR" altLang="en-US" dirty="0" smtClean="0">
                <a:latin typeface="+mn-ea"/>
              </a:rPr>
              <a:t>가져오기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난수로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이루어진 샘플 데이터 생성을 위한 </a:t>
            </a:r>
            <a:r>
              <a:rPr lang="en-US" altLang="ko-KR" dirty="0" smtClean="0">
                <a:latin typeface="+mn-ea"/>
              </a:rPr>
              <a:t>seed </a:t>
            </a:r>
            <a:r>
              <a:rPr lang="ko-KR" altLang="en-US" dirty="0" smtClean="0">
                <a:latin typeface="+mn-ea"/>
              </a:rPr>
              <a:t>값 설정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318" y="2018681"/>
            <a:ext cx="5381625" cy="16383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91797" y="2018679"/>
            <a:ext cx="4680826" cy="338363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패키지 설명</a:t>
            </a:r>
            <a:endParaRPr lang="en-US" altLang="ko-KR" dirty="0" smtClean="0">
              <a:latin typeface="+mn-ea"/>
            </a:endParaRPr>
          </a:p>
          <a:p>
            <a:pPr marL="342900" indent="-342900" fontAlgn="base">
              <a:buFontTx/>
              <a:buChar char="-"/>
            </a:pPr>
            <a:r>
              <a:rPr lang="en-US" altLang="ko-KR" dirty="0" smtClean="0">
                <a:latin typeface="+mn-ea"/>
              </a:rPr>
              <a:t>pandas :</a:t>
            </a:r>
            <a:r>
              <a:rPr lang="ko-KR" altLang="en-US" dirty="0"/>
              <a:t>데이터 분석</a:t>
            </a:r>
            <a:r>
              <a:rPr lang="en-US" altLang="ko-KR" dirty="0"/>
              <a:t>, </a:t>
            </a:r>
            <a:r>
              <a:rPr lang="ko-KR" altLang="en-US" dirty="0"/>
              <a:t>가공</a:t>
            </a:r>
            <a:r>
              <a:rPr lang="en-US" altLang="ko-KR" dirty="0"/>
              <a:t>, </a:t>
            </a:r>
            <a:r>
              <a:rPr lang="ko-KR" altLang="en-US" dirty="0"/>
              <a:t>처리</a:t>
            </a:r>
            <a:r>
              <a:rPr lang="en-US" altLang="ko-KR" dirty="0"/>
              <a:t> </a:t>
            </a:r>
          </a:p>
          <a:p>
            <a:pPr fontAlgn="base"/>
            <a:r>
              <a:rPr lang="ko-KR" altLang="en-US" dirty="0"/>
              <a:t>등을 쉽게 하기 위한 자료구조와 </a:t>
            </a:r>
            <a:endParaRPr lang="en-US" altLang="ko-KR" dirty="0"/>
          </a:p>
          <a:p>
            <a:pPr fontAlgn="base"/>
            <a:r>
              <a:rPr lang="ko-KR" altLang="en-US" dirty="0"/>
              <a:t>처리 함수들을 제공하는 </a:t>
            </a:r>
            <a:r>
              <a:rPr lang="ko-KR" altLang="en-US" dirty="0" smtClean="0"/>
              <a:t>패키지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sklearn.datasets.load_digits</a:t>
            </a:r>
            <a:r>
              <a:rPr lang="en-US" altLang="ko-KR" dirty="0" smtClean="0">
                <a:latin typeface="+mn-ea"/>
              </a:rPr>
              <a:t>() : 0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smtClean="0">
                <a:latin typeface="+mn-ea"/>
              </a:rPr>
              <a:t>9</a:t>
            </a:r>
            <a:r>
              <a:rPr lang="ko-KR" altLang="en-US" dirty="0" smtClean="0">
                <a:latin typeface="+mn-ea"/>
              </a:rPr>
              <a:t>까지의 정수로 이루어진 샘플 데이터 셋을 가져오는 함수 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s</a:t>
            </a:r>
            <a:r>
              <a:rPr lang="en-US" altLang="ko-KR" dirty="0" err="1" smtClean="0">
                <a:latin typeface="+mn-ea"/>
              </a:rPr>
              <a:t>klearn.preprocessing.scale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ko-KR" altLang="en-US" dirty="0" smtClean="0">
                <a:latin typeface="+mn-ea"/>
              </a:rPr>
              <a:t>데이터 셋의 분포를 평균 </a:t>
            </a:r>
            <a:r>
              <a:rPr lang="en-US" altLang="ko-KR" dirty="0" smtClean="0">
                <a:latin typeface="+mn-ea"/>
              </a:rPr>
              <a:t>0, </a:t>
            </a:r>
            <a:r>
              <a:rPr lang="ko-KR" altLang="en-US" dirty="0" smtClean="0">
                <a:latin typeface="+mn-ea"/>
              </a:rPr>
              <a:t>분산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이 되도록 만드는 함수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929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en-US" altLang="ko-KR" sz="2400" b="1" dirty="0" smtClean="0">
                <a:latin typeface="+mn-ea"/>
              </a:rPr>
              <a:t>K-means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594162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2)  </a:t>
            </a: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2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(2) Digits </a:t>
            </a:r>
            <a:r>
              <a:rPr lang="ko-KR" altLang="en-US" dirty="0" smtClean="0">
                <a:latin typeface="+mn-ea"/>
              </a:rPr>
              <a:t>데이터 </a:t>
            </a:r>
            <a:r>
              <a:rPr lang="en-US" altLang="ko-KR" dirty="0" smtClean="0">
                <a:latin typeface="+mn-ea"/>
              </a:rPr>
              <a:t>(0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smtClean="0">
                <a:latin typeface="+mn-ea"/>
              </a:rPr>
              <a:t>9</a:t>
            </a:r>
            <a:r>
              <a:rPr lang="ko-KR" altLang="en-US" dirty="0" smtClean="0">
                <a:latin typeface="+mn-ea"/>
              </a:rPr>
              <a:t>사이의 정수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값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가져오기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(3) </a:t>
            </a:r>
            <a:r>
              <a:rPr lang="ko-KR" altLang="en-US" dirty="0" smtClean="0">
                <a:latin typeface="+mn-ea"/>
              </a:rPr>
              <a:t>데이터 </a:t>
            </a:r>
            <a:r>
              <a:rPr lang="ko-KR" altLang="en-US" dirty="0" err="1" smtClean="0">
                <a:latin typeface="+mn-ea"/>
              </a:rPr>
              <a:t>스케일하기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* </a:t>
            </a:r>
            <a:r>
              <a:rPr lang="ko-KR" altLang="en-US" dirty="0" smtClean="0">
                <a:latin typeface="+mn-ea"/>
              </a:rPr>
              <a:t>데이터 간의 거리를 기반으로 알고리즘이 만들어지기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때문에 특정 </a:t>
            </a:r>
            <a:r>
              <a:rPr lang="en-US" altLang="ko-KR" dirty="0" smtClean="0">
                <a:latin typeface="+mn-ea"/>
              </a:rPr>
              <a:t>feature</a:t>
            </a:r>
            <a:r>
              <a:rPr lang="ko-KR" altLang="en-US" dirty="0" smtClean="0">
                <a:latin typeface="+mn-ea"/>
              </a:rPr>
              <a:t>의 값의 폭이 큰 경우에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특정 </a:t>
            </a:r>
            <a:r>
              <a:rPr lang="en-US" altLang="ko-KR" dirty="0" smtClean="0">
                <a:latin typeface="+mn-ea"/>
              </a:rPr>
              <a:t>feature</a:t>
            </a:r>
            <a:r>
              <a:rPr lang="ko-KR" altLang="en-US" dirty="0" smtClean="0">
                <a:latin typeface="+mn-ea"/>
              </a:rPr>
              <a:t>가 모델에 더 많은 영향을 줄 수 있음</a:t>
            </a:r>
            <a:endParaRPr lang="en-US" altLang="ko-KR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5" y="3013680"/>
            <a:ext cx="6114254" cy="116595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변수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data : 1797x64</a:t>
            </a:r>
            <a:r>
              <a:rPr lang="ko-KR" altLang="en-US" dirty="0" smtClean="0">
                <a:latin typeface="+mn-ea"/>
              </a:rPr>
              <a:t>개의 행렬 형태로 이루어진 </a:t>
            </a:r>
            <a:r>
              <a:rPr lang="en-US" altLang="ko-KR" dirty="0" smtClean="0">
                <a:latin typeface="+mn-ea"/>
              </a:rPr>
              <a:t>digits </a:t>
            </a:r>
            <a:r>
              <a:rPr lang="ko-KR" altLang="en-US" dirty="0" smtClean="0">
                <a:latin typeface="+mn-ea"/>
              </a:rPr>
              <a:t>데이터 </a:t>
            </a:r>
            <a:r>
              <a:rPr lang="ko-KR" altLang="en-US" dirty="0" smtClean="0">
                <a:latin typeface="+mn-ea"/>
              </a:rPr>
              <a:t>셋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labels_true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data </a:t>
            </a:r>
            <a:r>
              <a:rPr lang="ko-KR" altLang="en-US" dirty="0" smtClean="0">
                <a:latin typeface="+mn-ea"/>
              </a:rPr>
              <a:t>변수의 실제 라벨 값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296" y="769433"/>
            <a:ext cx="537299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1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en-US" altLang="ko-KR" sz="2400" b="1" dirty="0" smtClean="0">
                <a:latin typeface="+mn-ea"/>
              </a:rPr>
              <a:t>K-means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59416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2)  </a:t>
            </a: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2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(4) </a:t>
            </a:r>
            <a:r>
              <a:rPr lang="ko-KR" altLang="en-US" dirty="0" smtClean="0">
                <a:latin typeface="+mn-ea"/>
              </a:rPr>
              <a:t>데이터 개수 및 </a:t>
            </a:r>
            <a:r>
              <a:rPr lang="en-US" altLang="ko-KR" dirty="0" smtClean="0">
                <a:latin typeface="+mn-ea"/>
              </a:rPr>
              <a:t>feature, </a:t>
            </a:r>
            <a:r>
              <a:rPr lang="ko-KR" altLang="en-US" dirty="0" smtClean="0">
                <a:latin typeface="+mn-ea"/>
              </a:rPr>
              <a:t>라벨 개수 확인하기</a:t>
            </a:r>
            <a:endParaRPr lang="en-US" altLang="ko-KR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1287" y="2018679"/>
            <a:ext cx="4680826" cy="32680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변수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n_samples</a:t>
            </a:r>
            <a:r>
              <a:rPr lang="en-US" altLang="ko-KR" dirty="0" smtClean="0">
                <a:latin typeface="+mn-ea"/>
              </a:rPr>
              <a:t> : data </a:t>
            </a:r>
            <a:r>
              <a:rPr lang="ko-KR" altLang="en-US" dirty="0" smtClean="0">
                <a:latin typeface="+mn-ea"/>
              </a:rPr>
              <a:t>변수의 행 개수로 전체 데이터 개수 의미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n_features</a:t>
            </a:r>
            <a:r>
              <a:rPr lang="en-US" altLang="ko-KR" dirty="0" smtClean="0">
                <a:latin typeface="+mn-ea"/>
              </a:rPr>
              <a:t> : data </a:t>
            </a:r>
            <a:r>
              <a:rPr lang="ko-KR" altLang="en-US" dirty="0" smtClean="0">
                <a:latin typeface="+mn-ea"/>
              </a:rPr>
              <a:t>변수의 열 개수로 데이터 셋의 속성 개수 의미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c</a:t>
            </a:r>
            <a:r>
              <a:rPr lang="en-US" altLang="ko-KR" dirty="0" smtClean="0">
                <a:latin typeface="+mn-ea"/>
              </a:rPr>
              <a:t>lusters : </a:t>
            </a:r>
            <a:r>
              <a:rPr lang="ko-KR" altLang="en-US" dirty="0" smtClean="0">
                <a:latin typeface="+mn-ea"/>
              </a:rPr>
              <a:t>라벨 값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n_clusters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클러스터 </a:t>
            </a:r>
            <a:r>
              <a:rPr lang="en-US" altLang="ko-KR" dirty="0" smtClean="0">
                <a:latin typeface="+mn-ea"/>
              </a:rPr>
              <a:t>K </a:t>
            </a:r>
            <a:r>
              <a:rPr lang="ko-KR" altLang="en-US" dirty="0" smtClean="0">
                <a:latin typeface="+mn-ea"/>
              </a:rPr>
              <a:t>개수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272" y="1442890"/>
            <a:ext cx="5536232" cy="529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8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en-US" altLang="ko-KR" sz="2400" b="1" dirty="0" smtClean="0">
                <a:latin typeface="+mn-ea"/>
              </a:rPr>
              <a:t>K-means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75713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2)  </a:t>
            </a: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2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(5) </a:t>
            </a:r>
            <a:r>
              <a:rPr lang="ko-KR" altLang="en-US" dirty="0" smtClean="0">
                <a:latin typeface="+mn-ea"/>
              </a:rPr>
              <a:t>초기 </a:t>
            </a:r>
            <a:r>
              <a:rPr lang="en-US" altLang="ko-KR" dirty="0" smtClean="0">
                <a:latin typeface="+mn-ea"/>
              </a:rPr>
              <a:t>K</a:t>
            </a:r>
            <a:r>
              <a:rPr lang="ko-KR" altLang="en-US" dirty="0" smtClean="0">
                <a:latin typeface="+mn-ea"/>
              </a:rPr>
              <a:t>값 설정을 위한 함수 두 개를 각각 사용하여 모델 학습시키기</a:t>
            </a:r>
            <a:endParaRPr lang="en-US" altLang="ko-KR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593" y="2018679"/>
            <a:ext cx="4593021" cy="375149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변수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estimator1 : k</a:t>
            </a:r>
            <a:r>
              <a:rPr lang="ko-KR" altLang="en-US" dirty="0" smtClean="0">
                <a:latin typeface="+mn-ea"/>
              </a:rPr>
              <a:t>값 초기화 함수에 </a:t>
            </a:r>
            <a:r>
              <a:rPr lang="en-US" altLang="ko-KR" dirty="0" smtClean="0">
                <a:latin typeface="+mn-ea"/>
              </a:rPr>
              <a:t>k-means++ </a:t>
            </a:r>
            <a:r>
              <a:rPr lang="ko-KR" altLang="en-US" dirty="0" smtClean="0">
                <a:latin typeface="+mn-ea"/>
              </a:rPr>
              <a:t>함수를 사용한 </a:t>
            </a:r>
            <a:r>
              <a:rPr lang="en-US" altLang="ko-KR" dirty="0" smtClean="0">
                <a:latin typeface="+mn-ea"/>
              </a:rPr>
              <a:t>K-Means </a:t>
            </a:r>
            <a:r>
              <a:rPr lang="ko-KR" altLang="en-US" dirty="0" smtClean="0">
                <a:latin typeface="+mn-ea"/>
              </a:rPr>
              <a:t>모델 변수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e</a:t>
            </a:r>
            <a:r>
              <a:rPr lang="en-US" altLang="ko-KR" dirty="0" smtClean="0">
                <a:latin typeface="+mn-ea"/>
              </a:rPr>
              <a:t>stimator2 : k</a:t>
            </a:r>
            <a:r>
              <a:rPr lang="ko-KR" altLang="en-US" dirty="0" smtClean="0">
                <a:latin typeface="+mn-ea"/>
              </a:rPr>
              <a:t>값 초기화 함수에 </a:t>
            </a:r>
            <a:r>
              <a:rPr lang="en-US" altLang="ko-KR" dirty="0" smtClean="0">
                <a:latin typeface="+mn-ea"/>
              </a:rPr>
              <a:t>random </a:t>
            </a:r>
            <a:r>
              <a:rPr lang="ko-KR" altLang="en-US" dirty="0" smtClean="0">
                <a:latin typeface="+mn-ea"/>
              </a:rPr>
              <a:t>함수를 사용한 </a:t>
            </a:r>
            <a:r>
              <a:rPr lang="en-US" altLang="ko-KR" dirty="0" smtClean="0">
                <a:latin typeface="+mn-ea"/>
              </a:rPr>
              <a:t>K-Means </a:t>
            </a:r>
            <a:r>
              <a:rPr lang="ko-KR" altLang="en-US" dirty="0" smtClean="0">
                <a:latin typeface="+mn-ea"/>
              </a:rPr>
              <a:t>모델 변수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l</a:t>
            </a:r>
            <a:r>
              <a:rPr lang="en-US" altLang="ko-KR" dirty="0" smtClean="0">
                <a:latin typeface="+mn-ea"/>
              </a:rPr>
              <a:t>abels_predict1 : </a:t>
            </a:r>
            <a:r>
              <a:rPr lang="ko-KR" altLang="en-US" dirty="0" smtClean="0">
                <a:latin typeface="+mn-ea"/>
              </a:rPr>
              <a:t>변수 </a:t>
            </a:r>
            <a:r>
              <a:rPr lang="en-US" altLang="ko-KR" dirty="0" smtClean="0">
                <a:latin typeface="+mn-ea"/>
              </a:rPr>
              <a:t>estimator1 </a:t>
            </a:r>
            <a:r>
              <a:rPr lang="ko-KR" altLang="en-US" dirty="0" smtClean="0">
                <a:latin typeface="+mn-ea"/>
              </a:rPr>
              <a:t>모델로 예측한 라벨 값 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l</a:t>
            </a:r>
            <a:r>
              <a:rPr lang="en-US" altLang="ko-KR" dirty="0" smtClean="0">
                <a:latin typeface="+mn-ea"/>
              </a:rPr>
              <a:t>abels_predict2 :  </a:t>
            </a:r>
            <a:r>
              <a:rPr lang="ko-KR" altLang="en-US" dirty="0" smtClean="0">
                <a:latin typeface="+mn-ea"/>
              </a:rPr>
              <a:t>변수 </a:t>
            </a:r>
            <a:r>
              <a:rPr lang="en-US" altLang="ko-KR" dirty="0" smtClean="0">
                <a:latin typeface="+mn-ea"/>
              </a:rPr>
              <a:t>estimator2 </a:t>
            </a:r>
            <a:r>
              <a:rPr lang="ko-KR" altLang="en-US" dirty="0" smtClean="0">
                <a:latin typeface="+mn-ea"/>
              </a:rPr>
              <a:t>모델로 예측한 라벨 값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717" y="2018679"/>
            <a:ext cx="7164542" cy="24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0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en-US" altLang="ko-KR" sz="2400" b="1" dirty="0" smtClean="0">
                <a:latin typeface="+mn-ea"/>
              </a:rPr>
              <a:t>K-means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59416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2)  </a:t>
            </a: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2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(6) </a:t>
            </a:r>
            <a:r>
              <a:rPr lang="ko-KR" altLang="en-US" dirty="0" smtClean="0">
                <a:latin typeface="+mn-ea"/>
              </a:rPr>
              <a:t>각 함수에 대해 </a:t>
            </a:r>
            <a:r>
              <a:rPr lang="ko-KR" altLang="en-US" dirty="0" err="1" smtClean="0">
                <a:latin typeface="+mn-ea"/>
              </a:rPr>
              <a:t>클러스터링</a:t>
            </a:r>
            <a:r>
              <a:rPr lang="ko-KR" altLang="en-US" dirty="0" smtClean="0">
                <a:latin typeface="+mn-ea"/>
              </a:rPr>
              <a:t> 성능 평가 및 비교하기 </a:t>
            </a:r>
            <a:endParaRPr lang="en-US" altLang="ko-KR" dirty="0">
              <a:latin typeface="+mn-ea"/>
            </a:endParaRPr>
          </a:p>
        </p:txBody>
      </p:sp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1662381" y="2396056"/>
            <a:ext cx="8501122" cy="3458334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chemeClr val="tx1"/>
                </a:solidFill>
                <a:latin typeface="+mn-ea"/>
              </a:rPr>
              <a:t>&lt; </a:t>
            </a:r>
            <a:r>
              <a:rPr lang="ko-KR" altLang="en-US" b="1" kern="0" dirty="0" err="1" smtClean="0">
                <a:solidFill>
                  <a:schemeClr val="tx1"/>
                </a:solidFill>
                <a:latin typeface="+mn-ea"/>
              </a:rPr>
              <a:t>클러스터링</a:t>
            </a:r>
            <a:r>
              <a:rPr lang="ko-KR" altLang="en-US" b="1" kern="0" dirty="0" smtClean="0">
                <a:solidFill>
                  <a:schemeClr val="tx1"/>
                </a:solidFill>
                <a:latin typeface="+mn-ea"/>
              </a:rPr>
              <a:t> 평가 지표 </a:t>
            </a:r>
            <a:r>
              <a:rPr lang="en-US" altLang="ko-KR" b="1" kern="0" dirty="0" smtClean="0">
                <a:solidFill>
                  <a:schemeClr val="tx1"/>
                </a:solidFill>
                <a:latin typeface="+mn-ea"/>
              </a:rPr>
              <a:t>&gt;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ko-KR" kern="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Homogeneity : </a:t>
            </a:r>
            <a:r>
              <a:rPr lang="ko-KR" altLang="en-US" kern="0" dirty="0" err="1" smtClean="0">
                <a:solidFill>
                  <a:schemeClr val="tx1"/>
                </a:solidFill>
                <a:latin typeface="+mn-ea"/>
              </a:rPr>
              <a:t>클러스터링된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 각 클러스터 안의 데이터들이 실제 같은 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클러스터에 속했는가를 평가하는 지표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 Completeness :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실제 같은 클러스터 소속인 데이터들이 같은 클러스터로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err="1" smtClean="0">
                <a:solidFill>
                  <a:schemeClr val="tx1"/>
                </a:solidFill>
                <a:latin typeface="+mn-ea"/>
              </a:rPr>
              <a:t>클러스터링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 되었는지를 평가하는 지표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ko-KR" kern="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V-measure : Homogeneity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값과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Completeness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값에 기반한 지표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873405" y="5163015"/>
            <a:ext cx="7939668" cy="37914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</a:t>
            </a:r>
            <a:r>
              <a:rPr lang="en-US" altLang="ko-KR" sz="1400" dirty="0" smtClean="0"/>
              <a:t> = 2 * (homogeneity * completeness) / (homogeneity + completeness)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7774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en-US" altLang="ko-KR" sz="2400" b="1" dirty="0" smtClean="0">
                <a:latin typeface="+mn-ea"/>
              </a:rPr>
              <a:t>K-means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59416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2)  </a:t>
            </a: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2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(7) </a:t>
            </a:r>
            <a:r>
              <a:rPr lang="ko-KR" altLang="en-US" dirty="0" smtClean="0">
                <a:latin typeface="+mn-ea"/>
              </a:rPr>
              <a:t>각 함수에 대해 </a:t>
            </a:r>
            <a:r>
              <a:rPr lang="ko-KR" altLang="en-US" dirty="0" err="1" smtClean="0">
                <a:latin typeface="+mn-ea"/>
              </a:rPr>
              <a:t>클러스터링</a:t>
            </a:r>
            <a:r>
              <a:rPr lang="ko-KR" altLang="en-US" dirty="0" smtClean="0">
                <a:latin typeface="+mn-ea"/>
              </a:rPr>
              <a:t> 성능 평가 및 비교하기 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102" y="1749110"/>
            <a:ext cx="7468762" cy="511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en-US" altLang="ko-KR" sz="2400" b="1" dirty="0" smtClean="0">
                <a:latin typeface="+mn-ea"/>
              </a:rPr>
              <a:t>K-means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59416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2)  </a:t>
            </a: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2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(8) </a:t>
            </a:r>
            <a:r>
              <a:rPr lang="ko-KR" altLang="en-US" dirty="0">
                <a:latin typeface="+mn-ea"/>
              </a:rPr>
              <a:t>각 함수에 대해 </a:t>
            </a:r>
            <a:r>
              <a:rPr lang="ko-KR" altLang="en-US" dirty="0" err="1">
                <a:latin typeface="+mn-ea"/>
              </a:rPr>
              <a:t>클러스터링</a:t>
            </a:r>
            <a:r>
              <a:rPr lang="ko-KR" altLang="en-US" dirty="0">
                <a:latin typeface="+mn-ea"/>
              </a:rPr>
              <a:t> 성능 평가 및 비교하기 </a:t>
            </a:r>
            <a:endParaRPr lang="en-US" altLang="ko-KR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023" y="2275197"/>
            <a:ext cx="77057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smtClean="0">
                <a:latin typeface="+mn-ea"/>
              </a:rPr>
              <a:t>강의 개요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83702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en-US" altLang="ko-KR" sz="2000" dirty="0" smtClean="0">
                <a:latin typeface="+mn-ea"/>
              </a:rPr>
              <a:t>K-means </a:t>
            </a:r>
            <a:r>
              <a:rPr lang="ko-KR" altLang="en-US" sz="2000" dirty="0" smtClean="0">
                <a:latin typeface="+mn-ea"/>
              </a:rPr>
              <a:t>알고리즘이란</a:t>
            </a:r>
            <a:r>
              <a:rPr lang="en-US" altLang="ko-KR" sz="2000" dirty="0" smtClean="0">
                <a:latin typeface="+mn-ea"/>
              </a:rPr>
              <a:t>?</a:t>
            </a:r>
          </a:p>
          <a:p>
            <a:pPr marL="457200" indent="-457200">
              <a:buAutoNum type="arabicParenBoth"/>
            </a:pPr>
            <a:r>
              <a:rPr lang="en-US" altLang="ko-KR" sz="2000" dirty="0" smtClean="0">
                <a:latin typeface="+mn-ea"/>
              </a:rPr>
              <a:t>K-means </a:t>
            </a:r>
            <a:r>
              <a:rPr lang="ko-KR" altLang="en-US" sz="2000" dirty="0" err="1" smtClean="0">
                <a:latin typeface="+mn-ea"/>
              </a:rPr>
              <a:t>클러스터링</a:t>
            </a:r>
            <a:r>
              <a:rPr lang="ko-KR" altLang="en-US" sz="2000" dirty="0" smtClean="0">
                <a:latin typeface="+mn-ea"/>
              </a:rPr>
              <a:t> 예제</a:t>
            </a:r>
            <a:endParaRPr lang="en-US" altLang="ko-KR" sz="2000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en-US" altLang="ko-KR" sz="2000" dirty="0" err="1" smtClean="0">
                <a:latin typeface="+mn-ea"/>
              </a:rPr>
              <a:t>Sklearn</a:t>
            </a:r>
            <a:r>
              <a:rPr lang="en-US" altLang="ko-KR" sz="2000" dirty="0" smtClean="0">
                <a:latin typeface="+mn-ea"/>
              </a:rPr>
              <a:t> (</a:t>
            </a:r>
            <a:r>
              <a:rPr lang="en-US" altLang="ko-KR" sz="2000" dirty="0" err="1">
                <a:latin typeface="+mn-ea"/>
              </a:rPr>
              <a:t>S</a:t>
            </a:r>
            <a:r>
              <a:rPr lang="en-US" altLang="ko-KR" sz="2000" dirty="0" err="1" smtClean="0">
                <a:latin typeface="+mn-ea"/>
              </a:rPr>
              <a:t>cikit</a:t>
            </a:r>
            <a:r>
              <a:rPr lang="en-US" altLang="ko-KR" sz="2000" dirty="0" smtClean="0">
                <a:latin typeface="+mn-ea"/>
              </a:rPr>
              <a:t>-learn) </a:t>
            </a:r>
            <a:r>
              <a:rPr lang="ko-KR" altLang="en-US" sz="2000" dirty="0" smtClean="0">
                <a:latin typeface="+mn-ea"/>
              </a:rPr>
              <a:t>패키지 소개</a:t>
            </a:r>
            <a:endParaRPr lang="en-US" altLang="ko-KR" sz="2000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en-US" altLang="ko-KR" sz="2000" dirty="0" smtClean="0">
                <a:latin typeface="+mn-ea"/>
              </a:rPr>
              <a:t>K-means </a:t>
            </a:r>
            <a:r>
              <a:rPr lang="ko-KR" altLang="en-US" sz="2000" dirty="0" smtClean="0">
                <a:latin typeface="+mn-ea"/>
              </a:rPr>
              <a:t>실습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23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K-means </a:t>
            </a:r>
            <a:r>
              <a:rPr lang="ko-KR" altLang="en-US" sz="2400" b="1" dirty="0" smtClean="0">
                <a:latin typeface="+mn-ea"/>
              </a:rPr>
              <a:t>알고리즘이란</a:t>
            </a:r>
            <a:r>
              <a:rPr lang="en-US" altLang="ko-KR" sz="2400" b="1" dirty="0" smtClean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000" b="1" dirty="0" smtClean="0">
                <a:latin typeface="+mn-ea"/>
              </a:rPr>
              <a:t>K-means </a:t>
            </a:r>
            <a:r>
              <a:rPr lang="ko-KR" altLang="en-US" sz="2000" b="1" dirty="0" smtClean="0">
                <a:latin typeface="+mn-ea"/>
              </a:rPr>
              <a:t>알고리즘 소개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105928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err="1" smtClean="0">
                <a:latin typeface="+mn-ea"/>
              </a:rPr>
              <a:t>비지도학습</a:t>
            </a:r>
            <a:r>
              <a:rPr lang="en-US" altLang="ko-KR" sz="2000" dirty="0" smtClean="0">
                <a:latin typeface="+mn-ea"/>
              </a:rPr>
              <a:t>(Unsupervised Learning)</a:t>
            </a:r>
            <a:r>
              <a:rPr lang="ko-KR" altLang="en-US" sz="2000" dirty="0" smtClean="0">
                <a:latin typeface="+mn-ea"/>
              </a:rPr>
              <a:t>의 한 종류인 </a:t>
            </a:r>
            <a:r>
              <a:rPr lang="ko-KR" altLang="en-US" sz="2000" dirty="0" err="1" smtClean="0">
                <a:latin typeface="+mn-ea"/>
              </a:rPr>
              <a:t>클러스터링</a:t>
            </a:r>
            <a:r>
              <a:rPr lang="en-US" altLang="ko-KR" sz="2000" dirty="0" smtClean="0">
                <a:latin typeface="+mn-ea"/>
              </a:rPr>
              <a:t>(Clustering)</a:t>
            </a:r>
            <a:r>
              <a:rPr lang="ko-KR" altLang="en-US" sz="2000" dirty="0" smtClean="0">
                <a:latin typeface="+mn-ea"/>
              </a:rPr>
              <a:t>의 대표적인 알고리즘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주어진 데이터를 </a:t>
            </a:r>
            <a:r>
              <a:rPr lang="en-US" altLang="ko-KR" sz="2000" u="sng" dirty="0" smtClean="0">
                <a:latin typeface="+mn-ea"/>
              </a:rPr>
              <a:t>K</a:t>
            </a:r>
            <a:r>
              <a:rPr lang="ko-KR" altLang="en-US" sz="2000" u="sng" dirty="0" smtClean="0">
                <a:latin typeface="+mn-ea"/>
              </a:rPr>
              <a:t>개의 클러스터</a:t>
            </a:r>
            <a:r>
              <a:rPr lang="en-US" altLang="ko-KR" sz="2000" u="sng" dirty="0" smtClean="0">
                <a:latin typeface="+mn-ea"/>
              </a:rPr>
              <a:t>(cluster)</a:t>
            </a:r>
            <a:r>
              <a:rPr lang="ko-KR" altLang="en-US" sz="2000" dirty="0" smtClean="0">
                <a:latin typeface="+mn-ea"/>
              </a:rPr>
              <a:t>로 묶는 알고리즘</a:t>
            </a:r>
            <a:endParaRPr lang="en-US" altLang="ko-KR" sz="20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데이터들과 각 클러스터와의 거리 차이의 분산을 최소화하는 방식으로 동작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+mn-ea"/>
              </a:rPr>
              <a:t>p</a:t>
            </a:r>
            <a:r>
              <a:rPr lang="en-US" altLang="ko-KR" sz="2000" dirty="0" smtClean="0">
                <a:latin typeface="+mn-ea"/>
              </a:rPr>
              <a:t>ython</a:t>
            </a:r>
            <a:r>
              <a:rPr lang="ko-KR" altLang="en-US" sz="2000" dirty="0" smtClean="0">
                <a:latin typeface="+mn-ea"/>
              </a:rPr>
              <a:t>에서는 대표적으로 </a:t>
            </a:r>
            <a:r>
              <a:rPr lang="en-US" altLang="ko-KR" sz="2000" dirty="0" err="1" smtClean="0">
                <a:latin typeface="+mn-ea"/>
              </a:rPr>
              <a:t>sklearn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en-US" altLang="ko-KR" sz="2000" dirty="0" err="1" smtClean="0">
                <a:latin typeface="+mn-ea"/>
              </a:rPr>
              <a:t>scikit</a:t>
            </a:r>
            <a:r>
              <a:rPr lang="en-US" altLang="ko-KR" sz="2000" dirty="0" smtClean="0">
                <a:latin typeface="+mn-ea"/>
              </a:rPr>
              <a:t>-learn) </a:t>
            </a:r>
            <a:r>
              <a:rPr lang="ko-KR" altLang="en-US" sz="2000" dirty="0" smtClean="0">
                <a:latin typeface="+mn-ea"/>
              </a:rPr>
              <a:t>패키지에서 </a:t>
            </a:r>
            <a:r>
              <a:rPr lang="ko-KR" altLang="en-US" sz="2000" dirty="0" smtClean="0">
                <a:latin typeface="+mn-ea"/>
              </a:rPr>
              <a:t>이를 위한 함수를 제공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r>
              <a:rPr lang="ko-KR" altLang="ko-KR" b="1" dirty="0" smtClean="0">
                <a:latin typeface="+mn-ea"/>
                <a:ea typeface="맑은 고딕" panose="020B0503020000020004" pitchFamily="50" charset="-127"/>
              </a:rPr>
              <a:t>※</a:t>
            </a:r>
            <a:r>
              <a:rPr lang="en-US" altLang="ko-KR" b="1" dirty="0" smtClean="0">
                <a:latin typeface="+mn-ea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latin typeface="+mn-ea"/>
                <a:ea typeface="맑은 고딕" panose="020B0503020000020004" pitchFamily="50" charset="-127"/>
              </a:rPr>
              <a:t>비지도학습</a:t>
            </a:r>
            <a:r>
              <a:rPr lang="en-US" altLang="ko-KR" b="1" dirty="0" smtClean="0">
                <a:latin typeface="+mn-ea"/>
                <a:ea typeface="맑은 고딕" panose="020B0503020000020004" pitchFamily="50" charset="-127"/>
              </a:rPr>
              <a:t>(Unsupervised Learning)</a:t>
            </a:r>
          </a:p>
          <a:p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+mn-ea"/>
                <a:ea typeface="맑은 고딕" panose="020B0503020000020004" pitchFamily="50" charset="-127"/>
              </a:rPr>
              <a:t>훈련 </a:t>
            </a:r>
            <a:r>
              <a:rPr lang="ko-KR" altLang="en-US" dirty="0" smtClean="0">
                <a:latin typeface="+mn-ea"/>
                <a:ea typeface="맑은 고딕" panose="020B0503020000020004" pitchFamily="50" charset="-127"/>
              </a:rPr>
              <a:t>데이터</a:t>
            </a:r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(Training Data)</a:t>
            </a:r>
            <a:r>
              <a:rPr lang="ko-KR" altLang="en-US" dirty="0" smtClean="0">
                <a:latin typeface="+mn-ea"/>
                <a:ea typeface="맑은 고딕" panose="020B0503020000020004" pitchFamily="50" charset="-127"/>
              </a:rPr>
              <a:t>로부터 하나의 함수를 추론하는 방법 중 </a:t>
            </a:r>
            <a:r>
              <a:rPr lang="ko-KR" altLang="en-US" dirty="0" smtClean="0">
                <a:latin typeface="+mn-ea"/>
                <a:ea typeface="맑은 고딕" panose="020B0503020000020004" pitchFamily="50" charset="-127"/>
              </a:rPr>
              <a:t>하나</a:t>
            </a:r>
            <a:endParaRPr lang="en-US" altLang="ko-KR" dirty="0" smtClean="0">
              <a:latin typeface="+mn-ea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+mn-ea"/>
                <a:ea typeface="맑은 고딕" panose="020B0503020000020004" pitchFamily="50" charset="-127"/>
              </a:rPr>
              <a:t>지도학습과 </a:t>
            </a:r>
            <a:r>
              <a:rPr lang="ko-KR" altLang="en-US" dirty="0" smtClean="0">
                <a:latin typeface="+mn-ea"/>
                <a:ea typeface="맑은 고딕" panose="020B0503020000020004" pitchFamily="50" charset="-127"/>
              </a:rPr>
              <a:t>달리 데이터에서 추출하고자 하는 </a:t>
            </a:r>
            <a:r>
              <a:rPr lang="ko-KR" altLang="en-US" u="sng" dirty="0" smtClean="0">
                <a:latin typeface="+mn-ea"/>
                <a:ea typeface="맑은 고딕" panose="020B0503020000020004" pitchFamily="50" charset="-127"/>
              </a:rPr>
              <a:t>라벨</a:t>
            </a:r>
            <a:r>
              <a:rPr lang="en-US" altLang="ko-KR" u="sng" dirty="0" smtClean="0">
                <a:latin typeface="+mn-ea"/>
                <a:ea typeface="맑은 고딕" panose="020B0503020000020004" pitchFamily="50" charset="-127"/>
              </a:rPr>
              <a:t>(label)</a:t>
            </a:r>
            <a:r>
              <a:rPr lang="ko-KR" altLang="en-US" u="sng" dirty="0" smtClean="0">
                <a:latin typeface="+mn-ea"/>
                <a:ea typeface="맑은 고딕" panose="020B0503020000020004" pitchFamily="50" charset="-127"/>
              </a:rPr>
              <a:t>이 없는 데이터를 이용</a:t>
            </a:r>
            <a:r>
              <a:rPr lang="ko-KR" altLang="en-US" dirty="0" smtClean="0">
                <a:latin typeface="+mn-ea"/>
                <a:ea typeface="맑은 고딕" panose="020B0503020000020004" pitchFamily="50" charset="-127"/>
              </a:rPr>
              <a:t>해 함수를 추론하는 것으로 일반적으로 </a:t>
            </a:r>
            <a:r>
              <a:rPr lang="ko-KR" altLang="en-US" dirty="0" err="1" smtClean="0">
                <a:latin typeface="+mn-ea"/>
                <a:ea typeface="맑은 고딕" panose="020B0503020000020004" pitchFamily="50" charset="-127"/>
              </a:rPr>
              <a:t>클러스터링</a:t>
            </a:r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+mn-ea"/>
                <a:ea typeface="맑은 고딕" panose="020B0503020000020004" pitchFamily="50" charset="-127"/>
              </a:rPr>
              <a:t>군집</a:t>
            </a:r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latin typeface="+mn-ea"/>
                <a:ea typeface="맑은 고딕" panose="020B0503020000020004" pitchFamily="50" charset="-127"/>
              </a:rPr>
              <a:t>을 위해 </a:t>
            </a:r>
            <a:r>
              <a:rPr lang="ko-KR" altLang="en-US" dirty="0" smtClean="0">
                <a:latin typeface="+mn-ea"/>
                <a:ea typeface="맑은 고딕" panose="020B0503020000020004" pitchFamily="50" charset="-127"/>
              </a:rPr>
              <a:t>사용</a:t>
            </a:r>
            <a:endParaRPr lang="en-US" altLang="ko-KR" dirty="0" smtClean="0">
              <a:latin typeface="+mn-ea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 </a:t>
            </a:r>
          </a:p>
          <a:p>
            <a:r>
              <a:rPr lang="ko-KR" altLang="ko-KR" b="1" dirty="0" smtClean="0">
                <a:latin typeface="+mn-ea"/>
              </a:rPr>
              <a:t>※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ko-KR" altLang="en-US" b="1" dirty="0" smtClean="0">
                <a:latin typeface="+mn-ea"/>
              </a:rPr>
              <a:t>군집</a:t>
            </a:r>
            <a:r>
              <a:rPr lang="en-US" altLang="ko-KR" b="1" dirty="0" smtClean="0">
                <a:latin typeface="+mn-ea"/>
              </a:rPr>
              <a:t>)</a:t>
            </a:r>
          </a:p>
          <a:p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latin typeface="+mn-ea"/>
                <a:ea typeface="맑은 고딕" panose="020B0503020000020004" pitchFamily="50" charset="-127"/>
              </a:rPr>
              <a:t>라벨</a:t>
            </a:r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(label) </a:t>
            </a:r>
            <a:r>
              <a:rPr lang="ko-KR" altLang="en-US" dirty="0" smtClean="0">
                <a:latin typeface="+mn-ea"/>
                <a:ea typeface="맑은 고딕" panose="020B0503020000020004" pitchFamily="50" charset="-127"/>
              </a:rPr>
              <a:t>데이터 없이 데이터 각각의 특성을 </a:t>
            </a:r>
            <a:r>
              <a:rPr lang="ko-KR" altLang="en-US" dirty="0" smtClean="0">
                <a:latin typeface="+mn-ea"/>
                <a:ea typeface="맑은 고딕" panose="020B0503020000020004" pitchFamily="50" charset="-127"/>
              </a:rPr>
              <a:t>고려하여 주어진 </a:t>
            </a:r>
            <a:r>
              <a:rPr lang="ko-KR" altLang="en-US" dirty="0" smtClean="0">
                <a:latin typeface="+mn-ea"/>
                <a:ea typeface="맑은 고딕" panose="020B0503020000020004" pitchFamily="50" charset="-127"/>
              </a:rPr>
              <a:t>데이터를 가장 잘 설명하는 집단</a:t>
            </a:r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+mn-ea"/>
                <a:ea typeface="맑은 고딕" panose="020B0503020000020004" pitchFamily="50" charset="-127"/>
              </a:rPr>
              <a:t>클러스터</a:t>
            </a:r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latin typeface="+mn-ea"/>
                <a:ea typeface="맑은 고딕" panose="020B0503020000020004" pitchFamily="50" charset="-127"/>
              </a:rPr>
              <a:t>으로 나누는 것</a:t>
            </a:r>
            <a:endParaRPr lang="en-US" altLang="ko-KR" dirty="0" smtClean="0">
              <a:latin typeface="+mn-ea"/>
              <a:ea typeface="맑은 고딕" panose="020B0503020000020004" pitchFamily="50" charset="-127"/>
            </a:endParaRPr>
          </a:p>
          <a:p>
            <a:endParaRPr lang="en-US" altLang="ko-KR" sz="2000" b="1" dirty="0"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39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K-means </a:t>
            </a:r>
            <a:r>
              <a:rPr lang="ko-KR" altLang="en-US" sz="2400" b="1" dirty="0" smtClean="0">
                <a:latin typeface="+mn-ea"/>
              </a:rPr>
              <a:t>알고리즘이란</a:t>
            </a:r>
            <a:r>
              <a:rPr lang="en-US" altLang="ko-KR" sz="2400" b="1" dirty="0" smtClean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480645" y="843282"/>
                <a:ext cx="6584389" cy="47529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1" dirty="0" smtClean="0">
                    <a:latin typeface="+mn-ea"/>
                  </a:rPr>
                  <a:t>2) K-means </a:t>
                </a:r>
                <a:r>
                  <a:rPr lang="ko-KR" altLang="en-US" sz="2000" b="1" dirty="0" smtClean="0">
                    <a:latin typeface="+mn-ea"/>
                  </a:rPr>
                  <a:t>알고리즘 원리</a:t>
                </a:r>
                <a:endParaRPr lang="en-US" altLang="ko-KR" sz="2000" b="1" dirty="0" smtClean="0">
                  <a:latin typeface="+mn-ea"/>
                </a:endParaRPr>
              </a:p>
              <a:p>
                <a:endParaRPr lang="en-US" altLang="ko-KR" sz="2000" b="1" dirty="0">
                  <a:latin typeface="+mn-ea"/>
                </a:endParaRPr>
              </a:p>
              <a:p>
                <a:pPr marL="457200" indent="-457200">
                  <a:buAutoNum type="arabicParenBoth"/>
                </a:pPr>
                <a:r>
                  <a:rPr lang="ko-KR" altLang="en-US" sz="2000" u="sng" dirty="0" smtClean="0">
                    <a:latin typeface="+mn-ea"/>
                  </a:rPr>
                  <a:t>클러스터 내 응집도 최소화</a:t>
                </a:r>
                <a:endParaRPr lang="en-US" altLang="ko-KR" sz="2000" u="sng" dirty="0" smtClean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000" dirty="0" smtClean="0">
                    <a:latin typeface="+mn-ea"/>
                  </a:rPr>
                  <a:t>클러스터 </a:t>
                </a:r>
                <a:r>
                  <a:rPr lang="en-US" altLang="ko-KR" sz="2000" dirty="0" smtClean="0">
                    <a:latin typeface="+mn-ea"/>
                  </a:rPr>
                  <a:t>1(</a:t>
                </a:r>
                <a:r>
                  <a:rPr lang="en-US" altLang="ko-KR" sz="2000" b="1" dirty="0" smtClean="0">
                    <a:latin typeface="+mn-ea"/>
                  </a:rPr>
                  <a:t>G</a:t>
                </a:r>
                <a:r>
                  <a:rPr lang="en-US" altLang="ko-KR" sz="1600" b="1" dirty="0" smtClean="0">
                    <a:latin typeface="+mn-ea"/>
                  </a:rPr>
                  <a:t>1</a:t>
                </a:r>
                <a:r>
                  <a:rPr lang="en-US" altLang="ko-KR" sz="2000" dirty="0" smtClean="0">
                    <a:latin typeface="+mn-ea"/>
                  </a:rPr>
                  <a:t>) </a:t>
                </a:r>
                <a:r>
                  <a:rPr lang="ko-KR" altLang="en-US" sz="2000" dirty="0" smtClean="0">
                    <a:latin typeface="+mn-ea"/>
                  </a:rPr>
                  <a:t>데이터와 클러스터 </a:t>
                </a:r>
                <a:r>
                  <a:rPr lang="en-US" altLang="ko-KR" sz="2000" dirty="0" smtClean="0">
                    <a:latin typeface="+mn-ea"/>
                  </a:rPr>
                  <a:t>1</a:t>
                </a:r>
                <a:r>
                  <a:rPr lang="ko-KR" altLang="en-US" sz="2000" dirty="0" smtClean="0">
                    <a:latin typeface="+mn-ea"/>
                  </a:rPr>
                  <a:t>의 중심 값</a:t>
                </a:r>
                <a:r>
                  <a:rPr lang="en-US" altLang="ko-KR" sz="2000" dirty="0" smtClean="0">
                    <a:latin typeface="+mn-ea"/>
                  </a:rPr>
                  <a:t>(</a:t>
                </a:r>
                <a:r>
                  <a:rPr lang="en-US" altLang="ko-KR" sz="2000" b="1" dirty="0" smtClean="0">
                    <a:latin typeface="+mn-ea"/>
                  </a:rPr>
                  <a:t>C</a:t>
                </a:r>
                <a:r>
                  <a:rPr lang="en-US" altLang="ko-KR" sz="1600" b="1" dirty="0" smtClean="0">
                    <a:latin typeface="+mn-ea"/>
                  </a:rPr>
                  <a:t>1</a:t>
                </a:r>
                <a:r>
                  <a:rPr lang="en-US" altLang="ko-KR" sz="2000" dirty="0" smtClean="0">
                    <a:latin typeface="+mn-ea"/>
                  </a:rPr>
                  <a:t>)</a:t>
                </a:r>
                <a:r>
                  <a:rPr lang="ko-KR" altLang="en-US" sz="2000" dirty="0" smtClean="0">
                    <a:latin typeface="+mn-ea"/>
                  </a:rPr>
                  <a:t>과  의 거리 합 최소화</a:t>
                </a:r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000" dirty="0" smtClean="0">
                    <a:latin typeface="+mn-ea"/>
                  </a:rPr>
                  <a:t>클러스터 </a:t>
                </a:r>
                <a:r>
                  <a:rPr lang="en-US" altLang="ko-KR" sz="2000" dirty="0" smtClean="0">
                    <a:latin typeface="+mn-ea"/>
                  </a:rPr>
                  <a:t>2(</a:t>
                </a:r>
                <a:r>
                  <a:rPr lang="en-US" altLang="ko-KR" sz="2000" b="1" dirty="0" smtClean="0">
                    <a:latin typeface="+mn-ea"/>
                  </a:rPr>
                  <a:t>G</a:t>
                </a:r>
                <a:r>
                  <a:rPr lang="en-US" altLang="ko-KR" sz="1600" b="1" dirty="0" smtClean="0">
                    <a:latin typeface="+mn-ea"/>
                  </a:rPr>
                  <a:t>2</a:t>
                </a:r>
                <a:r>
                  <a:rPr lang="en-US" altLang="ko-KR" sz="2000" dirty="0" smtClean="0">
                    <a:latin typeface="+mn-ea"/>
                  </a:rPr>
                  <a:t>) </a:t>
                </a:r>
                <a:r>
                  <a:rPr lang="ko-KR" altLang="en-US" sz="2000" dirty="0">
                    <a:latin typeface="+mn-ea"/>
                  </a:rPr>
                  <a:t>데이터와 </a:t>
                </a:r>
                <a:r>
                  <a:rPr lang="ko-KR" altLang="en-US" sz="2000" dirty="0" smtClean="0">
                    <a:latin typeface="+mn-ea"/>
                  </a:rPr>
                  <a:t>클러스터 </a:t>
                </a:r>
                <a:r>
                  <a:rPr lang="en-US" altLang="ko-KR" sz="2000" dirty="0" smtClean="0">
                    <a:latin typeface="+mn-ea"/>
                  </a:rPr>
                  <a:t>2</a:t>
                </a:r>
                <a:r>
                  <a:rPr lang="ko-KR" altLang="en-US" sz="2000" dirty="0" smtClean="0">
                    <a:latin typeface="+mn-ea"/>
                  </a:rPr>
                  <a:t>의 중심 값</a:t>
                </a:r>
                <a:r>
                  <a:rPr lang="en-US" altLang="ko-KR" sz="2000" dirty="0" smtClean="0">
                    <a:latin typeface="+mn-ea"/>
                  </a:rPr>
                  <a:t>(</a:t>
                </a:r>
                <a:r>
                  <a:rPr lang="en-US" altLang="ko-KR" sz="2000" b="1" dirty="0" smtClean="0">
                    <a:latin typeface="+mn-ea"/>
                  </a:rPr>
                  <a:t>C</a:t>
                </a:r>
                <a:r>
                  <a:rPr lang="en-US" altLang="ko-KR" sz="1600" b="1" dirty="0" smtClean="0">
                    <a:latin typeface="+mn-ea"/>
                  </a:rPr>
                  <a:t>2</a:t>
                </a:r>
                <a:r>
                  <a:rPr lang="en-US" altLang="ko-KR" sz="2000" dirty="0" smtClean="0">
                    <a:latin typeface="+mn-ea"/>
                  </a:rPr>
                  <a:t>)</a:t>
                </a:r>
                <a:r>
                  <a:rPr lang="ko-KR" altLang="en-US" sz="2000" dirty="0" smtClean="0">
                    <a:latin typeface="+mn-ea"/>
                  </a:rPr>
                  <a:t>과</a:t>
                </a:r>
                <a:endParaRPr lang="en-US" altLang="ko-KR" sz="2000" dirty="0" smtClean="0">
                  <a:latin typeface="+mn-ea"/>
                </a:endParaRPr>
              </a:p>
              <a:p>
                <a:r>
                  <a:rPr lang="ko-KR" altLang="en-US" sz="2000" dirty="0" smtClean="0">
                    <a:latin typeface="+mn-ea"/>
                  </a:rPr>
                  <a:t>의거리 </a:t>
                </a:r>
                <a:r>
                  <a:rPr lang="ko-KR" altLang="en-US" sz="2000" dirty="0">
                    <a:latin typeface="+mn-ea"/>
                  </a:rPr>
                  <a:t>합 </a:t>
                </a:r>
                <a:r>
                  <a:rPr lang="ko-KR" altLang="en-US" sz="2000" dirty="0" smtClean="0">
                    <a:latin typeface="+mn-ea"/>
                  </a:rPr>
                  <a:t>최소화</a:t>
                </a:r>
                <a:endParaRPr lang="en-US" altLang="ko-KR" sz="2000" dirty="0" smtClean="0">
                  <a:latin typeface="+mn-ea"/>
                </a:endParaRPr>
              </a:p>
              <a:p>
                <a:endParaRPr lang="en-US" altLang="ko-KR" sz="2000" dirty="0">
                  <a:latin typeface="+mn-ea"/>
                </a:endParaRPr>
              </a:p>
              <a:p>
                <a:r>
                  <a:rPr lang="en-US" altLang="ko-KR" dirty="0" smtClean="0"/>
                  <a:t>Min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dirty="0" smtClean="0">
                  <a:latin typeface="+mn-ea"/>
                </a:endParaRPr>
              </a:p>
              <a:p>
                <a:endParaRPr lang="en-US" altLang="ko-KR" sz="2000" dirty="0" smtClean="0">
                  <a:latin typeface="+mn-ea"/>
                </a:endParaRPr>
              </a:p>
              <a:p>
                <a:r>
                  <a:rPr lang="en-US" altLang="ko-KR" sz="2000" dirty="0" smtClean="0">
                    <a:latin typeface="+mn-ea"/>
                  </a:rPr>
                  <a:t>(2) </a:t>
                </a:r>
                <a:r>
                  <a:rPr lang="ko-KR" altLang="en-US" sz="2000" u="sng" dirty="0" smtClean="0">
                    <a:latin typeface="+mn-ea"/>
                  </a:rPr>
                  <a:t>클러스터 간 분리도 최대화</a:t>
                </a:r>
                <a:endParaRPr lang="en-US" altLang="ko-KR" sz="2000" u="sng" dirty="0" smtClean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000" dirty="0" smtClean="0">
                    <a:latin typeface="+mn-ea"/>
                  </a:rPr>
                  <a:t>클러스터 </a:t>
                </a:r>
                <a:r>
                  <a:rPr lang="en-US" altLang="ko-KR" sz="2000" dirty="0" smtClean="0">
                    <a:latin typeface="+mn-ea"/>
                  </a:rPr>
                  <a:t>1(</a:t>
                </a:r>
                <a:r>
                  <a:rPr lang="en-US" altLang="ko-KR" sz="2000" b="1" dirty="0" smtClean="0">
                    <a:latin typeface="+mn-ea"/>
                  </a:rPr>
                  <a:t>G</a:t>
                </a:r>
                <a:r>
                  <a:rPr lang="en-US" altLang="ko-KR" sz="1600" b="1" dirty="0" smtClean="0">
                    <a:latin typeface="+mn-ea"/>
                  </a:rPr>
                  <a:t>1</a:t>
                </a:r>
                <a:r>
                  <a:rPr lang="en-US" altLang="ko-KR" sz="2000" dirty="0" smtClean="0">
                    <a:latin typeface="+mn-ea"/>
                  </a:rPr>
                  <a:t>)</a:t>
                </a:r>
                <a:r>
                  <a:rPr lang="ko-KR" altLang="en-US" sz="2000" dirty="0" smtClean="0">
                    <a:latin typeface="+mn-ea"/>
                  </a:rPr>
                  <a:t>의 중심 값</a:t>
                </a:r>
                <a:r>
                  <a:rPr lang="en-US" altLang="ko-KR" sz="2000" dirty="0" smtClean="0">
                    <a:latin typeface="+mn-ea"/>
                  </a:rPr>
                  <a:t>(</a:t>
                </a:r>
                <a:r>
                  <a:rPr lang="en-US" altLang="ko-KR" sz="2000" b="1" dirty="0" smtClean="0">
                    <a:latin typeface="+mn-ea"/>
                  </a:rPr>
                  <a:t>C</a:t>
                </a:r>
                <a:r>
                  <a:rPr lang="en-US" altLang="ko-KR" sz="1600" b="1" dirty="0" smtClean="0">
                    <a:latin typeface="+mn-ea"/>
                  </a:rPr>
                  <a:t>1</a:t>
                </a:r>
                <a:r>
                  <a:rPr lang="en-US" altLang="ko-KR" sz="2000" dirty="0" smtClean="0">
                    <a:latin typeface="+mn-ea"/>
                  </a:rPr>
                  <a:t>)</a:t>
                </a:r>
                <a:r>
                  <a:rPr lang="ko-KR" altLang="en-US" sz="2000" dirty="0" smtClean="0">
                    <a:latin typeface="+mn-ea"/>
                  </a:rPr>
                  <a:t>과 클러스터 </a:t>
                </a:r>
                <a:r>
                  <a:rPr lang="en-US" altLang="ko-KR" sz="2000" dirty="0" smtClean="0">
                    <a:latin typeface="+mn-ea"/>
                  </a:rPr>
                  <a:t>2(</a:t>
                </a:r>
                <a:r>
                  <a:rPr lang="en-US" altLang="ko-KR" sz="2000" b="1" dirty="0" smtClean="0">
                    <a:latin typeface="+mn-ea"/>
                  </a:rPr>
                  <a:t>G</a:t>
                </a:r>
                <a:r>
                  <a:rPr lang="en-US" altLang="ko-KR" sz="1600" b="1" dirty="0" smtClean="0">
                    <a:latin typeface="+mn-ea"/>
                  </a:rPr>
                  <a:t>2</a:t>
                </a:r>
                <a:r>
                  <a:rPr lang="en-US" altLang="ko-KR" sz="2000" dirty="0" smtClean="0">
                    <a:latin typeface="+mn-ea"/>
                  </a:rPr>
                  <a:t>)</a:t>
                </a:r>
                <a:r>
                  <a:rPr lang="ko-KR" altLang="en-US" sz="2000" dirty="0" smtClean="0">
                    <a:latin typeface="+mn-ea"/>
                  </a:rPr>
                  <a:t>의 </a:t>
                </a:r>
                <a:endParaRPr lang="en-US" altLang="ko-KR" sz="2000" dirty="0" smtClean="0">
                  <a:latin typeface="+mn-ea"/>
                </a:endParaRPr>
              </a:p>
              <a:p>
                <a:r>
                  <a:rPr lang="ko-KR" altLang="en-US" sz="2000" dirty="0" smtClean="0">
                    <a:latin typeface="+mn-ea"/>
                  </a:rPr>
                  <a:t>중심 값</a:t>
                </a:r>
                <a:r>
                  <a:rPr lang="en-US" altLang="ko-KR" sz="2000" dirty="0" smtClean="0">
                    <a:latin typeface="+mn-ea"/>
                  </a:rPr>
                  <a:t>(</a:t>
                </a:r>
                <a:r>
                  <a:rPr lang="en-US" altLang="ko-KR" sz="2000" b="1" dirty="0" smtClean="0">
                    <a:latin typeface="+mn-ea"/>
                  </a:rPr>
                  <a:t>C</a:t>
                </a:r>
                <a:r>
                  <a:rPr lang="en-US" altLang="ko-KR" sz="1600" b="1" dirty="0" smtClean="0">
                    <a:latin typeface="+mn-ea"/>
                  </a:rPr>
                  <a:t>2</a:t>
                </a:r>
                <a:r>
                  <a:rPr lang="en-US" altLang="ko-KR" sz="2000" dirty="0" smtClean="0">
                    <a:latin typeface="+mn-ea"/>
                  </a:rPr>
                  <a:t>)</a:t>
                </a:r>
                <a:r>
                  <a:rPr lang="ko-KR" altLang="en-US" sz="2000" dirty="0" smtClean="0">
                    <a:latin typeface="+mn-ea"/>
                  </a:rPr>
                  <a:t>과의 거리 최대화</a:t>
                </a:r>
                <a:endParaRPr lang="en-US" altLang="ko-KR" sz="2000" dirty="0" smtClean="0">
                  <a:latin typeface="+mn-ea"/>
                </a:endParaRPr>
              </a:p>
              <a:p>
                <a:endParaRPr lang="en-US" altLang="ko-KR" sz="2000" dirty="0" smtClean="0">
                  <a:latin typeface="+mn-ea"/>
                </a:endParaRPr>
              </a:p>
              <a:p>
                <a:r>
                  <a:rPr lang="en-US" altLang="ko-KR" kern="100" dirty="0" smtClean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Max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, i</a:t>
                </a:r>
                <a14:m>
                  <m:oMath xmlns:m="http://schemas.openxmlformats.org/officeDocument/2006/math"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ko-KR" kern="100" dirty="0" smtClean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j</a:t>
                </a:r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45" y="843282"/>
                <a:ext cx="6584389" cy="4752968"/>
              </a:xfrm>
              <a:prstGeom prst="rect">
                <a:avLst/>
              </a:prstGeom>
              <a:blipFill rotWithShape="0">
                <a:blip r:embed="rId3"/>
                <a:stretch>
                  <a:fillRect l="-1296" t="-641" r="-463" b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8" name="Picture 2" descr="http://cfile28.uf.tistory.com/image/2679BD4957A55DFB1873E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" t="13664" r="42772" b="10998"/>
          <a:stretch/>
        </p:blipFill>
        <p:spPr bwMode="auto">
          <a:xfrm>
            <a:off x="7181850" y="927956"/>
            <a:ext cx="4632385" cy="49708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8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K-means </a:t>
            </a:r>
            <a:r>
              <a:rPr lang="ko-KR" altLang="en-US" sz="2400" b="1" dirty="0" smtClean="0">
                <a:latin typeface="+mn-ea"/>
              </a:rPr>
              <a:t>알고리즘이란</a:t>
            </a:r>
            <a:r>
              <a:rPr lang="en-US" altLang="ko-KR" sz="2400" b="1" dirty="0" smtClean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96828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mtClean="0">
                <a:latin typeface="+mn-ea"/>
              </a:rPr>
              <a:t>3) </a:t>
            </a:r>
            <a:r>
              <a:rPr lang="ko-KR" altLang="en-US" sz="2000" b="1" dirty="0" smtClean="0">
                <a:latin typeface="+mn-ea"/>
              </a:rPr>
              <a:t>거리측정법</a:t>
            </a:r>
            <a:endParaRPr lang="en-US" altLang="ko-KR" sz="20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1662381" y="2396056"/>
            <a:ext cx="8501122" cy="2627889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 중심에서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멀리 떨어져 있어도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, K-Means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알고리즘은 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ko-KR" altLang="en-US" kern="0" dirty="0" err="1" smtClean="0">
                <a:solidFill>
                  <a:schemeClr val="tx1"/>
                </a:solidFill>
                <a:latin typeface="+mn-ea"/>
              </a:rPr>
              <a:t>유클리드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거리 측정법을 사용해서 </a:t>
            </a:r>
            <a:r>
              <a:rPr lang="ko-KR" altLang="en-US" b="1" kern="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반복적으로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 중심을 수정해나갈 수 있음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kern="0" dirty="0" err="1" smtClean="0">
                <a:solidFill>
                  <a:schemeClr val="tx1"/>
                </a:solidFill>
                <a:latin typeface="+mn-ea"/>
              </a:rPr>
              <a:t>유클리드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 거리 측정법을 점 간의 거리 산출에 이용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b="1" kern="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벡터 </a:t>
            </a:r>
            <a:r>
              <a:rPr lang="ko-KR" altLang="en-US" b="1" kern="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사이에 거리가 짧으면 유사성이 더 높다는 것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을 의미함 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000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K-means </a:t>
            </a:r>
            <a:r>
              <a:rPr lang="ko-KR" altLang="en-US" sz="2400" b="1" dirty="0" smtClean="0">
                <a:latin typeface="+mn-ea"/>
              </a:rPr>
              <a:t>알고리즘이란</a:t>
            </a:r>
            <a:r>
              <a:rPr lang="en-US" altLang="ko-KR" sz="2400" b="1" dirty="0" smtClean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96828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mtClean="0">
                <a:latin typeface="+mn-ea"/>
              </a:rPr>
              <a:t>3) </a:t>
            </a:r>
            <a:r>
              <a:rPr lang="ko-KR" altLang="en-US" sz="2000" b="1" dirty="0" smtClean="0">
                <a:latin typeface="+mn-ea"/>
              </a:rPr>
              <a:t>거리측정법 </a:t>
            </a:r>
            <a:r>
              <a:rPr lang="en-US" altLang="ko-KR" sz="2000" b="1" dirty="0" smtClean="0">
                <a:latin typeface="+mn-ea"/>
              </a:rPr>
              <a:t>– </a:t>
            </a:r>
            <a:r>
              <a:rPr lang="ko-KR" altLang="en-US" sz="2000" b="1" dirty="0" err="1" smtClean="0">
                <a:latin typeface="+mn-ea"/>
              </a:rPr>
              <a:t>유클리드</a:t>
            </a:r>
            <a:r>
              <a:rPr lang="ko-KR" altLang="en-US" sz="2000" b="1" dirty="0" smtClean="0">
                <a:latin typeface="+mn-ea"/>
              </a:rPr>
              <a:t> 거리 측정법</a:t>
            </a:r>
            <a:endParaRPr lang="en-US" altLang="ko-KR" sz="20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1662381" y="1681655"/>
            <a:ext cx="8501122" cy="4604294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kern="0" dirty="0" err="1" smtClean="0">
                <a:solidFill>
                  <a:schemeClr val="tx1"/>
                </a:solidFill>
                <a:latin typeface="+mn-ea"/>
              </a:rPr>
              <a:t>유클리드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 거리가 큰 값을 가지면 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사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용자 간의 거리가 멀다는 의미이기 때문에 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kern="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kern="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사용자 간 유사성이 떨어짐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을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의미함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각 벡터 값 간의 차를 제곱한 후 모두 더하고 루트를 씌워 거리를 측정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Picture 2" descr="C:\Users\이나라\Desktop\머하웃 완벽 가이드 - 이미지\images\머하웃 완벽 가이드(한빛미디어)_img_8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7992" y="2631873"/>
            <a:ext cx="5472608" cy="5005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404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K-means </a:t>
            </a:r>
            <a:r>
              <a:rPr lang="ko-KR" altLang="en-US" sz="2400" b="1" dirty="0" smtClean="0">
                <a:latin typeface="+mn-ea"/>
              </a:rPr>
              <a:t>알고리즘이란</a:t>
            </a:r>
            <a:r>
              <a:rPr lang="en-US" altLang="ko-KR" sz="2400" b="1" dirty="0" smtClean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4" y="843282"/>
            <a:ext cx="1103869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4) K-means </a:t>
            </a:r>
            <a:r>
              <a:rPr lang="ko-KR" altLang="en-US" sz="2000" b="1" dirty="0" smtClean="0">
                <a:latin typeface="+mn-ea"/>
              </a:rPr>
              <a:t>알고리즘 수행 단계</a:t>
            </a:r>
            <a:endParaRPr lang="en-US" altLang="ko-KR" sz="2000" b="1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en-US" altLang="ko-KR" sz="2000" b="1" dirty="0" smtClean="0">
                <a:latin typeface="+mn-ea"/>
              </a:rPr>
              <a:t>K</a:t>
            </a:r>
            <a:r>
              <a:rPr lang="ko-KR" altLang="en-US" sz="2000" b="1" dirty="0" smtClean="0">
                <a:latin typeface="+mn-ea"/>
              </a:rPr>
              <a:t>값 설정 </a:t>
            </a:r>
            <a:r>
              <a:rPr lang="en-US" altLang="ko-KR" sz="2000" b="1" dirty="0" smtClean="0"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전체 </a:t>
            </a:r>
            <a:r>
              <a:rPr lang="ko-KR" altLang="en-US" sz="2000" dirty="0" smtClean="0">
                <a:latin typeface="+mn-ea"/>
              </a:rPr>
              <a:t>클러스터의 개수 </a:t>
            </a:r>
            <a:r>
              <a:rPr lang="en-US" altLang="ko-KR" sz="2000" u="sng" dirty="0" smtClean="0">
                <a:latin typeface="+mn-ea"/>
              </a:rPr>
              <a:t>K</a:t>
            </a:r>
            <a:r>
              <a:rPr lang="ko-KR" altLang="en-US" sz="2000" u="sng" dirty="0" smtClean="0">
                <a:latin typeface="+mn-ea"/>
              </a:rPr>
              <a:t>값을 설정</a:t>
            </a:r>
            <a:r>
              <a:rPr lang="ko-KR" altLang="en-US" sz="2000" dirty="0" smtClean="0">
                <a:latin typeface="+mn-ea"/>
              </a:rPr>
              <a:t>한다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(2) </a:t>
            </a:r>
            <a:r>
              <a:rPr lang="ko-KR" altLang="en-US" sz="2000" b="1" dirty="0" smtClean="0">
                <a:latin typeface="+mn-ea"/>
              </a:rPr>
              <a:t>클러스터 초기</a:t>
            </a:r>
            <a:r>
              <a:rPr lang="ko-KR" altLang="en-US" sz="2000" b="1" dirty="0" smtClean="0">
                <a:latin typeface="+mn-ea"/>
              </a:rPr>
              <a:t> 중심 </a:t>
            </a:r>
            <a:r>
              <a:rPr lang="ko-KR" altLang="en-US" sz="2000" b="1" dirty="0" smtClean="0">
                <a:latin typeface="+mn-ea"/>
              </a:rPr>
              <a:t>값 </a:t>
            </a:r>
            <a:r>
              <a:rPr lang="ko-KR" altLang="en-US" sz="2000" b="1" dirty="0" smtClean="0">
                <a:latin typeface="+mn-ea"/>
              </a:rPr>
              <a:t>선택 </a:t>
            </a:r>
            <a:r>
              <a:rPr lang="en-US" altLang="ko-KR" sz="2000" b="1" dirty="0" smtClean="0">
                <a:latin typeface="+mn-ea"/>
              </a:rPr>
              <a:t>: </a:t>
            </a:r>
            <a:r>
              <a:rPr lang="en-US" altLang="ko-KR" sz="2000" dirty="0" smtClean="0">
                <a:latin typeface="+mn-ea"/>
              </a:rPr>
              <a:t>K</a:t>
            </a:r>
            <a:r>
              <a:rPr lang="ko-KR" altLang="en-US" sz="2000" dirty="0" smtClean="0">
                <a:latin typeface="+mn-ea"/>
              </a:rPr>
              <a:t>개의 클러스터로 </a:t>
            </a:r>
            <a:r>
              <a:rPr lang="ko-KR" altLang="en-US" sz="2000" dirty="0" smtClean="0">
                <a:latin typeface="+mn-ea"/>
              </a:rPr>
              <a:t>군집한 </a:t>
            </a:r>
            <a:r>
              <a:rPr lang="en-US" altLang="ko-KR" sz="2000" dirty="0" smtClean="0">
                <a:latin typeface="+mn-ea"/>
              </a:rPr>
              <a:t>n</a:t>
            </a:r>
            <a:r>
              <a:rPr lang="ko-KR" altLang="en-US" sz="2000" dirty="0" smtClean="0">
                <a:latin typeface="+mn-ea"/>
              </a:rPr>
              <a:t>개의 점을 가지고 있고</a:t>
            </a:r>
            <a:r>
              <a:rPr lang="en-US" altLang="ko-KR" sz="2000" dirty="0" smtClean="0">
                <a:latin typeface="+mn-ea"/>
              </a:rPr>
              <a:t>, 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</a:t>
            </a:r>
            <a:r>
              <a:rPr lang="ko-KR" altLang="en-US" sz="2000" dirty="0" smtClean="0">
                <a:latin typeface="+mn-ea"/>
              </a:rPr>
              <a:t>여기서 </a:t>
            </a:r>
            <a:r>
              <a:rPr lang="ko-KR" altLang="en-US" sz="2000" u="sng" dirty="0" smtClean="0">
                <a:latin typeface="+mn-ea"/>
              </a:rPr>
              <a:t>임의로 </a:t>
            </a:r>
            <a:r>
              <a:rPr lang="ko-KR" altLang="en-US" sz="2000" u="sng" dirty="0" smtClean="0">
                <a:latin typeface="+mn-ea"/>
              </a:rPr>
              <a:t>각각 </a:t>
            </a:r>
            <a:r>
              <a:rPr lang="en-US" altLang="ko-KR" sz="2000" u="sng" dirty="0">
                <a:latin typeface="+mn-ea"/>
              </a:rPr>
              <a:t>1</a:t>
            </a:r>
            <a:r>
              <a:rPr lang="ko-KR" altLang="en-US" sz="2000" u="sng" dirty="0" smtClean="0">
                <a:latin typeface="+mn-ea"/>
              </a:rPr>
              <a:t>개의 </a:t>
            </a:r>
            <a:r>
              <a:rPr lang="ko-KR" altLang="en-US" sz="2000" u="sng" dirty="0" smtClean="0">
                <a:latin typeface="+mn-ea"/>
              </a:rPr>
              <a:t>점을 </a:t>
            </a:r>
            <a:r>
              <a:rPr lang="ko-KR" altLang="en-US" sz="2000" u="sng" dirty="0" smtClean="0">
                <a:latin typeface="+mn-ea"/>
              </a:rPr>
              <a:t>선택</a:t>
            </a:r>
            <a:r>
              <a:rPr lang="ko-KR" altLang="en-US" sz="2000" dirty="0" smtClean="0">
                <a:latin typeface="+mn-ea"/>
              </a:rPr>
              <a:t>하여 클러스터의 </a:t>
            </a:r>
            <a:r>
              <a:rPr lang="ko-KR" altLang="en-US" sz="2000" dirty="0" smtClean="0">
                <a:latin typeface="+mn-ea"/>
              </a:rPr>
              <a:t>초기 중심 값</a:t>
            </a:r>
            <a:r>
              <a:rPr lang="en-US" altLang="ko-KR" sz="2000" dirty="0" smtClean="0">
                <a:latin typeface="+mn-ea"/>
              </a:rPr>
              <a:t>(centroid)</a:t>
            </a:r>
            <a:r>
              <a:rPr lang="ko-KR" altLang="en-US" sz="2000" dirty="0" smtClean="0">
                <a:latin typeface="+mn-ea"/>
              </a:rPr>
              <a:t>을 정한다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endParaRPr lang="en-US" altLang="ko-KR" sz="2000" dirty="0" smtClean="0"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(</a:t>
            </a:r>
            <a:r>
              <a:rPr lang="en-US" altLang="ko-KR" sz="2000" b="1" dirty="0" smtClean="0">
                <a:latin typeface="+mn-ea"/>
              </a:rPr>
              <a:t>3) </a:t>
            </a:r>
            <a:r>
              <a:rPr lang="ko-KR" altLang="en-US" sz="2000" b="1" dirty="0" err="1" smtClean="0">
                <a:latin typeface="+mn-ea"/>
              </a:rPr>
              <a:t>클러스터링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: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클러스터의 </a:t>
            </a:r>
            <a:r>
              <a:rPr lang="ko-KR" altLang="en-US" sz="2000" dirty="0" smtClean="0">
                <a:latin typeface="+mn-ea"/>
              </a:rPr>
              <a:t>중심 값과 </a:t>
            </a:r>
            <a:r>
              <a:rPr lang="ko-KR" altLang="en-US" sz="2000" dirty="0" smtClean="0">
                <a:latin typeface="+mn-ea"/>
              </a:rPr>
              <a:t>클러스터 안의 데이터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간의 거리를 </a:t>
            </a:r>
            <a:r>
              <a:rPr lang="ko-KR" altLang="en-US" sz="2000" dirty="0" smtClean="0">
                <a:latin typeface="+mn-ea"/>
              </a:rPr>
              <a:t>각각 측정하여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</a:t>
            </a:r>
            <a:r>
              <a:rPr lang="ko-KR" altLang="en-US" sz="2000" u="sng" dirty="0" smtClean="0">
                <a:latin typeface="+mn-ea"/>
              </a:rPr>
              <a:t>가장 가까운 </a:t>
            </a:r>
            <a:r>
              <a:rPr lang="ko-KR" altLang="en-US" sz="2000" u="sng" dirty="0" smtClean="0">
                <a:latin typeface="+mn-ea"/>
              </a:rPr>
              <a:t>클러스터에 </a:t>
            </a:r>
            <a:r>
              <a:rPr lang="ko-KR" altLang="en-US" sz="2000" u="sng" dirty="0" smtClean="0">
                <a:latin typeface="+mn-ea"/>
              </a:rPr>
              <a:t>해당 데이터를 </a:t>
            </a:r>
            <a:r>
              <a:rPr lang="ko-KR" altLang="en-US" sz="2000" u="sng" dirty="0" smtClean="0">
                <a:latin typeface="+mn-ea"/>
              </a:rPr>
              <a:t>할당</a:t>
            </a:r>
            <a:r>
              <a:rPr lang="ko-KR" altLang="en-US" sz="2000" dirty="0" smtClean="0">
                <a:latin typeface="+mn-ea"/>
              </a:rPr>
              <a:t>한다</a:t>
            </a:r>
            <a:r>
              <a:rPr lang="en-US" altLang="ko-KR" sz="2000" dirty="0" smtClean="0">
                <a:latin typeface="+mn-ea"/>
              </a:rPr>
              <a:t>.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</a:t>
            </a:r>
            <a:r>
              <a:rPr lang="ko-KR" altLang="en-US" sz="2000" dirty="0" smtClean="0">
                <a:latin typeface="+mn-ea"/>
              </a:rPr>
              <a:t>여기서 거리 측정은 </a:t>
            </a:r>
            <a:r>
              <a:rPr lang="en-US" altLang="ko-KR" sz="2000" u="sng" dirty="0" smtClean="0">
                <a:latin typeface="+mn-ea"/>
              </a:rPr>
              <a:t>“</a:t>
            </a:r>
            <a:r>
              <a:rPr lang="ko-KR" altLang="en-US" sz="2000" u="sng" dirty="0" err="1" smtClean="0">
                <a:latin typeface="+mn-ea"/>
              </a:rPr>
              <a:t>유클리드</a:t>
            </a:r>
            <a:r>
              <a:rPr lang="ko-KR" altLang="en-US" sz="2000" u="sng" dirty="0" smtClean="0">
                <a:latin typeface="+mn-ea"/>
              </a:rPr>
              <a:t> 거리 측정법</a:t>
            </a:r>
            <a:r>
              <a:rPr lang="en-US" altLang="ko-KR" sz="2000" u="sng" dirty="0" smtClean="0">
                <a:latin typeface="+mn-ea"/>
              </a:rPr>
              <a:t>”</a:t>
            </a:r>
            <a:r>
              <a:rPr lang="ko-KR" altLang="en-US" sz="2000" u="sng" dirty="0" smtClean="0">
                <a:latin typeface="+mn-ea"/>
              </a:rPr>
              <a:t>을 사용</a:t>
            </a:r>
            <a:r>
              <a:rPr lang="ko-KR" altLang="en-US" sz="2000" dirty="0" smtClean="0">
                <a:latin typeface="+mn-ea"/>
              </a:rPr>
              <a:t>한다</a:t>
            </a:r>
            <a:r>
              <a:rPr lang="en-US" altLang="ko-KR" sz="2000" dirty="0" smtClean="0">
                <a:latin typeface="+mn-ea"/>
              </a:rPr>
              <a:t>. </a:t>
            </a:r>
          </a:p>
          <a:p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      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Note!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이 때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데이터는 다른 클러스터 중심 값들보다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할당된 클러스터의 중심 값과 가장 가깝다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</a:p>
          <a:p>
            <a:endParaRPr lang="en-US" altLang="ko-KR" sz="1600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(4) </a:t>
            </a:r>
            <a:r>
              <a:rPr lang="ko-KR" altLang="en-US" sz="2000" b="1" dirty="0" smtClean="0">
                <a:latin typeface="+mn-ea"/>
              </a:rPr>
              <a:t>클러스터 중심 </a:t>
            </a:r>
            <a:r>
              <a:rPr lang="ko-KR" altLang="en-US" sz="2000" b="1" dirty="0" smtClean="0">
                <a:latin typeface="+mn-ea"/>
              </a:rPr>
              <a:t>값 </a:t>
            </a:r>
            <a:r>
              <a:rPr lang="ko-KR" altLang="en-US" sz="2000" b="1" dirty="0" smtClean="0">
                <a:latin typeface="+mn-ea"/>
              </a:rPr>
              <a:t>계산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: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각 클러스터마다 그 안에 배정된 모든 점들 간의 거리 </a:t>
            </a:r>
            <a:r>
              <a:rPr lang="ko-KR" altLang="en-US" sz="2000" dirty="0" smtClean="0">
                <a:latin typeface="+mn-ea"/>
              </a:rPr>
              <a:t>평균 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</a:t>
            </a:r>
            <a:r>
              <a:rPr lang="ko-KR" altLang="en-US" sz="2000" dirty="0" smtClean="0">
                <a:latin typeface="+mn-ea"/>
              </a:rPr>
              <a:t>값을 구하여 중심 </a:t>
            </a:r>
            <a:r>
              <a:rPr lang="ko-KR" altLang="en-US" sz="2000" dirty="0" smtClean="0">
                <a:latin typeface="+mn-ea"/>
              </a:rPr>
              <a:t>값으로 정한다</a:t>
            </a:r>
            <a:r>
              <a:rPr lang="en-US" altLang="ko-KR" sz="2000" dirty="0" smtClean="0">
                <a:latin typeface="+mn-ea"/>
              </a:rPr>
              <a:t>. 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(5) </a:t>
            </a:r>
            <a:r>
              <a:rPr lang="ko-KR" altLang="en-US" sz="2000" b="1" dirty="0" smtClean="0">
                <a:latin typeface="+mn-ea"/>
              </a:rPr>
              <a:t>반복 </a:t>
            </a:r>
            <a:r>
              <a:rPr lang="en-US" altLang="ko-KR" sz="2000" b="1" dirty="0" smtClean="0"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만약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각 클러스터의 중심 값이 변하지 않는다면 </a:t>
            </a:r>
            <a:r>
              <a:rPr lang="ko-KR" altLang="en-US" sz="2000" dirty="0" smtClean="0">
                <a:latin typeface="+mn-ea"/>
              </a:rPr>
              <a:t>알고리즘을 </a:t>
            </a:r>
            <a:r>
              <a:rPr lang="ko-KR" altLang="en-US" sz="2000" dirty="0" smtClean="0">
                <a:latin typeface="+mn-ea"/>
              </a:rPr>
              <a:t>끝내고 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</a:t>
            </a:r>
            <a:r>
              <a:rPr lang="ko-KR" altLang="en-US" sz="2000" u="sng" dirty="0" smtClean="0">
                <a:latin typeface="+mn-ea"/>
              </a:rPr>
              <a:t>그렇지 않으면</a:t>
            </a:r>
            <a:r>
              <a:rPr lang="en-US" altLang="ko-KR" sz="2000" u="sng" dirty="0" smtClean="0">
                <a:latin typeface="+mn-ea"/>
              </a:rPr>
              <a:t> </a:t>
            </a:r>
            <a:r>
              <a:rPr lang="en-US" altLang="ko-KR" sz="2000" u="sng" dirty="0" smtClean="0">
                <a:latin typeface="+mn-ea"/>
              </a:rPr>
              <a:t>(</a:t>
            </a:r>
            <a:r>
              <a:rPr lang="en-US" altLang="ko-KR" sz="2000" u="sng" dirty="0">
                <a:latin typeface="+mn-ea"/>
              </a:rPr>
              <a:t>3</a:t>
            </a:r>
            <a:r>
              <a:rPr lang="en-US" altLang="ko-KR" sz="2000" u="sng" dirty="0" smtClean="0">
                <a:latin typeface="+mn-ea"/>
              </a:rPr>
              <a:t>)~(</a:t>
            </a:r>
            <a:r>
              <a:rPr lang="en-US" altLang="ko-KR" sz="2000" u="sng" dirty="0" smtClean="0">
                <a:latin typeface="+mn-ea"/>
              </a:rPr>
              <a:t>4) </a:t>
            </a:r>
            <a:r>
              <a:rPr lang="ko-KR" altLang="en-US" sz="2000" u="sng" dirty="0" smtClean="0">
                <a:latin typeface="+mn-ea"/>
              </a:rPr>
              <a:t>단계를 계속 반복</a:t>
            </a:r>
            <a:r>
              <a:rPr lang="ko-KR" altLang="en-US" sz="2000" dirty="0" smtClean="0">
                <a:latin typeface="+mn-ea"/>
              </a:rPr>
              <a:t>한다</a:t>
            </a:r>
            <a:r>
              <a:rPr lang="en-US" altLang="ko-KR" sz="2000" dirty="0" smtClean="0">
                <a:latin typeface="+mn-ea"/>
              </a:rPr>
              <a:t>. </a:t>
            </a:r>
          </a:p>
          <a:p>
            <a:endParaRPr lang="en-US" altLang="ko-KR" sz="20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19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3087</TotalTime>
  <Words>2512</Words>
  <Application>Microsoft Office PowerPoint</Application>
  <PresentationFormat>와이드스크린</PresentationFormat>
  <Paragraphs>762</Paragraphs>
  <Slides>37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맑은 고딕</vt:lpstr>
      <vt:lpstr>함초롬바탕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sj-mooc</dc:creator>
  <cp:lastModifiedBy>Yeojin</cp:lastModifiedBy>
  <cp:revision>181</cp:revision>
  <dcterms:created xsi:type="dcterms:W3CDTF">2016-12-05T02:51:06Z</dcterms:created>
  <dcterms:modified xsi:type="dcterms:W3CDTF">2017-09-20T12:15:16Z</dcterms:modified>
</cp:coreProperties>
</file>