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380" r:id="rId2"/>
    <p:sldId id="381" r:id="rId3"/>
    <p:sldId id="266" r:id="rId4"/>
    <p:sldId id="267" r:id="rId5"/>
    <p:sldId id="268" r:id="rId6"/>
    <p:sldId id="375" r:id="rId7"/>
    <p:sldId id="376" r:id="rId8"/>
    <p:sldId id="377" r:id="rId9"/>
    <p:sldId id="378" r:id="rId10"/>
    <p:sldId id="379" r:id="rId11"/>
    <p:sldId id="335" r:id="rId12"/>
    <p:sldId id="373" r:id="rId13"/>
    <p:sldId id="374" r:id="rId14"/>
    <p:sldId id="337" r:id="rId15"/>
    <p:sldId id="338" r:id="rId16"/>
    <p:sldId id="339" r:id="rId17"/>
    <p:sldId id="341" r:id="rId18"/>
    <p:sldId id="340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62" r:id="rId28"/>
    <p:sldId id="363" r:id="rId29"/>
    <p:sldId id="364" r:id="rId30"/>
    <p:sldId id="365" r:id="rId31"/>
    <p:sldId id="382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5652" autoAdjust="0"/>
  </p:normalViewPr>
  <p:slideViewPr>
    <p:cSldViewPr snapToGrid="0">
      <p:cViewPr varScale="1">
        <p:scale>
          <a:sx n="116" d="100"/>
          <a:sy n="116" d="100"/>
        </p:scale>
        <p:origin x="11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58098-145C-4204-B957-EDDAB285994F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982EA-B86F-459F-80B0-B05F29F7CB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424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33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6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8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1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9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25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7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6AA1-E059-4176-A049-B8ECCDEADAFC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CEC-397D-4654-B9C3-79325AFDBBDF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BEAD-4040-4660-B326-7D7C3890BFD9}" type="datetime1">
              <a:rPr lang="ko-KR" altLang="en-US" smtClean="0"/>
              <a:t>2017-08-31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9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5997" y="1473115"/>
            <a:ext cx="7396577" cy="4770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파이썬을</a:t>
            </a:r>
            <a:r>
              <a:rPr kumimoji="0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이용한 빅데이터 분석</a:t>
            </a:r>
            <a:endParaRPr kumimoji="0" lang="en-US" altLang="ko-KR" sz="4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22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Support Vector Machine</a:t>
            </a:r>
            <a:r>
              <a:rPr lang="ko-KR" altLang="en-US" sz="2400" b="1" dirty="0" smtClean="0">
                <a:latin typeface="+mn-ea"/>
              </a:rPr>
              <a:t>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ko-KR" altLang="en-US" sz="2000" b="1" dirty="0">
                <a:latin typeface="+mn-ea"/>
              </a:rPr>
              <a:t>비선형 분류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각각의 </a:t>
            </a:r>
            <a:r>
              <a:rPr lang="ko-KR" altLang="en-US" sz="2000" dirty="0" err="1">
                <a:latin typeface="+mn-ea"/>
              </a:rPr>
              <a:t>커널에서는</a:t>
            </a:r>
            <a:r>
              <a:rPr lang="ko-KR" altLang="en-US" sz="2000" dirty="0">
                <a:latin typeface="+mn-ea"/>
              </a:rPr>
              <a:t> 최적화를 도와주는 </a:t>
            </a:r>
            <a:r>
              <a:rPr lang="ko-KR" altLang="en-US" sz="2000" dirty="0" err="1">
                <a:latin typeface="+mn-ea"/>
              </a:rPr>
              <a:t>파리미터들이</a:t>
            </a:r>
            <a:r>
              <a:rPr lang="ko-KR" altLang="en-US" sz="2000" dirty="0">
                <a:latin typeface="+mn-ea"/>
              </a:rPr>
              <a:t> 따로 존재함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일반적으로 각 문제에 대해서 어떠한 </a:t>
            </a:r>
            <a:r>
              <a:rPr lang="ko-KR" altLang="en-US" sz="2000" dirty="0" err="1">
                <a:latin typeface="+mn-ea"/>
              </a:rPr>
              <a:t>커널의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파라미터를</a:t>
            </a:r>
            <a:r>
              <a:rPr lang="ko-KR" altLang="en-US" sz="2000" dirty="0">
                <a:latin typeface="+mn-ea"/>
              </a:rPr>
              <a:t> 선택하는 것이 가장 좋은지를 자동적으로 알려주는 방법은 없음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실험을 통해 모든 조건을 바꾸면서 </a:t>
            </a:r>
            <a:r>
              <a:rPr lang="en-US" altLang="ko-KR" sz="2000" dirty="0">
                <a:latin typeface="+mn-ea"/>
              </a:rPr>
              <a:t>SVM</a:t>
            </a:r>
            <a:r>
              <a:rPr lang="ko-KR" altLang="en-US" sz="2000" dirty="0">
                <a:latin typeface="+mn-ea"/>
              </a:rPr>
              <a:t>의 학습과 예측을 반복해서 최적의 </a:t>
            </a:r>
            <a:r>
              <a:rPr lang="ko-KR" altLang="en-US" sz="2000" dirty="0" err="1">
                <a:latin typeface="+mn-ea"/>
              </a:rPr>
              <a:t>예측률을</a:t>
            </a:r>
            <a:r>
              <a:rPr lang="ko-KR" altLang="en-US" sz="2000" dirty="0">
                <a:latin typeface="+mn-ea"/>
              </a:rPr>
              <a:t> 보여주는 조건을 찾아야 함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+mn-ea"/>
            </a:endParaRP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555781" y="5822125"/>
            <a:ext cx="119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입력 공간</a:t>
            </a:r>
            <a:endParaRPr lang="ko-KR" altLang="en-US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2899594" y="2848266"/>
            <a:ext cx="6392812" cy="2973859"/>
            <a:chOff x="1342768" y="2809103"/>
            <a:chExt cx="6392812" cy="2973859"/>
          </a:xfrm>
        </p:grpSpPr>
        <p:sp>
          <p:nvSpPr>
            <p:cNvPr id="11" name="평행 사변형 10"/>
            <p:cNvSpPr/>
            <p:nvPr/>
          </p:nvSpPr>
          <p:spPr>
            <a:xfrm>
              <a:off x="1342768" y="4381516"/>
              <a:ext cx="2792627" cy="1383957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20715" y="4548937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1566333" y="5326779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2290388" y="5168171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2916464" y="5157845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674279" y="4759366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044651" y="4770691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13517" y="4839057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395181" y="4516960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75268" y="4859849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08306" y="5360961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1672281" y="4511961"/>
              <a:ext cx="1850665" cy="1088755"/>
            </a:xfrm>
            <a:custGeom>
              <a:avLst/>
              <a:gdLst>
                <a:gd name="connsiteX0" fmla="*/ 0 w 1850665"/>
                <a:gd name="connsiteY0" fmla="*/ 446203 h 1088755"/>
                <a:gd name="connsiteX1" fmla="*/ 370703 w 1850665"/>
                <a:gd name="connsiteY1" fmla="*/ 866333 h 1088755"/>
                <a:gd name="connsiteX2" fmla="*/ 601362 w 1850665"/>
                <a:gd name="connsiteY2" fmla="*/ 405014 h 1088755"/>
                <a:gd name="connsiteX3" fmla="*/ 1334530 w 1850665"/>
                <a:gd name="connsiteY3" fmla="*/ 1360 h 1088755"/>
                <a:gd name="connsiteX4" fmla="*/ 1845276 w 1850665"/>
                <a:gd name="connsiteY4" fmla="*/ 545058 h 1088755"/>
                <a:gd name="connsiteX5" fmla="*/ 1598141 w 1850665"/>
                <a:gd name="connsiteY5" fmla="*/ 792193 h 1088755"/>
                <a:gd name="connsiteX6" fmla="*/ 1524000 w 1850665"/>
                <a:gd name="connsiteY6" fmla="*/ 1088755 h 108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0665" h="1088755">
                  <a:moveTo>
                    <a:pt x="0" y="446203"/>
                  </a:moveTo>
                  <a:cubicBezTo>
                    <a:pt x="135238" y="659700"/>
                    <a:pt x="270476" y="873198"/>
                    <a:pt x="370703" y="866333"/>
                  </a:cubicBezTo>
                  <a:cubicBezTo>
                    <a:pt x="470930" y="859468"/>
                    <a:pt x="440724" y="549176"/>
                    <a:pt x="601362" y="405014"/>
                  </a:cubicBezTo>
                  <a:cubicBezTo>
                    <a:pt x="762000" y="260852"/>
                    <a:pt x="1127211" y="-21981"/>
                    <a:pt x="1334530" y="1360"/>
                  </a:cubicBezTo>
                  <a:cubicBezTo>
                    <a:pt x="1541849" y="24701"/>
                    <a:pt x="1801341" y="413253"/>
                    <a:pt x="1845276" y="545058"/>
                  </a:cubicBezTo>
                  <a:cubicBezTo>
                    <a:pt x="1889211" y="676863"/>
                    <a:pt x="1651687" y="701577"/>
                    <a:pt x="1598141" y="792193"/>
                  </a:cubicBezTo>
                  <a:cubicBezTo>
                    <a:pt x="1544595" y="882809"/>
                    <a:pt x="1534297" y="985782"/>
                    <a:pt x="1524000" y="1088755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5321643" y="2809103"/>
              <a:ext cx="2298357" cy="2973859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 flipH="1">
              <a:off x="5321643" y="5198076"/>
              <a:ext cx="576649" cy="58488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5898292" y="2809103"/>
              <a:ext cx="0" cy="2388973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5909733" y="5198076"/>
              <a:ext cx="17102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평행 사변형 26"/>
            <p:cNvSpPr/>
            <p:nvPr/>
          </p:nvSpPr>
          <p:spPr>
            <a:xfrm rot="20920696">
              <a:off x="5206063" y="3842582"/>
              <a:ext cx="2529517" cy="926744"/>
            </a:xfrm>
            <a:prstGeom prst="parallelogram">
              <a:avLst>
                <a:gd name="adj" fmla="val 80089"/>
              </a:avLst>
            </a:prstGeom>
            <a:solidFill>
              <a:schemeClr val="accent6">
                <a:lumMod val="40000"/>
                <a:lumOff val="60000"/>
                <a:alpha val="34902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105429" y="3421636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662316" y="3491483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265722" y="3946193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696725" y="4003589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07417" y="3999412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6990092" y="4106234"/>
              <a:ext cx="256374" cy="2820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6047186" y="4340483"/>
              <a:ext cx="256374" cy="282011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/>
            <p:cNvSpPr/>
            <p:nvPr/>
          </p:nvSpPr>
          <p:spPr>
            <a:xfrm>
              <a:off x="6773637" y="4793459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5711032" y="5016840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6447181" y="5274138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7326439" y="5822125"/>
            <a:ext cx="119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특징 공간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816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3) </a:t>
            </a:r>
            <a:r>
              <a:rPr lang="ko-KR" altLang="en-US" sz="2000" b="1" dirty="0" smtClean="0">
                <a:latin typeface="+mn-ea"/>
              </a:rPr>
              <a:t>벡터 이론 복습 </a:t>
            </a:r>
            <a:r>
              <a:rPr lang="en-US" altLang="ko-KR" sz="2000" b="1" dirty="0" smtClean="0">
                <a:latin typeface="+mn-ea"/>
              </a:rPr>
              <a:t>– </a:t>
            </a:r>
            <a:r>
              <a:rPr lang="ko-KR" altLang="en-US" sz="2000" b="1" dirty="0" err="1" smtClean="0">
                <a:latin typeface="+mn-ea"/>
              </a:rPr>
              <a:t>초평면을</a:t>
            </a:r>
            <a:r>
              <a:rPr lang="ko-KR" altLang="en-US" sz="2000" b="1" dirty="0" smtClean="0">
                <a:latin typeface="+mn-ea"/>
              </a:rPr>
              <a:t> 구하기 위한 기초 이론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</a:rPr>
              <a:t>n</a:t>
            </a:r>
            <a:r>
              <a:rPr lang="ko-KR" altLang="en-US" sz="2000" dirty="0">
                <a:latin typeface="+mn-ea"/>
              </a:rPr>
              <a:t>개의 특징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특징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변수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으로 </a:t>
            </a:r>
            <a:r>
              <a:rPr lang="ko-KR" altLang="en-US" sz="2000" dirty="0" smtClean="0">
                <a:latin typeface="+mn-ea"/>
              </a:rPr>
              <a:t>사람을 기술함</a:t>
            </a:r>
            <a:endParaRPr lang="ko-KR" altLang="en-US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어떤 사람의 특징 값은 아래 그림과 같이 화살표로 표시할 수 있음</a:t>
            </a:r>
            <a:endParaRPr lang="en-US" altLang="ko-KR" sz="2000" dirty="0" smtClean="0">
              <a:latin typeface="+mn-ea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예 </a:t>
            </a:r>
            <a:r>
              <a:rPr lang="en-US" altLang="ko-KR" sz="2000" dirty="0">
                <a:latin typeface="+mn-ea"/>
              </a:rPr>
              <a:t>: </a:t>
            </a:r>
            <a:endParaRPr lang="en-US" altLang="ko-KR" sz="2000" dirty="0" smtClean="0">
              <a:latin typeface="+mn-ea"/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2 </a:t>
            </a:r>
            <a:r>
              <a:rPr lang="ko-KR" altLang="en-US" sz="2000" dirty="0">
                <a:latin typeface="+mn-ea"/>
              </a:rPr>
              <a:t>가지 특징으로 설명되는 </a:t>
            </a:r>
            <a:r>
              <a:rPr lang="ko-KR" altLang="en-US" sz="2000" dirty="0" smtClean="0">
                <a:latin typeface="+mn-ea"/>
              </a:rPr>
              <a:t>사람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혈압 </a:t>
            </a:r>
            <a:r>
              <a:rPr lang="en-US" altLang="ko-KR" sz="2000" dirty="0">
                <a:latin typeface="+mn-ea"/>
              </a:rPr>
              <a:t>= 100, </a:t>
            </a:r>
            <a:r>
              <a:rPr lang="ko-KR" altLang="en-US" sz="2000" dirty="0">
                <a:latin typeface="+mn-ea"/>
              </a:rPr>
              <a:t>나이 </a:t>
            </a:r>
            <a:r>
              <a:rPr lang="en-US" altLang="ko-KR" sz="2000" dirty="0">
                <a:latin typeface="+mn-ea"/>
              </a:rPr>
              <a:t>= </a:t>
            </a:r>
            <a:r>
              <a:rPr lang="en-US" altLang="ko-KR" sz="2000" dirty="0" smtClean="0">
                <a:latin typeface="+mn-ea"/>
              </a:rPr>
              <a:t>30</a:t>
            </a: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315630" y="3228447"/>
            <a:ext cx="5560740" cy="2456369"/>
            <a:chOff x="2417883" y="2775520"/>
            <a:chExt cx="5560740" cy="2456369"/>
          </a:xfrm>
        </p:grpSpPr>
        <p:cxnSp>
          <p:nvCxnSpPr>
            <p:cNvPr id="9" name="직선 화살표 연결선 8"/>
            <p:cNvCxnSpPr/>
            <p:nvPr/>
          </p:nvCxnSpPr>
          <p:spPr>
            <a:xfrm>
              <a:off x="3033757" y="3144852"/>
              <a:ext cx="0" cy="1717705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3033757" y="4862557"/>
              <a:ext cx="429853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17883" y="4862557"/>
              <a:ext cx="7120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(0, 0)</a:t>
              </a:r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77730" y="2775520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나</a:t>
              </a:r>
              <a:r>
                <a:rPr lang="ko-KR" altLang="en-US" dirty="0"/>
                <a:t>이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332292" y="4677891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dirty="0" smtClean="0"/>
                <a:t>혈</a:t>
              </a:r>
              <a:r>
                <a:rPr lang="ko-KR" altLang="en-US" dirty="0"/>
                <a:t>압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016239" y="3293472"/>
              <a:ext cx="12186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(100, 300)</a:t>
              </a:r>
              <a:endParaRPr lang="ko-KR" altLang="en-US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2969236" y="4811282"/>
              <a:ext cx="129042" cy="1025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909733" y="3611529"/>
              <a:ext cx="129042" cy="1025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화살표 연결선 17"/>
            <p:cNvCxnSpPr>
              <a:stCxn id="16" idx="6"/>
              <a:endCxn id="17" idx="3"/>
            </p:cNvCxnSpPr>
            <p:nvPr/>
          </p:nvCxnSpPr>
          <p:spPr>
            <a:xfrm flipV="1">
              <a:off x="3098278" y="3699061"/>
              <a:ext cx="2830353" cy="116349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2583496" y="3478138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30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618227" y="4862557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/>
                <a:t>100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781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3) </a:t>
            </a:r>
            <a:r>
              <a:rPr lang="ko-KR" altLang="en-US" sz="2000" b="1" dirty="0" smtClean="0">
                <a:latin typeface="+mn-ea"/>
              </a:rPr>
              <a:t>벡터 </a:t>
            </a:r>
            <a:r>
              <a:rPr lang="ko-KR" altLang="en-US" sz="2000" b="1" dirty="0">
                <a:latin typeface="+mn-ea"/>
              </a:rPr>
              <a:t>이론 복습 </a:t>
            </a:r>
            <a:r>
              <a:rPr lang="en-US" altLang="ko-KR" sz="2000" b="1" dirty="0">
                <a:latin typeface="+mn-ea"/>
              </a:rPr>
              <a:t>– </a:t>
            </a:r>
            <a:r>
              <a:rPr lang="ko-KR" altLang="en-US" sz="2000" b="1" dirty="0" err="1">
                <a:latin typeface="+mn-ea"/>
              </a:rPr>
              <a:t>초평면을</a:t>
            </a:r>
            <a:r>
              <a:rPr lang="ko-KR" altLang="en-US" sz="2000" b="1" dirty="0">
                <a:latin typeface="+mn-ea"/>
              </a:rPr>
              <a:t> 구하기 위한 기초 이론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아래와 같은 사람 </a:t>
            </a:r>
            <a:r>
              <a:rPr lang="en-US" altLang="ko-KR" sz="2000" dirty="0" smtClean="0">
                <a:latin typeface="+mn-ea"/>
              </a:rPr>
              <a:t>4</a:t>
            </a:r>
            <a:r>
              <a:rPr lang="ko-KR" altLang="en-US" sz="2000" dirty="0" smtClean="0">
                <a:latin typeface="+mn-ea"/>
              </a:rPr>
              <a:t>명이 있다고 가정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이 때 각 </a:t>
            </a:r>
            <a:r>
              <a:rPr lang="ko-KR" altLang="en-US" sz="2000" dirty="0" err="1" smtClean="0">
                <a:latin typeface="+mn-ea"/>
              </a:rPr>
              <a:t>사람별</a:t>
            </a:r>
            <a:r>
              <a:rPr lang="ko-KR" altLang="en-US" sz="2000" dirty="0" smtClean="0">
                <a:latin typeface="+mn-ea"/>
              </a:rPr>
              <a:t> 건강상태를 콜레스테롤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혈압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나이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등의 속성값으로 표현할 수 있음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이 각 속성의 집합을 특징이라고 함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각 </a:t>
            </a:r>
            <a:r>
              <a:rPr lang="ko-KR" altLang="en-US" sz="2000" dirty="0" err="1" smtClean="0">
                <a:latin typeface="+mn-ea"/>
              </a:rPr>
              <a:t>사람별</a:t>
            </a:r>
            <a:r>
              <a:rPr lang="ko-KR" altLang="en-US" sz="2000" dirty="0" smtClean="0">
                <a:latin typeface="+mn-ea"/>
              </a:rPr>
              <a:t>  </a:t>
            </a:r>
            <a:r>
              <a:rPr lang="ko-KR" altLang="en-US" sz="2000" dirty="0" err="1" smtClean="0">
                <a:latin typeface="+mn-ea"/>
              </a:rPr>
              <a:t>특징값은</a:t>
            </a:r>
            <a:r>
              <a:rPr lang="ko-KR" altLang="en-US" sz="2000" dirty="0" smtClean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3</a:t>
            </a:r>
            <a:r>
              <a:rPr lang="ko-KR" altLang="en-US" sz="2000" dirty="0" smtClean="0">
                <a:latin typeface="+mn-ea"/>
              </a:rPr>
              <a:t>차원 벡터로 나타낼 수 있음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이것을 그림으로 표현하면 오른쪽 그림과 같이 시작점이 </a:t>
            </a:r>
            <a:r>
              <a:rPr lang="en-US" altLang="ko-KR" sz="2000" dirty="0" smtClean="0">
                <a:latin typeface="+mn-ea"/>
              </a:rPr>
              <a:t>(0, 0, 0)</a:t>
            </a:r>
            <a:r>
              <a:rPr lang="ko-KR" altLang="en-US" sz="2000" dirty="0" smtClean="0">
                <a:latin typeface="+mn-ea"/>
              </a:rPr>
              <a:t>이고 끝점이 각 </a:t>
            </a:r>
            <a:r>
              <a:rPr lang="ko-KR" altLang="en-US" sz="2000" dirty="0" err="1" smtClean="0">
                <a:latin typeface="+mn-ea"/>
              </a:rPr>
              <a:t>특징값으로</a:t>
            </a:r>
            <a:r>
              <a:rPr lang="ko-KR" altLang="en-US" sz="2000" dirty="0" smtClean="0">
                <a:latin typeface="+mn-ea"/>
              </a:rPr>
              <a:t> 이루어지는 화살표 모양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3624"/>
              </p:ext>
            </p:extLst>
          </p:nvPr>
        </p:nvGraphicFramePr>
        <p:xfrm>
          <a:off x="492406" y="3850935"/>
          <a:ext cx="7519490" cy="20624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87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23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508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사람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콜레스트롤</a:t>
                      </a:r>
                      <a:r>
                        <a:rPr lang="en-US" altLang="ko-KR" sz="1600" dirty="0" smtClean="0"/>
                        <a:t>(mg/dl)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혈압</a:t>
                      </a:r>
                      <a:r>
                        <a:rPr lang="en-US" altLang="ko-KR" sz="1600" dirty="0" smtClean="0"/>
                        <a:t>(mmHg)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나이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(years)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/>
                        <a:t>벡터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시작점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smtClean="0"/>
                        <a:t>벡터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끝점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140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(0,</a:t>
                      </a:r>
                      <a:r>
                        <a:rPr lang="en-US" altLang="ko-KR" sz="1600" baseline="0" dirty="0" smtClean="0"/>
                        <a:t> 0, 0)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(140, 100, 30)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230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115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(0,</a:t>
                      </a:r>
                      <a:r>
                        <a:rPr lang="en-US" altLang="ko-KR" sz="1600" baseline="0" dirty="0" smtClean="0"/>
                        <a:t> 0, 0)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(230, 115,</a:t>
                      </a:r>
                      <a:r>
                        <a:rPr lang="en-US" altLang="ko-KR" sz="1600" baseline="0" dirty="0" smtClean="0"/>
                        <a:t> 25)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120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(0,</a:t>
                      </a:r>
                      <a:r>
                        <a:rPr lang="en-US" altLang="ko-KR" sz="1600" baseline="0" dirty="0" smtClean="0"/>
                        <a:t> 0, 0)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(120, 150, 60)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280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160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(0,</a:t>
                      </a:r>
                      <a:r>
                        <a:rPr lang="en-US" altLang="ko-KR" sz="1600" baseline="0" dirty="0" smtClean="0"/>
                        <a:t> 0, 0)</a:t>
                      </a:r>
                      <a:endParaRPr lang="ko-KR" alt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(280, 160, 40)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8368190" y="3698127"/>
            <a:ext cx="3441372" cy="2379854"/>
            <a:chOff x="4181475" y="1451692"/>
            <a:chExt cx="3829050" cy="2647950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475" y="1451692"/>
              <a:ext cx="3829050" cy="2647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4452358" y="2902201"/>
              <a:ext cx="67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+mn-ea"/>
                </a:rPr>
                <a:t>사람</a:t>
              </a:r>
              <a:r>
                <a:rPr lang="en-US" altLang="ko-KR" sz="1200" dirty="0" smtClean="0">
                  <a:latin typeface="+mn-ea"/>
                </a:rPr>
                <a:t>1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82952" y="2902201"/>
              <a:ext cx="67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+mn-ea"/>
                </a:rPr>
                <a:t>사람</a:t>
              </a:r>
              <a:r>
                <a:rPr lang="en-US" altLang="ko-KR" sz="1200" dirty="0" smtClean="0">
                  <a:latin typeface="+mn-ea"/>
                </a:rPr>
                <a:t>2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47729" y="2218537"/>
              <a:ext cx="67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+mn-ea"/>
                </a:rPr>
                <a:t>사람</a:t>
              </a:r>
              <a:r>
                <a:rPr lang="en-US" altLang="ko-KR" sz="1200" dirty="0" smtClean="0">
                  <a:latin typeface="+mn-ea"/>
                </a:rPr>
                <a:t>3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27476" y="1750774"/>
              <a:ext cx="67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+mn-ea"/>
                </a:rPr>
                <a:t>사람</a:t>
              </a:r>
              <a:r>
                <a:rPr lang="en-US" altLang="ko-KR" sz="1200" dirty="0" smtClean="0">
                  <a:latin typeface="+mn-ea"/>
                </a:rPr>
                <a:t>4</a:t>
              </a:r>
              <a:endParaRPr lang="ko-KR" altLang="en-US" sz="1200" dirty="0">
                <a:latin typeface="+mn-ea"/>
              </a:endParaRPr>
            </a:p>
          </p:txBody>
        </p:sp>
      </p:grpSp>
      <p:cxnSp>
        <p:nvCxnSpPr>
          <p:cNvPr id="31" name="직선 화살표 연결선 30"/>
          <p:cNvCxnSpPr>
            <a:endCxn id="30" idx="0"/>
          </p:cNvCxnSpPr>
          <p:nvPr/>
        </p:nvCxnSpPr>
        <p:spPr>
          <a:xfrm flipH="1" flipV="1">
            <a:off x="9521795" y="3966928"/>
            <a:ext cx="195853" cy="88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9701436" y="4732993"/>
            <a:ext cx="1546962" cy="13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27" idx="2"/>
          </p:cNvCxnSpPr>
          <p:nvPr/>
        </p:nvCxnSpPr>
        <p:spPr>
          <a:xfrm flipH="1">
            <a:off x="8915030" y="4855651"/>
            <a:ext cx="802618" cy="42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9717648" y="4888054"/>
            <a:ext cx="333988" cy="61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9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3) </a:t>
            </a:r>
            <a:r>
              <a:rPr lang="ko-KR" altLang="en-US" sz="2000" b="1" dirty="0" smtClean="0">
                <a:latin typeface="+mn-ea"/>
              </a:rPr>
              <a:t>벡터 </a:t>
            </a:r>
            <a:r>
              <a:rPr lang="ko-KR" altLang="en-US" sz="2000" b="1" dirty="0">
                <a:latin typeface="+mn-ea"/>
              </a:rPr>
              <a:t>이론 복습 </a:t>
            </a:r>
            <a:r>
              <a:rPr lang="en-US" altLang="ko-KR" sz="2000" b="1" dirty="0">
                <a:latin typeface="+mn-ea"/>
              </a:rPr>
              <a:t>– </a:t>
            </a:r>
            <a:r>
              <a:rPr lang="ko-KR" altLang="en-US" sz="2000" b="1" dirty="0" smtClean="0">
                <a:latin typeface="+mn-ea"/>
              </a:rPr>
              <a:t>벡터 표시의 단순화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모든 벡터는 시작점이 </a:t>
            </a:r>
            <a:r>
              <a:rPr lang="en-US" altLang="ko-KR" sz="2000" dirty="0" smtClean="0">
                <a:latin typeface="+mn-ea"/>
              </a:rPr>
              <a:t>0</a:t>
            </a:r>
            <a:r>
              <a:rPr lang="ko-KR" altLang="en-US" sz="2000" dirty="0" smtClean="0">
                <a:latin typeface="+mn-ea"/>
              </a:rPr>
              <a:t>이므로 편의상 끝점만을 표시할 수 있음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왼쪽의 예제 벡터는 오른쪽 그림과 같이 점만 표시하기로 함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750986" y="2595623"/>
            <a:ext cx="3441372" cy="2379854"/>
            <a:chOff x="4181475" y="1451692"/>
            <a:chExt cx="3829050" cy="2647950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475" y="1451692"/>
              <a:ext cx="3829050" cy="2647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4452358" y="2902201"/>
              <a:ext cx="67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+mn-ea"/>
                </a:rPr>
                <a:t>사람</a:t>
              </a:r>
              <a:r>
                <a:rPr lang="en-US" altLang="ko-KR" sz="1200" dirty="0" smtClean="0">
                  <a:latin typeface="+mn-ea"/>
                </a:rPr>
                <a:t>1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82952" y="2902201"/>
              <a:ext cx="67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+mn-ea"/>
                </a:rPr>
                <a:t>사람</a:t>
              </a:r>
              <a:r>
                <a:rPr lang="en-US" altLang="ko-KR" sz="1200" dirty="0" smtClean="0">
                  <a:latin typeface="+mn-ea"/>
                </a:rPr>
                <a:t>2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47729" y="2218537"/>
              <a:ext cx="67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+mn-ea"/>
                </a:rPr>
                <a:t>사람</a:t>
              </a:r>
              <a:r>
                <a:rPr lang="en-US" altLang="ko-KR" sz="1200" dirty="0" smtClean="0">
                  <a:latin typeface="+mn-ea"/>
                </a:rPr>
                <a:t>3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27476" y="1750774"/>
              <a:ext cx="67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+mn-ea"/>
                </a:rPr>
                <a:t>사람</a:t>
              </a:r>
              <a:r>
                <a:rPr lang="en-US" altLang="ko-KR" sz="1200" dirty="0" smtClean="0">
                  <a:latin typeface="+mn-ea"/>
                </a:rPr>
                <a:t>4</a:t>
              </a:r>
              <a:endParaRPr lang="ko-KR" altLang="en-US" sz="1200" dirty="0">
                <a:latin typeface="+mn-ea"/>
              </a:endParaRPr>
            </a:p>
          </p:txBody>
        </p:sp>
      </p:grpSp>
      <p:cxnSp>
        <p:nvCxnSpPr>
          <p:cNvPr id="5" name="직선 화살표 연결선 4"/>
          <p:cNvCxnSpPr>
            <a:endCxn id="26" idx="0"/>
          </p:cNvCxnSpPr>
          <p:nvPr/>
        </p:nvCxnSpPr>
        <p:spPr>
          <a:xfrm flipH="1" flipV="1">
            <a:off x="2904591" y="2864424"/>
            <a:ext cx="195853" cy="88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3084232" y="3630489"/>
            <a:ext cx="1546962" cy="13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23" idx="2"/>
          </p:cNvCxnSpPr>
          <p:nvPr/>
        </p:nvCxnSpPr>
        <p:spPr>
          <a:xfrm flipH="1">
            <a:off x="2297826" y="3753147"/>
            <a:ext cx="802618" cy="42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100444" y="3785550"/>
            <a:ext cx="333988" cy="61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>
            <a:off x="6932586" y="2604859"/>
            <a:ext cx="3441372" cy="2379854"/>
            <a:chOff x="4181475" y="1451692"/>
            <a:chExt cx="3829050" cy="2647950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475" y="1451692"/>
              <a:ext cx="3829050" cy="2647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4452358" y="2902201"/>
              <a:ext cx="67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+mn-ea"/>
                </a:rPr>
                <a:t>사람</a:t>
              </a:r>
              <a:r>
                <a:rPr lang="en-US" altLang="ko-KR" sz="1200" dirty="0" smtClean="0">
                  <a:latin typeface="+mn-ea"/>
                </a:rPr>
                <a:t>1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82952" y="2902201"/>
              <a:ext cx="67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+mn-ea"/>
                </a:rPr>
                <a:t>사람</a:t>
              </a:r>
              <a:r>
                <a:rPr lang="en-US" altLang="ko-KR" sz="1200" dirty="0" smtClean="0">
                  <a:latin typeface="+mn-ea"/>
                </a:rPr>
                <a:t>2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47729" y="2218537"/>
              <a:ext cx="67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+mn-ea"/>
                </a:rPr>
                <a:t>사람</a:t>
              </a:r>
              <a:r>
                <a:rPr lang="en-US" altLang="ko-KR" sz="1200" dirty="0" smtClean="0">
                  <a:latin typeface="+mn-ea"/>
                </a:rPr>
                <a:t>3</a:t>
              </a:r>
              <a:endParaRPr lang="ko-KR" altLang="en-US" sz="1200" dirty="0">
                <a:latin typeface="+mn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27476" y="1750774"/>
              <a:ext cx="6751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>
                  <a:latin typeface="+mn-ea"/>
                </a:rPr>
                <a:t>사람</a:t>
              </a:r>
              <a:r>
                <a:rPr lang="en-US" altLang="ko-KR" sz="1200" dirty="0" smtClean="0">
                  <a:latin typeface="+mn-ea"/>
                </a:rPr>
                <a:t>4</a:t>
              </a:r>
              <a:endParaRPr lang="ko-KR" altLang="en-US" sz="1200" dirty="0">
                <a:latin typeface="+mn-ea"/>
              </a:endParaRPr>
            </a:p>
          </p:txBody>
        </p:sp>
      </p:grpSp>
      <p:sp>
        <p:nvSpPr>
          <p:cNvPr id="4" name="오른쪽 화살표 3"/>
          <p:cNvSpPr/>
          <p:nvPr/>
        </p:nvSpPr>
        <p:spPr>
          <a:xfrm>
            <a:off x="5799123" y="3429000"/>
            <a:ext cx="742693" cy="4702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</a:t>
            </a:r>
            <a:r>
              <a:rPr lang="ko-KR" altLang="en-US" sz="2000" b="1" dirty="0" err="1" smtClean="0">
                <a:latin typeface="+mn-ea"/>
              </a:rPr>
              <a:t>초평면의</a:t>
            </a:r>
            <a:r>
              <a:rPr lang="ko-KR" altLang="en-US" sz="2000" b="1" dirty="0" smtClean="0">
                <a:latin typeface="+mn-ea"/>
              </a:rPr>
              <a:t> 개념</a:t>
            </a:r>
            <a:endParaRPr lang="en-US" altLang="ko-KR" sz="2000" b="1" dirty="0" smtClean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US" altLang="ko-KR" sz="2000" dirty="0" smtClean="0">
                    <a:latin typeface="+mn-ea"/>
                  </a:rPr>
                  <a:t>2</a:t>
                </a:r>
                <a:r>
                  <a:rPr lang="ko-KR" altLang="en-US" sz="2000" smtClean="0">
                    <a:latin typeface="+mn-ea"/>
                  </a:rPr>
                  <a:t>차원 공간</a:t>
                </a:r>
                <a:r>
                  <a:rPr lang="en-US" altLang="ko-KR" sz="2000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smtClean="0">
                    <a:latin typeface="+mn-ea"/>
                  </a:rPr>
                  <a:t>에서의 초평면은 아래 왼쪽 그림과 같이 나타낼 수 있고</a:t>
                </a:r>
                <a:endParaRPr lang="ko-KR" altLang="en-US" sz="2000" dirty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 smtClean="0">
                    <a:latin typeface="+mn-ea"/>
                  </a:rPr>
                  <a:t>3</a:t>
                </a:r>
                <a:r>
                  <a:rPr lang="ko-KR" altLang="en-US" sz="2000" smtClean="0">
                    <a:latin typeface="+mn-ea"/>
                  </a:rPr>
                  <a:t>차원 공간</a:t>
                </a:r>
                <a:r>
                  <a:rPr lang="en-US" altLang="ko-KR" sz="2000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smtClean="0">
                    <a:latin typeface="+mn-ea"/>
                  </a:rPr>
                  <a:t>에서의 초평면은 아래 오른쪽 그림과같이 나타낼 수 있음</a:t>
                </a:r>
                <a:endParaRPr lang="en-US" altLang="ko-KR" sz="20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707886"/>
              </a:xfrm>
              <a:prstGeom prst="rect">
                <a:avLst/>
              </a:prstGeom>
              <a:blipFill rotWithShape="0">
                <a:blip r:embed="rId3"/>
                <a:stretch>
                  <a:fillRect l="-717" t="-10345" b="-18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61" y="2929211"/>
            <a:ext cx="4937829" cy="317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12" y="2900791"/>
            <a:ext cx="3321368" cy="322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83187" y="2562237"/>
                <a:ext cx="23185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smtClean="0"/>
                  <a:t>안에서 초평면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87" y="2562237"/>
                <a:ext cx="2318538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96406" y="2562237"/>
                <a:ext cx="23185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sz="1600" smtClean="0"/>
                  <a:t>안에서 초평면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406" y="2562237"/>
                <a:ext cx="2318538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/>
          <p:cNvCxnSpPr/>
          <p:nvPr/>
        </p:nvCxnSpPr>
        <p:spPr>
          <a:xfrm>
            <a:off x="1871529" y="3204683"/>
            <a:ext cx="2016807" cy="22475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5) </a:t>
            </a:r>
            <a:r>
              <a:rPr lang="ko-KR" altLang="en-US" sz="2000" b="1" dirty="0" smtClean="0">
                <a:latin typeface="+mn-ea"/>
              </a:rPr>
              <a:t>벡터에 대한 기본연산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스칼라와 벡터의 곱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/>
                  <a:t>벡터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/>
                  <a:t>와 </a:t>
                </a:r>
                <a:r>
                  <a:rPr lang="ko-KR" altLang="en-US" sz="2000" dirty="0" smtClean="0"/>
                  <a:t>스칼라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를 생각해보자</a:t>
                </a:r>
                <a:endParaRPr lang="en-US" altLang="ko-KR" sz="20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𝑐</m:t>
                    </m:r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𝑐𝑎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𝑐𝑎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𝑐𝑎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ko-KR" altLang="en-US" sz="2000" dirty="0" smtClean="0"/>
                  <a:t>벡터에 스칼</a:t>
                </a:r>
                <a:r>
                  <a:rPr lang="ko-KR" altLang="en-US" sz="2000" dirty="0"/>
                  <a:t>라</a:t>
                </a:r>
                <a:r>
                  <a:rPr lang="ko-KR" altLang="en-US" sz="2000" dirty="0" smtClean="0"/>
                  <a:t>를 </a:t>
                </a:r>
                <a:r>
                  <a:rPr lang="ko-KR" altLang="en-US" sz="2000" dirty="0"/>
                  <a:t>곱하면 </a:t>
                </a:r>
                <a:r>
                  <a:rPr lang="ko-KR" altLang="en-US" sz="2000" dirty="0" smtClean="0"/>
                  <a:t>스칼</a:t>
                </a:r>
                <a:r>
                  <a:rPr lang="ko-KR" altLang="en-US" sz="2000" dirty="0"/>
                  <a:t>라</a:t>
                </a:r>
                <a:r>
                  <a:rPr lang="ko-KR" altLang="en-US" sz="2000" dirty="0" smtClean="0"/>
                  <a:t>가 </a:t>
                </a:r>
                <a:r>
                  <a:rPr lang="ko-KR" altLang="en-US" sz="2000" dirty="0"/>
                  <a:t>양수인지 음수인지에 따라 방향이 같은 방향이나 반대방향으로 </a:t>
                </a:r>
                <a:r>
                  <a:rPr lang="ko-KR" altLang="en-US" sz="2000" dirty="0" smtClean="0"/>
                  <a:t>벡터를 </a:t>
                </a:r>
                <a:r>
                  <a:rPr lang="ko-KR" altLang="en-US" sz="2000" dirty="0"/>
                  <a:t>늘릴 수 </a:t>
                </a:r>
                <a:r>
                  <a:rPr lang="ko-KR" altLang="en-US" sz="2000" dirty="0" smtClean="0"/>
                  <a:t>있음</a:t>
                </a:r>
                <a:endParaRPr lang="en-US" altLang="ko-KR" sz="20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1631216"/>
              </a:xfrm>
              <a:prstGeom prst="rect">
                <a:avLst/>
              </a:prstGeom>
              <a:blipFill rotWithShape="1">
                <a:blip r:embed="rId3"/>
                <a:stretch>
                  <a:fillRect l="-717" t="-4478" b="-5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74220" y="3093577"/>
            <a:ext cx="4426721" cy="25381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36778" y="3093577"/>
            <a:ext cx="4956560" cy="25381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3324314" y="3627691"/>
            <a:ext cx="0" cy="1751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050848" y="5161660"/>
            <a:ext cx="2050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19213" y="4698419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546504" y="51616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119213" y="4352313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119213" y="3993389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119213" y="3647286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948158" y="51616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360983" y="51616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742250" y="51616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1099140" y="3601119"/>
                <a:ext cx="135017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=(4, 2)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𝑐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=(</m:t>
                      </m:r>
                      <m:r>
                        <a:rPr lang="en-US" altLang="ko-KR" b="0" i="1" smtClean="0">
                          <a:latin typeface="Cambria Math"/>
                        </a:rPr>
                        <m:t>8,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4</m:t>
                      </m:r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40" y="3601119"/>
                <a:ext cx="1350178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6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119213" y="5161659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3324314" y="4503634"/>
            <a:ext cx="1486303" cy="6580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3324314" y="4836918"/>
            <a:ext cx="752029" cy="324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3948158" y="4801448"/>
                <a:ext cx="3509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158" y="4801448"/>
                <a:ext cx="350929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8000" r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4590621" y="4544530"/>
                <a:ext cx="4399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621" y="4544530"/>
                <a:ext cx="43999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7843" r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직선 연결선 33"/>
          <p:cNvCxnSpPr/>
          <p:nvPr/>
        </p:nvCxnSpPr>
        <p:spPr>
          <a:xfrm>
            <a:off x="8879080" y="3117445"/>
            <a:ext cx="0" cy="2439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921951" y="4651414"/>
            <a:ext cx="2734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673979" y="4188173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7827948" y="4651414"/>
            <a:ext cx="37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-4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673979" y="3842067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673979" y="3483143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8673979" y="313704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8240000" y="4651414"/>
            <a:ext cx="39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-2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9915749" y="4651414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10297016" y="4651414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673979" y="4651413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8007732" y="4651414"/>
            <a:ext cx="871349" cy="3857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V="1">
            <a:off x="8879080" y="4326672"/>
            <a:ext cx="752029" cy="324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/>
              <p:cNvSpPr/>
              <p:nvPr/>
            </p:nvSpPr>
            <p:spPr>
              <a:xfrm>
                <a:off x="9502924" y="4291202"/>
                <a:ext cx="3509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직사각형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924" y="4291202"/>
                <a:ext cx="350929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8000" r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/>
              <p:cNvSpPr/>
              <p:nvPr/>
            </p:nvSpPr>
            <p:spPr>
              <a:xfrm>
                <a:off x="8020004" y="4933710"/>
                <a:ext cx="43999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직사각형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004" y="4933710"/>
                <a:ext cx="43999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7843" r="-34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8613824" y="5279816"/>
            <a:ext cx="35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-4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605944" y="4933710"/>
            <a:ext cx="332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-2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/>
              <p:cNvSpPr/>
              <p:nvPr/>
            </p:nvSpPr>
            <p:spPr>
              <a:xfrm>
                <a:off x="5995880" y="3601119"/>
                <a:ext cx="1696426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=(4, 2)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𝑐</m:t>
                      </m:r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𝑐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=(</m:t>
                      </m:r>
                      <m:r>
                        <a:rPr lang="en-US" altLang="ko-KR" b="0" i="1" smtClean="0">
                          <a:latin typeface="Cambria Math"/>
                        </a:rPr>
                        <m:t>−4,</m:t>
                      </m:r>
                      <m:r>
                        <a:rPr lang="en-US" altLang="ko-KR" i="1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−2</m:t>
                      </m:r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880" y="3601119"/>
                <a:ext cx="1696426" cy="1200329"/>
              </a:xfrm>
              <a:prstGeom prst="rect">
                <a:avLst/>
              </a:prstGeom>
              <a:blipFill rotWithShape="1">
                <a:blip r:embed="rId9"/>
                <a:stretch>
                  <a:fillRect t="-6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9154469" y="4651414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9535736" y="4651414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63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5) </a:t>
            </a:r>
            <a:r>
              <a:rPr lang="ko-KR" altLang="en-US" sz="2000" b="1" dirty="0">
                <a:latin typeface="+mn-ea"/>
              </a:rPr>
              <a:t>벡터에 대한 기본연산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2075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벡터와 벡터의 덧셈과 뺄셈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/>
                  <a:t>벡터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/>
                  <a:t>를 생각해보자</a:t>
                </a:r>
                <a:endParaRPr lang="en-US" altLang="ko-KR" sz="20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ko-KR" altLang="en-US" sz="2000" dirty="0" smtClean="0"/>
                  <a:t>벡터도 </a:t>
                </a:r>
                <a:r>
                  <a:rPr lang="ko-KR" altLang="en-US" sz="2000" dirty="0"/>
                  <a:t>실수와 유사한 기본 사칙연산이 가능함 </a:t>
                </a:r>
                <a:endParaRPr lang="en-US" altLang="ko-KR" sz="2000" b="1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2075568"/>
              </a:xfrm>
              <a:prstGeom prst="rect">
                <a:avLst/>
              </a:prstGeom>
              <a:blipFill rotWithShape="0">
                <a:blip r:embed="rId3"/>
                <a:stretch>
                  <a:fillRect l="-717" t="-3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332761" y="3398377"/>
            <a:ext cx="4426721" cy="25381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74220" y="3398377"/>
            <a:ext cx="4426721" cy="25381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/>
          <p:nvPr/>
        </p:nvCxnSpPr>
        <p:spPr>
          <a:xfrm>
            <a:off x="3324314" y="3932491"/>
            <a:ext cx="0" cy="1751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050848" y="5466460"/>
            <a:ext cx="2050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19213" y="5003219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546504" y="54664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119213" y="4657113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119213" y="4298189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119213" y="3952086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948158" y="54664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4360983" y="54664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4742250" y="54664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/>
              <p:cNvSpPr/>
              <p:nvPr/>
            </p:nvSpPr>
            <p:spPr>
              <a:xfrm>
                <a:off x="1099140" y="3905919"/>
                <a:ext cx="1642886" cy="1577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=(4, 2)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=(4, </m:t>
                      </m:r>
                      <m:r>
                        <a:rPr lang="en-US" altLang="ko-KR" b="0" i="1" smtClean="0">
                          <a:latin typeface="Cambria Math"/>
                        </a:rPr>
                        <m:t>4</m:t>
                      </m:r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=(</m:t>
                      </m:r>
                      <m:r>
                        <a:rPr lang="en-US" altLang="ko-KR" b="0" i="1" smtClean="0">
                          <a:latin typeface="Cambria Math"/>
                        </a:rPr>
                        <m:t>8</m:t>
                      </m:r>
                      <m:r>
                        <a:rPr lang="en-US" altLang="ko-KR" i="1">
                          <a:latin typeface="Cambria Math"/>
                        </a:rPr>
                        <m:t>, </m:t>
                      </m:r>
                      <m:r>
                        <a:rPr lang="en-US" altLang="ko-KR" b="0" i="1" smtClean="0">
                          <a:latin typeface="Cambria Math"/>
                        </a:rPr>
                        <m:t>6</m:t>
                      </m:r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40" y="3905919"/>
                <a:ext cx="1642886" cy="1577611"/>
              </a:xfrm>
              <a:prstGeom prst="rect">
                <a:avLst/>
              </a:prstGeom>
              <a:blipFill rotWithShape="0">
                <a:blip r:embed="rId4"/>
                <a:stretch>
                  <a:fillRect t="-4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3119213" y="5466459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3324314" y="4436688"/>
            <a:ext cx="1554670" cy="10297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3324314" y="5141718"/>
            <a:ext cx="752029" cy="324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직사각형 69"/>
              <p:cNvSpPr/>
              <p:nvPr/>
            </p:nvSpPr>
            <p:spPr>
              <a:xfrm>
                <a:off x="3948158" y="5106248"/>
                <a:ext cx="3509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158" y="5106248"/>
                <a:ext cx="350929" cy="307777"/>
              </a:xfrm>
              <a:prstGeom prst="rect">
                <a:avLst/>
              </a:prstGeom>
              <a:blipFill rotWithShape="0">
                <a:blip r:embed="rId5"/>
                <a:stretch>
                  <a:fillRect t="-8000" r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직사각형 70"/>
              <p:cNvSpPr/>
              <p:nvPr/>
            </p:nvSpPr>
            <p:spPr>
              <a:xfrm>
                <a:off x="4590621" y="4498824"/>
                <a:ext cx="665503" cy="339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71" name="직사각형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621" y="4498824"/>
                <a:ext cx="665503" cy="339645"/>
              </a:xfrm>
              <a:prstGeom prst="rect">
                <a:avLst/>
              </a:prstGeom>
              <a:blipFill rotWithShape="0">
                <a:blip r:embed="rId6"/>
                <a:stretch>
                  <a:fillRect t="-8929" r="-23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직선 화살표 연결선 71"/>
          <p:cNvCxnSpPr/>
          <p:nvPr/>
        </p:nvCxnSpPr>
        <p:spPr>
          <a:xfrm flipV="1">
            <a:off x="3324314" y="4808434"/>
            <a:ext cx="743151" cy="6580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직사각형 72"/>
              <p:cNvSpPr/>
              <p:nvPr/>
            </p:nvSpPr>
            <p:spPr>
              <a:xfrm>
                <a:off x="3772693" y="4541553"/>
                <a:ext cx="347338" cy="339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직사각형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693" y="4541553"/>
                <a:ext cx="347338" cy="339645"/>
              </a:xfrm>
              <a:prstGeom prst="rect">
                <a:avLst/>
              </a:prstGeom>
              <a:blipFill rotWithShape="0">
                <a:blip r:embed="rId7"/>
                <a:stretch>
                  <a:fillRect t="-8929" r="-14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연결선 73"/>
          <p:cNvCxnSpPr/>
          <p:nvPr/>
        </p:nvCxnSpPr>
        <p:spPr>
          <a:xfrm>
            <a:off x="8913264" y="3917913"/>
            <a:ext cx="0" cy="18378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7956135" y="5451882"/>
            <a:ext cx="2734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708163" y="4988641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7862132" y="5451882"/>
            <a:ext cx="37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-4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8708163" y="4642535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8708163" y="4283611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8708163" y="3937508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274184" y="5451882"/>
            <a:ext cx="39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-2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9949933" y="5451882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10331200" y="5451882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8708163" y="5451881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8913264" y="5127140"/>
            <a:ext cx="752029" cy="324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/>
              <p:cNvSpPr/>
              <p:nvPr/>
            </p:nvSpPr>
            <p:spPr>
              <a:xfrm>
                <a:off x="9537108" y="5091670"/>
                <a:ext cx="3509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6" name="직사각형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108" y="5091670"/>
                <a:ext cx="350929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7843" r="-17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/>
          <p:cNvSpPr txBox="1"/>
          <p:nvPr/>
        </p:nvSpPr>
        <p:spPr>
          <a:xfrm>
            <a:off x="9188653" y="5451882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9569920" y="5451882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직사각형 88"/>
              <p:cNvSpPr/>
              <p:nvPr/>
            </p:nvSpPr>
            <p:spPr>
              <a:xfrm>
                <a:off x="6465898" y="3905919"/>
                <a:ext cx="1816010" cy="1559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=(4, 2)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=(</m:t>
                      </m:r>
                      <m:r>
                        <a:rPr lang="en-US" altLang="ko-KR" b="0" i="1" smtClean="0">
                          <a:latin typeface="Cambria Math"/>
                        </a:rPr>
                        <m:t>8</m:t>
                      </m:r>
                      <m:r>
                        <a:rPr lang="en-US" altLang="ko-KR" i="1">
                          <a:latin typeface="Cambria Math"/>
                        </a:rPr>
                        <m:t>, </m:t>
                      </m:r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=(</m:t>
                      </m:r>
                      <m:r>
                        <a:rPr lang="en-US" altLang="ko-KR" b="0" i="1" smtClean="0">
                          <a:latin typeface="Cambria Math"/>
                        </a:rPr>
                        <m:t>−4</m:t>
                      </m:r>
                      <m:r>
                        <a:rPr lang="en-US" altLang="ko-KR" i="1">
                          <a:latin typeface="Cambria Math"/>
                        </a:rPr>
                        <m:t>, </m:t>
                      </m:r>
                      <m:r>
                        <a:rPr lang="en-US" altLang="ko-KR" b="0" i="1" smtClean="0">
                          <a:latin typeface="Cambria Math"/>
                        </a:rPr>
                        <m:t>2</m:t>
                      </m:r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9" name="직사각형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98" y="3905919"/>
                <a:ext cx="1816010" cy="1559273"/>
              </a:xfrm>
              <a:prstGeom prst="rect">
                <a:avLst/>
              </a:prstGeom>
              <a:blipFill rotWithShape="1">
                <a:blip r:embed="rId9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직선 화살표 연결선 89"/>
          <p:cNvCxnSpPr/>
          <p:nvPr/>
        </p:nvCxnSpPr>
        <p:spPr>
          <a:xfrm flipV="1">
            <a:off x="8895136" y="5451881"/>
            <a:ext cx="1504534" cy="1457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8050139" y="5127140"/>
            <a:ext cx="837819" cy="33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직사각형 91"/>
              <p:cNvSpPr/>
              <p:nvPr/>
            </p:nvSpPr>
            <p:spPr>
              <a:xfrm>
                <a:off x="10086667" y="5106248"/>
                <a:ext cx="347338" cy="339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직사각형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667" y="5106248"/>
                <a:ext cx="347338" cy="339645"/>
              </a:xfrm>
              <a:prstGeom prst="rect">
                <a:avLst/>
              </a:prstGeom>
              <a:blipFill rotWithShape="0">
                <a:blip r:embed="rId10"/>
                <a:stretch>
                  <a:fillRect t="-9091" r="-14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직사각형 92"/>
              <p:cNvSpPr/>
              <p:nvPr/>
            </p:nvSpPr>
            <p:spPr>
              <a:xfrm>
                <a:off x="7956135" y="4787495"/>
                <a:ext cx="665503" cy="339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sz="14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3" name="직사각형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135" y="4787495"/>
                <a:ext cx="665503" cy="339645"/>
              </a:xfrm>
              <a:prstGeom prst="rect">
                <a:avLst/>
              </a:prstGeom>
              <a:blipFill rotWithShape="0">
                <a:blip r:embed="rId11"/>
                <a:stretch>
                  <a:fillRect t="-8929" r="-238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5) </a:t>
            </a:r>
            <a:r>
              <a:rPr lang="ko-KR" altLang="en-US" sz="2000" b="1" dirty="0">
                <a:latin typeface="+mn-ea"/>
              </a:rPr>
              <a:t>벡터에 대한 기본연산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3419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곱셈</a:t>
                </a:r>
                <a:endParaRPr lang="en-US" altLang="ko-KR" sz="2000" dirty="0">
                  <a:latin typeface="+mn-ea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ko-KR" altLang="en-US" sz="2000" dirty="0" smtClean="0"/>
                  <a:t>벡터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/>
                  <a:t>를 생각해보자</a:t>
                </a:r>
                <a:endParaRPr lang="en-US" altLang="ko-KR" sz="20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ko-KR" altLang="en-US" sz="2000" dirty="0"/>
                  <a:t>원점과 해당 </a:t>
                </a:r>
                <a:r>
                  <a:rPr lang="en-US" altLang="ko-KR" sz="2000" dirty="0"/>
                  <a:t>Vector</a:t>
                </a:r>
                <a:r>
                  <a:rPr lang="ko-KR" altLang="en-US" sz="2000" dirty="0"/>
                  <a:t>의 가장 가까운 거리를 계산함</a:t>
                </a:r>
                <a:endParaRPr lang="en-US" altLang="ko-KR" sz="20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20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20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"/>
                            <m:endChr m:val="‖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"/>
                            <m:endChr m:val="‖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𝑐𝑜𝑠</m:t>
                    </m:r>
                    <m:r>
                      <a:rPr lang="ko-KR" altLang="en-US" sz="2000" i="1">
                        <a:latin typeface="Cambria Math"/>
                      </a:rPr>
                      <m:t>𝜃</m:t>
                    </m:r>
                  </m:oMath>
                </a14:m>
                <a:r>
                  <a:rPr lang="ko-KR" altLang="en-US" sz="2000" dirty="0"/>
                  <a:t> 공식으로도 구할 수 있다</a:t>
                </a:r>
                <a:r>
                  <a:rPr lang="en-US" altLang="ko-KR" sz="2000" dirty="0"/>
                  <a:t>.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𝑐𝑜𝑠</m:t>
                    </m:r>
                    <m:r>
                      <a:rPr lang="ko-KR" altLang="en-US" sz="2000" i="1">
                        <a:latin typeface="Cambria Math"/>
                      </a:rPr>
                      <m:t>𝜃</m:t>
                    </m:r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/>
                      </a:rPr>
                      <m:t>𝜃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ko-KR" altLang="en-US" sz="2000" i="1" dirty="0">
                        <a:latin typeface="Cambria Math"/>
                      </a:rPr>
                      <m:t>와</m:t>
                    </m:r>
                    <m:r>
                      <a:rPr lang="en-US" altLang="ko-KR" sz="2000" i="1" dirty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ko-KR" altLang="en-US" sz="2000" dirty="0"/>
                  <a:t>사이에 각도</a:t>
                </a:r>
                <a:r>
                  <a:rPr lang="en-US" altLang="ko-KR" sz="2000" dirty="0"/>
                  <a:t>.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ko-KR" altLang="en-US" sz="2000" dirty="0" smtClean="0"/>
                  <a:t>벡터가 수직일 </a:t>
                </a:r>
                <a:r>
                  <a:rPr lang="ko-KR" altLang="en-US" sz="2000" dirty="0"/>
                  <a:t>때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20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=0</m:t>
                    </m:r>
                  </m:oMath>
                </a14:m>
                <a:r>
                  <a:rPr lang="ko-KR" altLang="en-US" sz="2000" dirty="0"/>
                  <a:t>임</a:t>
                </a:r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b="1" dirty="0">
                  <a:latin typeface="+mn-ea"/>
                  <a:ea typeface="맑은 고딕" panose="020B0503020000020004" pitchFamily="50" charset="-127"/>
                </a:endParaRPr>
              </a:p>
              <a:p>
                <a:r>
                  <a:rPr lang="ko-KR" altLang="en-US" sz="2000" b="1" dirty="0" smtClean="0">
                    <a:latin typeface="+mn-ea"/>
                    <a:ea typeface="맑은 고딕" panose="020B0503020000020004" pitchFamily="50" charset="-127"/>
                  </a:rPr>
                  <a:t>  </a:t>
                </a:r>
                <a:endParaRPr lang="en-US" altLang="ko-KR" sz="2000" b="1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3419847"/>
              </a:xfrm>
              <a:prstGeom prst="rect">
                <a:avLst/>
              </a:prstGeom>
              <a:blipFill rotWithShape="0">
                <a:blip r:embed="rId3"/>
                <a:stretch>
                  <a:fillRect l="-717" t="-21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4220" y="3520877"/>
            <a:ext cx="4426721" cy="25381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1099140" y="4028419"/>
                <a:ext cx="1264577" cy="1559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=(4, 2)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=(</m:t>
                      </m:r>
                      <m:r>
                        <a:rPr lang="en-US" altLang="ko-KR" b="0" i="1" smtClean="0">
                          <a:latin typeface="Cambria Math"/>
                        </a:rPr>
                        <m:t>2</m:t>
                      </m:r>
                      <m:r>
                        <a:rPr lang="en-US" altLang="ko-KR" i="1">
                          <a:latin typeface="Cambria Math"/>
                        </a:rPr>
                        <m:t>, </m:t>
                      </m:r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40" y="4028419"/>
                <a:ext cx="1264577" cy="1559273"/>
              </a:xfrm>
              <a:prstGeom prst="rect">
                <a:avLst/>
              </a:prstGeom>
              <a:blipFill rotWithShape="1">
                <a:blip r:embed="rId5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/>
          <p:cNvCxnSpPr/>
          <p:nvPr/>
        </p:nvCxnSpPr>
        <p:spPr>
          <a:xfrm>
            <a:off x="2988583" y="3683248"/>
            <a:ext cx="0" cy="22982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629835" y="5695595"/>
            <a:ext cx="26906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19520" y="5087889"/>
            <a:ext cx="179375" cy="36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280064" y="5695595"/>
            <a:ext cx="179375" cy="36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719520" y="4633848"/>
            <a:ext cx="179375" cy="36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719520" y="4162991"/>
            <a:ext cx="179375" cy="36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719520" y="3708954"/>
            <a:ext cx="179375" cy="36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806977" y="5695595"/>
            <a:ext cx="179375" cy="36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348544" y="5695595"/>
            <a:ext cx="179375" cy="36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848711" y="5695595"/>
            <a:ext cx="179375" cy="36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719520" y="5695594"/>
            <a:ext cx="179375" cy="36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2988583" y="5223049"/>
            <a:ext cx="986554" cy="472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3806977" y="5223049"/>
                <a:ext cx="460368" cy="403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977" y="5223049"/>
                <a:ext cx="460368" cy="403759"/>
              </a:xfrm>
              <a:prstGeom prst="rect">
                <a:avLst/>
              </a:prstGeom>
              <a:blipFill rotWithShape="1">
                <a:blip r:embed="rId6"/>
                <a:stretch>
                  <a:fillRect t="-6061" r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화살표 연결선 36"/>
          <p:cNvCxnSpPr/>
          <p:nvPr/>
        </p:nvCxnSpPr>
        <p:spPr>
          <a:xfrm>
            <a:off x="2988583" y="5695595"/>
            <a:ext cx="470857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2996183" y="5654503"/>
                <a:ext cx="455657" cy="445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183" y="5654503"/>
                <a:ext cx="455657" cy="445565"/>
              </a:xfrm>
              <a:prstGeom prst="rect">
                <a:avLst/>
              </a:prstGeom>
              <a:blipFill rotWithShape="1">
                <a:blip r:embed="rId7"/>
                <a:stretch>
                  <a:fillRect t="-6849" r="-2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6024785" y="3520877"/>
            <a:ext cx="4426721" cy="25381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8374879" y="4054991"/>
            <a:ext cx="0" cy="1751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101413" y="5588960"/>
            <a:ext cx="2050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69778" y="5125719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8597069" y="55889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8169778" y="4779613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8169778" y="4420689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8169778" y="4074586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8998723" y="55889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9411548" y="55889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792815" y="55889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8169778" y="5588959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8374879" y="4833875"/>
            <a:ext cx="0" cy="7550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/>
              <p:cNvSpPr/>
              <p:nvPr/>
            </p:nvSpPr>
            <p:spPr>
              <a:xfrm>
                <a:off x="8306512" y="4828474"/>
                <a:ext cx="3509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512" y="4828474"/>
                <a:ext cx="350929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7843" r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화살표 연결선 60"/>
          <p:cNvCxnSpPr/>
          <p:nvPr/>
        </p:nvCxnSpPr>
        <p:spPr>
          <a:xfrm>
            <a:off x="8374879" y="5588960"/>
            <a:ext cx="1554670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/>
              <p:cNvSpPr/>
              <p:nvPr/>
            </p:nvSpPr>
            <p:spPr>
              <a:xfrm>
                <a:off x="9619146" y="5243242"/>
                <a:ext cx="347338" cy="339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146" y="5243242"/>
                <a:ext cx="347338" cy="339645"/>
              </a:xfrm>
              <a:prstGeom prst="rect">
                <a:avLst/>
              </a:prstGeom>
              <a:blipFill rotWithShape="1">
                <a:blip r:embed="rId9"/>
                <a:stretch>
                  <a:fillRect t="-8929" r="-14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원호 62"/>
          <p:cNvSpPr/>
          <p:nvPr/>
        </p:nvSpPr>
        <p:spPr>
          <a:xfrm>
            <a:off x="3280064" y="5536525"/>
            <a:ext cx="45719" cy="329433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/>
              <p:cNvSpPr/>
              <p:nvPr/>
            </p:nvSpPr>
            <p:spPr>
              <a:xfrm>
                <a:off x="3282725" y="5423703"/>
                <a:ext cx="3534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직사각형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725" y="5423703"/>
                <a:ext cx="353430" cy="30777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/>
              <p:cNvSpPr/>
              <p:nvPr/>
            </p:nvSpPr>
            <p:spPr>
              <a:xfrm>
                <a:off x="6166796" y="4028419"/>
                <a:ext cx="1237070" cy="1559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=(0, 4)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=(</m:t>
                      </m:r>
                      <m:r>
                        <a:rPr lang="en-US" altLang="ko-KR" b="0" i="1" smtClean="0">
                          <a:latin typeface="Cambria Math"/>
                        </a:rPr>
                        <m:t>8, 0</m:t>
                      </m:r>
                      <m:r>
                        <a:rPr lang="en-US" altLang="ko-KR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796" y="4028419"/>
                <a:ext cx="1237070" cy="1559273"/>
              </a:xfrm>
              <a:prstGeom prst="rect">
                <a:avLst/>
              </a:prstGeom>
              <a:blipFill rotWithShape="1">
                <a:blip r:embed="rId11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원호 65"/>
          <p:cNvSpPr/>
          <p:nvPr/>
        </p:nvSpPr>
        <p:spPr>
          <a:xfrm>
            <a:off x="7973217" y="5136251"/>
            <a:ext cx="837487" cy="922727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직사각형 66"/>
              <p:cNvSpPr/>
              <p:nvPr/>
            </p:nvSpPr>
            <p:spPr>
              <a:xfrm>
                <a:off x="8645293" y="5133105"/>
                <a:ext cx="3534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직사각형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293" y="5133105"/>
                <a:ext cx="353430" cy="30777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6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5) </a:t>
            </a:r>
            <a:r>
              <a:rPr lang="ko-KR" altLang="en-US" sz="2000" b="1" dirty="0">
                <a:latin typeface="+mn-ea"/>
              </a:rPr>
              <a:t>벡터에 대한 기본연산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2927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err="1" smtClean="0">
                    <a:latin typeface="+mn-ea"/>
                  </a:rPr>
                  <a:t>유클리드</a:t>
                </a:r>
                <a:r>
                  <a:rPr lang="ko-KR" altLang="en-US" sz="2000" dirty="0" smtClean="0">
                    <a:latin typeface="+mn-ea"/>
                  </a:rPr>
                  <a:t> 거리 </a:t>
                </a:r>
                <a:r>
                  <a:rPr lang="en-US" altLang="ko-KR" sz="2000" dirty="0" smtClean="0">
                    <a:latin typeface="+mn-ea"/>
                  </a:rPr>
                  <a:t>or </a:t>
                </a:r>
                <a:r>
                  <a:rPr lang="en-US" altLang="ko-KR" sz="2000" dirty="0">
                    <a:latin typeface="+mn-ea"/>
                  </a:rPr>
                  <a:t>L2-norm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ko-KR" altLang="en-US" sz="2000" dirty="0" smtClean="0"/>
                  <a:t>벡터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000" dirty="0"/>
                  <a:t>를 생각해보자</a:t>
                </a:r>
                <a:endParaRPr lang="en-US" altLang="ko-KR" sz="20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𝐿</m:t>
                    </m:r>
                    <m:r>
                      <a:rPr lang="en-US" altLang="ko-KR" sz="2000" i="1">
                        <a:latin typeface="Cambria Math"/>
                      </a:rPr>
                      <m:t>2−</m:t>
                    </m:r>
                    <m:r>
                      <a:rPr lang="en-US" altLang="ko-KR" sz="2000" i="1">
                        <a:latin typeface="Cambria Math"/>
                      </a:rPr>
                      <m:t>𝑛𝑜𝑟𝑚</m:t>
                    </m:r>
                    <m:r>
                      <a:rPr lang="en-US" altLang="ko-KR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"/>
                            <m:endChr m:val="‖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20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ko-KR" altLang="en-US" sz="2000" dirty="0"/>
                  <a:t>각각의 요소를 제곱한 값을 합하고 루트를 취해주면 됨</a:t>
                </a:r>
                <a:endParaRPr lang="en-US" altLang="ko-KR" sz="20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ko-KR" altLang="en-US" sz="2000" dirty="0"/>
                  <a:t>원점과 해당 </a:t>
                </a:r>
                <a:r>
                  <a:rPr lang="ko-KR" altLang="en-US" sz="2000" dirty="0" smtClean="0"/>
                  <a:t>벡터의 </a:t>
                </a:r>
                <a:r>
                  <a:rPr lang="ko-KR" altLang="en-US" sz="2000" dirty="0"/>
                  <a:t>가장 가까운 거리를 계산함 </a:t>
                </a:r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b="1" dirty="0">
                  <a:latin typeface="+mn-ea"/>
                  <a:ea typeface="맑은 고딕" panose="020B0503020000020004" pitchFamily="50" charset="-127"/>
                </a:endParaRPr>
              </a:p>
              <a:p>
                <a:r>
                  <a:rPr lang="ko-KR" altLang="en-US" sz="2000" b="1" dirty="0" smtClean="0">
                    <a:latin typeface="+mn-ea"/>
                    <a:ea typeface="맑은 고딕" panose="020B0503020000020004" pitchFamily="50" charset="-127"/>
                  </a:rPr>
                  <a:t>  </a:t>
                </a:r>
                <a:endParaRPr lang="en-US" altLang="ko-KR" sz="2000" b="1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2927276"/>
              </a:xfrm>
              <a:prstGeom prst="rect">
                <a:avLst/>
              </a:prstGeom>
              <a:blipFill rotWithShape="1">
                <a:blip r:embed="rId3"/>
                <a:stretch>
                  <a:fillRect l="-717" t="-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74220" y="3093577"/>
            <a:ext cx="6144427" cy="253810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4429350" y="3627691"/>
            <a:ext cx="0" cy="1751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4155884" y="5161660"/>
            <a:ext cx="20509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224249" y="4698419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4651540" y="51616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224249" y="4352313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4224249" y="3993389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4224249" y="3647286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5053194" y="51616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5466019" y="51616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5847286" y="5161660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직사각형 96"/>
              <p:cNvSpPr/>
              <p:nvPr/>
            </p:nvSpPr>
            <p:spPr>
              <a:xfrm>
                <a:off x="1099139" y="3601119"/>
                <a:ext cx="2857563" cy="1271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altLang="ko-KR" b="0" i="1" smtClean="0">
                          <a:latin typeface="Cambria Math"/>
                        </a:rPr>
                        <m:t>=(4, 2)</m:t>
                      </m:r>
                    </m:oMath>
                  </m:oMathPara>
                </a14:m>
                <a:endParaRPr lang="en-US" altLang="ko-K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20</m:t>
                          </m:r>
                        </m:e>
                      </m:rad>
                      <m:r>
                        <a:rPr lang="en-US" altLang="ko-KR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4.47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7" name="직사각형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9" y="3601119"/>
                <a:ext cx="2857563" cy="1271502"/>
              </a:xfrm>
              <a:prstGeom prst="rect">
                <a:avLst/>
              </a:prstGeom>
              <a:blipFill rotWithShape="1">
                <a:blip r:embed="rId5"/>
                <a:stretch>
                  <a:fillRect l="-11727" t="-10096" b="-81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/>
          <p:cNvSpPr txBox="1"/>
          <p:nvPr/>
        </p:nvSpPr>
        <p:spPr>
          <a:xfrm>
            <a:off x="4224249" y="5161659"/>
            <a:ext cx="13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4429350" y="4836918"/>
            <a:ext cx="752029" cy="3247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직사각형 99"/>
              <p:cNvSpPr/>
              <p:nvPr/>
            </p:nvSpPr>
            <p:spPr>
              <a:xfrm>
                <a:off x="5053194" y="4801448"/>
                <a:ext cx="35092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직사각형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194" y="4801448"/>
                <a:ext cx="350929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8000" r="-15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직사각형 100"/>
              <p:cNvSpPr/>
              <p:nvPr/>
            </p:nvSpPr>
            <p:spPr>
              <a:xfrm>
                <a:off x="4811448" y="4399740"/>
                <a:ext cx="165622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500" dirty="0" smtClean="0"/>
                  <a:t>벡터</a:t>
                </a:r>
                <a:r>
                  <a:rPr lang="en-US" altLang="ko-KR" sz="1500" dirty="0" smtClean="0"/>
                  <a:t> </a:t>
                </a:r>
                <a:r>
                  <a:rPr lang="ko-KR" altLang="en-US" sz="1500" dirty="0" smtClean="0"/>
                  <a:t>길이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/>
                      </a:rPr>
                      <m:t>≈</m:t>
                    </m:r>
                  </m:oMath>
                </a14:m>
                <a:r>
                  <a:rPr lang="ko-KR" altLang="en-US" sz="1500" dirty="0" smtClean="0"/>
                  <a:t> </a:t>
                </a:r>
                <a:r>
                  <a:rPr lang="en-US" altLang="ko-KR" sz="1500" dirty="0" smtClean="0"/>
                  <a:t>4.47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101" name="직사각형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48" y="4399740"/>
                <a:ext cx="1656223" cy="323165"/>
              </a:xfrm>
              <a:prstGeom prst="rect">
                <a:avLst/>
              </a:prstGeom>
              <a:blipFill rotWithShape="1">
                <a:blip r:embed="rId7"/>
                <a:stretch>
                  <a:fillRect l="-1103" t="-3774" r="-735"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06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6) </a:t>
            </a:r>
            <a:r>
              <a:rPr lang="ko-KR" altLang="en-US" sz="2000" b="1" dirty="0" err="1" smtClean="0">
                <a:latin typeface="+mn-ea"/>
              </a:rPr>
              <a:t>초평면을</a:t>
            </a:r>
            <a:r>
              <a:rPr lang="ko-KR" altLang="en-US" sz="2000" b="1" dirty="0" smtClean="0">
                <a:latin typeface="+mn-ea"/>
              </a:rPr>
              <a:t> 구하는 식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6" y="1347375"/>
                <a:ext cx="11059286" cy="3517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/>
                  <a:t>먼저 점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를 통과하는 벡터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ko-KR" altLang="en-US" sz="2000" dirty="0" smtClean="0"/>
                  <a:t>를 정의함</a:t>
                </a:r>
                <a:endParaRPr lang="en-US" altLang="ko-KR" sz="2000" dirty="0" smtClean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/>
                  <a:t>포함하고 벡터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ko-KR" altLang="en-US" sz="2000" dirty="0" smtClean="0"/>
                  <a:t>에 수직인 평면을 </a:t>
                </a:r>
                <a:r>
                  <a:rPr lang="ko-KR" altLang="en-US" sz="2000" dirty="0" err="1" smtClean="0"/>
                  <a:t>초평면</a:t>
                </a:r>
                <a:r>
                  <a:rPr lang="en-US" altLang="ko-KR" sz="2000" dirty="0" smtClean="0"/>
                  <a:t>(Hyperplane)</a:t>
                </a:r>
                <a:r>
                  <a:rPr lang="ko-KR" altLang="en-US" sz="2000" dirty="0" smtClean="0"/>
                  <a:t>으로 정의</a:t>
                </a:r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𝑂𝑃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𝑂𝑃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000" dirty="0"/>
                  <a:t>  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 err="1"/>
                  <a:t>초평면에서</a:t>
                </a:r>
                <a:r>
                  <a:rPr lang="ko-KR" altLang="en-US" sz="2000" dirty="0"/>
                  <a:t> 임의의 점</a:t>
                </a:r>
                <a:r>
                  <a:rPr lang="en-US" altLang="ko-KR" sz="2000" dirty="0"/>
                  <a:t> </a:t>
                </a: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/>
                  <a:t>평면상의 </a:t>
                </a:r>
                <a:r>
                  <a:rPr lang="en-US" altLang="ko-KR" sz="2000" dirty="0"/>
                  <a:t>P</a:t>
                </a:r>
                <a:r>
                  <a:rPr lang="ko-KR" altLang="en-US" sz="2000" dirty="0"/>
                  <a:t>에 대한 조건은 </a:t>
                </a:r>
                <a:r>
                  <a:rPr lang="ko-KR" altLang="en-US" sz="2000" dirty="0" smtClean="0"/>
                  <a:t>벡터</a:t>
                </a:r>
                <a:r>
                  <a:rPr lang="en-US" altLang="ko-KR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0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000" dirty="0"/>
                  <a:t>에 수직이어야 함</a:t>
                </a:r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20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또는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20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2000" i="1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20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altLang="ko-KR" sz="2000" dirty="0"/>
                  <a:t>,   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𝑏</m:t>
                    </m:r>
                    <m:r>
                      <a:rPr lang="en-US" altLang="ko-KR" sz="2000" i="1">
                        <a:latin typeface="Cambria Math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20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20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20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/>
                  <a:t>구하는 식은 </a:t>
                </a:r>
                <a:r>
                  <a:rPr lang="en-US" altLang="ko-KR" sz="2000" dirty="0"/>
                  <a:t>n&gt;3</a:t>
                </a:r>
                <a:r>
                  <a:rPr lang="ko-KR" altLang="en-US" sz="2000" dirty="0"/>
                  <a:t>인 </a:t>
                </a:r>
                <a:r>
                  <a:rPr lang="en-US" altLang="ko-KR" sz="2000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</a:t>
                </a:r>
                <a:r>
                  <a:rPr lang="en-US" altLang="ko-KR" sz="2000" i="1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ko-KR" altLang="en-US" sz="2000" dirty="0" smtClean="0"/>
                  <a:t>에 </a:t>
                </a:r>
                <a:r>
                  <a:rPr lang="ko-KR" altLang="en-US" sz="2000" dirty="0"/>
                  <a:t>대해서도 적용 됨</a:t>
                </a:r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b="1" dirty="0">
                  <a:latin typeface="+mn-ea"/>
                  <a:ea typeface="맑은 고딕" panose="020B0503020000020004" pitchFamily="50" charset="-127"/>
                </a:endParaRPr>
              </a:p>
              <a:p>
                <a:r>
                  <a:rPr lang="ko-KR" altLang="en-US" sz="2000" b="1" dirty="0" smtClean="0">
                    <a:latin typeface="+mn-ea"/>
                    <a:ea typeface="맑은 고딕" panose="020B0503020000020004" pitchFamily="50" charset="-127"/>
                  </a:rPr>
                  <a:t>  </a:t>
                </a:r>
                <a:endParaRPr lang="en-US" altLang="ko-KR" sz="2000" b="1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1059286" cy="3517245"/>
              </a:xfrm>
              <a:prstGeom prst="rect">
                <a:avLst/>
              </a:prstGeom>
              <a:blipFill rotWithShape="0">
                <a:blip r:embed="rId3"/>
                <a:stretch>
                  <a:fillRect l="-717" t="-20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4224728" y="4035370"/>
            <a:ext cx="2774277" cy="1910917"/>
            <a:chOff x="4224728" y="3634778"/>
            <a:chExt cx="2774277" cy="1910917"/>
          </a:xfrm>
        </p:grpSpPr>
        <p:sp>
          <p:nvSpPr>
            <p:cNvPr id="47" name="평행 사변형 46"/>
            <p:cNvSpPr/>
            <p:nvPr/>
          </p:nvSpPr>
          <p:spPr>
            <a:xfrm rot="12669344">
              <a:off x="4224728" y="3831602"/>
              <a:ext cx="2702806" cy="1001706"/>
            </a:xfrm>
            <a:prstGeom prst="parallelogram">
              <a:avLst>
                <a:gd name="adj" fmla="val 154487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5982056" y="3657074"/>
              <a:ext cx="0" cy="1418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5016381" y="5075676"/>
              <a:ext cx="965675" cy="4700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982056" y="5075676"/>
              <a:ext cx="1016949" cy="3845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5982056" y="4447560"/>
              <a:ext cx="0" cy="628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V="1">
              <a:off x="5982057" y="3819444"/>
              <a:ext cx="0" cy="628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5947874" y="4368510"/>
              <a:ext cx="68366" cy="811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화살표 연결선 67"/>
            <p:cNvCxnSpPr>
              <a:stCxn id="53" idx="2"/>
            </p:cNvCxnSpPr>
            <p:nvPr/>
          </p:nvCxnSpPr>
          <p:spPr>
            <a:xfrm flipH="1" flipV="1">
              <a:off x="5204388" y="4409102"/>
              <a:ext cx="74348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H="1" flipV="1">
              <a:off x="5204388" y="4409104"/>
              <a:ext cx="777668" cy="6665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타원 69"/>
            <p:cNvSpPr/>
            <p:nvPr/>
          </p:nvSpPr>
          <p:spPr>
            <a:xfrm>
              <a:off x="5946446" y="5025124"/>
              <a:ext cx="68366" cy="8118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직사각형 70"/>
                <p:cNvSpPr/>
                <p:nvPr/>
              </p:nvSpPr>
              <p:spPr>
                <a:xfrm>
                  <a:off x="5982057" y="3634778"/>
                  <a:ext cx="4430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1" name="직사각형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057" y="3634778"/>
                  <a:ext cx="44307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직사각형 71"/>
                <p:cNvSpPr/>
                <p:nvPr/>
              </p:nvSpPr>
              <p:spPr>
                <a:xfrm>
                  <a:off x="5982057" y="4224436"/>
                  <a:ext cx="491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2" name="직사각형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057" y="4224436"/>
                  <a:ext cx="491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직사각형 72"/>
                <p:cNvSpPr/>
                <p:nvPr/>
              </p:nvSpPr>
              <p:spPr>
                <a:xfrm>
                  <a:off x="5982057" y="4605655"/>
                  <a:ext cx="494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3" name="직사각형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057" y="4605655"/>
                  <a:ext cx="49494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9672" r="-21951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직사각형 73"/>
                <p:cNvSpPr/>
                <p:nvPr/>
              </p:nvSpPr>
              <p:spPr>
                <a:xfrm>
                  <a:off x="5226468" y="4605655"/>
                  <a:ext cx="4340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4" name="직사각형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468" y="4605655"/>
                  <a:ext cx="43403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9672" r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직사각형 74"/>
                <p:cNvSpPr/>
                <p:nvPr/>
              </p:nvSpPr>
              <p:spPr>
                <a:xfrm>
                  <a:off x="5119470" y="4039772"/>
                  <a:ext cx="9475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/>
                              </a:rPr>
                              <m:t>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5" name="직사각형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9470" y="4039772"/>
                  <a:ext cx="94750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9672" r="-14839"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직사각형 75"/>
                <p:cNvSpPr/>
                <p:nvPr/>
              </p:nvSpPr>
              <p:spPr>
                <a:xfrm>
                  <a:off x="4807290" y="4224436"/>
                  <a:ext cx="4147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6" name="직사각형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7290" y="4224436"/>
                  <a:ext cx="41472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직사각형 76"/>
                <p:cNvSpPr/>
                <p:nvPr/>
              </p:nvSpPr>
              <p:spPr>
                <a:xfrm>
                  <a:off x="5773264" y="5019920"/>
                  <a:ext cx="4275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7" name="직사각형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3264" y="5019920"/>
                  <a:ext cx="42755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354451" y="3534446"/>
                <a:ext cx="11105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ko-KR" altLang="en-US" sz="1600" dirty="0" smtClean="0"/>
                  <a:t>인 경우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51" y="3534446"/>
                <a:ext cx="1110564" cy="338554"/>
              </a:xfrm>
              <a:prstGeom prst="rect">
                <a:avLst/>
              </a:prstGeom>
              <a:blipFill rotWithShape="1">
                <a:blip r:embed="rId11"/>
                <a:stretch>
                  <a:fillRect t="-5455" r="-1093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0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60385" y="2996952"/>
            <a:ext cx="967123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Support Vector Machine (SVM)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1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6"/>
            </a:pPr>
            <a:r>
              <a:rPr lang="ko-KR" altLang="en-US" sz="2000" b="1" dirty="0" err="1">
                <a:latin typeface="+mn-ea"/>
              </a:rPr>
              <a:t>초평면을</a:t>
            </a:r>
            <a:r>
              <a:rPr lang="ko-KR" altLang="en-US" sz="2000" b="1" dirty="0">
                <a:latin typeface="+mn-ea"/>
              </a:rPr>
              <a:t> 구하는 </a:t>
            </a:r>
            <a:r>
              <a:rPr lang="ko-KR" altLang="en-US" sz="2000" b="1" dirty="0" smtClean="0">
                <a:latin typeface="+mn-ea"/>
              </a:rPr>
              <a:t>식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예시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en-US" altLang="ko-KR" sz="20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50275" y="1347375"/>
                <a:ext cx="6180364" cy="4545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Cambria Math" pitchFamily="18" charset="0"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1600" i="1">
                        <a:latin typeface="Cambria Math"/>
                        <a:ea typeface="Cambria Math"/>
                      </a:rPr>
                      <m:t>=(2, −4, 7)</m:t>
                    </m:r>
                  </m:oMath>
                </a14:m>
                <a:endParaRPr lang="en-US" altLang="ko-KR" sz="1600" i="1" dirty="0">
                  <a:latin typeface="Cambria Math"/>
                </a:endParaRPr>
              </a:p>
              <a:p>
                <a:pPr marL="285750" indent="-285750">
                  <a:buFont typeface="Cambria Math" pitchFamily="18" charset="0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𝑃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−2, 0, −4</m:t>
                        </m:r>
                      </m:e>
                    </m:d>
                  </m:oMath>
                </a14:m>
                <a:endParaRPr lang="en-US" altLang="ko-KR" sz="1600" i="1" dirty="0">
                  <a:latin typeface="Cambria Math"/>
                  <a:ea typeface="Cambria Math"/>
                </a:endParaRPr>
              </a:p>
              <a:p>
                <a:pPr marL="285750" indent="-285750">
                  <a:buFont typeface="Cambria Math" pitchFamily="18" charset="0"/>
                  <a:buChar char="-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𝑏</m:t>
                    </m:r>
                    <m:r>
                      <a:rPr lang="en-US" altLang="ko-KR" sz="1600" i="1">
                        <a:latin typeface="Cambria Math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ea typeface="Cambria Math"/>
                      </a:rPr>
                      <m:t>=−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−4, 0, −28</m:t>
                        </m:r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=32</m:t>
                    </m:r>
                  </m:oMath>
                </a14:m>
                <a:endParaRPr lang="en-US" altLang="ko-KR" sz="1600" i="1" dirty="0">
                  <a:latin typeface="Cambria Math"/>
                </a:endParaRPr>
              </a:p>
              <a:p>
                <a:pPr marL="742950" lvl="1" indent="-285750">
                  <a:buFont typeface="Cambria Math" pitchFamily="18" charset="0"/>
                  <a:buChar char="→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ea typeface="Cambria Math"/>
                      </a:rPr>
                      <m:t>+32=0</m:t>
                    </m:r>
                  </m:oMath>
                </a14:m>
                <a:endParaRPr lang="en-US" altLang="ko-KR" sz="1600" i="1" dirty="0">
                  <a:latin typeface="Cambria Math"/>
                </a:endParaRPr>
              </a:p>
              <a:p>
                <a:pPr marL="742950" lvl="1" indent="-285750">
                  <a:buFont typeface="Cambria Math" pitchFamily="18" charset="0"/>
                  <a:buChar char="→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2,−4,7</m:t>
                        </m:r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1600" i="1">
                        <a:latin typeface="Cambria Math"/>
                      </a:rPr>
                      <m:t>+32=0</m:t>
                    </m:r>
                  </m:oMath>
                </a14:m>
                <a:endParaRPr lang="en-US" altLang="ko-KR" sz="1600" i="1" dirty="0">
                  <a:latin typeface="Cambria Math"/>
                </a:endParaRPr>
              </a:p>
              <a:p>
                <a:pPr marL="742950" lvl="1" indent="-285750">
                  <a:buFont typeface="Cambria Math" pitchFamily="18" charset="0"/>
                  <a:buChar char="→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/>
                          </a:rPr>
                          <m:t>2,−4,7</m:t>
                        </m:r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  <a:ea typeface="Cambria Math"/>
                      </a:rPr>
                      <m:t>+32=0</m:t>
                    </m:r>
                  </m:oMath>
                </a14:m>
                <a:endParaRPr lang="en-US" altLang="ko-KR" sz="1600" i="1" dirty="0">
                  <a:latin typeface="Cambria Math"/>
                  <a:ea typeface="Cambria Math"/>
                </a:endParaRPr>
              </a:p>
              <a:p>
                <a:pPr marL="742950" lvl="1" indent="-285750">
                  <a:buFont typeface="Cambria Math" pitchFamily="18" charset="0"/>
                  <a:buChar char="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ko-KR" sz="1600" i="1">
                        <a:latin typeface="Cambria Math"/>
                        <a:ea typeface="Cambria Math"/>
                      </a:rPr>
                      <m:t>−4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ko-KR" sz="1600" i="1">
                        <a:latin typeface="Cambria Math"/>
                        <a:ea typeface="Cambria Math"/>
                      </a:rPr>
                      <m:t>+7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altLang="ko-KR" sz="1600" i="1">
                        <a:latin typeface="Cambria Math"/>
                        <a:ea typeface="Cambria Math"/>
                      </a:rPr>
                      <m:t>+32=0</m:t>
                    </m:r>
                  </m:oMath>
                </a14:m>
                <a:endParaRPr lang="en-US" altLang="ko-KR" sz="1600" i="1" dirty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ko-KR" sz="1600" i="1" dirty="0">
                  <a:latin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1600" i="1">
                        <a:latin typeface="Cambria Math"/>
                        <a:ea typeface="Cambria Math"/>
                      </a:rPr>
                      <m:t>=−(−4+0−28)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또는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1600" i="1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altLang="ko-KR" sz="1600" dirty="0"/>
                  <a:t>,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𝑏</m:t>
                    </m:r>
                    <m:r>
                      <a:rPr lang="en-US" altLang="ko-KR" sz="1600" i="1">
                        <a:latin typeface="Cambria Math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altLang="ko-KR" sz="16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ko-KR" sz="1600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altLang="ko-KR" sz="1600" dirty="0">
                  <a:ea typeface="Cambria Math"/>
                </a:endParaRPr>
              </a:p>
              <a:p>
                <a:endParaRPr lang="en-US" altLang="ko-KR" sz="1600" dirty="0"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계수가 바뀌면 </a:t>
                </a:r>
                <a:r>
                  <a:rPr lang="ko-KR" altLang="en-US" dirty="0" err="1"/>
                  <a:t>초평면은</a:t>
                </a:r>
                <a:r>
                  <a:rPr lang="ko-KR" altLang="en-US" dirty="0"/>
                  <a:t> 방향을 따라 움직임이고 오른쪽 그림과 같이 병렬로 된 </a:t>
                </a:r>
                <a:r>
                  <a:rPr lang="ko-KR" altLang="en-US" dirty="0" err="1"/>
                  <a:t>초평면들을</a:t>
                </a:r>
                <a:r>
                  <a:rPr lang="ko-KR" altLang="en-US" dirty="0"/>
                  <a:t> 얻음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두 개의 평행한 </a:t>
                </a:r>
                <a:r>
                  <a:rPr lang="ko-KR" altLang="en-US" dirty="0" err="1"/>
                  <a:t>초평면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ko-KR" altLang="en-US" dirty="0">
                    <a:latin typeface="+mn-ea"/>
                  </a:rPr>
                  <a:t>과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ko-KR" altLang="en-US" dirty="0">
                    <a:latin typeface="+mn-ea"/>
                  </a:rPr>
                  <a:t>이라는 가정하에 두 </a:t>
                </a:r>
                <a:r>
                  <a:rPr lang="ko-KR" altLang="en-US" dirty="0" err="1">
                    <a:latin typeface="+mn-ea"/>
                  </a:rPr>
                  <a:t>초평면</a:t>
                </a:r>
                <a:r>
                  <a:rPr lang="ko-KR" altLang="en-US" dirty="0">
                    <a:latin typeface="+mn-ea"/>
                  </a:rPr>
                  <a:t> 사이의 거리는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𝐷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−</m:t>
                    </m:r>
                    <m:d>
                      <m:dPr>
                        <m:begChr m:val="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/</m:t>
                    </m:r>
                    <m:d>
                      <m:dPr>
                        <m:begChr m:val="‖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d>
                          <m:dPr>
                            <m:begChr m:val="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</m:d>
                    <m:r>
                      <a:rPr lang="en-US" altLang="ko-KR" i="1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>
                    <a:latin typeface="+mn-ea"/>
                  </a:rPr>
                  <a:t>식으로 구할 수 있음</a:t>
                </a:r>
                <a:r>
                  <a:rPr lang="en-US" altLang="ko-KR" dirty="0">
                    <a:latin typeface="+mn-ea"/>
                  </a:rPr>
                  <a:t> 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5" y="1347375"/>
                <a:ext cx="6180364" cy="4545796"/>
              </a:xfrm>
              <a:prstGeom prst="rect">
                <a:avLst/>
              </a:prstGeom>
              <a:blipFill rotWithShape="1">
                <a:blip r:embed="rId3"/>
                <a:stretch>
                  <a:fillRect l="-986" t="-134" r="-394" b="-76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5" name="평행 사변형 24"/>
          <p:cNvSpPr/>
          <p:nvPr/>
        </p:nvSpPr>
        <p:spPr>
          <a:xfrm rot="12727207">
            <a:off x="7037268" y="3003539"/>
            <a:ext cx="2734071" cy="949993"/>
          </a:xfrm>
          <a:prstGeom prst="parallelogram">
            <a:avLst>
              <a:gd name="adj" fmla="val 15898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/>
          <p:cNvSpPr/>
          <p:nvPr/>
        </p:nvSpPr>
        <p:spPr>
          <a:xfrm rot="12727207">
            <a:off x="7037268" y="2482245"/>
            <a:ext cx="2734071" cy="949993"/>
          </a:xfrm>
          <a:prstGeom prst="parallelogram">
            <a:avLst>
              <a:gd name="adj" fmla="val 158980"/>
            </a:avLst>
          </a:prstGeom>
          <a:solidFill>
            <a:srgbClr val="E2F0D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평행 사변형 26"/>
          <p:cNvSpPr/>
          <p:nvPr/>
        </p:nvSpPr>
        <p:spPr>
          <a:xfrm rot="12727207">
            <a:off x="7037268" y="1964876"/>
            <a:ext cx="2734071" cy="949993"/>
          </a:xfrm>
          <a:prstGeom prst="parallelogram">
            <a:avLst>
              <a:gd name="adj" fmla="val 158980"/>
            </a:avLst>
          </a:prstGeom>
          <a:solidFill>
            <a:srgbClr val="BDD7EE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849021" y="1658826"/>
            <a:ext cx="111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+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방향</a:t>
            </a:r>
            <a:endParaRPr lang="ko-KR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849021" y="3916047"/>
            <a:ext cx="1110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mtClean="0"/>
              <a:t>- </a:t>
            </a:r>
            <a:r>
              <a:rPr lang="ko-KR" altLang="en-US" sz="1600" dirty="0" smtClean="0"/>
              <a:t>방향</a:t>
            </a:r>
            <a:endParaRPr lang="ko-KR" altLang="en-US" sz="1600" dirty="0"/>
          </a:p>
        </p:txBody>
      </p:sp>
      <p:sp>
        <p:nvSpPr>
          <p:cNvPr id="30" name="타원 29"/>
          <p:cNvSpPr/>
          <p:nvPr/>
        </p:nvSpPr>
        <p:spPr>
          <a:xfrm>
            <a:off x="8404303" y="2876056"/>
            <a:ext cx="68366" cy="811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8438486" y="2329125"/>
            <a:ext cx="0" cy="6281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/>
              <p:cNvSpPr/>
              <p:nvPr/>
            </p:nvSpPr>
            <p:spPr>
              <a:xfrm>
                <a:off x="8472669" y="2329125"/>
                <a:ext cx="443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669" y="2329125"/>
                <a:ext cx="4430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7981061" y="2772575"/>
                <a:ext cx="491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061" y="2772575"/>
                <a:ext cx="49160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/>
              <p:cNvSpPr/>
              <p:nvPr/>
            </p:nvSpPr>
            <p:spPr>
              <a:xfrm>
                <a:off x="9908479" y="2255206"/>
                <a:ext cx="1695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45=0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79" y="2255206"/>
                <a:ext cx="16955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9908479" y="2964903"/>
                <a:ext cx="1695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32=0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79" y="2964903"/>
                <a:ext cx="16955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9908479" y="3569012"/>
                <a:ext cx="1567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5=0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479" y="3569012"/>
                <a:ext cx="156735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93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7"/>
            </a:pPr>
            <a:r>
              <a:rPr lang="ko-KR" altLang="en-US" sz="2000" b="1" dirty="0">
                <a:latin typeface="+mn-ea"/>
              </a:rPr>
              <a:t>선형 </a:t>
            </a:r>
            <a:r>
              <a:rPr lang="en-US" altLang="ko-KR" sz="2000" b="1" dirty="0">
                <a:latin typeface="+mn-ea"/>
              </a:rPr>
              <a:t>SVM </a:t>
            </a:r>
            <a:r>
              <a:rPr lang="ko-KR" altLang="en-US" sz="2000" b="1" dirty="0">
                <a:latin typeface="+mn-ea"/>
              </a:rPr>
              <a:t>분류란</a:t>
            </a:r>
            <a:r>
              <a:rPr lang="en-US" altLang="ko-KR" sz="2000" b="1" dirty="0">
                <a:latin typeface="+mn-ea"/>
              </a:rPr>
              <a:t>(Linear SVM classifier)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50276" y="1347375"/>
                <a:ext cx="5778711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ko-KR" altLang="en-US" sz="2000" dirty="0" smtClean="0"/>
                  <a:t>데이터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altLang="ko-KR" sz="2000" dirty="0">
                  <a:ea typeface="Cambria Math"/>
                </a:endParaRPr>
              </a:p>
              <a:p>
                <a:r>
                  <a:rPr lang="en-US" altLang="ko-KR" sz="2000" dirty="0"/>
                  <a:t>           </a:t>
                </a:r>
                <a:r>
                  <a:rPr lang="en-US" altLang="ko-KR" sz="20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∈{−1, +1}</m:t>
                    </m:r>
                  </m:oMath>
                </a14:m>
                <a:endParaRPr lang="en-US" altLang="ko-KR" sz="2000" dirty="0" smtClean="0"/>
              </a:p>
              <a:p>
                <a:endParaRPr lang="en-US" altLang="ko-KR" sz="2000" dirty="0"/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ko-KR" altLang="en-US" sz="2000" dirty="0"/>
                  <a:t>부정적인 예와 긍정적인 예를 분류할 수 있는 </a:t>
                </a:r>
                <a:r>
                  <a:rPr lang="ko-KR" altLang="en-US" sz="2000" dirty="0" err="1"/>
                  <a:t>초평면을</a:t>
                </a:r>
                <a:r>
                  <a:rPr lang="ko-KR" altLang="en-US" sz="2000" dirty="0"/>
                  <a:t> 찾을 때 다음과 같이 </a:t>
                </a:r>
                <a:r>
                  <a:rPr lang="ko-KR" altLang="en-US" sz="2000" dirty="0" err="1" smtClean="0"/>
                  <a:t>초평면이</a:t>
                </a:r>
                <a:r>
                  <a:rPr lang="ko-KR" altLang="en-US" sz="2000" dirty="0"/>
                  <a:t> 무한히 존재함</a:t>
                </a:r>
                <a:endParaRPr lang="en-US" altLang="ko-KR" sz="2000" dirty="0"/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en-US" altLang="ko-KR" sz="2000" dirty="0"/>
                  <a:t>SVM</a:t>
                </a:r>
                <a:r>
                  <a:rPr lang="ko-KR" altLang="en-US" sz="2000" dirty="0"/>
                  <a:t>은 경계에 있는 </a:t>
                </a:r>
                <a:r>
                  <a:rPr lang="ko-KR" altLang="en-US" sz="2000" dirty="0" err="1" smtClean="0"/>
                  <a:t>서포트</a:t>
                </a:r>
                <a:r>
                  <a:rPr lang="ko-KR" altLang="en-US" sz="2000" dirty="0" smtClean="0"/>
                  <a:t> 벡터 사이의 </a:t>
                </a:r>
                <a:r>
                  <a:rPr lang="ko-KR" altLang="en-US" sz="2000" dirty="0"/>
                  <a:t>간격을 최대화하는 </a:t>
                </a:r>
                <a:r>
                  <a:rPr lang="ko-KR" altLang="en-US" sz="2000" dirty="0" err="1"/>
                  <a:t>초평면을</a:t>
                </a:r>
                <a:r>
                  <a:rPr lang="ko-KR" altLang="en-US" sz="2000" dirty="0"/>
                  <a:t> 찾음</a:t>
                </a:r>
                <a:endParaRPr lang="en-US" altLang="ko-KR" sz="2000" dirty="0"/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ko-KR" altLang="en-US" sz="2000" dirty="0"/>
                  <a:t>경계상의 </a:t>
                </a:r>
                <a:r>
                  <a:rPr lang="ko-KR" altLang="en-US" sz="2000" dirty="0" err="1" smtClean="0"/>
                  <a:t>서포트</a:t>
                </a:r>
                <a:r>
                  <a:rPr lang="ko-KR" altLang="en-US" sz="2000" dirty="0" smtClean="0"/>
                  <a:t> 벡터들이 </a:t>
                </a:r>
                <a:r>
                  <a:rPr lang="ko-KR" altLang="en-US" sz="2000" dirty="0"/>
                  <a:t>잡음으로 인해 정확하지 않은 경우</a:t>
                </a:r>
                <a:r>
                  <a:rPr lang="en-US" altLang="ko-KR" sz="2000" dirty="0"/>
                  <a:t>, SVM</a:t>
                </a:r>
                <a:r>
                  <a:rPr lang="ko-KR" altLang="en-US" sz="2000" dirty="0"/>
                  <a:t>은 잘 분리 하지 못함 </a:t>
                </a:r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b="1" dirty="0">
                  <a:latin typeface="+mn-ea"/>
                  <a:ea typeface="맑은 고딕" panose="020B0503020000020004" pitchFamily="50" charset="-127"/>
                </a:endParaRPr>
              </a:p>
              <a:p>
                <a:r>
                  <a:rPr lang="ko-KR" altLang="en-US" sz="2000" b="1" dirty="0" smtClean="0">
                    <a:latin typeface="+mn-ea"/>
                    <a:ea typeface="맑은 고딕" panose="020B0503020000020004" pitchFamily="50" charset="-127"/>
                  </a:rPr>
                  <a:t>  </a:t>
                </a:r>
                <a:endParaRPr lang="en-US" altLang="ko-KR" sz="2000" b="1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5778711" cy="4401205"/>
              </a:xfrm>
              <a:prstGeom prst="rect">
                <a:avLst/>
              </a:prstGeom>
              <a:blipFill rotWithShape="1">
                <a:blip r:embed="rId3"/>
                <a:stretch>
                  <a:fillRect l="-1371" t="-1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/>
          <p:cNvGrpSpPr/>
          <p:nvPr/>
        </p:nvGrpSpPr>
        <p:grpSpPr>
          <a:xfrm>
            <a:off x="6676555" y="1811708"/>
            <a:ext cx="4948015" cy="3136307"/>
            <a:chOff x="2914116" y="1811708"/>
            <a:chExt cx="4948015" cy="3136307"/>
          </a:xfrm>
        </p:grpSpPr>
        <p:cxnSp>
          <p:nvCxnSpPr>
            <p:cNvPr id="20" name="직선 화살표 연결선 19"/>
            <p:cNvCxnSpPr/>
            <p:nvPr/>
          </p:nvCxnSpPr>
          <p:spPr>
            <a:xfrm>
              <a:off x="2914116" y="2059536"/>
              <a:ext cx="0" cy="2888479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2914116" y="4948015"/>
              <a:ext cx="494801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3221764" y="2461189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3520866" y="2461189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307221" y="2709017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3602051" y="2922662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3307221" y="3076486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3354223" y="3426863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3610596" y="3230310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935336" y="2991028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3811422" y="2709017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4084886" y="2615013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3798600" y="2324456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/>
            <p:cNvSpPr/>
            <p:nvPr/>
          </p:nvSpPr>
          <p:spPr>
            <a:xfrm>
              <a:off x="4234436" y="2384276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/>
            <p:cNvSpPr/>
            <p:nvPr/>
          </p:nvSpPr>
          <p:spPr>
            <a:xfrm>
              <a:off x="4396807" y="2717562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4460896" y="3110667"/>
              <a:ext cx="162371" cy="15382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4084886" y="3187579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4170340" y="2914116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3888326" y="3384134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3602050" y="3555049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298250" y="2862841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605899" y="2956845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810999" y="2615013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016099" y="3136305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221199" y="3384133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6708449" y="3503774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152834" y="2794474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400799" y="3367043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49525" y="3708873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118649" y="3845603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810999" y="3768686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178609" y="3204672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40224" y="3537958"/>
              <a:ext cx="205100" cy="2050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909733" y="2956844"/>
              <a:ext cx="205100" cy="20509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029374" y="3606323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7" name="직선 연결선 66"/>
            <p:cNvCxnSpPr/>
            <p:nvPr/>
          </p:nvCxnSpPr>
          <p:spPr>
            <a:xfrm flipH="1">
              <a:off x="5178752" y="2324456"/>
              <a:ext cx="1358317" cy="21193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4016521" y="1931349"/>
              <a:ext cx="1358317" cy="211935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5388123" y="1931349"/>
              <a:ext cx="1166502" cy="39310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909733" y="1811708"/>
              <a:ext cx="10038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마진</a:t>
              </a:r>
              <a:endParaRPr lang="ko-KR" altLang="en-US" sz="1400" b="1" dirty="0"/>
            </a:p>
          </p:txBody>
        </p:sp>
        <p:sp>
          <p:nvSpPr>
            <p:cNvPr id="71" name="오른쪽 중괄호 70"/>
            <p:cNvSpPr/>
            <p:nvPr/>
          </p:nvSpPr>
          <p:spPr>
            <a:xfrm rot="5400000">
              <a:off x="3572129" y="3564649"/>
              <a:ext cx="450790" cy="1463472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오른쪽 중괄호 71"/>
            <p:cNvSpPr/>
            <p:nvPr/>
          </p:nvSpPr>
          <p:spPr>
            <a:xfrm rot="5400000">
              <a:off x="6297180" y="3392661"/>
              <a:ext cx="450790" cy="1807447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10413" y="4521780"/>
              <a:ext cx="1749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부정적인 예 </a:t>
              </a:r>
              <a:r>
                <a:rPr lang="en-US" altLang="ko-KR" sz="1400" dirty="0" smtClean="0"/>
                <a:t>(y=-1)</a:t>
              </a:r>
              <a:endParaRPr lang="ko-KR" alt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47778" y="4521780"/>
              <a:ext cx="1749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긍</a:t>
              </a:r>
              <a:r>
                <a:rPr lang="ko-KR" altLang="en-US" sz="1400" dirty="0"/>
                <a:t>정</a:t>
              </a:r>
              <a:r>
                <a:rPr lang="ko-KR" altLang="en-US" sz="1400" dirty="0" smtClean="0"/>
                <a:t>적인 예 </a:t>
              </a:r>
              <a:r>
                <a:rPr lang="en-US" altLang="ko-KR" sz="1400" dirty="0" smtClean="0"/>
                <a:t>(y=+1)</a:t>
              </a:r>
              <a:endParaRPr lang="ko-KR" altLang="en-US" sz="1400" dirty="0"/>
            </a:p>
          </p:txBody>
        </p:sp>
        <p:cxnSp>
          <p:nvCxnSpPr>
            <p:cNvPr id="75" name="직선 연결선 74"/>
            <p:cNvCxnSpPr/>
            <p:nvPr/>
          </p:nvCxnSpPr>
          <p:spPr>
            <a:xfrm flipH="1">
              <a:off x="4613057" y="2144995"/>
              <a:ext cx="1358317" cy="2119353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4876157" y="2204814"/>
              <a:ext cx="1358317" cy="2119353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>
              <a:off x="4360983" y="2059536"/>
              <a:ext cx="1358317" cy="2119353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H="1">
              <a:off x="4178741" y="2115084"/>
              <a:ext cx="1756163" cy="2042441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 flipH="1">
              <a:off x="4349805" y="2183450"/>
              <a:ext cx="1756163" cy="2042441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4623267" y="2281726"/>
              <a:ext cx="1756163" cy="2042441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83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7"/>
            </a:pPr>
            <a:r>
              <a:rPr lang="ko-KR" altLang="en-US" sz="2000" b="1" dirty="0">
                <a:latin typeface="+mn-ea"/>
              </a:rPr>
              <a:t>선형 </a:t>
            </a:r>
            <a:r>
              <a:rPr lang="en-US" altLang="ko-KR" sz="2000" b="1" dirty="0">
                <a:latin typeface="+mn-ea"/>
              </a:rPr>
              <a:t>SVM </a:t>
            </a:r>
            <a:r>
              <a:rPr lang="ko-KR" altLang="en-US" sz="2000" b="1" dirty="0">
                <a:latin typeface="+mn-ea"/>
              </a:rPr>
              <a:t>분류란</a:t>
            </a:r>
            <a:r>
              <a:rPr lang="en-US" altLang="ko-KR" sz="2000" b="1" dirty="0">
                <a:latin typeface="+mn-ea"/>
              </a:rPr>
              <a:t>(Linear SVM classifier)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50276" y="1347375"/>
                <a:ext cx="5778711" cy="4681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ko-KR" altLang="en-US" sz="2000" dirty="0" smtClean="0"/>
                  <a:t>마진은 </a:t>
                </a:r>
                <a:r>
                  <a:rPr lang="ko-KR" altLang="en-US" sz="2000" dirty="0"/>
                  <a:t>평행한 </a:t>
                </a:r>
                <a:r>
                  <a:rPr lang="ko-KR" altLang="en-US" sz="2000" dirty="0" err="1"/>
                  <a:t>초평면</a:t>
                </a:r>
                <a:r>
                  <a:rPr lang="ko-KR" altLang="en-US" sz="2000" dirty="0"/>
                  <a:t> 사이의 거리를 뜻함</a:t>
                </a:r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ko-KR" altLang="en-US" sz="2000" dirty="0"/>
                  <a:t>평행한 두 </a:t>
                </a:r>
                <a:r>
                  <a:rPr lang="ko-KR" altLang="en-US" sz="2000" dirty="0" err="1" smtClean="0"/>
                  <a:t>초평면</a:t>
                </a:r>
                <a:endParaRPr lang="en-US" altLang="ko-KR" sz="1600" dirty="0">
                  <a:latin typeface="+mn-ea"/>
                </a:endParaRPr>
              </a:p>
              <a:p>
                <a:pPr marL="742950" lvl="1" indent="-285750">
                  <a:buFont typeface="Cambria Math" pitchFamily="18" charset="0"/>
                  <a:buChar char="→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=−1</m:t>
                    </m:r>
                  </m:oMath>
                </a14:m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dirty="0">
                    <a:latin typeface="Cambria Math"/>
                  </a:rPr>
                  <a:t>, </a:t>
                </a:r>
                <a:r>
                  <a:rPr lang="ko-KR" altLang="en-US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=+1</m:t>
                    </m:r>
                  </m:oMath>
                </a14:m>
                <a:r>
                  <a:rPr lang="en-US" altLang="ko-KR" i="1" dirty="0">
                    <a:latin typeface="Cambria Math"/>
                  </a:rPr>
                  <a:t> </a:t>
                </a:r>
                <a:endParaRPr lang="en-US" altLang="ko-KR" sz="2000" dirty="0"/>
              </a:p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ko-KR" altLang="en-US" sz="2000" dirty="0"/>
                  <a:t>평행한 두 </a:t>
                </a:r>
                <a:r>
                  <a:rPr lang="ko-KR" altLang="en-US" sz="2000" dirty="0" err="1"/>
                  <a:t>초평면에</a:t>
                </a:r>
                <a:r>
                  <a:rPr lang="ko-KR" altLang="en-US" sz="2000" dirty="0"/>
                  <a:t> </a:t>
                </a:r>
                <a:r>
                  <a:rPr lang="ko-KR" altLang="en-US" sz="2000" dirty="0" smtClean="0"/>
                  <a:t>마진을 </a:t>
                </a:r>
                <a:r>
                  <a:rPr lang="ko-KR" altLang="en-US" sz="2000" dirty="0"/>
                  <a:t>구하는 식은 다음과 같음</a:t>
                </a:r>
              </a:p>
              <a:p>
                <a:pPr marL="742950" lvl="1" indent="-285750">
                  <a:buFont typeface="Cambria Math" pitchFamily="18" charset="0"/>
                  <a:buChar char="→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+(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+1)=0</m:t>
                    </m:r>
                  </m:oMath>
                </a14:m>
                <a:r>
                  <a:rPr lang="en-US" altLang="ko-KR" i="1" dirty="0">
                    <a:latin typeface="Cambria Math"/>
                  </a:rPr>
                  <a:t> </a:t>
                </a:r>
                <a:r>
                  <a:rPr lang="en-US" altLang="ko-KR" dirty="0">
                    <a:latin typeface="Cambria Math"/>
                  </a:rPr>
                  <a:t>, </a:t>
                </a:r>
                <a:r>
                  <a:rPr lang="ko-KR" altLang="en-US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altLang="ko-KR" i="1">
                        <a:latin typeface="Cambria Math"/>
                        <a:ea typeface="Cambria Math"/>
                      </a:rPr>
                      <m:t>+(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ko-KR" i="1">
                        <a:latin typeface="Cambria Math"/>
                        <a:ea typeface="Cambria Math"/>
                      </a:rPr>
                      <m:t>−1)=0</m:t>
                    </m:r>
                  </m:oMath>
                </a14:m>
                <a:endParaRPr lang="en-US" altLang="ko-KR" dirty="0"/>
              </a:p>
              <a:p>
                <a:pPr marL="742950" lvl="1" indent="-285750">
                  <a:buFont typeface="Cambria Math" pitchFamily="18" charset="0"/>
                  <a:buChar char="→"/>
                </a:pPr>
                <a:r>
                  <a:rPr lang="ko-KR" altLang="en-US" dirty="0"/>
                  <a:t>두 </a:t>
                </a:r>
                <a:r>
                  <a:rPr lang="ko-KR" altLang="en-US" dirty="0" err="1"/>
                  <a:t>초평면</a:t>
                </a:r>
                <a:r>
                  <a:rPr lang="ko-KR" altLang="en-US" dirty="0"/>
                  <a:t> 사이의 거리 식은                   </a:t>
                </a:r>
                <a:r>
                  <a:rPr lang="ko-KR" alt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𝐷</m:t>
                    </m:r>
                    <m:r>
                      <a:rPr lang="en-US" altLang="ko-KR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−</m:t>
                    </m:r>
                    <m:d>
                      <m:dPr>
                        <m:begChr m:val="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/</m:t>
                    </m:r>
                    <m:d>
                      <m:dPr>
                        <m:begChr m:val="‖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d>
                          <m:dPr>
                            <m:begChr m:val="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과 같음</a:t>
                </a:r>
                <a:endParaRPr lang="en-US" altLang="ko-KR" dirty="0"/>
              </a:p>
              <a:p>
                <a:pPr marL="742950" lvl="1" indent="-285750">
                  <a:buFont typeface="Cambria Math" pitchFamily="18" charset="0"/>
                  <a:buChar char="→"/>
                </a:pPr>
                <a:r>
                  <a:rPr lang="ko-KR" altLang="en-US" dirty="0"/>
                  <a:t>결과 적으로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𝐷</m:t>
                    </m:r>
                    <m:r>
                      <a:rPr lang="en-US" altLang="ko-KR" i="1">
                        <a:latin typeface="Cambria Math"/>
                      </a:rPr>
                      <m:t>=2/</m:t>
                    </m:r>
                    <m:d>
                      <m:dPr>
                        <m:begChr m:val="‖"/>
                        <m:endChr m:val="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d>
                          <m:dPr>
                            <m:begChr m:val=""/>
                            <m:endChr m:val="‖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/>
                  <a:t>식이 성립됨</a:t>
                </a:r>
                <a:endParaRPr lang="en-US" altLang="ko-KR" dirty="0"/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/>
                  <a:t>우리는 </a:t>
                </a:r>
                <a:r>
                  <a:rPr lang="ko-KR" altLang="en-US" sz="2000" dirty="0" smtClean="0"/>
                  <a:t>마진을 </a:t>
                </a:r>
                <a:r>
                  <a:rPr lang="ko-KR" altLang="en-US" sz="2000" dirty="0"/>
                  <a:t>극대화하기를 원하기 때문에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d>
                          <m:dPr>
                            <m:begChr m:val=""/>
                            <m:endChr m:val="‖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2000" dirty="0"/>
                  <a:t>를 최소화하거나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𝑤</m:t>
                                </m:r>
                              </m:e>
                            </m:acc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최소화해야 함</a:t>
                </a:r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b="1" dirty="0">
                  <a:latin typeface="+mn-ea"/>
                  <a:ea typeface="맑은 고딕" panose="020B0503020000020004" pitchFamily="50" charset="-127"/>
                </a:endParaRPr>
              </a:p>
              <a:p>
                <a:r>
                  <a:rPr lang="ko-KR" altLang="en-US" sz="2000" b="1" dirty="0" smtClean="0">
                    <a:latin typeface="+mn-ea"/>
                    <a:ea typeface="맑은 고딕" panose="020B0503020000020004" pitchFamily="50" charset="-127"/>
                  </a:rPr>
                  <a:t>  </a:t>
                </a:r>
                <a:endParaRPr lang="en-US" altLang="ko-KR" sz="2000" b="1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5778711" cy="4681923"/>
              </a:xfrm>
              <a:prstGeom prst="rect">
                <a:avLst/>
              </a:prstGeom>
              <a:blipFill rotWithShape="1">
                <a:blip r:embed="rId3"/>
                <a:stretch>
                  <a:fillRect l="-1371" t="-1563" r="-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직선 화살표 연결선 80"/>
          <p:cNvCxnSpPr/>
          <p:nvPr/>
        </p:nvCxnSpPr>
        <p:spPr>
          <a:xfrm>
            <a:off x="6559227" y="2059536"/>
            <a:ext cx="0" cy="2888479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559227" y="4948015"/>
            <a:ext cx="4948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6866875" y="2461189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165977" y="2461189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6952332" y="2709017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7247162" y="2922662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6952332" y="3076486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999334" y="3426863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7255707" y="3230310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7580447" y="2991028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7456533" y="2709017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729997" y="2615013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443711" y="2324456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7879547" y="2384276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8041918" y="2717562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8106007" y="3110667"/>
            <a:ext cx="162371" cy="1538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7729997" y="3187579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7815451" y="2914116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7533437" y="3384134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7247161" y="3555049"/>
            <a:ext cx="162371" cy="153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9943361" y="2862841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10251010" y="2956845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0456110" y="2615013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0661210" y="3136305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0866310" y="3384133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0353560" y="3503774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10797945" y="2794474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10045910" y="3367043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9994636" y="3708873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0763760" y="3845603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10456110" y="3768686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9823720" y="3204672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9285335" y="3537958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9554844" y="2956844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9674485" y="3606323"/>
            <a:ext cx="205100" cy="2050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 flipH="1">
            <a:off x="8823863" y="2324456"/>
            <a:ext cx="1358317" cy="21193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H="1">
            <a:off x="7661632" y="1931349"/>
            <a:ext cx="1358317" cy="21193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오른쪽 중괄호 117"/>
          <p:cNvSpPr/>
          <p:nvPr/>
        </p:nvSpPr>
        <p:spPr>
          <a:xfrm rot="5400000">
            <a:off x="7217240" y="3564649"/>
            <a:ext cx="450790" cy="1463472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오른쪽 중괄호 118"/>
          <p:cNvSpPr/>
          <p:nvPr/>
        </p:nvSpPr>
        <p:spPr>
          <a:xfrm rot="5400000">
            <a:off x="9942291" y="3392661"/>
            <a:ext cx="450790" cy="1807447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655524" y="4521780"/>
            <a:ext cx="174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부정적인 예 </a:t>
            </a:r>
            <a:r>
              <a:rPr lang="en-US" altLang="ko-KR" sz="1400" dirty="0" smtClean="0"/>
              <a:t>(y=-1)</a:t>
            </a:r>
            <a:endParaRPr lang="ko-KR" altLang="en-US" sz="1400" dirty="0"/>
          </a:p>
        </p:txBody>
      </p:sp>
      <p:sp>
        <p:nvSpPr>
          <p:cNvPr id="121" name="TextBox 120"/>
          <p:cNvSpPr txBox="1"/>
          <p:nvPr/>
        </p:nvSpPr>
        <p:spPr>
          <a:xfrm>
            <a:off x="9292889" y="4521780"/>
            <a:ext cx="1749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긍</a:t>
            </a:r>
            <a:r>
              <a:rPr lang="ko-KR" altLang="en-US" sz="1400" dirty="0"/>
              <a:t>정</a:t>
            </a:r>
            <a:r>
              <a:rPr lang="ko-KR" altLang="en-US" sz="1400" dirty="0" smtClean="0"/>
              <a:t>적인 예 </a:t>
            </a:r>
            <a:r>
              <a:rPr lang="en-US" altLang="ko-KR" sz="1400" dirty="0" smtClean="0"/>
              <a:t>(y=+1)</a:t>
            </a:r>
            <a:endParaRPr lang="ko-KR" altLang="en-US" sz="1400" dirty="0"/>
          </a:p>
        </p:txBody>
      </p:sp>
      <p:cxnSp>
        <p:nvCxnSpPr>
          <p:cNvPr id="122" name="직선 연결선 121"/>
          <p:cNvCxnSpPr/>
          <p:nvPr/>
        </p:nvCxnSpPr>
        <p:spPr>
          <a:xfrm flipH="1">
            <a:off x="8258168" y="2136449"/>
            <a:ext cx="1358317" cy="2119353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/>
              <p:cNvSpPr/>
              <p:nvPr/>
            </p:nvSpPr>
            <p:spPr>
              <a:xfrm>
                <a:off x="9346891" y="1689320"/>
                <a:ext cx="15692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3" name="직사각형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891" y="1689320"/>
                <a:ext cx="15692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직사각형 123"/>
              <p:cNvSpPr/>
              <p:nvPr/>
            </p:nvSpPr>
            <p:spPr>
              <a:xfrm>
                <a:off x="10097692" y="2091856"/>
                <a:ext cx="1742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ko-KR" b="0" i="0" smtClean="0">
                          <a:latin typeface="Cambria Math"/>
                          <a:ea typeface="Cambria Math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4" name="직사각형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692" y="2091856"/>
                <a:ext cx="174233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9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/>
              <p:cNvSpPr/>
              <p:nvPr/>
            </p:nvSpPr>
            <p:spPr>
              <a:xfrm>
                <a:off x="7492994" y="1570562"/>
                <a:ext cx="17423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𝑤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=−1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직사각형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994" y="1570562"/>
                <a:ext cx="17423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0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8"/>
            </a:pPr>
            <a:r>
              <a:rPr lang="ko-KR" altLang="en-US" sz="2000" b="1" dirty="0">
                <a:latin typeface="+mn-ea"/>
              </a:rPr>
              <a:t>선형 </a:t>
            </a:r>
            <a:r>
              <a:rPr lang="en-US" altLang="ko-KR" sz="2000" b="1" dirty="0">
                <a:latin typeface="+mn-ea"/>
              </a:rPr>
              <a:t>SVM </a:t>
            </a:r>
            <a:r>
              <a:rPr lang="ko-KR" altLang="en-US" sz="2000" b="1" dirty="0">
                <a:latin typeface="+mn-ea"/>
              </a:rPr>
              <a:t>분류란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>
                <a:latin typeface="+mn-ea"/>
              </a:rPr>
              <a:t>Soft margin Linear </a:t>
            </a:r>
            <a:r>
              <a:rPr lang="en-US" altLang="ko-KR" sz="2000" b="1" dirty="0" smtClean="0">
                <a:latin typeface="+mn-ea"/>
              </a:rPr>
              <a:t>SVM)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0276" y="1347375"/>
            <a:ext cx="1079509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itchFamily="50" charset="-127"/>
              <a:buChar char="-"/>
            </a:pPr>
            <a:r>
              <a:rPr lang="ko-KR" altLang="en-US" sz="2000" dirty="0"/>
              <a:t>선형으로 분리할 수 없는 데이터일 때 사용</a:t>
            </a:r>
            <a:r>
              <a:rPr lang="en-US" altLang="ko-KR" sz="2000" dirty="0"/>
              <a:t>(</a:t>
            </a:r>
            <a:r>
              <a:rPr lang="ko-KR" altLang="en-US" sz="2000" dirty="0"/>
              <a:t>잡음이 있는 측정 값이 있거나 데이터가 비선형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맑은 고딕" pitchFamily="50" charset="-127"/>
              <a:buChar char="-"/>
            </a:pPr>
            <a:r>
              <a:rPr lang="ko-KR" altLang="en-US" sz="2000" dirty="0"/>
              <a:t>잘못 분류 된 경우 </a:t>
            </a:r>
            <a:r>
              <a:rPr lang="ko-KR" altLang="en-US" sz="2000" dirty="0" err="1"/>
              <a:t>초평면에서</a:t>
            </a:r>
            <a:r>
              <a:rPr lang="ko-KR" altLang="en-US" sz="2000" dirty="0"/>
              <a:t> 거리를 생각할 수 있는 여유 변수</a:t>
            </a:r>
            <a:r>
              <a:rPr lang="en-US" altLang="ko-KR" sz="2000" dirty="0"/>
              <a:t>(Slack Variable)</a:t>
            </a:r>
            <a:r>
              <a:rPr lang="ko-KR" altLang="en-US" sz="2000" dirty="0"/>
              <a:t>를 각 요소에 할당하고</a:t>
            </a:r>
            <a:r>
              <a:rPr lang="en-US" altLang="ko-KR" sz="2000" dirty="0"/>
              <a:t>, </a:t>
            </a:r>
            <a:r>
              <a:rPr lang="ko-KR" altLang="en-US" sz="2000" dirty="0"/>
              <a:t>그렇지 않은 경우 </a:t>
            </a:r>
            <a:r>
              <a:rPr lang="en-US" altLang="ko-KR" sz="2000" dirty="0"/>
              <a:t>0</a:t>
            </a:r>
            <a:r>
              <a:rPr lang="ko-KR" altLang="en-US" sz="2000" dirty="0"/>
              <a:t>을 지정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+mn-ea"/>
            </a:endParaRP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327017" y="3009314"/>
            <a:ext cx="3537967" cy="2588324"/>
            <a:chOff x="3392674" y="2966584"/>
            <a:chExt cx="3537967" cy="2588324"/>
          </a:xfrm>
        </p:grpSpPr>
        <p:sp>
          <p:nvSpPr>
            <p:cNvPr id="51" name="타원 50"/>
            <p:cNvSpPr/>
            <p:nvPr/>
          </p:nvSpPr>
          <p:spPr>
            <a:xfrm>
              <a:off x="3909690" y="3435425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371163" y="3384149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3738779" y="3854168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3490951" y="4358369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4533535" y="4042175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5392388" y="4136178"/>
              <a:ext cx="162371" cy="15382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072061" y="4195999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/>
            <p:cNvSpPr/>
            <p:nvPr/>
          </p:nvSpPr>
          <p:spPr>
            <a:xfrm>
              <a:off x="4025054" y="4708747"/>
              <a:ext cx="162371" cy="1538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33330" y="3708889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546079" y="3358511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6614448" y="3837076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084605" y="4554921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648629" y="4435281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742774" y="3401242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905287" y="4606191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4695906" y="3307238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742774" y="4255819"/>
              <a:ext cx="205100" cy="2050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4615662" y="3025226"/>
              <a:ext cx="0" cy="22219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4623267" y="5225391"/>
              <a:ext cx="1222057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937486" y="5247131"/>
              <a:ext cx="5936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Gap</a:t>
              </a:r>
              <a:endParaRPr lang="ko-KR" altLang="en-US" sz="1400" b="1" dirty="0"/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5234294" y="2966584"/>
              <a:ext cx="1" cy="2258806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5845324" y="3025226"/>
              <a:ext cx="0" cy="222190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392674" y="4059201"/>
              <a:ext cx="3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640502" y="3563610"/>
              <a:ext cx="3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19964" y="3196014"/>
              <a:ext cx="3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77152" y="3153349"/>
              <a:ext cx="3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23267" y="3076372"/>
              <a:ext cx="487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0.8</a:t>
              </a:r>
              <a:endParaRPr lang="ko-KR" alt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90875" y="3982225"/>
              <a:ext cx="3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35258" y="3796625"/>
              <a:ext cx="3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13961" y="4477882"/>
              <a:ext cx="3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695906" y="4341338"/>
              <a:ext cx="499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0.4</a:t>
              </a:r>
              <a:endParaRPr lang="ko-KR" altLang="en-US" sz="14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285562" y="3890562"/>
              <a:ext cx="457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0.3</a:t>
              </a:r>
              <a:endParaRPr lang="ko-KR" alt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663559" y="3976020"/>
              <a:ext cx="3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07693" y="4272780"/>
              <a:ext cx="3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571717" y="4170105"/>
              <a:ext cx="3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537535" y="3606083"/>
              <a:ext cx="3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434986" y="3136258"/>
              <a:ext cx="3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663559" y="3161829"/>
              <a:ext cx="358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0</a:t>
              </a:r>
              <a:endParaRPr lang="ko-KR" altLang="en-US" sz="1400" dirty="0"/>
            </a:p>
          </p:txBody>
        </p:sp>
        <p:cxnSp>
          <p:nvCxnSpPr>
            <p:cNvPr id="134" name="직선 연결선 133"/>
            <p:cNvCxnSpPr>
              <a:endCxn id="66" idx="3"/>
            </p:cNvCxnSpPr>
            <p:nvPr/>
          </p:nvCxnSpPr>
          <p:spPr>
            <a:xfrm flipH="1">
              <a:off x="4901006" y="3409788"/>
              <a:ext cx="33328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>
              <a:stCxn id="56" idx="2"/>
            </p:cNvCxnSpPr>
            <p:nvPr/>
          </p:nvCxnSpPr>
          <p:spPr>
            <a:xfrm flipH="1">
              <a:off x="5234294" y="4213090"/>
              <a:ext cx="15809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5067650" y="4708747"/>
              <a:ext cx="15809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86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8"/>
            </a:pPr>
            <a:r>
              <a:rPr lang="ko-KR" altLang="en-US" sz="2000" b="1" dirty="0">
                <a:latin typeface="+mn-ea"/>
              </a:rPr>
              <a:t>선형 </a:t>
            </a:r>
            <a:r>
              <a:rPr lang="en-US" altLang="ko-KR" sz="2000" b="1" dirty="0">
                <a:latin typeface="+mn-ea"/>
              </a:rPr>
              <a:t>SVM </a:t>
            </a:r>
            <a:r>
              <a:rPr lang="ko-KR" altLang="en-US" sz="2000" b="1" dirty="0">
                <a:latin typeface="+mn-ea"/>
              </a:rPr>
              <a:t>분류란</a:t>
            </a:r>
            <a:r>
              <a:rPr lang="en-US" altLang="ko-KR" sz="2000" b="1" dirty="0">
                <a:latin typeface="+mn-ea"/>
              </a:rPr>
              <a:t>(Soft margin Linear SVM</a:t>
            </a:r>
            <a:r>
              <a:rPr lang="en-US" altLang="ko-KR" sz="2000" b="1" dirty="0" smtClean="0">
                <a:latin typeface="+mn-ea"/>
              </a:rPr>
              <a:t>)</a:t>
            </a:r>
            <a:r>
              <a:rPr lang="ko-KR" altLang="en-US" sz="2000" b="1" dirty="0" smtClean="0">
                <a:latin typeface="+mn-ea"/>
              </a:rPr>
              <a:t>의 두 공식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50276" y="1347375"/>
                <a:ext cx="10795092" cy="3748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𝑖</m:t>
                    </m:r>
                    <m:r>
                      <a:rPr lang="en-US" altLang="ko-KR" sz="2000" i="1">
                        <a:latin typeface="Cambria Math"/>
                      </a:rPr>
                      <m:t>=1,…,</m:t>
                    </m:r>
                    <m:r>
                      <a:rPr lang="en-US" altLang="ko-KR" sz="2000" i="1">
                        <a:latin typeface="Cambria Math"/>
                      </a:rPr>
                      <m:t>𝑁</m:t>
                    </m:r>
                  </m:oMath>
                </a14:m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Primal </a:t>
                </a:r>
                <a:r>
                  <a:rPr lang="ko-KR" altLang="en-US" sz="2000" dirty="0"/>
                  <a:t>공식</a:t>
                </a:r>
                <a:endParaRPr lang="en-US" altLang="ko-KR" sz="2000" dirty="0">
                  <a:latin typeface="+mn-ea"/>
                </a:endParaRPr>
              </a:p>
              <a:p>
                <a:pPr marL="742950" lvl="1" indent="-285750">
                  <a:buFont typeface="Cambria Math" pitchFamily="18" charset="0"/>
                  <a:buChar char="→"/>
                </a:pPr>
                <a:r>
                  <a:rPr lang="ko-KR" altLang="en-US" sz="2000" dirty="0"/>
                  <a:t>조건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altLang="ko-KR" sz="20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≥1−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/>
                            <a:ea typeface="Cambria Math"/>
                          </a:rPr>
                          <m:t>𝜉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742950" lvl="1" indent="-285750">
                  <a:buFont typeface="Cambria Math" pitchFamily="18" charset="0"/>
                  <a:buChar char="→"/>
                </a:pPr>
                <a:r>
                  <a:rPr lang="ko-KR" altLang="en-US" sz="2000" dirty="0"/>
                  <a:t>최소화하기 위한 목적함수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i="1">
                        <a:latin typeface="Cambria Math"/>
                      </a:rPr>
                      <m:t>+</m:t>
                    </m:r>
                    <m:r>
                      <a:rPr lang="en-US" altLang="ko-KR" sz="2000" i="1">
                        <a:latin typeface="Cambria Math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</a:p>
              <a:p>
                <a:pPr marL="342900" indent="-342900">
                  <a:buFontTx/>
                  <a:buChar char="-"/>
                </a:pPr>
                <a:r>
                  <a:rPr lang="en-US" altLang="ko-KR" sz="2000" dirty="0"/>
                  <a:t>Dual </a:t>
                </a:r>
                <a:r>
                  <a:rPr lang="ko-KR" altLang="en-US" sz="2000" dirty="0"/>
                  <a:t>공식</a:t>
                </a:r>
                <a:endParaRPr lang="en-US" altLang="ko-KR" sz="2000" dirty="0">
                  <a:latin typeface="+mn-ea"/>
                </a:endParaRPr>
              </a:p>
              <a:p>
                <a:pPr marL="742950" lvl="1" indent="-285750">
                  <a:buFont typeface="Cambria Math" pitchFamily="18" charset="0"/>
                  <a:buChar char="→"/>
                </a:pPr>
                <a:r>
                  <a:rPr lang="ko-KR" altLang="en-US" sz="2000" dirty="0"/>
                  <a:t>조건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/>
                      </a:rPr>
                      <m:t>0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𝐶</m:t>
                    </m:r>
                    <m:r>
                      <a:rPr lang="ko-KR" altLang="en-US" sz="2000">
                        <a:latin typeface="Cambria Math"/>
                      </a:rPr>
                      <m:t>와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 dirty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000" i="1" dirty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i="1" dirty="0">
                        <a:latin typeface="Cambria Math"/>
                      </a:rPr>
                      <m:t>=0</m:t>
                    </m:r>
                  </m:oMath>
                </a14:m>
                <a:endParaRPr lang="en-US" altLang="ko-KR" sz="2000" dirty="0"/>
              </a:p>
              <a:p>
                <a:pPr marL="742950" lvl="1" indent="-285750">
                  <a:buFont typeface="Cambria Math" pitchFamily="18" charset="0"/>
                  <a:buChar char="→"/>
                </a:pPr>
                <a:r>
                  <a:rPr lang="ko-KR" altLang="en-US" sz="2000" dirty="0"/>
                  <a:t>최소화하기 위한 목적함수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b="1" dirty="0">
                  <a:latin typeface="+mn-ea"/>
                  <a:ea typeface="맑은 고딕" panose="020B0503020000020004" pitchFamily="50" charset="-127"/>
                </a:endParaRPr>
              </a:p>
              <a:p>
                <a:r>
                  <a:rPr lang="ko-KR" altLang="en-US" sz="2000" b="1" dirty="0" smtClean="0">
                    <a:latin typeface="+mn-ea"/>
                    <a:ea typeface="맑은 고딕" panose="020B0503020000020004" pitchFamily="50" charset="-127"/>
                  </a:rPr>
                  <a:t>  </a:t>
                </a:r>
                <a:endParaRPr lang="en-US" altLang="ko-KR" sz="2000" b="1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000" b="1" dirty="0" smtClean="0">
                  <a:latin typeface="+mn-ea"/>
                </a:endParaRPr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6" y="1347375"/>
                <a:ext cx="10795092" cy="3748398"/>
              </a:xfrm>
              <a:prstGeom prst="rect">
                <a:avLst/>
              </a:prstGeom>
              <a:blipFill rotWithShape="1">
                <a:blip r:embed="rId3"/>
                <a:stretch>
                  <a:fillRect l="-734" t="-6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05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8"/>
            </a:pPr>
            <a:r>
              <a:rPr lang="ko-KR" altLang="en-US" sz="2000" b="1" dirty="0">
                <a:latin typeface="+mn-ea"/>
              </a:rPr>
              <a:t>선형 </a:t>
            </a:r>
            <a:r>
              <a:rPr lang="en-US" altLang="ko-KR" sz="2000" b="1" dirty="0">
                <a:latin typeface="+mn-ea"/>
              </a:rPr>
              <a:t>SVM </a:t>
            </a:r>
            <a:r>
              <a:rPr lang="ko-KR" altLang="en-US" sz="2000" b="1" dirty="0">
                <a:latin typeface="+mn-ea"/>
              </a:rPr>
              <a:t>분류란</a:t>
            </a:r>
            <a:r>
              <a:rPr lang="en-US" altLang="ko-KR" sz="2000" b="1" dirty="0">
                <a:latin typeface="+mn-ea"/>
              </a:rPr>
              <a:t>(Soft margin Linear SVM)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0277" y="1347375"/>
            <a:ext cx="449684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itchFamily="50" charset="-127"/>
              <a:buChar char="-"/>
            </a:pPr>
            <a:r>
              <a:rPr lang="en-US" altLang="ko-KR" sz="2000" dirty="0"/>
              <a:t>C</a:t>
            </a:r>
            <a:r>
              <a:rPr lang="ko-KR" altLang="en-US" sz="2000" dirty="0"/>
              <a:t>값이 매우 큰 경우 </a:t>
            </a:r>
            <a:r>
              <a:rPr lang="en-US" altLang="ko-KR" sz="2000" dirty="0"/>
              <a:t>Soft margin SVM</a:t>
            </a:r>
            <a:r>
              <a:rPr lang="ko-KR" altLang="en-US" sz="2000" dirty="0"/>
              <a:t>은 </a:t>
            </a:r>
            <a:r>
              <a:rPr lang="en-US" altLang="ko-KR" sz="2000" dirty="0"/>
              <a:t>Hard margin SVM</a:t>
            </a:r>
            <a:r>
              <a:rPr lang="ko-KR" altLang="en-US" sz="2000" dirty="0"/>
              <a:t>과 같음</a:t>
            </a:r>
          </a:p>
          <a:p>
            <a:pPr marL="342900" indent="-342900">
              <a:buFont typeface="맑은 고딕" pitchFamily="50" charset="-127"/>
              <a:buChar char="-"/>
            </a:pPr>
            <a:endParaRPr lang="ko-KR" altLang="en-US" sz="2000" dirty="0"/>
          </a:p>
          <a:p>
            <a:pPr marL="342900" indent="-342900">
              <a:buFont typeface="맑은 고딕" pitchFamily="50" charset="-127"/>
              <a:buChar char="-"/>
            </a:pPr>
            <a:r>
              <a:rPr lang="en-US" altLang="ko-KR" sz="2000" dirty="0"/>
              <a:t>C</a:t>
            </a:r>
            <a:r>
              <a:rPr lang="ko-KR" altLang="en-US" sz="2000" dirty="0"/>
              <a:t>값이 매우 작으면 우리는 훈련 데이터에서 잘못된 분류를 볼 수 있음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+mn-ea"/>
            </a:endParaRP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953" y="3508785"/>
            <a:ext cx="2873244" cy="1897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202" y="3464105"/>
            <a:ext cx="2865372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202" y="1245450"/>
            <a:ext cx="2881115" cy="191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24" y="1257258"/>
            <a:ext cx="2873244" cy="1889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6462860" y="3139887"/>
            <a:ext cx="803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C=100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9693173" y="3139887"/>
            <a:ext cx="803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C=1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693173" y="5405913"/>
            <a:ext cx="803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C=0.1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462860" y="5405913"/>
            <a:ext cx="803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C=0.15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96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9"/>
            </a:pPr>
            <a:r>
              <a:rPr lang="ko-KR" altLang="en-US" sz="2000" b="1" dirty="0" err="1" smtClean="0">
                <a:latin typeface="+mn-ea"/>
              </a:rPr>
              <a:t>커널트릭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50277" y="1347375"/>
            <a:ext cx="44968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맑은 고딕" pitchFamily="50" charset="-127"/>
              <a:buChar char="-"/>
            </a:pPr>
            <a:r>
              <a:rPr lang="ko-KR" altLang="en-US" sz="2000" dirty="0"/>
              <a:t>선형으로 분리할 수 있는 데이터가 아닐 때 </a:t>
            </a:r>
            <a:r>
              <a:rPr lang="ko-KR" altLang="en-US" sz="2000" dirty="0" smtClean="0"/>
              <a:t>사용</a:t>
            </a:r>
            <a:endParaRPr lang="ko-KR" altLang="en-US" sz="2000" dirty="0"/>
          </a:p>
        </p:txBody>
      </p:sp>
      <p:pic>
        <p:nvPicPr>
          <p:cNvPr id="121" name="Picture 2" descr="matlab 3d plots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766" y="2044432"/>
            <a:ext cx="3471508" cy="314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직선 연결선 121"/>
          <p:cNvCxnSpPr/>
          <p:nvPr/>
        </p:nvCxnSpPr>
        <p:spPr>
          <a:xfrm flipH="1">
            <a:off x="7716852" y="3415229"/>
            <a:ext cx="6409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7716852" y="3415229"/>
            <a:ext cx="320467" cy="456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9357644" y="3415229"/>
            <a:ext cx="320467" cy="456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9084179" y="3415229"/>
            <a:ext cx="2734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8037319" y="3871252"/>
            <a:ext cx="16407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/>
          <p:cNvSpPr/>
          <p:nvPr/>
        </p:nvSpPr>
        <p:spPr>
          <a:xfrm>
            <a:off x="7776673" y="4247267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/>
          <p:cNvSpPr/>
          <p:nvPr/>
        </p:nvSpPr>
        <p:spPr>
          <a:xfrm>
            <a:off x="7987113" y="4247267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/>
          <p:cNvSpPr/>
          <p:nvPr/>
        </p:nvSpPr>
        <p:spPr>
          <a:xfrm>
            <a:off x="8192212" y="4289995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/>
          <p:cNvSpPr/>
          <p:nvPr/>
        </p:nvSpPr>
        <p:spPr>
          <a:xfrm>
            <a:off x="8196484" y="4375454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8242416" y="4529278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/>
          <p:cNvSpPr/>
          <p:nvPr/>
        </p:nvSpPr>
        <p:spPr>
          <a:xfrm>
            <a:off x="8546122" y="4443819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8603108" y="4401091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8703520" y="4307086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8357787" y="4307086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8364195" y="4572006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8801795" y="4550640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8902207" y="4422453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8847353" y="4272904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9000108" y="4285721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9120817" y="4469456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9163863" y="4268629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9357643" y="4285721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9307438" y="4490816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/>
          <p:cNvSpPr/>
          <p:nvPr/>
        </p:nvSpPr>
        <p:spPr>
          <a:xfrm>
            <a:off x="9500785" y="4362629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7966814" y="4465182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8603108" y="2914123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8807509" y="3025219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8653314" y="3080767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8502696" y="3191863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8707425" y="3302959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8897559" y="3294415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8542542" y="3359681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8711650" y="3470777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8910754" y="3470777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8540734" y="3526324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8414401" y="3405511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/>
          <p:cNvCxnSpPr/>
          <p:nvPr/>
        </p:nvCxnSpPr>
        <p:spPr>
          <a:xfrm>
            <a:off x="1461331" y="2495380"/>
            <a:ext cx="0" cy="233300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1461331" y="4828381"/>
            <a:ext cx="27261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/>
          <p:cNvSpPr/>
          <p:nvPr/>
        </p:nvSpPr>
        <p:spPr>
          <a:xfrm>
            <a:off x="1751888" y="2640657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2050991" y="2841484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1868323" y="2905577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1723045" y="3170499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1918529" y="3504961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/>
          <p:cNvSpPr/>
          <p:nvPr/>
        </p:nvSpPr>
        <p:spPr>
          <a:xfrm>
            <a:off x="1823457" y="3661880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1955919" y="3986620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1779660" y="4336997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/>
          <p:cNvSpPr/>
          <p:nvPr/>
        </p:nvSpPr>
        <p:spPr>
          <a:xfrm>
            <a:off x="2143923" y="4396816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/>
          <p:cNvSpPr/>
          <p:nvPr/>
        </p:nvSpPr>
        <p:spPr>
          <a:xfrm>
            <a:off x="2408843" y="4405362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2365043" y="4178899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2812628" y="4157534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/>
          <p:cNvSpPr/>
          <p:nvPr/>
        </p:nvSpPr>
        <p:spPr>
          <a:xfrm>
            <a:off x="2839571" y="4422453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3147220" y="4460905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3147220" y="4268628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3147220" y="3807158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3097014" y="3678971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2762422" y="3815703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2574415" y="3922524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3428995" y="3647509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3522993" y="4023521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3422581" y="4281447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3747321" y="4153260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3733424" y="3730242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/>
          <p:cNvSpPr/>
          <p:nvPr/>
        </p:nvSpPr>
        <p:spPr>
          <a:xfrm>
            <a:off x="3733424" y="3419501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3778278" y="3052035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>
            <a:off x="3683218" y="2640656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>
            <a:off x="3247632" y="2516740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>
            <a:off x="2762422" y="2499644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408843" y="2704744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>
            <a:off x="2200535" y="3025219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>
            <a:off x="2056331" y="3273049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>
            <a:off x="2509255" y="2961125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>
            <a:off x="2194129" y="2627830"/>
            <a:ext cx="100412" cy="128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2912301" y="2785936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194542" y="2785936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422581" y="2837210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482395" y="3059402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194536" y="2978216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868720" y="2996487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2712216" y="3136315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2474003" y="3226049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2314837" y="3419503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직사각형 202"/>
          <p:cNvSpPr/>
          <p:nvPr/>
        </p:nvSpPr>
        <p:spPr>
          <a:xfrm>
            <a:off x="2314837" y="3606332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/>
          <p:cNvSpPr/>
          <p:nvPr/>
        </p:nvSpPr>
        <p:spPr>
          <a:xfrm>
            <a:off x="2668414" y="3614877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/>
          <p:cNvSpPr/>
          <p:nvPr/>
        </p:nvSpPr>
        <p:spPr>
          <a:xfrm>
            <a:off x="2624621" y="3401235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/>
          <p:cNvSpPr/>
          <p:nvPr/>
        </p:nvSpPr>
        <p:spPr>
          <a:xfrm>
            <a:off x="2830259" y="3418329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>
            <a:off x="3012713" y="3226046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>
            <a:off x="3209408" y="3393867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직사각형 208"/>
          <p:cNvSpPr/>
          <p:nvPr/>
        </p:nvSpPr>
        <p:spPr>
          <a:xfrm>
            <a:off x="3445552" y="3368233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/>
          <p:cNvSpPr/>
          <p:nvPr/>
        </p:nvSpPr>
        <p:spPr>
          <a:xfrm>
            <a:off x="3294942" y="3191867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/>
          <p:cNvSpPr/>
          <p:nvPr/>
        </p:nvSpPr>
        <p:spPr>
          <a:xfrm>
            <a:off x="2493768" y="3591961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직사각형 211"/>
          <p:cNvSpPr/>
          <p:nvPr/>
        </p:nvSpPr>
        <p:spPr>
          <a:xfrm>
            <a:off x="2365043" y="3910872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/>
          <p:cNvSpPr/>
          <p:nvPr/>
        </p:nvSpPr>
        <p:spPr>
          <a:xfrm>
            <a:off x="2143923" y="3697225"/>
            <a:ext cx="100412" cy="11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TextBox 213"/>
          <p:cNvSpPr txBox="1"/>
          <p:nvPr/>
        </p:nvSpPr>
        <p:spPr>
          <a:xfrm>
            <a:off x="1461331" y="5067664"/>
            <a:ext cx="272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데이터가 입력 공간에서 선형으로 분리되지 않음</a:t>
            </a:r>
            <a:endParaRPr lang="ko-KR" alt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7071271" y="5067664"/>
            <a:ext cx="3264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커널에</a:t>
            </a:r>
            <a:r>
              <a:rPr lang="ko-KR" altLang="en-US" dirty="0" smtClean="0"/>
              <a:t> 의해 얻어진 특정 공간에서 선형으로 분리 가능함</a:t>
            </a:r>
            <a:endParaRPr lang="ko-KR" altLang="en-US" dirty="0"/>
          </a:p>
        </p:txBody>
      </p:sp>
      <p:cxnSp>
        <p:nvCxnSpPr>
          <p:cNvPr id="216" name="직선 화살표 연결선 215"/>
          <p:cNvCxnSpPr/>
          <p:nvPr/>
        </p:nvCxnSpPr>
        <p:spPr>
          <a:xfrm>
            <a:off x="5033473" y="3584972"/>
            <a:ext cx="120495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5127477" y="3107583"/>
            <a:ext cx="94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커널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5127476" y="3618484"/>
                <a:ext cx="9485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3200" i="1" dirty="0" smtClean="0">
                          <a:latin typeface="Cambria Math"/>
                          <a:ea typeface="Cambria Math"/>
                        </a:rPr>
                        <m:t>Φ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76" y="3618484"/>
                <a:ext cx="948583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18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9"/>
            </a:pPr>
            <a:r>
              <a:rPr lang="ko-KR" altLang="en-US" sz="2000" b="1" dirty="0" err="1" smtClean="0">
                <a:latin typeface="+mn-ea"/>
              </a:rPr>
              <a:t>커널트릭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50277" y="1347375"/>
                <a:ext cx="1107710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ko-KR" altLang="en-US" sz="2000" dirty="0"/>
                  <a:t>에 대해서 자세히 알기보단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∙, ∙</m:t>
                        </m:r>
                      </m:e>
                    </m:d>
                    <m:r>
                      <a:rPr lang="en-US" altLang="ko-KR" sz="200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𝑁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ko-KR" sz="2000" i="1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r>
                  <a:rPr lang="ko-KR" altLang="en-US" sz="2000" dirty="0"/>
                  <a:t>함수에 대해서 알아야 함</a:t>
                </a:r>
                <a:endParaRPr lang="en-US" altLang="ko-KR" sz="2000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sz="2000" dirty="0"/>
                  <a:t>모든 유효한 </a:t>
                </a:r>
                <a:r>
                  <a:rPr lang="ko-KR" altLang="en-US" sz="2000" dirty="0" err="1"/>
                  <a:t>커널일</a:t>
                </a:r>
                <a:r>
                  <a:rPr lang="ko-KR" altLang="en-US" sz="2000" dirty="0"/>
                  <a:t> 수 없음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7" y="1347375"/>
                <a:ext cx="11077102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715" t="-4310" b="-18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그룹 103"/>
          <p:cNvGrpSpPr/>
          <p:nvPr/>
        </p:nvGrpSpPr>
        <p:grpSpPr>
          <a:xfrm>
            <a:off x="1673552" y="2422661"/>
            <a:ext cx="8844897" cy="2102265"/>
            <a:chOff x="1444240" y="1249787"/>
            <a:chExt cx="8844897" cy="2102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직사각형 104"/>
                <p:cNvSpPr/>
                <p:nvPr/>
              </p:nvSpPr>
              <p:spPr>
                <a:xfrm>
                  <a:off x="1444240" y="1249787"/>
                  <a:ext cx="3503776" cy="210226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1600" dirty="0" smtClean="0"/>
                </a:p>
                <a:p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원본 데이터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ko-KR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a14:m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(</a:t>
                  </a:r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입력공간</a:t>
                  </a:r>
                  <a:r>
                    <a:rPr lang="en-US" altLang="ko-KR" sz="1600" dirty="0" smtClean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endParaRPr lang="en-US" altLang="ko-KR" sz="16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𝑠𝑖𝑔𝑛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ko-KR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6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ko-KR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직사각형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4240" y="1249787"/>
                  <a:ext cx="3503776" cy="21022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91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/>
                <p:cNvSpPr/>
                <p:nvPr/>
              </p:nvSpPr>
              <p:spPr>
                <a:xfrm>
                  <a:off x="6366618" y="1249788"/>
                  <a:ext cx="3922519" cy="21022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1600" dirty="0" smtClean="0"/>
                </a:p>
                <a:p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고차원 공간에서의 데이터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1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r>
                    <a:rPr lang="ko-KR" altLang="en-US" sz="1600" dirty="0" smtClean="0">
                      <a:solidFill>
                        <a:schemeClr val="tx1"/>
                      </a:solidFill>
                    </a:rPr>
                    <a:t> </a:t>
                  </a:r>
                  <a:endParaRPr lang="en-US" altLang="ko-KR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6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𝑠𝑖𝑔𝑛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altLang="ko-KR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6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</m:acc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l-GR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Φ</m:t>
                            </m:r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altLang="ko-KR" sz="16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직사각형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618" y="1249788"/>
                  <a:ext cx="3922519" cy="210226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63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직사각형 106"/>
              <p:cNvSpPr/>
              <p:nvPr/>
            </p:nvSpPr>
            <p:spPr>
              <a:xfrm>
                <a:off x="6523683" y="4524926"/>
                <a:ext cx="4067011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𝑠𝑖𝑔𝑛</m:t>
                      </m:r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ko-KR" i="0">
                              <a:latin typeface="Cambria Math"/>
                              <a:ea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l-GR" altLang="ko-KR" i="1" smtClean="0">
                          <a:latin typeface="Cambria Math"/>
                          <a:ea typeface="Cambria Math"/>
                        </a:rPr>
                        <m:t>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7" name="직사각형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683" y="4524926"/>
                <a:ext cx="4067011" cy="8712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/>
              <p:cNvSpPr/>
              <p:nvPr/>
            </p:nvSpPr>
            <p:spPr>
              <a:xfrm>
                <a:off x="6595930" y="5396190"/>
                <a:ext cx="3585277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</a:rPr>
                        <m:t>𝑠𝑖𝑔𝑛</m:t>
                      </m:r>
                      <m:r>
                        <a:rPr lang="en-US" altLang="ko-KR" i="1">
                          <a:latin typeface="Cambria Math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/>
                              <a:ea typeface="Cambria Math"/>
                            </a:rPr>
                            <m:t>K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8" name="직사각형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930" y="5396190"/>
                <a:ext cx="3585277" cy="8712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37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10"/>
            </a:pPr>
            <a:r>
              <a:rPr lang="ko-KR" altLang="en-US" sz="2000" b="1" dirty="0" smtClean="0">
                <a:latin typeface="+mn-ea"/>
              </a:rPr>
              <a:t>많이 사용하는 </a:t>
            </a:r>
            <a:r>
              <a:rPr lang="ko-KR" altLang="en-US" sz="2000" b="1" dirty="0" err="1" smtClean="0">
                <a:latin typeface="+mn-ea"/>
              </a:rPr>
              <a:t>커널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750277" y="1347375"/>
                <a:ext cx="11077102" cy="4611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맑은 고딕" pitchFamily="50" charset="-127"/>
                  <a:buChar char="-"/>
                </a:pPr>
                <a:r>
                  <a:rPr lang="ko-KR" altLang="en-US" sz="2000" dirty="0" err="1" smtClean="0"/>
                  <a:t>커널은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/>
                  <a:t>일부 공간에서 점으로 표현 </a:t>
                </a:r>
                <a:r>
                  <a:rPr lang="ko-KR" altLang="en-US" sz="2000" dirty="0" smtClean="0"/>
                  <a:t>됨</a:t>
                </a:r>
                <a:endParaRPr lang="en-US" altLang="ko-KR" sz="2000" dirty="0" smtClean="0"/>
              </a:p>
              <a:p>
                <a:pPr marL="342900" indent="-342900">
                  <a:buFont typeface="맑은 고딕" pitchFamily="50" charset="-127"/>
                  <a:buChar char="-"/>
                </a:pPr>
                <a:endParaRPr lang="en-US" altLang="ko-K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𝐾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  <a:ea typeface="Cambria Math"/>
                        </a:rPr>
                        <m:t>)∙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/>
                          <a:ea typeface="Cambria Math"/>
                        </a:rPr>
                        <m:t>Φ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ko-K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/>
                  <a:t>                                         		Linear kernel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exp</m:t>
                    </m:r>
                    <m:r>
                      <a:rPr lang="en-US" altLang="ko-KR" sz="1600" i="1">
                        <a:latin typeface="Cambria Math"/>
                      </a:rPr>
                      <m:t>⁡(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/>
                          </a:rPr>
                          <m:t>−</m:t>
                        </m:r>
                        <m:r>
                          <a:rPr lang="en-US" altLang="ko-KR" sz="1600" i="1">
                            <a:latin typeface="Cambria Math"/>
                          </a:rPr>
                          <m:t>𝑟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600" dirty="0"/>
                  <a:t>                         		Gaussian kernel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exp</m:t>
                    </m:r>
                    <m:r>
                      <a:rPr lang="en-US" altLang="ko-KR" sz="1600" i="1">
                        <a:latin typeface="Cambria Math"/>
                      </a:rPr>
                      <m:t>(−</m:t>
                    </m:r>
                    <m:r>
                      <a:rPr lang="en-US" altLang="ko-KR" sz="1600" i="1">
                        <a:latin typeface="Cambria Math"/>
                      </a:rPr>
                      <m:t>𝑟</m:t>
                    </m:r>
                    <m:d>
                      <m:dPr>
                        <m:begChr m:val="‖"/>
                        <m:endChr m:val="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−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600" dirty="0"/>
                  <a:t>                          		Exponential kernel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/>
                          </a:rPr>
                          <m:t> (</m:t>
                        </m:r>
                        <m:r>
                          <a:rPr lang="en-US" altLang="ko-KR" sz="1600" i="1">
                            <a:latin typeface="Cambria Math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ko-KR" sz="1600" dirty="0"/>
                  <a:t>                                		Polynomial kernel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endParaRPr lang="en-US" altLang="ko-KR" sz="16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/>
                          </a:rPr>
                          <m:t> (</m:t>
                        </m:r>
                        <m:r>
                          <a:rPr lang="en-US" altLang="ko-KR" sz="1600" i="1">
                            <a:latin typeface="Cambria Math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𝑞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exp</m:t>
                    </m:r>
                    <m:r>
                      <a:rPr lang="en-US" altLang="ko-KR" sz="1600" i="1">
                        <a:latin typeface="Cambria Math"/>
                      </a:rPr>
                      <m:t>⁡(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/>
                          </a:rPr>
                          <m:t>−</m:t>
                        </m:r>
                        <m:r>
                          <a:rPr lang="en-US" altLang="ko-KR" sz="1600" i="1">
                            <a:latin typeface="Cambria Math"/>
                          </a:rPr>
                          <m:t>𝑟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begChr m:val=""/>
                                <m:endChr m:val="‖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600" dirty="0"/>
                  <a:t>         		Hybrid kernel</a:t>
                </a:r>
              </a:p>
              <a:p>
                <a:pPr lvl="1"/>
                <a:endParaRPr lang="en-US" altLang="ko-KR" sz="1600" dirty="0"/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tanh</m:t>
                    </m:r>
                    <m:r>
                      <a:rPr lang="en-US" altLang="ko-KR" sz="1600" i="1">
                        <a:latin typeface="Cambria Math"/>
                      </a:rPr>
                      <m:t>⁡(</m:t>
                    </m:r>
                    <m:r>
                      <a:rPr lang="en-US" altLang="ko-KR" sz="1600" i="1">
                        <a:latin typeface="Cambria Math"/>
                      </a:rPr>
                      <m:t>𝑘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−</m:t>
                    </m:r>
                    <m:r>
                      <a:rPr lang="ko-KR" altLang="en-US" sz="1600" i="1">
                        <a:latin typeface="Cambria Math"/>
                      </a:rPr>
                      <m:t>𝛿</m:t>
                    </m:r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600" dirty="0"/>
                  <a:t>                           		Sigmoidal</a:t>
                </a:r>
              </a:p>
              <a:p>
                <a:pPr marL="342900" indent="-342900">
                  <a:buFont typeface="맑은 고딕" pitchFamily="50" charset="-127"/>
                  <a:buChar char="-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77" y="1347375"/>
                <a:ext cx="11077102" cy="4611262"/>
              </a:xfrm>
              <a:prstGeom prst="rect">
                <a:avLst/>
              </a:prstGeom>
              <a:blipFill rotWithShape="1">
                <a:blip r:embed="rId3"/>
                <a:stretch>
                  <a:fillRect l="-715" t="-15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11"/>
            </a:pP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</a:t>
            </a:r>
            <a:r>
              <a:rPr lang="en-US" altLang="ko-KR" sz="2000" b="1" dirty="0" err="1" smtClean="0">
                <a:latin typeface="+mn-ea"/>
              </a:rPr>
              <a:t>Sklearn</a:t>
            </a:r>
            <a:r>
              <a:rPr lang="en-US" altLang="ko-KR" sz="2000" b="1" dirty="0" smtClean="0">
                <a:latin typeface="+mn-ea"/>
              </a:rPr>
              <a:t> SVM Parameter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latin typeface="+mn-ea"/>
              </a:rPr>
              <a:t>SVM</a:t>
            </a:r>
            <a:r>
              <a:rPr lang="ko-KR" altLang="en-US" sz="2000" dirty="0">
                <a:latin typeface="+mn-ea"/>
              </a:rPr>
              <a:t>에서 사용되는 </a:t>
            </a:r>
            <a:r>
              <a:rPr lang="en-US" altLang="ko-KR" sz="2000" dirty="0">
                <a:latin typeface="+mn-ea"/>
              </a:rPr>
              <a:t>Parameter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>
                <a:latin typeface="+mn-ea"/>
              </a:rPr>
              <a:t>Kernel, C, gamma </a:t>
            </a:r>
            <a:r>
              <a:rPr lang="ko-KR" altLang="en-US" sz="2000" dirty="0">
                <a:latin typeface="+mn-ea"/>
              </a:rPr>
              <a:t>대표적으로 많이 사용하는 총 세가지 종류가 있음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+mn-ea"/>
              </a:rPr>
              <a:t>Kernel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2000" dirty="0">
                <a:latin typeface="+mn-ea"/>
              </a:rPr>
              <a:t>기본값으로 </a:t>
            </a:r>
            <a:r>
              <a:rPr lang="en-US" altLang="ko-KR" sz="2000" dirty="0" err="1">
                <a:latin typeface="+mn-ea"/>
              </a:rPr>
              <a:t>rbf</a:t>
            </a:r>
            <a:r>
              <a:rPr lang="ko-KR" altLang="en-US" sz="2000" dirty="0">
                <a:latin typeface="+mn-ea"/>
              </a:rPr>
              <a:t>를 설정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값은 특정 중심에서 거리에 의존하는 함수 값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2000" dirty="0" err="1">
                <a:latin typeface="+mn-ea"/>
              </a:rPr>
              <a:t>rbf</a:t>
            </a:r>
            <a:r>
              <a:rPr lang="en-US" altLang="ko-KR" sz="2000" dirty="0">
                <a:latin typeface="+mn-ea"/>
              </a:rPr>
              <a:t>(Radial Basis Function, linear, poly(Polynomial) </a:t>
            </a:r>
            <a:r>
              <a:rPr lang="ko-KR" altLang="en-US" sz="2000" dirty="0">
                <a:latin typeface="+mn-ea"/>
              </a:rPr>
              <a:t>총 </a:t>
            </a:r>
            <a:r>
              <a:rPr lang="en-US" altLang="ko-KR" sz="2000" dirty="0">
                <a:latin typeface="+mn-ea"/>
              </a:rPr>
              <a:t>3</a:t>
            </a:r>
            <a:r>
              <a:rPr lang="ko-KR" altLang="en-US" sz="2000" dirty="0">
                <a:latin typeface="+mn-ea"/>
              </a:rPr>
              <a:t>가지가 있음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+mn-ea"/>
              </a:rPr>
              <a:t>C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ko-KR" altLang="en-US" sz="2000" dirty="0">
                <a:latin typeface="+mn-ea"/>
              </a:rPr>
              <a:t>기본값으로 </a:t>
            </a:r>
            <a:r>
              <a:rPr lang="en-US" altLang="ko-KR" sz="2000" dirty="0">
                <a:latin typeface="+mn-ea"/>
              </a:rPr>
              <a:t>1.0 </a:t>
            </a:r>
            <a:r>
              <a:rPr lang="ko-KR" altLang="en-US" sz="2000" dirty="0">
                <a:latin typeface="+mn-ea"/>
              </a:rPr>
              <a:t>설정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altLang="ko-KR" sz="2000" dirty="0">
                <a:latin typeface="+mn-ea"/>
              </a:rPr>
              <a:t>C </a:t>
            </a:r>
            <a:r>
              <a:rPr lang="ko-KR" altLang="en-US" sz="2000" dirty="0">
                <a:latin typeface="+mn-ea"/>
              </a:rPr>
              <a:t>값을 낮추면 </a:t>
            </a:r>
            <a:r>
              <a:rPr lang="ko-KR" altLang="en-US" sz="2000" dirty="0" err="1">
                <a:latin typeface="+mn-ea"/>
              </a:rPr>
              <a:t>초평면이</a:t>
            </a:r>
            <a:r>
              <a:rPr lang="ko-KR" altLang="en-US" sz="2000" dirty="0">
                <a:latin typeface="+mn-ea"/>
              </a:rPr>
              <a:t> 매끄러워지고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값을 높이면 </a:t>
            </a:r>
            <a:r>
              <a:rPr lang="ko-KR" altLang="en-US" sz="2000" dirty="0" err="1" smtClean="0">
                <a:latin typeface="+mn-ea"/>
              </a:rPr>
              <a:t>서포트</a:t>
            </a:r>
            <a:r>
              <a:rPr lang="ko-KR" altLang="en-US" sz="2000" dirty="0" smtClean="0">
                <a:latin typeface="+mn-ea"/>
              </a:rPr>
              <a:t> 벡터들을 </a:t>
            </a:r>
            <a:r>
              <a:rPr lang="ko-KR" altLang="en-US" sz="2000" dirty="0">
                <a:latin typeface="+mn-ea"/>
              </a:rPr>
              <a:t>더 잘 분류함                                     </a:t>
            </a:r>
            <a:r>
              <a:rPr lang="en-US" altLang="ko-KR" sz="2000" dirty="0">
                <a:latin typeface="+mn-ea"/>
              </a:rPr>
              <a:t>(Classifying training points correctly)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+mn-ea"/>
              </a:rPr>
              <a:t>Gamma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2000" dirty="0">
                <a:latin typeface="+mn-ea"/>
              </a:rPr>
              <a:t>기본값으로 </a:t>
            </a:r>
            <a:r>
              <a:rPr lang="en-US" altLang="ko-KR" sz="2000" dirty="0">
                <a:latin typeface="+mn-ea"/>
              </a:rPr>
              <a:t>auto </a:t>
            </a:r>
            <a:r>
              <a:rPr lang="ko-KR" altLang="en-US" sz="2000" dirty="0">
                <a:latin typeface="+mn-ea"/>
              </a:rPr>
              <a:t>설정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ko-KR" sz="2000" dirty="0">
                <a:latin typeface="+mn-ea"/>
              </a:rPr>
              <a:t>Gamma </a:t>
            </a:r>
            <a:r>
              <a:rPr lang="ko-KR" altLang="en-US" sz="2000" dirty="0">
                <a:latin typeface="+mn-ea"/>
              </a:rPr>
              <a:t>값을 낮추면 </a:t>
            </a:r>
            <a:r>
              <a:rPr lang="ko-KR" altLang="en-US" sz="2000" dirty="0" err="1">
                <a:latin typeface="+mn-ea"/>
              </a:rPr>
              <a:t>초평면에서</a:t>
            </a:r>
            <a:r>
              <a:rPr lang="ko-KR" altLang="en-US" sz="2000" dirty="0">
                <a:latin typeface="+mn-ea"/>
              </a:rPr>
              <a:t> 멀리 떨어진 </a:t>
            </a:r>
            <a:r>
              <a:rPr lang="ko-KR" altLang="en-US" sz="2000" dirty="0" err="1" smtClean="0">
                <a:latin typeface="+mn-ea"/>
              </a:rPr>
              <a:t>서포트</a:t>
            </a:r>
            <a:r>
              <a:rPr lang="ko-KR" altLang="en-US" sz="2000" dirty="0" smtClean="0">
                <a:latin typeface="+mn-ea"/>
              </a:rPr>
              <a:t> 벡터들의 </a:t>
            </a:r>
            <a:r>
              <a:rPr lang="ko-KR" altLang="en-US" sz="2000" dirty="0">
                <a:latin typeface="+mn-ea"/>
              </a:rPr>
              <a:t>영향이 낮고 값을 높이면 멀리 떨어진 요소들의 값이 영향이 큼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ko-KR" altLang="en-US" sz="2000" dirty="0">
                <a:latin typeface="+mn-ea"/>
              </a:rPr>
              <a:t>값을 높일 경우 </a:t>
            </a:r>
            <a:r>
              <a:rPr lang="ko-KR" altLang="en-US" sz="2000" dirty="0" err="1">
                <a:latin typeface="+mn-ea"/>
              </a:rPr>
              <a:t>초평면에</a:t>
            </a:r>
            <a:r>
              <a:rPr lang="ko-KR" altLang="en-US" sz="2000" dirty="0">
                <a:latin typeface="+mn-ea"/>
              </a:rPr>
              <a:t> 인접한 </a:t>
            </a:r>
            <a:r>
              <a:rPr lang="ko-KR" altLang="en-US" sz="2000" dirty="0" err="1" smtClean="0">
                <a:latin typeface="+mn-ea"/>
              </a:rPr>
              <a:t>서포트</a:t>
            </a:r>
            <a:r>
              <a:rPr lang="ko-KR" altLang="en-US" sz="2000" dirty="0" smtClean="0">
                <a:latin typeface="+mn-ea"/>
              </a:rPr>
              <a:t> 벡터들의 </a:t>
            </a:r>
            <a:r>
              <a:rPr lang="ko-KR" altLang="en-US" sz="2000" dirty="0">
                <a:latin typeface="+mn-ea"/>
              </a:rPr>
              <a:t>영향</a:t>
            </a:r>
            <a:r>
              <a:rPr lang="en-US" altLang="ko-KR" sz="2000" dirty="0">
                <a:latin typeface="+mn-ea"/>
              </a:rPr>
              <a:t>(Weight)</a:t>
            </a:r>
            <a:r>
              <a:rPr lang="ko-KR" altLang="en-US" sz="2000" dirty="0">
                <a:latin typeface="+mn-ea"/>
              </a:rPr>
              <a:t>가 커지기 때문에 </a:t>
            </a:r>
            <a:r>
              <a:rPr lang="ko-KR" altLang="en-US" sz="2000" dirty="0" err="1">
                <a:latin typeface="+mn-ea"/>
              </a:rPr>
              <a:t>초평면이</a:t>
            </a:r>
            <a:r>
              <a:rPr lang="ko-KR" altLang="en-US" sz="2000" dirty="0">
                <a:latin typeface="+mn-ea"/>
              </a:rPr>
              <a:t> 울퉁불퉁</a:t>
            </a:r>
            <a:r>
              <a:rPr lang="en-US" altLang="ko-KR" sz="2000" dirty="0">
                <a:latin typeface="+mn-ea"/>
              </a:rPr>
              <a:t>(Uneven)</a:t>
            </a:r>
            <a:r>
              <a:rPr lang="ko-KR" altLang="en-US" sz="2000" dirty="0">
                <a:latin typeface="+mn-ea"/>
              </a:rPr>
              <a:t>하게 됨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66245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2. Support Vector Machine(SVM) </a:t>
            </a:r>
            <a:r>
              <a:rPr lang="ko-KR" altLang="en-US" dirty="0"/>
              <a:t>개요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Support </a:t>
            </a:r>
            <a:r>
              <a:rPr lang="en-US" altLang="ko-KR" dirty="0"/>
              <a:t>Vector Machine </a:t>
            </a:r>
            <a:r>
              <a:rPr lang="ko-KR" altLang="en-US" dirty="0"/>
              <a:t>실습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Support </a:t>
            </a:r>
            <a:r>
              <a:rPr lang="en-US" altLang="ko-KR" dirty="0"/>
              <a:t>Vector Machine </a:t>
            </a:r>
            <a:r>
              <a:rPr lang="ko-KR" altLang="en-US" dirty="0"/>
              <a:t>의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조정하는 방법 실습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597877" y="3394215"/>
            <a:ext cx="11230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Support </a:t>
            </a:r>
            <a:r>
              <a:rPr lang="en-US" altLang="ko-KR" dirty="0"/>
              <a:t>Vector Machine</a:t>
            </a:r>
            <a:r>
              <a:rPr lang="ko-KR" altLang="en-US" dirty="0"/>
              <a:t>이란 것에 대해 알아본다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Iris</a:t>
            </a:r>
            <a:r>
              <a:rPr lang="ko-KR" altLang="en-US" dirty="0"/>
              <a:t>데이터를 이용해 </a:t>
            </a:r>
            <a:r>
              <a:rPr lang="en-US" altLang="ko-KR" dirty="0"/>
              <a:t>Support Vector Machine</a:t>
            </a:r>
            <a:r>
              <a:rPr lang="ko-KR" altLang="en-US" dirty="0"/>
              <a:t>을 실습한다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Support </a:t>
            </a:r>
            <a:r>
              <a:rPr lang="en-US" altLang="ko-KR" dirty="0"/>
              <a:t>Vector Machine </a:t>
            </a:r>
            <a:r>
              <a:rPr lang="en-US" altLang="ko-KR" dirty="0" smtClean="0"/>
              <a:t>Parameter </a:t>
            </a:r>
            <a:r>
              <a:rPr lang="ko-KR" altLang="en-US" dirty="0" smtClean="0"/>
              <a:t>조정하는 </a:t>
            </a:r>
            <a:r>
              <a:rPr lang="ko-KR" altLang="en-US" dirty="0"/>
              <a:t>방법을 실습한다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2. Support Vector Machine(SVM) </a:t>
            </a:r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12"/>
            </a:pPr>
            <a:r>
              <a:rPr lang="en-US" altLang="ko-KR" sz="2000" b="1" dirty="0" smtClean="0">
                <a:latin typeface="+mn-ea"/>
              </a:rPr>
              <a:t>SVM </a:t>
            </a:r>
            <a:r>
              <a:rPr lang="en-US" altLang="ko-KR" sz="2000" b="1" dirty="0" err="1" smtClean="0">
                <a:latin typeface="+mn-ea"/>
              </a:rPr>
              <a:t>Overfitting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그림과 같은 형태로 </a:t>
            </a:r>
            <a:r>
              <a:rPr lang="ko-KR" altLang="en-US" sz="2000" dirty="0" err="1">
                <a:latin typeface="+mn-ea"/>
              </a:rPr>
              <a:t>초평면을</a:t>
            </a:r>
            <a:r>
              <a:rPr lang="ko-KR" altLang="en-US" sz="2000" dirty="0">
                <a:latin typeface="+mn-ea"/>
              </a:rPr>
              <a:t> 정한 것을 보고 </a:t>
            </a:r>
            <a:r>
              <a:rPr lang="en-US" altLang="ko-KR" sz="2000" dirty="0" err="1">
                <a:latin typeface="+mn-ea"/>
              </a:rPr>
              <a:t>Overfitting</a:t>
            </a:r>
            <a:r>
              <a:rPr lang="ko-KR" altLang="en-US" sz="2000" dirty="0">
                <a:latin typeface="+mn-ea"/>
              </a:rPr>
              <a:t>되었다고 함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+mn-ea"/>
              </a:rPr>
              <a:t>Machine Learning</a:t>
            </a:r>
            <a:r>
              <a:rPr lang="ko-KR" altLang="en-US" sz="2000" dirty="0">
                <a:latin typeface="+mn-ea"/>
              </a:rPr>
              <a:t>에서는 이러한 경우를 피해야 함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+mn-ea"/>
              </a:rPr>
              <a:t>SVM Parameters</a:t>
            </a:r>
            <a:r>
              <a:rPr lang="ko-KR" altLang="en-US" sz="2000" dirty="0">
                <a:latin typeface="+mn-ea"/>
              </a:rPr>
              <a:t>인 </a:t>
            </a:r>
            <a:r>
              <a:rPr lang="en-US" altLang="ko-KR" sz="2000" dirty="0">
                <a:latin typeface="+mn-ea"/>
              </a:rPr>
              <a:t>Kernel, C, Gamma</a:t>
            </a:r>
            <a:r>
              <a:rPr lang="ko-KR" altLang="en-US" sz="2000" dirty="0">
                <a:latin typeface="+mn-ea"/>
              </a:rPr>
              <a:t>는 </a:t>
            </a:r>
            <a:r>
              <a:rPr lang="en-US" altLang="ko-KR" sz="2000" dirty="0" err="1">
                <a:latin typeface="+mn-ea"/>
              </a:rPr>
              <a:t>Overfitting</a:t>
            </a:r>
            <a:r>
              <a:rPr lang="ko-KR" altLang="en-US" sz="2000" dirty="0">
                <a:latin typeface="+mn-ea"/>
              </a:rPr>
              <a:t>에 영향을 주는 요소 중 일부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30</a:t>
            </a:fld>
            <a:endParaRPr lang="ko-KR" altLang="en-US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3896681" y="4306260"/>
            <a:ext cx="416105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977206" y="2492692"/>
            <a:ext cx="0" cy="35941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72096" y="2595333"/>
            <a:ext cx="12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13455" y="3936928"/>
            <a:ext cx="12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273972" y="456677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836189" y="4939066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185732" y="4092615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195659" y="5215721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84373" y="5054985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382276" y="4509368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699358" y="4639412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939285" y="3547967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542254" y="4334180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720832" y="3367550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151732" y="3547966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716349" y="3226544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817659" y="4582007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155025" y="4058431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007978" y="2879933"/>
            <a:ext cx="3649956" cy="2408105"/>
          </a:xfrm>
          <a:custGeom>
            <a:avLst/>
            <a:gdLst>
              <a:gd name="connsiteX0" fmla="*/ 0 w 3649956"/>
              <a:gd name="connsiteY0" fmla="*/ 649480 h 2408105"/>
              <a:gd name="connsiteX1" fmla="*/ 358923 w 3649956"/>
              <a:gd name="connsiteY1" fmla="*/ 1427147 h 2408105"/>
              <a:gd name="connsiteX2" fmla="*/ 435835 w 3649956"/>
              <a:gd name="connsiteY2" fmla="*/ 1512605 h 2408105"/>
              <a:gd name="connsiteX3" fmla="*/ 495656 w 3649956"/>
              <a:gd name="connsiteY3" fmla="*/ 2367185 h 2408105"/>
              <a:gd name="connsiteX4" fmla="*/ 1213502 w 3649956"/>
              <a:gd name="connsiteY4" fmla="*/ 2162086 h 2408105"/>
              <a:gd name="connsiteX5" fmla="*/ 1076770 w 3649956"/>
              <a:gd name="connsiteY5" fmla="*/ 1204957 h 2408105"/>
              <a:gd name="connsiteX6" fmla="*/ 1461330 w 3649956"/>
              <a:gd name="connsiteY6" fmla="*/ 1486968 h 2408105"/>
              <a:gd name="connsiteX7" fmla="*/ 1512605 w 3649956"/>
              <a:gd name="connsiteY7" fmla="*/ 2119357 h 2408105"/>
              <a:gd name="connsiteX8" fmla="*/ 1974078 w 3649956"/>
              <a:gd name="connsiteY8" fmla="*/ 1700613 h 2408105"/>
              <a:gd name="connsiteX9" fmla="*/ 2093719 w 3649956"/>
              <a:gd name="connsiteY9" fmla="*/ 1042587 h 2408105"/>
              <a:gd name="connsiteX10" fmla="*/ 2666287 w 3649956"/>
              <a:gd name="connsiteY10" fmla="*/ 1316052 h 2408105"/>
              <a:gd name="connsiteX11" fmla="*/ 2623558 w 3649956"/>
              <a:gd name="connsiteY11" fmla="*/ 1888620 h 2408105"/>
              <a:gd name="connsiteX12" fmla="*/ 3170489 w 3649956"/>
              <a:gd name="connsiteY12" fmla="*/ 2204815 h 2408105"/>
              <a:gd name="connsiteX13" fmla="*/ 3273039 w 3649956"/>
              <a:gd name="connsiteY13" fmla="*/ 1640792 h 2408105"/>
              <a:gd name="connsiteX14" fmla="*/ 3649054 w 3649956"/>
              <a:gd name="connsiteY14" fmla="*/ 1281869 h 2408105"/>
              <a:gd name="connsiteX15" fmla="*/ 3153398 w 3649956"/>
              <a:gd name="connsiteY15" fmla="*/ 0 h 240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9956" h="2408105">
                <a:moveTo>
                  <a:pt x="0" y="649480"/>
                </a:moveTo>
                <a:cubicBezTo>
                  <a:pt x="143142" y="966386"/>
                  <a:pt x="286284" y="1283293"/>
                  <a:pt x="358923" y="1427147"/>
                </a:cubicBezTo>
                <a:cubicBezTo>
                  <a:pt x="431562" y="1571001"/>
                  <a:pt x="413046" y="1355932"/>
                  <a:pt x="435835" y="1512605"/>
                </a:cubicBezTo>
                <a:cubicBezTo>
                  <a:pt x="458624" y="1669278"/>
                  <a:pt x="366045" y="2258938"/>
                  <a:pt x="495656" y="2367185"/>
                </a:cubicBezTo>
                <a:cubicBezTo>
                  <a:pt x="625267" y="2475432"/>
                  <a:pt x="1116650" y="2355791"/>
                  <a:pt x="1213502" y="2162086"/>
                </a:cubicBezTo>
                <a:cubicBezTo>
                  <a:pt x="1310354" y="1968381"/>
                  <a:pt x="1035465" y="1317477"/>
                  <a:pt x="1076770" y="1204957"/>
                </a:cubicBezTo>
                <a:cubicBezTo>
                  <a:pt x="1118075" y="1092437"/>
                  <a:pt x="1388691" y="1334568"/>
                  <a:pt x="1461330" y="1486968"/>
                </a:cubicBezTo>
                <a:cubicBezTo>
                  <a:pt x="1533969" y="1639368"/>
                  <a:pt x="1427147" y="2083750"/>
                  <a:pt x="1512605" y="2119357"/>
                </a:cubicBezTo>
                <a:cubicBezTo>
                  <a:pt x="1598063" y="2154965"/>
                  <a:pt x="1877226" y="1880075"/>
                  <a:pt x="1974078" y="1700613"/>
                </a:cubicBezTo>
                <a:cubicBezTo>
                  <a:pt x="2070930" y="1521151"/>
                  <a:pt x="1978351" y="1106680"/>
                  <a:pt x="2093719" y="1042587"/>
                </a:cubicBezTo>
                <a:cubicBezTo>
                  <a:pt x="2209087" y="978494"/>
                  <a:pt x="2577981" y="1175047"/>
                  <a:pt x="2666287" y="1316052"/>
                </a:cubicBezTo>
                <a:cubicBezTo>
                  <a:pt x="2754593" y="1457057"/>
                  <a:pt x="2539524" y="1740493"/>
                  <a:pt x="2623558" y="1888620"/>
                </a:cubicBezTo>
                <a:cubicBezTo>
                  <a:pt x="2707592" y="2036747"/>
                  <a:pt x="3062242" y="2246120"/>
                  <a:pt x="3170489" y="2204815"/>
                </a:cubicBezTo>
                <a:cubicBezTo>
                  <a:pt x="3278736" y="2163510"/>
                  <a:pt x="3193278" y="1794616"/>
                  <a:pt x="3273039" y="1640792"/>
                </a:cubicBezTo>
                <a:cubicBezTo>
                  <a:pt x="3352800" y="1486968"/>
                  <a:pt x="3668994" y="1555334"/>
                  <a:pt x="3649054" y="1281869"/>
                </a:cubicBezTo>
                <a:cubicBezTo>
                  <a:pt x="3629114" y="1008404"/>
                  <a:pt x="3237432" y="280587"/>
                  <a:pt x="3153398" y="0"/>
                </a:cubicBezTo>
              </a:path>
            </a:pathLst>
          </a:cu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00357" y="2996952"/>
            <a:ext cx="79912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Support Vector Machine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8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altLang="ko-KR" dirty="0" smtClean="0">
                <a:latin typeface="+mn-ea"/>
              </a:rPr>
              <a:t>Python package </a:t>
            </a:r>
            <a:r>
              <a:rPr lang="ko-KR" altLang="en-US" dirty="0" smtClean="0">
                <a:latin typeface="+mn-ea"/>
              </a:rPr>
              <a:t>가져오기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</a:t>
            </a:r>
            <a:r>
              <a:rPr lang="en-US" altLang="ko-KR" sz="2400" b="1" dirty="0">
                <a:latin typeface="+mn-ea"/>
              </a:rPr>
              <a:t>. Support Vector Machine </a:t>
            </a:r>
            <a:r>
              <a:rPr lang="ko-KR" altLang="en-US" sz="2400" b="1" dirty="0">
                <a:latin typeface="+mn-ea"/>
              </a:rPr>
              <a:t>실습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0645" y="2790041"/>
            <a:ext cx="11181472" cy="283720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4400" indent="-2844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패키지 설명</a:t>
            </a:r>
            <a:endParaRPr lang="en-US" altLang="ko-KR" dirty="0" smtClean="0"/>
          </a:p>
          <a:p>
            <a:pPr marL="284400" indent="-284400">
              <a:buFontTx/>
              <a:buChar char="-"/>
            </a:pPr>
            <a:r>
              <a:rPr lang="en-US" altLang="ko-KR" sz="1600" dirty="0" err="1" smtClean="0">
                <a:latin typeface="+mn-ea"/>
              </a:rPr>
              <a:t>numpy</a:t>
            </a:r>
            <a:r>
              <a:rPr lang="en-US" altLang="ko-KR" sz="1600" dirty="0" smtClean="0">
                <a:latin typeface="+mn-ea"/>
              </a:rPr>
              <a:t> : </a:t>
            </a:r>
            <a:r>
              <a:rPr lang="ko-KR" altLang="en-US" sz="1600" dirty="0" err="1" smtClean="0">
                <a:latin typeface="+mn-ea"/>
              </a:rPr>
              <a:t>파이썬</a:t>
            </a:r>
            <a:r>
              <a:rPr lang="ko-KR" altLang="en-US" sz="1600" dirty="0" smtClean="0">
                <a:latin typeface="+mn-ea"/>
              </a:rPr>
              <a:t> 언어를 위한 행렬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벡터 등의 수학 계산을 위한 자료구조와 계산 함수를 제공하는 패키지</a:t>
            </a:r>
            <a:endParaRPr lang="en-US" altLang="ko-KR" sz="1600" dirty="0" smtClean="0">
              <a:latin typeface="+mn-ea"/>
            </a:endParaRPr>
          </a:p>
          <a:p>
            <a:pPr marL="284400" indent="-284400">
              <a:buFontTx/>
              <a:buChar char="-"/>
            </a:pPr>
            <a:r>
              <a:rPr lang="en-US" altLang="ko-KR" sz="1600" dirty="0"/>
              <a:t>pandas : </a:t>
            </a:r>
            <a:r>
              <a:rPr lang="ko-KR" altLang="en-US" sz="1600" dirty="0"/>
              <a:t>데이터 분석</a:t>
            </a:r>
            <a:r>
              <a:rPr lang="en-US" altLang="ko-KR" sz="1600" dirty="0"/>
              <a:t>, </a:t>
            </a:r>
            <a:r>
              <a:rPr lang="ko-KR" altLang="en-US" sz="1600" dirty="0"/>
              <a:t>가공</a:t>
            </a:r>
            <a:r>
              <a:rPr lang="en-US" altLang="ko-KR" sz="1600" dirty="0"/>
              <a:t>, </a:t>
            </a:r>
            <a:r>
              <a:rPr lang="ko-KR" altLang="en-US" sz="1600" dirty="0"/>
              <a:t>처리</a:t>
            </a:r>
            <a:r>
              <a:rPr lang="en-US" altLang="ko-KR" sz="1600" dirty="0"/>
              <a:t> </a:t>
            </a:r>
            <a:r>
              <a:rPr lang="ko-KR" altLang="en-US" sz="1600" dirty="0"/>
              <a:t>등을 쉽게 하기 위한 자료구조와 처리 함수들을 제공하는 </a:t>
            </a:r>
            <a:r>
              <a:rPr lang="ko-KR" altLang="en-US" sz="1600" dirty="0" smtClean="0"/>
              <a:t>패키지</a:t>
            </a:r>
            <a:endParaRPr lang="en-US" altLang="ko-KR" sz="1600" dirty="0" smtClean="0"/>
          </a:p>
          <a:p>
            <a:pPr marL="284400" indent="-284400">
              <a:buFontTx/>
              <a:buChar char="-"/>
            </a:pPr>
            <a:r>
              <a:rPr lang="en-US" altLang="ko-KR" sz="1600" dirty="0" err="1" smtClean="0">
                <a:latin typeface="+mn-ea"/>
              </a:rPr>
              <a:t>matplotlib.pyplot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err="1">
                <a:latin typeface="+mn-ea"/>
              </a:rPr>
              <a:t>matplotlib</a:t>
            </a:r>
            <a:r>
              <a:rPr lang="ko-KR" altLang="en-US" sz="1600" dirty="0">
                <a:latin typeface="+mn-ea"/>
              </a:rPr>
              <a:t>의 서브패키지로 </a:t>
            </a:r>
            <a:r>
              <a:rPr lang="en-US" altLang="ko-KR" sz="1600" dirty="0" smtClean="0">
                <a:latin typeface="+mn-ea"/>
              </a:rPr>
              <a:t>*</a:t>
            </a:r>
            <a:r>
              <a:rPr lang="en-US" altLang="ko-KR" sz="1600" dirty="0">
                <a:latin typeface="+mn-ea"/>
              </a:rPr>
              <a:t>MATLAB </a:t>
            </a:r>
            <a:r>
              <a:rPr lang="ko-KR" altLang="en-US" sz="1600" dirty="0">
                <a:latin typeface="+mn-ea"/>
              </a:rPr>
              <a:t>처럼 플롯을 그려주는 </a:t>
            </a:r>
            <a:r>
              <a:rPr lang="ko-KR" altLang="en-US" sz="1600" dirty="0" smtClean="0">
                <a:latin typeface="+mn-ea"/>
              </a:rPr>
              <a:t>패키지</a:t>
            </a:r>
            <a:endParaRPr lang="en-US" altLang="ko-KR" sz="1600" dirty="0" smtClean="0">
              <a:latin typeface="+mn-ea"/>
            </a:endParaRPr>
          </a:p>
          <a:p>
            <a:pPr marL="284400" lvl="0" indent="-284400" algn="r"/>
            <a:r>
              <a:rPr lang="en-US" altLang="ko-KR" sz="1400" dirty="0" smtClean="0">
                <a:solidFill>
                  <a:prstClr val="black"/>
                </a:solidFill>
              </a:rPr>
              <a:t>*MATLAB : </a:t>
            </a:r>
            <a:r>
              <a:rPr lang="ko-KR" altLang="en-US" sz="1400" dirty="0" smtClean="0">
                <a:solidFill>
                  <a:prstClr val="black"/>
                </a:solidFill>
              </a:rPr>
              <a:t>수치 해석 및 프로그래밍 환경을 제공하는 </a:t>
            </a:r>
            <a:r>
              <a:rPr lang="ko-KR" altLang="en-US" sz="1400" dirty="0">
                <a:solidFill>
                  <a:prstClr val="black"/>
                </a:solidFill>
              </a:rPr>
              <a:t>공학용 </a:t>
            </a:r>
            <a:r>
              <a:rPr lang="ko-KR" altLang="en-US" sz="1400" dirty="0" smtClean="0">
                <a:solidFill>
                  <a:prstClr val="black"/>
                </a:solidFill>
              </a:rPr>
              <a:t>소프트웨어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4400" indent="-2844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모듈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/>
          </a:p>
          <a:p>
            <a:pPr marL="284400" indent="-284400" fontAlgn="base">
              <a:buFontTx/>
              <a:buChar char="-"/>
            </a:pPr>
            <a:r>
              <a:rPr lang="en-US" altLang="ko-KR" dirty="0" err="1" smtClean="0"/>
              <a:t>svm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/>
              <a:t>패키지에서 제공하는 </a:t>
            </a:r>
            <a:r>
              <a:rPr lang="en-US" altLang="ko-KR" dirty="0" smtClean="0"/>
              <a:t>Support Vector Machine</a:t>
            </a:r>
            <a:r>
              <a:rPr lang="ko-KR" altLang="en-US" dirty="0" smtClean="0"/>
              <a:t>을 </a:t>
            </a:r>
            <a:r>
              <a:rPr lang="ko-KR" altLang="en-US" dirty="0"/>
              <a:t>할 수 있게 도와주는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marL="284400" indent="-284400" fontAlgn="base">
              <a:buFontTx/>
              <a:buChar char="-"/>
            </a:pPr>
            <a:r>
              <a:rPr lang="en-US" altLang="ko-KR" dirty="0">
                <a:latin typeface="+mn-ea"/>
              </a:rPr>
              <a:t>d</a:t>
            </a:r>
            <a:r>
              <a:rPr lang="en-US" altLang="ko-KR" dirty="0" smtClean="0">
                <a:latin typeface="+mn-ea"/>
              </a:rPr>
              <a:t>atasets : </a:t>
            </a:r>
            <a:r>
              <a:rPr lang="en-US" altLang="ko-KR" dirty="0" err="1"/>
              <a:t>sklearn</a:t>
            </a:r>
            <a:r>
              <a:rPr lang="en-US" altLang="ko-KR" dirty="0"/>
              <a:t> </a:t>
            </a:r>
            <a:r>
              <a:rPr lang="ko-KR" altLang="en-US" dirty="0"/>
              <a:t>패키지에서 제공하는 </a:t>
            </a: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을 </a:t>
            </a:r>
            <a:r>
              <a:rPr lang="ko-KR" altLang="en-US" dirty="0" err="1"/>
              <a:t>로드할</a:t>
            </a:r>
            <a:r>
              <a:rPr lang="ko-KR" altLang="en-US" dirty="0"/>
              <a:t> 때 사용하는 </a:t>
            </a:r>
            <a:r>
              <a:rPr lang="ko-KR" altLang="en-US" dirty="0" smtClean="0"/>
              <a:t>모듈</a:t>
            </a:r>
            <a:endParaRPr lang="en-US" altLang="ko-KR" dirty="0" smtClean="0">
              <a:latin typeface="+mn-ea"/>
            </a:endParaRPr>
          </a:p>
          <a:p>
            <a:pPr marL="284400" indent="-2844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설명</a:t>
            </a:r>
            <a:endParaRPr lang="en-US" altLang="ko-KR" dirty="0">
              <a:latin typeface="+mn-ea"/>
            </a:endParaRPr>
          </a:p>
          <a:p>
            <a:pPr marL="284400" indent="-284400">
              <a:buFontTx/>
              <a:buChar char="-"/>
            </a:pPr>
            <a:r>
              <a:rPr lang="en-US" altLang="ko-KR" sz="1600" dirty="0">
                <a:latin typeface="+mn-ea"/>
              </a:rPr>
              <a:t>%</a:t>
            </a:r>
            <a:r>
              <a:rPr lang="en-US" altLang="ko-KR" sz="1600" dirty="0" err="1">
                <a:latin typeface="+mn-ea"/>
              </a:rPr>
              <a:t>matplotlib</a:t>
            </a:r>
            <a:r>
              <a:rPr lang="en-US" altLang="ko-KR" sz="1600" dirty="0">
                <a:latin typeface="+mn-ea"/>
              </a:rPr>
              <a:t> inline : </a:t>
            </a:r>
            <a:r>
              <a:rPr lang="en-US" altLang="ko-KR" sz="1600" dirty="0" err="1">
                <a:latin typeface="+mn-ea"/>
              </a:rPr>
              <a:t>ipython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“magic function” </a:t>
            </a:r>
            <a:r>
              <a:rPr lang="ko-KR" altLang="en-US" sz="1600" dirty="0">
                <a:latin typeface="+mn-ea"/>
              </a:rPr>
              <a:t>중 하나로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matplotlib</a:t>
            </a:r>
            <a:r>
              <a:rPr lang="ko-KR" altLang="en-US" sz="1600" dirty="0">
                <a:latin typeface="+mn-ea"/>
              </a:rPr>
              <a:t>의 시각화 결과를 </a:t>
            </a:r>
            <a:r>
              <a:rPr lang="en-US" altLang="ko-KR" sz="1600" dirty="0" err="1">
                <a:latin typeface="+mn-ea"/>
              </a:rPr>
              <a:t>Ipython</a:t>
            </a:r>
            <a:r>
              <a:rPr lang="en-US" altLang="ko-KR" sz="1600" dirty="0">
                <a:latin typeface="+mn-ea"/>
              </a:rPr>
              <a:t> notebook </a:t>
            </a:r>
            <a:r>
              <a:rPr lang="ko-KR" altLang="en-US" sz="1600" dirty="0">
                <a:latin typeface="+mn-ea"/>
              </a:rPr>
              <a:t>안에서 출력하는 </a:t>
            </a:r>
            <a:r>
              <a:rPr lang="ko-KR" altLang="en-US" sz="1600" dirty="0" smtClean="0">
                <a:latin typeface="+mn-ea"/>
              </a:rPr>
              <a:t>함수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212614"/>
            <a:ext cx="4272411" cy="1305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8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Support Vector Machine </a:t>
            </a:r>
            <a:r>
              <a:rPr lang="ko-KR" altLang="en-US" sz="2400" b="1" dirty="0">
                <a:latin typeface="+mn-ea"/>
              </a:rPr>
              <a:t>실습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en-US" altLang="ko-KR" dirty="0" smtClean="0">
                <a:latin typeface="+mn-ea"/>
              </a:rPr>
              <a:t>Iris dataset </a:t>
            </a:r>
            <a:r>
              <a:rPr lang="ko-KR" altLang="en-US" dirty="0" err="1" smtClean="0">
                <a:latin typeface="+mn-ea"/>
              </a:rPr>
              <a:t>로드하기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0645" y="3185063"/>
            <a:ext cx="11181472" cy="306191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iris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sklearn</a:t>
            </a:r>
            <a:r>
              <a:rPr lang="ko-KR" altLang="en-US" dirty="0" smtClean="0">
                <a:latin typeface="+mn-ea"/>
              </a:rPr>
              <a:t>패키지에서 제공하는 </a:t>
            </a:r>
            <a:r>
              <a:rPr lang="ko-KR" altLang="en-US" dirty="0" err="1" smtClean="0">
                <a:latin typeface="+mn-ea"/>
              </a:rPr>
              <a:t>데이터셋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iris</a:t>
            </a:r>
            <a:r>
              <a:rPr lang="ko-KR" altLang="en-US" dirty="0">
                <a:latin typeface="+mn-ea"/>
              </a:rPr>
              <a:t>를</a:t>
            </a:r>
            <a:r>
              <a:rPr lang="ko-KR" altLang="en-US" dirty="0" smtClean="0">
                <a:latin typeface="+mn-ea"/>
              </a:rPr>
              <a:t> 저장한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모듈 설명</a:t>
            </a:r>
            <a:endParaRPr lang="en-US" altLang="ko-KR" dirty="0" smtClean="0"/>
          </a:p>
          <a:p>
            <a:pPr marL="342900" indent="-342900" fontAlgn="base">
              <a:buFontTx/>
              <a:buChar char="-"/>
            </a:pPr>
            <a:r>
              <a:rPr lang="en-US" altLang="ko-KR" dirty="0" smtClean="0"/>
              <a:t>datasets </a:t>
            </a:r>
            <a:r>
              <a:rPr lang="en-US" altLang="ko-KR" dirty="0"/>
              <a:t>: 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패키지에서 제공하는 </a:t>
            </a:r>
            <a:r>
              <a:rPr lang="en-US" altLang="ko-KR" dirty="0"/>
              <a:t>o</a:t>
            </a:r>
            <a:r>
              <a:rPr lang="en-US" altLang="ko-KR" dirty="0" smtClean="0"/>
              <a:t>pen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dataset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로드할</a:t>
            </a:r>
            <a:r>
              <a:rPr lang="ko-KR" altLang="en-US" dirty="0" smtClean="0"/>
              <a:t> 때 사용하는 모듈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함수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datasets.load_iris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en-US" altLang="ko-KR" dirty="0" err="1" smtClean="0">
                <a:latin typeface="+mn-ea"/>
              </a:rPr>
              <a:t>sklearn</a:t>
            </a:r>
            <a:r>
              <a:rPr lang="ko-KR" altLang="en-US" dirty="0">
                <a:latin typeface="+mn-ea"/>
              </a:rPr>
              <a:t>의 내장 </a:t>
            </a:r>
            <a:r>
              <a:rPr lang="ko-KR" altLang="en-US" dirty="0" err="1">
                <a:latin typeface="+mn-ea"/>
              </a:rPr>
              <a:t>데이터셋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iris</a:t>
            </a:r>
            <a:r>
              <a:rPr lang="ko-KR" altLang="en-US" dirty="0">
                <a:latin typeface="+mn-ea"/>
              </a:rPr>
              <a:t>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로드하는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latin typeface="+mn-ea"/>
              </a:rPr>
              <a:t>딕셔너리</a:t>
            </a:r>
            <a:r>
              <a:rPr lang="en-US" altLang="ko-KR" dirty="0" smtClean="0">
                <a:latin typeface="+mn-ea"/>
              </a:rPr>
              <a:t>.</a:t>
            </a:r>
            <a:r>
              <a:rPr lang="en-US" altLang="ko-KR" dirty="0">
                <a:latin typeface="+mn-ea"/>
              </a:rPr>
              <a:t>keys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err="1" smtClean="0">
                <a:latin typeface="+mn-ea"/>
              </a:rPr>
              <a:t>딕셔너리</a:t>
            </a:r>
            <a:r>
              <a:rPr lang="ko-KR" altLang="en-US" dirty="0" smtClean="0">
                <a:latin typeface="+mn-ea"/>
              </a:rPr>
              <a:t> 형식에 데이터에서 </a:t>
            </a:r>
            <a:r>
              <a:rPr lang="en-US" altLang="ko-KR" dirty="0">
                <a:latin typeface="+mn-ea"/>
              </a:rPr>
              <a:t>k</a:t>
            </a:r>
            <a:r>
              <a:rPr lang="en-US" altLang="ko-KR" dirty="0" smtClean="0">
                <a:latin typeface="+mn-ea"/>
              </a:rPr>
              <a:t>ey</a:t>
            </a:r>
            <a:r>
              <a:rPr lang="ko-KR" altLang="en-US" dirty="0" smtClean="0">
                <a:latin typeface="+mn-ea"/>
              </a:rPr>
              <a:t>값만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출력하는 함수 </a:t>
            </a:r>
            <a:r>
              <a:rPr lang="en-US" altLang="ko-KR" dirty="0" smtClean="0">
                <a:latin typeface="+mn-ea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print(</a:t>
            </a:r>
            <a:r>
              <a:rPr lang="en-US" altLang="ko-KR" dirty="0" err="1" smtClean="0">
                <a:latin typeface="+mn-ea"/>
              </a:rPr>
              <a:t>iris.keys</a:t>
            </a:r>
            <a:r>
              <a:rPr lang="en-US" altLang="ko-KR" dirty="0" smtClean="0">
                <a:latin typeface="+mn-ea"/>
              </a:rPr>
              <a:t>()) : </a:t>
            </a:r>
            <a:r>
              <a:rPr lang="ko-KR" altLang="en-US" dirty="0" err="1" smtClean="0">
                <a:latin typeface="+mn-ea"/>
              </a:rPr>
              <a:t>로드한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iris </a:t>
            </a:r>
            <a:r>
              <a:rPr lang="ko-KR" altLang="en-US" dirty="0" smtClean="0">
                <a:latin typeface="+mn-ea"/>
              </a:rPr>
              <a:t>전체 데이터</a:t>
            </a:r>
            <a:r>
              <a:rPr lang="ko-KR" altLang="en-US" dirty="0">
                <a:latin typeface="+mn-ea"/>
              </a:rPr>
              <a:t>에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key </a:t>
            </a:r>
            <a:r>
              <a:rPr lang="ko-KR" altLang="en-US" dirty="0" smtClean="0">
                <a:latin typeface="+mn-ea"/>
              </a:rPr>
              <a:t>값을 출력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print(</a:t>
            </a:r>
            <a:r>
              <a:rPr lang="en-US" altLang="ko-KR" dirty="0" err="1" smtClean="0">
                <a:latin typeface="+mn-ea"/>
              </a:rPr>
              <a:t>iris.data.shape</a:t>
            </a:r>
            <a:r>
              <a:rPr lang="en-US" altLang="ko-KR" dirty="0" smtClean="0">
                <a:latin typeface="+mn-ea"/>
              </a:rPr>
              <a:t>) : iris </a:t>
            </a:r>
            <a:r>
              <a:rPr lang="ko-KR" altLang="en-US" dirty="0" smtClean="0">
                <a:latin typeface="+mn-ea"/>
              </a:rPr>
              <a:t>전체 데이터 중 </a:t>
            </a:r>
            <a:r>
              <a:rPr lang="en-US" altLang="ko-KR" dirty="0" smtClean="0">
                <a:latin typeface="+mn-ea"/>
              </a:rPr>
              <a:t>data</a:t>
            </a:r>
            <a:r>
              <a:rPr lang="ko-KR" altLang="en-US" dirty="0" smtClean="0">
                <a:latin typeface="+mn-ea"/>
              </a:rPr>
              <a:t>에 대한 전체 행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열 길이를 출력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print(</a:t>
            </a:r>
            <a:r>
              <a:rPr lang="en-US" altLang="ko-KR" dirty="0" err="1" smtClean="0">
                <a:latin typeface="+mn-ea"/>
              </a:rPr>
              <a:t>iris.feature_names</a:t>
            </a:r>
            <a:r>
              <a:rPr lang="en-US" altLang="ko-KR" dirty="0" smtClean="0">
                <a:latin typeface="+mn-ea"/>
              </a:rPr>
              <a:t>) : iris </a:t>
            </a:r>
            <a:r>
              <a:rPr lang="ko-KR" altLang="en-US" dirty="0" smtClean="0">
                <a:latin typeface="+mn-ea"/>
              </a:rPr>
              <a:t>데이터에 </a:t>
            </a:r>
            <a:r>
              <a:rPr lang="ko-KR" altLang="en-US" dirty="0" err="1" smtClean="0">
                <a:latin typeface="+mn-ea"/>
              </a:rPr>
              <a:t>컬럼</a:t>
            </a:r>
            <a:r>
              <a:rPr lang="ko-KR" altLang="en-US" dirty="0" smtClean="0">
                <a:latin typeface="+mn-ea"/>
              </a:rPr>
              <a:t> 이름을 출력 </a:t>
            </a:r>
            <a:endParaRPr lang="en-US" altLang="ko-KR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212614"/>
            <a:ext cx="6788373" cy="162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8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Support Vector Machine </a:t>
            </a:r>
            <a:r>
              <a:rPr lang="ko-KR" altLang="en-US" sz="2400" b="1" dirty="0">
                <a:latin typeface="+mn-ea"/>
              </a:rPr>
              <a:t>실습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6333" y="256540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en-US" altLang="ko-KR" dirty="0" smtClean="0">
                <a:latin typeface="+mn-ea"/>
              </a:rPr>
              <a:t>Iris dataset </a:t>
            </a:r>
            <a:r>
              <a:rPr lang="ko-KR" altLang="en-US" dirty="0" smtClean="0">
                <a:latin typeface="+mn-ea"/>
              </a:rPr>
              <a:t>정보 보기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1489613"/>
            <a:ext cx="4347729" cy="23132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print(</a:t>
            </a:r>
            <a:r>
              <a:rPr lang="en-US" altLang="ko-KR" dirty="0" err="1" smtClean="0">
                <a:latin typeface="+mn-ea"/>
              </a:rPr>
              <a:t>iris.DESCR</a:t>
            </a:r>
            <a:r>
              <a:rPr lang="en-US" altLang="ko-KR" dirty="0" smtClean="0">
                <a:latin typeface="+mn-ea"/>
              </a:rPr>
              <a:t>) :             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    iris </a:t>
            </a:r>
            <a:r>
              <a:rPr lang="ko-KR" altLang="en-US" dirty="0" smtClean="0">
                <a:latin typeface="+mn-ea"/>
              </a:rPr>
              <a:t>변수에 저장된 </a:t>
            </a:r>
            <a:r>
              <a:rPr lang="en-US" altLang="ko-KR" dirty="0" smtClean="0">
                <a:latin typeface="+mn-ea"/>
              </a:rPr>
              <a:t>iris </a:t>
            </a:r>
            <a:r>
              <a:rPr lang="ko-KR" altLang="en-US" dirty="0" smtClean="0">
                <a:latin typeface="+mn-ea"/>
              </a:rPr>
              <a:t>데이터 중 데이터에 세부적인 내용을 저장하고 있는 </a:t>
            </a:r>
            <a:r>
              <a:rPr lang="en-US" altLang="ko-KR" dirty="0" smtClean="0">
                <a:latin typeface="+mn-ea"/>
              </a:rPr>
              <a:t>DESCR</a:t>
            </a:r>
            <a:r>
              <a:rPr lang="ko-KR" altLang="en-US" dirty="0" smtClean="0">
                <a:latin typeface="+mn-ea"/>
              </a:rPr>
              <a:t>을 출력</a:t>
            </a:r>
            <a:r>
              <a:rPr lang="en-US" altLang="ko-KR" dirty="0" smtClean="0">
                <a:latin typeface="+mn-ea"/>
              </a:rPr>
              <a:t>           </a:t>
            </a:r>
            <a:r>
              <a:rPr lang="ko-KR" altLang="en-US" dirty="0" smtClean="0">
                <a:latin typeface="+mn-ea"/>
              </a:rPr>
              <a:t>                           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sklearn</a:t>
            </a:r>
            <a:r>
              <a:rPr lang="en-US" altLang="ko-KR" dirty="0" smtClean="0">
                <a:latin typeface="+mn-ea"/>
              </a:rPr>
              <a:t> dataset</a:t>
            </a:r>
            <a:r>
              <a:rPr lang="ko-KR" altLang="en-US" dirty="0" smtClean="0">
                <a:latin typeface="+mn-ea"/>
              </a:rPr>
              <a:t>은 해당 </a:t>
            </a:r>
            <a:r>
              <a:rPr lang="en-US" altLang="ko-KR" dirty="0" smtClean="0">
                <a:latin typeface="+mn-ea"/>
              </a:rPr>
              <a:t>dataset</a:t>
            </a:r>
            <a:r>
              <a:rPr lang="ko-KR" altLang="en-US" dirty="0" smtClean="0">
                <a:latin typeface="+mn-ea"/>
              </a:rPr>
              <a:t>에 세부정보를 다음과 같이 제공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633" y="1489613"/>
            <a:ext cx="6154484" cy="374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65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Support Vector Machine </a:t>
            </a:r>
            <a:r>
              <a:rPr lang="ko-KR" altLang="en-US" sz="2400" b="1" dirty="0">
                <a:latin typeface="+mn-ea"/>
              </a:rPr>
              <a:t>실습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6333" y="256540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ko-KR" altLang="en-US" dirty="0" smtClean="0">
                <a:latin typeface="+mn-ea"/>
              </a:rPr>
              <a:t>데이터 학습시키기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2255743"/>
            <a:ext cx="11181472" cy="399123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x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iris </a:t>
            </a:r>
            <a:r>
              <a:rPr lang="ko-KR" altLang="en-US" dirty="0">
                <a:latin typeface="+mn-ea"/>
              </a:rPr>
              <a:t>변수에 전체 데이터 중 </a:t>
            </a:r>
            <a:r>
              <a:rPr lang="en-US" altLang="ko-KR" dirty="0">
                <a:latin typeface="+mn-ea"/>
              </a:rPr>
              <a:t>data</a:t>
            </a:r>
            <a:r>
              <a:rPr lang="ko-KR" altLang="en-US" dirty="0">
                <a:latin typeface="+mn-ea"/>
              </a:rPr>
              <a:t>에 해당하는 </a:t>
            </a:r>
            <a:r>
              <a:rPr lang="ko-KR" altLang="en-US" dirty="0" smtClean="0">
                <a:latin typeface="+mn-ea"/>
              </a:rPr>
              <a:t>값 중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개 열과 전체 행 </a:t>
            </a:r>
            <a:r>
              <a:rPr lang="ko-KR" altLang="en-US" dirty="0">
                <a:latin typeface="+mn-ea"/>
              </a:rPr>
              <a:t>값</a:t>
            </a:r>
            <a:r>
              <a:rPr lang="ko-KR" altLang="en-US" dirty="0" smtClean="0">
                <a:latin typeface="+mn-ea"/>
              </a:rPr>
              <a:t>을 </a:t>
            </a:r>
            <a:r>
              <a:rPr lang="ko-KR" altLang="en-US" dirty="0">
                <a:latin typeface="+mn-ea"/>
              </a:rPr>
              <a:t>저장한 변수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y </a:t>
            </a:r>
            <a:r>
              <a:rPr lang="en-US" altLang="ko-KR" dirty="0">
                <a:latin typeface="+mn-ea"/>
              </a:rPr>
              <a:t>: iris </a:t>
            </a:r>
            <a:r>
              <a:rPr lang="ko-KR" altLang="en-US" dirty="0">
                <a:latin typeface="+mn-ea"/>
              </a:rPr>
              <a:t>변수에 전체 데이터 중 </a:t>
            </a:r>
            <a:r>
              <a:rPr lang="en-US" altLang="ko-KR" dirty="0" smtClean="0">
                <a:latin typeface="+mn-ea"/>
              </a:rPr>
              <a:t>target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en-US" dirty="0">
                <a:latin typeface="+mn-ea"/>
              </a:rPr>
              <a:t>해당하는 </a:t>
            </a:r>
            <a:r>
              <a:rPr lang="ko-KR" altLang="en-US" dirty="0" smtClean="0">
                <a:latin typeface="+mn-ea"/>
              </a:rPr>
              <a:t>값을 </a:t>
            </a:r>
            <a:r>
              <a:rPr lang="ko-KR" altLang="en-US" dirty="0">
                <a:latin typeface="+mn-ea"/>
              </a:rPr>
              <a:t>저장한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SVM : </a:t>
            </a:r>
            <a:r>
              <a:rPr lang="ko-KR" altLang="en-US" dirty="0" smtClean="0">
                <a:latin typeface="+mn-ea"/>
              </a:rPr>
              <a:t>학습된 </a:t>
            </a:r>
            <a:r>
              <a:rPr lang="en-US" altLang="ko-KR" dirty="0" smtClean="0">
                <a:latin typeface="+mn-ea"/>
              </a:rPr>
              <a:t>SVM </a:t>
            </a:r>
            <a:r>
              <a:rPr lang="ko-KR" altLang="en-US" dirty="0" smtClean="0">
                <a:latin typeface="+mn-ea"/>
              </a:rPr>
              <a:t>모델을 저장한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klearn.svm.SVC</a:t>
            </a:r>
            <a:r>
              <a:rPr lang="en-US" altLang="ko-KR" dirty="0" smtClean="0">
                <a:latin typeface="+mn-ea"/>
              </a:rPr>
              <a:t>() : SVM </a:t>
            </a:r>
            <a:r>
              <a:rPr lang="ko-KR" altLang="en-US" dirty="0" smtClean="0">
                <a:latin typeface="+mn-ea"/>
              </a:rPr>
              <a:t>모델을 만드는 함수</a:t>
            </a:r>
            <a:endParaRPr lang="en-US" altLang="ko-KR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설명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en-US" altLang="ko-KR" dirty="0">
                <a:latin typeface="+mn-ea"/>
              </a:rPr>
              <a:t>        (1) </a:t>
            </a:r>
            <a:r>
              <a:rPr lang="en-US" altLang="ko-KR" dirty="0" smtClean="0">
                <a:latin typeface="+mn-ea"/>
              </a:rPr>
              <a:t>kernel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차원의 세분화를 함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대표적으로 </a:t>
            </a:r>
            <a:r>
              <a:rPr lang="en-US" altLang="ko-KR" dirty="0" err="1" smtClean="0">
                <a:latin typeface="+mn-ea"/>
              </a:rPr>
              <a:t>rbf</a:t>
            </a:r>
            <a:r>
              <a:rPr lang="en-US" altLang="ko-KR" dirty="0" smtClean="0">
                <a:latin typeface="+mn-ea"/>
              </a:rPr>
              <a:t>(Radial Basis Function), linear, poly(Polynomial)</a:t>
            </a:r>
            <a:r>
              <a:rPr lang="ko-KR" altLang="en-US" dirty="0" smtClean="0">
                <a:latin typeface="+mn-ea"/>
              </a:rPr>
              <a:t>을 사                 </a:t>
            </a: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용함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기본값으로 </a:t>
            </a:r>
            <a:r>
              <a:rPr lang="en-US" altLang="ko-KR" dirty="0" err="1" smtClean="0">
                <a:latin typeface="+mn-ea"/>
              </a:rPr>
              <a:t>rbf</a:t>
            </a:r>
            <a:r>
              <a:rPr lang="ko-KR" altLang="en-US" dirty="0" smtClean="0">
                <a:latin typeface="+mn-ea"/>
              </a:rPr>
              <a:t> 설정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(2) C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값을 낮추면 </a:t>
            </a:r>
            <a:r>
              <a:rPr lang="ko-KR" altLang="en-US" dirty="0" err="1" smtClean="0">
                <a:latin typeface="+mn-ea"/>
              </a:rPr>
              <a:t>초평면이</a:t>
            </a:r>
            <a:r>
              <a:rPr lang="ko-KR" altLang="en-US" dirty="0" smtClean="0">
                <a:latin typeface="+mn-ea"/>
              </a:rPr>
              <a:t> 매끄러워지고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값을 높이면 </a:t>
            </a:r>
            <a:r>
              <a:rPr lang="ko-KR" altLang="en-US" dirty="0" err="1" smtClean="0">
                <a:latin typeface="+mn-ea"/>
              </a:rPr>
              <a:t>서포트</a:t>
            </a:r>
            <a:r>
              <a:rPr lang="ko-KR" altLang="en-US" dirty="0" smtClean="0">
                <a:latin typeface="+mn-ea"/>
              </a:rPr>
              <a:t> 벡터들을 더 잘 분류함</a:t>
            </a:r>
            <a:r>
              <a:rPr lang="en-US" altLang="ko-KR" dirty="0" smtClean="0">
                <a:latin typeface="+mn-ea"/>
              </a:rPr>
              <a:t>.                               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기본값으로 </a:t>
            </a:r>
            <a:r>
              <a:rPr lang="en-US" altLang="ko-KR" dirty="0" smtClean="0">
                <a:latin typeface="+mn-ea"/>
              </a:rPr>
              <a:t>1.0 </a:t>
            </a:r>
            <a:r>
              <a:rPr lang="ko-KR" altLang="en-US" dirty="0" smtClean="0">
                <a:latin typeface="+mn-ea"/>
              </a:rPr>
              <a:t>설정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</a:t>
            </a:r>
            <a:r>
              <a:rPr lang="en-US" altLang="ko-KR" dirty="0" smtClean="0">
                <a:latin typeface="+mn-ea"/>
              </a:rPr>
              <a:t>(3) gamma : </a:t>
            </a:r>
            <a:r>
              <a:rPr lang="ko-KR" altLang="en-US" dirty="0" smtClean="0">
                <a:latin typeface="+mn-ea"/>
              </a:rPr>
              <a:t>값을 낮추면 </a:t>
            </a:r>
            <a:r>
              <a:rPr lang="ko-KR" altLang="en-US" dirty="0" err="1" smtClean="0">
                <a:latin typeface="+mn-ea"/>
              </a:rPr>
              <a:t>초평면에서</a:t>
            </a:r>
            <a:r>
              <a:rPr lang="ko-KR" altLang="en-US" dirty="0" smtClean="0">
                <a:latin typeface="+mn-ea"/>
              </a:rPr>
              <a:t> 멀리 떨어진 </a:t>
            </a:r>
            <a:r>
              <a:rPr lang="ko-KR" altLang="en-US" dirty="0" err="1" smtClean="0">
                <a:latin typeface="+mn-ea"/>
              </a:rPr>
              <a:t>서포트</a:t>
            </a:r>
            <a:r>
              <a:rPr lang="ko-KR" altLang="en-US" dirty="0" smtClean="0">
                <a:latin typeface="+mn-ea"/>
              </a:rPr>
              <a:t> 벡터들의 영향이 낮고 값을 높이면 멀리         </a:t>
            </a:r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떨어진 요소들의 값이 영향이 커짐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smtClean="0">
                <a:latin typeface="+mn-ea"/>
              </a:rPr>
              <a:t>기본값으로 </a:t>
            </a:r>
            <a:r>
              <a:rPr lang="en-US" altLang="ko-KR" dirty="0" smtClean="0">
                <a:latin typeface="+mn-ea"/>
              </a:rPr>
              <a:t>auto </a:t>
            </a:r>
            <a:r>
              <a:rPr lang="ko-KR" altLang="en-US" dirty="0" smtClean="0">
                <a:latin typeface="+mn-ea"/>
              </a:rPr>
              <a:t>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sklearn.svm.libsvm.fit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en-US" altLang="ko-KR" dirty="0">
                <a:latin typeface="+mn-ea"/>
              </a:rPr>
              <a:t>: SVM </a:t>
            </a:r>
            <a:r>
              <a:rPr lang="ko-KR" altLang="en-US" dirty="0" smtClean="0">
                <a:latin typeface="+mn-ea"/>
              </a:rPr>
              <a:t>모델에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맞게 학습하는 함수</a:t>
            </a:r>
            <a:endParaRPr lang="en-US" altLang="ko-KR" dirty="0">
              <a:latin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212614"/>
            <a:ext cx="5629820" cy="104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93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Support Vector Machine </a:t>
            </a:r>
            <a:r>
              <a:rPr lang="ko-KR" altLang="en-US" sz="2400" b="1" dirty="0">
                <a:latin typeface="+mn-ea"/>
              </a:rPr>
              <a:t>실습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ko-KR" altLang="en-US" dirty="0" smtClean="0">
                <a:latin typeface="+mn-ea"/>
              </a:rPr>
              <a:t>데이터 시각화 전처리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2580831"/>
            <a:ext cx="11181472" cy="334140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x_min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x_max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smtClean="0">
                <a:latin typeface="+mn-ea"/>
              </a:rPr>
              <a:t>plot</a:t>
            </a:r>
            <a:r>
              <a:rPr lang="ko-KR" altLang="en-US" dirty="0" smtClean="0">
                <a:latin typeface="+mn-ea"/>
              </a:rPr>
              <a:t>의 처음과 끝 값을 지정해주기 위한 변수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y_min</a:t>
            </a:r>
            <a:r>
              <a:rPr lang="en-US" altLang="ko-KR" dirty="0" smtClean="0">
                <a:latin typeface="+mn-ea"/>
              </a:rPr>
              <a:t>, </a:t>
            </a:r>
            <a:r>
              <a:rPr lang="en-US" altLang="ko-KR" dirty="0" err="1" smtClean="0">
                <a:latin typeface="+mn-ea"/>
              </a:rPr>
              <a:t>y_max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plot</a:t>
            </a:r>
            <a:r>
              <a:rPr lang="ko-KR" altLang="en-US" dirty="0">
                <a:latin typeface="+mn-ea"/>
              </a:rPr>
              <a:t>의 처음과 끝 값을 </a:t>
            </a:r>
            <a:r>
              <a:rPr lang="ko-KR" altLang="en-US" dirty="0" smtClean="0">
                <a:latin typeface="+mn-ea"/>
              </a:rPr>
              <a:t>지정해주기 </a:t>
            </a:r>
            <a:r>
              <a:rPr lang="ko-KR" altLang="en-US" dirty="0">
                <a:latin typeface="+mn-ea"/>
              </a:rPr>
              <a:t>위한 변수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Plot_unit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축의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단위를 설정해주는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xx : x</a:t>
            </a:r>
            <a:r>
              <a:rPr lang="ko-KR" altLang="en-US" dirty="0" smtClean="0">
                <a:latin typeface="+mn-ea"/>
              </a:rPr>
              <a:t>가 </a:t>
            </a:r>
            <a:r>
              <a:rPr lang="en-US" altLang="ko-KR" dirty="0" smtClean="0">
                <a:latin typeface="+mn-ea"/>
              </a:rPr>
              <a:t>y</a:t>
            </a:r>
            <a:r>
              <a:rPr lang="ko-KR" altLang="en-US" dirty="0" smtClean="0">
                <a:latin typeface="+mn-ea"/>
              </a:rPr>
              <a:t>의 차원 크기의 행의 개수 만큼 반복된 값을 가지고 있는 변수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yy</a:t>
            </a:r>
            <a:r>
              <a:rPr lang="en-US" altLang="ko-KR" dirty="0" smtClean="0">
                <a:latin typeface="+mn-ea"/>
              </a:rPr>
              <a:t> : y</a:t>
            </a:r>
            <a:r>
              <a:rPr lang="ko-KR" altLang="en-US" dirty="0">
                <a:latin typeface="+mn-ea"/>
              </a:rPr>
              <a:t>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x</a:t>
            </a:r>
            <a:r>
              <a:rPr lang="ko-KR" altLang="en-US" dirty="0" smtClean="0">
                <a:latin typeface="+mn-ea"/>
              </a:rPr>
              <a:t>의 차원 크기의 열의 개수 만큼 반복된 값을 가지고 있는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ko-KR" altLang="en-US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numpy.min</a:t>
            </a:r>
            <a:r>
              <a:rPr lang="en-US" altLang="ko-KR" dirty="0">
                <a:latin typeface="+mn-ea"/>
              </a:rPr>
              <a:t>() : </a:t>
            </a:r>
            <a:r>
              <a:rPr lang="ko-KR" altLang="en-US" dirty="0">
                <a:latin typeface="+mn-ea"/>
              </a:rPr>
              <a:t>값들 중 최소값을 구하는 함수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numpy.max</a:t>
            </a:r>
            <a:r>
              <a:rPr lang="en-US" altLang="ko-KR" dirty="0">
                <a:latin typeface="+mn-ea"/>
              </a:rPr>
              <a:t>() : </a:t>
            </a:r>
            <a:r>
              <a:rPr lang="ko-KR" altLang="en-US" dirty="0">
                <a:latin typeface="+mn-ea"/>
              </a:rPr>
              <a:t>값들 중 최대값을 구하는 함수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np.meshgrid</a:t>
            </a:r>
            <a:r>
              <a:rPr lang="en-US" altLang="ko-KR" dirty="0" smtClean="0">
                <a:latin typeface="+mn-ea"/>
              </a:rPr>
              <a:t>() : 1</a:t>
            </a:r>
            <a:r>
              <a:rPr lang="ko-KR" altLang="en-US" dirty="0" smtClean="0">
                <a:latin typeface="+mn-ea"/>
              </a:rPr>
              <a:t>차원 배열형태의 데이터들이 주어지면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차원 배열형태로 교체해주는 함수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p.arange</a:t>
            </a:r>
            <a:r>
              <a:rPr lang="en-US" altLang="ko-KR" dirty="0" smtClean="0">
                <a:latin typeface="+mn-ea"/>
              </a:rPr>
              <a:t>()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지정된 간격 내에서 균등하게 간격을 둔 값을 돌려줌</a:t>
            </a:r>
            <a:endParaRPr lang="en-US" altLang="ko-KR" dirty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45" y="1212614"/>
            <a:ext cx="9622432" cy="119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3. Support Vector Machine </a:t>
            </a:r>
            <a:r>
              <a:rPr lang="ko-KR" altLang="en-US" sz="2400" b="1" dirty="0">
                <a:latin typeface="+mn-ea"/>
              </a:rPr>
              <a:t>실습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6333" y="256540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ko-KR" altLang="en-US" dirty="0" smtClean="0">
                <a:latin typeface="+mn-ea"/>
              </a:rPr>
              <a:t>데이터 시각화 및 성능 측정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62" y="976394"/>
            <a:ext cx="4211955" cy="5196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0645" y="1212614"/>
            <a:ext cx="6612364" cy="496062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z : </a:t>
            </a:r>
            <a:r>
              <a:rPr lang="ko-KR" altLang="en-US" dirty="0" smtClean="0">
                <a:latin typeface="+mn-ea"/>
              </a:rPr>
              <a:t>학습된 </a:t>
            </a:r>
            <a:r>
              <a:rPr lang="en-US" altLang="ko-KR" dirty="0" smtClean="0">
                <a:latin typeface="+mn-ea"/>
              </a:rPr>
              <a:t>SVM</a:t>
            </a:r>
            <a:r>
              <a:rPr lang="ko-KR" altLang="en-US" dirty="0" smtClean="0">
                <a:latin typeface="+mn-ea"/>
              </a:rPr>
              <a:t> 모델에 데이터를 입력해서  입력된 데이터가 어떤 </a:t>
            </a:r>
            <a:r>
              <a:rPr lang="en-US" altLang="ko-KR" dirty="0" smtClean="0">
                <a:latin typeface="+mn-ea"/>
              </a:rPr>
              <a:t>class </a:t>
            </a:r>
            <a:r>
              <a:rPr lang="ko-KR" altLang="en-US" dirty="0" smtClean="0">
                <a:latin typeface="+mn-ea"/>
              </a:rPr>
              <a:t>값인지 분류한 값을 </a:t>
            </a:r>
            <a:r>
              <a:rPr lang="en-US" altLang="ko-KR" dirty="0" smtClean="0">
                <a:latin typeface="+mn-ea"/>
              </a:rPr>
              <a:t>xx</a:t>
            </a:r>
            <a:r>
              <a:rPr lang="ko-KR" altLang="en-US" dirty="0" smtClean="0">
                <a:latin typeface="+mn-ea"/>
              </a:rPr>
              <a:t>값에 저장된 값과 같은 차원으로 교체한 데이터를 저장한 변수  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함수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SVM.predict</a:t>
            </a:r>
            <a:r>
              <a:rPr lang="en-US" altLang="ko-KR" dirty="0">
                <a:latin typeface="+mn-ea"/>
              </a:rPr>
              <a:t>() : </a:t>
            </a:r>
            <a:r>
              <a:rPr lang="ko-KR" altLang="en-US" dirty="0">
                <a:latin typeface="+mn-ea"/>
              </a:rPr>
              <a:t>학습된 </a:t>
            </a:r>
            <a:r>
              <a:rPr lang="en-US" altLang="ko-KR" dirty="0" smtClean="0">
                <a:latin typeface="+mn-ea"/>
              </a:rPr>
              <a:t>SVM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모델을 통해 새로운 값을 예측하는 함수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np.c</a:t>
            </a:r>
            <a:r>
              <a:rPr lang="en-US" altLang="ko-KR" dirty="0" smtClean="0">
                <a:latin typeface="+mn-ea"/>
              </a:rPr>
              <a:t>_[] : </a:t>
            </a:r>
            <a:r>
              <a:rPr lang="ko-KR" altLang="en-US" dirty="0" smtClean="0">
                <a:latin typeface="+mn-ea"/>
              </a:rPr>
              <a:t>배열에 열을 추가할 때 사용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Numpy.ravel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행렬의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행부터 순차적으로 값을 불러와서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차원 배열을 </a:t>
            </a:r>
            <a:r>
              <a:rPr lang="ko-KR" altLang="en-US" dirty="0" err="1" smtClean="0">
                <a:latin typeface="+mn-ea"/>
              </a:rPr>
              <a:t>만듬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Matplotlib.pyplot.pcolormesh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개의 배열을 가지고 </a:t>
            </a:r>
            <a:r>
              <a:rPr lang="en-US" altLang="ko-KR" dirty="0" err="1" smtClean="0">
                <a:latin typeface="+mn-ea"/>
              </a:rPr>
              <a:t>heatmap</a:t>
            </a:r>
            <a:r>
              <a:rPr lang="ko-KR" altLang="en-US" dirty="0" smtClean="0">
                <a:latin typeface="+mn-ea"/>
              </a:rPr>
              <a:t>을 </a:t>
            </a:r>
            <a:r>
              <a:rPr lang="ko-KR" altLang="en-US" dirty="0" err="1" smtClean="0">
                <a:latin typeface="+mn-ea"/>
              </a:rPr>
              <a:t>만듬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pyplot.scatter</a:t>
            </a:r>
            <a:r>
              <a:rPr lang="en-US" altLang="ko-KR" dirty="0">
                <a:latin typeface="+mn-ea"/>
              </a:rPr>
              <a:t>() : x </a:t>
            </a:r>
            <a:r>
              <a:rPr lang="ko-KR" altLang="en-US" dirty="0">
                <a:latin typeface="+mn-ea"/>
              </a:rPr>
              <a:t>변수 대 </a:t>
            </a:r>
            <a:r>
              <a:rPr lang="en-US" altLang="ko-KR" dirty="0">
                <a:latin typeface="+mn-ea"/>
              </a:rPr>
              <a:t>y </a:t>
            </a:r>
            <a:r>
              <a:rPr lang="ko-KR" altLang="en-US" dirty="0" smtClean="0">
                <a:latin typeface="+mn-ea"/>
              </a:rPr>
              <a:t>변수의 </a:t>
            </a:r>
            <a:r>
              <a:rPr lang="ko-KR" altLang="en-US" dirty="0" err="1" smtClean="0">
                <a:latin typeface="+mn-ea"/>
              </a:rPr>
              <a:t>산점도를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만드는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pyplot.xlabel</a:t>
            </a:r>
            <a:r>
              <a:rPr lang="en-US" altLang="ko-KR" dirty="0">
                <a:latin typeface="+mn-ea"/>
              </a:rPr>
              <a:t>() : x</a:t>
            </a:r>
            <a:r>
              <a:rPr lang="ko-KR" altLang="en-US" dirty="0">
                <a:latin typeface="+mn-ea"/>
              </a:rPr>
              <a:t>축의 이름을 설정하는 함수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pyplot.ylabel</a:t>
            </a:r>
            <a:r>
              <a:rPr lang="en-US" altLang="ko-KR" dirty="0">
                <a:latin typeface="+mn-ea"/>
              </a:rPr>
              <a:t>() : y</a:t>
            </a:r>
            <a:r>
              <a:rPr lang="ko-KR" altLang="en-US" dirty="0">
                <a:latin typeface="+mn-ea"/>
              </a:rPr>
              <a:t>축의 이름을 설정하는 함수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pyplot.title</a:t>
            </a:r>
            <a:r>
              <a:rPr lang="en-US" altLang="ko-KR" dirty="0">
                <a:latin typeface="+mn-ea"/>
              </a:rPr>
              <a:t>() : </a:t>
            </a:r>
            <a:r>
              <a:rPr lang="ko-KR" altLang="en-US" dirty="0">
                <a:latin typeface="+mn-ea"/>
              </a:rPr>
              <a:t>플롯의 제목을 설정하는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sklearn.metrics.score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샘플 데이터를 통해 예측한 결과 값과 정확한 결과 값을 비교해서 성능을 평가하는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49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9275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Support </a:t>
            </a:r>
            <a:r>
              <a:rPr lang="en-US" altLang="ko-KR" sz="2400" b="1" dirty="0">
                <a:latin typeface="+mn-ea"/>
              </a:rPr>
              <a:t>Vector Machine 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en-US" altLang="ko-KR" sz="2400" b="1" dirty="0">
                <a:latin typeface="+mn-ea"/>
              </a:rPr>
              <a:t>Parameter </a:t>
            </a:r>
            <a:r>
              <a:rPr lang="ko-KR" altLang="en-US" sz="2400" b="1" dirty="0" smtClean="0">
                <a:latin typeface="+mn-ea"/>
              </a:rPr>
              <a:t>조정하는 </a:t>
            </a:r>
            <a:r>
              <a:rPr lang="ko-KR" altLang="en-US" sz="2400" b="1" dirty="0">
                <a:latin typeface="+mn-ea"/>
              </a:rPr>
              <a:t>방법 실습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6333" y="256540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dirty="0" smtClean="0">
                <a:latin typeface="+mn-ea"/>
              </a:rPr>
              <a:t>데이터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조정 및 성능 측정</a:t>
            </a:r>
            <a:r>
              <a:rPr lang="en-US" altLang="ko-KR" dirty="0" smtClean="0">
                <a:latin typeface="+mn-ea"/>
              </a:rPr>
              <a:t>(kernel = </a:t>
            </a:r>
            <a:r>
              <a:rPr lang="en-US" altLang="ko-KR" dirty="0" err="1" smtClean="0">
                <a:latin typeface="+mn-ea"/>
              </a:rPr>
              <a:t>rbf</a:t>
            </a:r>
            <a:r>
              <a:rPr lang="en-US" altLang="ko-KR" dirty="0" smtClean="0">
                <a:latin typeface="+mn-ea"/>
              </a:rPr>
              <a:t>, C=1)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212614"/>
            <a:ext cx="375285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8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6333" y="256540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2"/>
            </a:pPr>
            <a:r>
              <a:rPr lang="ko-KR" altLang="en-US" dirty="0">
                <a:latin typeface="+mn-ea"/>
              </a:rPr>
              <a:t>데이터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조정 및 성능 측정</a:t>
            </a:r>
            <a:r>
              <a:rPr lang="en-US" altLang="ko-KR" dirty="0">
                <a:latin typeface="+mn-ea"/>
              </a:rPr>
              <a:t>(kernel = </a:t>
            </a:r>
            <a:r>
              <a:rPr lang="en-US" altLang="ko-KR" dirty="0" err="1">
                <a:latin typeface="+mn-ea"/>
              </a:rPr>
              <a:t>rbf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smtClean="0">
                <a:latin typeface="+mn-ea"/>
              </a:rPr>
              <a:t>C = 1, gamma = 10)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9275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Support </a:t>
            </a:r>
            <a:r>
              <a:rPr lang="en-US" altLang="ko-KR" sz="2400" b="1" dirty="0">
                <a:latin typeface="+mn-ea"/>
              </a:rPr>
              <a:t>Vector Machine 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en-US" altLang="ko-KR" sz="2400" b="1" dirty="0" smtClean="0">
                <a:latin typeface="+mn-ea"/>
              </a:rPr>
              <a:t>Parameter </a:t>
            </a:r>
            <a:r>
              <a:rPr lang="ko-KR" altLang="en-US" sz="2400" b="1" dirty="0" smtClean="0">
                <a:latin typeface="+mn-ea"/>
              </a:rPr>
              <a:t>조정하는 </a:t>
            </a:r>
            <a:r>
              <a:rPr lang="ko-KR" altLang="en-US" sz="2400" b="1" dirty="0">
                <a:latin typeface="+mn-ea"/>
              </a:rPr>
              <a:t>방법 실습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2614"/>
            <a:ext cx="3962400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1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강의 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Support Vector Machine </a:t>
            </a:r>
            <a:r>
              <a:rPr lang="ko-KR" altLang="en-US" sz="2000" dirty="0" smtClean="0">
                <a:latin typeface="+mn-ea"/>
              </a:rPr>
              <a:t>개념 소개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Support Vector Machine </a:t>
            </a:r>
            <a:r>
              <a:rPr lang="ko-KR" altLang="en-US" sz="2000" dirty="0" smtClean="0">
                <a:latin typeface="+mn-ea"/>
              </a:rPr>
              <a:t>실습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>
                <a:latin typeface="+mn-ea"/>
              </a:rPr>
              <a:t>Support Vector Machine </a:t>
            </a:r>
            <a:r>
              <a:rPr lang="ko-KR" altLang="en-US" sz="2000" dirty="0">
                <a:latin typeface="+mn-ea"/>
              </a:rPr>
              <a:t>의 </a:t>
            </a:r>
            <a:r>
              <a:rPr lang="en-US" altLang="ko-KR" sz="2000" dirty="0" smtClean="0">
                <a:latin typeface="+mn-ea"/>
              </a:rPr>
              <a:t>Parameter </a:t>
            </a:r>
            <a:r>
              <a:rPr lang="ko-KR" altLang="en-US" sz="2000" dirty="0" smtClean="0">
                <a:latin typeface="+mn-ea"/>
              </a:rPr>
              <a:t>조정하는 </a:t>
            </a:r>
            <a:r>
              <a:rPr lang="ko-KR" altLang="en-US" sz="2000" dirty="0">
                <a:latin typeface="+mn-ea"/>
              </a:rPr>
              <a:t>방법 실습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0645" y="843282"/>
            <a:ext cx="114841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</a:t>
            </a:r>
            <a:r>
              <a:rPr lang="ko-KR" altLang="en-US" sz="2000" b="1" dirty="0" err="1" smtClean="0">
                <a:latin typeface="+mn-ea"/>
              </a:rPr>
              <a:t>파이썬</a:t>
            </a:r>
            <a:r>
              <a:rPr lang="ko-KR" altLang="en-US" sz="2000" b="1" dirty="0" smtClean="0">
                <a:latin typeface="+mn-ea"/>
              </a:rPr>
              <a:t> 기계학</a:t>
            </a:r>
            <a:r>
              <a:rPr lang="ko-KR" altLang="en-US" sz="2000" b="1" dirty="0">
                <a:latin typeface="+mn-ea"/>
              </a:rPr>
              <a:t>습</a:t>
            </a:r>
            <a:r>
              <a:rPr lang="ko-KR" altLang="en-US" sz="2000" b="1" dirty="0" smtClean="0">
                <a:latin typeface="+mn-ea"/>
              </a:rPr>
              <a:t> 패키지 </a:t>
            </a:r>
            <a:r>
              <a:rPr lang="en-US" altLang="ko-KR" sz="2000" b="1" dirty="0" err="1" smtClean="0">
                <a:latin typeface="+mn-ea"/>
              </a:rPr>
              <a:t>Sklearn</a:t>
            </a:r>
            <a:r>
              <a:rPr lang="ko-KR" altLang="en-US" sz="2000" b="1" dirty="0" smtClean="0">
                <a:latin typeface="+mn-ea"/>
              </a:rPr>
              <a:t>를 이용한 </a:t>
            </a:r>
            <a:r>
              <a:rPr lang="en-US" altLang="ko-KR" sz="2000" b="1" dirty="0" smtClean="0">
                <a:latin typeface="+mn-ea"/>
              </a:rPr>
              <a:t>Support Vector Machine </a:t>
            </a:r>
            <a:r>
              <a:rPr lang="ko-KR" altLang="en-US" sz="2000" b="1" dirty="0" smtClean="0">
                <a:latin typeface="+mn-ea"/>
              </a:rPr>
              <a:t>분류 방법 학습 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82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6333" y="256540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3"/>
            </a:pPr>
            <a:r>
              <a:rPr lang="ko-KR" altLang="en-US" dirty="0">
                <a:latin typeface="+mn-ea"/>
              </a:rPr>
              <a:t>데이터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조정 및 성능 측정</a:t>
            </a:r>
            <a:r>
              <a:rPr lang="en-US" altLang="ko-KR" dirty="0">
                <a:latin typeface="+mn-ea"/>
              </a:rPr>
              <a:t>(kernel = </a:t>
            </a:r>
            <a:r>
              <a:rPr lang="en-US" altLang="ko-KR" dirty="0" err="1">
                <a:latin typeface="+mn-ea"/>
              </a:rPr>
              <a:t>rbf</a:t>
            </a:r>
            <a:r>
              <a:rPr lang="en-US" altLang="ko-KR" dirty="0">
                <a:latin typeface="+mn-ea"/>
              </a:rPr>
              <a:t>, C = 1, gamma = </a:t>
            </a:r>
            <a:r>
              <a:rPr lang="en-US" altLang="ko-KR" dirty="0" smtClean="0">
                <a:latin typeface="+mn-ea"/>
              </a:rPr>
              <a:t>100)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9275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Support </a:t>
            </a:r>
            <a:r>
              <a:rPr lang="en-US" altLang="ko-KR" sz="2400" b="1" dirty="0">
                <a:latin typeface="+mn-ea"/>
              </a:rPr>
              <a:t>Vector Machine 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en-US" altLang="ko-KR" sz="2400" b="1" dirty="0">
                <a:latin typeface="+mn-ea"/>
              </a:rPr>
              <a:t>Parameter </a:t>
            </a:r>
            <a:r>
              <a:rPr lang="ko-KR" altLang="en-US" sz="2400" b="1" dirty="0" smtClean="0">
                <a:latin typeface="+mn-ea"/>
              </a:rPr>
              <a:t>조정하는 </a:t>
            </a:r>
            <a:r>
              <a:rPr lang="ko-KR" altLang="en-US" sz="2400" b="1" dirty="0">
                <a:latin typeface="+mn-ea"/>
              </a:rPr>
              <a:t>방법 실습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278516"/>
            <a:ext cx="397192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182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6333" y="256540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4"/>
            </a:pPr>
            <a:r>
              <a:rPr lang="ko-KR" altLang="en-US" dirty="0">
                <a:latin typeface="+mn-ea"/>
              </a:rPr>
              <a:t>데이터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조정 및 성능 측정</a:t>
            </a:r>
            <a:r>
              <a:rPr lang="en-US" altLang="ko-KR" dirty="0">
                <a:latin typeface="+mn-ea"/>
              </a:rPr>
              <a:t>(kernel = </a:t>
            </a:r>
            <a:r>
              <a:rPr lang="en-US" altLang="ko-KR" dirty="0" err="1">
                <a:latin typeface="+mn-ea"/>
              </a:rPr>
              <a:t>rbf</a:t>
            </a:r>
            <a:r>
              <a:rPr lang="en-US" altLang="ko-KR" dirty="0">
                <a:latin typeface="+mn-ea"/>
              </a:rPr>
              <a:t>, C = </a:t>
            </a:r>
            <a:r>
              <a:rPr lang="en-US" altLang="ko-KR" dirty="0" smtClean="0">
                <a:latin typeface="+mn-ea"/>
              </a:rPr>
              <a:t>1, gamma = auto)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9275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Support </a:t>
            </a:r>
            <a:r>
              <a:rPr lang="en-US" altLang="ko-KR" sz="2400" b="1" dirty="0">
                <a:latin typeface="+mn-ea"/>
              </a:rPr>
              <a:t>Vector Machine 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en-US" altLang="ko-KR" sz="2400" b="1" dirty="0">
                <a:latin typeface="+mn-ea"/>
              </a:rPr>
              <a:t>Parameter </a:t>
            </a:r>
            <a:r>
              <a:rPr lang="ko-KR" altLang="en-US" sz="2400" b="1" dirty="0" smtClean="0">
                <a:latin typeface="+mn-ea"/>
              </a:rPr>
              <a:t>조정하는 </a:t>
            </a:r>
            <a:r>
              <a:rPr lang="ko-KR" altLang="en-US" sz="2400" b="1" dirty="0">
                <a:latin typeface="+mn-ea"/>
              </a:rPr>
              <a:t>방법 실습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1212614"/>
            <a:ext cx="3724275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2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6333" y="256540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5"/>
            </a:pPr>
            <a:r>
              <a:rPr lang="ko-KR" altLang="en-US" dirty="0">
                <a:latin typeface="+mn-ea"/>
              </a:rPr>
              <a:t>데이터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조정 및 성능 측정</a:t>
            </a:r>
            <a:r>
              <a:rPr lang="en-US" altLang="ko-KR" dirty="0">
                <a:latin typeface="+mn-ea"/>
              </a:rPr>
              <a:t>(kernel = </a:t>
            </a:r>
            <a:r>
              <a:rPr lang="en-US" altLang="ko-KR" dirty="0" err="1">
                <a:latin typeface="+mn-ea"/>
              </a:rPr>
              <a:t>rbf</a:t>
            </a:r>
            <a:r>
              <a:rPr lang="en-US" altLang="ko-KR" dirty="0">
                <a:latin typeface="+mn-ea"/>
              </a:rPr>
              <a:t>, C = </a:t>
            </a:r>
            <a:r>
              <a:rPr lang="en-US" altLang="ko-KR" dirty="0" smtClean="0">
                <a:latin typeface="+mn-ea"/>
              </a:rPr>
              <a:t>100, </a:t>
            </a:r>
            <a:r>
              <a:rPr lang="en-US" altLang="ko-KR" dirty="0">
                <a:latin typeface="+mn-ea"/>
              </a:rPr>
              <a:t>gamma = </a:t>
            </a:r>
            <a:r>
              <a:rPr lang="en-US" altLang="ko-KR" dirty="0" smtClean="0">
                <a:latin typeface="+mn-ea"/>
              </a:rPr>
              <a:t>auto)</a:t>
            </a:r>
            <a:endParaRPr lang="en-US" altLang="ko-KR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9275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Support </a:t>
            </a:r>
            <a:r>
              <a:rPr lang="en-US" altLang="ko-KR" sz="2400" b="1" dirty="0">
                <a:latin typeface="+mn-ea"/>
              </a:rPr>
              <a:t>Vector Machine 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en-US" altLang="ko-KR" sz="2400" b="1" dirty="0">
                <a:latin typeface="+mn-ea"/>
              </a:rPr>
              <a:t>Parameter </a:t>
            </a:r>
            <a:r>
              <a:rPr lang="ko-KR" altLang="en-US" sz="2400" b="1" dirty="0" smtClean="0">
                <a:latin typeface="+mn-ea"/>
              </a:rPr>
              <a:t>조정하는 </a:t>
            </a:r>
            <a:r>
              <a:rPr lang="ko-KR" altLang="en-US" sz="2400" b="1" dirty="0">
                <a:latin typeface="+mn-ea"/>
              </a:rPr>
              <a:t>방법 실습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1212614"/>
            <a:ext cx="37242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5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6333" y="2565400"/>
            <a:ext cx="247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11181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 startAt="6"/>
            </a:pPr>
            <a:r>
              <a:rPr lang="ko-KR" altLang="en-US" dirty="0">
                <a:latin typeface="+mn-ea"/>
              </a:rPr>
              <a:t>데이터 </a:t>
            </a:r>
            <a:r>
              <a:rPr lang="ko-KR" altLang="en-US" dirty="0" err="1">
                <a:latin typeface="+mn-ea"/>
              </a:rPr>
              <a:t>파라미터</a:t>
            </a:r>
            <a:r>
              <a:rPr lang="ko-KR" altLang="en-US" dirty="0">
                <a:latin typeface="+mn-ea"/>
              </a:rPr>
              <a:t> 조정 및 성능 측정</a:t>
            </a:r>
            <a:r>
              <a:rPr lang="en-US" altLang="ko-KR" dirty="0">
                <a:latin typeface="+mn-ea"/>
              </a:rPr>
              <a:t>(kernel = </a:t>
            </a:r>
            <a:r>
              <a:rPr lang="en-US" altLang="ko-KR" dirty="0" err="1">
                <a:latin typeface="+mn-ea"/>
              </a:rPr>
              <a:t>rbf</a:t>
            </a:r>
            <a:r>
              <a:rPr lang="en-US" altLang="ko-KR" dirty="0">
                <a:latin typeface="+mn-ea"/>
              </a:rPr>
              <a:t>, C = </a:t>
            </a:r>
            <a:r>
              <a:rPr lang="en-US" altLang="ko-KR" dirty="0" smtClean="0">
                <a:latin typeface="+mn-ea"/>
              </a:rPr>
              <a:t>1000, </a:t>
            </a:r>
            <a:r>
              <a:rPr lang="en-US" altLang="ko-KR" dirty="0">
                <a:latin typeface="+mn-ea"/>
              </a:rPr>
              <a:t>gamma = auto)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5845" y="221959"/>
            <a:ext cx="92758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4. Support </a:t>
            </a:r>
            <a:r>
              <a:rPr lang="en-US" altLang="ko-KR" sz="2400" b="1" dirty="0">
                <a:latin typeface="+mn-ea"/>
              </a:rPr>
              <a:t>Vector Machine </a:t>
            </a:r>
            <a:r>
              <a:rPr lang="ko-KR" altLang="en-US" sz="2400" b="1" dirty="0">
                <a:latin typeface="+mn-ea"/>
              </a:rPr>
              <a:t>의 </a:t>
            </a:r>
            <a:r>
              <a:rPr lang="en-US" altLang="ko-KR" sz="2400" b="1" dirty="0">
                <a:latin typeface="+mn-ea"/>
              </a:rPr>
              <a:t>Parameter </a:t>
            </a:r>
            <a:r>
              <a:rPr lang="ko-KR" altLang="en-US" sz="2400" b="1" dirty="0" smtClean="0">
                <a:latin typeface="+mn-ea"/>
              </a:rPr>
              <a:t>조정하는 </a:t>
            </a:r>
            <a:r>
              <a:rPr lang="ko-KR" altLang="en-US" sz="2400" b="1" dirty="0">
                <a:latin typeface="+mn-ea"/>
              </a:rPr>
              <a:t>방법 실습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212614"/>
            <a:ext cx="37338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8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Support Vector Machine(SVM) </a:t>
            </a:r>
            <a:r>
              <a:rPr lang="ko-KR" altLang="en-US" sz="2400" b="1" dirty="0" smtClean="0">
                <a:latin typeface="+mn-ea"/>
              </a:rPr>
              <a:t>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smtClean="0">
                <a:latin typeface="+mn-ea"/>
              </a:rPr>
              <a:t>SVM </a:t>
            </a:r>
            <a:r>
              <a:rPr lang="ko-KR" altLang="en-US" sz="2000" b="1" dirty="0" smtClean="0">
                <a:latin typeface="+mn-ea"/>
              </a:rPr>
              <a:t>개념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</a:rPr>
              <a:t>"</a:t>
            </a:r>
            <a:r>
              <a:rPr lang="en-US" altLang="ko-KR" sz="2000" dirty="0">
                <a:latin typeface="+mn-ea"/>
              </a:rPr>
              <a:t>Support Vector Machine</a:t>
            </a:r>
            <a:r>
              <a:rPr lang="en-US" altLang="ko-KR" sz="2000" dirty="0" smtClean="0">
                <a:latin typeface="+mn-ea"/>
              </a:rPr>
              <a:t>"</a:t>
            </a:r>
            <a:r>
              <a:rPr lang="ko-KR" altLang="en-US" sz="2000" smtClean="0">
                <a:latin typeface="+mn-ea"/>
              </a:rPr>
              <a:t>은 </a:t>
            </a:r>
            <a:r>
              <a:rPr lang="ko-KR" altLang="en-US" sz="2000" dirty="0">
                <a:latin typeface="+mn-ea"/>
              </a:rPr>
              <a:t>분류 또는 회귀 문제에 사용할 수 있는 기계 학습 알고리즘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대부분 분류 문제에 사용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+mn-ea"/>
              </a:rPr>
              <a:t>SVM </a:t>
            </a:r>
            <a:r>
              <a:rPr lang="ko-KR" altLang="en-US" sz="2000" dirty="0">
                <a:latin typeface="+mn-ea"/>
              </a:rPr>
              <a:t>알고리즘에서는 각 데이터 항목을 </a:t>
            </a:r>
            <a:r>
              <a:rPr lang="en-US" altLang="ko-KR" sz="2000" dirty="0">
                <a:latin typeface="+mn-ea"/>
              </a:rPr>
              <a:t>n </a:t>
            </a:r>
            <a:r>
              <a:rPr lang="ko-KR" altLang="en-US" sz="2000">
                <a:latin typeface="+mn-ea"/>
              </a:rPr>
              <a:t>차원 </a:t>
            </a:r>
            <a:r>
              <a:rPr lang="ko-KR" altLang="en-US" sz="2000" smtClean="0">
                <a:latin typeface="+mn-ea"/>
              </a:rPr>
              <a:t>공간 상 </a:t>
            </a:r>
            <a:r>
              <a:rPr lang="ko-KR" altLang="en-US" sz="2000" dirty="0">
                <a:latin typeface="+mn-ea"/>
              </a:rPr>
              <a:t>하나의 점으로 표시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아래와 같이 이질적인 두 개 또는 그 이상의 데이터 집단을 </a:t>
            </a:r>
            <a:r>
              <a:rPr lang="ko-KR" altLang="en-US" sz="2000" dirty="0">
                <a:latin typeface="+mn-ea"/>
              </a:rPr>
              <a:t>잘 구분하는 최적의 </a:t>
            </a:r>
            <a:r>
              <a:rPr lang="ko-KR" altLang="en-US" sz="2000" dirty="0" err="1">
                <a:latin typeface="+mn-ea"/>
              </a:rPr>
              <a:t>초평면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(Optimal Hyper Plane)</a:t>
            </a:r>
            <a:r>
              <a:rPr lang="ko-KR" altLang="en-US" sz="2000">
                <a:latin typeface="+mn-ea"/>
              </a:rPr>
              <a:t>을 </a:t>
            </a:r>
            <a:r>
              <a:rPr lang="ko-KR" altLang="en-US" sz="2000" smtClean="0">
                <a:latin typeface="+mn-ea"/>
              </a:rPr>
              <a:t>찾는 방법을 제공</a:t>
            </a:r>
            <a:endParaRPr lang="ko-KR" altLang="en-US" sz="2000" dirty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+mn-ea"/>
            </a:endParaRP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435316" y="3024990"/>
            <a:ext cx="3321368" cy="2933700"/>
            <a:chOff x="3579357" y="2787549"/>
            <a:chExt cx="3321368" cy="3227070"/>
          </a:xfrm>
        </p:grpSpPr>
        <p:grpSp>
          <p:nvGrpSpPr>
            <p:cNvPr id="9" name="그룹 8"/>
            <p:cNvGrpSpPr/>
            <p:nvPr/>
          </p:nvGrpSpPr>
          <p:grpSpPr>
            <a:xfrm>
              <a:off x="3579357" y="2787549"/>
              <a:ext cx="3321368" cy="3227070"/>
              <a:chOff x="479407" y="2787549"/>
              <a:chExt cx="3321368" cy="3227070"/>
            </a:xfrm>
          </p:grpSpPr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407" y="2787549"/>
                <a:ext cx="3321368" cy="32270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타원 12"/>
              <p:cNvSpPr/>
              <p:nvPr/>
            </p:nvSpPr>
            <p:spPr>
              <a:xfrm>
                <a:off x="1334531" y="4539048"/>
                <a:ext cx="65902" cy="74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1338647" y="4856208"/>
                <a:ext cx="65902" cy="74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767023" y="5169252"/>
                <a:ext cx="65902" cy="74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902033" y="5490534"/>
                <a:ext cx="65902" cy="74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4504499" y="3245708"/>
              <a:ext cx="1363364" cy="1923544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Support Vector Machine</a:t>
            </a:r>
            <a:r>
              <a:rPr lang="ko-KR" altLang="en-US" sz="2400" b="1" dirty="0" smtClean="0">
                <a:latin typeface="+mn-ea"/>
              </a:rPr>
              <a:t>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smtClean="0">
                <a:latin typeface="+mn-ea"/>
              </a:rPr>
              <a:t>SVM </a:t>
            </a:r>
            <a:r>
              <a:rPr lang="ko-KR" altLang="en-US" sz="2000" b="1" dirty="0" smtClean="0">
                <a:latin typeface="+mn-ea"/>
              </a:rPr>
              <a:t>개념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ko-KR" altLang="en-US" sz="2000" b="1" dirty="0" smtClean="0">
                <a:latin typeface="+mn-ea"/>
              </a:rPr>
              <a:t>예시</a:t>
            </a:r>
            <a:r>
              <a:rPr lang="en-US" altLang="ko-KR" sz="2000" b="1" dirty="0" smtClean="0">
                <a:latin typeface="+mn-ea"/>
              </a:rPr>
              <a:t>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latin typeface="+mn-ea"/>
              </a:rPr>
              <a:t>SVM</a:t>
            </a:r>
            <a:r>
              <a:rPr lang="ko-KR" altLang="en-US" sz="2000" dirty="0">
                <a:latin typeface="+mn-ea"/>
              </a:rPr>
              <a:t>을 이용하여 빨간 원과 </a:t>
            </a:r>
            <a:r>
              <a:rPr lang="ko-KR" altLang="en-US" sz="2000" dirty="0" smtClean="0">
                <a:latin typeface="+mn-ea"/>
              </a:rPr>
              <a:t>하늘색 사각형을 </a:t>
            </a:r>
            <a:r>
              <a:rPr lang="ko-KR" altLang="en-US" sz="2000" dirty="0">
                <a:latin typeface="+mn-ea"/>
              </a:rPr>
              <a:t>구분</a:t>
            </a:r>
            <a:r>
              <a:rPr lang="en-US" altLang="ko-KR" sz="2000" dirty="0">
                <a:latin typeface="+mn-ea"/>
              </a:rPr>
              <a:t>(Classify) </a:t>
            </a:r>
            <a:r>
              <a:rPr lang="ko-KR" altLang="en-US" sz="2000" dirty="0">
                <a:latin typeface="+mn-ea"/>
              </a:rPr>
              <a:t>한다면 어떤 선으로 구분해야 하나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답은 </a:t>
            </a:r>
            <a:r>
              <a:rPr lang="en-US" altLang="ko-KR" sz="2000" dirty="0">
                <a:latin typeface="+mn-ea"/>
              </a:rPr>
              <a:t>Line 2</a:t>
            </a:r>
            <a:r>
              <a:rPr lang="ko-KR" altLang="en-US" sz="2000" dirty="0">
                <a:latin typeface="+mn-ea"/>
              </a:rPr>
              <a:t>임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+mn-ea"/>
              </a:rPr>
              <a:t>Line 2</a:t>
            </a:r>
            <a:r>
              <a:rPr lang="ko-KR" altLang="en-US" sz="2000" dirty="0">
                <a:latin typeface="+mn-ea"/>
              </a:rPr>
              <a:t>인 이유는 </a:t>
            </a:r>
            <a:r>
              <a:rPr lang="en-US" altLang="ko-KR" sz="2000" dirty="0">
                <a:latin typeface="+mn-ea"/>
              </a:rPr>
              <a:t>Margin </a:t>
            </a:r>
            <a:r>
              <a:rPr lang="ko-KR" altLang="en-US" sz="2000" dirty="0">
                <a:latin typeface="+mn-ea"/>
              </a:rPr>
              <a:t>때문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+mn-ea"/>
              </a:rPr>
              <a:t>Margin </a:t>
            </a:r>
            <a:r>
              <a:rPr lang="ko-KR" altLang="en-US" sz="2000" dirty="0">
                <a:latin typeface="+mn-ea"/>
              </a:rPr>
              <a:t>이란 </a:t>
            </a:r>
            <a:r>
              <a:rPr lang="ko-KR" altLang="en-US" sz="2000" dirty="0" err="1">
                <a:latin typeface="+mn-ea"/>
              </a:rPr>
              <a:t>초평면</a:t>
            </a:r>
            <a:r>
              <a:rPr lang="ko-KR" altLang="en-US" sz="2000" dirty="0">
                <a:latin typeface="+mn-ea"/>
              </a:rPr>
              <a:t> 가까이에 있는 </a:t>
            </a:r>
            <a:r>
              <a:rPr lang="en-US" altLang="ko-KR" sz="2000" dirty="0">
                <a:latin typeface="+mn-ea"/>
              </a:rPr>
              <a:t>Support Vector</a:t>
            </a:r>
            <a:r>
              <a:rPr lang="ko-KR" altLang="en-US" sz="2000" dirty="0">
                <a:latin typeface="+mn-ea"/>
              </a:rPr>
              <a:t>에서 </a:t>
            </a:r>
            <a:r>
              <a:rPr lang="ko-KR" altLang="en-US" sz="2000" dirty="0" err="1">
                <a:latin typeface="+mn-ea"/>
              </a:rPr>
              <a:t>초평면</a:t>
            </a:r>
            <a:r>
              <a:rPr lang="ko-KR" altLang="en-US" sz="2000" dirty="0">
                <a:latin typeface="+mn-ea"/>
              </a:rPr>
              <a:t> 까지의 거리의 합을 의미함                     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얼마나 가까이에 있는 </a:t>
            </a:r>
            <a:r>
              <a:rPr lang="en-US" altLang="ko-KR" sz="2000" dirty="0">
                <a:latin typeface="+mn-ea"/>
              </a:rPr>
              <a:t>Support Vector</a:t>
            </a:r>
            <a:r>
              <a:rPr lang="ko-KR" altLang="en-US" sz="2000" dirty="0">
                <a:latin typeface="+mn-ea"/>
              </a:rPr>
              <a:t>까지 사용할지는 </a:t>
            </a:r>
            <a:r>
              <a:rPr lang="en-US" altLang="ko-KR" sz="2000" dirty="0">
                <a:latin typeface="+mn-ea"/>
              </a:rPr>
              <a:t>Parameter </a:t>
            </a:r>
            <a:r>
              <a:rPr lang="ko-KR" altLang="en-US" sz="2000" dirty="0">
                <a:latin typeface="+mn-ea"/>
              </a:rPr>
              <a:t>설정에 따라 </a:t>
            </a:r>
            <a:r>
              <a:rPr lang="ko-KR" altLang="en-US" sz="2000" dirty="0" smtClean="0">
                <a:latin typeface="+mn-ea"/>
              </a:rPr>
              <a:t>다름</a:t>
            </a:r>
            <a:r>
              <a:rPr lang="en-US" altLang="ko-KR" sz="2000" dirty="0" smtClean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+mn-ea"/>
              </a:rPr>
              <a:t>Line 1</a:t>
            </a:r>
            <a:r>
              <a:rPr lang="ko-KR" altLang="en-US" sz="2000" dirty="0">
                <a:latin typeface="+mn-ea"/>
              </a:rPr>
              <a:t>이나 </a:t>
            </a:r>
            <a:r>
              <a:rPr lang="en-US" altLang="ko-KR" sz="2000" dirty="0">
                <a:latin typeface="+mn-ea"/>
              </a:rPr>
              <a:t>Line 3</a:t>
            </a:r>
            <a:r>
              <a:rPr lang="ko-KR" altLang="en-US" sz="2000" dirty="0">
                <a:latin typeface="+mn-ea"/>
              </a:rPr>
              <a:t>같은 경우 가까이 있는 </a:t>
            </a:r>
            <a:r>
              <a:rPr lang="en-US" altLang="ko-KR" sz="2000" dirty="0">
                <a:latin typeface="+mn-ea"/>
              </a:rPr>
              <a:t>Support Vector</a:t>
            </a:r>
            <a:r>
              <a:rPr lang="ko-KR" altLang="en-US" sz="2000" dirty="0">
                <a:latin typeface="+mn-ea"/>
              </a:rPr>
              <a:t>가 조금 위치를 바꾸면 다른 그룹에 포함하게 됨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+mn-ea"/>
            </a:endParaRP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53" name="그룹 152"/>
          <p:cNvGrpSpPr/>
          <p:nvPr/>
        </p:nvGrpSpPr>
        <p:grpSpPr>
          <a:xfrm>
            <a:off x="4698698" y="3508745"/>
            <a:ext cx="2794605" cy="2623559"/>
            <a:chOff x="4657455" y="2777548"/>
            <a:chExt cx="3149444" cy="2956680"/>
          </a:xfrm>
        </p:grpSpPr>
        <p:sp>
          <p:nvSpPr>
            <p:cNvPr id="130" name="타원 129"/>
            <p:cNvSpPr/>
            <p:nvPr/>
          </p:nvSpPr>
          <p:spPr>
            <a:xfrm>
              <a:off x="6674265" y="3751604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7135738" y="3614871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7007551" y="4033615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/>
            <p:cNvSpPr/>
            <p:nvPr/>
          </p:nvSpPr>
          <p:spPr>
            <a:xfrm>
              <a:off x="6674265" y="4381882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7152829" y="4563505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/>
            <p:cNvSpPr/>
            <p:nvPr/>
          </p:nvSpPr>
          <p:spPr>
            <a:xfrm>
              <a:off x="7524888" y="3896882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6930639" y="4845516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7550525" y="4433207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965106" y="4195984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067654" y="3896881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5341119" y="4208803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5144563" y="4608395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862555" y="4608395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5443668" y="3755875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5067653" y="3542230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4760005" y="3858426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657455" y="4285715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6101697" y="3110669"/>
              <a:ext cx="0" cy="26235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5349662" y="3110669"/>
              <a:ext cx="1580977" cy="26235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5272752" y="3110669"/>
              <a:ext cx="1529701" cy="23842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4790233" y="2787774"/>
              <a:ext cx="111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Line 1</a:t>
              </a:r>
              <a:endParaRPr lang="ko-KR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580400" y="2777548"/>
              <a:ext cx="111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Line 2</a:t>
              </a:r>
              <a:endParaRPr lang="ko-KR" altLang="en-US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289703" y="2777548"/>
              <a:ext cx="111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Line 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57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Support Vector Machine</a:t>
            </a:r>
            <a:r>
              <a:rPr lang="ko-KR" altLang="en-US" sz="2400" b="1" dirty="0" smtClean="0">
                <a:latin typeface="+mn-ea"/>
              </a:rPr>
              <a:t>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en-US" altLang="ko-KR" sz="2000" b="1" dirty="0" smtClean="0">
                <a:latin typeface="+mn-ea"/>
              </a:rPr>
              <a:t>SVM </a:t>
            </a:r>
            <a:r>
              <a:rPr lang="ko-KR" altLang="en-US" sz="2000" b="1" dirty="0" smtClean="0">
                <a:latin typeface="+mn-ea"/>
              </a:rPr>
              <a:t>개념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예시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marL="457200" indent="-457200">
              <a:buAutoNum type="arabicParenR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다음 그림에서는 </a:t>
            </a:r>
            <a:r>
              <a:rPr lang="en-US" altLang="ko-KR" sz="2000" dirty="0">
                <a:latin typeface="+mn-ea"/>
              </a:rPr>
              <a:t>SVM</a:t>
            </a:r>
            <a:r>
              <a:rPr lang="ko-KR" altLang="en-US" sz="2000" dirty="0">
                <a:latin typeface="+mn-ea"/>
              </a:rPr>
              <a:t>을 사용하면 어떤 선으로 분류를 하나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+mn-ea"/>
              </a:rPr>
              <a:t>Classification </a:t>
            </a:r>
            <a:r>
              <a:rPr lang="ko-KR" altLang="en-US" sz="2000" dirty="0">
                <a:latin typeface="+mn-ea"/>
              </a:rPr>
              <a:t>관점에서 보면 </a:t>
            </a:r>
            <a:r>
              <a:rPr lang="en-US" altLang="ko-KR" sz="2000" dirty="0">
                <a:latin typeface="+mn-ea"/>
              </a:rPr>
              <a:t>Line 1</a:t>
            </a:r>
            <a:r>
              <a:rPr lang="ko-KR" altLang="en-US" sz="2000" dirty="0">
                <a:latin typeface="+mn-ea"/>
              </a:rPr>
              <a:t>이 맞고 </a:t>
            </a:r>
            <a:r>
              <a:rPr lang="en-US" altLang="ko-KR" sz="2000" dirty="0">
                <a:latin typeface="+mn-ea"/>
              </a:rPr>
              <a:t>Margin </a:t>
            </a:r>
            <a:r>
              <a:rPr lang="ko-KR" altLang="en-US" sz="2000" dirty="0">
                <a:latin typeface="+mn-ea"/>
              </a:rPr>
              <a:t>관점에서 보면 </a:t>
            </a:r>
            <a:r>
              <a:rPr lang="en-US" altLang="ko-KR" sz="2000" dirty="0">
                <a:latin typeface="+mn-ea"/>
              </a:rPr>
              <a:t>Line 2</a:t>
            </a:r>
            <a:r>
              <a:rPr lang="ko-KR" altLang="en-US" sz="2000" dirty="0">
                <a:latin typeface="+mn-ea"/>
              </a:rPr>
              <a:t>가 맞지만 정답은 </a:t>
            </a:r>
            <a:r>
              <a:rPr lang="en-US" altLang="ko-KR" sz="2000" dirty="0">
                <a:latin typeface="+mn-ea"/>
              </a:rPr>
              <a:t>Line 1</a:t>
            </a:r>
            <a:r>
              <a:rPr lang="ko-KR" altLang="en-US" sz="2000" dirty="0">
                <a:latin typeface="+mn-ea"/>
              </a:rPr>
              <a:t>임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이유는 </a:t>
            </a:r>
            <a:r>
              <a:rPr lang="en-US" altLang="ko-KR" sz="2000" dirty="0">
                <a:latin typeface="+mn-ea"/>
              </a:rPr>
              <a:t>SVM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Classification</a:t>
            </a:r>
            <a:r>
              <a:rPr lang="ko-KR" altLang="en-US" sz="2000" dirty="0">
                <a:latin typeface="+mn-ea"/>
              </a:rPr>
              <a:t>을 한 다음에 </a:t>
            </a:r>
            <a:r>
              <a:rPr lang="en-US" altLang="ko-KR" sz="2000" dirty="0">
                <a:latin typeface="+mn-ea"/>
              </a:rPr>
              <a:t>Margin</a:t>
            </a:r>
            <a:r>
              <a:rPr lang="ko-KR" altLang="en-US" sz="2000" dirty="0">
                <a:latin typeface="+mn-ea"/>
              </a:rPr>
              <a:t>이 가장 큰 선을 선택하기 때문에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+mn-ea"/>
            </a:endParaRP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196474" y="3427960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964964" y="3675838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606351" y="3573238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016697" y="3816844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375620" y="3954723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469159" y="3488927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662046" y="3709971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6840905" y="4316748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221338" y="5048504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323886" y="4749401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746903" y="479971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635806" y="522700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88944" y="5253755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273071" y="5563464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7204104" y="4856223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92638" y="5013357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995506" y="545664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798920" y="3613546"/>
            <a:ext cx="11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 1</a:t>
            </a:r>
            <a:endParaRPr lang="ko-KR" altLang="en-US" dirty="0"/>
          </a:p>
        </p:txBody>
      </p:sp>
      <p:cxnSp>
        <p:nvCxnSpPr>
          <p:cNvPr id="48" name="직선 연결선 47"/>
          <p:cNvCxnSpPr/>
          <p:nvPr/>
        </p:nvCxnSpPr>
        <p:spPr>
          <a:xfrm>
            <a:off x="4517764" y="3991982"/>
            <a:ext cx="3612243" cy="1021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4517764" y="3588330"/>
            <a:ext cx="3612243" cy="1638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38841" y="3212072"/>
            <a:ext cx="11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74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Support Vector Machine</a:t>
            </a:r>
            <a:r>
              <a:rPr lang="ko-KR" altLang="en-US" sz="2400" b="1" dirty="0" smtClean="0">
                <a:latin typeface="+mn-ea"/>
              </a:rPr>
              <a:t>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AutoNum type="arabicParenR"/>
            </a:pPr>
            <a:r>
              <a:rPr lang="en-US" altLang="ko-KR" sz="2000" b="1" dirty="0" smtClean="0">
                <a:latin typeface="+mn-ea"/>
              </a:rPr>
              <a:t>SVM </a:t>
            </a:r>
            <a:r>
              <a:rPr lang="ko-KR" altLang="en-US" sz="2000" b="1" dirty="0" smtClean="0">
                <a:latin typeface="+mn-ea"/>
              </a:rPr>
              <a:t>개념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예시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marL="457200" indent="-457200">
              <a:buAutoNum type="arabicParenR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다음 그림에서는 </a:t>
            </a:r>
            <a:r>
              <a:rPr lang="en-US" altLang="ko-KR" sz="2000" dirty="0">
                <a:latin typeface="+mn-ea"/>
              </a:rPr>
              <a:t>SVM</a:t>
            </a:r>
            <a:r>
              <a:rPr lang="ko-KR" altLang="en-US" sz="2000" dirty="0">
                <a:latin typeface="+mn-ea"/>
              </a:rPr>
              <a:t>을 사용하면 어떤 선으로 분류를 하나</a:t>
            </a:r>
            <a:r>
              <a:rPr lang="en-US" altLang="ko-KR" sz="2000" dirty="0">
                <a:latin typeface="+mn-ea"/>
              </a:rPr>
              <a:t>?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정답은 </a:t>
            </a:r>
            <a:r>
              <a:rPr lang="en-US" altLang="ko-KR" sz="2000" dirty="0">
                <a:latin typeface="+mn-ea"/>
              </a:rPr>
              <a:t>Line 1</a:t>
            </a:r>
            <a:r>
              <a:rPr lang="ko-KR" altLang="en-US" sz="2000" dirty="0">
                <a:latin typeface="+mn-ea"/>
              </a:rPr>
              <a:t>임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선형 </a:t>
            </a:r>
            <a:r>
              <a:rPr lang="en-US" altLang="ko-KR" sz="2000" dirty="0">
                <a:latin typeface="+mn-ea"/>
              </a:rPr>
              <a:t>SVM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Outlier</a:t>
            </a:r>
            <a:r>
              <a:rPr lang="ko-KR" altLang="en-US" sz="2000" dirty="0">
                <a:latin typeface="+mn-ea"/>
              </a:rPr>
              <a:t>를 어느 정도 무시하며 최선의 선택을 함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+mn-ea"/>
            </a:endParaRP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3584850" y="2755086"/>
            <a:ext cx="5022300" cy="2881796"/>
            <a:chOff x="4360983" y="2852432"/>
            <a:chExt cx="5022300" cy="2881796"/>
          </a:xfrm>
        </p:grpSpPr>
        <p:sp>
          <p:nvSpPr>
            <p:cNvPr id="28" name="타원 27"/>
            <p:cNvSpPr/>
            <p:nvPr/>
          </p:nvSpPr>
          <p:spPr>
            <a:xfrm>
              <a:off x="6674265" y="3751604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7135738" y="3614871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7007551" y="4033615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4829004" y="4578535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7187013" y="4422499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7524888" y="3896882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6930639" y="4845516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7550525" y="4433207"/>
              <a:ext cx="256374" cy="2820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965106" y="4195984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67654" y="3896881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307251" y="4219562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4965106" y="4913882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426718" y="4074282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443668" y="3755875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067653" y="3542230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760005" y="3858426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657455" y="4285715"/>
              <a:ext cx="205099" cy="21364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>
              <a:off x="5725682" y="3221764"/>
              <a:ext cx="1204957" cy="25124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flipH="1">
              <a:off x="4360983" y="4704510"/>
              <a:ext cx="3902800" cy="209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272752" y="2852432"/>
              <a:ext cx="111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Line 1</a:t>
              </a:r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263783" y="4534874"/>
              <a:ext cx="111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Line 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1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Support Vector Machine</a:t>
            </a:r>
            <a:r>
              <a:rPr lang="ko-KR" altLang="en-US" sz="2400" b="1" dirty="0" smtClean="0">
                <a:latin typeface="+mn-ea"/>
              </a:rPr>
              <a:t>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ko-KR" altLang="en-US" sz="2000" b="1" dirty="0" smtClean="0">
                <a:latin typeface="+mn-ea"/>
              </a:rPr>
              <a:t>비선형 분류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latin typeface="+mn-ea"/>
              </a:rPr>
              <a:t>SVM</a:t>
            </a:r>
            <a:r>
              <a:rPr lang="ko-KR" altLang="en-US" sz="2000" dirty="0">
                <a:latin typeface="+mn-ea"/>
              </a:rPr>
              <a:t>은 선형분류와 더불어 비선형 분류에서도 사용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비선형 분류를 하기 위해서는 주어진 데이터를 고차원 특징 공간으로 사상하는 작업이 필요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효율적으로 실행하기 위해서 </a:t>
            </a:r>
            <a:r>
              <a:rPr lang="ko-KR" altLang="en-US" sz="2000" dirty="0" err="1">
                <a:latin typeface="+mn-ea"/>
              </a:rPr>
              <a:t>커널트릭을</a:t>
            </a:r>
            <a:r>
              <a:rPr lang="ko-KR" altLang="en-US" sz="2000" dirty="0">
                <a:latin typeface="+mn-ea"/>
              </a:rPr>
              <a:t> 사용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이러한 </a:t>
            </a:r>
            <a:r>
              <a:rPr lang="en-US" altLang="ko-KR" sz="2000" dirty="0">
                <a:latin typeface="+mn-ea"/>
              </a:rPr>
              <a:t>Kernel</a:t>
            </a:r>
            <a:r>
              <a:rPr lang="ko-KR" altLang="en-US" sz="2000" dirty="0">
                <a:latin typeface="+mn-ea"/>
              </a:rPr>
              <a:t>을 이용하여 차원을 변경하게 되면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흩어져있는 데이터에 대해서도 차원을 변경하여 간단하게 나눌 수 있다는 장점을 가짐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+mn-ea"/>
              </a:rPr>
              <a:t>주요 </a:t>
            </a:r>
            <a:r>
              <a:rPr lang="en-US" altLang="ko-KR" sz="2000" dirty="0">
                <a:latin typeface="+mn-ea"/>
              </a:rPr>
              <a:t>Kernel</a:t>
            </a:r>
            <a:r>
              <a:rPr lang="ko-KR" altLang="en-US" sz="2000" dirty="0">
                <a:latin typeface="+mn-ea"/>
              </a:rPr>
              <a:t>은 </a:t>
            </a:r>
            <a:r>
              <a:rPr lang="en-US" altLang="ko-KR" sz="2000" dirty="0">
                <a:latin typeface="+mn-ea"/>
              </a:rPr>
              <a:t>Linear Kernel, Polynomial Kernel, RBF(Radial Basis Function)</a:t>
            </a:r>
            <a:r>
              <a:rPr lang="ko-KR" altLang="en-US" sz="2000" dirty="0">
                <a:latin typeface="+mn-ea"/>
              </a:rPr>
              <a:t>이 있음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+mn-ea"/>
            </a:endParaRP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3031525" y="4005987"/>
            <a:ext cx="1" cy="3822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688875" y="4606575"/>
            <a:ext cx="1867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505958" y="3796615"/>
            <a:ext cx="3122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608139" y="368979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903339" y="3655609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562472" y="3655609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29044" y="3655609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07243" y="368979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07876" y="368979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658696" y="368979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957800" y="368979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258433" y="368979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 flipH="1">
            <a:off x="1505958" y="4933205"/>
            <a:ext cx="31225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608139" y="482638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903339" y="4792199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562472" y="4792199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229044" y="4792199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907243" y="482638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207876" y="482638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58696" y="482638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957800" y="482638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58433" y="482638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7238288" y="3675074"/>
            <a:ext cx="3401226" cy="1863001"/>
          </a:xfrm>
          <a:custGeom>
            <a:avLst/>
            <a:gdLst>
              <a:gd name="connsiteX0" fmla="*/ 0 w 2726108"/>
              <a:gd name="connsiteY0" fmla="*/ 0 h 1495532"/>
              <a:gd name="connsiteX1" fmla="*/ 1350235 w 2726108"/>
              <a:gd name="connsiteY1" fmla="*/ 1495514 h 1495532"/>
              <a:gd name="connsiteX2" fmla="*/ 2726108 w 2726108"/>
              <a:gd name="connsiteY2" fmla="*/ 25637 h 149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6108" h="1495532">
                <a:moveTo>
                  <a:pt x="0" y="0"/>
                </a:moveTo>
                <a:cubicBezTo>
                  <a:pt x="447942" y="745620"/>
                  <a:pt x="895884" y="1491241"/>
                  <a:pt x="1350235" y="1495514"/>
                </a:cubicBezTo>
                <a:cubicBezTo>
                  <a:pt x="1804586" y="1499787"/>
                  <a:pt x="2265347" y="762712"/>
                  <a:pt x="2726108" y="256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7377629" y="4685378"/>
            <a:ext cx="3122543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275079" y="3723975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8810713" y="5397069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9430585" y="5141874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8217082" y="5119724"/>
            <a:ext cx="256374" cy="2820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480178" y="4090306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685277" y="4388272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0419931" y="3753886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214832" y="4090305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012340" y="4372318"/>
            <a:ext cx="205099" cy="21364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원호 41"/>
          <p:cNvSpPr/>
          <p:nvPr/>
        </p:nvSpPr>
        <p:spPr>
          <a:xfrm rot="16200000">
            <a:off x="2509618" y="4558963"/>
            <a:ext cx="1043813" cy="1139037"/>
          </a:xfrm>
          <a:prstGeom prst="arc">
            <a:avLst>
              <a:gd name="adj1" fmla="val 16200000"/>
              <a:gd name="adj2" fmla="val 555947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9774</TotalTime>
  <Words>2256</Words>
  <Application>Microsoft Office PowerPoint</Application>
  <PresentationFormat>와이드스크린</PresentationFormat>
  <Paragraphs>624</Paragraphs>
  <Slides>43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맑은 고딕</vt:lpstr>
      <vt:lpstr>함초롬바탕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leekeonhoon</cp:lastModifiedBy>
  <cp:revision>241</cp:revision>
  <dcterms:created xsi:type="dcterms:W3CDTF">2016-12-05T02:51:06Z</dcterms:created>
  <dcterms:modified xsi:type="dcterms:W3CDTF">2017-08-31T10:13:10Z</dcterms:modified>
</cp:coreProperties>
</file>