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7.xml" ContentType="application/vnd.openxmlformats-officedocument.drawingml.chart+xml"/>
  <Override PartName="/ppt/drawings/drawing5.xml" ContentType="application/vnd.openxmlformats-officedocument.drawingml.chartshapes+xml"/>
  <Override PartName="/ppt/charts/chart8.xml" ContentType="application/vnd.openxmlformats-officedocument.drawingml.chart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301" r:id="rId2"/>
    <p:sldId id="302" r:id="rId3"/>
    <p:sldId id="266" r:id="rId4"/>
    <p:sldId id="267" r:id="rId5"/>
    <p:sldId id="268" r:id="rId6"/>
    <p:sldId id="270" r:id="rId7"/>
    <p:sldId id="294" r:id="rId8"/>
    <p:sldId id="295" r:id="rId9"/>
    <p:sldId id="296" r:id="rId10"/>
    <p:sldId id="283" r:id="rId11"/>
    <p:sldId id="297" r:id="rId12"/>
    <p:sldId id="299" r:id="rId13"/>
    <p:sldId id="284" r:id="rId14"/>
    <p:sldId id="300" r:id="rId15"/>
    <p:sldId id="287" r:id="rId16"/>
    <p:sldId id="286" r:id="rId17"/>
    <p:sldId id="288" r:id="rId18"/>
    <p:sldId id="290" r:id="rId19"/>
    <p:sldId id="289" r:id="rId20"/>
    <p:sldId id="291" r:id="rId21"/>
    <p:sldId id="292" r:id="rId22"/>
    <p:sldId id="293" r:id="rId23"/>
    <p:sldId id="269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44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006" autoAdjust="0"/>
    <p:restoredTop sz="95652" autoAdjust="0"/>
  </p:normalViewPr>
  <p:slideViewPr>
    <p:cSldViewPr snapToGrid="0">
      <p:cViewPr varScale="1">
        <p:scale>
          <a:sx n="117" d="100"/>
          <a:sy n="117" d="100"/>
        </p:scale>
        <p:origin x="120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22"/>
    </p:cViewPr>
  </p:sorterViewPr>
  <p:notesViewPr>
    <p:cSldViewPr snapToGrid="0" showGuides="1">
      <p:cViewPr varScale="1">
        <p:scale>
          <a:sx n="70" d="100"/>
          <a:sy n="70" d="100"/>
        </p:scale>
        <p:origin x="248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____1111111111111111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____11111122222222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____22221133333333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____333311444444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5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1166.xlsx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Microsoft_Office_Excel_____3117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6.xml"/><Relationship Id="rId1" Type="http://schemas.openxmlformats.org/officeDocument/2006/relationships/package" Target="../embeddings/Microsoft_Office_Excel_____4118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5119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84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0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/>
            </c:spPr>
          </c:dPt>
          <c:dPt>
            <c:idx val="1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</c:v>
                </c:pt>
                <c:pt idx="10">
                  <c:v>5.85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1.5</c:v>
                </c:pt>
                <c:pt idx="10">
                  <c:v>5.71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844272"/>
        <c:axId val="202129464"/>
      </c:scatterChart>
      <c:valAx>
        <c:axId val="124844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2129464"/>
        <c:crosses val="autoZero"/>
        <c:crossBetween val="midCat"/>
      </c:valAx>
      <c:valAx>
        <c:axId val="202129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844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8575">
              <a:noFill/>
            </a:ln>
          </c:spPr>
          <c:dPt>
            <c:idx val="9"/>
            <c:marker>
              <c:spPr>
                <a:solidFill>
                  <a:srgbClr val="FFC000"/>
                </a:solidFill>
                <a:ln>
                  <a:noFill/>
                </a:ln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  <a:ln>
                  <a:noFill/>
                </a:ln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</c:v>
                </c:pt>
                <c:pt idx="10">
                  <c:v>5.85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1.5</c:v>
                </c:pt>
                <c:pt idx="10">
                  <c:v>5.71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131816"/>
        <c:axId val="207121856"/>
      </c:scatterChart>
      <c:valAx>
        <c:axId val="202131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207121856"/>
        <c:crosses val="autoZero"/>
        <c:crossBetween val="midCat"/>
      </c:valAx>
      <c:valAx>
        <c:axId val="207121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2021318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8575">
              <a:noFill/>
            </a:ln>
          </c:spPr>
          <c:dPt>
            <c:idx val="9"/>
            <c:marker>
              <c:spPr>
                <a:solidFill>
                  <a:srgbClr val="FFC000"/>
                </a:solidFill>
                <a:ln>
                  <a:noFill/>
                </a:ln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  <a:ln>
                  <a:noFill/>
                </a:ln>
              </c:spPr>
            </c:marker>
            <c:bubble3D val="0"/>
          </c:dPt>
          <c:dPt>
            <c:idx val="11"/>
            <c:marker>
              <c:spPr>
                <a:solidFill>
                  <a:srgbClr val="00B050"/>
                </a:solidFill>
                <a:ln>
                  <a:noFill/>
                </a:ln>
              </c:spPr>
            </c:marker>
            <c:bubble3D val="0"/>
          </c:dPt>
          <c:dPt>
            <c:idx val="12"/>
            <c:marker>
              <c:spPr>
                <a:solidFill>
                  <a:srgbClr val="00B050"/>
                </a:solidFill>
              </c:spPr>
            </c:marker>
            <c:bubble3D val="0"/>
          </c:dPt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  <c:pt idx="11">
                  <c:v>1</c:v>
                </c:pt>
                <c:pt idx="12">
                  <c:v>5.85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  <c:pt idx="11">
                  <c:v>1.5</c:v>
                </c:pt>
                <c:pt idx="12">
                  <c:v>5.71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124208"/>
        <c:axId val="207124600"/>
      </c:scatterChart>
      <c:valAx>
        <c:axId val="207124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207124600"/>
        <c:crosses val="autoZero"/>
        <c:crossBetween val="midCat"/>
      </c:valAx>
      <c:valAx>
        <c:axId val="2071246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20712420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8575">
              <a:noFill/>
            </a:ln>
          </c:spPr>
          <c:dPt>
            <c:idx val="9"/>
            <c:marker>
              <c:spPr>
                <a:solidFill>
                  <a:srgbClr val="FFC000"/>
                </a:solidFill>
                <a:ln>
                  <a:noFill/>
                </a:ln>
              </c:spPr>
            </c:marker>
            <c:bubble3D val="0"/>
          </c:dPt>
          <c:dPt>
            <c:idx val="10"/>
            <c:marker>
              <c:spPr>
                <a:solidFill>
                  <a:srgbClr val="FF0000"/>
                </a:solidFill>
                <a:ln>
                  <a:noFill/>
                </a:ln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8</c:v>
                </c:pt>
                <c:pt idx="7">
                  <c:v>9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8</c:v>
                </c:pt>
                <c:pt idx="6">
                  <c:v>9</c:v>
                </c:pt>
                <c:pt idx="7">
                  <c:v>8</c:v>
                </c:pt>
                <c:pt idx="8">
                  <c:v>9</c:v>
                </c:pt>
                <c:pt idx="9">
                  <c:v>1.8</c:v>
                </c:pt>
                <c:pt idx="10">
                  <c:v>8.5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124992"/>
        <c:axId val="207125384"/>
      </c:scatterChart>
      <c:valAx>
        <c:axId val="207124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207125384"/>
        <c:crosses val="autoZero"/>
        <c:crossBetween val="midCat"/>
      </c:valAx>
      <c:valAx>
        <c:axId val="207125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ko-KR"/>
            </a:pPr>
            <a:endParaRPr lang="ko-KR"/>
          </a:p>
        </c:txPr>
        <c:crossAx val="2071249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84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noFill/>
                <a:round/>
              </a:ln>
              <a:effectLst/>
            </c:spPr>
          </c:marker>
          <c:dPt>
            <c:idx val="0"/>
            <c:marker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1"/>
            <c:marker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2"/>
            <c:marker>
              <c:spPr>
                <a:solidFill>
                  <a:schemeClr val="tx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3"/>
            <c:marker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4"/>
            <c:marker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5"/>
            <c:marker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6"/>
            <c:marker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7"/>
            <c:marker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8"/>
            <c:marker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5.5</c:v>
                </c:pt>
                <c:pt idx="4">
                  <c:v>5.7</c:v>
                </c:pt>
                <c:pt idx="5">
                  <c:v>8</c:v>
                </c:pt>
                <c:pt idx="6">
                  <c:v>8.2000000000000011</c:v>
                </c:pt>
                <c:pt idx="7">
                  <c:v>9.1</c:v>
                </c:pt>
                <c:pt idx="8">
                  <c:v>9.3000000000000007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6</c:v>
                </c:pt>
                <c:pt idx="2">
                  <c:v>2.8</c:v>
                </c:pt>
                <c:pt idx="3">
                  <c:v>5.5</c:v>
                </c:pt>
                <c:pt idx="4">
                  <c:v>8.5</c:v>
                </c:pt>
                <c:pt idx="5">
                  <c:v>1.5</c:v>
                </c:pt>
                <c:pt idx="6">
                  <c:v>7.9</c:v>
                </c:pt>
                <c:pt idx="7">
                  <c:v>1.6</c:v>
                </c:pt>
                <c:pt idx="8">
                  <c:v>2.6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985032"/>
        <c:axId val="206985424"/>
      </c:scatterChart>
      <c:valAx>
        <c:axId val="206985032"/>
        <c:scaling>
          <c:orientation val="minMax"/>
          <c:max val="1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985424"/>
        <c:crosses val="autoZero"/>
        <c:crossBetween val="midCat"/>
        <c:majorUnit val="2"/>
      </c:valAx>
      <c:valAx>
        <c:axId val="206985424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985032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noFill/>
                <a:round/>
              </a:ln>
              <a:effectLst/>
            </c:spPr>
          </c:marker>
          <c:dPt>
            <c:idx val="0"/>
            <c:marker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1"/>
            <c:marker>
              <c:spPr>
                <a:solidFill>
                  <a:srgbClr val="FFC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2"/>
            <c:marker>
              <c:spPr>
                <a:solidFill>
                  <a:schemeClr val="tx1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3"/>
            <c:marker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4"/>
            <c:marker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5"/>
            <c:marker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6"/>
            <c:marker>
              <c:spPr>
                <a:solidFill>
                  <a:schemeClr val="accent6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7"/>
            <c:marker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dPt>
            <c:idx val="8"/>
            <c:marker>
              <c:spPr>
                <a:solidFill>
                  <a:srgbClr val="FF0000"/>
                </a:solidFill>
                <a:ln w="9525">
                  <a:noFill/>
                  <a:round/>
                </a:ln>
                <a:effectLst/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5.5</c:v>
                </c:pt>
                <c:pt idx="4">
                  <c:v>5.7</c:v>
                </c:pt>
                <c:pt idx="5">
                  <c:v>8</c:v>
                </c:pt>
                <c:pt idx="6">
                  <c:v>8.2000000000000011</c:v>
                </c:pt>
                <c:pt idx="7">
                  <c:v>9.1</c:v>
                </c:pt>
                <c:pt idx="8">
                  <c:v>9.3000000000000007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6</c:v>
                </c:pt>
                <c:pt idx="2">
                  <c:v>2.8</c:v>
                </c:pt>
                <c:pt idx="3">
                  <c:v>5.5</c:v>
                </c:pt>
                <c:pt idx="4">
                  <c:v>8.5</c:v>
                </c:pt>
                <c:pt idx="5">
                  <c:v>1.5</c:v>
                </c:pt>
                <c:pt idx="6">
                  <c:v>7.9</c:v>
                </c:pt>
                <c:pt idx="7">
                  <c:v>1.6</c:v>
                </c:pt>
                <c:pt idx="8">
                  <c:v>2.6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65360"/>
        <c:axId val="206065752"/>
      </c:scatterChart>
      <c:valAx>
        <c:axId val="206065360"/>
        <c:scaling>
          <c:orientation val="minMax"/>
          <c:max val="1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065752"/>
        <c:crosses val="autoZero"/>
        <c:crossBetween val="midCat"/>
        <c:majorUnit val="2"/>
      </c:valAx>
      <c:valAx>
        <c:axId val="206065752"/>
        <c:scaling>
          <c:orientation val="minMax"/>
          <c:max val="1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606536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0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/>
            </c:spPr>
          </c:dPt>
          <c:dPt>
            <c:idx val="1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0.4</c:v>
                </c:pt>
                <c:pt idx="2">
                  <c:v>0.2</c:v>
                </c:pt>
                <c:pt idx="3">
                  <c:v>0.5</c:v>
                </c:pt>
                <c:pt idx="4">
                  <c:v>0.5</c:v>
                </c:pt>
                <c:pt idx="5">
                  <c:v>0.8</c:v>
                </c:pt>
                <c:pt idx="6">
                  <c:v>0.8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0.1</c:v>
                </c:pt>
                <c:pt idx="2">
                  <c:v>0.4</c:v>
                </c:pt>
                <c:pt idx="3">
                  <c:v>0.4</c:v>
                </c:pt>
                <c:pt idx="4">
                  <c:v>0.60000000000000009</c:v>
                </c:pt>
                <c:pt idx="5">
                  <c:v>0.4</c:v>
                </c:pt>
                <c:pt idx="6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067712"/>
        <c:axId val="206068496"/>
      </c:scatterChart>
      <c:valAx>
        <c:axId val="206067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068496"/>
        <c:crosses val="autoZero"/>
        <c:crossBetween val="midCat"/>
      </c:valAx>
      <c:valAx>
        <c:axId val="206068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067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0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/>
            </c:spPr>
          </c:dPt>
          <c:dPt>
            <c:idx val="1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0.4</c:v>
                </c:pt>
                <c:pt idx="2">
                  <c:v>0.2</c:v>
                </c:pt>
                <c:pt idx="3">
                  <c:v>0.5</c:v>
                </c:pt>
                <c:pt idx="4">
                  <c:v>0.5</c:v>
                </c:pt>
                <c:pt idx="5">
                  <c:v>0.8</c:v>
                </c:pt>
                <c:pt idx="6">
                  <c:v>0.8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0.1</c:v>
                </c:pt>
                <c:pt idx="2">
                  <c:v>0.4</c:v>
                </c:pt>
                <c:pt idx="3">
                  <c:v>0.4</c:v>
                </c:pt>
                <c:pt idx="4">
                  <c:v>0.60000000000000009</c:v>
                </c:pt>
                <c:pt idx="5">
                  <c:v>0.4</c:v>
                </c:pt>
                <c:pt idx="6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982680"/>
        <c:axId val="206982288"/>
      </c:scatterChart>
      <c:valAx>
        <c:axId val="2069826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982288"/>
        <c:crosses val="autoZero"/>
        <c:crossBetween val="midCat"/>
      </c:valAx>
      <c:valAx>
        <c:axId val="20698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9826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22933070866142"/>
          <c:y val="9.459345978575967E-2"/>
          <c:w val="0.67089370078740163"/>
          <c:h val="0.749944420605441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X-Y 값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Pt>
            <c:idx val="0"/>
            <c:marker>
              <c:spPr>
                <a:solidFill>
                  <a:schemeClr val="accent6">
                    <a:lumMod val="60000"/>
                    <a:lumOff val="40000"/>
                  </a:schemeClr>
                </a:solidFill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  <a:round/>
                </a:ln>
                <a:effectLst/>
              </c:spPr>
            </c:marker>
            <c:bubble3D val="0"/>
            <c:spPr>
              <a:ln w="25400" cap="rnd">
                <a:solidFill>
                  <a:schemeClr val="accent6">
                    <a:lumMod val="60000"/>
                    <a:lumOff val="40000"/>
                  </a:schemeClr>
                </a:solidFill>
                <a:round/>
              </a:ln>
              <a:effectLst/>
            </c:spPr>
          </c:dPt>
          <c:dPt>
            <c:idx val="1"/>
            <c:marker>
              <c:spPr>
                <a:solidFill>
                  <a:schemeClr val="accent4">
                    <a:lumMod val="60000"/>
                    <a:lumOff val="40000"/>
                  </a:schemeClr>
                </a:solidFill>
                <a:ln w="9525">
                  <a:solidFill>
                    <a:schemeClr val="accent1"/>
                  </a:solidFill>
                  <a:round/>
                </a:ln>
                <a:effectLst/>
              </c:spPr>
            </c:marker>
            <c:bubble3D val="0"/>
          </c:dPt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0.4</c:v>
                </c:pt>
                <c:pt idx="2">
                  <c:v>0.2</c:v>
                </c:pt>
                <c:pt idx="3">
                  <c:v>0.5</c:v>
                </c:pt>
                <c:pt idx="4">
                  <c:v>0.5</c:v>
                </c:pt>
                <c:pt idx="5">
                  <c:v>0.8</c:v>
                </c:pt>
                <c:pt idx="6">
                  <c:v>0.8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0.1</c:v>
                </c:pt>
                <c:pt idx="2">
                  <c:v>0.4</c:v>
                </c:pt>
                <c:pt idx="3">
                  <c:v>0.4</c:v>
                </c:pt>
                <c:pt idx="4">
                  <c:v>0.60000000000000009</c:v>
                </c:pt>
                <c:pt idx="5">
                  <c:v>0.4</c:v>
                </c:pt>
                <c:pt idx="6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123424"/>
        <c:axId val="206981896"/>
      </c:scatterChart>
      <c:valAx>
        <c:axId val="207123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6981896"/>
        <c:crosses val="autoZero"/>
        <c:crossBetween val="midCat"/>
      </c:valAx>
      <c:valAx>
        <c:axId val="206981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ko-KR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71234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0.40196</cdr:y>
    </cdr:from>
    <cdr:to>
      <cdr:x>0.08268</cdr:x>
      <cdr:y>0.48935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60533" y="1584188"/>
          <a:ext cx="360030" cy="504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400" dirty="0" smtClean="0"/>
            <a:t>y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0.45275</cdr:x>
      <cdr:y>0.93009</cdr:y>
    </cdr:from>
    <cdr:to>
      <cdr:x>0.54725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759964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400" dirty="0"/>
            <a:t>x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0.20571</cdr:x>
      <cdr:y>0.78256</cdr:y>
    </cdr:from>
    <cdr:to>
      <cdr:x>0.20571</cdr:x>
      <cdr:y>0.88742</cdr:y>
    </cdr:to>
    <cdr:cxnSp macro="">
      <cdr:nvCxnSpPr>
        <cdr:cNvPr id="26" name="직선 화살표 연결선 25"/>
        <cdr:cNvCxnSpPr/>
      </cdr:nvCxnSpPr>
      <cdr:spPr>
        <a:xfrm xmlns:a="http://schemas.openxmlformats.org/drawingml/2006/main" flipV="1">
          <a:off x="1253988" y="3224315"/>
          <a:ext cx="0" cy="432048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chemeClr val="accent6">
              <a:lumMod val="60000"/>
              <a:lumOff val="40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0.14891</cdr:x>
      <cdr:y>0.90702</cdr:y>
    </cdr:from>
    <cdr:to>
      <cdr:x>0.29263</cdr:x>
      <cdr:y>0.9898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907778" y="3737132"/>
          <a:ext cx="876117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smtClean="0"/>
            <a:t>클러스터 </a:t>
          </a:r>
          <a:r>
            <a:rPr lang="en-US" altLang="ko-KR" sz="900" smtClean="0"/>
            <a:t>0</a:t>
          </a:r>
          <a:r>
            <a:rPr lang="ko-KR" altLang="en-US" sz="90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초기 중심점</a:t>
          </a:r>
          <a:endParaRPr lang="ko-KR" altLang="en-US" sz="900" dirty="0"/>
        </a:p>
      </cdr:txBody>
    </cdr:sp>
  </cdr:relSizeAnchor>
  <cdr:relSizeAnchor xmlns:cdr="http://schemas.openxmlformats.org/drawingml/2006/chartDrawing">
    <cdr:from>
      <cdr:x>0.3039</cdr:x>
      <cdr:y>0.90453</cdr:y>
    </cdr:from>
    <cdr:to>
      <cdr:x>0.45414</cdr:x>
      <cdr:y>0.98731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1852584" y="3726886"/>
          <a:ext cx="915863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smtClean="0"/>
            <a:t>클러스터 </a:t>
          </a:r>
          <a:r>
            <a:rPr lang="en-US" altLang="ko-KR" sz="900" smtClean="0"/>
            <a:t>2</a:t>
          </a:r>
          <a:r>
            <a:rPr lang="ko-KR" altLang="en-US" sz="90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초기 중심점</a:t>
          </a:r>
          <a:endParaRPr lang="ko-KR" altLang="en-US" sz="9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0.40196</cdr:y>
    </cdr:from>
    <cdr:to>
      <cdr:x>0.08268</cdr:x>
      <cdr:y>0.48935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60533" y="1584188"/>
          <a:ext cx="360030" cy="504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400" dirty="0" smtClean="0"/>
            <a:t>y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0.45275</cdr:x>
      <cdr:y>0.93009</cdr:y>
    </cdr:from>
    <cdr:to>
      <cdr:x>0.54725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759964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400" dirty="0"/>
            <a:t>x</a:t>
          </a:r>
          <a:r>
            <a:rPr lang="ko-KR" altLang="en-US" sz="1400" dirty="0" smtClean="0"/>
            <a:t>축</a:t>
          </a:r>
          <a:endParaRPr lang="ko-KR" altLang="en-US" sz="1400" dirty="0"/>
        </a:p>
      </cdr:txBody>
    </cdr:sp>
  </cdr:relSizeAnchor>
  <cdr:relSizeAnchor xmlns:cdr="http://schemas.openxmlformats.org/drawingml/2006/chartDrawing">
    <cdr:from>
      <cdr:x>0.83679</cdr:x>
      <cdr:y>0.38449</cdr:y>
    </cdr:from>
    <cdr:to>
      <cdr:x>0.96673</cdr:x>
      <cdr:y>0.45439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101083" y="1584176"/>
          <a:ext cx="792088" cy="2880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 smtClean="0"/>
            <a:t>(5.85, 5.71)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0.83679</cdr:x>
      <cdr:y>0.69907</cdr:y>
    </cdr:from>
    <cdr:to>
      <cdr:x>0.93129</cdr:x>
      <cdr:y>0.7515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101083" y="2880320"/>
          <a:ext cx="576064" cy="216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100" dirty="0" smtClean="0"/>
            <a:t>(1, 1.5)</a:t>
          </a:r>
          <a:endParaRPr lang="ko-KR" altLang="en-US" sz="1100" dirty="0"/>
        </a:p>
      </cdr:txBody>
    </cdr:sp>
  </cdr:relSizeAnchor>
  <cdr:relSizeAnchor xmlns:cdr="http://schemas.openxmlformats.org/drawingml/2006/chartDrawing">
    <cdr:from>
      <cdr:x>0.22255</cdr:x>
      <cdr:y>0.73402</cdr:y>
    </cdr:from>
    <cdr:to>
      <cdr:x>0.83679</cdr:x>
      <cdr:y>0.73402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356667" y="3024336"/>
          <a:ext cx="3744416" cy="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FFC000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0.5533</cdr:x>
      <cdr:y>0.41944</cdr:y>
    </cdr:from>
    <cdr:to>
      <cdr:x>0.83679</cdr:x>
      <cdr:y>0.41944</cdr:y>
    </cdr:to>
    <cdr:cxnSp macro="">
      <cdr:nvCxnSpPr>
        <cdr:cNvPr id="21" name="직선 화살표 연결선 20"/>
        <cdr:cNvCxnSpPr>
          <a:stCxn xmlns:a="http://schemas.openxmlformats.org/drawingml/2006/main" id="5" idx="1"/>
        </cdr:cNvCxnSpPr>
      </cdr:nvCxnSpPr>
      <cdr:spPr>
        <a:xfrm xmlns:a="http://schemas.openxmlformats.org/drawingml/2006/main" flipH="1">
          <a:off x="3372891" y="1728192"/>
          <a:ext cx="1728192" cy="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FF0000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0.20571</cdr:x>
      <cdr:y>0.78256</cdr:y>
    </cdr:from>
    <cdr:to>
      <cdr:x>0.20571</cdr:x>
      <cdr:y>0.88742</cdr:y>
    </cdr:to>
    <cdr:cxnSp macro="">
      <cdr:nvCxnSpPr>
        <cdr:cNvPr id="26" name="직선 화살표 연결선 25"/>
        <cdr:cNvCxnSpPr/>
      </cdr:nvCxnSpPr>
      <cdr:spPr>
        <a:xfrm xmlns:a="http://schemas.openxmlformats.org/drawingml/2006/main" flipV="1">
          <a:off x="1253988" y="3224315"/>
          <a:ext cx="0" cy="432048"/>
        </a:xfrm>
        <a:prstGeom xmlns:a="http://schemas.openxmlformats.org/drawingml/2006/main" prst="straightConnector1">
          <a:avLst/>
        </a:prstGeom>
        <a:ln xmlns:a="http://schemas.openxmlformats.org/drawingml/2006/main" w="19050"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0.15594</cdr:x>
      <cdr:y>0.88183</cdr:y>
    </cdr:from>
    <cdr:to>
      <cdr:x>0.29966</cdr:x>
      <cdr:y>0.96461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950610" y="3633344"/>
          <a:ext cx="876136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smtClean="0"/>
            <a:t>클러스터 </a:t>
          </a:r>
          <a:r>
            <a:rPr lang="en-US" altLang="ko-KR" sz="900" smtClean="0"/>
            <a:t>0</a:t>
          </a:r>
          <a:r>
            <a:rPr lang="ko-KR" altLang="en-US" sz="90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두 번째 중심점</a:t>
          </a:r>
          <a:endParaRPr lang="ko-KR" altLang="en-US" sz="900" dirty="0"/>
        </a:p>
      </cdr:txBody>
    </cdr:sp>
  </cdr:relSizeAnchor>
  <cdr:relSizeAnchor xmlns:cdr="http://schemas.openxmlformats.org/drawingml/2006/chartDrawing">
    <cdr:from>
      <cdr:x>0.30632</cdr:x>
      <cdr:y>0.87971</cdr:y>
    </cdr:from>
    <cdr:to>
      <cdr:x>0.45656</cdr:x>
      <cdr:y>0.96249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1867343" y="3624595"/>
          <a:ext cx="915845" cy="34107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900" smtClean="0"/>
            <a:t>클러스터 </a:t>
          </a:r>
          <a:r>
            <a:rPr lang="en-US" altLang="ko-KR" sz="900" smtClean="0"/>
            <a:t>1</a:t>
          </a:r>
          <a:r>
            <a:rPr lang="ko-KR" altLang="en-US" sz="900" smtClean="0"/>
            <a:t>의 </a:t>
          </a:r>
          <a:endParaRPr lang="en-US" altLang="ko-KR" sz="900" dirty="0" smtClean="0"/>
        </a:p>
        <a:p xmlns:a="http://schemas.openxmlformats.org/drawingml/2006/main">
          <a:r>
            <a:rPr lang="ko-KR" altLang="en-US" sz="900" dirty="0" smtClean="0"/>
            <a:t>두 번째  중심점</a:t>
          </a:r>
          <a:endParaRPr lang="ko-KR" altLang="en-US" sz="90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0.0122</cdr:x>
      <cdr:y>0.39465</cdr:y>
    </cdr:from>
    <cdr:to>
      <cdr:x>0.10131</cdr:x>
      <cdr:y>0.4975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134106" y="1566354"/>
          <a:ext cx="423754" cy="54318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800" dirty="0" smtClean="0"/>
            <a:t>y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0.43507</cdr:x>
      <cdr:y>0.93009</cdr:y>
    </cdr:from>
    <cdr:to>
      <cdr:x>0.52957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652162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800" dirty="0"/>
            <a:t>x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0.83802</cdr:x>
      <cdr:y>0.17477</cdr:y>
    </cdr:from>
    <cdr:to>
      <cdr:x>0.97961</cdr:x>
      <cdr:y>0.24737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108570" y="720093"/>
          <a:ext cx="863124" cy="2991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(8.5, 8.5)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0.83939</cdr:x>
      <cdr:y>0.67844</cdr:y>
    </cdr:from>
    <cdr:to>
      <cdr:x>1</cdr:x>
      <cdr:y>0.74997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116920" y="2795330"/>
          <a:ext cx="979079" cy="2947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(1.8, 1.8)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0.28182</cdr:x>
      <cdr:y>0.71339</cdr:y>
    </cdr:from>
    <cdr:to>
      <cdr:x>0.83939</cdr:x>
      <cdr:y>0.71654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717953" y="2939342"/>
          <a:ext cx="3398992" cy="12986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FFC000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0.73048</cdr:x>
      <cdr:y>0.20972</cdr:y>
    </cdr:from>
    <cdr:to>
      <cdr:x>0.83802</cdr:x>
      <cdr:y>0.21107</cdr:y>
    </cdr:to>
    <cdr:cxnSp macro="">
      <cdr:nvCxnSpPr>
        <cdr:cNvPr id="21" name="직선 화살표 연결선 20"/>
        <cdr:cNvCxnSpPr>
          <a:stCxn xmlns:a="http://schemas.openxmlformats.org/drawingml/2006/main" id="5" idx="1"/>
        </cdr:cNvCxnSpPr>
      </cdr:nvCxnSpPr>
      <cdr:spPr>
        <a:xfrm xmlns:a="http://schemas.openxmlformats.org/drawingml/2006/main" flipH="1" flipV="1">
          <a:off x="4453006" y="864095"/>
          <a:ext cx="655564" cy="556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FF0000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0.10443</cdr:x>
      <cdr:y>0.73402</cdr:y>
    </cdr:from>
    <cdr:to>
      <cdr:x>0.19893</cdr:x>
      <cdr:y>0.73402</cdr:y>
    </cdr:to>
    <cdr:cxnSp macro="">
      <cdr:nvCxnSpPr>
        <cdr:cNvPr id="26" name="직선 화살표 연결선 25"/>
        <cdr:cNvCxnSpPr/>
      </cdr:nvCxnSpPr>
      <cdr:spPr>
        <a:xfrm xmlns:a="http://schemas.openxmlformats.org/drawingml/2006/main">
          <a:off x="636587" y="3024336"/>
          <a:ext cx="576064" cy="1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00B050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</cdr:x>
      <cdr:y>0.72768</cdr:y>
    </cdr:from>
    <cdr:to>
      <cdr:x>0.13117</cdr:x>
      <cdr:y>0.81046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-2731879" y="2998223"/>
          <a:ext cx="799597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00" smtClean="0"/>
            <a:t>클러스터 </a:t>
          </a:r>
          <a:r>
            <a:rPr lang="en-US" altLang="ko-KR" sz="1000" smtClean="0"/>
            <a:t>0</a:t>
          </a:r>
          <a:r>
            <a:rPr lang="ko-KR" altLang="en-US" sz="1000" smtClean="0"/>
            <a:t>의 </a:t>
          </a:r>
          <a:endParaRPr lang="en-US" altLang="ko-KR" sz="1000" dirty="0" smtClean="0"/>
        </a:p>
        <a:p xmlns:a="http://schemas.openxmlformats.org/drawingml/2006/main">
          <a:r>
            <a:rPr lang="ko-KR" altLang="en-US" sz="1000" dirty="0" smtClean="0"/>
            <a:t>세 번째 중심점</a:t>
          </a:r>
          <a:endParaRPr lang="ko-KR" altLang="en-US" sz="1000" dirty="0"/>
        </a:p>
      </cdr:txBody>
    </cdr:sp>
  </cdr:relSizeAnchor>
  <cdr:relSizeAnchor xmlns:cdr="http://schemas.openxmlformats.org/drawingml/2006/chartDrawing">
    <cdr:from>
      <cdr:x>0.65746</cdr:x>
      <cdr:y>0.38909</cdr:y>
    </cdr:from>
    <cdr:to>
      <cdr:x>0.826</cdr:x>
      <cdr:y>0.47187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4007876" y="1603141"/>
          <a:ext cx="1027390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50" smtClean="0"/>
            <a:t>클러스터 </a:t>
          </a:r>
          <a:r>
            <a:rPr lang="en-US" altLang="ko-KR" sz="1050" smtClean="0"/>
            <a:t>1</a:t>
          </a:r>
          <a:r>
            <a:rPr lang="ko-KR" altLang="en-US" sz="1050" smtClean="0"/>
            <a:t>의 </a:t>
          </a:r>
          <a:endParaRPr lang="en-US" altLang="ko-KR" sz="1050" dirty="0" smtClean="0"/>
        </a:p>
        <a:p xmlns:a="http://schemas.openxmlformats.org/drawingml/2006/main">
          <a:r>
            <a:rPr lang="ko-KR" altLang="en-US" sz="1050" dirty="0" smtClean="0"/>
            <a:t>세 번째 중심점</a:t>
          </a:r>
          <a:endParaRPr lang="ko-KR" altLang="en-US" sz="1050" dirty="0"/>
        </a:p>
      </cdr:txBody>
    </cdr:sp>
  </cdr:relSizeAnchor>
  <cdr:relSizeAnchor xmlns:cdr="http://schemas.openxmlformats.org/drawingml/2006/chartDrawing">
    <cdr:from>
      <cdr:x>0.5533</cdr:x>
      <cdr:y>0.41944</cdr:y>
    </cdr:from>
    <cdr:to>
      <cdr:x>0.65961</cdr:x>
      <cdr:y>0.41944</cdr:y>
    </cdr:to>
    <cdr:cxnSp macro="">
      <cdr:nvCxnSpPr>
        <cdr:cNvPr id="22" name="직선 화살표 연결선 21"/>
        <cdr:cNvCxnSpPr/>
      </cdr:nvCxnSpPr>
      <cdr:spPr>
        <a:xfrm xmlns:a="http://schemas.openxmlformats.org/drawingml/2006/main" flipH="1">
          <a:off x="3372892" y="1728192"/>
          <a:ext cx="648071" cy="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00B050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0.40196</cdr:y>
    </cdr:from>
    <cdr:to>
      <cdr:x>0.08268</cdr:x>
      <cdr:y>0.48935</cdr:y>
    </cdr:to>
    <cdr:sp macro="" textlink="">
      <cdr:nvSpPr>
        <cdr:cNvPr id="2" name="TextBox 1"/>
        <cdr:cNvSpPr txBox="1"/>
      </cdr:nvSpPr>
      <cdr:spPr>
        <a:xfrm xmlns:a="http://schemas.openxmlformats.org/drawingml/2006/main" rot="5400000">
          <a:off x="60533" y="1584188"/>
          <a:ext cx="360030" cy="50402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vert="vert270" wrap="none" rtlCol="0"/>
        <a:lstStyle xmlns:a="http://schemas.openxmlformats.org/drawingml/2006/main"/>
        <a:p xmlns:a="http://schemas.openxmlformats.org/drawingml/2006/main">
          <a:r>
            <a:rPr lang="en-US" altLang="ko-KR" sz="1800" dirty="0" smtClean="0"/>
            <a:t>y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0.43756</cdr:x>
      <cdr:y>0.93009</cdr:y>
    </cdr:from>
    <cdr:to>
      <cdr:x>0.53206</cdr:x>
      <cdr:y>1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2667371" y="3832187"/>
          <a:ext cx="576072" cy="28804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800" dirty="0" smtClean="0"/>
            <a:t>x</a:t>
          </a:r>
          <a:r>
            <a:rPr lang="ko-KR" altLang="en-US" sz="1800" dirty="0" smtClean="0"/>
            <a:t>축</a:t>
          </a:r>
          <a:endParaRPr lang="ko-KR" altLang="en-US" sz="1800" dirty="0"/>
        </a:p>
      </cdr:txBody>
    </cdr:sp>
  </cdr:relSizeAnchor>
  <cdr:relSizeAnchor xmlns:cdr="http://schemas.openxmlformats.org/drawingml/2006/chartDrawing">
    <cdr:from>
      <cdr:x>0.83802</cdr:x>
      <cdr:y>0.17477</cdr:y>
    </cdr:from>
    <cdr:to>
      <cdr:x>0.9908</cdr:x>
      <cdr:y>0.25093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5108569" y="720092"/>
          <a:ext cx="931327" cy="3137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(8.5, 8.5)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0.83939</cdr:x>
      <cdr:y>0.67844</cdr:y>
    </cdr:from>
    <cdr:to>
      <cdr:x>0.9882</cdr:x>
      <cdr:y>0.74836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5116920" y="2795329"/>
          <a:ext cx="907171" cy="28807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ko-KR" sz="1600" dirty="0" smtClean="0"/>
            <a:t>(1.8, 1.8)</a:t>
          </a:r>
          <a:endParaRPr lang="ko-KR" altLang="en-US" sz="1600" dirty="0"/>
        </a:p>
      </cdr:txBody>
    </cdr:sp>
  </cdr:relSizeAnchor>
  <cdr:relSizeAnchor xmlns:cdr="http://schemas.openxmlformats.org/drawingml/2006/chartDrawing">
    <cdr:from>
      <cdr:x>0.26559</cdr:x>
      <cdr:y>0.71339</cdr:y>
    </cdr:from>
    <cdr:to>
      <cdr:x>0.83939</cdr:x>
      <cdr:y>0.71775</cdr:y>
    </cdr:to>
    <cdr:cxnSp macro="">
      <cdr:nvCxnSpPr>
        <cdr:cNvPr id="10" name="직선 화살표 연결선 9"/>
        <cdr:cNvCxnSpPr/>
      </cdr:nvCxnSpPr>
      <cdr:spPr>
        <a:xfrm xmlns:a="http://schemas.openxmlformats.org/drawingml/2006/main" flipH="1">
          <a:off x="1619046" y="2939332"/>
          <a:ext cx="3497875" cy="17945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FFC000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0.71867</cdr:x>
      <cdr:y>0.20459</cdr:y>
    </cdr:from>
    <cdr:to>
      <cdr:x>0.83802</cdr:x>
      <cdr:y>0.21285</cdr:y>
    </cdr:to>
    <cdr:cxnSp macro="">
      <cdr:nvCxnSpPr>
        <cdr:cNvPr id="21" name="직선 화살표 연결선 20"/>
        <cdr:cNvCxnSpPr>
          <a:stCxn xmlns:a="http://schemas.openxmlformats.org/drawingml/2006/main" id="5" idx="1"/>
        </cdr:cNvCxnSpPr>
      </cdr:nvCxnSpPr>
      <cdr:spPr>
        <a:xfrm xmlns:a="http://schemas.openxmlformats.org/drawingml/2006/main" flipH="1" flipV="1">
          <a:off x="4381013" y="842960"/>
          <a:ext cx="727556" cy="34028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FF0000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0.25352</cdr:x>
      <cdr:y>0.5387</cdr:y>
    </cdr:from>
    <cdr:to>
      <cdr:x>0.25799</cdr:x>
      <cdr:y>0.69907</cdr:y>
    </cdr:to>
    <cdr:cxnSp macro="">
      <cdr:nvCxnSpPr>
        <cdr:cNvPr id="26" name="직선 화살표 연결선 25"/>
        <cdr:cNvCxnSpPr/>
      </cdr:nvCxnSpPr>
      <cdr:spPr>
        <a:xfrm xmlns:a="http://schemas.openxmlformats.org/drawingml/2006/main">
          <a:off x="1545473" y="2219551"/>
          <a:ext cx="27235" cy="660780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00B050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0.18081</cdr:x>
      <cdr:y>0.43571</cdr:y>
    </cdr:from>
    <cdr:to>
      <cdr:x>0.33973</cdr:x>
      <cdr:y>0.51849</cdr:y>
    </cdr:to>
    <cdr:sp macro="" textlink="">
      <cdr:nvSpPr>
        <cdr:cNvPr id="30" name="TextBox 1"/>
        <cdr:cNvSpPr txBox="1"/>
      </cdr:nvSpPr>
      <cdr:spPr>
        <a:xfrm xmlns:a="http://schemas.openxmlformats.org/drawingml/2006/main">
          <a:off x="1102199" y="1795206"/>
          <a:ext cx="968792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50" smtClean="0"/>
            <a:t>클러스터 </a:t>
          </a:r>
          <a:r>
            <a:rPr lang="en-US" altLang="ko-KR" sz="1050" smtClean="0"/>
            <a:t>0</a:t>
          </a:r>
          <a:r>
            <a:rPr lang="ko-KR" altLang="en-US" sz="1050" smtClean="0"/>
            <a:t>의 </a:t>
          </a:r>
          <a:endParaRPr lang="en-US" altLang="ko-KR" sz="1050" dirty="0"/>
        </a:p>
        <a:p xmlns:a="http://schemas.openxmlformats.org/drawingml/2006/main">
          <a:r>
            <a:rPr lang="ko-KR" altLang="en-US" sz="1050" dirty="0" smtClean="0"/>
            <a:t>네 번째 중심점</a:t>
          </a:r>
          <a:endParaRPr lang="ko-KR" altLang="en-US" sz="1050" dirty="0"/>
        </a:p>
      </cdr:txBody>
    </cdr:sp>
  </cdr:relSizeAnchor>
  <cdr:relSizeAnchor xmlns:cdr="http://schemas.openxmlformats.org/drawingml/2006/chartDrawing">
    <cdr:from>
      <cdr:x>0.82461</cdr:x>
      <cdr:y>0.28638</cdr:y>
    </cdr:from>
    <cdr:to>
      <cdr:x>0.9908</cdr:x>
      <cdr:y>0.36916</cdr:y>
    </cdr:to>
    <cdr:sp macro="" textlink="">
      <cdr:nvSpPr>
        <cdr:cNvPr id="31" name="TextBox 1"/>
        <cdr:cNvSpPr txBox="1"/>
      </cdr:nvSpPr>
      <cdr:spPr>
        <a:xfrm xmlns:a="http://schemas.openxmlformats.org/drawingml/2006/main">
          <a:off x="5026795" y="1179933"/>
          <a:ext cx="1013102" cy="341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ko-KR" altLang="en-US" sz="1050" smtClean="0"/>
            <a:t>클러스터 </a:t>
          </a:r>
          <a:r>
            <a:rPr lang="en-US" altLang="ko-KR" sz="1050" smtClean="0"/>
            <a:t>1</a:t>
          </a:r>
          <a:r>
            <a:rPr lang="ko-KR" altLang="en-US" sz="1050" smtClean="0"/>
            <a:t>의</a:t>
          </a:r>
          <a:endParaRPr lang="en-US" altLang="ko-KR" sz="1050" dirty="0" smtClean="0"/>
        </a:p>
        <a:p xmlns:a="http://schemas.openxmlformats.org/drawingml/2006/main">
          <a:r>
            <a:rPr lang="ko-KR" altLang="en-US" sz="1050" dirty="0" smtClean="0"/>
            <a:t>네 번째 중심점</a:t>
          </a:r>
          <a:endParaRPr lang="ko-KR" altLang="en-US" sz="1050" dirty="0"/>
        </a:p>
      </cdr:txBody>
    </cdr:sp>
  </cdr:relSizeAnchor>
  <cdr:relSizeAnchor xmlns:cdr="http://schemas.openxmlformats.org/drawingml/2006/chartDrawing">
    <cdr:from>
      <cdr:x>0.71559</cdr:x>
      <cdr:y>0.21777</cdr:y>
    </cdr:from>
    <cdr:to>
      <cdr:x>0.85075</cdr:x>
      <cdr:y>0.28866</cdr:y>
    </cdr:to>
    <cdr:cxnSp macro="">
      <cdr:nvCxnSpPr>
        <cdr:cNvPr id="22" name="직선 화살표 연결선 21"/>
        <cdr:cNvCxnSpPr/>
      </cdr:nvCxnSpPr>
      <cdr:spPr>
        <a:xfrm xmlns:a="http://schemas.openxmlformats.org/drawingml/2006/main" flipH="1" flipV="1">
          <a:off x="4362246" y="897250"/>
          <a:ext cx="823926" cy="292097"/>
        </a:xfrm>
        <a:prstGeom xmlns:a="http://schemas.openxmlformats.org/drawingml/2006/main" prst="straightConnector1">
          <a:avLst/>
        </a:prstGeom>
        <a:ln xmlns:a="http://schemas.openxmlformats.org/drawingml/2006/main" w="19050">
          <a:solidFill>
            <a:srgbClr val="00B050"/>
          </a:solidFill>
          <a:prstDash val="sysDash"/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0.16745</cdr:x>
      <cdr:y>0.08123</cdr:y>
    </cdr:from>
    <cdr:to>
      <cdr:x>0.7537</cdr:x>
      <cdr:y>0.82675</cdr:y>
    </cdr:to>
    <cdr:cxnSp macro="">
      <cdr:nvCxnSpPr>
        <cdr:cNvPr id="5" name="직선 연결선 4"/>
        <cdr:cNvCxnSpPr/>
      </cdr:nvCxnSpPr>
      <cdr:spPr>
        <a:xfrm xmlns:a="http://schemas.openxmlformats.org/drawingml/2006/main" flipV="1">
          <a:off x="507342" y="162617"/>
          <a:ext cx="1776226" cy="1492477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0.13883</cdr:x>
      <cdr:y>0.30488</cdr:y>
    </cdr:from>
    <cdr:to>
      <cdr:x>0.81181</cdr:x>
      <cdr:y>0.78727</cdr:y>
    </cdr:to>
    <cdr:sp macro="" textlink="">
      <cdr:nvSpPr>
        <cdr:cNvPr id="2" name="자유형 1"/>
        <cdr:cNvSpPr/>
      </cdr:nvSpPr>
      <cdr:spPr>
        <a:xfrm xmlns:a="http://schemas.openxmlformats.org/drawingml/2006/main">
          <a:off x="420617" y="610356"/>
          <a:ext cx="2039007" cy="965706"/>
        </a:xfrm>
        <a:custGeom xmlns:a="http://schemas.openxmlformats.org/drawingml/2006/main">
          <a:avLst/>
          <a:gdLst>
            <a:gd name="connsiteX0" fmla="*/ 0 w 2039007"/>
            <a:gd name="connsiteY0" fmla="*/ 198267 h 965706"/>
            <a:gd name="connsiteX1" fmla="*/ 273269 w 2039007"/>
            <a:gd name="connsiteY1" fmla="*/ 650211 h 965706"/>
            <a:gd name="connsiteX2" fmla="*/ 536028 w 2039007"/>
            <a:gd name="connsiteY2" fmla="*/ 965522 h 965706"/>
            <a:gd name="connsiteX3" fmla="*/ 693683 w 2039007"/>
            <a:gd name="connsiteY3" fmla="*/ 608170 h 965706"/>
            <a:gd name="connsiteX4" fmla="*/ 683173 w 2039007"/>
            <a:gd name="connsiteY4" fmla="*/ 461025 h 965706"/>
            <a:gd name="connsiteX5" fmla="*/ 1093076 w 2039007"/>
            <a:gd name="connsiteY5" fmla="*/ 639701 h 965706"/>
            <a:gd name="connsiteX6" fmla="*/ 1093076 w 2039007"/>
            <a:gd name="connsiteY6" fmla="*/ 124694 h 965706"/>
            <a:gd name="connsiteX7" fmla="*/ 1324304 w 2039007"/>
            <a:gd name="connsiteY7" fmla="*/ 19591 h 965706"/>
            <a:gd name="connsiteX8" fmla="*/ 2039007 w 2039007"/>
            <a:gd name="connsiteY8" fmla="*/ 429494 h 965706"/>
            <a:gd name="connsiteX9" fmla="*/ 2039007 w 2039007"/>
            <a:gd name="connsiteY9" fmla="*/ 429494 h 965706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</a:cxnLst>
          <a:rect l="l" t="t" r="r" b="b"/>
          <a:pathLst>
            <a:path w="2039007" h="965706">
              <a:moveTo>
                <a:pt x="0" y="198267"/>
              </a:moveTo>
              <a:cubicBezTo>
                <a:pt x="91965" y="360301"/>
                <a:pt x="183931" y="522335"/>
                <a:pt x="273269" y="650211"/>
              </a:cubicBezTo>
              <a:cubicBezTo>
                <a:pt x="362607" y="778087"/>
                <a:pt x="465959" y="972529"/>
                <a:pt x="536028" y="965522"/>
              </a:cubicBezTo>
              <a:cubicBezTo>
                <a:pt x="606097" y="958515"/>
                <a:pt x="669159" y="692253"/>
                <a:pt x="693683" y="608170"/>
              </a:cubicBezTo>
              <a:cubicBezTo>
                <a:pt x="718207" y="524087"/>
                <a:pt x="616607" y="455770"/>
                <a:pt x="683173" y="461025"/>
              </a:cubicBezTo>
              <a:cubicBezTo>
                <a:pt x="749739" y="466280"/>
                <a:pt x="1024759" y="695756"/>
                <a:pt x="1093076" y="639701"/>
              </a:cubicBezTo>
              <a:cubicBezTo>
                <a:pt x="1161393" y="583646"/>
                <a:pt x="1054538" y="228046"/>
                <a:pt x="1093076" y="124694"/>
              </a:cubicBezTo>
              <a:cubicBezTo>
                <a:pt x="1131614" y="21342"/>
                <a:pt x="1166649" y="-31209"/>
                <a:pt x="1324304" y="19591"/>
              </a:cubicBezTo>
              <a:cubicBezTo>
                <a:pt x="1481959" y="70391"/>
                <a:pt x="2039007" y="429494"/>
                <a:pt x="2039007" y="429494"/>
              </a:cubicBezTo>
              <a:lnTo>
                <a:pt x="2039007" y="429494"/>
              </a:lnTo>
            </a:path>
          </a:pathLst>
        </a:cu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AA7B2-46E6-4330-871E-75E408914415}" type="datetimeFigureOut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DA56-0DCE-408A-9F7D-B293BEDBDB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ADA56-0DCE-408A-9F7D-B293BEDBDB6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419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78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4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27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10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0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24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4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0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0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59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02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5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2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9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ADA56-0DCE-408A-9F7D-B293BEDBDB6A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7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6AA1-E059-4176-A049-B8ECCDEADAFC}" type="datetime1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57908" y="683624"/>
            <a:ext cx="11594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63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4CEC-397D-4654-B9C3-79325AFDBBDF}" type="datetime1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696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BEAD-4040-4660-B326-7D7C3890BFD9}" type="datetime1">
              <a:rPr lang="ko-KR" altLang="en-US" smtClean="0"/>
              <a:pPr/>
              <a:t>2017-09-01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B979-F945-4E6D-A38D-6D15DB8770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0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5997" y="1473115"/>
            <a:ext cx="7396577" cy="47705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파이썬을</a:t>
            </a:r>
            <a:r>
              <a:rPr kumimoji="0" lang="ko-KR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이용한 빅데이터 분석</a:t>
            </a:r>
            <a:endParaRPr kumimoji="0" lang="en-US" altLang="ko-KR" sz="4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유성준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sjyoo@sejong.ac.kr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컴퓨터공학과 교수</a:t>
            </a:r>
            <a:endParaRPr lang="en-US" altLang="ko-KR" b="1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0" lang="ko-KR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빅데이터연구센터 센터장</a:t>
            </a:r>
            <a:endParaRPr kumimoji="0" lang="en-US" altLang="ko-KR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 defTabSz="914400" fontAlgn="base">
              <a:lnSpc>
                <a:spcPct val="160000"/>
              </a:lnSpc>
              <a:defRPr/>
            </a:pPr>
            <a:r>
              <a:rPr lang="en-US" altLang="ko-KR" sz="16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http://abrc.or.kr/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2B979-F945-4E6D-A38D-6D15DB8770D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26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1)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(0) </a:t>
            </a:r>
            <a:r>
              <a:rPr lang="ko-KR" altLang="en-US" sz="2000" dirty="0" smtClean="0">
                <a:latin typeface="+mn-ea"/>
              </a:rPr>
              <a:t>초기 데이터 및 클러스터 개수 </a:t>
            </a:r>
            <a:r>
              <a:rPr lang="en-US" altLang="ko-KR" sz="2000" dirty="0" smtClean="0">
                <a:latin typeface="+mn-ea"/>
              </a:rPr>
              <a:t>K </a:t>
            </a:r>
            <a:r>
              <a:rPr lang="ko-KR" altLang="en-US" sz="2000" dirty="0" smtClean="0">
                <a:latin typeface="+mn-ea"/>
              </a:rPr>
              <a:t>설정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830316" y="1910522"/>
            <a:ext cx="10216055" cy="4495231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994624"/>
              </p:ext>
            </p:extLst>
          </p:nvPr>
        </p:nvGraphicFramePr>
        <p:xfrm>
          <a:off x="1045866" y="2272197"/>
          <a:ext cx="3619917" cy="377187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06639"/>
                <a:gridCol w="1206639"/>
                <a:gridCol w="1206639"/>
              </a:tblGrid>
              <a:tr h="532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35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내용 개체 틀 3"/>
          <p:cNvSpPr>
            <a:spLocks noGrp="1"/>
          </p:cNvSpPr>
          <p:nvPr/>
        </p:nvSpPr>
        <p:spPr bwMode="auto">
          <a:xfrm>
            <a:off x="4828781" y="2272197"/>
            <a:ext cx="8702893" cy="13084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클러스터 개수 </a:t>
            </a:r>
            <a:r>
              <a:rPr lang="en-US" altLang="ko-KR" sz="1800" dirty="0" smtClean="0">
                <a:latin typeface="+mn-ea"/>
              </a:rPr>
              <a:t>K :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클러스터 대상 데이터 </a:t>
            </a:r>
            <a:r>
              <a:rPr lang="en-US" altLang="ko-KR" sz="1800" dirty="0" smtClean="0">
                <a:latin typeface="+mn-ea"/>
              </a:rPr>
              <a:t>: </a:t>
            </a:r>
          </a:p>
          <a:p>
            <a:pPr marL="0" indent="0">
              <a:buNone/>
            </a:pPr>
            <a:r>
              <a:rPr lang="en-US" altLang="ko-KR" sz="1800" dirty="0" smtClean="0">
                <a:latin typeface="+mn-ea"/>
              </a:rPr>
              <a:t>    (1,1), (2,1), (1,2), (2,2), (3,3), (8,8), (8,9), (9,8), (9,9) </a:t>
            </a:r>
            <a:r>
              <a:rPr lang="ko-KR" altLang="en-US" sz="1800" dirty="0" smtClean="0">
                <a:latin typeface="+mn-ea"/>
              </a:rPr>
              <a:t>총 </a:t>
            </a:r>
            <a:r>
              <a:rPr lang="en-US" altLang="ko-KR" sz="1800" dirty="0" smtClean="0">
                <a:latin typeface="+mn-ea"/>
              </a:rPr>
              <a:t>9</a:t>
            </a:r>
            <a:r>
              <a:rPr lang="ko-KR" altLang="en-US" sz="1800" dirty="0" smtClean="0">
                <a:latin typeface="+mn-ea"/>
              </a:rPr>
              <a:t>개</a:t>
            </a:r>
            <a:endParaRPr lang="en-US" altLang="ko-KR" sz="18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 smtClean="0">
                <a:latin typeface="+mn-ea"/>
              </a:rPr>
              <a:t>거리 측정 방법 </a:t>
            </a:r>
            <a:r>
              <a:rPr lang="en-US" altLang="ko-KR" sz="1800" dirty="0" smtClean="0">
                <a:latin typeface="+mn-ea"/>
              </a:rPr>
              <a:t>: </a:t>
            </a:r>
            <a:r>
              <a:rPr lang="ko-KR" altLang="en-US" sz="1800" dirty="0" err="1" smtClean="0">
                <a:latin typeface="+mn-ea"/>
              </a:rPr>
              <a:t>유클리드</a:t>
            </a:r>
            <a:r>
              <a:rPr lang="ko-KR" altLang="en-US" sz="1800" dirty="0" smtClean="0">
                <a:latin typeface="+mn-ea"/>
              </a:rPr>
              <a:t> 거리 측정법</a:t>
            </a:r>
            <a:endParaRPr lang="en-US" altLang="ko-KR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90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(1) </a:t>
            </a:r>
            <a:r>
              <a:rPr lang="ko-KR" altLang="en-US" sz="2000" dirty="0" smtClean="0">
                <a:latin typeface="+mn-ea"/>
              </a:rPr>
              <a:t>초기 클러스터 중심점 선택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1994637" y="1710826"/>
            <a:ext cx="8501122" cy="4495231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181793" y="2691982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075483"/>
              </p:ext>
            </p:extLst>
          </p:nvPr>
        </p:nvGraphicFramePr>
        <p:xfrm>
          <a:off x="5228058" y="2913220"/>
          <a:ext cx="5112568" cy="22555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56284"/>
                <a:gridCol w="2556284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 중심점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데이터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2475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(1,</a:t>
                      </a:r>
                      <a:r>
                        <a:rPr lang="en-US" altLang="ko-KR" sz="1200" baseline="0" dirty="0" smtClean="0"/>
                        <a:t> 1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(2, 1)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1,3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2, 4, 5, 6,</a:t>
                      </a:r>
                      <a:r>
                        <a:rPr lang="en-US" altLang="ko-KR" sz="1200" baseline="0" dirty="0" smtClean="0"/>
                        <a:t> 7, 8, 9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475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(1, 1.5)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(5.85, 5.71)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1, 2, 3, 4, 5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6, 7, 8, 9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2475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(1.8, 1.8)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(8.5,</a:t>
                      </a:r>
                      <a:r>
                        <a:rPr lang="en-US" altLang="ko-KR" sz="1200" baseline="0" dirty="0" smtClean="0"/>
                        <a:t> 8.5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1, 2, 3, 4, 5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6, 7, 8, 9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217244" y="3243962"/>
            <a:ext cx="5118538" cy="644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2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6" name="내용 개체 틀 3"/>
          <p:cNvSpPr>
            <a:spLocks noGrp="1"/>
          </p:cNvSpPr>
          <p:nvPr/>
        </p:nvSpPr>
        <p:spPr bwMode="auto">
          <a:xfrm>
            <a:off x="2050066" y="1551168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1679327" y="1710826"/>
            <a:ext cx="8501122" cy="4891739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601175059"/>
              </p:ext>
            </p:extLst>
          </p:nvPr>
        </p:nvGraphicFramePr>
        <p:xfrm>
          <a:off x="2815386" y="2021799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 flipH="1" flipV="1">
            <a:off x="4529082" y="5162409"/>
            <a:ext cx="410780" cy="41600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(2) </a:t>
            </a:r>
            <a:r>
              <a:rPr lang="ko-KR" altLang="en-US" sz="2000" dirty="0" smtClean="0">
                <a:latin typeface="+mn-ea"/>
              </a:rPr>
              <a:t>각 클러스터의 중심점과의 거리 계산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0" name="내용 개체 틀 3"/>
          <p:cNvSpPr>
            <a:spLocks noGrp="1"/>
          </p:cNvSpPr>
          <p:nvPr/>
        </p:nvSpPr>
        <p:spPr bwMode="auto">
          <a:xfrm>
            <a:off x="1955473" y="1396793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1955473" y="1710826"/>
            <a:ext cx="8344666" cy="5110390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362658"/>
              </p:ext>
            </p:extLst>
          </p:nvPr>
        </p:nvGraphicFramePr>
        <p:xfrm>
          <a:off x="2498424" y="1865201"/>
          <a:ext cx="7143697" cy="479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758"/>
                <a:gridCol w="2752175"/>
                <a:gridCol w="617687"/>
                <a:gridCol w="2996077"/>
              </a:tblGrid>
              <a:tr h="494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aseline="0" smtClean="0"/>
                        <a:t>클러스터 </a:t>
                      </a:r>
                      <a:r>
                        <a:rPr lang="en-US" altLang="ko-KR" sz="1300" baseline="0" smtClean="0"/>
                        <a:t>0</a:t>
                      </a:r>
                      <a:r>
                        <a:rPr lang="ko-KR" altLang="en-US" sz="1300" baseline="0" smtClean="0"/>
                        <a:t>의 </a:t>
                      </a:r>
                      <a:endParaRPr lang="en-US" altLang="ko-KR" sz="1300" baseline="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 smtClean="0"/>
                        <a:t>중심점 </a:t>
                      </a:r>
                      <a:r>
                        <a:rPr lang="en-US" altLang="ko-KR" sz="1300" dirty="0" smtClean="0"/>
                        <a:t>(1, 1)</a:t>
                      </a:r>
                      <a:r>
                        <a:rPr lang="ko-KR" altLang="en-US" sz="1300" dirty="0" smtClean="0"/>
                        <a:t>과의 거리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대소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비교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smtClean="0"/>
                        <a:t>클러스터 </a:t>
                      </a:r>
                      <a:r>
                        <a:rPr lang="en-US" altLang="ko-KR" sz="1300" smtClean="0"/>
                        <a:t>1</a:t>
                      </a:r>
                      <a:r>
                        <a:rPr lang="ko-KR" altLang="en-US" sz="1300" smtClean="0"/>
                        <a:t>의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중심점 </a:t>
                      </a:r>
                      <a:r>
                        <a:rPr lang="en-US" altLang="ko-KR" sz="1300" dirty="0" smtClean="0"/>
                        <a:t>(2, 1)</a:t>
                      </a:r>
                      <a:r>
                        <a:rPr lang="ko-KR" altLang="en-US" sz="1300" baseline="0" dirty="0" smtClean="0"/>
                        <a:t>과</a:t>
                      </a:r>
                      <a:r>
                        <a:rPr lang="ko-KR" altLang="en-US" sz="1300" dirty="0" smtClean="0"/>
                        <a:t>의 거리</a:t>
                      </a:r>
                      <a:endParaRPr lang="ko-KR" altLang="en-US" sz="1300" dirty="0"/>
                    </a:p>
                  </a:txBody>
                  <a:tcPr anchor="ctr"/>
                </a:tc>
              </a:tr>
              <a:tr h="439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113889" r="-132080" b="-88472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7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113889" r="-813" b="-884722"/>
                      </a:stretch>
                    </a:blipFill>
                  </a:tcPr>
                </a:tc>
              </a:tr>
              <a:tr h="439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210959" r="-132080" b="-77260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210959" r="-813" b="-772603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294805" r="-132080" b="-6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7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294805" r="-813" b="-6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394805" r="-132080" b="-5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394805" r="-813" b="-5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494805" r="-132080" b="-4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ko-KR" alt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494805" r="-813" b="-4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594805" r="-132080" b="-3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594805" r="-813" b="-3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694805" r="-132080" b="-2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694805" r="-813" b="-232468"/>
                      </a:stretch>
                    </a:blipFill>
                  </a:tcPr>
                </a:tc>
              </a:tr>
              <a:tr h="4690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794805" r="-132080" b="-13246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794805" r="-813" b="-132468"/>
                      </a:stretch>
                    </a:blipFill>
                  </a:tcPr>
                </a:tc>
              </a:tr>
              <a:tr h="609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8540" t="-689000" r="-132080" b="-2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7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8618" t="-689000" r="-813" b="-2000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10386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 smtClean="0">
                <a:latin typeface="+mn-ea"/>
              </a:rPr>
              <a:t>1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(3) K </a:t>
            </a:r>
            <a:r>
              <a:rPr lang="ko-KR" altLang="en-US" sz="2000" dirty="0" smtClean="0">
                <a:latin typeface="+mn-ea"/>
              </a:rPr>
              <a:t>클러스터로의 모든 데이터 할당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(4) </a:t>
            </a:r>
            <a:r>
              <a:rPr lang="ko-KR" altLang="en-US" sz="2000" dirty="0" smtClean="0">
                <a:latin typeface="+mn-ea"/>
              </a:rPr>
              <a:t>각 클러스터 안의 모든 데이터들 간의 거리 평균값을 구하여 새로운 중심 값으로 설정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1471997" y="1457401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819807" y="2238703"/>
            <a:ext cx="11167146" cy="451419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10793"/>
              </p:ext>
            </p:extLst>
          </p:nvPr>
        </p:nvGraphicFramePr>
        <p:xfrm>
          <a:off x="4958634" y="3239565"/>
          <a:ext cx="5112567" cy="1066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04189"/>
                <a:gridCol w="1704189"/>
                <a:gridCol w="1704189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할당 데이터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(1,</a:t>
                      </a:r>
                      <a:r>
                        <a:rPr lang="en-US" altLang="ko-KR" sz="1200" baseline="0" dirty="0" smtClean="0"/>
                        <a:t> 1</a:t>
                      </a:r>
                      <a:r>
                        <a:rPr lang="en-US" altLang="ko-KR" sz="1200" dirty="0" smtClean="0"/>
                        <a:t>)</a:t>
                      </a:r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1,3</a:t>
                      </a:r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(2, 1)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2, 4, 5, 6,</a:t>
                      </a:r>
                      <a:r>
                        <a:rPr lang="en-US" altLang="ko-KR" sz="1200" baseline="0" dirty="0" smtClean="0"/>
                        <a:t> 7, 8, 9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45711"/>
              </p:ext>
            </p:extLst>
          </p:nvPr>
        </p:nvGraphicFramePr>
        <p:xfrm>
          <a:off x="1934298" y="2473064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rgbClr val="92D050">
                        <a:alpha val="20000"/>
                      </a:srgb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788" y="5481808"/>
            <a:ext cx="6360535" cy="116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218115" y="6154175"/>
            <a:ext cx="49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→ </a:t>
            </a:r>
            <a:r>
              <a:rPr lang="en-US" smtClean="0">
                <a:solidFill>
                  <a:srgbClr val="FF0000"/>
                </a:solidFill>
              </a:rPr>
              <a:t>(5.85,5.71) &lt;- </a:t>
            </a:r>
            <a:r>
              <a:rPr lang="ko-KR" altLang="en-US" smtClean="0">
                <a:solidFill>
                  <a:srgbClr val="FF0000"/>
                </a:solidFill>
              </a:rPr>
              <a:t>클러스터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ko-KR" altLang="en-US" smtClean="0">
                <a:solidFill>
                  <a:srgbClr val="FF0000"/>
                </a:solidFill>
              </a:rPr>
              <a:t>의 새로운 중심값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75465" y="5619401"/>
            <a:ext cx="568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→ </a:t>
            </a:r>
            <a:r>
              <a:rPr lang="en-US" smtClean="0">
                <a:solidFill>
                  <a:srgbClr val="FF0000"/>
                </a:solidFill>
              </a:rPr>
              <a:t>(1,1.5) &lt;- </a:t>
            </a:r>
            <a:r>
              <a:rPr lang="ko-KR" altLang="en-US" smtClean="0">
                <a:solidFill>
                  <a:srgbClr val="FF0000"/>
                </a:solidFill>
              </a:rPr>
              <a:t>클러스터 </a:t>
            </a:r>
            <a:r>
              <a:rPr lang="en-US" altLang="ko-KR" smtClean="0">
                <a:solidFill>
                  <a:srgbClr val="FF0000"/>
                </a:solidFill>
              </a:rPr>
              <a:t>0</a:t>
            </a:r>
            <a:r>
              <a:rPr lang="ko-KR" altLang="en-US" smtClean="0">
                <a:solidFill>
                  <a:srgbClr val="FF0000"/>
                </a:solidFill>
              </a:rPr>
              <a:t>의 새로운 중심값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5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(5) </a:t>
            </a:r>
            <a:r>
              <a:rPr lang="ko-KR" altLang="en-US" sz="2000" dirty="0">
                <a:latin typeface="+mn-ea"/>
              </a:rPr>
              <a:t>각 클러스터의 중심점과의 거리 계산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6" name="내용 개체 틀 3"/>
          <p:cNvSpPr>
            <a:spLocks noGrp="1"/>
          </p:cNvSpPr>
          <p:nvPr/>
        </p:nvSpPr>
        <p:spPr bwMode="auto">
          <a:xfrm>
            <a:off x="2050066" y="1551168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20"/>
          <p:cNvSpPr>
            <a:spLocks noChangeArrowheads="1"/>
          </p:cNvSpPr>
          <p:nvPr/>
        </p:nvSpPr>
        <p:spPr bwMode="auto">
          <a:xfrm>
            <a:off x="1778544" y="1757347"/>
            <a:ext cx="8501122" cy="5075513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96089"/>
              </p:ext>
            </p:extLst>
          </p:nvPr>
        </p:nvGraphicFramePr>
        <p:xfrm>
          <a:off x="2579843" y="1949760"/>
          <a:ext cx="6898525" cy="469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488"/>
                <a:gridCol w="2564524"/>
                <a:gridCol w="620111"/>
                <a:gridCol w="2909402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클러스터 </a:t>
                      </a:r>
                      <a:r>
                        <a:rPr lang="en-US" altLang="ko-KR" sz="1400" smtClean="0"/>
                        <a:t>0</a:t>
                      </a:r>
                      <a:r>
                        <a:rPr lang="ko-KR" altLang="en-US" sz="1400" smtClean="0"/>
                        <a:t>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(1, 1.5)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비교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클러스터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의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(5.85, 5.71)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113158" r="-138717" b="-81184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113158" r="-1048" b="-811842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210390" r="-138717" b="-70129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210390" r="-1048" b="-701299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314474" r="-138717" b="-6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314474" r="-1048" b="-6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414474" r="-138717" b="-5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414474" r="-1048" b="-5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514474" r="-138717" b="-4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514474" r="-1048" b="-4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614474" r="-138717" b="-3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614474" r="-1048" b="-3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705195" r="-138717" b="-2064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705195" r="-1048" b="-206494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815789" r="-138717" b="-10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815789" r="-1048" b="-109211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31591" t="-915789" r="-138717" b="-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37526" t="-915789" r="-1048" b="-9211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2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6" name="내용 개체 틀 3"/>
          <p:cNvSpPr>
            <a:spLocks noGrp="1"/>
          </p:cNvSpPr>
          <p:nvPr/>
        </p:nvSpPr>
        <p:spPr bwMode="auto">
          <a:xfrm>
            <a:off x="2050066" y="1551168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1679327" y="1710826"/>
            <a:ext cx="8501122" cy="4891739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514900375"/>
              </p:ext>
            </p:extLst>
          </p:nvPr>
        </p:nvGraphicFramePr>
        <p:xfrm>
          <a:off x="2881888" y="1922046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타원 18"/>
          <p:cNvSpPr/>
          <p:nvPr/>
        </p:nvSpPr>
        <p:spPr>
          <a:xfrm>
            <a:off x="3955856" y="4586342"/>
            <a:ext cx="360040" cy="72008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 rot="19290861">
            <a:off x="3975547" y="3195876"/>
            <a:ext cx="4099784" cy="1241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 flipV="1">
            <a:off x="4529082" y="5162409"/>
            <a:ext cx="410780" cy="416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6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1154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(6) </a:t>
            </a:r>
            <a:r>
              <a:rPr lang="en-US" altLang="ko-KR" sz="2000" dirty="0">
                <a:latin typeface="+mn-ea"/>
              </a:rPr>
              <a:t>K </a:t>
            </a:r>
            <a:r>
              <a:rPr lang="ko-KR" altLang="en-US" sz="2000" dirty="0">
                <a:latin typeface="+mn-ea"/>
              </a:rPr>
              <a:t>클러스터로의 모든 데이터 할당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</a:t>
            </a:r>
            <a:r>
              <a:rPr lang="en-US" altLang="ko-KR" sz="2000" dirty="0" smtClean="0">
                <a:latin typeface="+mn-ea"/>
              </a:rPr>
              <a:t>(7) </a:t>
            </a:r>
            <a:r>
              <a:rPr lang="ko-KR" altLang="en-US" sz="2000" dirty="0">
                <a:latin typeface="+mn-ea"/>
              </a:rPr>
              <a:t>각 클러스터 안의 모든 데이터들 간의 거리 평균값을 구하여 새로운 중심 값으로 설정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/>
        </p:nvSpPr>
        <p:spPr bwMode="auto">
          <a:xfrm>
            <a:off x="1724246" y="1449294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977461" y="2018603"/>
            <a:ext cx="10110953" cy="4555206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14693"/>
              </p:ext>
            </p:extLst>
          </p:nvPr>
        </p:nvGraphicFramePr>
        <p:xfrm>
          <a:off x="4879177" y="3088080"/>
          <a:ext cx="5112567" cy="1066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04189"/>
                <a:gridCol w="1704189"/>
                <a:gridCol w="1704189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할당 데이터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smtClean="0"/>
                        <a:t>0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(1, 1.5)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1, 2, 3, 4, 5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(5.85, 5.71)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6, 7, 8, 9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21466"/>
              </p:ext>
            </p:extLst>
          </p:nvPr>
        </p:nvGraphicFramePr>
        <p:xfrm>
          <a:off x="1854841" y="2321579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Instance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2822" y="5398683"/>
            <a:ext cx="4370328" cy="10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5489115" y="6021175"/>
            <a:ext cx="49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→ </a:t>
            </a:r>
            <a:r>
              <a:rPr lang="en-US" smtClean="0">
                <a:solidFill>
                  <a:srgbClr val="FF0000"/>
                </a:solidFill>
              </a:rPr>
              <a:t>(8.5,8.5) &lt;- </a:t>
            </a:r>
            <a:r>
              <a:rPr lang="ko-KR" altLang="en-US" smtClean="0">
                <a:solidFill>
                  <a:srgbClr val="FF0000"/>
                </a:solidFill>
              </a:rPr>
              <a:t>클러스터 </a:t>
            </a:r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ko-KR" altLang="en-US" smtClean="0">
                <a:solidFill>
                  <a:srgbClr val="FF0000"/>
                </a:solidFill>
              </a:rPr>
              <a:t>의 새로운 중심값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9715" y="5486401"/>
            <a:ext cx="568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→ </a:t>
            </a:r>
            <a:r>
              <a:rPr lang="en-US" smtClean="0">
                <a:solidFill>
                  <a:srgbClr val="FF0000"/>
                </a:solidFill>
              </a:rPr>
              <a:t>(1.8,1.8) &lt;- </a:t>
            </a:r>
            <a:r>
              <a:rPr lang="ko-KR" altLang="en-US" smtClean="0">
                <a:solidFill>
                  <a:srgbClr val="FF0000"/>
                </a:solidFill>
              </a:rPr>
              <a:t>클러스터 </a:t>
            </a:r>
            <a:r>
              <a:rPr lang="en-US" altLang="ko-KR" smtClean="0">
                <a:solidFill>
                  <a:srgbClr val="FF0000"/>
                </a:solidFill>
              </a:rPr>
              <a:t>0</a:t>
            </a:r>
            <a:r>
              <a:rPr lang="ko-KR" altLang="en-US" smtClean="0">
                <a:solidFill>
                  <a:srgbClr val="FF0000"/>
                </a:solidFill>
              </a:rPr>
              <a:t>의 새로운 중심값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(8) </a:t>
            </a:r>
            <a:r>
              <a:rPr lang="ko-KR" altLang="en-US" sz="2000" dirty="0">
                <a:latin typeface="+mn-ea"/>
              </a:rPr>
              <a:t>각 클러스터의 중심점과의 거리 </a:t>
            </a:r>
            <a:r>
              <a:rPr lang="ko-KR" altLang="en-US" sz="2000" dirty="0" smtClean="0">
                <a:latin typeface="+mn-ea"/>
              </a:rPr>
              <a:t>계산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1689837" y="1551168"/>
            <a:ext cx="8501122" cy="520698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2261"/>
              </p:ext>
            </p:extLst>
          </p:nvPr>
        </p:nvGraphicFramePr>
        <p:xfrm>
          <a:off x="2522236" y="1868841"/>
          <a:ext cx="6898525" cy="469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898"/>
                <a:gridCol w="2785242"/>
                <a:gridCol w="746234"/>
                <a:gridCol w="2628151"/>
              </a:tblGrid>
              <a:tr h="518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데이터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클러스터 </a:t>
                      </a:r>
                      <a:r>
                        <a:rPr lang="en-US" altLang="ko-KR" sz="1400" smtClean="0"/>
                        <a:t>0</a:t>
                      </a:r>
                      <a:r>
                        <a:rPr lang="ko-KR" altLang="en-US" sz="1400" smtClean="0"/>
                        <a:t>의 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(1.8, 1.8)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대소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비교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클러스터 </a:t>
                      </a:r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의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중심점 </a:t>
                      </a:r>
                      <a:r>
                        <a:rPr lang="en-US" altLang="ko-KR" sz="1400" dirty="0" smtClean="0"/>
                        <a:t>(8.5, 8.5)</a:t>
                      </a:r>
                      <a:r>
                        <a:rPr lang="ko-KR" altLang="en-US" sz="1400" dirty="0" smtClean="0"/>
                        <a:t>과의 거리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113158" r="-121834" b="-811842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113158" r="-926" b="-811842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210390" r="-121834" b="-70129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210390" r="-926" b="-701299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altLang="ko-KR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314474" r="-121834" b="-6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en-US" altLang="ko-KR" sz="18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314474" r="-926" b="-6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414474" r="-121834" b="-5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414474" r="-926" b="-5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514474" r="-121834" b="-4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&lt;</a:t>
                      </a:r>
                      <a:endParaRPr lang="ko-KR" altLang="en-US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514474" r="-926" b="-4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614474" r="-121834" b="-310526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614474" r="-926" b="-310526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705195" r="-121834" b="-20649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705195" r="-926" b="-206494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815789" r="-121834" b="-10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815789" r="-926" b="-109211"/>
                      </a:stretch>
                    </a:blipFill>
                  </a:tcPr>
                </a:tc>
              </a:tr>
              <a:tr h="4636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26638" t="-915789" r="-121834" b="-9211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anchor="ctr">
                    <a:blipFill rotWithShape="0">
                      <a:blip r:embed="rId2"/>
                      <a:stretch>
                        <a:fillRect l="-162500" t="-915789" r="-926" b="-9211"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4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1542692" y="1673742"/>
            <a:ext cx="8501122" cy="4830160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83812433"/>
              </p:ext>
            </p:extLst>
          </p:nvPr>
        </p:nvGraphicFramePr>
        <p:xfrm>
          <a:off x="2731879" y="2038998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타원 15"/>
          <p:cNvSpPr/>
          <p:nvPr/>
        </p:nvSpPr>
        <p:spPr>
          <a:xfrm>
            <a:off x="3819220" y="4199646"/>
            <a:ext cx="1218803" cy="1008112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531142" y="2274480"/>
            <a:ext cx="1050702" cy="78373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9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031170" y="2996952"/>
            <a:ext cx="412965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K-means 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445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10944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(9) </a:t>
            </a:r>
            <a:r>
              <a:rPr lang="en-US" altLang="ko-KR" sz="2000" dirty="0">
                <a:latin typeface="+mn-ea"/>
              </a:rPr>
              <a:t>K </a:t>
            </a:r>
            <a:r>
              <a:rPr lang="ko-KR" altLang="en-US" sz="2000" dirty="0">
                <a:latin typeface="+mn-ea"/>
              </a:rPr>
              <a:t>클러스터로의 모든 데이터 할당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 </a:t>
            </a:r>
            <a:r>
              <a:rPr lang="en-US" altLang="ko-KR" sz="2000" dirty="0" smtClean="0">
                <a:latin typeface="+mn-ea"/>
              </a:rPr>
              <a:t>(10) </a:t>
            </a:r>
            <a:r>
              <a:rPr lang="ko-KR" altLang="en-US" sz="2000" dirty="0">
                <a:latin typeface="+mn-ea"/>
              </a:rPr>
              <a:t>각 클러스터 안의 모든 데이터들 간의 거리 평균값을 구하여 새로운 중심 값으로 설정 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1643390" y="2156050"/>
            <a:ext cx="8501122" cy="4536225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15537"/>
              </p:ext>
            </p:extLst>
          </p:nvPr>
        </p:nvGraphicFramePr>
        <p:xfrm>
          <a:off x="4948125" y="3268884"/>
          <a:ext cx="5112567" cy="10668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04189"/>
                <a:gridCol w="1704189"/>
                <a:gridCol w="1704189"/>
              </a:tblGrid>
              <a:tr h="2924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클러스터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중심점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할당 데이터</a:t>
                      </a:r>
                      <a:endParaRPr lang="ko-KR" altLang="en-US" sz="1600" dirty="0"/>
                    </a:p>
                  </a:txBody>
                  <a:tcPr anchor="ctr"/>
                </a:tc>
              </a:tr>
              <a:tr h="320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(1.8, 1.8)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1, 2, 3, 4, 5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(8.5, 8.5)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6, 7, 8, 9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57547"/>
              </p:ext>
            </p:extLst>
          </p:nvPr>
        </p:nvGraphicFramePr>
        <p:xfrm>
          <a:off x="1923789" y="2502383"/>
          <a:ext cx="2880318" cy="295005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60106"/>
                <a:gridCol w="960106"/>
                <a:gridCol w="960106"/>
              </a:tblGrid>
              <a:tr h="4166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데이터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7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8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1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9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7822" y="5515058"/>
            <a:ext cx="4370328" cy="1082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154115" y="6137550"/>
            <a:ext cx="497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→ </a:t>
            </a:r>
            <a:r>
              <a:rPr lang="en-US" smtClean="0">
                <a:solidFill>
                  <a:srgbClr val="FF0000"/>
                </a:solidFill>
              </a:rPr>
              <a:t>(8.5,8.5)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34715" y="5602776"/>
            <a:ext cx="568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→ </a:t>
            </a:r>
            <a:r>
              <a:rPr lang="en-US" smtClean="0">
                <a:solidFill>
                  <a:srgbClr val="FF0000"/>
                </a:solidFill>
              </a:rPr>
              <a:t>(1.8,1.8)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1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/>
        </p:nvSpPr>
        <p:spPr bwMode="auto">
          <a:xfrm>
            <a:off x="1955473" y="1369612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1683951" y="1699125"/>
            <a:ext cx="8501122" cy="4921938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5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6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sz="1400" b="1" kern="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1" name="차트 20"/>
          <p:cNvGraphicFramePr/>
          <p:nvPr>
            <p:extLst>
              <p:ext uri="{D42A27DB-BD31-4B8C-83A1-F6EECF244321}">
                <p14:modId xmlns:p14="http://schemas.microsoft.com/office/powerpoint/2010/main" val="1064539423"/>
              </p:ext>
            </p:extLst>
          </p:nvPr>
        </p:nvGraphicFramePr>
        <p:xfrm>
          <a:off x="2826830" y="1930033"/>
          <a:ext cx="6096000" cy="4120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타원 21"/>
          <p:cNvSpPr/>
          <p:nvPr/>
        </p:nvSpPr>
        <p:spPr>
          <a:xfrm>
            <a:off x="3900797" y="4306297"/>
            <a:ext cx="1218803" cy="1008112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612719" y="2381131"/>
            <a:ext cx="1050702" cy="78373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4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K-means </a:t>
            </a:r>
            <a:r>
              <a:rPr lang="ko-KR" altLang="en-US" sz="2400" b="1" dirty="0" err="1" smtClean="0">
                <a:latin typeface="+mn-ea"/>
              </a:rPr>
              <a:t>클러스터링</a:t>
            </a:r>
            <a:r>
              <a:rPr lang="ko-KR" altLang="en-US" sz="2400" b="1" dirty="0" smtClean="0">
                <a:latin typeface="+mn-ea"/>
              </a:rPr>
              <a:t> 예제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843282"/>
            <a:ext cx="83702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)  </a:t>
            </a:r>
            <a:r>
              <a:rPr lang="ko-KR" altLang="en-US" sz="2000" b="1" dirty="0" smtClean="0">
                <a:latin typeface="+mn-ea"/>
              </a:rPr>
              <a:t>예제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en-US" altLang="ko-KR" sz="2000" b="1" dirty="0" smtClean="0">
                <a:latin typeface="+mn-ea"/>
              </a:rPr>
              <a:t> : k-means</a:t>
            </a:r>
            <a:r>
              <a:rPr lang="ko-KR" altLang="en-US" sz="2000" b="1" dirty="0" smtClean="0">
                <a:latin typeface="+mn-ea"/>
              </a:rPr>
              <a:t>를 이용한 단순 </a:t>
            </a:r>
            <a:r>
              <a:rPr lang="ko-KR" altLang="en-US" sz="2000" b="1" dirty="0" err="1" smtClean="0">
                <a:latin typeface="+mn-ea"/>
              </a:rPr>
              <a:t>클러스터링</a:t>
            </a:r>
            <a:r>
              <a:rPr lang="ko-KR" altLang="en-US" sz="2000" b="1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(11)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최종 결과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0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내용 개체 틀 3"/>
          <p:cNvSpPr>
            <a:spLocks noGrp="1"/>
          </p:cNvSpPr>
          <p:nvPr/>
        </p:nvSpPr>
        <p:spPr bwMode="auto">
          <a:xfrm>
            <a:off x="420963" y="980729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내용 개체 틀 3"/>
          <p:cNvSpPr>
            <a:spLocks noGrp="1"/>
          </p:cNvSpPr>
          <p:nvPr/>
        </p:nvSpPr>
        <p:spPr bwMode="auto">
          <a:xfrm>
            <a:off x="1955473" y="1369612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내용 개체 틀 3"/>
          <p:cNvSpPr>
            <a:spLocks noGrp="1"/>
          </p:cNvSpPr>
          <p:nvPr/>
        </p:nvSpPr>
        <p:spPr bwMode="auto">
          <a:xfrm>
            <a:off x="1747060" y="1623177"/>
            <a:ext cx="8229600" cy="47112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43200" bIns="3600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613" indent="-201613">
              <a:lnSpc>
                <a:spcPct val="150000"/>
              </a:lnSpc>
              <a:buNone/>
            </a:pP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1313258" y="1884159"/>
            <a:ext cx="9548064" cy="4658245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smtClean="0">
                <a:solidFill>
                  <a:schemeClr val="tx1"/>
                </a:solidFill>
                <a:latin typeface="+mn-ea"/>
              </a:rPr>
              <a:t>군집 </a:t>
            </a:r>
            <a:r>
              <a:rPr lang="en-US" altLang="ko-KR" b="1" kern="0" smtClean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b="1" kern="0" smtClean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속한 모든 점의 중심점이 초기 값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(1,1)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(1.8,1.8)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로 이동</a:t>
            </a: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smtClean="0">
                <a:solidFill>
                  <a:schemeClr val="tx1"/>
                </a:solidFill>
                <a:latin typeface="+mn-ea"/>
              </a:rPr>
              <a:t>군집 </a:t>
            </a:r>
            <a:r>
              <a:rPr lang="en-US" altLang="ko-KR" b="1" kern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b="1" kern="0" smtClean="0">
                <a:solidFill>
                  <a:schemeClr val="tx1"/>
                </a:solidFill>
                <a:latin typeface="+mn-ea"/>
              </a:rPr>
              <a:t>에 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속한 모든 점의 중심점이 초기 값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(2,1)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에서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(8.5,8.5)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로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이동</a:t>
            </a: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49" y="2232994"/>
            <a:ext cx="4643849" cy="218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 descr="C:\Users\이나라\Desktop\머하웃 완벽 가이드 - 이미지\images\머하웃 완벽 가이드(한빛미디어)_img_8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6810" y="2709434"/>
            <a:ext cx="3876387" cy="3007693"/>
          </a:xfrm>
          <a:prstGeom prst="rect">
            <a:avLst/>
          </a:prstGeom>
          <a:noFill/>
        </p:spPr>
      </p:pic>
      <p:cxnSp>
        <p:nvCxnSpPr>
          <p:cNvPr id="19" name="꺾인 연결선 18"/>
          <p:cNvCxnSpPr/>
          <p:nvPr/>
        </p:nvCxnSpPr>
        <p:spPr>
          <a:xfrm>
            <a:off x="3943173" y="4496796"/>
            <a:ext cx="2703637" cy="613979"/>
          </a:xfrm>
          <a:prstGeom prst="bentConnector3">
            <a:avLst>
              <a:gd name="adj1" fmla="val 1018"/>
            </a:avLst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5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4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Sklearn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패키지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Scikit</a:t>
            </a:r>
            <a:r>
              <a:rPr lang="en-US" altLang="ko-KR" sz="2000" b="1" dirty="0" smtClean="0">
                <a:latin typeface="+mn-ea"/>
              </a:rPr>
              <a:t>-learn) </a:t>
            </a:r>
            <a:r>
              <a:rPr lang="ko-KR" altLang="en-US" sz="2000" b="1" dirty="0" smtClean="0">
                <a:latin typeface="+mn-ea"/>
              </a:rPr>
              <a:t>패키지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1366558"/>
            <a:ext cx="11059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Python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en-US" altLang="ko-KR" sz="2000" b="1" dirty="0" smtClean="0">
                <a:latin typeface="+mn-ea"/>
              </a:rPr>
              <a:t>Machine Learning</a:t>
            </a:r>
            <a:r>
              <a:rPr lang="ko-KR" altLang="en-US" sz="2000" dirty="0" smtClean="0">
                <a:latin typeface="+mn-ea"/>
              </a:rPr>
              <a:t>을 위한 데이터 및 함수를 제공하는 대표적인 패키지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Machine Learning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의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Classification(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분류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), Regression(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회귀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), Clustering(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군집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등 다양한 알고리즘들을 제공한다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공식 사이트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>
                <a:latin typeface="+mn-ea"/>
                <a:hlinkClick r:id="rId3"/>
              </a:rPr>
              <a:t>http://scikit-learn.org/stable</a:t>
            </a:r>
            <a:r>
              <a:rPr lang="en-US" altLang="ko-KR" sz="2000" dirty="0" smtClean="0">
                <a:latin typeface="+mn-ea"/>
                <a:hlinkClick r:id="rId3"/>
              </a:rPr>
              <a:t>/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2830277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 </a:t>
            </a: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대표 기능 및 함수 설명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6158" y="3421381"/>
            <a:ext cx="11809562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예제 데이터 셋 로드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sklearn.datasets.load_</a:t>
            </a:r>
            <a:r>
              <a:rPr lang="en-US" altLang="ko-KR" sz="2000" dirty="0" err="1" smtClean="0">
                <a:latin typeface="+mn-ea"/>
              </a:rPr>
              <a:t>iris</a:t>
            </a:r>
            <a:r>
              <a:rPr lang="en-US" altLang="ko-KR" sz="2000" dirty="0" smtClean="0">
                <a:latin typeface="+mn-ea"/>
              </a:rPr>
              <a:t>(),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sklearn.datasets.load_</a:t>
            </a:r>
            <a:r>
              <a:rPr lang="en-US" altLang="ko-KR" sz="2000" dirty="0" err="1" smtClean="0">
                <a:latin typeface="+mn-ea"/>
              </a:rPr>
              <a:t>tips</a:t>
            </a:r>
            <a:r>
              <a:rPr lang="en-US" altLang="ko-KR" sz="2000" dirty="0" smtClean="0">
                <a:latin typeface="+mn-ea"/>
              </a:rPr>
              <a:t>(),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sklearn.datasets_load_</a:t>
            </a:r>
            <a:r>
              <a:rPr lang="en-US" altLang="ko-KR" sz="2000" dirty="0" err="1" smtClean="0">
                <a:latin typeface="+mn-ea"/>
              </a:rPr>
              <a:t>flights</a:t>
            </a:r>
            <a:r>
              <a:rPr lang="en-US" altLang="ko-KR" sz="2000" dirty="0" smtClean="0">
                <a:latin typeface="+mn-ea"/>
              </a:rPr>
              <a:t>() </a:t>
            </a:r>
            <a:r>
              <a:rPr lang="ko-KR" altLang="en-US" sz="2000" dirty="0" smtClean="0">
                <a:latin typeface="+mn-ea"/>
              </a:rPr>
              <a:t>등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 startAt="2"/>
            </a:pPr>
            <a:r>
              <a:rPr lang="ko-KR" altLang="en-US" sz="2000" dirty="0" smtClean="0">
                <a:latin typeface="+mn-ea"/>
              </a:rPr>
              <a:t>학습 및 예측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fit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() : </a:t>
            </a:r>
            <a:r>
              <a:rPr lang="ko-KR" altLang="en-US" sz="2000" dirty="0" smtClean="0">
                <a:latin typeface="+mn-ea"/>
              </a:rPr>
              <a:t>모델에 맞게 학습하는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predict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새로운 값을 예측하는 함수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즉 새로운 데이터의 라벨을 예측하는 함수</a:t>
            </a: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(3) </a:t>
            </a:r>
            <a:r>
              <a:rPr lang="ko-KR" altLang="en-US" sz="2000" dirty="0" err="1" smtClean="0">
                <a:latin typeface="+mn-ea"/>
              </a:rPr>
              <a:t>파라미터</a:t>
            </a:r>
            <a:r>
              <a:rPr lang="ko-KR" altLang="en-US" sz="2000" dirty="0" smtClean="0">
                <a:latin typeface="+mn-ea"/>
              </a:rPr>
              <a:t> 재설정 및 </a:t>
            </a:r>
            <a:r>
              <a:rPr lang="ko-KR" altLang="en-US" sz="2000" dirty="0" err="1" smtClean="0">
                <a:latin typeface="+mn-ea"/>
              </a:rPr>
              <a:t>재학습</a:t>
            </a:r>
            <a:r>
              <a:rPr lang="ko-KR" altLang="en-US" sz="2000" dirty="0" smtClean="0">
                <a:latin typeface="+mn-ea"/>
              </a:rPr>
              <a:t>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5"/>
                </a:solidFill>
                <a:latin typeface="+mn-ea"/>
              </a:rPr>
              <a:t>set_params</a:t>
            </a:r>
            <a:r>
              <a:rPr lang="en-US" altLang="ko-KR" sz="2000" b="1" dirty="0" smtClean="0">
                <a:solidFill>
                  <a:schemeClr val="accent5"/>
                </a:solidFill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모델의 </a:t>
            </a:r>
            <a:r>
              <a:rPr lang="ko-KR" altLang="en-US" sz="2000" dirty="0" err="1" smtClean="0">
                <a:latin typeface="+mn-ea"/>
              </a:rPr>
              <a:t>파라미터를</a:t>
            </a:r>
            <a:r>
              <a:rPr lang="ko-KR" altLang="en-US" sz="2000" dirty="0" smtClean="0">
                <a:latin typeface="+mn-ea"/>
              </a:rPr>
              <a:t> 변경하는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5"/>
                </a:solidFill>
                <a:latin typeface="+mn-ea"/>
              </a:rPr>
              <a:t>set_params.fit</a:t>
            </a:r>
            <a:r>
              <a:rPr lang="en-US" altLang="ko-KR" sz="2000" b="1" dirty="0" smtClean="0">
                <a:solidFill>
                  <a:schemeClr val="accent5"/>
                </a:solidFill>
                <a:latin typeface="+mn-ea"/>
              </a:rPr>
              <a:t>()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모델의 </a:t>
            </a:r>
            <a:r>
              <a:rPr lang="ko-KR" altLang="en-US" sz="2000" dirty="0" err="1">
                <a:latin typeface="+mn-ea"/>
              </a:rPr>
              <a:t>파라미터를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변경하고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다시 모델에 맞게 학습하는 함수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78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844" y="2018680"/>
            <a:ext cx="5410567" cy="483932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numpy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행렬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벡터 등의 수학 계산을 위한 자료구조와 계산 함수를 제공하는 패키지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matplotlib.pyplot</a:t>
            </a:r>
            <a:r>
              <a:rPr lang="en-US" altLang="ko-KR" dirty="0">
                <a:latin typeface="+mn-ea"/>
              </a:rPr>
              <a:t>: </a:t>
            </a:r>
            <a:r>
              <a:rPr lang="en-US" altLang="ko-KR" dirty="0" err="1">
                <a:latin typeface="+mn-ea"/>
              </a:rPr>
              <a:t>matplotlib</a:t>
            </a:r>
            <a:r>
              <a:rPr lang="ko-KR" altLang="en-US" dirty="0">
                <a:latin typeface="+mn-ea"/>
              </a:rPr>
              <a:t>의 서브패키지로 </a:t>
            </a:r>
            <a:r>
              <a:rPr lang="en-US" altLang="ko-KR" dirty="0">
                <a:latin typeface="+mn-ea"/>
              </a:rPr>
              <a:t>*MATLAB </a:t>
            </a:r>
            <a:r>
              <a:rPr lang="ko-KR" altLang="en-US" dirty="0">
                <a:latin typeface="+mn-ea"/>
              </a:rPr>
              <a:t>처럼 플롯을 그려주는 패키지</a:t>
            </a:r>
            <a:r>
              <a:rPr lang="en-US" altLang="ko-KR" dirty="0">
                <a:latin typeface="+mn-ea"/>
              </a:rPr>
              <a:t>.</a:t>
            </a:r>
          </a:p>
          <a:p>
            <a:pPr algn="r"/>
            <a:r>
              <a:rPr lang="en-US" altLang="ko-KR" sz="1400" dirty="0">
                <a:latin typeface="+mn-ea"/>
              </a:rPr>
              <a:t>*MATLAB : </a:t>
            </a:r>
            <a:r>
              <a:rPr lang="ko-KR" altLang="en-US" sz="1400" dirty="0">
                <a:latin typeface="+mn-ea"/>
              </a:rPr>
              <a:t>수치 해석 및 프로그래밍 환경을 제공하는 공학용 </a:t>
            </a:r>
            <a:r>
              <a:rPr lang="ko-KR" altLang="en-US" sz="1400" dirty="0" smtClean="0">
                <a:latin typeface="+mn-ea"/>
              </a:rPr>
              <a:t>소프트웨어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sklearn.cluster.KMeans</a:t>
            </a:r>
            <a:r>
              <a:rPr lang="en-US" altLang="ko-KR" dirty="0" smtClean="0">
                <a:latin typeface="+mn-ea"/>
              </a:rPr>
              <a:t>() : K-Means </a:t>
            </a:r>
            <a:r>
              <a:rPr lang="ko-KR" altLang="en-US" dirty="0" err="1" smtClean="0">
                <a:latin typeface="+mn-ea"/>
              </a:rPr>
              <a:t>클러스터링을</a:t>
            </a:r>
            <a:r>
              <a:rPr lang="ko-KR" altLang="en-US" dirty="0" smtClean="0">
                <a:latin typeface="+mn-ea"/>
              </a:rPr>
              <a:t> 위한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sklearn.datasets.make_blobs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err="1" smtClean="0">
                <a:latin typeface="+mn-ea"/>
              </a:rPr>
              <a:t>가우시안</a:t>
            </a:r>
            <a:r>
              <a:rPr lang="ko-KR" altLang="en-US" dirty="0" smtClean="0">
                <a:latin typeface="+mn-ea"/>
              </a:rPr>
              <a:t> 값들로 이루어진 샘플 </a:t>
            </a:r>
            <a:r>
              <a:rPr lang="ko-KR" altLang="en-US" dirty="0" err="1" smtClean="0">
                <a:latin typeface="+mn-ea"/>
              </a:rPr>
              <a:t>데이터셋을</a:t>
            </a:r>
            <a:r>
              <a:rPr lang="ko-KR" altLang="en-US" dirty="0" smtClean="0">
                <a:latin typeface="+mn-ea"/>
              </a:rPr>
              <a:t> 생성하는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코드 설명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%</a:t>
            </a:r>
            <a:r>
              <a:rPr lang="en-US" altLang="ko-KR" dirty="0" err="1" smtClean="0">
                <a:latin typeface="+mn-ea"/>
              </a:rPr>
              <a:t>matplotlib</a:t>
            </a:r>
            <a:r>
              <a:rPr lang="en-US" altLang="ko-KR" dirty="0" smtClean="0">
                <a:latin typeface="+mn-ea"/>
              </a:rPr>
              <a:t> inline : </a:t>
            </a:r>
            <a:r>
              <a:rPr lang="en-US" altLang="ko-KR" dirty="0" err="1">
                <a:latin typeface="+mn-ea"/>
              </a:rPr>
              <a:t>ipython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“magic function” </a:t>
            </a:r>
            <a:r>
              <a:rPr lang="ko-KR" altLang="en-US" dirty="0">
                <a:latin typeface="+mn-ea"/>
              </a:rPr>
              <a:t>중 하나로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matplotlib</a:t>
            </a:r>
            <a:r>
              <a:rPr lang="ko-KR" altLang="en-US" dirty="0">
                <a:latin typeface="+mn-ea"/>
              </a:rPr>
              <a:t>의 시각화 결과를 </a:t>
            </a:r>
            <a:r>
              <a:rPr lang="en-US" altLang="ko-KR" dirty="0" err="1">
                <a:latin typeface="+mn-ea"/>
              </a:rPr>
              <a:t>Ipython</a:t>
            </a:r>
            <a:r>
              <a:rPr lang="en-US" altLang="ko-KR" dirty="0">
                <a:latin typeface="+mn-ea"/>
              </a:rPr>
              <a:t> notebook </a:t>
            </a:r>
            <a:r>
              <a:rPr lang="ko-KR" altLang="en-US" dirty="0">
                <a:latin typeface="+mn-ea"/>
              </a:rPr>
              <a:t>안에서 출력하는 함수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62158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가져오기 및 </a:t>
            </a:r>
            <a:r>
              <a:rPr lang="en-US" altLang="ko-KR" dirty="0" err="1" smtClean="0">
                <a:latin typeface="+mn-ea"/>
              </a:rPr>
              <a:t>matplotlib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출력 옵션 설정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412" y="1983599"/>
            <a:ext cx="6514678" cy="26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4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샘플 데이터 생성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67" y="2018681"/>
            <a:ext cx="6581775" cy="32956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5845" y="2018680"/>
            <a:ext cx="5086268" cy="474998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umpy.random.seed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ko-KR" altLang="en-US" dirty="0" err="1" smtClean="0">
                <a:latin typeface="+mn-ea"/>
              </a:rPr>
              <a:t>난수</a:t>
            </a:r>
            <a:r>
              <a:rPr lang="ko-KR" altLang="en-US" dirty="0" smtClean="0">
                <a:latin typeface="+mn-ea"/>
              </a:rPr>
              <a:t> 값들을 생성하기 위한 </a:t>
            </a:r>
            <a:r>
              <a:rPr lang="ko-KR" altLang="en-US" dirty="0" err="1" smtClean="0">
                <a:latin typeface="+mn-ea"/>
              </a:rPr>
              <a:t>시드</a:t>
            </a:r>
            <a:r>
              <a:rPr lang="en-US" altLang="ko-KR" dirty="0" smtClean="0">
                <a:latin typeface="+mn-ea"/>
              </a:rPr>
              <a:t>(seed)</a:t>
            </a:r>
            <a:r>
              <a:rPr lang="ko-KR" altLang="en-US" dirty="0" smtClean="0">
                <a:latin typeface="+mn-ea"/>
              </a:rPr>
              <a:t> 값 설정 함수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enters : </a:t>
            </a:r>
            <a:r>
              <a:rPr lang="en-US" altLang="ko-KR" dirty="0" err="1" smtClean="0">
                <a:latin typeface="+mn-ea"/>
              </a:rPr>
              <a:t>make_blobs</a:t>
            </a:r>
            <a:r>
              <a:rPr lang="en-US" altLang="ko-KR" dirty="0" smtClean="0">
                <a:latin typeface="+mn-ea"/>
              </a:rPr>
              <a:t>() </a:t>
            </a:r>
            <a:r>
              <a:rPr lang="ko-KR" altLang="en-US" dirty="0" smtClean="0">
                <a:latin typeface="+mn-ea"/>
              </a:rPr>
              <a:t>함수로 생성할 데이터 셋의 중심점들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_clusters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클러스터 개수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d</a:t>
            </a:r>
            <a:r>
              <a:rPr lang="en-US" altLang="ko-KR" dirty="0" smtClean="0">
                <a:latin typeface="+mn-ea"/>
              </a:rPr>
              <a:t>ata : 1000x2</a:t>
            </a:r>
            <a:r>
              <a:rPr lang="ko-KR" altLang="en-US" dirty="0" smtClean="0">
                <a:latin typeface="+mn-ea"/>
              </a:rPr>
              <a:t>개의 배열 형태로 이루어진 클러스터 대상 데이터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labels_true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데이터의 실제 라벨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algn="r"/>
            <a:r>
              <a:rPr lang="en-US" altLang="ko-KR" sz="1400" dirty="0" smtClean="0">
                <a:latin typeface="+mn-ea"/>
              </a:rPr>
              <a:t>* </a:t>
            </a:r>
            <a:r>
              <a:rPr lang="ko-KR" altLang="en-US" sz="1400" dirty="0" err="1" smtClean="0">
                <a:latin typeface="+mn-ea"/>
              </a:rPr>
              <a:t>시드</a:t>
            </a:r>
            <a:r>
              <a:rPr lang="ko-KR" altLang="en-US" sz="1400" dirty="0" smtClean="0">
                <a:latin typeface="+mn-ea"/>
              </a:rPr>
              <a:t> 값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임의의 </a:t>
            </a:r>
            <a:r>
              <a:rPr lang="ko-KR" altLang="en-US" sz="1400" dirty="0" err="1" smtClean="0">
                <a:latin typeface="+mn-ea"/>
              </a:rPr>
              <a:t>난수</a:t>
            </a:r>
            <a:r>
              <a:rPr lang="ko-KR" altLang="en-US" sz="1400" dirty="0" smtClean="0">
                <a:latin typeface="+mn-ea"/>
              </a:rPr>
              <a:t> 생성 </a:t>
            </a:r>
            <a:r>
              <a:rPr lang="ko-KR" altLang="en-US" sz="1400" smtClean="0">
                <a:latin typeface="+mn-ea"/>
              </a:rPr>
              <a:t>시 사용되는 초기값으로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같은 </a:t>
            </a:r>
            <a:r>
              <a:rPr lang="ko-KR" altLang="en-US" sz="1400" dirty="0" err="1" smtClean="0">
                <a:latin typeface="+mn-ea"/>
              </a:rPr>
              <a:t>시드</a:t>
            </a:r>
            <a:r>
              <a:rPr lang="ko-KR" altLang="en-US" sz="1400" dirty="0" smtClean="0">
                <a:latin typeface="+mn-ea"/>
              </a:rPr>
              <a:t> 값을 설정할 경우 이전과 동일한 </a:t>
            </a:r>
            <a:r>
              <a:rPr lang="ko-KR" altLang="en-US" sz="1400" dirty="0" err="1" smtClean="0">
                <a:latin typeface="+mn-ea"/>
              </a:rPr>
              <a:t>난수</a:t>
            </a:r>
            <a:r>
              <a:rPr lang="ko-KR" altLang="en-US" sz="1400" dirty="0" smtClean="0">
                <a:latin typeface="+mn-ea"/>
              </a:rPr>
              <a:t> 값들이 생성된다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294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079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데이터 및 라벨 확인 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770" y="2018681"/>
            <a:ext cx="4238625" cy="39147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127105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numpy.unique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배열 값 중 중복을 제거한 후 각기 다른 값들만 추출하는 함수</a:t>
            </a:r>
            <a:r>
              <a:rPr lang="en-US" altLang="ko-KR" dirty="0" smtClean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20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2</a:t>
            </a:r>
            <a:r>
              <a:rPr lang="ko-KR" altLang="en-US" dirty="0" smtClean="0">
                <a:latin typeface="+mn-ea"/>
              </a:rPr>
              <a:t>차원 평면에 데이터 나타내기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94" y="1479989"/>
            <a:ext cx="6194421" cy="52045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5845" y="2018680"/>
            <a:ext cx="5531272" cy="215392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 smtClean="0">
                <a:latin typeface="+mn-ea"/>
              </a:rPr>
              <a:t>yplot.figure</a:t>
            </a:r>
            <a:r>
              <a:rPr lang="en-US" altLang="ko-KR" dirty="0" smtClean="0">
                <a:latin typeface="+mn-ea"/>
              </a:rPr>
              <a:t>() :</a:t>
            </a:r>
            <a:r>
              <a:rPr lang="en-US" altLang="ko-KR" dirty="0">
                <a:latin typeface="+mn-ea"/>
              </a:rPr>
              <a:t>plot</a:t>
            </a:r>
            <a:r>
              <a:rPr lang="ko-KR" altLang="en-US" dirty="0">
                <a:latin typeface="+mn-ea"/>
              </a:rPr>
              <a:t>의 새로운 </a:t>
            </a:r>
            <a:r>
              <a:rPr lang="en-US" altLang="ko-KR" dirty="0">
                <a:latin typeface="+mn-ea"/>
              </a:rPr>
              <a:t>figure(</a:t>
            </a:r>
            <a:r>
              <a:rPr lang="ko-KR" altLang="en-US" dirty="0">
                <a:latin typeface="+mn-ea"/>
              </a:rPr>
              <a:t>모양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을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</a:t>
            </a:r>
            <a:r>
              <a:rPr lang="ko-KR" altLang="en-US" dirty="0">
                <a:latin typeface="+mn-ea"/>
              </a:rPr>
              <a:t>생성하는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함수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Tx/>
              <a:buChar char="-"/>
            </a:pPr>
            <a:r>
              <a:rPr lang="en-US" altLang="ko-KR" dirty="0" err="1">
                <a:latin typeface="+mn-ea"/>
              </a:rPr>
              <a:t>p</a:t>
            </a:r>
            <a:r>
              <a:rPr lang="en-US" altLang="ko-KR" dirty="0" err="1" smtClean="0">
                <a:latin typeface="+mn-ea"/>
              </a:rPr>
              <a:t>yplot.scatter</a:t>
            </a:r>
            <a:r>
              <a:rPr lang="en-US" altLang="ko-KR" dirty="0" smtClean="0">
                <a:latin typeface="+mn-ea"/>
              </a:rPr>
              <a:t>() </a:t>
            </a:r>
            <a:r>
              <a:rPr lang="en-US" altLang="ko-KR" dirty="0"/>
              <a:t>: x</a:t>
            </a:r>
            <a:r>
              <a:rPr lang="ko-KR" altLang="en-US" dirty="0"/>
              <a:t> 변수 대 </a:t>
            </a:r>
            <a:r>
              <a:rPr lang="en-US" altLang="ko-KR" dirty="0"/>
              <a:t>y </a:t>
            </a:r>
            <a:r>
              <a:rPr lang="ko-KR" altLang="en-US" dirty="0"/>
              <a:t>변수의 </a:t>
            </a:r>
            <a:r>
              <a:rPr lang="en-US" altLang="ko-KR" dirty="0" smtClean="0"/>
              <a:t> </a:t>
            </a:r>
            <a:r>
              <a:rPr lang="ko-KR" altLang="en-US" dirty="0" err="1"/>
              <a:t>산점도를</a:t>
            </a:r>
            <a:r>
              <a:rPr lang="ko-KR" altLang="en-US" dirty="0"/>
              <a:t> 만드는 </a:t>
            </a:r>
            <a:r>
              <a:rPr lang="ko-KR" altLang="en-US" dirty="0" smtClean="0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108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모델 학습시키기</a:t>
            </a:r>
            <a:endParaRPr lang="en-US" altLang="ko-KR" dirty="0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70" y="2018680"/>
            <a:ext cx="6173852" cy="17019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257434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sklearn.cluster.KMeans.fit</a:t>
            </a:r>
            <a:r>
              <a:rPr lang="en-US" altLang="ko-KR" dirty="0" smtClean="0">
                <a:latin typeface="+mn-ea"/>
              </a:rPr>
              <a:t>() : K-Means </a:t>
            </a:r>
            <a:r>
              <a:rPr lang="ko-KR" altLang="en-US" dirty="0" err="1" smtClean="0">
                <a:latin typeface="+mn-ea"/>
              </a:rPr>
              <a:t>클러스터링을</a:t>
            </a:r>
            <a:r>
              <a:rPr lang="ko-KR" altLang="en-US" dirty="0" smtClean="0">
                <a:latin typeface="+mn-ea"/>
              </a:rPr>
              <a:t> 수행하는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- estimator : K-Means </a:t>
            </a:r>
            <a:r>
              <a:rPr lang="ko-KR" altLang="en-US" dirty="0" smtClean="0">
                <a:latin typeface="+mn-ea"/>
              </a:rPr>
              <a:t>모델 클래스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9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(6)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결과 확인하기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15" y="2018681"/>
            <a:ext cx="6341351" cy="29436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81287" y="2018680"/>
            <a:ext cx="4680826" cy="467641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pyplot.cm.get_cmap</a:t>
            </a:r>
            <a:r>
              <a:rPr lang="en-US" altLang="ko-KR" dirty="0" smtClean="0">
                <a:latin typeface="+mn-ea"/>
              </a:rPr>
              <a:t>() :</a:t>
            </a:r>
            <a:r>
              <a:rPr lang="en-US" altLang="ko-KR" dirty="0" err="1"/>
              <a:t>colormap</a:t>
            </a:r>
            <a:r>
              <a:rPr lang="en-US" altLang="ko-KR" dirty="0"/>
              <a:t> </a:t>
            </a:r>
            <a:r>
              <a:rPr lang="ko-KR" altLang="en-US" dirty="0" err="1"/>
              <a:t>인스턴스를</a:t>
            </a:r>
            <a:r>
              <a:rPr lang="ko-KR" altLang="en-US" dirty="0"/>
              <a:t> 가져오는 </a:t>
            </a:r>
            <a:r>
              <a:rPr lang="ko-KR" altLang="en-US" dirty="0" smtClean="0"/>
              <a:t>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umpy.min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최소 값을 구하는 함수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n</a:t>
            </a:r>
            <a:r>
              <a:rPr lang="en-US" altLang="ko-KR" dirty="0" err="1" smtClean="0">
                <a:latin typeface="+mn-ea"/>
              </a:rPr>
              <a:t>umpy.max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최대 값을 구하는 함수</a:t>
            </a:r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클래스 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sklearn.cluster.KMeans.labels</a:t>
            </a:r>
            <a:r>
              <a:rPr lang="en-US" altLang="ko-KR" dirty="0" smtClean="0">
                <a:latin typeface="+mn-ea"/>
              </a:rPr>
              <a:t>_ : </a:t>
            </a:r>
            <a:r>
              <a:rPr lang="ko-KR" altLang="en-US" dirty="0" smtClean="0">
                <a:latin typeface="+mn-ea"/>
              </a:rPr>
              <a:t>각 데이터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포인터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의 라벨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 설명 </a:t>
            </a:r>
            <a:r>
              <a:rPr lang="en-US" altLang="ko-KR" dirty="0" smtClean="0">
                <a:latin typeface="+mn-ea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labels_predict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학습한 모델로 예측한 라벨 데이터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cm : ‘jet’ </a:t>
            </a:r>
            <a:r>
              <a:rPr lang="ko-KR" altLang="en-US" dirty="0" err="1" smtClean="0">
                <a:latin typeface="+mn-ea"/>
              </a:rPr>
              <a:t>칼라맵</a:t>
            </a:r>
            <a:r>
              <a:rPr lang="ko-KR" altLang="en-US" dirty="0" smtClean="0">
                <a:latin typeface="+mn-ea"/>
              </a:rPr>
              <a:t>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caled_labels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en-US" altLang="ko-KR" dirty="0" err="1" smtClean="0">
                <a:latin typeface="+mn-ea"/>
              </a:rPr>
              <a:t>labels_predict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변수를 </a:t>
            </a:r>
            <a:r>
              <a:rPr lang="en-US" altLang="ko-KR" dirty="0" smtClean="0">
                <a:latin typeface="+mn-ea"/>
              </a:rPr>
              <a:t>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사이로 정규화한 값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1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322075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K-means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K-means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예제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K-means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77" y="3394215"/>
            <a:ext cx="1123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비지도학습</a:t>
            </a:r>
            <a:r>
              <a:rPr lang="ko-KR" altLang="en-US" dirty="0" smtClean="0"/>
              <a:t> 중 </a:t>
            </a:r>
            <a:r>
              <a:rPr lang="ko-KR" altLang="en-US" dirty="0" err="1" smtClean="0"/>
              <a:t>클러스터링의</a:t>
            </a:r>
            <a:r>
              <a:rPr lang="ko-KR" altLang="en-US" dirty="0" smtClean="0"/>
              <a:t> 대표적인 알고리즘인 </a:t>
            </a:r>
            <a:r>
              <a:rPr lang="en-US" altLang="ko-KR" dirty="0" smtClean="0"/>
              <a:t>K-means </a:t>
            </a:r>
            <a:r>
              <a:rPr lang="ko-KR" altLang="en-US" dirty="0" smtClean="0"/>
              <a:t>에 대해 이해할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여러 가지 실습을 통해 </a:t>
            </a:r>
            <a:r>
              <a:rPr lang="ko-KR" altLang="en-US" dirty="0" err="1" smtClean="0"/>
              <a:t>클러스터링과</a:t>
            </a:r>
            <a:r>
              <a:rPr lang="ko-KR" altLang="en-US" dirty="0"/>
              <a:t> </a:t>
            </a:r>
            <a:r>
              <a:rPr lang="en-US" altLang="ko-KR" dirty="0" smtClean="0"/>
              <a:t>K-means </a:t>
            </a:r>
            <a:r>
              <a:rPr lang="ko-KR" altLang="en-US" dirty="0" smtClean="0"/>
              <a:t>알고리즘에 대해 쉽게 이해할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관련 함수를 제공하는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대해 알 수 있다</a:t>
            </a:r>
            <a:r>
              <a:rPr lang="en-US" altLang="ko-KR" dirty="0" smtClean="0"/>
              <a:t>.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7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897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 smtClean="0">
                <a:latin typeface="+mn-ea"/>
              </a:rPr>
              <a:t>1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(7)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결과 확인하기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18" y="1503880"/>
            <a:ext cx="6380600" cy="53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91942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가져오기 및 </a:t>
            </a:r>
            <a:r>
              <a:rPr lang="ko-KR" altLang="en-US" dirty="0" err="1" smtClean="0">
                <a:latin typeface="+mn-ea"/>
              </a:rPr>
              <a:t>난수로</a:t>
            </a:r>
            <a:r>
              <a:rPr lang="ko-KR" altLang="en-US" dirty="0" smtClean="0">
                <a:latin typeface="+mn-ea"/>
              </a:rPr>
              <a:t> 이루어진 샘플 데이터 생성을 위한 </a:t>
            </a:r>
            <a:r>
              <a:rPr lang="en-US" altLang="ko-KR" dirty="0" smtClean="0">
                <a:latin typeface="+mn-ea"/>
              </a:rPr>
              <a:t>seed </a:t>
            </a:r>
            <a:r>
              <a:rPr lang="ko-KR" altLang="en-US" dirty="0" smtClean="0">
                <a:latin typeface="+mn-ea"/>
              </a:rPr>
              <a:t>값 설정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318" y="2018681"/>
            <a:ext cx="5381625" cy="1638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1797" y="2018679"/>
            <a:ext cx="4680826" cy="3383637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패키지 설명</a:t>
            </a:r>
            <a:endParaRPr lang="en-US" altLang="ko-KR" dirty="0" smtClean="0">
              <a:latin typeface="+mn-ea"/>
            </a:endParaRPr>
          </a:p>
          <a:p>
            <a:pPr marL="342900" indent="-342900" fontAlgn="base">
              <a:buFontTx/>
              <a:buChar char="-"/>
            </a:pPr>
            <a:r>
              <a:rPr lang="en-US" altLang="ko-KR" dirty="0" smtClean="0">
                <a:latin typeface="+mn-ea"/>
              </a:rPr>
              <a:t>pandas :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가공</a:t>
            </a:r>
            <a:r>
              <a:rPr lang="en-US" altLang="ko-KR" dirty="0"/>
              <a:t>, </a:t>
            </a:r>
            <a:r>
              <a:rPr lang="ko-KR" altLang="en-US" dirty="0"/>
              <a:t>처리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/>
              <a:t>등을 쉽게 하기 위한 자료구조와 </a:t>
            </a:r>
            <a:endParaRPr lang="en-US" altLang="ko-KR" dirty="0"/>
          </a:p>
          <a:p>
            <a:pPr fontAlgn="base"/>
            <a:r>
              <a:rPr lang="ko-KR" altLang="en-US" dirty="0"/>
              <a:t>처리 함수들을 제공하는 </a:t>
            </a:r>
            <a:r>
              <a:rPr lang="ko-KR" altLang="en-US" dirty="0" smtClean="0"/>
              <a:t>패키지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함수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sklearn.datasets.load_digits</a:t>
            </a:r>
            <a:r>
              <a:rPr lang="en-US" altLang="ko-KR" dirty="0" smtClean="0">
                <a:latin typeface="+mn-ea"/>
              </a:rPr>
              <a:t>() : 0</a:t>
            </a:r>
            <a:r>
              <a:rPr lang="ko-KR" altLang="en-US" dirty="0" smtClean="0">
                <a:latin typeface="+mn-ea"/>
              </a:rPr>
              <a:t>에서 </a:t>
            </a:r>
            <a:r>
              <a:rPr lang="en-US" altLang="ko-KR" dirty="0" smtClean="0">
                <a:latin typeface="+mn-ea"/>
              </a:rPr>
              <a:t>9</a:t>
            </a:r>
            <a:r>
              <a:rPr lang="ko-KR" altLang="en-US" dirty="0" smtClean="0">
                <a:latin typeface="+mn-ea"/>
              </a:rPr>
              <a:t>까지의 정수로 이루어진 샘플 데이터 셋을 가져오는 함수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s</a:t>
            </a:r>
            <a:r>
              <a:rPr lang="en-US" altLang="ko-KR" dirty="0" err="1" smtClean="0">
                <a:latin typeface="+mn-ea"/>
              </a:rPr>
              <a:t>klearn.preprocessing.scale</a:t>
            </a:r>
            <a:r>
              <a:rPr lang="en-US" altLang="ko-KR" dirty="0" smtClean="0">
                <a:latin typeface="+mn-ea"/>
              </a:rPr>
              <a:t>() : </a:t>
            </a:r>
            <a:r>
              <a:rPr lang="ko-KR" altLang="en-US" dirty="0" smtClean="0">
                <a:latin typeface="+mn-ea"/>
              </a:rPr>
              <a:t>데이터 셋의 분포를 평균 </a:t>
            </a:r>
            <a:r>
              <a:rPr lang="en-US" altLang="ko-KR" dirty="0" smtClean="0">
                <a:latin typeface="+mn-ea"/>
              </a:rPr>
              <a:t>0, </a:t>
            </a:r>
            <a:r>
              <a:rPr lang="ko-KR" altLang="en-US" dirty="0" smtClean="0">
                <a:latin typeface="+mn-ea"/>
              </a:rPr>
              <a:t>분산 </a:t>
            </a:r>
            <a:r>
              <a:rPr lang="en-US" altLang="ko-KR" dirty="0" smtClean="0">
                <a:latin typeface="+mn-ea"/>
              </a:rPr>
              <a:t>1</a:t>
            </a:r>
            <a:r>
              <a:rPr lang="ko-KR" altLang="en-US" dirty="0" smtClean="0">
                <a:latin typeface="+mn-ea"/>
              </a:rPr>
              <a:t>이 되도록 만드는 함수</a:t>
            </a: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842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Digits </a:t>
            </a:r>
            <a:r>
              <a:rPr lang="ko-KR" altLang="en-US" dirty="0" smtClean="0">
                <a:latin typeface="+mn-ea"/>
              </a:rPr>
              <a:t>데이터 가져오기 및 데이터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라벨 확인하기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287" y="2018680"/>
            <a:ext cx="6114254" cy="116595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data : 1797x64</a:t>
            </a:r>
            <a:r>
              <a:rPr lang="ko-KR" altLang="en-US" dirty="0" smtClean="0">
                <a:latin typeface="+mn-ea"/>
              </a:rPr>
              <a:t>개의 행렬 형태로 이루어진 </a:t>
            </a:r>
            <a:r>
              <a:rPr lang="en-US" altLang="ko-KR" dirty="0" smtClean="0">
                <a:latin typeface="+mn-ea"/>
              </a:rPr>
              <a:t>digits </a:t>
            </a:r>
            <a:r>
              <a:rPr lang="ko-KR" altLang="en-US" dirty="0" smtClean="0">
                <a:latin typeface="+mn-ea"/>
              </a:rPr>
              <a:t>데이터 셋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+mn-ea"/>
              </a:rPr>
              <a:t>l</a:t>
            </a:r>
            <a:r>
              <a:rPr lang="en-US" altLang="ko-KR" dirty="0" err="1" smtClean="0">
                <a:latin typeface="+mn-ea"/>
              </a:rPr>
              <a:t>abels_true</a:t>
            </a:r>
            <a:r>
              <a:rPr lang="en-US" altLang="ko-KR" dirty="0" smtClean="0">
                <a:latin typeface="+mn-ea"/>
              </a:rPr>
              <a:t> : data </a:t>
            </a:r>
            <a:r>
              <a:rPr lang="ko-KR" altLang="en-US" dirty="0" smtClean="0">
                <a:latin typeface="+mn-ea"/>
              </a:rPr>
              <a:t>변수의 실제 라벨 값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296" y="769433"/>
            <a:ext cx="537299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데이터 개수 및 </a:t>
            </a:r>
            <a:r>
              <a:rPr lang="en-US" altLang="ko-KR" dirty="0" smtClean="0">
                <a:latin typeface="+mn-ea"/>
              </a:rPr>
              <a:t>feature, </a:t>
            </a:r>
            <a:r>
              <a:rPr lang="ko-KR" altLang="en-US" dirty="0" smtClean="0">
                <a:latin typeface="+mn-ea"/>
              </a:rPr>
              <a:t>라벨 개수 확인하기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1287" y="2018679"/>
            <a:ext cx="4680826" cy="3268023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n_samples</a:t>
            </a:r>
            <a:r>
              <a:rPr lang="en-US" altLang="ko-KR" dirty="0" smtClean="0">
                <a:latin typeface="+mn-ea"/>
              </a:rPr>
              <a:t> : data </a:t>
            </a:r>
            <a:r>
              <a:rPr lang="ko-KR" altLang="en-US" dirty="0" smtClean="0">
                <a:latin typeface="+mn-ea"/>
              </a:rPr>
              <a:t>변수의 행 개수로 전체 데이터 개수 의미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n_features</a:t>
            </a:r>
            <a:r>
              <a:rPr lang="en-US" altLang="ko-KR" dirty="0" smtClean="0">
                <a:latin typeface="+mn-ea"/>
              </a:rPr>
              <a:t> : data </a:t>
            </a:r>
            <a:r>
              <a:rPr lang="ko-KR" altLang="en-US" dirty="0" smtClean="0">
                <a:latin typeface="+mn-ea"/>
              </a:rPr>
              <a:t>변수의 열 개수로 데이터 셋의 속성 개수 의미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c</a:t>
            </a:r>
            <a:r>
              <a:rPr lang="en-US" altLang="ko-KR" dirty="0" smtClean="0">
                <a:latin typeface="+mn-ea"/>
              </a:rPr>
              <a:t>lusters : </a:t>
            </a:r>
            <a:r>
              <a:rPr lang="ko-KR" altLang="en-US" dirty="0" smtClean="0">
                <a:latin typeface="+mn-ea"/>
              </a:rPr>
              <a:t>라벨 값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 smtClean="0">
                <a:latin typeface="+mn-ea"/>
              </a:rPr>
              <a:t>n_clusters</a:t>
            </a:r>
            <a:r>
              <a:rPr lang="en-US" altLang="ko-KR" dirty="0" smtClean="0">
                <a:latin typeface="+mn-ea"/>
              </a:rPr>
              <a:t> : </a:t>
            </a:r>
            <a:r>
              <a:rPr lang="ko-KR" altLang="en-US" dirty="0" smtClean="0">
                <a:latin typeface="+mn-ea"/>
              </a:rPr>
              <a:t>클러스터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개수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72" y="1442890"/>
            <a:ext cx="5536232" cy="52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713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</a:t>
            </a:r>
            <a:r>
              <a:rPr lang="ko-KR" altLang="en-US" dirty="0" smtClean="0">
                <a:latin typeface="+mn-ea"/>
              </a:rPr>
              <a:t>초기 </a:t>
            </a:r>
            <a:r>
              <a:rPr lang="en-US" altLang="ko-KR" dirty="0" smtClean="0">
                <a:latin typeface="+mn-ea"/>
              </a:rPr>
              <a:t>K</a:t>
            </a:r>
            <a:r>
              <a:rPr lang="ko-KR" altLang="en-US" dirty="0" smtClean="0">
                <a:latin typeface="+mn-ea"/>
              </a:rPr>
              <a:t>값 설정을 위한 함수 두 개를 각각 사용하여 모델 학습시키기</a:t>
            </a:r>
            <a:endParaRPr lang="en-US" altLang="ko-KR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593" y="2018679"/>
            <a:ext cx="4593021" cy="3751499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+mn-ea"/>
              </a:rPr>
              <a:t>변수 설명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 smtClean="0">
                <a:latin typeface="+mn-ea"/>
              </a:rPr>
              <a:t>estimator1 : k</a:t>
            </a:r>
            <a:r>
              <a:rPr lang="ko-KR" altLang="en-US" dirty="0" smtClean="0">
                <a:latin typeface="+mn-ea"/>
              </a:rPr>
              <a:t>값 초기화 함수에 </a:t>
            </a:r>
            <a:r>
              <a:rPr lang="en-US" altLang="ko-KR" dirty="0" smtClean="0">
                <a:latin typeface="+mn-ea"/>
              </a:rPr>
              <a:t>k-means++ </a:t>
            </a:r>
            <a:r>
              <a:rPr lang="ko-KR" altLang="en-US" dirty="0" smtClean="0">
                <a:latin typeface="+mn-ea"/>
              </a:rPr>
              <a:t>함수를 사용한 </a:t>
            </a:r>
            <a:r>
              <a:rPr lang="en-US" altLang="ko-KR" dirty="0" smtClean="0">
                <a:latin typeface="+mn-ea"/>
              </a:rPr>
              <a:t>K-Means </a:t>
            </a:r>
            <a:r>
              <a:rPr lang="ko-KR" altLang="en-US" dirty="0" smtClean="0">
                <a:latin typeface="+mn-ea"/>
              </a:rPr>
              <a:t>모델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e</a:t>
            </a:r>
            <a:r>
              <a:rPr lang="en-US" altLang="ko-KR" dirty="0" smtClean="0">
                <a:latin typeface="+mn-ea"/>
              </a:rPr>
              <a:t>stimator2 : k</a:t>
            </a:r>
            <a:r>
              <a:rPr lang="ko-KR" altLang="en-US" dirty="0" smtClean="0">
                <a:latin typeface="+mn-ea"/>
              </a:rPr>
              <a:t>값 초기화 함수에 </a:t>
            </a:r>
            <a:r>
              <a:rPr lang="en-US" altLang="ko-KR" dirty="0" smtClean="0">
                <a:latin typeface="+mn-ea"/>
              </a:rPr>
              <a:t>random </a:t>
            </a:r>
            <a:r>
              <a:rPr lang="ko-KR" altLang="en-US" dirty="0" smtClean="0">
                <a:latin typeface="+mn-ea"/>
              </a:rPr>
              <a:t>함수를 사용한 </a:t>
            </a:r>
            <a:r>
              <a:rPr lang="en-US" altLang="ko-KR" dirty="0" smtClean="0">
                <a:latin typeface="+mn-ea"/>
              </a:rPr>
              <a:t>K-Means </a:t>
            </a:r>
            <a:r>
              <a:rPr lang="ko-KR" altLang="en-US" dirty="0" smtClean="0">
                <a:latin typeface="+mn-ea"/>
              </a:rPr>
              <a:t>모델 변수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abels_predict1 :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en-US" altLang="ko-KR" dirty="0" smtClean="0">
                <a:latin typeface="+mn-ea"/>
              </a:rPr>
              <a:t>estimator1 </a:t>
            </a:r>
            <a:r>
              <a:rPr lang="ko-KR" altLang="en-US" dirty="0" smtClean="0">
                <a:latin typeface="+mn-ea"/>
              </a:rPr>
              <a:t>모델로 예측한 라벨 값 </a:t>
            </a:r>
            <a:endParaRPr lang="en-US" altLang="ko-KR" dirty="0" smtClean="0"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</a:rPr>
              <a:t>l</a:t>
            </a:r>
            <a:r>
              <a:rPr lang="en-US" altLang="ko-KR" dirty="0" smtClean="0">
                <a:latin typeface="+mn-ea"/>
              </a:rPr>
              <a:t>abels_predict2 :  </a:t>
            </a:r>
            <a:r>
              <a:rPr lang="ko-KR" altLang="en-US" dirty="0" smtClean="0">
                <a:latin typeface="+mn-ea"/>
              </a:rPr>
              <a:t>변수 </a:t>
            </a:r>
            <a:r>
              <a:rPr lang="en-US" altLang="ko-KR" dirty="0" smtClean="0">
                <a:latin typeface="+mn-ea"/>
              </a:rPr>
              <a:t>estimator2 </a:t>
            </a:r>
            <a:r>
              <a:rPr lang="ko-KR" altLang="en-US" dirty="0" smtClean="0">
                <a:latin typeface="+mn-ea"/>
              </a:rPr>
              <a:t>모델로 예측한 라벨 값</a:t>
            </a:r>
            <a:endParaRPr lang="en-US" altLang="ko-KR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17" y="2018679"/>
            <a:ext cx="7164542" cy="244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0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각 함수에 대해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성능 평가 및 비교하기 </a:t>
            </a:r>
            <a:endParaRPr lang="en-US" altLang="ko-KR" dirty="0">
              <a:latin typeface="+mn-ea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1662381" y="2396056"/>
            <a:ext cx="8501122" cy="345833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&lt; </a:t>
            </a:r>
            <a:r>
              <a:rPr lang="ko-KR" altLang="en-US" b="1" kern="0" dirty="0" err="1" smtClean="0">
                <a:solidFill>
                  <a:schemeClr val="tx1"/>
                </a:solidFill>
                <a:latin typeface="+mn-ea"/>
              </a:rPr>
              <a:t>클러스터링</a:t>
            </a:r>
            <a:r>
              <a:rPr lang="ko-KR" altLang="en-US" b="1" kern="0" dirty="0" smtClean="0">
                <a:solidFill>
                  <a:schemeClr val="tx1"/>
                </a:solidFill>
                <a:latin typeface="+mn-ea"/>
              </a:rPr>
              <a:t> 평가 지표 </a:t>
            </a:r>
            <a:r>
              <a:rPr lang="en-US" altLang="ko-KR" b="1" kern="0" dirty="0" smtClean="0">
                <a:solidFill>
                  <a:schemeClr val="tx1"/>
                </a:solidFill>
                <a:latin typeface="+mn-ea"/>
              </a:rPr>
              <a:t>&gt;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Homogeneity :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클러스터링된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각 클러스터 안의 데이터들이 실제 같은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클러스터에 속했는가를 평가하는 지표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 Completeness 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실제 같은 클러스터 소속인 데이터들이 같은 클러스터로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클러스터링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되었는지를 평가하는 지표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V-measure : Homogeneity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값과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Completeness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값에 기반한 지표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873405" y="5163015"/>
            <a:ext cx="7939668" cy="37914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</a:t>
            </a:r>
            <a:r>
              <a:rPr lang="en-US" altLang="ko-KR" sz="1400" dirty="0" smtClean="0"/>
              <a:t> = 2 * (homogeneity * completeness) / (homogeneity + completeness)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414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각 함수에 대해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ko-KR" altLang="en-US" dirty="0" smtClean="0">
                <a:latin typeface="+mn-ea"/>
              </a:rPr>
              <a:t> 성능 평가 및 비교하기 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102" y="1749110"/>
            <a:ext cx="7468762" cy="511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5. </a:t>
            </a:r>
            <a:r>
              <a:rPr lang="en-US" altLang="ko-KR" sz="2400" b="1" dirty="0" smtClean="0">
                <a:latin typeface="+mn-ea"/>
              </a:rPr>
              <a:t>K-means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59416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</a:t>
            </a:r>
            <a:r>
              <a:rPr lang="ko-KR" altLang="en-US" b="1" dirty="0" err="1" smtClean="0">
                <a:latin typeface="+mn-ea"/>
              </a:rPr>
              <a:t>클러스터링</a:t>
            </a:r>
            <a:r>
              <a:rPr lang="ko-KR" altLang="en-US" b="1" dirty="0" smtClean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2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(5) </a:t>
            </a:r>
            <a:r>
              <a:rPr lang="ko-KR" altLang="en-US" dirty="0">
                <a:latin typeface="+mn-ea"/>
              </a:rPr>
              <a:t>각 함수에 대해 </a:t>
            </a:r>
            <a:r>
              <a:rPr lang="ko-KR" altLang="en-US" dirty="0" err="1">
                <a:latin typeface="+mn-ea"/>
              </a:rPr>
              <a:t>클러스터링</a:t>
            </a:r>
            <a:r>
              <a:rPr lang="ko-KR" altLang="en-US" dirty="0">
                <a:latin typeface="+mn-ea"/>
              </a:rPr>
              <a:t> 성능 평가 및 비교하기 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23" y="2275197"/>
            <a:ext cx="77057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981950" y="6356354"/>
            <a:ext cx="2057400" cy="365125"/>
          </a:xfrm>
        </p:spPr>
        <p:txBody>
          <a:bodyPr/>
          <a:lstStyle/>
          <a:p>
            <a:fld id="{74A2B979-F945-4E6D-A38D-6D15DB8770D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40090" y="2996952"/>
            <a:ext cx="571182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4000" b="1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K-Nearest Neighbor</a:t>
            </a:r>
            <a:endParaRPr lang="en-US" altLang="ko-KR" sz="4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26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7" y="808892"/>
            <a:ext cx="288091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학습목차</a:t>
            </a: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KNN </a:t>
            </a:r>
            <a:r>
              <a:rPr lang="ko-KR" altLang="en-US" dirty="0" smtClean="0"/>
              <a:t>알고리즘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KNN </a:t>
            </a:r>
            <a:r>
              <a:rPr lang="ko-KR" altLang="en-US" dirty="0" err="1" smtClean="0"/>
              <a:t>클러스터링</a:t>
            </a:r>
            <a:r>
              <a:rPr lang="ko-KR" altLang="en-US" dirty="0" smtClean="0"/>
              <a:t> 예제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US" altLang="ko-KR" dirty="0" smtClean="0"/>
              <a:t>KNN 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7877" y="3394215"/>
            <a:ext cx="11230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◆ 학습목표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en-US" altLang="ko-KR" dirty="0"/>
              <a:t> </a:t>
            </a:r>
            <a:r>
              <a:rPr lang="ko-KR" altLang="en-US" dirty="0" smtClean="0"/>
              <a:t>분류</a:t>
            </a:r>
            <a:r>
              <a:rPr lang="en-US" altLang="ko-KR" dirty="0" smtClean="0"/>
              <a:t>(classification)</a:t>
            </a:r>
            <a:r>
              <a:rPr lang="ko-KR" altLang="en-US" dirty="0"/>
              <a:t> </a:t>
            </a:r>
            <a:r>
              <a:rPr lang="ko-KR" altLang="en-US" dirty="0" smtClean="0"/>
              <a:t>문제를 해결하는 알고리즘 중 하나인 </a:t>
            </a:r>
            <a:r>
              <a:rPr lang="en-US" altLang="ko-KR" dirty="0" smtClean="0"/>
              <a:t>KNN</a:t>
            </a:r>
            <a:r>
              <a:rPr lang="ko-KR" altLang="en-US" dirty="0" smtClean="0"/>
              <a:t>에 대해 이해할 수 있다</a:t>
            </a:r>
            <a:r>
              <a:rPr lang="en-US" altLang="ko-KR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여러 가지 실습을 통해 분류와 </a:t>
            </a:r>
            <a:r>
              <a:rPr lang="en-US" altLang="ko-KR" dirty="0" smtClean="0"/>
              <a:t>KNN </a:t>
            </a:r>
            <a:r>
              <a:rPr lang="ko-KR" altLang="en-US" dirty="0" smtClean="0"/>
              <a:t>알고리즘에 대해 쉽게 이해할 수 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다양한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알고리즘 관련 함수를 제공하는 </a:t>
            </a:r>
            <a:r>
              <a:rPr lang="en-US" altLang="ko-KR" dirty="0" err="1" smtClean="0"/>
              <a:t>sklearn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패키지에 대해 알 수 있다</a:t>
            </a:r>
            <a:r>
              <a:rPr lang="en-US" altLang="ko-KR" dirty="0" smtClean="0"/>
              <a:t>.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13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</a:t>
            </a:r>
            <a:r>
              <a:rPr lang="ko-KR" altLang="en-US" sz="2400" b="1" dirty="0" smtClean="0">
                <a:latin typeface="+mn-ea"/>
              </a:rPr>
              <a:t>강의 개요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8370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K-means </a:t>
            </a:r>
            <a:r>
              <a:rPr lang="ko-KR" altLang="en-US" sz="2000" dirty="0" smtClean="0">
                <a:latin typeface="+mn-ea"/>
              </a:rPr>
              <a:t>알고리즘이란</a:t>
            </a:r>
            <a:r>
              <a:rPr lang="en-US" altLang="ko-KR" sz="2000" dirty="0" smtClean="0">
                <a:latin typeface="+mn-ea"/>
              </a:rPr>
              <a:t>?</a:t>
            </a: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K-means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ko-KR" altLang="en-US" sz="2000" dirty="0" smtClean="0">
                <a:latin typeface="+mn-ea"/>
              </a:rPr>
              <a:t> 예제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 (</a:t>
            </a:r>
            <a:r>
              <a:rPr lang="en-US" altLang="ko-KR" sz="2000" dirty="0" err="1">
                <a:latin typeface="+mn-ea"/>
              </a:rPr>
              <a:t>S</a:t>
            </a:r>
            <a:r>
              <a:rPr lang="en-US" altLang="ko-KR" sz="2000" dirty="0" err="1" smtClean="0">
                <a:latin typeface="+mn-ea"/>
              </a:rPr>
              <a:t>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 소개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K-means </a:t>
            </a:r>
            <a:r>
              <a:rPr lang="ko-KR" altLang="en-US" sz="2000" dirty="0" smtClean="0">
                <a:latin typeface="+mn-ea"/>
              </a:rPr>
              <a:t>실습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K-Nearest Neighbors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smtClean="0">
                <a:latin typeface="+mn-ea"/>
              </a:rPr>
              <a:t>K Nearest Neighbors (KNN) </a:t>
            </a:r>
            <a:r>
              <a:rPr lang="ko-KR" altLang="en-US" sz="2000" b="1" dirty="0" smtClean="0">
                <a:latin typeface="+mn-ea"/>
              </a:rPr>
              <a:t>알고리즘 소개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기계학습</a:t>
            </a:r>
            <a:r>
              <a:rPr lang="en-US" altLang="ko-KR" sz="2000" dirty="0" smtClean="0">
                <a:latin typeface="+mn-ea"/>
              </a:rPr>
              <a:t>(Machine Learning)</a:t>
            </a:r>
            <a:r>
              <a:rPr lang="ko-KR" altLang="en-US" sz="2000" dirty="0" smtClean="0">
                <a:latin typeface="+mn-ea"/>
              </a:rPr>
              <a:t>의 지도학습</a:t>
            </a:r>
            <a:r>
              <a:rPr lang="en-US" altLang="ko-KR" sz="2000" dirty="0" smtClean="0">
                <a:latin typeface="+mn-ea"/>
              </a:rPr>
              <a:t>(Supervised Learning)</a:t>
            </a:r>
            <a:r>
              <a:rPr lang="ko-KR" altLang="en-US" sz="2000" dirty="0" smtClean="0">
                <a:latin typeface="+mn-ea"/>
              </a:rPr>
              <a:t>의 한 종류인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분 </a:t>
            </a:r>
            <a:r>
              <a:rPr lang="en-US" altLang="ko-KR" sz="2000" dirty="0" smtClean="0">
                <a:latin typeface="+mn-ea"/>
              </a:rPr>
              <a:t>(Classification) </a:t>
            </a:r>
            <a:r>
              <a:rPr lang="ko-KR" altLang="en-US" sz="2000" dirty="0" smtClean="0">
                <a:latin typeface="+mn-ea"/>
              </a:rPr>
              <a:t>문제를 해결하는 알고리즘 중 하나</a:t>
            </a:r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주어진 데이터로부터 거리가 가까운 </a:t>
            </a:r>
            <a:r>
              <a:rPr lang="en-US" altLang="ko-KR" sz="2000" dirty="0" smtClean="0">
                <a:latin typeface="+mn-ea"/>
              </a:rPr>
              <a:t>k</a:t>
            </a:r>
            <a:r>
              <a:rPr lang="ko-KR" altLang="en-US" sz="2000" dirty="0" smtClean="0">
                <a:latin typeface="+mn-ea"/>
              </a:rPr>
              <a:t>개의 다른 데이터들의 라벨 중 가장 많은 비율을 차지하는 라벨을 참조하여 분류하는 알고리즘</a:t>
            </a:r>
            <a:r>
              <a:rPr lang="en-US" altLang="ko-KR" sz="2000" dirty="0" smtClean="0">
                <a:latin typeface="+mn-ea"/>
              </a:rPr>
              <a:t>.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주로 거리를 측정할 때 </a:t>
            </a:r>
            <a:r>
              <a:rPr lang="en-US" altLang="ko-KR" sz="2000" dirty="0" smtClean="0">
                <a:latin typeface="+mn-ea"/>
              </a:rPr>
              <a:t>*</a:t>
            </a:r>
            <a:r>
              <a:rPr lang="ko-KR" altLang="en-US" sz="2000" dirty="0" err="1" smtClean="0">
                <a:latin typeface="+mn-ea"/>
              </a:rPr>
              <a:t>유클리디안</a:t>
            </a:r>
            <a:r>
              <a:rPr lang="ko-KR" altLang="en-US" sz="2000" dirty="0" smtClean="0">
                <a:latin typeface="+mn-ea"/>
              </a:rPr>
              <a:t> 거리 측정법을 사용한다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smtClean="0">
                <a:latin typeface="+mn-ea"/>
              </a:rPr>
              <a:t> </a:t>
            </a:r>
            <a:endParaRPr lang="en-US" altLang="ko-KR" sz="2000" dirty="0" smtClean="0">
              <a:latin typeface="+mn-ea"/>
            </a:endParaRPr>
          </a:p>
          <a:p>
            <a:pPr algn="r"/>
            <a:r>
              <a:rPr lang="en-US" altLang="ko-KR" sz="1600" dirty="0" smtClean="0">
                <a:latin typeface="+mn-ea"/>
              </a:rPr>
              <a:t>* </a:t>
            </a:r>
            <a:r>
              <a:rPr lang="ko-KR" altLang="en-US" sz="1600" dirty="0" err="1" smtClean="0">
                <a:latin typeface="+mn-ea"/>
              </a:rPr>
              <a:t>유클리디안</a:t>
            </a:r>
            <a:r>
              <a:rPr lang="ko-KR" altLang="en-US" sz="1600" dirty="0" smtClean="0">
                <a:latin typeface="+mn-ea"/>
              </a:rPr>
              <a:t> 거리 측정법 </a:t>
            </a:r>
            <a:r>
              <a:rPr lang="en-US" altLang="ko-KR" sz="1600" dirty="0" smtClean="0">
                <a:latin typeface="+mn-ea"/>
              </a:rPr>
              <a:t>: 8 </a:t>
            </a:r>
            <a:r>
              <a:rPr lang="ko-KR" altLang="en-US" sz="1600" dirty="0" smtClean="0">
                <a:latin typeface="+mn-ea"/>
              </a:rPr>
              <a:t>페이지 참조</a:t>
            </a:r>
            <a:endParaRPr lang="en-US" altLang="ko-KR" sz="16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641359" y="3255521"/>
            <a:ext cx="8637757" cy="346595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지도학습 </a:t>
            </a:r>
            <a:r>
              <a:rPr lang="en-US" altLang="ko-KR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(Supervised Learning)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(Training Data)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로부터 하나의 함수를 추론하는 방법 중 하나로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라벨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(label)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있는 훈련 데이터를 학습하여 함수를 추론하는 것으로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일반적으로 분류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(classification),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회귀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(regression)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문제를 위해 사용된다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분류 </a:t>
            </a:r>
            <a:r>
              <a:rPr lang="en-US" altLang="ko-KR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(Classification)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지도 학습의 일종으로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라벨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(label)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있는 데이터를 학습하여 새로운 데이터가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들어왔을 때 학습한 모델을 이용하여 라벨을 붙이는 것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즉 카테고리를 나누는 것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74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K </a:t>
            </a:r>
            <a:r>
              <a:rPr lang="en-US" altLang="ko-KR" sz="2400" b="1" dirty="0">
                <a:latin typeface="+mn-ea"/>
              </a:rPr>
              <a:t>Nearest </a:t>
            </a:r>
            <a:r>
              <a:rPr lang="en-US" altLang="ko-KR" sz="2400" b="1" dirty="0" smtClean="0">
                <a:latin typeface="+mn-ea"/>
              </a:rPr>
              <a:t>Neighbors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smtClean="0">
                <a:latin typeface="+mn-ea"/>
              </a:rPr>
              <a:t>K </a:t>
            </a:r>
            <a:r>
              <a:rPr lang="en-US" altLang="ko-KR" sz="2000" b="1" dirty="0">
                <a:latin typeface="+mn-ea"/>
              </a:rPr>
              <a:t>Nearest </a:t>
            </a:r>
            <a:r>
              <a:rPr lang="en-US" altLang="ko-KR" sz="2000" b="1" dirty="0" smtClean="0">
                <a:latin typeface="+mn-ea"/>
              </a:rPr>
              <a:t>Neighbors (KNN) </a:t>
            </a:r>
            <a:r>
              <a:rPr lang="ko-KR" altLang="en-US" sz="2000" b="1" dirty="0">
                <a:latin typeface="+mn-ea"/>
              </a:rPr>
              <a:t>알고리즘 소개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 startAt="3"/>
            </a:pPr>
            <a:r>
              <a:rPr lang="ko-KR" altLang="en-US" sz="2000" dirty="0" smtClean="0">
                <a:latin typeface="+mn-ea"/>
              </a:rPr>
              <a:t>알고리즘이 간단하여 구현하기 쉽고 정확도가 좋은 편에 속한다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457200" indent="-457200">
              <a:buAutoNum type="arabicParenBoth" startAt="4"/>
            </a:pPr>
            <a:r>
              <a:rPr lang="ko-KR" altLang="en-US" sz="2000" dirty="0" smtClean="0">
                <a:latin typeface="+mn-ea"/>
              </a:rPr>
              <a:t>사례 기반 알고리즘</a:t>
            </a:r>
            <a:r>
              <a:rPr lang="en-US" altLang="ko-KR" sz="2000" dirty="0" smtClean="0">
                <a:latin typeface="+mn-ea"/>
              </a:rPr>
              <a:t>(Instance-based Algorithms)</a:t>
            </a:r>
            <a:r>
              <a:rPr lang="ko-KR" altLang="en-US" sz="2000" dirty="0" smtClean="0">
                <a:latin typeface="+mn-ea"/>
              </a:rPr>
              <a:t>의 한 종류로 학습 과정이 따로 없이 각 데이터를 분류할 때마다 전체 데이터를 탐색해야 하기 때문에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특히 데이터의 양이 많아지면 속도가 상당히 느려진다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457200" indent="-457200">
              <a:buAutoNum type="arabicParenBoth" startAt="4"/>
            </a:pPr>
            <a:r>
              <a:rPr lang="en-US" altLang="ko-KR" sz="2000" dirty="0" smtClean="0">
                <a:latin typeface="+mn-ea"/>
              </a:rPr>
              <a:t>Python</a:t>
            </a:r>
            <a:r>
              <a:rPr lang="ko-KR" altLang="en-US" sz="2000" dirty="0" smtClean="0">
                <a:latin typeface="+mn-ea"/>
              </a:rPr>
              <a:t>에서는 대표적으로 </a:t>
            </a: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scikit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패키지에서 </a:t>
            </a:r>
            <a:r>
              <a:rPr lang="en-US" altLang="ko-KR" sz="2000" dirty="0" smtClean="0">
                <a:latin typeface="+mn-ea"/>
              </a:rPr>
              <a:t>KNN </a:t>
            </a:r>
            <a:r>
              <a:rPr lang="ko-KR" altLang="en-US" sz="2000" dirty="0" smtClean="0">
                <a:latin typeface="+mn-ea"/>
              </a:rPr>
              <a:t>알고리즘을 이용한 분류 문제 해결을 위한 함수를 제공한다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820035" y="3725312"/>
            <a:ext cx="8501122" cy="2885198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 사례 기반 알고리즘 </a:t>
            </a:r>
            <a:r>
              <a:rPr lang="en-US" altLang="ko-KR" b="1" kern="0" dirty="0" smtClean="0">
                <a:solidFill>
                  <a:schemeClr val="accent5">
                    <a:lumMod val="50000"/>
                  </a:schemeClr>
                </a:solidFill>
                <a:latin typeface="+mn-ea"/>
              </a:rPr>
              <a:t>(Instance-based Algorithms)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데이터로 이루어진 데이터베이스를 만들고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새로운 데이터를 데이터베이스의 데이터들과의 </a:t>
            </a: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유사도를 측정하는 방식으로 비교하여 예측을 수행한다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대표적 사례 기반 알고리즘은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KNN, LVQ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등이 있다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pic>
        <p:nvPicPr>
          <p:cNvPr id="1026" name="Picture 2" descr="http://postfiles4.naver.net/20161017_243/rix962_1476710655702fqzfh_PNG/Instance-based-Algorithms.png?type=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124" y="4066186"/>
            <a:ext cx="20574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K-Nearest Neighbors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  </a:t>
            </a:r>
            <a:r>
              <a:rPr lang="ko-KR" altLang="en-US" sz="2000" b="1" dirty="0" smtClean="0">
                <a:latin typeface="+mn-ea"/>
              </a:rPr>
              <a:t>거리측정법 </a:t>
            </a:r>
            <a:r>
              <a:rPr lang="en-US" altLang="ko-KR" sz="2000" b="1" dirty="0" smtClean="0">
                <a:latin typeface="+mn-ea"/>
              </a:rPr>
              <a:t>– </a:t>
            </a:r>
            <a:r>
              <a:rPr lang="ko-KR" altLang="en-US" sz="2000" b="1" dirty="0" err="1" smtClean="0">
                <a:latin typeface="+mn-ea"/>
              </a:rPr>
              <a:t>유클리디안</a:t>
            </a:r>
            <a:r>
              <a:rPr lang="en-US" altLang="ko-KR" sz="2000" b="1" dirty="0" smtClean="0">
                <a:latin typeface="+mn-ea"/>
              </a:rPr>
              <a:t>(Euclidian)</a:t>
            </a:r>
            <a:r>
              <a:rPr lang="ko-KR" altLang="en-US" sz="2000" b="1" dirty="0" smtClean="0">
                <a:latin typeface="+mn-ea"/>
              </a:rPr>
              <a:t> 거리 측정법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662381" y="1681655"/>
            <a:ext cx="8501122" cy="460429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유클리드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거리가 큰 값을 가지면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사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용자 간의 거리가 멀다는 의미이기 때문에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사용자 간 유사성이 떨어짐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을 의미함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9" name="Picture 2" descr="C:\Users\이나라\Desktop\머하웃 완벽 가이드 - 이미지\images\머하웃 완벽 가이드(한빛미디어)_img_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7992" y="2631873"/>
            <a:ext cx="5472608" cy="500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097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393924" y="1828798"/>
            <a:ext cx="2863569" cy="3103809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K-Nearest Neighbors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5716" y="814947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3)  KNN </a:t>
            </a:r>
            <a:r>
              <a:rPr lang="ko-KR" altLang="en-US" sz="2000" b="1" dirty="0" smtClean="0">
                <a:latin typeface="+mn-ea"/>
              </a:rPr>
              <a:t>알고리즘 수행 과정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43</a:t>
            </a:fld>
            <a:endParaRPr lang="ko-KR" altLang="en-US"/>
          </a:p>
        </p:txBody>
      </p:sp>
      <p:graphicFrame>
        <p:nvGraphicFramePr>
          <p:cNvPr id="11" name="차트 10"/>
          <p:cNvGraphicFramePr/>
          <p:nvPr>
            <p:extLst/>
          </p:nvPr>
        </p:nvGraphicFramePr>
        <p:xfrm>
          <a:off x="342410" y="2026847"/>
          <a:ext cx="3127420" cy="223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3257493" y="1828799"/>
            <a:ext cx="2863569" cy="3103808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121061" y="1828799"/>
            <a:ext cx="2863569" cy="3103808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8984630" y="1828799"/>
            <a:ext cx="2863569" cy="3103808"/>
          </a:xfrm>
          <a:prstGeom prst="roundRect">
            <a:avLst>
              <a:gd name="adj" fmla="val 8223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차트 18"/>
          <p:cNvGraphicFramePr/>
          <p:nvPr>
            <p:extLst/>
          </p:nvPr>
        </p:nvGraphicFramePr>
        <p:xfrm>
          <a:off x="3205978" y="2065834"/>
          <a:ext cx="3127420" cy="223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0" name="직선 연결선 19"/>
          <p:cNvCxnSpPr/>
          <p:nvPr/>
        </p:nvCxnSpPr>
        <p:spPr>
          <a:xfrm flipV="1">
            <a:off x="4301544" y="2537137"/>
            <a:ext cx="519659" cy="888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337172" y="2537137"/>
            <a:ext cx="1097713" cy="888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337171" y="3425781"/>
            <a:ext cx="1299859" cy="50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301544" y="3451001"/>
            <a:ext cx="1335486" cy="1728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3902299" y="2897747"/>
            <a:ext cx="399244" cy="5532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 flipV="1">
            <a:off x="3902299" y="3075351"/>
            <a:ext cx="399244" cy="3756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4337170" y="2998806"/>
            <a:ext cx="484033" cy="4269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301543" y="3450999"/>
            <a:ext cx="1010832" cy="198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9858" y="1828799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1</a:t>
            </a:r>
            <a:r>
              <a:rPr lang="en-US" altLang="ko-KR" sz="1400" b="1" dirty="0" smtClean="0"/>
              <a:t>. Look at the data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713310" y="1828799"/>
            <a:ext cx="2027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2. Calculate distances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716046" y="1828799"/>
            <a:ext cx="1673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3</a:t>
            </a:r>
            <a:r>
              <a:rPr lang="en-US" altLang="ko-KR" sz="1400" b="1" dirty="0" smtClean="0"/>
              <a:t>. Find neighbors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9644311" y="1828799"/>
            <a:ext cx="1620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4. Vote on labels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06262" y="4126291"/>
            <a:ext cx="2570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We want to classify the grey </a:t>
            </a:r>
          </a:p>
          <a:p>
            <a:r>
              <a:rPr lang="en-US" altLang="ko-KR" sz="1400" dirty="0" smtClean="0"/>
              <a:t>Point into a class.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545411" y="4126291"/>
            <a:ext cx="24525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Start by calculating the </a:t>
            </a:r>
          </a:p>
          <a:p>
            <a:r>
              <a:rPr lang="en-US" altLang="ko-KR" sz="1400" dirty="0" smtClean="0"/>
              <a:t>Distances between the grey</a:t>
            </a:r>
          </a:p>
          <a:p>
            <a:r>
              <a:rPr lang="en-US" altLang="ko-KR" sz="1400" dirty="0" smtClean="0"/>
              <a:t>Point and all other points.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232579" y="4126291"/>
            <a:ext cx="2557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Find the nearest K neighbors</a:t>
            </a:r>
            <a:endParaRPr lang="en-US" altLang="ko-KR" sz="1400" dirty="0"/>
          </a:p>
          <a:p>
            <a:r>
              <a:rPr lang="en-US" altLang="ko-KR" sz="1400" dirty="0" smtClean="0"/>
              <a:t>By increasing distance.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84630" y="3713335"/>
            <a:ext cx="30122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Vote on the predicted class labels </a:t>
            </a:r>
          </a:p>
          <a:p>
            <a:r>
              <a:rPr lang="en-US" altLang="ko-KR" sz="1400" dirty="0" smtClean="0"/>
              <a:t>Based on the lasses of the </a:t>
            </a:r>
          </a:p>
          <a:p>
            <a:r>
              <a:rPr lang="en-US" altLang="ko-KR" sz="1400" dirty="0" smtClean="0"/>
              <a:t>Nearest neighbors. </a:t>
            </a:r>
          </a:p>
          <a:p>
            <a:r>
              <a:rPr lang="en-US" altLang="ko-KR" sz="1400" dirty="0" smtClean="0"/>
              <a:t>The labels were predicted based </a:t>
            </a:r>
          </a:p>
          <a:p>
            <a:r>
              <a:rPr lang="en-US" altLang="ko-KR" sz="1400" dirty="0" smtClean="0"/>
              <a:t>On the k=3 nearest neighbors.</a:t>
            </a:r>
          </a:p>
        </p:txBody>
      </p:sp>
      <p:sp>
        <p:nvSpPr>
          <p:cNvPr id="61" name="타원 60"/>
          <p:cNvSpPr/>
          <p:nvPr/>
        </p:nvSpPr>
        <p:spPr>
          <a:xfrm>
            <a:off x="6505372" y="2522483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6505372" y="2927983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6505372" y="3325185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505372" y="3722535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6969813" y="2522483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6969813" y="2926239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969813" y="3325185"/>
            <a:ext cx="260585" cy="2605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6969813" y="3727345"/>
            <a:ext cx="260585" cy="260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6635664" y="2652775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635664" y="3075351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6635664" y="3461178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635664" y="3862467"/>
            <a:ext cx="4644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303961" y="246925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2.1</a:t>
            </a:r>
            <a:endParaRPr lang="ko-KR" altLang="en-US" sz="1400" dirty="0"/>
          </a:p>
        </p:txBody>
      </p:sp>
      <p:sp>
        <p:nvSpPr>
          <p:cNvPr id="81" name="TextBox 80"/>
          <p:cNvSpPr txBox="1"/>
          <p:nvPr/>
        </p:nvSpPr>
        <p:spPr>
          <a:xfrm>
            <a:off x="7303961" y="290451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2.3</a:t>
            </a:r>
            <a:endParaRPr lang="ko-KR" altLang="en-US" sz="1400" dirty="0"/>
          </a:p>
        </p:txBody>
      </p:sp>
      <p:sp>
        <p:nvSpPr>
          <p:cNvPr id="82" name="TextBox 81"/>
          <p:cNvSpPr txBox="1"/>
          <p:nvPr/>
        </p:nvSpPr>
        <p:spPr>
          <a:xfrm>
            <a:off x="7303961" y="3316051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en-US" altLang="ko-KR" sz="1400" dirty="0" smtClean="0"/>
              <a:t>.1</a:t>
            </a:r>
            <a:endParaRPr lang="ko-KR" altLang="en-US" sz="1400" dirty="0"/>
          </a:p>
        </p:txBody>
      </p:sp>
      <p:sp>
        <p:nvSpPr>
          <p:cNvPr id="83" name="TextBox 82"/>
          <p:cNvSpPr txBox="1"/>
          <p:nvPr/>
        </p:nvSpPr>
        <p:spPr>
          <a:xfrm>
            <a:off x="7303961" y="370214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4.4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7942708" y="2469250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en-US" altLang="ko-KR" sz="1400" baseline="30000" dirty="0" smtClean="0"/>
              <a:t>st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7942708" y="290638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en-US" altLang="ko-KR" sz="1400" baseline="30000" dirty="0" smtClean="0"/>
              <a:t>nd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sp>
        <p:nvSpPr>
          <p:cNvPr id="88" name="TextBox 87"/>
          <p:cNvSpPr txBox="1"/>
          <p:nvPr/>
        </p:nvSpPr>
        <p:spPr>
          <a:xfrm>
            <a:off x="7942708" y="3297110"/>
            <a:ext cx="734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en-US" altLang="ko-KR" sz="1400" baseline="30000" dirty="0" smtClean="0"/>
              <a:t>rd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7942708" y="369893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4</a:t>
            </a:r>
            <a:r>
              <a:rPr lang="en-US" altLang="ko-KR" sz="1400" baseline="30000" dirty="0" smtClean="0"/>
              <a:t>th</a:t>
            </a:r>
            <a:r>
              <a:rPr lang="en-US" altLang="ko-KR" sz="1400" dirty="0" smtClean="0"/>
              <a:t> NN</a:t>
            </a:r>
            <a:endParaRPr lang="ko-KR" altLang="en-US" sz="1400" dirty="0"/>
          </a:p>
        </p:txBody>
      </p:sp>
      <p:cxnSp>
        <p:nvCxnSpPr>
          <p:cNvPr id="91" name="직선 화살표 연결선 90"/>
          <p:cNvCxnSpPr>
            <a:endCxn id="86" idx="1"/>
          </p:cNvCxnSpPr>
          <p:nvPr/>
        </p:nvCxnSpPr>
        <p:spPr>
          <a:xfrm>
            <a:off x="7727475" y="2623138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7727475" y="3062358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7727475" y="3485840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7727475" y="3862043"/>
            <a:ext cx="215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/>
          <p:cNvSpPr/>
          <p:nvPr/>
        </p:nvSpPr>
        <p:spPr>
          <a:xfrm>
            <a:off x="9245466" y="2458701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9245466" y="2885389"/>
            <a:ext cx="260585" cy="260585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9579614" y="2405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579614" y="28662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9579614" y="32780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01" name="타원 100"/>
          <p:cNvSpPr/>
          <p:nvPr/>
        </p:nvSpPr>
        <p:spPr>
          <a:xfrm>
            <a:off x="9261227" y="3299461"/>
            <a:ext cx="260585" cy="260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오른쪽 화살표 101"/>
          <p:cNvSpPr/>
          <p:nvPr/>
        </p:nvSpPr>
        <p:spPr>
          <a:xfrm>
            <a:off x="9826868" y="2877591"/>
            <a:ext cx="357615" cy="30777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10155884" y="2458701"/>
            <a:ext cx="17897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Class      wins</a:t>
            </a:r>
          </a:p>
          <a:p>
            <a:r>
              <a:rPr lang="en-US" altLang="ko-KR" sz="1400" dirty="0" smtClean="0"/>
              <a:t>The vote!</a:t>
            </a:r>
          </a:p>
          <a:p>
            <a:r>
              <a:rPr lang="en-US" altLang="ko-KR" sz="1400" dirty="0" smtClean="0"/>
              <a:t>Point      is</a:t>
            </a:r>
          </a:p>
          <a:p>
            <a:r>
              <a:rPr lang="en-US" altLang="ko-KR" sz="1400" dirty="0" smtClean="0"/>
              <a:t>Therefore predicted</a:t>
            </a:r>
          </a:p>
          <a:p>
            <a:r>
              <a:rPr lang="en-US" altLang="ko-KR" sz="1400" dirty="0" smtClean="0"/>
              <a:t>To be of class      .</a:t>
            </a:r>
            <a:endParaRPr lang="ko-KR" altLang="en-US" sz="1400" dirty="0"/>
          </a:p>
        </p:txBody>
      </p:sp>
      <p:sp>
        <p:nvSpPr>
          <p:cNvPr id="104" name="타원 103"/>
          <p:cNvSpPr/>
          <p:nvPr/>
        </p:nvSpPr>
        <p:spPr>
          <a:xfrm>
            <a:off x="10681339" y="2471919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10690696" y="2909714"/>
            <a:ext cx="260585" cy="26058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7123154" y="2157703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Distance</a:t>
            </a:r>
            <a:endParaRPr lang="ko-KR" altLang="en-US" sz="1400" dirty="0"/>
          </a:p>
        </p:txBody>
      </p:sp>
      <p:sp>
        <p:nvSpPr>
          <p:cNvPr id="107" name="타원 106"/>
          <p:cNvSpPr/>
          <p:nvPr/>
        </p:nvSpPr>
        <p:spPr>
          <a:xfrm>
            <a:off x="11400410" y="3319779"/>
            <a:ext cx="260585" cy="260585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9307801" y="2157703"/>
            <a:ext cx="1071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 # of votes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969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1. K-Nearest Neighbors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  K </a:t>
            </a:r>
            <a:r>
              <a:rPr lang="ko-KR" altLang="en-US" sz="2000" b="1" dirty="0" smtClean="0">
                <a:latin typeface="+mn-ea"/>
              </a:rPr>
              <a:t>개수 최적화 문제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데이터와의 유사도를 측정 할 다른 데이터의 개수를 정하는 문제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일반적으로 </a:t>
            </a:r>
            <a:r>
              <a:rPr lang="en-US" altLang="ko-KR" sz="2000" dirty="0" smtClean="0">
                <a:latin typeface="+mn-ea"/>
              </a:rPr>
              <a:t>k </a:t>
            </a:r>
            <a:r>
              <a:rPr lang="ko-KR" altLang="en-US" sz="2000" dirty="0">
                <a:latin typeface="+mn-ea"/>
              </a:rPr>
              <a:t>값이 클 때 데이터의 전체적인 </a:t>
            </a:r>
            <a:r>
              <a:rPr lang="ko-KR" altLang="en-US" sz="2000" dirty="0" err="1">
                <a:latin typeface="+mn-ea"/>
              </a:rPr>
              <a:t>노이즈</a:t>
            </a:r>
            <a:r>
              <a:rPr lang="en-US" altLang="ko-KR" sz="2000" dirty="0" smtClean="0">
                <a:latin typeface="+mn-ea"/>
              </a:rPr>
              <a:t>(noise)</a:t>
            </a:r>
            <a:r>
              <a:rPr lang="ko-KR" altLang="en-US" sz="2000" dirty="0">
                <a:latin typeface="+mn-ea"/>
              </a:rPr>
              <a:t>를 줄일 수 있으나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작고 중요한 패턴을 무시하는 위험이 있다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과거 연구들에 의하면 대부분의 데이터 셋에서 최적의 </a:t>
            </a:r>
            <a:r>
              <a:rPr lang="en-US" altLang="ko-KR" sz="2000" dirty="0" smtClean="0">
                <a:latin typeface="+mn-ea"/>
              </a:rPr>
              <a:t>k </a:t>
            </a:r>
            <a:r>
              <a:rPr lang="ko-KR" altLang="en-US" sz="2000" dirty="0" smtClean="0">
                <a:latin typeface="+mn-ea"/>
              </a:rPr>
              <a:t>값은 </a:t>
            </a:r>
            <a:r>
              <a:rPr lang="en-US" altLang="ko-KR" sz="2000" dirty="0" smtClean="0">
                <a:latin typeface="+mn-ea"/>
              </a:rPr>
              <a:t>3-10 </a:t>
            </a:r>
            <a:r>
              <a:rPr lang="ko-KR" altLang="en-US" sz="2000" dirty="0" smtClean="0">
                <a:latin typeface="+mn-ea"/>
              </a:rPr>
              <a:t>사이였다</a:t>
            </a:r>
            <a:r>
              <a:rPr lang="en-US" altLang="ko-KR" sz="2000" dirty="0" smtClean="0">
                <a:latin typeface="+mn-ea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K-Nearest Neighbors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  K </a:t>
            </a:r>
            <a:r>
              <a:rPr lang="ko-KR" altLang="en-US" sz="2000" b="1" dirty="0" smtClean="0">
                <a:latin typeface="+mn-ea"/>
              </a:rPr>
              <a:t>개수 최적화 문제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395543" y="6492875"/>
            <a:ext cx="2743200" cy="365125"/>
          </a:xfrm>
        </p:spPr>
        <p:txBody>
          <a:bodyPr/>
          <a:lstStyle/>
          <a:p>
            <a:fld id="{74A2B979-F945-4E6D-A38D-6D15DB8770D2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384564" y="1786758"/>
            <a:ext cx="8501122" cy="4467085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cross-validation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방법</a:t>
            </a:r>
            <a:endParaRPr lang="en-US" altLang="ko-KR" b="1" kern="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훈련 데이터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(Training Set)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와 독립적인 검증 집합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(Validation Set)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을</a:t>
            </a:r>
            <a:r>
              <a:rPr lang="en-US" altLang="ko-KR" b="1" kern="0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준비하여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훈련 중인 모델이 </a:t>
            </a:r>
            <a:r>
              <a:rPr lang="ko-KR" altLang="en-US" b="1" kern="0" dirty="0" err="1" smtClean="0">
                <a:solidFill>
                  <a:srgbClr val="002060"/>
                </a:solidFill>
                <a:latin typeface="+mn-ea"/>
              </a:rPr>
              <a:t>과적합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(Over-Fitting)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또는 과소적합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(Under-Fitting)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인지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아닌지를 검증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,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감시하는 방법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K-fold cross validation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: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훈련 데이터를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k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등분한 후에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(k-1)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개의 </a:t>
            </a:r>
            <a:endParaRPr lang="en-US" altLang="ko-KR" b="1" kern="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데이터 셋은 훈련 데이터로 사용하고 나머지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개의 데이터 셋은 검증을 위해 사용한다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여기서 검증을 위한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1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개의 데이터 셋을 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바꿔가며</a:t>
            </a:r>
            <a:r>
              <a:rPr lang="en-US" altLang="ko-KR" b="1" kern="0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k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번 반복하여 검증하며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모델을 훈련시킨다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423338" y="2974318"/>
            <a:ext cx="6621517" cy="388368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206355" y="3394649"/>
            <a:ext cx="3258210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Data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206355" y="4172796"/>
            <a:ext cx="3268718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Training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206355" y="4713506"/>
            <a:ext cx="3268718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206355" y="5259198"/>
            <a:ext cx="3268718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206355" y="5804890"/>
            <a:ext cx="3268718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206355" y="6347253"/>
            <a:ext cx="3268718" cy="451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8812923" y="4172796"/>
            <a:ext cx="651642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Validation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6206355" y="6348438"/>
            <a:ext cx="651642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Validation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6857997" y="5801899"/>
            <a:ext cx="651642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Validation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7509639" y="5255362"/>
            <a:ext cx="651642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Validation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8161281" y="4708823"/>
            <a:ext cx="651642" cy="451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Validation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5423338" y="4172796"/>
            <a:ext cx="830319" cy="45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Round1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423338" y="4708823"/>
            <a:ext cx="830319" cy="45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Round2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423338" y="5255361"/>
            <a:ext cx="830319" cy="45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Round3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423338" y="5801898"/>
            <a:ext cx="830319" cy="45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Round4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423338" y="6347253"/>
            <a:ext cx="830319" cy="45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</a:rPr>
              <a:t>Round5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" name="아래쪽 화살표 3"/>
          <p:cNvSpPr/>
          <p:nvPr/>
        </p:nvSpPr>
        <p:spPr>
          <a:xfrm>
            <a:off x="7625252" y="3903827"/>
            <a:ext cx="378374" cy="23656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5400000">
            <a:off x="8018870" y="4916910"/>
            <a:ext cx="3404551" cy="360029"/>
          </a:xfrm>
          <a:prstGeom prst="triangl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구름 33"/>
          <p:cNvSpPr/>
          <p:nvPr/>
        </p:nvSpPr>
        <p:spPr>
          <a:xfrm>
            <a:off x="9967218" y="4608503"/>
            <a:ext cx="2008184" cy="976842"/>
          </a:xfrm>
          <a:prstGeom prst="cloud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Classification </a:t>
            </a:r>
          </a:p>
          <a:p>
            <a:pPr algn="ctr"/>
            <a:r>
              <a:rPr lang="en-US" altLang="ko-KR" sz="1400" dirty="0" smtClean="0"/>
              <a:t>algorithm</a:t>
            </a:r>
            <a:endParaRPr lang="ko-KR" alt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5423338" y="2966515"/>
            <a:ext cx="280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K-fold cross validation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750276" y="1347375"/>
            <a:ext cx="11059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+mn-ea"/>
              </a:rPr>
              <a:t>최적의 </a:t>
            </a:r>
            <a:r>
              <a:rPr lang="en-US" altLang="ko-KR" sz="2000" dirty="0" smtClean="0">
                <a:latin typeface="+mn-ea"/>
              </a:rPr>
              <a:t>k </a:t>
            </a:r>
            <a:r>
              <a:rPr lang="ko-KR" altLang="en-US" sz="2000" dirty="0" smtClean="0">
                <a:latin typeface="+mn-ea"/>
              </a:rPr>
              <a:t>값을 찾기 위하여 </a:t>
            </a:r>
            <a:r>
              <a:rPr lang="en-US" altLang="ko-KR" sz="2000" dirty="0" smtClean="0">
                <a:latin typeface="+mn-ea"/>
              </a:rPr>
              <a:t>*cross-validation </a:t>
            </a:r>
            <a:r>
              <a:rPr lang="ko-KR" altLang="en-US" sz="2000" dirty="0" smtClean="0">
                <a:latin typeface="+mn-ea"/>
              </a:rPr>
              <a:t>방법을 사용하기도 한다</a:t>
            </a:r>
            <a:r>
              <a:rPr lang="en-US" altLang="ko-KR" sz="2000" dirty="0" smtClean="0">
                <a:latin typeface="+mn-ea"/>
              </a:rPr>
              <a:t>.</a:t>
            </a:r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09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K-Nearest Neighbors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  K </a:t>
            </a:r>
            <a:r>
              <a:rPr lang="ko-KR" altLang="en-US" sz="2000" b="1" dirty="0" smtClean="0">
                <a:latin typeface="+mn-ea"/>
              </a:rPr>
              <a:t>개수 최적화 문제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*</a:t>
            </a:r>
            <a:r>
              <a:rPr lang="ko-KR" altLang="en-US" sz="2000" dirty="0" err="1" smtClean="0">
                <a:latin typeface="+mn-ea"/>
                <a:ea typeface="맑은 고딕" panose="020B0503020000020004" pitchFamily="50" charset="-127"/>
              </a:rPr>
              <a:t>과적합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(over-fitting)</a:t>
            </a:r>
            <a:r>
              <a:rPr lang="ko-KR" altLang="en-US" sz="2000" dirty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문제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: k=1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일 때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즉 데이터와 가장 가까운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개 데이터의 라벨을 새로운 데이터의 라벨로 할당하기 때문에 잘못된 분류를 야기할 수 있다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*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과소적합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(under-fitting)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문제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: k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의 값이 너무 클 때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(ex k =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전체 데이터 개수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새로운 데이터의 라벨은 항상 전체 데이터의 대다수를 차지하는 라벨로 분류된다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.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830547" y="3341933"/>
            <a:ext cx="8501122" cy="3005958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b="1" kern="0" dirty="0" err="1" smtClean="0">
                <a:solidFill>
                  <a:srgbClr val="002060"/>
                </a:solidFill>
                <a:latin typeface="+mn-ea"/>
              </a:rPr>
              <a:t>과적합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(over-fitting)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문제</a:t>
            </a:r>
            <a:endParaRPr lang="en-US" altLang="ko-KR" b="1" kern="0" dirty="0" smtClean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(Training Set)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에서 필요 이상으로 또는 완벽에 가깝게 학습된 것을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의미한다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경우에 훈련 데이터에서는 정확도가 매우 높게 나오지만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새로운 데이터를 예측할 경우 정확도가 현저히 떨어지는 문제점이 발생한다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과소적합 </a:t>
            </a:r>
            <a:r>
              <a:rPr lang="en-US" altLang="ko-KR" b="1" kern="0" dirty="0" smtClean="0">
                <a:solidFill>
                  <a:srgbClr val="002060"/>
                </a:solidFill>
                <a:latin typeface="+mn-ea"/>
              </a:rPr>
              <a:t>(under-fitting) </a:t>
            </a:r>
            <a:r>
              <a:rPr lang="ko-KR" altLang="en-US" b="1" kern="0" dirty="0" smtClean="0">
                <a:solidFill>
                  <a:srgbClr val="002060"/>
                </a:solidFill>
                <a:latin typeface="+mn-ea"/>
              </a:rPr>
              <a:t>문제</a:t>
            </a:r>
            <a:endParaRPr lang="en-US" altLang="ko-KR" b="1" kern="0" dirty="0">
              <a:solidFill>
                <a:srgbClr val="00206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훈련 데이터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(Training Set)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에서 학습이 부족하게 된 것을 의미한다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kern="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이 경우 훈련 데이터 및 실제 데이터 모두 정확도가 낮게 나온다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9" name="타원 8"/>
          <p:cNvSpPr/>
          <p:nvPr/>
        </p:nvSpPr>
        <p:spPr>
          <a:xfrm>
            <a:off x="5018081" y="3500843"/>
            <a:ext cx="262759" cy="2627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367146" y="5150968"/>
            <a:ext cx="262759" cy="2627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33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1</a:t>
            </a:r>
            <a:r>
              <a:rPr lang="en-US" altLang="ko-KR" sz="2400" b="1" dirty="0" smtClean="0">
                <a:latin typeface="+mn-ea"/>
              </a:rPr>
              <a:t>. K-Nearest Neighbors </a:t>
            </a:r>
            <a:r>
              <a:rPr lang="ko-KR" altLang="en-US" sz="2400" b="1" dirty="0">
                <a:latin typeface="+mn-ea"/>
              </a:rPr>
              <a:t>알고리즘이란</a:t>
            </a:r>
            <a:r>
              <a:rPr lang="en-US" altLang="ko-KR" sz="2400" b="1" dirty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4)   K </a:t>
            </a:r>
            <a:r>
              <a:rPr lang="ko-KR" altLang="en-US" sz="2000" b="1" dirty="0" smtClean="0">
                <a:latin typeface="+mn-ea"/>
              </a:rPr>
              <a:t>개수 최적화 문제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534511" y="2487618"/>
            <a:ext cx="8996855" cy="21528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차트 13"/>
          <p:cNvGraphicFramePr/>
          <p:nvPr>
            <p:extLst/>
          </p:nvPr>
        </p:nvGraphicFramePr>
        <p:xfrm>
          <a:off x="1918844" y="2549553"/>
          <a:ext cx="3029810" cy="200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/>
          <p:cNvGraphicFramePr/>
          <p:nvPr>
            <p:extLst/>
          </p:nvPr>
        </p:nvGraphicFramePr>
        <p:xfrm>
          <a:off x="7727935" y="2607740"/>
          <a:ext cx="3029810" cy="2001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4810098" y="2549553"/>
            <a:ext cx="3029810" cy="2001928"/>
            <a:chOff x="3849210" y="1739756"/>
            <a:chExt cx="3029810" cy="2001928"/>
          </a:xfrm>
        </p:grpSpPr>
        <p:graphicFrame>
          <p:nvGraphicFramePr>
            <p:cNvPr id="17" name="차트 16"/>
            <p:cNvGraphicFramePr/>
            <p:nvPr>
              <p:extLst/>
            </p:nvPr>
          </p:nvGraphicFramePr>
          <p:xfrm>
            <a:off x="3849210" y="1739756"/>
            <a:ext cx="3029810" cy="20019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8" name="자유형 17"/>
            <p:cNvSpPr/>
            <p:nvPr/>
          </p:nvSpPr>
          <p:spPr>
            <a:xfrm>
              <a:off x="4332686" y="2516370"/>
              <a:ext cx="1963011" cy="899491"/>
            </a:xfrm>
            <a:custGeom>
              <a:avLst/>
              <a:gdLst>
                <a:gd name="connsiteX0" fmla="*/ 0 w 2028497"/>
                <a:gd name="connsiteY0" fmla="*/ 857450 h 857450"/>
                <a:gd name="connsiteX1" fmla="*/ 304800 w 2028497"/>
                <a:gd name="connsiteY1" fmla="*/ 542139 h 857450"/>
                <a:gd name="connsiteX2" fmla="*/ 672662 w 2028497"/>
                <a:gd name="connsiteY2" fmla="*/ 321422 h 857450"/>
                <a:gd name="connsiteX3" fmla="*/ 1198179 w 2028497"/>
                <a:gd name="connsiteY3" fmla="*/ 37643 h 857450"/>
                <a:gd name="connsiteX4" fmla="*/ 1723697 w 2028497"/>
                <a:gd name="connsiteY4" fmla="*/ 16622 h 857450"/>
                <a:gd name="connsiteX5" fmla="*/ 2028497 w 2028497"/>
                <a:gd name="connsiteY5" fmla="*/ 163767 h 857450"/>
                <a:gd name="connsiteX6" fmla="*/ 2028497 w 2028497"/>
                <a:gd name="connsiteY6" fmla="*/ 163767 h 85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8497" h="857450">
                  <a:moveTo>
                    <a:pt x="0" y="857450"/>
                  </a:moveTo>
                  <a:cubicBezTo>
                    <a:pt x="96345" y="744463"/>
                    <a:pt x="192690" y="631477"/>
                    <a:pt x="304800" y="542139"/>
                  </a:cubicBezTo>
                  <a:cubicBezTo>
                    <a:pt x="416910" y="452801"/>
                    <a:pt x="523765" y="405505"/>
                    <a:pt x="672662" y="321422"/>
                  </a:cubicBezTo>
                  <a:cubicBezTo>
                    <a:pt x="821559" y="237339"/>
                    <a:pt x="1023007" y="88443"/>
                    <a:pt x="1198179" y="37643"/>
                  </a:cubicBezTo>
                  <a:cubicBezTo>
                    <a:pt x="1373351" y="-13157"/>
                    <a:pt x="1585311" y="-4399"/>
                    <a:pt x="1723697" y="16622"/>
                  </a:cubicBezTo>
                  <a:cubicBezTo>
                    <a:pt x="1862083" y="37643"/>
                    <a:pt x="2028497" y="163767"/>
                    <a:pt x="2028497" y="163767"/>
                  </a:cubicBezTo>
                  <a:lnTo>
                    <a:pt x="2028497" y="16376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1612932" y="2607740"/>
            <a:ext cx="262759" cy="2627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80437" y="2607740"/>
            <a:ext cx="262759" cy="2627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7398274" y="2607740"/>
            <a:ext cx="262759" cy="2627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2</a:t>
            </a:r>
            <a:r>
              <a:rPr lang="en-US" altLang="ko-KR" sz="2400" b="1" dirty="0" smtClean="0">
                <a:latin typeface="+mn-ea"/>
              </a:rPr>
              <a:t>. </a:t>
            </a:r>
            <a:r>
              <a:rPr lang="en-US" altLang="ko-KR" sz="2400" b="1" dirty="0" err="1" smtClean="0">
                <a:latin typeface="+mn-ea"/>
              </a:rPr>
              <a:t>Sklearn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ko-KR" altLang="en-US" sz="2400" b="1" dirty="0" smtClean="0">
                <a:latin typeface="+mn-ea"/>
              </a:rPr>
              <a:t>패키지 소개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en-US" altLang="ko-KR" sz="2000" b="1" dirty="0" smtClean="0">
                <a:latin typeface="+mn-ea"/>
              </a:rPr>
              <a:t>(</a:t>
            </a:r>
            <a:r>
              <a:rPr lang="en-US" altLang="ko-KR" sz="2000" b="1" dirty="0" err="1" smtClean="0">
                <a:latin typeface="+mn-ea"/>
              </a:rPr>
              <a:t>Scikit</a:t>
            </a:r>
            <a:r>
              <a:rPr lang="en-US" altLang="ko-KR" sz="2000" b="1" dirty="0" smtClean="0">
                <a:latin typeface="+mn-ea"/>
              </a:rPr>
              <a:t>-learn) </a:t>
            </a:r>
            <a:r>
              <a:rPr lang="ko-KR" altLang="en-US" sz="2000" b="1" dirty="0" smtClean="0">
                <a:latin typeface="+mn-ea"/>
              </a:rPr>
              <a:t>패키지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0645" y="1366558"/>
            <a:ext cx="11059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Python</a:t>
            </a:r>
            <a:r>
              <a:rPr lang="ko-KR" altLang="en-US" sz="2000" dirty="0" smtClean="0">
                <a:latin typeface="+mn-ea"/>
              </a:rPr>
              <a:t>에서 </a:t>
            </a:r>
            <a:r>
              <a:rPr lang="en-US" altLang="ko-KR" sz="2000" b="1" dirty="0" smtClean="0">
                <a:latin typeface="+mn-ea"/>
              </a:rPr>
              <a:t>Machine Learning</a:t>
            </a:r>
            <a:r>
              <a:rPr lang="ko-KR" altLang="en-US" sz="2000" dirty="0" smtClean="0">
                <a:latin typeface="+mn-ea"/>
              </a:rPr>
              <a:t>을 위한 데이터 및 함수를 제공하는 대표적인 패키지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Machine Learning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의 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Classification(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분류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), Regression(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회귀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), Clustering(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군집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) </a:t>
            </a: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등 다양한 알고리즘들을 제공한다</a:t>
            </a:r>
            <a:r>
              <a:rPr lang="en-US" altLang="ko-KR" sz="2000" dirty="0" smtClean="0">
                <a:latin typeface="+mn-ea"/>
                <a:ea typeface="맑은 고딕" panose="020B0503020000020004" pitchFamily="50" charset="-127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  <a:ea typeface="맑은 고딕" panose="020B0503020000020004" pitchFamily="50" charset="-127"/>
              </a:rPr>
              <a:t>공식 사이트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>
                <a:latin typeface="+mn-ea"/>
                <a:hlinkClick r:id="rId3"/>
              </a:rPr>
              <a:t>http://scikit-learn.org/stable</a:t>
            </a:r>
            <a:r>
              <a:rPr lang="en-US" altLang="ko-KR" sz="2000" dirty="0" smtClean="0">
                <a:latin typeface="+mn-ea"/>
                <a:hlinkClick r:id="rId3"/>
              </a:rPr>
              <a:t>/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0645" y="2830277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atin typeface="+mn-ea"/>
              </a:rPr>
              <a:t>2)  </a:t>
            </a:r>
            <a:r>
              <a:rPr lang="en-US" altLang="ko-KR" sz="2000" b="1" dirty="0" err="1" smtClean="0">
                <a:latin typeface="+mn-ea"/>
              </a:rPr>
              <a:t>Sklearn</a:t>
            </a:r>
            <a:r>
              <a:rPr lang="en-US" altLang="ko-KR" sz="2000" b="1" dirty="0" smtClean="0">
                <a:latin typeface="+mn-ea"/>
              </a:rPr>
              <a:t> </a:t>
            </a:r>
            <a:r>
              <a:rPr lang="ko-KR" altLang="en-US" sz="2000" b="1" dirty="0" smtClean="0">
                <a:latin typeface="+mn-ea"/>
              </a:rPr>
              <a:t>대표 기능 및 함수 설명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6158" y="3421381"/>
            <a:ext cx="11809562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ko-KR" altLang="en-US" sz="2000" dirty="0" smtClean="0">
                <a:latin typeface="+mn-ea"/>
              </a:rPr>
              <a:t>예제 데이터 셋 로드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sklearn.datasets.load_</a:t>
            </a:r>
            <a:r>
              <a:rPr lang="en-US" altLang="ko-KR" sz="2000" dirty="0" err="1" smtClean="0">
                <a:latin typeface="+mn-ea"/>
              </a:rPr>
              <a:t>iris</a:t>
            </a:r>
            <a:r>
              <a:rPr lang="en-US" altLang="ko-KR" sz="2000" dirty="0" smtClean="0">
                <a:latin typeface="+mn-ea"/>
              </a:rPr>
              <a:t>(),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sklearn.datasets.load_</a:t>
            </a:r>
            <a:r>
              <a:rPr lang="en-US" altLang="ko-KR" sz="2000" dirty="0" err="1" smtClean="0">
                <a:latin typeface="+mn-ea"/>
              </a:rPr>
              <a:t>tips</a:t>
            </a:r>
            <a:r>
              <a:rPr lang="en-US" altLang="ko-KR" sz="2000" dirty="0" smtClean="0">
                <a:latin typeface="+mn-ea"/>
              </a:rPr>
              <a:t>(), 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sklearn.datasets_load_</a:t>
            </a:r>
            <a:r>
              <a:rPr lang="en-US" altLang="ko-KR" sz="2000" dirty="0" err="1" smtClean="0">
                <a:latin typeface="+mn-ea"/>
              </a:rPr>
              <a:t>flights</a:t>
            </a:r>
            <a:r>
              <a:rPr lang="en-US" altLang="ko-KR" sz="2000" dirty="0" smtClean="0">
                <a:latin typeface="+mn-ea"/>
              </a:rPr>
              <a:t>() </a:t>
            </a:r>
            <a:r>
              <a:rPr lang="ko-KR" altLang="en-US" sz="2000" dirty="0" smtClean="0">
                <a:latin typeface="+mn-ea"/>
              </a:rPr>
              <a:t>등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pPr marL="457200" indent="-457200">
              <a:buAutoNum type="arabicParenBoth" startAt="2"/>
            </a:pPr>
            <a:r>
              <a:rPr lang="ko-KR" altLang="en-US" sz="2000" dirty="0" smtClean="0">
                <a:latin typeface="+mn-ea"/>
              </a:rPr>
              <a:t>학습 및 예측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fit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() : </a:t>
            </a:r>
            <a:r>
              <a:rPr lang="ko-KR" altLang="en-US" sz="2000" dirty="0" smtClean="0">
                <a:latin typeface="+mn-ea"/>
              </a:rPr>
              <a:t>모델을 학습시키는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predict</a:t>
            </a:r>
            <a:r>
              <a:rPr lang="en-US" altLang="ko-KR" sz="20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새로운 값을 예측하는 함수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즉 새로운 데이터의 라벨을 예측하는 함수</a:t>
            </a:r>
            <a:endParaRPr lang="en-US" altLang="ko-KR" sz="2000" dirty="0" smtClean="0">
              <a:latin typeface="+mn-ea"/>
            </a:endParaRPr>
          </a:p>
          <a:p>
            <a:endParaRPr lang="ko-KR" altLang="en-US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(3) Refitting and updating parameters</a:t>
            </a:r>
          </a:p>
          <a:p>
            <a:r>
              <a:rPr lang="en-US" altLang="ko-KR" sz="2000" dirty="0">
                <a:latin typeface="+mn-ea"/>
              </a:rPr>
              <a:t>e</a:t>
            </a:r>
            <a:r>
              <a:rPr lang="en-US" altLang="ko-KR" sz="2000" dirty="0" smtClean="0">
                <a:latin typeface="+mn-ea"/>
              </a:rPr>
              <a:t>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5"/>
                </a:solidFill>
                <a:latin typeface="+mn-ea"/>
              </a:rPr>
              <a:t>set_params</a:t>
            </a:r>
            <a:r>
              <a:rPr lang="en-US" altLang="ko-KR" sz="2000" b="1" dirty="0" smtClean="0">
                <a:solidFill>
                  <a:schemeClr val="accent5"/>
                </a:solidFill>
                <a:latin typeface="+mn-ea"/>
              </a:rPr>
              <a:t>() 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모델의 </a:t>
            </a:r>
            <a:r>
              <a:rPr lang="ko-KR" altLang="en-US" sz="2000" dirty="0" err="1" smtClean="0">
                <a:latin typeface="+mn-ea"/>
              </a:rPr>
              <a:t>파라미터를</a:t>
            </a:r>
            <a:r>
              <a:rPr lang="ko-KR" altLang="en-US" sz="2000" dirty="0" smtClean="0">
                <a:latin typeface="+mn-ea"/>
              </a:rPr>
              <a:t> 변경하는 함수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ex) </a:t>
            </a:r>
            <a:r>
              <a:rPr lang="en-US" altLang="ko-KR" sz="2000" dirty="0" err="1" smtClean="0">
                <a:latin typeface="+mn-ea"/>
              </a:rPr>
              <a:t>sklearn.svm.SVC.</a:t>
            </a:r>
            <a:r>
              <a:rPr lang="en-US" altLang="ko-KR" sz="2000" b="1" dirty="0" err="1" smtClean="0">
                <a:solidFill>
                  <a:schemeClr val="accent5"/>
                </a:solidFill>
                <a:latin typeface="+mn-ea"/>
              </a:rPr>
              <a:t>set_params.fit</a:t>
            </a:r>
            <a:r>
              <a:rPr lang="en-US" altLang="ko-KR" sz="2000" b="1" dirty="0" smtClean="0">
                <a:solidFill>
                  <a:schemeClr val="accent5"/>
                </a:solidFill>
                <a:latin typeface="+mn-ea"/>
              </a:rPr>
              <a:t>()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모델의 </a:t>
            </a:r>
            <a:r>
              <a:rPr lang="ko-KR" altLang="en-US" sz="2000" dirty="0" err="1">
                <a:latin typeface="+mn-ea"/>
              </a:rPr>
              <a:t>파라미터를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변경하고</a:t>
            </a: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다시 모델에 맞게 학습하는 함수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91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9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가져오기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3" y="1983599"/>
            <a:ext cx="63436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83702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US" altLang="ko-KR" sz="2000" b="1" dirty="0" smtClean="0">
                <a:latin typeface="+mn-ea"/>
              </a:rPr>
              <a:t>K-means </a:t>
            </a:r>
            <a:r>
              <a:rPr lang="ko-KR" altLang="en-US" sz="2000" b="1" dirty="0" smtClean="0">
                <a:latin typeface="+mn-ea"/>
              </a:rPr>
              <a:t>알고리즘 소개</a:t>
            </a:r>
            <a:endParaRPr lang="en-US" altLang="ko-KR" sz="2000" b="1" dirty="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0276" y="1347375"/>
            <a:ext cx="1105928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atin typeface="+mn-ea"/>
              </a:rPr>
              <a:t>비지도학습</a:t>
            </a:r>
            <a:r>
              <a:rPr lang="en-US" altLang="ko-KR" sz="2000" dirty="0" smtClean="0">
                <a:latin typeface="+mn-ea"/>
              </a:rPr>
              <a:t>(Unsupervised Learning)</a:t>
            </a:r>
            <a:r>
              <a:rPr lang="ko-KR" altLang="en-US" sz="2000" dirty="0" smtClean="0">
                <a:latin typeface="+mn-ea"/>
              </a:rPr>
              <a:t>의 한 종류인 </a:t>
            </a:r>
            <a:r>
              <a:rPr lang="ko-KR" altLang="en-US" sz="2000" dirty="0" err="1" smtClean="0">
                <a:latin typeface="+mn-ea"/>
              </a:rPr>
              <a:t>클러스터링</a:t>
            </a:r>
            <a:r>
              <a:rPr lang="en-US" altLang="ko-KR" sz="2000" dirty="0" smtClean="0">
                <a:latin typeface="+mn-ea"/>
              </a:rPr>
              <a:t>(Clustering)</a:t>
            </a:r>
            <a:r>
              <a:rPr lang="ko-KR" altLang="en-US" sz="2000" dirty="0" smtClean="0">
                <a:latin typeface="+mn-ea"/>
              </a:rPr>
              <a:t>의 대표적인 알고리즘</a:t>
            </a:r>
            <a:endParaRPr lang="en-US" altLang="ko-KR" sz="2000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</a:rPr>
              <a:t>주어진 데이터를 </a:t>
            </a:r>
            <a:r>
              <a:rPr lang="en-US" altLang="ko-KR" sz="2000" dirty="0" smtClean="0">
                <a:latin typeface="+mn-ea"/>
              </a:rPr>
              <a:t>K</a:t>
            </a:r>
            <a:r>
              <a:rPr lang="ko-KR" altLang="en-US" sz="2000" dirty="0" smtClean="0">
                <a:latin typeface="+mn-ea"/>
              </a:rPr>
              <a:t>개의 클러스터</a:t>
            </a:r>
            <a:r>
              <a:rPr lang="en-US" altLang="ko-KR" sz="2000" dirty="0" smtClean="0">
                <a:latin typeface="+mn-ea"/>
              </a:rPr>
              <a:t>(cluster)</a:t>
            </a:r>
            <a:r>
              <a:rPr lang="ko-KR" altLang="en-US" sz="2000" dirty="0" smtClean="0">
                <a:latin typeface="+mn-ea"/>
              </a:rPr>
              <a:t>로 묶는 알고리즘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데이터들과 각 클러스터와의 거리 차이의 분산을 최소화한다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 smtClean="0">
                <a:latin typeface="+mn-ea"/>
              </a:rPr>
              <a:t>Python</a:t>
            </a:r>
            <a:r>
              <a:rPr lang="ko-KR" altLang="en-US" sz="2000" dirty="0" smtClean="0">
                <a:latin typeface="+mn-ea"/>
              </a:rPr>
              <a:t>에서는 대표적으로 </a:t>
            </a:r>
            <a:r>
              <a:rPr lang="en-US" altLang="ko-KR" sz="2000" dirty="0" err="1" smtClean="0">
                <a:latin typeface="+mn-ea"/>
              </a:rPr>
              <a:t>sklearn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en-US" altLang="ko-KR" sz="2000" dirty="0" err="1" smtClean="0">
                <a:latin typeface="+mn-ea"/>
              </a:rPr>
              <a:t>scikit</a:t>
            </a:r>
            <a:r>
              <a:rPr lang="en-US" altLang="ko-KR" sz="2000" dirty="0" smtClean="0">
                <a:latin typeface="+mn-ea"/>
              </a:rPr>
              <a:t>-learn) </a:t>
            </a:r>
            <a:r>
              <a:rPr lang="ko-KR" altLang="en-US" sz="2000" dirty="0" smtClean="0">
                <a:latin typeface="+mn-ea"/>
              </a:rPr>
              <a:t>패키지에서 </a:t>
            </a:r>
            <a:r>
              <a:rPr lang="en-US" altLang="ko-KR" sz="2000" dirty="0" smtClean="0">
                <a:latin typeface="+mn-ea"/>
              </a:rPr>
              <a:t>K-means </a:t>
            </a:r>
            <a:r>
              <a:rPr lang="ko-KR" altLang="en-US" sz="2000" dirty="0" err="1" smtClean="0">
                <a:latin typeface="+mn-ea"/>
              </a:rPr>
              <a:t>클러스터링을</a:t>
            </a:r>
            <a:r>
              <a:rPr lang="ko-KR" altLang="en-US" sz="2000" dirty="0" smtClean="0">
                <a:latin typeface="+mn-ea"/>
              </a:rPr>
              <a:t> 위한 함수를 제공한다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 smtClean="0">
              <a:latin typeface="+mn-ea"/>
            </a:endParaRPr>
          </a:p>
          <a:p>
            <a:r>
              <a:rPr lang="ko-KR" altLang="ko-KR" dirty="0" smtClean="0">
                <a:latin typeface="+mn-ea"/>
                <a:ea typeface="맑은 고딕" panose="020B0503020000020004" pitchFamily="50" charset="-127"/>
              </a:rPr>
              <a:t>※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 </a:t>
            </a:r>
            <a:r>
              <a:rPr lang="ko-KR" altLang="en-US" dirty="0" err="1" smtClean="0">
                <a:latin typeface="+mn-ea"/>
                <a:ea typeface="맑은 고딕" panose="020B0503020000020004" pitchFamily="50" charset="-127"/>
              </a:rPr>
              <a:t>비지도학습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(Unsupervised Learning)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훈련 데이터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(Training Data)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로부터 하나의 함수를 추론하는 방법 중 하나로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지도학습과 달리 데이터에서 추출하고자 하는 라벨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(label)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이 없는 데이터를 이용해 함수를 추론하는 것으로 일반적으로 </a:t>
            </a:r>
            <a:r>
              <a:rPr lang="ko-KR" altLang="en-US" dirty="0" err="1" smtClean="0">
                <a:latin typeface="+mn-ea"/>
                <a:ea typeface="맑은 고딕" panose="020B0503020000020004" pitchFamily="50" charset="-127"/>
              </a:rPr>
              <a:t>클러스터링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군집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을 위해 사용된다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 </a:t>
            </a:r>
          </a:p>
          <a:p>
            <a:r>
              <a:rPr lang="ko-KR" altLang="ko-KR" dirty="0" smtClean="0">
                <a:latin typeface="+mn-ea"/>
              </a:rPr>
              <a:t>※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클러스터링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군집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라벨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(label) 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데이터 없이 데이터 각각의 특성을 고려해 주어진 데이터를 가장 잘 설명하는 집단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클러스터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을 찾아 속하게 하는 것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latin typeface="+mn-ea"/>
                <a:ea typeface="맑은 고딕" panose="020B0503020000020004" pitchFamily="50" charset="-127"/>
              </a:rPr>
              <a:t>나누는 것</a:t>
            </a:r>
            <a:r>
              <a:rPr lang="en-US" altLang="ko-KR" dirty="0" smtClean="0">
                <a:latin typeface="+mn-ea"/>
                <a:ea typeface="맑은 고딕" panose="020B0503020000020004" pitchFamily="50" charset="-127"/>
              </a:rPr>
              <a:t>)</a:t>
            </a:r>
          </a:p>
          <a:p>
            <a:endParaRPr lang="en-US" altLang="ko-KR" sz="2000" b="1" dirty="0">
              <a:latin typeface="+mn-ea"/>
              <a:ea typeface="맑은 고딕" panose="020B0503020000020004" pitchFamily="50" charset="-127"/>
            </a:endParaRPr>
          </a:p>
          <a:p>
            <a:r>
              <a:rPr lang="ko-KR" altLang="en-US" sz="2000" b="1" dirty="0" smtClean="0">
                <a:latin typeface="+mn-ea"/>
                <a:ea typeface="맑은 고딕" panose="020B0503020000020004" pitchFamily="50" charset="-127"/>
              </a:rPr>
              <a:t>  </a:t>
            </a:r>
            <a:endParaRPr lang="en-US" altLang="ko-KR" sz="2000" b="1" dirty="0" smtClean="0">
              <a:latin typeface="+mn-ea"/>
            </a:endParaRPr>
          </a:p>
          <a:p>
            <a:pPr marL="342900" indent="-342900">
              <a:buFontTx/>
              <a:buChar char="-"/>
            </a:pPr>
            <a:endParaRPr lang="en-US" altLang="ko-KR" sz="2000" b="1" dirty="0" smtClean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3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9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Iris </a:t>
            </a:r>
            <a:r>
              <a:rPr lang="ko-KR" altLang="en-US" dirty="0" smtClean="0">
                <a:latin typeface="+mn-ea"/>
              </a:rPr>
              <a:t>데이터 불러오기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09" y="1983599"/>
            <a:ext cx="50958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1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9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Iris </a:t>
            </a:r>
            <a:r>
              <a:rPr lang="ko-KR" altLang="en-US" dirty="0" smtClean="0">
                <a:latin typeface="+mn-ea"/>
              </a:rPr>
              <a:t>데이터 불러오기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5" y="1749110"/>
            <a:ext cx="6655198" cy="50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93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</a:t>
            </a:r>
            <a:r>
              <a:rPr lang="ko-KR" altLang="en-US" dirty="0" smtClean="0">
                <a:latin typeface="+mn-ea"/>
              </a:rPr>
              <a:t>데이터 확인하기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5" y="1749110"/>
            <a:ext cx="6655198" cy="50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24847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(5) </a:t>
            </a:r>
            <a:r>
              <a:rPr lang="ko-KR" altLang="en-US" dirty="0" smtClean="0">
                <a:latin typeface="+mn-ea"/>
              </a:rPr>
              <a:t>전체 데이터를 훈련 데이터</a:t>
            </a:r>
            <a:r>
              <a:rPr lang="en-US" altLang="ko-KR" dirty="0" smtClean="0">
                <a:latin typeface="+mn-ea"/>
              </a:rPr>
              <a:t>(Training Set), </a:t>
            </a:r>
            <a:r>
              <a:rPr lang="ko-KR" altLang="en-US" dirty="0" smtClean="0">
                <a:latin typeface="+mn-ea"/>
              </a:rPr>
              <a:t>시험 데이터</a:t>
            </a:r>
            <a:r>
              <a:rPr lang="en-US" altLang="ko-KR" dirty="0" smtClean="0">
                <a:latin typeface="+mn-ea"/>
              </a:rPr>
              <a:t>(Test Set)</a:t>
            </a:r>
            <a:r>
              <a:rPr lang="ko-KR" altLang="en-US" dirty="0" smtClean="0">
                <a:latin typeface="+mn-ea"/>
              </a:rPr>
              <a:t>으로 나누기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08" y="1983599"/>
            <a:ext cx="81343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11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(6) </a:t>
            </a:r>
            <a:r>
              <a:rPr lang="ko-KR" altLang="en-US" dirty="0" smtClean="0">
                <a:latin typeface="+mn-ea"/>
              </a:rPr>
              <a:t>임의의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설정 및 모델 학습 및 정확도 측정하기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5" y="1901246"/>
            <a:ext cx="66484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3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11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(7) </a:t>
            </a:r>
            <a:r>
              <a:rPr lang="ko-KR" altLang="en-US" dirty="0" smtClean="0">
                <a:latin typeface="+mn-ea"/>
              </a:rPr>
              <a:t>최적의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값 찾기 위한 </a:t>
            </a:r>
            <a:r>
              <a:rPr lang="en-US" altLang="ko-KR" dirty="0" smtClean="0">
                <a:latin typeface="+mn-ea"/>
              </a:rPr>
              <a:t>cross-validation </a:t>
            </a:r>
            <a:r>
              <a:rPr lang="ko-KR" altLang="en-US" dirty="0" smtClean="0">
                <a:latin typeface="+mn-ea"/>
              </a:rPr>
              <a:t>방법 사용하기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98" y="1891553"/>
            <a:ext cx="8191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11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(8) </a:t>
            </a:r>
            <a:r>
              <a:rPr lang="ko-KR" altLang="en-US" dirty="0" smtClean="0">
                <a:latin typeface="+mn-ea"/>
              </a:rPr>
              <a:t>최적의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값 찾기 위한 </a:t>
            </a:r>
            <a:r>
              <a:rPr lang="en-US" altLang="ko-KR" dirty="0" smtClean="0">
                <a:latin typeface="+mn-ea"/>
              </a:rPr>
              <a:t>cross-validation </a:t>
            </a:r>
            <a:r>
              <a:rPr lang="ko-KR" altLang="en-US" dirty="0" smtClean="0">
                <a:latin typeface="+mn-ea"/>
              </a:rPr>
              <a:t>방법 사용하기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83" y="1333611"/>
            <a:ext cx="5411824" cy="546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6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75117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 smtClean="0">
                <a:latin typeface="+mn-ea"/>
              </a:rPr>
              <a:t>1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 smtClean="0">
                <a:latin typeface="+mn-ea"/>
              </a:rPr>
              <a:t>1 – Iris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(8) </a:t>
            </a:r>
            <a:r>
              <a:rPr lang="ko-KR" altLang="en-US" dirty="0" smtClean="0">
                <a:latin typeface="+mn-ea"/>
              </a:rPr>
              <a:t>최적의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값 찾기 위한 </a:t>
            </a:r>
            <a:r>
              <a:rPr lang="en-US" altLang="ko-KR" dirty="0" smtClean="0">
                <a:latin typeface="+mn-ea"/>
              </a:rPr>
              <a:t>cross-validation </a:t>
            </a:r>
            <a:r>
              <a:rPr lang="ko-KR" altLang="en-US" dirty="0" smtClean="0">
                <a:latin typeface="+mn-ea"/>
              </a:rPr>
              <a:t>방법 사용하기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376" y="1204277"/>
            <a:ext cx="5384144" cy="565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7200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Data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가져오기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04" y="1326198"/>
            <a:ext cx="5916146" cy="55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(1) Python </a:t>
            </a:r>
            <a:r>
              <a:rPr lang="ko-KR" altLang="en-US" dirty="0" smtClean="0">
                <a:latin typeface="+mn-ea"/>
              </a:rPr>
              <a:t>패키지 및 </a:t>
            </a:r>
            <a:r>
              <a:rPr lang="en-US" altLang="ko-KR" dirty="0" smtClean="0">
                <a:latin typeface="+mn-ea"/>
              </a:rPr>
              <a:t>Breast Cancer </a:t>
            </a:r>
            <a:r>
              <a:rPr lang="ko-KR" altLang="en-US" dirty="0" smtClean="0">
                <a:latin typeface="+mn-ea"/>
              </a:rPr>
              <a:t>데이터 가져오기</a:t>
            </a:r>
            <a:endParaRPr lang="en-US" altLang="ko-KR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44" y="1326198"/>
            <a:ext cx="5916146" cy="553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3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480645" y="843282"/>
                <a:ext cx="6584389" cy="47529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000" b="1" dirty="0" smtClean="0">
                    <a:latin typeface="+mn-ea"/>
                  </a:rPr>
                  <a:t>2) K-means </a:t>
                </a:r>
                <a:r>
                  <a:rPr lang="ko-KR" altLang="en-US" sz="2000" b="1" dirty="0" smtClean="0">
                    <a:latin typeface="+mn-ea"/>
                  </a:rPr>
                  <a:t>알고리즘 원리</a:t>
                </a:r>
                <a:endParaRPr lang="en-US" altLang="ko-KR" sz="2000" b="1" dirty="0" smtClean="0">
                  <a:latin typeface="+mn-ea"/>
                </a:endParaRPr>
              </a:p>
              <a:p>
                <a:endParaRPr lang="en-US" altLang="ko-KR" sz="2000" b="1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dirty="0" smtClean="0">
                    <a:latin typeface="+mn-ea"/>
                  </a:rPr>
                  <a:t>클러스터 내 응집도 최소화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1(G</a:t>
                </a:r>
                <a:r>
                  <a:rPr lang="en-US" altLang="ko-KR" sz="1600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 </a:t>
                </a:r>
                <a:r>
                  <a:rPr lang="ko-KR" altLang="en-US" sz="2000" dirty="0" smtClean="0">
                    <a:latin typeface="+mn-ea"/>
                  </a:rPr>
                  <a:t>데이터와 클러스터 </a:t>
                </a:r>
                <a:r>
                  <a:rPr lang="en-US" altLang="ko-KR" sz="2000" dirty="0" smtClean="0">
                    <a:latin typeface="+mn-ea"/>
                  </a:rPr>
                  <a:t>1</a:t>
                </a:r>
                <a:r>
                  <a:rPr lang="ko-KR" altLang="en-US" sz="2000" dirty="0" smtClean="0">
                    <a:latin typeface="+mn-ea"/>
                  </a:rPr>
                  <a:t>의 중심 값</a:t>
                </a:r>
                <a:r>
                  <a:rPr lang="en-US" altLang="ko-KR" sz="2000" dirty="0" smtClean="0">
                    <a:latin typeface="+mn-ea"/>
                  </a:rPr>
                  <a:t>(C</a:t>
                </a:r>
                <a:r>
                  <a:rPr lang="en-US" altLang="ko-KR" sz="1600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  의 거리 합 최소화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2(G</a:t>
                </a:r>
                <a:r>
                  <a:rPr lang="en-US" altLang="ko-KR" sz="1600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 </a:t>
                </a:r>
                <a:r>
                  <a:rPr lang="ko-KR" altLang="en-US" sz="2000" dirty="0">
                    <a:latin typeface="+mn-ea"/>
                  </a:rPr>
                  <a:t>데이터와 </a:t>
                </a: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2</a:t>
                </a:r>
                <a:r>
                  <a:rPr lang="ko-KR" altLang="en-US" sz="2000" dirty="0" smtClean="0">
                    <a:latin typeface="+mn-ea"/>
                  </a:rPr>
                  <a:t>의 중심 값</a:t>
                </a:r>
                <a:r>
                  <a:rPr lang="en-US" altLang="ko-KR" sz="2000" dirty="0" smtClean="0">
                    <a:latin typeface="+mn-ea"/>
                  </a:rPr>
                  <a:t>(C</a:t>
                </a:r>
                <a:r>
                  <a:rPr lang="en-US" altLang="ko-KR" sz="1600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ko-KR" altLang="en-US" sz="2000" dirty="0" smtClean="0">
                    <a:latin typeface="+mn-ea"/>
                  </a:rPr>
                  <a:t>의거리 </a:t>
                </a:r>
                <a:r>
                  <a:rPr lang="ko-KR" altLang="en-US" sz="2000" dirty="0">
                    <a:latin typeface="+mn-ea"/>
                  </a:rPr>
                  <a:t>합 </a:t>
                </a:r>
                <a:r>
                  <a:rPr lang="ko-KR" altLang="en-US" sz="2000" dirty="0" smtClean="0">
                    <a:latin typeface="+mn-ea"/>
                  </a:rPr>
                  <a:t>최소화</a:t>
                </a: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>
                  <a:latin typeface="+mn-ea"/>
                </a:endParaRPr>
              </a:p>
              <a:p>
                <a:r>
                  <a:rPr lang="en-US" altLang="ko-KR" dirty="0" smtClean="0"/>
                  <a:t>Min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ko-KR" dirty="0" smtClean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sz="2000" dirty="0" smtClean="0">
                    <a:latin typeface="+mn-ea"/>
                  </a:rPr>
                  <a:t>(2) </a:t>
                </a:r>
                <a:r>
                  <a:rPr lang="ko-KR" altLang="en-US" sz="2000" dirty="0" smtClean="0">
                    <a:latin typeface="+mn-ea"/>
                  </a:rPr>
                  <a:t>클러스터 간 분리도 최대화</a:t>
                </a:r>
                <a:endParaRPr lang="en-US" altLang="ko-KR" sz="2000" dirty="0" smtClean="0">
                  <a:latin typeface="+mn-ea"/>
                </a:endParaRPr>
              </a:p>
              <a:p>
                <a:pPr marL="342900" indent="-342900">
                  <a:buFontTx/>
                  <a:buChar char="-"/>
                </a:pPr>
                <a:r>
                  <a:rPr lang="ko-KR" altLang="en-US" sz="2000" dirty="0" smtClean="0">
                    <a:latin typeface="+mn-ea"/>
                  </a:rPr>
                  <a:t>클러스터 </a:t>
                </a:r>
                <a:r>
                  <a:rPr lang="en-US" altLang="ko-KR" sz="2000" dirty="0" smtClean="0">
                    <a:latin typeface="+mn-ea"/>
                  </a:rPr>
                  <a:t>1(G</a:t>
                </a:r>
                <a:r>
                  <a:rPr lang="en-US" altLang="ko-KR" sz="1600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의 중심 값</a:t>
                </a:r>
                <a:r>
                  <a:rPr lang="en-US" altLang="ko-KR" sz="2000" dirty="0" smtClean="0">
                    <a:latin typeface="+mn-ea"/>
                  </a:rPr>
                  <a:t>(C</a:t>
                </a:r>
                <a:r>
                  <a:rPr lang="en-US" altLang="ko-KR" sz="1600" dirty="0" smtClean="0">
                    <a:latin typeface="+mn-ea"/>
                  </a:rPr>
                  <a:t>1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 클러스터 </a:t>
                </a:r>
                <a:r>
                  <a:rPr lang="en-US" altLang="ko-KR" sz="2000" dirty="0" smtClean="0">
                    <a:latin typeface="+mn-ea"/>
                  </a:rPr>
                  <a:t>2(G</a:t>
                </a:r>
                <a:r>
                  <a:rPr lang="en-US" altLang="ko-KR" sz="1600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의 </a:t>
                </a:r>
                <a:endParaRPr lang="en-US" altLang="ko-KR" sz="2000" dirty="0" smtClean="0">
                  <a:latin typeface="+mn-ea"/>
                </a:endParaRPr>
              </a:p>
              <a:p>
                <a:r>
                  <a:rPr lang="ko-KR" altLang="en-US" sz="2000" dirty="0" smtClean="0">
                    <a:latin typeface="+mn-ea"/>
                  </a:rPr>
                  <a:t>중심 값</a:t>
                </a:r>
                <a:r>
                  <a:rPr lang="en-US" altLang="ko-KR" sz="2000" dirty="0" smtClean="0">
                    <a:latin typeface="+mn-ea"/>
                  </a:rPr>
                  <a:t>(C</a:t>
                </a:r>
                <a:r>
                  <a:rPr lang="en-US" altLang="ko-KR" sz="1600" dirty="0" smtClean="0">
                    <a:latin typeface="+mn-ea"/>
                  </a:rPr>
                  <a:t>2</a:t>
                </a:r>
                <a:r>
                  <a:rPr lang="en-US" altLang="ko-KR" sz="2000" dirty="0" smtClean="0">
                    <a:latin typeface="+mn-ea"/>
                  </a:rPr>
                  <a:t>)</a:t>
                </a:r>
                <a:r>
                  <a:rPr lang="ko-KR" altLang="en-US" sz="2000" dirty="0" smtClean="0">
                    <a:latin typeface="+mn-ea"/>
                  </a:rPr>
                  <a:t>과의 거리 최대화</a:t>
                </a:r>
                <a:endParaRPr lang="en-US" altLang="ko-KR" sz="2000" dirty="0" smtClean="0">
                  <a:latin typeface="+mn-ea"/>
                </a:endParaRPr>
              </a:p>
              <a:p>
                <a:endParaRPr lang="en-US" altLang="ko-KR" sz="2000" dirty="0" smtClean="0">
                  <a:latin typeface="+mn-ea"/>
                </a:endParaRPr>
              </a:p>
              <a:p>
                <a:r>
                  <a:rPr lang="en-US" altLang="ko-KR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Max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, i</a:t>
                </a:r>
                <a14:m>
                  <m:oMath xmlns:m="http://schemas.openxmlformats.org/officeDocument/2006/math"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ko-KR" kern="100" dirty="0" smtClean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j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5" y="843282"/>
                <a:ext cx="6584389" cy="4752968"/>
              </a:xfrm>
              <a:prstGeom prst="rect">
                <a:avLst/>
              </a:prstGeom>
              <a:blipFill rotWithShape="0">
                <a:blip r:embed="rId3"/>
                <a:stretch>
                  <a:fillRect l="-1296" t="-641" r="-185" b="-12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(2) </a:t>
            </a:r>
            <a:r>
              <a:rPr lang="ko-KR" altLang="en-US" dirty="0" smtClean="0">
                <a:latin typeface="+mn-ea"/>
              </a:rPr>
              <a:t>모델 학습 및 정확도 측정하기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99" y="1983599"/>
            <a:ext cx="7562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최적의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값을 찾기 위한 </a:t>
            </a:r>
            <a:r>
              <a:rPr lang="en-US" altLang="ko-KR" dirty="0" smtClean="0">
                <a:latin typeface="+mn-ea"/>
              </a:rPr>
              <a:t>cross-validation </a:t>
            </a:r>
            <a:r>
              <a:rPr lang="ko-KR" altLang="en-US" dirty="0" smtClean="0">
                <a:latin typeface="+mn-ea"/>
              </a:rPr>
              <a:t>방법 사용하기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044" y="1845497"/>
            <a:ext cx="82010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최적의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값을 찾기 위한 </a:t>
            </a:r>
            <a:r>
              <a:rPr lang="en-US" altLang="ko-KR" dirty="0" smtClean="0">
                <a:latin typeface="+mn-ea"/>
              </a:rPr>
              <a:t>cross-validation </a:t>
            </a:r>
            <a:r>
              <a:rPr lang="ko-KR" altLang="en-US" dirty="0" smtClean="0">
                <a:latin typeface="+mn-ea"/>
              </a:rPr>
              <a:t>방법 사용하기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94" y="1333611"/>
            <a:ext cx="5410146" cy="5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(3) </a:t>
            </a:r>
            <a:r>
              <a:rPr lang="ko-KR" altLang="en-US" dirty="0" smtClean="0">
                <a:latin typeface="+mn-ea"/>
              </a:rPr>
              <a:t>최적의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값을 찾기 위한 </a:t>
            </a:r>
            <a:r>
              <a:rPr lang="en-US" altLang="ko-KR" dirty="0" smtClean="0">
                <a:latin typeface="+mn-ea"/>
              </a:rPr>
              <a:t>cross-validation </a:t>
            </a:r>
            <a:r>
              <a:rPr lang="ko-KR" altLang="en-US" dirty="0" smtClean="0">
                <a:latin typeface="+mn-ea"/>
              </a:rPr>
              <a:t>방법 사용하기</a:t>
            </a:r>
            <a:endParaRPr lang="en-US" altLang="ko-KR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303" y="1333611"/>
            <a:ext cx="5402328" cy="544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3. KNN </a:t>
            </a:r>
            <a:r>
              <a:rPr lang="ko-KR" altLang="en-US" sz="2400" b="1" dirty="0" smtClean="0">
                <a:latin typeface="+mn-ea"/>
              </a:rPr>
              <a:t>실습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0645" y="918113"/>
            <a:ext cx="8902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atin typeface="+mn-ea"/>
              </a:rPr>
              <a:t>2)  </a:t>
            </a:r>
            <a:r>
              <a:rPr lang="ko-KR" altLang="en-US" b="1" dirty="0" smtClean="0">
                <a:latin typeface="+mn-ea"/>
              </a:rPr>
              <a:t>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: </a:t>
            </a:r>
            <a:r>
              <a:rPr lang="en-US" altLang="ko-KR" b="1" dirty="0" err="1" smtClean="0">
                <a:latin typeface="+mn-ea"/>
              </a:rPr>
              <a:t>sklearn</a:t>
            </a:r>
            <a:r>
              <a:rPr lang="ko-KR" altLang="en-US" b="1" dirty="0" smtClean="0">
                <a:latin typeface="+mn-ea"/>
              </a:rPr>
              <a:t> 라이브러리를 이용한 분류 예제 </a:t>
            </a:r>
            <a:r>
              <a:rPr lang="en-US" altLang="ko-KR" b="1" dirty="0">
                <a:latin typeface="+mn-ea"/>
              </a:rPr>
              <a:t>2</a:t>
            </a:r>
            <a:r>
              <a:rPr lang="en-US" altLang="ko-KR" b="1" dirty="0" smtClean="0">
                <a:latin typeface="+mn-ea"/>
              </a:rPr>
              <a:t> – Breast Cancer </a:t>
            </a:r>
            <a:r>
              <a:rPr lang="ko-KR" altLang="en-US" b="1" dirty="0" smtClean="0">
                <a:latin typeface="+mn-ea"/>
              </a:rPr>
              <a:t>데이터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분류</a:t>
            </a:r>
            <a:endParaRPr lang="en-US" altLang="ko-KR" sz="1200" dirty="0" smtClean="0">
              <a:solidFill>
                <a:srgbClr val="FF0000"/>
              </a:solidFill>
              <a:latin typeface="+mn-ea"/>
            </a:endParaRPr>
          </a:p>
          <a:p>
            <a:endParaRPr lang="en-US" altLang="ko-KR" sz="12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(4) </a:t>
            </a:r>
            <a:r>
              <a:rPr lang="ko-KR" altLang="en-US" dirty="0" smtClean="0">
                <a:latin typeface="+mn-ea"/>
              </a:rPr>
              <a:t>새로운 </a:t>
            </a:r>
            <a:r>
              <a:rPr lang="en-US" altLang="ko-KR" dirty="0" smtClean="0">
                <a:latin typeface="+mn-ea"/>
              </a:rPr>
              <a:t>K </a:t>
            </a:r>
            <a:r>
              <a:rPr lang="ko-KR" altLang="en-US" dirty="0" smtClean="0">
                <a:latin typeface="+mn-ea"/>
              </a:rPr>
              <a:t>값으로 모델 학습 및 정확도 측정하기</a:t>
            </a:r>
            <a:endParaRPr lang="en-US" altLang="ko-KR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255" y="1983599"/>
            <a:ext cx="76771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9682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거리측정법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662381" y="2396056"/>
            <a:ext cx="8501122" cy="2627889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중심에서 멀리 떨어져 있어도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</a:rPr>
              <a:t>, K-Means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알고리즘은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유클리드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거리 측정법을 사용해서 </a:t>
            </a: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반복적으로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중심을 수정해나갈 수 있음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유클리드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거리 측정법을 점 간의 거리 산출에 이용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벡터 사이에 거리가 짧으면 유사성이 더 높다는 것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을 의미함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0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5" y="843282"/>
            <a:ext cx="9682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atin typeface="+mn-ea"/>
              </a:rPr>
              <a:t>3) </a:t>
            </a:r>
            <a:r>
              <a:rPr lang="ko-KR" altLang="en-US" sz="2000" b="1" dirty="0" smtClean="0">
                <a:latin typeface="+mn-ea"/>
              </a:rPr>
              <a:t>거리측정법 </a:t>
            </a:r>
            <a:r>
              <a:rPr lang="en-US" altLang="ko-KR" sz="2000" b="1" dirty="0" smtClean="0">
                <a:latin typeface="+mn-ea"/>
              </a:rPr>
              <a:t>– </a:t>
            </a:r>
            <a:r>
              <a:rPr lang="ko-KR" altLang="en-US" sz="2000" b="1" dirty="0" err="1" smtClean="0">
                <a:latin typeface="+mn-ea"/>
              </a:rPr>
              <a:t>유클리드</a:t>
            </a:r>
            <a:r>
              <a:rPr lang="ko-KR" altLang="en-US" sz="2000" b="1" dirty="0" smtClean="0">
                <a:latin typeface="+mn-ea"/>
              </a:rPr>
              <a:t> 거리 측정법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1662381" y="1681655"/>
            <a:ext cx="8501122" cy="4604294"/>
          </a:xfrm>
          <a:prstGeom prst="roundRect">
            <a:avLst>
              <a:gd name="adj" fmla="val 3482"/>
            </a:avLst>
          </a:prstGeom>
          <a:solidFill>
            <a:schemeClr val="bg1"/>
          </a:solidFill>
          <a:ln w="44450">
            <a:solidFill>
              <a:srgbClr val="476EC5"/>
            </a:solidFill>
          </a:ln>
          <a:effectLst>
            <a:outerShdw blurRad="50800" dist="38100" dir="2700000" sx="99000" sy="99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0" bIns="0" rtlCol="0" anchor="ctr">
            <a:scene3d>
              <a:camera prst="orthographicFront"/>
              <a:lightRig rig="threePt" dir="t"/>
            </a:scene3d>
            <a:sp3d>
              <a:bevelT w="1270" h="635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</a:rPr>
              <a:t>유클리드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 거리가 큰 값을 가지면 </a:t>
            </a:r>
            <a:r>
              <a:rPr lang="ko-KR" altLang="en-US" kern="0" dirty="0">
                <a:solidFill>
                  <a:schemeClr val="tx1"/>
                </a:solidFill>
                <a:latin typeface="+mn-ea"/>
              </a:rPr>
              <a:t>사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용자 간의 거리가 멀다는 의미이기 때문에 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en-US" altLang="ko-KR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b="1" kern="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사용자 간 유사성이 떨어짐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</a:rPr>
              <a:t>을 의미함</a:t>
            </a: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b="1" kern="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altLang="ko-KR" kern="0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" name="Picture 2" descr="C:\Users\이나라\Desktop\머하웃 완벽 가이드 - 이미지\images\머하웃 완벽 가이드(한빛미디어)_img_8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7992" y="2631873"/>
            <a:ext cx="5472608" cy="5005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404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75845" y="221959"/>
            <a:ext cx="83702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latin typeface="+mn-ea"/>
              </a:rPr>
              <a:t>2. K-means </a:t>
            </a:r>
            <a:r>
              <a:rPr lang="ko-KR" altLang="en-US" sz="2400" b="1" dirty="0" smtClean="0">
                <a:latin typeface="+mn-ea"/>
              </a:rPr>
              <a:t>알고리즘이란</a:t>
            </a:r>
            <a:r>
              <a:rPr lang="en-US" altLang="ko-KR" sz="2400" b="1" dirty="0" smtClean="0">
                <a:latin typeface="+mn-ea"/>
              </a:rPr>
              <a:t>?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0644" y="843282"/>
            <a:ext cx="1103869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atin typeface="+mn-ea"/>
              </a:rPr>
              <a:t>4) </a:t>
            </a:r>
            <a:r>
              <a:rPr lang="en-US" altLang="ko-KR" sz="2000" b="1" dirty="0" smtClean="0">
                <a:latin typeface="+mn-ea"/>
              </a:rPr>
              <a:t>K-means </a:t>
            </a:r>
            <a:r>
              <a:rPr lang="ko-KR" altLang="en-US" sz="2000" b="1" dirty="0" smtClean="0">
                <a:latin typeface="+mn-ea"/>
              </a:rPr>
              <a:t>알고리즘 수행 단계</a:t>
            </a:r>
            <a:endParaRPr lang="en-US" altLang="ko-KR" sz="2000" b="1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(0) </a:t>
            </a:r>
            <a:r>
              <a:rPr lang="ko-KR" altLang="en-US" sz="2000" dirty="0" smtClean="0">
                <a:latin typeface="+mn-ea"/>
              </a:rPr>
              <a:t>전체 클러스터의 개수 </a:t>
            </a:r>
            <a:r>
              <a:rPr lang="en-US" altLang="ko-KR" sz="2000" dirty="0" smtClean="0">
                <a:latin typeface="+mn-ea"/>
              </a:rPr>
              <a:t>K</a:t>
            </a:r>
            <a:r>
              <a:rPr lang="ko-KR" altLang="en-US" sz="2000" dirty="0" smtClean="0">
                <a:latin typeface="+mn-ea"/>
              </a:rPr>
              <a:t>값을 설정한다</a:t>
            </a:r>
            <a:r>
              <a:rPr lang="en-US" altLang="ko-KR" sz="2000" dirty="0" smtClean="0">
                <a:latin typeface="+mn-ea"/>
              </a:rPr>
              <a:t>.</a:t>
            </a:r>
            <a:endParaRPr lang="en-US" altLang="ko-KR" sz="2000" dirty="0">
              <a:latin typeface="+mn-ea"/>
            </a:endParaRPr>
          </a:p>
          <a:p>
            <a:pPr marL="457200" indent="-457200">
              <a:buAutoNum type="arabicParenBoth"/>
            </a:pP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초기 중심 값 선택</a:t>
            </a:r>
            <a:r>
              <a:rPr lang="en-US" altLang="ko-KR" sz="2000" dirty="0" smtClean="0">
                <a:latin typeface="+mn-ea"/>
              </a:rPr>
              <a:t>) K</a:t>
            </a:r>
            <a:r>
              <a:rPr lang="ko-KR" altLang="en-US" sz="2000" dirty="0" smtClean="0">
                <a:latin typeface="+mn-ea"/>
              </a:rPr>
              <a:t>개의 그룹으로 군집한 </a:t>
            </a:r>
            <a:r>
              <a:rPr lang="en-US" altLang="ko-KR" sz="2000" dirty="0" smtClean="0">
                <a:latin typeface="+mn-ea"/>
              </a:rPr>
              <a:t>n</a:t>
            </a:r>
            <a:r>
              <a:rPr lang="ko-KR" altLang="en-US" sz="2000" dirty="0" smtClean="0">
                <a:latin typeface="+mn-ea"/>
              </a:rPr>
              <a:t>개의 점을 가지고 있고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여기서 임의로 </a:t>
            </a:r>
            <a:r>
              <a:rPr lang="en-US" altLang="ko-KR" sz="2000" dirty="0" smtClean="0">
                <a:latin typeface="+mn-ea"/>
              </a:rPr>
              <a:t>k</a:t>
            </a:r>
            <a:r>
              <a:rPr lang="ko-KR" altLang="en-US" sz="2000" dirty="0" smtClean="0">
                <a:latin typeface="+mn-ea"/>
              </a:rPr>
              <a:t>개의 점을 선택하여 </a:t>
            </a:r>
            <a:r>
              <a:rPr lang="en-US" altLang="ko-KR" sz="2000" dirty="0" smtClean="0">
                <a:latin typeface="+mn-ea"/>
              </a:rPr>
              <a:t>k</a:t>
            </a:r>
            <a:r>
              <a:rPr lang="ko-KR" altLang="en-US" sz="2000" dirty="0" smtClean="0">
                <a:latin typeface="+mn-ea"/>
              </a:rPr>
              <a:t>개의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클러스터의 초기 중심 값</a:t>
            </a:r>
            <a:r>
              <a:rPr lang="en-US" altLang="ko-KR" sz="2000" dirty="0" smtClean="0">
                <a:latin typeface="+mn-ea"/>
              </a:rPr>
              <a:t>(centroid)</a:t>
            </a:r>
            <a:r>
              <a:rPr lang="ko-KR" altLang="en-US" sz="2000" dirty="0" smtClean="0">
                <a:latin typeface="+mn-ea"/>
              </a:rPr>
              <a:t>을 정한다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r>
              <a:rPr lang="en-US" altLang="ko-KR" sz="2000" dirty="0" smtClean="0">
                <a:latin typeface="+mn-ea"/>
              </a:rPr>
              <a:t>(2) (</a:t>
            </a:r>
            <a:r>
              <a:rPr lang="ko-KR" altLang="en-US" sz="2000" dirty="0" smtClean="0">
                <a:latin typeface="+mn-ea"/>
              </a:rPr>
              <a:t>클러스터 할당</a:t>
            </a:r>
            <a:r>
              <a:rPr lang="en-US" altLang="ko-KR" sz="2000" dirty="0" smtClean="0">
                <a:latin typeface="+mn-ea"/>
              </a:rPr>
              <a:t>) k </a:t>
            </a:r>
            <a:r>
              <a:rPr lang="ko-KR" altLang="en-US" sz="2000" dirty="0" smtClean="0">
                <a:latin typeface="+mn-ea"/>
              </a:rPr>
              <a:t>개의 클러스터의 중심 값과 각 개별 점</a:t>
            </a:r>
            <a:r>
              <a:rPr lang="en-US" altLang="ko-KR" sz="2000" dirty="0" smtClean="0">
                <a:latin typeface="+mn-ea"/>
              </a:rPr>
              <a:t>(</a:t>
            </a:r>
            <a:r>
              <a:rPr lang="ko-KR" altLang="en-US" sz="2000" dirty="0" smtClean="0">
                <a:latin typeface="+mn-ea"/>
              </a:rPr>
              <a:t>데이터</a:t>
            </a:r>
            <a:r>
              <a:rPr lang="en-US" altLang="ko-KR" sz="2000" dirty="0" smtClean="0">
                <a:latin typeface="+mn-ea"/>
              </a:rPr>
              <a:t>)</a:t>
            </a:r>
            <a:r>
              <a:rPr lang="ko-KR" altLang="en-US" sz="2000" dirty="0" smtClean="0">
                <a:latin typeface="+mn-ea"/>
              </a:rPr>
              <a:t> 간의 거리를 측정하여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가장 가까운 클러스터에 해당 데이터를 할당한다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여기서 거리 측정은 </a:t>
            </a:r>
            <a:r>
              <a:rPr lang="en-US" altLang="ko-KR" sz="2000" dirty="0" smtClean="0">
                <a:latin typeface="+mn-ea"/>
              </a:rPr>
              <a:t>“</a:t>
            </a:r>
            <a:r>
              <a:rPr lang="ko-KR" altLang="en-US" sz="2000" dirty="0" err="1" smtClean="0">
                <a:latin typeface="+mn-ea"/>
              </a:rPr>
              <a:t>유클리드</a:t>
            </a:r>
            <a:r>
              <a:rPr lang="ko-KR" altLang="en-US" sz="2000" dirty="0" smtClean="0">
                <a:latin typeface="+mn-ea"/>
              </a:rPr>
              <a:t> 거리 측정법</a:t>
            </a:r>
            <a:r>
              <a:rPr lang="en-US" altLang="ko-KR" sz="2000" dirty="0" smtClean="0">
                <a:latin typeface="+mn-ea"/>
              </a:rPr>
              <a:t>”</a:t>
            </a:r>
            <a:r>
              <a:rPr lang="ko-KR" altLang="en-US" sz="2000" dirty="0" smtClean="0">
                <a:latin typeface="+mn-ea"/>
              </a:rPr>
              <a:t>을 사용한다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   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Note!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 때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데이터는 다른 클러스터 중심 값들보다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할당된 클러스터의 중심 값과 가장 가깝다</a:t>
            </a:r>
            <a:r>
              <a:rPr lang="en-US" altLang="ko-KR" sz="1600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000" dirty="0" smtClean="0">
                <a:latin typeface="+mn-ea"/>
              </a:rPr>
              <a:t>(3) (</a:t>
            </a:r>
            <a:r>
              <a:rPr lang="ko-KR" altLang="en-US" sz="2000" dirty="0" smtClean="0">
                <a:latin typeface="+mn-ea"/>
              </a:rPr>
              <a:t>새로운 중심 값 선택</a:t>
            </a:r>
            <a:r>
              <a:rPr lang="en-US" altLang="ko-KR" sz="2000" dirty="0" smtClean="0">
                <a:latin typeface="+mn-ea"/>
              </a:rPr>
              <a:t>) </a:t>
            </a:r>
            <a:r>
              <a:rPr lang="ko-KR" altLang="en-US" sz="2000" dirty="0" smtClean="0">
                <a:latin typeface="+mn-ea"/>
              </a:rPr>
              <a:t>각 클러스터마다 그 안에 배정된 모든 점들 간의 거리 평균값을 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    </a:t>
            </a:r>
            <a:r>
              <a:rPr lang="ko-KR" altLang="en-US" sz="2000" dirty="0" smtClean="0">
                <a:latin typeface="+mn-ea"/>
              </a:rPr>
              <a:t>구하여  새로운 중심 값으로 정한다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r>
              <a:rPr lang="en-US" altLang="ko-KR" sz="2000" dirty="0" smtClean="0">
                <a:latin typeface="+mn-ea"/>
              </a:rPr>
              <a:t>(4)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만약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새로운 중심 값들이 이전의 중심 값들과 동일하다면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알고리즘을 끝내고 그렇지 않으면</a:t>
            </a:r>
            <a:endParaRPr lang="en-US" altLang="ko-KR" sz="2000" dirty="0" smtClean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     (2)~(4) </a:t>
            </a:r>
            <a:r>
              <a:rPr lang="ko-KR" altLang="en-US" sz="2000" dirty="0" smtClean="0">
                <a:latin typeface="+mn-ea"/>
              </a:rPr>
              <a:t>단계를 계속 반복한다</a:t>
            </a:r>
            <a:r>
              <a:rPr lang="en-US" altLang="ko-KR" sz="2000" dirty="0" smtClean="0">
                <a:latin typeface="+mn-ea"/>
              </a:rPr>
              <a:t>. </a:t>
            </a:r>
          </a:p>
          <a:p>
            <a:endParaRPr lang="en-US" altLang="ko-KR" sz="20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B979-F945-4E6D-A38D-6D15DB8770D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1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3909</Words>
  <Application>Microsoft Office PowerPoint</Application>
  <PresentationFormat>와이드스크린</PresentationFormat>
  <Paragraphs>987</Paragraphs>
  <Slides>64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맑은 고딕</vt:lpstr>
      <vt:lpstr>함초롬바탕</vt:lpstr>
      <vt:lpstr>Arial</vt:lpstr>
      <vt:lpstr>Calibri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sj-mooc</dc:creator>
  <cp:lastModifiedBy>leekeonhoon</cp:lastModifiedBy>
  <cp:revision>171</cp:revision>
  <dcterms:created xsi:type="dcterms:W3CDTF">2016-12-05T02:51:06Z</dcterms:created>
  <dcterms:modified xsi:type="dcterms:W3CDTF">2017-09-01T01:06:03Z</dcterms:modified>
</cp:coreProperties>
</file>