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66" r:id="rId4"/>
    <p:sldId id="267" r:id="rId5"/>
    <p:sldId id="271" r:id="rId6"/>
    <p:sldId id="268" r:id="rId7"/>
    <p:sldId id="272" r:id="rId8"/>
    <p:sldId id="270" r:id="rId9"/>
    <p:sldId id="275" r:id="rId10"/>
    <p:sldId id="280" r:id="rId11"/>
    <p:sldId id="281" r:id="rId12"/>
    <p:sldId id="283" r:id="rId13"/>
    <p:sldId id="284" r:id="rId14"/>
    <p:sldId id="286" r:id="rId15"/>
    <p:sldId id="290" r:id="rId16"/>
    <p:sldId id="298" r:id="rId17"/>
    <p:sldId id="297" r:id="rId18"/>
    <p:sldId id="29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 autoAdjust="0"/>
    <p:restoredTop sz="95652" autoAdjust="0"/>
  </p:normalViewPr>
  <p:slideViewPr>
    <p:cSldViewPr snapToGrid="0">
      <p:cViewPr varScale="1">
        <p:scale>
          <a:sx n="111" d="100"/>
          <a:sy n="111" d="100"/>
        </p:scale>
        <p:origin x="2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39"/>
          <c:y val="9.4593459785759643E-2"/>
          <c:w val="0.67089370078740163"/>
          <c:h val="0.749944420605441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noFill/>
                <a:round/>
              </a:ln>
              <a:effectLst/>
            </c:spPr>
          </c:marker>
          <c:dPt>
            <c:idx val="0"/>
            <c:marker>
              <c:symbol val="diamond"/>
              <c:size val="6"/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</c:dPt>
          <c:dPt>
            <c:idx val="1"/>
            <c:marker>
              <c:symbol val="diamond"/>
              <c:size val="6"/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6"/>
              <c:spPr>
                <a:solidFill>
                  <a:schemeClr val="tx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3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4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5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6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7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8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9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10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5.5</c:v>
                </c:pt>
                <c:pt idx="4">
                  <c:v>5.7</c:v>
                </c:pt>
                <c:pt idx="5">
                  <c:v>8</c:v>
                </c:pt>
                <c:pt idx="6">
                  <c:v>8.1999999999999993</c:v>
                </c:pt>
                <c:pt idx="7">
                  <c:v>9.1</c:v>
                </c:pt>
                <c:pt idx="8">
                  <c:v>9.3000000000000007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2.8</c:v>
                </c:pt>
                <c:pt idx="3">
                  <c:v>5.5</c:v>
                </c:pt>
                <c:pt idx="4">
                  <c:v>8.5</c:v>
                </c:pt>
                <c:pt idx="5">
                  <c:v>1.5</c:v>
                </c:pt>
                <c:pt idx="6">
                  <c:v>7.9</c:v>
                </c:pt>
                <c:pt idx="7">
                  <c:v>1.6</c:v>
                </c:pt>
                <c:pt idx="8">
                  <c:v>2.6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161088"/>
        <c:axId val="118161648"/>
      </c:scatterChart>
      <c:valAx>
        <c:axId val="118161088"/>
        <c:scaling>
          <c:orientation val="minMax"/>
          <c:max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x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18161648"/>
        <c:crosses val="autoZero"/>
        <c:crossBetween val="midCat"/>
        <c:majorUnit val="2"/>
      </c:valAx>
      <c:valAx>
        <c:axId val="118161648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y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3.8905871293270493E-2"/>
              <c:y val="0.33859332933821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18161088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39"/>
          <c:y val="9.4593459785759643E-2"/>
          <c:w val="0.67089370078740163"/>
          <c:h val="0.749944420605441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noFill/>
                <a:round/>
              </a:ln>
              <a:effectLst/>
            </c:spPr>
          </c:marker>
          <c:dPt>
            <c:idx val="0"/>
            <c:marker>
              <c:symbol val="diamond"/>
              <c:size val="6"/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</c:dPt>
          <c:dPt>
            <c:idx val="1"/>
            <c:marker>
              <c:symbol val="diamond"/>
              <c:size val="6"/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6"/>
              <c:spPr>
                <a:solidFill>
                  <a:schemeClr val="tx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3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4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5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6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7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8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9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10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5.5</c:v>
                </c:pt>
                <c:pt idx="4">
                  <c:v>5.7</c:v>
                </c:pt>
                <c:pt idx="5">
                  <c:v>8</c:v>
                </c:pt>
                <c:pt idx="6">
                  <c:v>8.1999999999999993</c:v>
                </c:pt>
                <c:pt idx="7">
                  <c:v>9.1</c:v>
                </c:pt>
                <c:pt idx="8">
                  <c:v>9.3000000000000007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2.8</c:v>
                </c:pt>
                <c:pt idx="3">
                  <c:v>5.5</c:v>
                </c:pt>
                <c:pt idx="4">
                  <c:v>8.5</c:v>
                </c:pt>
                <c:pt idx="5">
                  <c:v>1.5</c:v>
                </c:pt>
                <c:pt idx="6">
                  <c:v>7.9</c:v>
                </c:pt>
                <c:pt idx="7">
                  <c:v>1.6</c:v>
                </c:pt>
                <c:pt idx="8">
                  <c:v>2.6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163888"/>
        <c:axId val="118164448"/>
      </c:scatterChart>
      <c:valAx>
        <c:axId val="118163888"/>
        <c:scaling>
          <c:orientation val="minMax"/>
          <c:max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x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18164448"/>
        <c:crosses val="autoZero"/>
        <c:crossBetween val="midCat"/>
        <c:majorUnit val="2"/>
      </c:valAx>
      <c:valAx>
        <c:axId val="118164448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y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118163888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1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7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1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6AA1-E059-4176-A049-B8ECCDEADAFC}" type="datetime1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CEC-397D-4654-B9C3-79325AFDBBDF}" type="datetime1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EAD-4040-4660-B326-7D7C3890BFD9}" type="datetime1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55194" y="1473115"/>
            <a:ext cx="52581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4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강의 원고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양식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(PPTX)</a:t>
            </a:r>
            <a:endParaRPr lang="ko-KR" altLang="en-US" sz="4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1359" y="2410961"/>
            <a:ext cx="1148583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강의는 </a:t>
            </a:r>
            <a:r>
              <a:rPr lang="ko-KR" altLang="en-US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강당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PPT</a:t>
            </a:r>
            <a:r>
              <a:rPr lang="ko-KR" altLang="en-US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10~15</a:t>
            </a:r>
            <a:r>
              <a:rPr lang="ko-KR" altLang="en-US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장 분량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 서술형이 아닌 </a:t>
            </a:r>
            <a:r>
              <a:rPr lang="ko-KR" altLang="en-US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요약형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작성해주시면 됩니다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.(15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분 내외 강의 분량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))</a:t>
            </a:r>
            <a:endParaRPr lang="ko-KR" altLang="en-US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2922" y="3598209"/>
            <a:ext cx="83702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인용된 자료에 대한 저작권 출처 표기 안내</a:t>
            </a:r>
            <a:br>
              <a:rPr lang="ko-KR" altLang="en-US" dirty="0">
                <a:solidFill>
                  <a:srgbClr val="FF0000"/>
                </a:solidFill>
              </a:rPr>
            </a:br>
            <a:r>
              <a:rPr lang="en-US" altLang="ko-KR" dirty="0"/>
              <a:t>1) </a:t>
            </a:r>
            <a:r>
              <a:rPr lang="ko-KR" altLang="en-US" dirty="0"/>
              <a:t>모든 인용한 자료는 정확한 출처를 기재해 주셔야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저작권이 확보된 자료만 사용이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3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가져오기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06" y="1886780"/>
            <a:ext cx="6343650" cy="2085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468333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andas :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등을 쉽게 하기 위한 자료구조와 </a:t>
            </a:r>
            <a:endParaRPr lang="en-US" altLang="ko-KR" dirty="0"/>
          </a:p>
          <a:p>
            <a:pPr fontAlgn="base"/>
            <a:r>
              <a:rPr lang="ko-KR" altLang="en-US" dirty="0"/>
              <a:t>처리 함수들을 제공하는 </a:t>
            </a:r>
            <a:r>
              <a:rPr lang="ko-KR" altLang="en-US" dirty="0" smtClean="0"/>
              <a:t>패키지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벡터 등의 수학 계산을 위한 자료구조와 계산 함수를 제공하는 패키지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sklearn.neighbors.KNeighborsClassifier</a:t>
            </a:r>
            <a:r>
              <a:rPr lang="en-US" altLang="ko-KR" dirty="0" smtClean="0">
                <a:latin typeface="+mn-ea"/>
              </a:rPr>
              <a:t>() :</a:t>
            </a:r>
          </a:p>
          <a:p>
            <a:r>
              <a:rPr lang="en-US" altLang="ko-KR" dirty="0" smtClean="0">
                <a:latin typeface="+mn-ea"/>
              </a:rPr>
              <a:t>K-nearest neighbors </a:t>
            </a:r>
            <a:r>
              <a:rPr lang="ko-KR" altLang="en-US" dirty="0" smtClean="0">
                <a:latin typeface="+mn-ea"/>
              </a:rPr>
              <a:t>투표를 수행하는 분류기 생성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klearn.metrics.accuracy_score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분류 정확도 점수를 계산하는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klearn.cross_validation.train_test_split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전체 데이터 셋을 훈련 데이터 셋과 테스트 데이터 셋으로 나누는 함수</a:t>
            </a:r>
            <a:r>
              <a:rPr lang="en-US" altLang="ko-KR" dirty="0" smtClean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0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Iris </a:t>
            </a:r>
            <a:r>
              <a:rPr lang="ko-KR" altLang="en-US" dirty="0" smtClean="0">
                <a:latin typeface="+mn-ea"/>
              </a:rPr>
              <a:t>데이터 불러오기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895" y="2018680"/>
            <a:ext cx="5095875" cy="1476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235968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iris : 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내장 데이터 셋 </a:t>
            </a:r>
            <a:r>
              <a:rPr lang="en-US" altLang="ko-KR" dirty="0" smtClean="0">
                <a:latin typeface="+mn-ea"/>
              </a:rPr>
              <a:t>iris</a:t>
            </a:r>
            <a:r>
              <a:rPr lang="ko-KR" altLang="en-US" dirty="0" smtClean="0">
                <a:latin typeface="+mn-ea"/>
              </a:rPr>
              <a:t>를 저장한 변수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X : iris </a:t>
            </a:r>
            <a:r>
              <a:rPr lang="ko-KR" altLang="en-US" dirty="0" smtClean="0">
                <a:latin typeface="+mn-ea"/>
              </a:rPr>
              <a:t>데이터 셋의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로 이루어진 데이터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y :  iris </a:t>
            </a:r>
            <a:r>
              <a:rPr lang="ko-KR" altLang="en-US" dirty="0" smtClean="0">
                <a:latin typeface="+mn-ea"/>
              </a:rPr>
              <a:t>데이터 셋의 실제 라벨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8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</a:t>
            </a:r>
            <a:r>
              <a:rPr lang="ko-KR" altLang="en-US" dirty="0" smtClean="0">
                <a:latin typeface="+mn-ea"/>
              </a:rPr>
              <a:t>데이터 확인하기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0" y="1749110"/>
            <a:ext cx="6655198" cy="50266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9773" y="1749110"/>
            <a:ext cx="4680826" cy="252167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pandas.DataFrame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라벨이 붙은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차원의 데이터 구조를 생성하는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df</a:t>
            </a:r>
            <a:r>
              <a:rPr lang="en-US" altLang="ko-KR" dirty="0" smtClean="0">
                <a:latin typeface="+mn-ea"/>
              </a:rPr>
              <a:t> : iris </a:t>
            </a:r>
            <a:r>
              <a:rPr lang="ko-KR" altLang="en-US" dirty="0" smtClean="0">
                <a:latin typeface="+mn-ea"/>
              </a:rPr>
              <a:t>데이터 셋을 데이터프레임으로 변환한 변수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5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2484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전체 데이터를 훈련 데이터</a:t>
            </a:r>
            <a:r>
              <a:rPr lang="en-US" altLang="ko-KR" dirty="0" smtClean="0">
                <a:latin typeface="+mn-ea"/>
              </a:rPr>
              <a:t>(Training Set), </a:t>
            </a:r>
            <a:r>
              <a:rPr lang="ko-KR" altLang="en-US" dirty="0" smtClean="0">
                <a:latin typeface="+mn-ea"/>
              </a:rPr>
              <a:t>시험 데이터</a:t>
            </a:r>
            <a:r>
              <a:rPr lang="en-US" altLang="ko-KR" dirty="0" smtClean="0">
                <a:latin typeface="+mn-ea"/>
              </a:rPr>
              <a:t>(Test Set)</a:t>
            </a:r>
            <a:r>
              <a:rPr lang="ko-KR" altLang="en-US" dirty="0" smtClean="0">
                <a:latin typeface="+mn-ea"/>
              </a:rPr>
              <a:t>으로 나누기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741658"/>
            <a:ext cx="8134350" cy="3257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9915" y="1837426"/>
            <a:ext cx="3718929" cy="48140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</a:p>
          <a:p>
            <a:r>
              <a:rPr lang="en-US" altLang="ko-KR" dirty="0" smtClean="0">
                <a:latin typeface="+mn-ea"/>
              </a:rPr>
              <a:t>    * </a:t>
            </a:r>
            <a:r>
              <a:rPr lang="en-US" altLang="ko-KR" dirty="0" err="1" smtClean="0">
                <a:latin typeface="+mn-ea"/>
              </a:rPr>
              <a:t>test_size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시험 데이터 비율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random_state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err="1" smtClean="0">
                <a:latin typeface="+mn-ea"/>
              </a:rPr>
              <a:t>시드</a:t>
            </a:r>
            <a:r>
              <a:rPr lang="ko-KR" altLang="en-US" dirty="0" smtClean="0">
                <a:latin typeface="+mn-ea"/>
              </a:rPr>
              <a:t> 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X_train</a:t>
            </a:r>
            <a:r>
              <a:rPr lang="en-US" altLang="ko-KR" dirty="0" smtClean="0">
                <a:latin typeface="+mn-ea"/>
              </a:rPr>
              <a:t> 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훈련 데이터 셋 중 </a:t>
            </a:r>
            <a:r>
              <a:rPr lang="en-US" altLang="ko-KR" dirty="0" smtClean="0">
                <a:latin typeface="+mn-ea"/>
              </a:rPr>
              <a:t>X(feature)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X_test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함수로 나눈 테스트 데이터 셋 중 </a:t>
            </a:r>
            <a:r>
              <a:rPr lang="en-US" altLang="ko-KR" dirty="0" smtClean="0">
                <a:latin typeface="+mn-ea"/>
              </a:rPr>
              <a:t>X(feature)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y</a:t>
            </a:r>
            <a:r>
              <a:rPr lang="en-US" altLang="ko-KR" dirty="0" err="1" smtClean="0">
                <a:latin typeface="+mn-ea"/>
              </a:rPr>
              <a:t>_train</a:t>
            </a:r>
            <a:r>
              <a:rPr lang="en-US" altLang="ko-KR" dirty="0" smtClean="0">
                <a:latin typeface="+mn-ea"/>
              </a:rPr>
              <a:t> 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훈련 데이터 셋 중 </a:t>
            </a:r>
            <a:r>
              <a:rPr lang="en-US" altLang="ko-KR" dirty="0" smtClean="0">
                <a:latin typeface="+mn-ea"/>
              </a:rPr>
              <a:t>y(label)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y</a:t>
            </a:r>
            <a:r>
              <a:rPr lang="en-US" altLang="ko-KR" dirty="0" err="1" smtClean="0">
                <a:latin typeface="+mn-ea"/>
              </a:rPr>
              <a:t>_test</a:t>
            </a:r>
            <a:r>
              <a:rPr lang="en-US" altLang="ko-KR" dirty="0" smtClean="0">
                <a:latin typeface="+mn-ea"/>
              </a:rPr>
              <a:t> : 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테스트 데이터 셋 중 </a:t>
            </a:r>
            <a:r>
              <a:rPr lang="en-US" altLang="ko-KR" dirty="0" smtClean="0">
                <a:latin typeface="+mn-ea"/>
              </a:rPr>
              <a:t>y(label) </a:t>
            </a:r>
            <a:r>
              <a:rPr lang="ko-KR" altLang="en-US" dirty="0" smtClean="0">
                <a:latin typeface="+mn-ea"/>
              </a:rPr>
              <a:t>값 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97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11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(6)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설정 및 모델 학습 및 정확도 측정하기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01" y="1901246"/>
            <a:ext cx="6648450" cy="3571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845" y="1901246"/>
            <a:ext cx="5064754" cy="338075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klearn.neighbors.KNeighborsClassifier.fit</a:t>
            </a:r>
            <a:r>
              <a:rPr lang="en-US" altLang="ko-KR" dirty="0" smtClean="0">
                <a:latin typeface="+mn-ea"/>
              </a:rPr>
              <a:t>(): K nearest neighbors </a:t>
            </a:r>
            <a:r>
              <a:rPr lang="ko-KR" altLang="en-US" dirty="0" smtClean="0">
                <a:latin typeface="+mn-ea"/>
              </a:rPr>
              <a:t>분류기를 학습하는 함수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klearn.neighbors.KNeighborsClassifier.predict</a:t>
            </a:r>
            <a:r>
              <a:rPr lang="en-US" altLang="ko-KR" dirty="0" smtClean="0">
                <a:latin typeface="+mn-ea"/>
              </a:rPr>
              <a:t>() : K nearest neighbors </a:t>
            </a:r>
            <a:r>
              <a:rPr lang="ko-KR" altLang="en-US" dirty="0" smtClean="0">
                <a:latin typeface="+mn-ea"/>
              </a:rPr>
              <a:t>분류기로 </a:t>
            </a:r>
            <a:r>
              <a:rPr lang="en-US" altLang="ko-KR" dirty="0" smtClean="0">
                <a:latin typeface="+mn-ea"/>
              </a:rPr>
              <a:t>target </a:t>
            </a:r>
            <a:r>
              <a:rPr lang="ko-KR" altLang="en-US" dirty="0" smtClean="0">
                <a:latin typeface="+mn-ea"/>
              </a:rPr>
              <a:t>라벨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값을 예측하는 함수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</a:t>
            </a:r>
            <a:r>
              <a:rPr lang="en-US" altLang="ko-KR" dirty="0" smtClean="0">
                <a:latin typeface="+mn-ea"/>
              </a:rPr>
              <a:t>stimator : k nearest neighbors </a:t>
            </a:r>
            <a:r>
              <a:rPr lang="ko-KR" altLang="en-US" dirty="0" smtClean="0">
                <a:latin typeface="+mn-ea"/>
              </a:rPr>
              <a:t>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l</a:t>
            </a:r>
            <a:r>
              <a:rPr lang="en-US" altLang="ko-KR" dirty="0" err="1" smtClean="0">
                <a:latin typeface="+mn-ea"/>
              </a:rPr>
              <a:t>abel_predict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 </a:t>
            </a:r>
            <a:r>
              <a:rPr lang="ko-KR" altLang="en-US" dirty="0" smtClean="0">
                <a:latin typeface="+mn-ea"/>
              </a:rPr>
              <a:t>모델로 예측한 라벨 값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및 </a:t>
            </a:r>
            <a:r>
              <a:rPr lang="en-US" altLang="ko-KR" dirty="0" smtClean="0">
                <a:latin typeface="+mn-ea"/>
              </a:rPr>
              <a:t>Breast Cancer </a:t>
            </a:r>
            <a:r>
              <a:rPr lang="ko-KR" altLang="en-US" dirty="0" smtClean="0">
                <a:latin typeface="+mn-ea"/>
              </a:rPr>
              <a:t>데이터 가져오기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8184" y="1749110"/>
            <a:ext cx="5680037" cy="37695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klearn.datasets.load_breast_cancer</a:t>
            </a:r>
            <a:r>
              <a:rPr lang="en-US" altLang="ko-KR" dirty="0" smtClean="0">
                <a:latin typeface="+mn-ea"/>
              </a:rPr>
              <a:t>() : </a:t>
            </a:r>
          </a:p>
          <a:p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라이브러리의 내장 데이터 셋 </a:t>
            </a: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데이터를 불러오는 함수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 셋을 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X : </a:t>
            </a: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 셋 중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로 이루어진 데이터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Y : </a:t>
            </a: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 셋 중 실제 라벨 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d</a:t>
            </a:r>
            <a:r>
              <a:rPr lang="en-US" altLang="ko-KR" dirty="0" err="1" smtClean="0">
                <a:latin typeface="+mn-ea"/>
              </a:rPr>
              <a:t>f</a:t>
            </a:r>
            <a:r>
              <a:rPr lang="en-US" altLang="ko-KR" dirty="0" smtClean="0">
                <a:latin typeface="+mn-ea"/>
              </a:rPr>
              <a:t> :  X </a:t>
            </a:r>
            <a:r>
              <a:rPr lang="ko-KR" altLang="en-US" dirty="0" smtClean="0">
                <a:latin typeface="+mn-ea"/>
              </a:rPr>
              <a:t>변수를 데이터 프레임으로 변환한 변수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82" y="1749110"/>
            <a:ext cx="5629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</a:t>
            </a:r>
            <a:r>
              <a:rPr lang="ko-KR" altLang="en-US" dirty="0" smtClean="0">
                <a:latin typeface="+mn-ea"/>
              </a:rPr>
              <a:t>데이터 확인하기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45" y="1549457"/>
            <a:ext cx="5302960" cy="51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2)  </a:t>
            </a:r>
            <a:r>
              <a:rPr lang="ko-KR" altLang="en-US" b="1" dirty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 : </a:t>
            </a:r>
            <a:r>
              <a:rPr lang="en-US" altLang="ko-KR" b="1" dirty="0" err="1">
                <a:latin typeface="+mn-ea"/>
              </a:rPr>
              <a:t>sklearn</a:t>
            </a:r>
            <a:r>
              <a:rPr lang="ko-KR" altLang="en-US" b="1" dirty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 – Breast Cancer </a:t>
            </a:r>
            <a:r>
              <a:rPr lang="ko-KR" altLang="en-US" b="1" dirty="0">
                <a:latin typeface="+mn-ea"/>
              </a:rPr>
              <a:t>데이터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분류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전체 데이터를 훈련 데이터</a:t>
            </a:r>
            <a:r>
              <a:rPr lang="en-US" altLang="ko-KR" dirty="0" smtClean="0">
                <a:latin typeface="+mn-ea"/>
              </a:rPr>
              <a:t>(Training Set), </a:t>
            </a:r>
            <a:r>
              <a:rPr lang="ko-KR" altLang="en-US" dirty="0" smtClean="0">
                <a:latin typeface="+mn-ea"/>
              </a:rPr>
              <a:t>시험 데이터</a:t>
            </a:r>
            <a:r>
              <a:rPr lang="en-US" altLang="ko-KR" dirty="0" smtClean="0">
                <a:latin typeface="+mn-ea"/>
              </a:rPr>
              <a:t>(Test Set)</a:t>
            </a:r>
            <a:r>
              <a:rPr lang="ko-KR" altLang="en-US" dirty="0" smtClean="0">
                <a:latin typeface="+mn-ea"/>
              </a:rPr>
              <a:t>으로 나누기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9773" y="1749110"/>
            <a:ext cx="11370458" cy="1697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X_train</a:t>
            </a:r>
            <a:r>
              <a:rPr lang="en-US" altLang="ko-KR" dirty="0" smtClean="0">
                <a:latin typeface="+mn-ea"/>
              </a:rPr>
              <a:t> 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훈련 데이터 셋 중 </a:t>
            </a:r>
            <a:r>
              <a:rPr lang="en-US" altLang="ko-KR" dirty="0" smtClean="0">
                <a:latin typeface="+mn-ea"/>
              </a:rPr>
              <a:t>X(feature)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X_test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함수로 나눈 테스트 데이터 셋 중 </a:t>
            </a:r>
            <a:r>
              <a:rPr lang="en-US" altLang="ko-KR" dirty="0" smtClean="0">
                <a:latin typeface="+mn-ea"/>
              </a:rPr>
              <a:t>X(feature)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y</a:t>
            </a:r>
            <a:r>
              <a:rPr lang="en-US" altLang="ko-KR" dirty="0" err="1" smtClean="0">
                <a:latin typeface="+mn-ea"/>
              </a:rPr>
              <a:t>_train</a:t>
            </a:r>
            <a:r>
              <a:rPr lang="en-US" altLang="ko-KR" dirty="0" smtClean="0">
                <a:latin typeface="+mn-ea"/>
              </a:rPr>
              <a:t> 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훈련 데이터 셋 중 </a:t>
            </a:r>
            <a:r>
              <a:rPr lang="en-US" altLang="ko-KR" dirty="0" smtClean="0">
                <a:latin typeface="+mn-ea"/>
              </a:rPr>
              <a:t>y(label)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y</a:t>
            </a:r>
            <a:r>
              <a:rPr lang="en-US" altLang="ko-KR" dirty="0" err="1" smtClean="0">
                <a:latin typeface="+mn-ea"/>
              </a:rPr>
              <a:t>_test</a:t>
            </a:r>
            <a:r>
              <a:rPr lang="en-US" altLang="ko-KR" dirty="0" smtClean="0">
                <a:latin typeface="+mn-ea"/>
              </a:rPr>
              <a:t> : 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테스트 데이터 셋 중 </a:t>
            </a:r>
            <a:r>
              <a:rPr lang="en-US" altLang="ko-KR" dirty="0" smtClean="0">
                <a:latin typeface="+mn-ea"/>
              </a:rPr>
              <a:t>y(label) </a:t>
            </a:r>
            <a:r>
              <a:rPr lang="ko-KR" altLang="en-US" dirty="0" smtClean="0">
                <a:latin typeface="+mn-ea"/>
              </a:rPr>
              <a:t>값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62" y="3550024"/>
            <a:ext cx="8048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</a:t>
            </a:r>
            <a:r>
              <a:rPr lang="ko-KR" altLang="en-US" dirty="0" smtClean="0">
                <a:latin typeface="+mn-ea"/>
              </a:rPr>
              <a:t>모델 학습 및 정확도 측정하기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749110"/>
            <a:ext cx="7562850" cy="3571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749111"/>
            <a:ext cx="4507454" cy="147818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</a:t>
            </a:r>
            <a:r>
              <a:rPr lang="en-US" altLang="ko-KR" dirty="0" smtClean="0">
                <a:latin typeface="+mn-ea"/>
              </a:rPr>
              <a:t>stimator : k nearest neighbors </a:t>
            </a:r>
            <a:r>
              <a:rPr lang="ko-KR" altLang="en-US" dirty="0" smtClean="0">
                <a:latin typeface="+mn-ea"/>
              </a:rPr>
              <a:t>분류 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l</a:t>
            </a:r>
            <a:r>
              <a:rPr lang="en-US" altLang="ko-KR" dirty="0" err="1" smtClean="0">
                <a:latin typeface="+mn-ea"/>
              </a:rPr>
              <a:t>abel_predict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 </a:t>
            </a:r>
            <a:r>
              <a:rPr lang="ko-KR" altLang="en-US" dirty="0" smtClean="0">
                <a:latin typeface="+mn-ea"/>
              </a:rPr>
              <a:t>모델로 예측한 라벨 값들 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26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1396"/>
              </p:ext>
            </p:extLst>
          </p:nvPr>
        </p:nvGraphicFramePr>
        <p:xfrm>
          <a:off x="2020277" y="2032645"/>
          <a:ext cx="8128000" cy="257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138"/>
                <a:gridCol w="5974862"/>
              </a:tblGrid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주차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담당교수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유성준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288091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KNN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KNN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예제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KNN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77" y="3394215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/>
              <a:t>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(classification)</a:t>
            </a:r>
            <a:r>
              <a:rPr lang="ko-KR" altLang="en-US" dirty="0"/>
              <a:t> </a:t>
            </a:r>
            <a:r>
              <a:rPr lang="ko-KR" altLang="en-US" dirty="0" smtClean="0"/>
              <a:t>문제를 해결하는 알고리즘 중 하나인 </a:t>
            </a:r>
            <a:r>
              <a:rPr lang="en-US" altLang="ko-KR" dirty="0" smtClean="0"/>
              <a:t>KNN</a:t>
            </a:r>
            <a:r>
              <a:rPr lang="ko-KR" altLang="en-US" dirty="0" smtClean="0"/>
              <a:t>에 대해 이해할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여러 가지 실습을 통해 분류와 </a:t>
            </a:r>
            <a:r>
              <a:rPr lang="en-US" altLang="ko-KR" dirty="0" smtClean="0"/>
              <a:t>KNN </a:t>
            </a:r>
            <a:r>
              <a:rPr lang="ko-KR" altLang="en-US" dirty="0" smtClean="0"/>
              <a:t>알고리즘에 대해 쉽게 이해할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관련 함수를 제공하는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대해 알 수 있다</a:t>
            </a:r>
            <a:r>
              <a:rPr lang="en-US" altLang="ko-KR" dirty="0" smtClean="0"/>
              <a:t>.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KNN </a:t>
            </a:r>
            <a:r>
              <a:rPr lang="ko-KR" altLang="en-US" sz="2000" dirty="0" smtClean="0">
                <a:latin typeface="+mn-ea"/>
              </a:rPr>
              <a:t>알고리즘이란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KNN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>
                <a:latin typeface="+mn-ea"/>
              </a:rPr>
              <a:t>S</a:t>
            </a:r>
            <a:r>
              <a:rPr lang="en-US" altLang="ko-KR" sz="2000" dirty="0" err="1" smtClean="0">
                <a:latin typeface="+mn-ea"/>
              </a:rPr>
              <a:t>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 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KNN </a:t>
            </a:r>
            <a:r>
              <a:rPr lang="ko-KR" altLang="en-US" sz="2000" dirty="0" smtClean="0">
                <a:latin typeface="+mn-ea"/>
              </a:rPr>
              <a:t>실습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KNN(K Nearest Neighbors)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KNN(K Nearest Neighbors) </a:t>
            </a:r>
            <a:r>
              <a:rPr lang="ko-KR" altLang="en-US" sz="2000" b="1" dirty="0" smtClean="0">
                <a:latin typeface="+mn-ea"/>
              </a:rPr>
              <a:t>알고리즘 소개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기계학습</a:t>
            </a:r>
            <a:r>
              <a:rPr lang="en-US" altLang="ko-KR" sz="2000" dirty="0" smtClean="0">
                <a:latin typeface="+mn-ea"/>
              </a:rPr>
              <a:t>(Machine Learning)</a:t>
            </a:r>
            <a:r>
              <a:rPr lang="ko-KR" altLang="en-US" sz="2000" dirty="0" smtClean="0">
                <a:latin typeface="+mn-ea"/>
              </a:rPr>
              <a:t>의 지도학습</a:t>
            </a:r>
            <a:r>
              <a:rPr lang="en-US" altLang="ko-KR" sz="2000" dirty="0" smtClean="0">
                <a:latin typeface="+mn-ea"/>
              </a:rPr>
              <a:t>(Supervised Learning)</a:t>
            </a:r>
            <a:r>
              <a:rPr lang="ko-KR" altLang="en-US" sz="2000" dirty="0" smtClean="0">
                <a:latin typeface="+mn-ea"/>
              </a:rPr>
              <a:t>의 한 종류인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분류 </a:t>
            </a:r>
            <a:r>
              <a:rPr lang="en-US" altLang="ko-KR" sz="2000" dirty="0" smtClean="0">
                <a:latin typeface="+mn-ea"/>
              </a:rPr>
              <a:t>(Classification) </a:t>
            </a:r>
            <a:r>
              <a:rPr lang="ko-KR" altLang="en-US" sz="2000" dirty="0" smtClean="0">
                <a:latin typeface="+mn-ea"/>
              </a:rPr>
              <a:t>문제를 해결하는 알고리즘 중 하나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u="sng" dirty="0" smtClean="0">
                <a:latin typeface="+mn-ea"/>
              </a:rPr>
              <a:t>주어진 데이터로부터 거리가 가까운 </a:t>
            </a:r>
            <a:r>
              <a:rPr lang="en-US" altLang="ko-KR" sz="2000" u="sng" dirty="0" smtClean="0">
                <a:latin typeface="+mn-ea"/>
              </a:rPr>
              <a:t>k</a:t>
            </a:r>
            <a:r>
              <a:rPr lang="ko-KR" altLang="en-US" sz="2000" u="sng" dirty="0" smtClean="0">
                <a:latin typeface="+mn-ea"/>
              </a:rPr>
              <a:t>개의 다른 데이터들의 라벨 중 가장 많은 비율을 차지하는 라벨을 참조</a:t>
            </a:r>
            <a:r>
              <a:rPr lang="ko-KR" altLang="en-US" sz="2000" dirty="0" smtClean="0">
                <a:latin typeface="+mn-ea"/>
              </a:rPr>
              <a:t>하여 분류하는 알고리즘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ko-KR" altLang="en-US" sz="2000" dirty="0" smtClean="0">
                <a:latin typeface="+mn-ea"/>
              </a:rPr>
              <a:t> 주로 거리를 측정할 때 </a:t>
            </a:r>
            <a:r>
              <a:rPr lang="en-US" altLang="ko-KR" sz="2000" dirty="0" smtClean="0">
                <a:latin typeface="+mn-ea"/>
              </a:rPr>
              <a:t>*</a:t>
            </a:r>
            <a:r>
              <a:rPr lang="ko-KR" altLang="en-US" sz="2000" dirty="0" err="1" smtClean="0">
                <a:latin typeface="+mn-ea"/>
              </a:rPr>
              <a:t>유클리디안</a:t>
            </a:r>
            <a:r>
              <a:rPr lang="ko-KR" altLang="en-US" sz="2000" dirty="0" smtClean="0">
                <a:latin typeface="+mn-ea"/>
              </a:rPr>
              <a:t> 거리 측정법을 사용한다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* </a:t>
            </a:r>
            <a:r>
              <a:rPr lang="ko-KR" altLang="en-US" sz="1600" dirty="0" err="1" smtClean="0">
                <a:latin typeface="+mn-ea"/>
              </a:rPr>
              <a:t>유클리디안</a:t>
            </a:r>
            <a:r>
              <a:rPr lang="ko-KR" altLang="en-US" sz="1600" dirty="0" smtClean="0">
                <a:latin typeface="+mn-ea"/>
              </a:rPr>
              <a:t> 거리 측정법 </a:t>
            </a:r>
            <a:r>
              <a:rPr lang="en-US" altLang="ko-KR" sz="1600" dirty="0" smtClean="0">
                <a:latin typeface="+mn-ea"/>
              </a:rPr>
              <a:t>: 7 </a:t>
            </a:r>
            <a:r>
              <a:rPr lang="ko-KR" altLang="en-US" sz="1600" dirty="0" smtClean="0">
                <a:latin typeface="+mn-ea"/>
              </a:rPr>
              <a:t>페이지 참조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641359" y="3255521"/>
            <a:ext cx="8637757" cy="346595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지도학습 </a:t>
            </a:r>
            <a:r>
              <a:rPr lang="en-US" altLang="ko-KR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(Supervised Learning)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(Training Data)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로부터 하나의 함수를 추론하는 방법 중 하나로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라벨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(label)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있는 훈련 데이터를 학습하여 함수를 추론하는 것으로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일반적으로 분류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(classification),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회귀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(regression)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문제를 위해 사용된다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분류 </a:t>
            </a:r>
            <a:r>
              <a:rPr lang="en-US" altLang="ko-KR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(Classification)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지도 학습의 일종으로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라벨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(label)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있는 데이터를 학습하여 새로운 데이터가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들어왔을 때 학습한 모델을 이용하여 라벨을 붙이는 것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즉 카테고리를 나누는 것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0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>
                <a:latin typeface="+mn-ea"/>
              </a:rPr>
              <a:t>KNN(K Nearest Neighbors)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>
                <a:latin typeface="+mn-ea"/>
              </a:rPr>
              <a:t>KNN(K Nearest Neighbors) </a:t>
            </a:r>
            <a:r>
              <a:rPr lang="ko-KR" altLang="en-US" sz="2000" b="1" dirty="0">
                <a:latin typeface="+mn-ea"/>
              </a:rPr>
              <a:t>알고리즘 소개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 startAt="3"/>
            </a:pPr>
            <a:r>
              <a:rPr lang="ko-KR" altLang="en-US" sz="2000" dirty="0" smtClean="0">
                <a:latin typeface="+mn-ea"/>
              </a:rPr>
              <a:t>알고리즘이 간단하여 구현하기 쉽다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457200" indent="-457200">
              <a:buAutoNum type="arabicParenBoth" startAt="4"/>
            </a:pPr>
            <a:r>
              <a:rPr lang="ko-KR" altLang="en-US" sz="2000" dirty="0" smtClean="0">
                <a:latin typeface="+mn-ea"/>
              </a:rPr>
              <a:t>사례 기반 알고리즘</a:t>
            </a:r>
            <a:r>
              <a:rPr lang="en-US" altLang="ko-KR" sz="2000" dirty="0" smtClean="0">
                <a:latin typeface="+mn-ea"/>
              </a:rPr>
              <a:t>(Instance-based Algorithms)</a:t>
            </a:r>
            <a:r>
              <a:rPr lang="ko-KR" altLang="en-US" sz="2000" dirty="0" smtClean="0">
                <a:latin typeface="+mn-ea"/>
              </a:rPr>
              <a:t>의 한 종류로 학습 과정이 따로 없이 각 데이터를 분류할 때마다 전체 데이터를 탐색해야 하기 때문에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특히 데이터의 양이 많아지면 속도가 상당히 느려진다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457200" indent="-457200">
              <a:buAutoNum type="arabicParenBoth" startAt="4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에서는 대표적으로 </a:t>
            </a: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scikit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패키지에서 </a:t>
            </a:r>
            <a:r>
              <a:rPr lang="en-US" altLang="ko-KR" sz="2000" dirty="0" smtClean="0">
                <a:latin typeface="+mn-ea"/>
              </a:rPr>
              <a:t>KNN </a:t>
            </a:r>
            <a:r>
              <a:rPr lang="ko-KR" altLang="en-US" sz="2000" dirty="0" smtClean="0">
                <a:latin typeface="+mn-ea"/>
              </a:rPr>
              <a:t>알고리즘을 이용한 분류 문제 해결을 위한 함수를 제공한다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820035" y="3725312"/>
            <a:ext cx="8501122" cy="2885198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사례 기반 알고리즘 </a:t>
            </a:r>
            <a:r>
              <a:rPr lang="en-US" altLang="ko-KR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(Instance-based Algorithms)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데이터로 이루어진 데이터베이스를 만들고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새로운 데이터를 데이터베이스의 데이터들과의 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유사도를 측정하는 방식으로 비교하여 예측을 수행한다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대표적 사례 기반 알고리즘은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KNN, LVQ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등이 있다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8047840" y="3950801"/>
            <a:ext cx="2011680" cy="2460510"/>
            <a:chOff x="8047840" y="3950801"/>
            <a:chExt cx="2011680" cy="2460510"/>
          </a:xfrm>
        </p:grpSpPr>
        <p:sp>
          <p:nvSpPr>
            <p:cNvPr id="3" name="직사각형 2"/>
            <p:cNvSpPr/>
            <p:nvPr/>
          </p:nvSpPr>
          <p:spPr>
            <a:xfrm>
              <a:off x="8047840" y="3950801"/>
              <a:ext cx="2011680" cy="197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9053680" y="4743575"/>
              <a:ext cx="208654" cy="2107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567569" y="4221584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262334" y="4129988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248649" y="4992643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671896" y="5579146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9262334" y="5352431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4" idx="1"/>
              <a:endCxn id="11" idx="5"/>
            </p:cNvCxnSpPr>
            <p:nvPr/>
          </p:nvCxnSpPr>
          <p:spPr>
            <a:xfrm flipH="1" flipV="1">
              <a:off x="8745666" y="4401486"/>
              <a:ext cx="338571" cy="372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7"/>
              <a:endCxn id="12" idx="4"/>
            </p:cNvCxnSpPr>
            <p:nvPr/>
          </p:nvCxnSpPr>
          <p:spPr>
            <a:xfrm flipV="1">
              <a:off x="9231777" y="4340756"/>
              <a:ext cx="134884" cy="43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4" idx="2"/>
              <a:endCxn id="13" idx="6"/>
            </p:cNvCxnSpPr>
            <p:nvPr/>
          </p:nvCxnSpPr>
          <p:spPr>
            <a:xfrm flipH="1">
              <a:off x="8457303" y="4848959"/>
              <a:ext cx="596377" cy="249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4" idx="3"/>
              <a:endCxn id="14" idx="0"/>
            </p:cNvCxnSpPr>
            <p:nvPr/>
          </p:nvCxnSpPr>
          <p:spPr>
            <a:xfrm flipH="1">
              <a:off x="8776223" y="4923477"/>
              <a:ext cx="308014" cy="655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4" idx="5"/>
              <a:endCxn id="15" idx="0"/>
            </p:cNvCxnSpPr>
            <p:nvPr/>
          </p:nvCxnSpPr>
          <p:spPr>
            <a:xfrm>
              <a:off x="9231777" y="4923477"/>
              <a:ext cx="134884" cy="428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8047840" y="5930192"/>
              <a:ext cx="2011680" cy="4811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Instance-Based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Algorithms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2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3924" y="1828798"/>
            <a:ext cx="2863569" cy="3103809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>
                <a:latin typeface="+mn-ea"/>
              </a:rPr>
              <a:t>KNN(K Nearest Neighbors)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716" y="81494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  KNN </a:t>
            </a:r>
            <a:r>
              <a:rPr lang="ko-KR" altLang="en-US" sz="2000" b="1" dirty="0" smtClean="0">
                <a:latin typeface="+mn-ea"/>
              </a:rPr>
              <a:t>알고리즘 수행 과정 </a:t>
            </a:r>
            <a:r>
              <a:rPr lang="en-US" altLang="ko-KR" sz="2000" b="1" dirty="0" smtClean="0">
                <a:latin typeface="+mn-ea"/>
              </a:rPr>
              <a:t>(K=4 </a:t>
            </a:r>
            <a:r>
              <a:rPr lang="ko-KR" altLang="en-US" sz="2000" b="1" dirty="0" smtClean="0">
                <a:latin typeface="+mn-ea"/>
              </a:rPr>
              <a:t>일 때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707348864"/>
              </p:ext>
            </p:extLst>
          </p:nvPr>
        </p:nvGraphicFramePr>
        <p:xfrm>
          <a:off x="342410" y="2026847"/>
          <a:ext cx="3127420" cy="223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3257493" y="1828799"/>
            <a:ext cx="2863569" cy="3103808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21061" y="1828799"/>
            <a:ext cx="2863569" cy="3103808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984630" y="1828799"/>
            <a:ext cx="2863569" cy="3103808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452826326"/>
              </p:ext>
            </p:extLst>
          </p:nvPr>
        </p:nvGraphicFramePr>
        <p:xfrm>
          <a:off x="3205978" y="2065834"/>
          <a:ext cx="3127420" cy="223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0" name="직선 연결선 19"/>
          <p:cNvCxnSpPr/>
          <p:nvPr/>
        </p:nvCxnSpPr>
        <p:spPr>
          <a:xfrm flipV="1">
            <a:off x="4270220" y="2581716"/>
            <a:ext cx="519659" cy="888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305848" y="2647800"/>
            <a:ext cx="1026602" cy="8225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05847" y="3470360"/>
            <a:ext cx="1299859" cy="50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270220" y="3495580"/>
            <a:ext cx="1276701" cy="1776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3870975" y="2984354"/>
            <a:ext cx="399244" cy="5112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3851238" y="3119718"/>
            <a:ext cx="418981" cy="375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305846" y="3053148"/>
            <a:ext cx="443882" cy="4172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70219" y="3495578"/>
            <a:ext cx="1010832" cy="198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9858" y="1828799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</a:t>
            </a:r>
            <a:r>
              <a:rPr lang="en-US" altLang="ko-KR" sz="1400" b="1" dirty="0" smtClean="0"/>
              <a:t>. Look at the data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13310" y="1828799"/>
            <a:ext cx="2027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Calculate distances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16046" y="1828799"/>
            <a:ext cx="167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</a:t>
            </a:r>
            <a:r>
              <a:rPr lang="en-US" altLang="ko-KR" sz="1400" b="1" dirty="0" smtClean="0"/>
              <a:t>. Find neighbors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644311" y="1828799"/>
            <a:ext cx="1620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Vote on labels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6262" y="4126291"/>
            <a:ext cx="2570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 want to classify the grey </a:t>
            </a:r>
          </a:p>
          <a:p>
            <a:r>
              <a:rPr lang="en-US" altLang="ko-KR" sz="1400" dirty="0" smtClean="0"/>
              <a:t>Point into a class.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45411" y="4126291"/>
            <a:ext cx="2452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Start by calculating the </a:t>
            </a:r>
          </a:p>
          <a:p>
            <a:r>
              <a:rPr lang="en-US" altLang="ko-KR" sz="1400" dirty="0" smtClean="0"/>
              <a:t>Distances between the grey</a:t>
            </a:r>
          </a:p>
          <a:p>
            <a:r>
              <a:rPr lang="en-US" altLang="ko-KR" sz="1400" dirty="0" smtClean="0"/>
              <a:t>Point and all other points.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32579" y="4126291"/>
            <a:ext cx="255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Find the nearest K neighbors</a:t>
            </a:r>
            <a:endParaRPr lang="en-US" altLang="ko-KR" sz="1400" dirty="0"/>
          </a:p>
          <a:p>
            <a:r>
              <a:rPr lang="en-US" altLang="ko-KR" sz="1400" dirty="0" smtClean="0"/>
              <a:t>By increasing distance.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4630" y="3713335"/>
            <a:ext cx="30122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Vote on the predicted class labels </a:t>
            </a:r>
          </a:p>
          <a:p>
            <a:r>
              <a:rPr lang="en-US" altLang="ko-KR" sz="1400" dirty="0" smtClean="0"/>
              <a:t>Based on the lasses of the </a:t>
            </a:r>
          </a:p>
          <a:p>
            <a:r>
              <a:rPr lang="en-US" altLang="ko-KR" sz="1400" dirty="0" smtClean="0"/>
              <a:t>Nearest neighbors. </a:t>
            </a:r>
          </a:p>
          <a:p>
            <a:r>
              <a:rPr lang="en-US" altLang="ko-KR" sz="1400" dirty="0" smtClean="0"/>
              <a:t>The labels were predicted based </a:t>
            </a:r>
          </a:p>
          <a:p>
            <a:r>
              <a:rPr lang="en-US" altLang="ko-KR" sz="1400" dirty="0" smtClean="0"/>
              <a:t>On the k=4 nearest neighbors.</a:t>
            </a:r>
          </a:p>
        </p:txBody>
      </p:sp>
      <p:sp>
        <p:nvSpPr>
          <p:cNvPr id="61" name="타원 60"/>
          <p:cNvSpPr/>
          <p:nvPr/>
        </p:nvSpPr>
        <p:spPr>
          <a:xfrm>
            <a:off x="6505372" y="2522483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505372" y="2927983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505372" y="3325185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505372" y="3722535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969813" y="2522483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969813" y="2926239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969813" y="3325185"/>
            <a:ext cx="260585" cy="2605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69813" y="3727345"/>
            <a:ext cx="260585" cy="260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6635664" y="2652775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635664" y="3075351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635664" y="3461178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635664" y="3862467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03961" y="246925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2.1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303961" y="290451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2.3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303961" y="331605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.1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303961" y="370214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4.4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942708" y="246925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baseline="30000" dirty="0" smtClean="0"/>
              <a:t>st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942708" y="290638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942708" y="329711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baseline="30000" dirty="0" smtClean="0"/>
              <a:t>rd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7942708" y="369893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r>
              <a:rPr lang="en-US" altLang="ko-KR" sz="1400" baseline="30000" dirty="0" smtClean="0"/>
              <a:t>th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cxnSp>
        <p:nvCxnSpPr>
          <p:cNvPr id="91" name="직선 화살표 연결선 90"/>
          <p:cNvCxnSpPr>
            <a:endCxn id="86" idx="1"/>
          </p:cNvCxnSpPr>
          <p:nvPr/>
        </p:nvCxnSpPr>
        <p:spPr>
          <a:xfrm>
            <a:off x="7727475" y="2623138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7727475" y="3062358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7727475" y="3485840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7727475" y="3862043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9245466" y="2458701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9245466" y="2885389"/>
            <a:ext cx="260585" cy="2605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9579614" y="2405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579614" y="28662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9579614" y="3278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1" name="타원 100"/>
          <p:cNvSpPr/>
          <p:nvPr/>
        </p:nvSpPr>
        <p:spPr>
          <a:xfrm>
            <a:off x="9261227" y="3299461"/>
            <a:ext cx="260585" cy="260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9826868" y="2877591"/>
            <a:ext cx="357615" cy="30777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155884" y="2458701"/>
            <a:ext cx="17897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     wins</a:t>
            </a:r>
          </a:p>
          <a:p>
            <a:r>
              <a:rPr lang="en-US" altLang="ko-KR" sz="1400" dirty="0" smtClean="0"/>
              <a:t>The vote!</a:t>
            </a:r>
          </a:p>
          <a:p>
            <a:r>
              <a:rPr lang="en-US" altLang="ko-KR" sz="1400" dirty="0" smtClean="0"/>
              <a:t>Point      is</a:t>
            </a:r>
          </a:p>
          <a:p>
            <a:r>
              <a:rPr lang="en-US" altLang="ko-KR" sz="1400" dirty="0" smtClean="0"/>
              <a:t>Therefore predicted</a:t>
            </a:r>
          </a:p>
          <a:p>
            <a:r>
              <a:rPr lang="en-US" altLang="ko-KR" sz="1400" dirty="0" smtClean="0"/>
              <a:t>To be of class      .</a:t>
            </a:r>
            <a:endParaRPr lang="ko-KR" altLang="en-US" sz="1400" dirty="0"/>
          </a:p>
        </p:txBody>
      </p:sp>
      <p:sp>
        <p:nvSpPr>
          <p:cNvPr id="104" name="타원 103"/>
          <p:cNvSpPr/>
          <p:nvPr/>
        </p:nvSpPr>
        <p:spPr>
          <a:xfrm>
            <a:off x="10681339" y="2471919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10690696" y="2909714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7123154" y="215770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Distance</a:t>
            </a:r>
            <a:endParaRPr lang="ko-KR" altLang="en-US" sz="1400" dirty="0"/>
          </a:p>
        </p:txBody>
      </p:sp>
      <p:sp>
        <p:nvSpPr>
          <p:cNvPr id="107" name="타원 106"/>
          <p:cNvSpPr/>
          <p:nvPr/>
        </p:nvSpPr>
        <p:spPr>
          <a:xfrm>
            <a:off x="11400410" y="3319779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9307801" y="2157703"/>
            <a:ext cx="107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# of votes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732642" y="3219847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2.1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4003135" y="2969335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2.3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4506432" y="3207841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3.1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617757" y="3604887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69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>
                <a:latin typeface="+mn-ea"/>
              </a:rPr>
              <a:t>KNN(K Nearest Neighbors)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  K </a:t>
            </a:r>
            <a:r>
              <a:rPr lang="ko-KR" altLang="en-US" sz="2000" b="1" dirty="0" smtClean="0">
                <a:latin typeface="+mn-ea"/>
              </a:rPr>
              <a:t>값 최적화 문제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데이터와의 유사도를 측정 할 다른 데이터의 개수를 정하는 문제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일반적으로 </a:t>
            </a:r>
            <a:r>
              <a:rPr lang="en-US" altLang="ko-KR" sz="2000" dirty="0" smtClean="0">
                <a:latin typeface="+mn-ea"/>
              </a:rPr>
              <a:t>k </a:t>
            </a:r>
            <a:r>
              <a:rPr lang="ko-KR" altLang="en-US" sz="2000" dirty="0">
                <a:latin typeface="+mn-ea"/>
              </a:rPr>
              <a:t>값이 클 때 데이터의 전체적인 </a:t>
            </a:r>
            <a:r>
              <a:rPr lang="ko-KR" altLang="en-US" sz="2000" dirty="0" err="1">
                <a:latin typeface="+mn-ea"/>
              </a:rPr>
              <a:t>노이즈</a:t>
            </a:r>
            <a:r>
              <a:rPr lang="en-US" altLang="ko-KR" sz="2000" dirty="0" smtClean="0">
                <a:latin typeface="+mn-ea"/>
              </a:rPr>
              <a:t>(noise)</a:t>
            </a:r>
            <a:r>
              <a:rPr lang="ko-KR" altLang="en-US" sz="2000" dirty="0">
                <a:latin typeface="+mn-ea"/>
              </a:rPr>
              <a:t>를 줄일 수 있으나</a:t>
            </a:r>
            <a:r>
              <a:rPr lang="en-US" altLang="ko-KR" sz="2000" dirty="0" smtClean="0">
                <a:latin typeface="+mn-ea"/>
              </a:rPr>
              <a:t>,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작고 중요한 패턴을 무시하는 위험이 있다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>
                <a:latin typeface="+mn-ea"/>
              </a:rPr>
              <a:t>KNN(K Nearest Neighbors)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  K </a:t>
            </a:r>
            <a:r>
              <a:rPr lang="ko-KR" altLang="en-US" sz="2000" b="1" dirty="0" smtClean="0">
                <a:latin typeface="+mn-ea"/>
              </a:rPr>
              <a:t>개수 최적화 문제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*</a:t>
            </a:r>
            <a:r>
              <a:rPr lang="ko-KR" altLang="en-US" sz="2000" dirty="0" err="1" smtClean="0">
                <a:latin typeface="+mn-ea"/>
                <a:ea typeface="맑은 고딕" panose="020B0503020000020004" pitchFamily="50" charset="-127"/>
              </a:rPr>
              <a:t>과적합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(over-fitting)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문제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: k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값이 아주 작을 때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예를 들면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K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값이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일 때에는 데이터와 가장 가까운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개 데이터의 라벨을 새로운 데이터의 라벨로 할당하기 때문에 잘못된 분류를 야기할 수 있다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*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과소적합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(under-fitting)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문제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: k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의 값이 너무 클 때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(ex k =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전체 데이터 개수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새로운 데이터의 라벨은 항상 전체 데이터의 대다수를 차지하는 라벨로 분류된다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830547" y="3341933"/>
            <a:ext cx="8501122" cy="3005958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b="1" kern="0" dirty="0" err="1" smtClean="0">
                <a:solidFill>
                  <a:srgbClr val="002060"/>
                </a:solidFill>
                <a:latin typeface="+mn-ea"/>
              </a:rPr>
              <a:t>과적합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(over-fitting)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문제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(Training Set)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에서 필요 이상으로 또는 완벽에 가깝게 학습된 것을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의미한다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경우에 훈련 데이터에서는 정확도가 매우 높게 나오지만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새로운 데이터를 예측할 경우 정확도가 현저히 떨어지는 문제점이 발생한다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과소적합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(under-fitting)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문제</a:t>
            </a:r>
            <a:endParaRPr lang="en-US" altLang="ko-KR" b="1" kern="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(Training Set)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에서 학습이 부족하게 된 것을 의미한다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경우 훈련 데이터 및 실제 데이터 모두 정확도가 낮게 나온다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8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7443</TotalTime>
  <Words>1370</Words>
  <Application>Microsoft Office PowerPoint</Application>
  <PresentationFormat>와이드스크린</PresentationFormat>
  <Paragraphs>214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Yeojin</cp:lastModifiedBy>
  <cp:revision>113</cp:revision>
  <dcterms:created xsi:type="dcterms:W3CDTF">2016-12-05T02:51:06Z</dcterms:created>
  <dcterms:modified xsi:type="dcterms:W3CDTF">2017-09-20T14:50:16Z</dcterms:modified>
</cp:coreProperties>
</file>