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0" r:id="rId3"/>
    <p:sldId id="272" r:id="rId4"/>
    <p:sldId id="263" r:id="rId5"/>
    <p:sldId id="294" r:id="rId6"/>
    <p:sldId id="298" r:id="rId7"/>
    <p:sldId id="297" r:id="rId8"/>
    <p:sldId id="309" r:id="rId9"/>
    <p:sldId id="301" r:id="rId10"/>
    <p:sldId id="295" r:id="rId11"/>
    <p:sldId id="308" r:id="rId12"/>
    <p:sldId id="314" r:id="rId13"/>
    <p:sldId id="300" r:id="rId14"/>
    <p:sldId id="302" r:id="rId15"/>
    <p:sldId id="303" r:id="rId16"/>
    <p:sldId id="312" r:id="rId17"/>
    <p:sldId id="311" r:id="rId18"/>
    <p:sldId id="296" r:id="rId19"/>
    <p:sldId id="304" r:id="rId20"/>
    <p:sldId id="307" r:id="rId21"/>
    <p:sldId id="313" r:id="rId22"/>
    <p:sldId id="306" r:id="rId23"/>
    <p:sldId id="305" r:id="rId24"/>
    <p:sldId id="293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jin" initials="Y" lastIdx="1" clrIdx="0">
    <p:extLst>
      <p:ext uri="{19B8F6BF-5375-455C-9EA6-DF929625EA0E}">
        <p15:presenceInfo xmlns:p15="http://schemas.microsoft.com/office/powerpoint/2012/main" userId="Yeo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44"/>
    <a:srgbClr val="FF6969"/>
    <a:srgbClr val="FFB3B3"/>
    <a:srgbClr val="FFF3F3"/>
    <a:srgbClr val="FFC1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6472" autoAdjust="0"/>
  </p:normalViewPr>
  <p:slideViewPr>
    <p:cSldViewPr>
      <p:cViewPr varScale="1">
        <p:scale>
          <a:sx n="121" d="100"/>
          <a:sy n="121" d="100"/>
        </p:scale>
        <p:origin x="14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1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23559-9C4A-4CA7-AF04-B7F0667899FB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8CFD-12B7-4B1C-95A0-65754DE66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2288" cy="3249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80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50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0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0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8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27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43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09650" y="1168400"/>
            <a:ext cx="4203700" cy="31527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49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25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4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16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33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2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1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8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66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4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2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5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  <p:pic>
        <p:nvPicPr>
          <p:cNvPr id="7" name="Picture 2" descr="C:\Users\gu\Desktop\logo.gif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6438737"/>
            <a:ext cx="1426246" cy="2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450291544" descr="EMB00001d6831fc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24" y="116632"/>
            <a:ext cx="1830934" cy="5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1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3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3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marL="0" marR="0" lvl="0" indent="0" algn="l" defTabSz="91435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0FB6C-8241-4BF1-B77E-AFC56E1836E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pPr marL="0" marR="0" lvl="0" indent="0" algn="l" defTabSz="91435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47514" y="228660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43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1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2.4.0-Windows-x86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2.4.0-Windows-x86.ex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www.lfd.uci.edu/~gohlke/pythonlibs/#pyqt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11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wnload.kiwoom.com/web/openapi/kiwoom_openapi_plus_devguide_ver_1.1.pdf" TargetMode="External"/><Relationship Id="rId5" Type="http://schemas.openxmlformats.org/officeDocument/2006/relationships/hyperlink" Target="https://kiwoom.com/" TargetMode="External"/><Relationship Id="rId4" Type="http://schemas.openxmlformats.org/officeDocument/2006/relationships/hyperlink" Target="https://ko.wikipedia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istore.co.kr/api/apiList.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kiwoom.com/nkw.templateFrameSet.do?m=m140800000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kiwoom.com/nkw.templateFrameSet.do?m=m14080000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kiwoom.com/nkw.templateFrameSet.do?m=m140800000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2.kiwoom.com/nkw.templateFrameSet.do?m=m1101010000" TargetMode="External"/><Relationship Id="rId4" Type="http://schemas.openxmlformats.org/officeDocument/2006/relationships/hyperlink" Target="https://www2.kiwoom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kiwoom.com/web/openapi/kiwoom_openapi_plus_devguide_ver_1.1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-8626"/>
            <a:ext cx="9144000" cy="6858000"/>
          </a:xfrm>
          <a:prstGeom prst="rect">
            <a:avLst/>
          </a:prstGeom>
        </p:spPr>
      </p:pic>
      <p:pic>
        <p:nvPicPr>
          <p:cNvPr id="10" name="Picture 5" descr="C:\Documents and Settings\구영현\바탕 화면\sejong ci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4" y="6336967"/>
            <a:ext cx="1048243" cy="3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1086" y="2289066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000" b="1" spc="100" dirty="0" err="1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파이썬을</a:t>
            </a:r>
            <a:r>
              <a:rPr kumimoji="1" lang="ko-KR" altLang="en-US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이용한 시스템 </a:t>
            </a:r>
            <a:r>
              <a:rPr kumimoji="1" lang="ko-KR" altLang="en-US" sz="4000" b="1" spc="100" dirty="0" err="1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트레이딩</a:t>
            </a:r>
            <a:endParaRPr kumimoji="1" lang="en-US" altLang="ko-KR" sz="4000" b="1" spc="100" dirty="0" smtClean="0">
              <a:solidFill>
                <a:srgbClr val="1927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(Feat. </a:t>
            </a:r>
            <a:r>
              <a:rPr kumimoji="1" lang="en-US" altLang="ko-KR" sz="4000" b="1" spc="100" dirty="0" err="1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Kiwoom</a:t>
            </a:r>
            <a:r>
              <a:rPr kumimoji="1" lang="en-US" altLang="ko-KR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API+)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18456" y="4846219"/>
            <a:ext cx="23006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이여진 연구원</a:t>
            </a:r>
            <a:endParaRPr kumimoji="1" lang="en-US" altLang="ko-K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kumimoji="1" lang="ko-KR" alt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년 </a:t>
            </a:r>
            <a:r>
              <a:rPr kumimoji="1" lang="en-US" altLang="ko-KR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r>
              <a:rPr kumimoji="1" lang="ko-KR" alt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월 </a:t>
            </a:r>
            <a:r>
              <a:rPr kumimoji="1" lang="en-US" altLang="ko-K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일</a:t>
            </a: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85852" y="2928934"/>
            <a:ext cx="664373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grpSp>
        <p:nvGrpSpPr>
          <p:cNvPr id="31" name="그룹 8"/>
          <p:cNvGrpSpPr/>
          <p:nvPr/>
        </p:nvGrpSpPr>
        <p:grpSpPr>
          <a:xfrm>
            <a:off x="1737707" y="2577370"/>
            <a:ext cx="3318116" cy="712667"/>
            <a:chOff x="2960431" y="1992433"/>
            <a:chExt cx="2418134" cy="519367"/>
          </a:xfrm>
        </p:grpSpPr>
        <p:sp>
          <p:nvSpPr>
            <p:cNvPr id="32" name="직사각형 31"/>
            <p:cNvSpPr/>
            <p:nvPr/>
          </p:nvSpPr>
          <p:spPr>
            <a:xfrm>
              <a:off x="2960431" y="1992433"/>
              <a:ext cx="519367" cy="519367"/>
            </a:xfrm>
            <a:prstGeom prst="rect">
              <a:avLst/>
            </a:prstGeom>
            <a:solidFill>
              <a:srgbClr val="476EC5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r>
                <a:rPr lang="en-US" altLang="ko-KR" sz="4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Ⅰ</a:t>
              </a:r>
              <a:endParaRPr lang="ko-KR" altLang="en-US" sz="4400" b="1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55914" y="1995578"/>
              <a:ext cx="1822651" cy="47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개발 가이드</a:t>
              </a:r>
              <a:endParaRPr lang="en-US" altLang="ko-KR" sz="3600" b="1" spc="-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4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[1/3]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818" y="1196752"/>
            <a:ext cx="89223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개발 환경 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Anaconda3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Anaconda 3 2.4.0 x86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파일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repo.continuum.io/archive/Anaconda3-2.4.0-Windows-x86.exe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*</a:t>
            </a:r>
            <a:r>
              <a:rPr lang="ko-KR" altLang="en-US" dirty="0" smtClean="0"/>
              <a:t>국내 증권사 </a:t>
            </a:r>
            <a:r>
              <a:rPr lang="en-US" altLang="ko-KR" dirty="0" smtClean="0"/>
              <a:t>Open API+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32Bit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Python Interpreter</a:t>
            </a:r>
            <a:r>
              <a:rPr lang="ko-KR" altLang="en-US" dirty="0" smtClean="0"/>
              <a:t>에서만 동작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 smtClean="0"/>
              <a:t>2) PyQt4 </a:t>
            </a:r>
            <a:r>
              <a:rPr lang="ko-KR" altLang="en-US" b="1" dirty="0" smtClean="0"/>
              <a:t>패키지 다운로드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(1) PyQt4 </a:t>
            </a:r>
            <a:r>
              <a:rPr lang="ko-KR" altLang="en-US" dirty="0" smtClean="0"/>
              <a:t>패키지 설치 유무 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cmd</a:t>
            </a:r>
            <a:r>
              <a:rPr lang="ko-KR" altLang="en-US" dirty="0" smtClean="0"/>
              <a:t>창 실행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pip(python package installer)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pip list </a:t>
            </a:r>
            <a:r>
              <a:rPr lang="ko-KR" altLang="en-US" dirty="0" smtClean="0"/>
              <a:t>확인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1" y="4581128"/>
            <a:ext cx="5133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1" y="5384452"/>
            <a:ext cx="3533775" cy="466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952" y="5448537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PyQt4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인지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PyQt5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인지 정확히 확인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[1/3]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818" y="1196752"/>
            <a:ext cx="89223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개발 환경 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Anaconda3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Anaconda 3 2.4.0 x86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파일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repo.continuum.io/archive/Anaconda3-2.4.0-Windows-x86.exe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*</a:t>
            </a:r>
            <a:r>
              <a:rPr lang="ko-KR" altLang="en-US" dirty="0" smtClean="0"/>
              <a:t>국내 증권사 </a:t>
            </a:r>
            <a:r>
              <a:rPr lang="en-US" altLang="ko-KR" dirty="0" smtClean="0"/>
              <a:t>Open API+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32Bit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Python Interpreter</a:t>
            </a:r>
            <a:r>
              <a:rPr lang="ko-KR" altLang="en-US" dirty="0" smtClean="0"/>
              <a:t>에서만 동작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 smtClean="0"/>
              <a:t>2) PyQt4 </a:t>
            </a:r>
            <a:r>
              <a:rPr lang="ko-KR" altLang="en-US" b="1" dirty="0" smtClean="0"/>
              <a:t>패키지 다운로드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>
                <a:latin typeface="맑은 고딕" panose="020B0503020000020004" pitchFamily="50" charset="-127"/>
              </a:rPr>
              <a:t>1) </a:t>
            </a:r>
            <a:r>
              <a:rPr lang="en-US" altLang="ko-KR" dirty="0">
                <a:latin typeface="맑은 고딕" panose="020B0503020000020004" pitchFamily="50" charset="-127"/>
                <a:hlinkClick r:id="rId4"/>
              </a:rPr>
              <a:t>http://www.lfd.uci.edu/~gohlke/pythonlibs/#pyqt4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접속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2) PyQt4 </a:t>
            </a:r>
            <a:r>
              <a:rPr lang="ko-KR" altLang="en-US" dirty="0">
                <a:latin typeface="맑은 고딕" panose="020B0503020000020004" pitchFamily="50" charset="-127"/>
              </a:rPr>
              <a:t>찾기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3) </a:t>
            </a:r>
            <a:r>
              <a:rPr lang="en-US" altLang="ko-KR" dirty="0" smtClean="0">
                <a:latin typeface="맑은 고딕" panose="020B0503020000020004" pitchFamily="50" charset="-127"/>
              </a:rPr>
              <a:t>PyQt4-4.11.4-cp35-cp35m-win32.whl</a:t>
            </a:r>
            <a:r>
              <a:rPr lang="ko-KR" altLang="en-US" dirty="0" smtClean="0">
                <a:latin typeface="맑은 고딕" panose="020B0503020000020004" pitchFamily="50" charset="-127"/>
              </a:rPr>
              <a:t>파일 다운로드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4) Anaconda3 </a:t>
            </a:r>
            <a:r>
              <a:rPr lang="ko-KR" altLang="en-US" dirty="0">
                <a:latin typeface="맑은 고딕" panose="020B0503020000020004" pitchFamily="50" charset="-127"/>
              </a:rPr>
              <a:t>폴더 아래로 파일 이동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5) </a:t>
            </a:r>
            <a:r>
              <a:rPr lang="en-US" altLang="ko-KR" dirty="0" err="1" smtClean="0">
                <a:latin typeface="맑은 고딕" panose="020B0503020000020004" pitchFamily="50" charset="-127"/>
              </a:rPr>
              <a:t>cmd</a:t>
            </a:r>
            <a:r>
              <a:rPr lang="ko-KR" altLang="en-US" dirty="0">
                <a:latin typeface="맑은 고딕" panose="020B0503020000020004" pitchFamily="50" charset="-127"/>
              </a:rPr>
              <a:t>창 열기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6) </a:t>
            </a:r>
            <a:r>
              <a:rPr lang="en-US" altLang="ko-KR" dirty="0">
                <a:latin typeface="맑은 고딕" panose="020B0503020000020004" pitchFamily="50" charset="-127"/>
              </a:rPr>
              <a:t>&gt; python –m pip install </a:t>
            </a:r>
            <a:r>
              <a:rPr lang="en-US" altLang="ko-KR" dirty="0" smtClean="0">
                <a:latin typeface="맑은 고딕" panose="020B0503020000020004" pitchFamily="50" charset="-127"/>
              </a:rPr>
              <a:t>PyQt4-4.11.4-cp35-cp35m-win32.whl</a:t>
            </a:r>
          </a:p>
          <a:p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/>
              <a:t>7) </a:t>
            </a:r>
            <a:r>
              <a:rPr lang="en-US" altLang="ko-KR" dirty="0" err="1" smtClean="0"/>
              <a:t>c</a:t>
            </a:r>
            <a:r>
              <a:rPr lang="en-US" altLang="ko-KR" dirty="0" err="1" smtClean="0"/>
              <a:t>md</a:t>
            </a:r>
            <a:r>
              <a:rPr lang="ko-KR" altLang="en-US" dirty="0" smtClean="0"/>
              <a:t>창 실행</a:t>
            </a:r>
            <a:endParaRPr lang="en-US" altLang="ko-KR" dirty="0" smtClean="0"/>
          </a:p>
          <a:p>
            <a:r>
              <a:rPr lang="en-US" altLang="ko-KR" dirty="0" smtClean="0"/>
              <a:t>8) Pip(python </a:t>
            </a:r>
            <a:r>
              <a:rPr lang="en-US" altLang="ko-KR" dirty="0" smtClean="0"/>
              <a:t>package installer)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86" y="6210475"/>
            <a:ext cx="3533775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086" y="5469608"/>
            <a:ext cx="65722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09869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Kiwoom</a:t>
            </a:r>
            <a:r>
              <a:rPr lang="en-US" altLang="ko-KR" b="1" dirty="0" smtClean="0"/>
              <a:t> Open API+ </a:t>
            </a:r>
            <a:r>
              <a:rPr lang="ko-KR" altLang="en-US" b="1" dirty="0" smtClean="0"/>
              <a:t>작동 방식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OCX</a:t>
            </a:r>
            <a:r>
              <a:rPr lang="en-US" altLang="ko-KR" dirty="0" smtClean="0"/>
              <a:t> (Active X) </a:t>
            </a:r>
            <a:r>
              <a:rPr lang="ko-KR" altLang="en-US" dirty="0" smtClean="0"/>
              <a:t>컨트롤 방식으로 지원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요청 및 수신은 </a:t>
            </a:r>
            <a:r>
              <a:rPr lang="en-US" altLang="ko-KR" b="1" dirty="0" smtClean="0"/>
              <a:t>TR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서비스명을</a:t>
            </a:r>
            <a:r>
              <a:rPr lang="ko-KR" altLang="en-US" dirty="0" smtClean="0"/>
              <a:t> 검색한 후 </a:t>
            </a:r>
            <a:r>
              <a:rPr lang="en-US" altLang="ko-KR" dirty="0" smtClean="0"/>
              <a:t>OCX</a:t>
            </a:r>
            <a:r>
              <a:rPr lang="ko-KR" altLang="en-US" dirty="0" smtClean="0"/>
              <a:t>를 통해 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함수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호출하는 방식으로 진행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                 *TR : Transaction(</a:t>
            </a:r>
            <a:r>
              <a:rPr lang="ko-KR" altLang="en-US" sz="1600" dirty="0" smtClean="0"/>
              <a:t>일련의 작업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* OCX : OLE Custom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OLE (Object Linking and Embedding) </a:t>
            </a:r>
            <a:r>
              <a:rPr lang="ko-KR" altLang="en-US" sz="1600" dirty="0" smtClean="0"/>
              <a:t>객체 연결 삽입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-&gt;“</a:t>
            </a:r>
            <a:r>
              <a:rPr lang="ko-KR" altLang="en-US" sz="1600" dirty="0"/>
              <a:t>윈도우의 각종 응용 프로그램 사이에서 서로 데이터를 공유할 수 있는 기능</a:t>
            </a:r>
            <a:r>
              <a:rPr lang="en-US" altLang="ko-KR" sz="16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개발자들에게 </a:t>
            </a:r>
            <a:r>
              <a:rPr lang="en-US" altLang="ko-KR" sz="1600" dirty="0" smtClean="0"/>
              <a:t>OCX</a:t>
            </a:r>
            <a:r>
              <a:rPr lang="ko-KR" altLang="en-US" sz="1600" dirty="0" smtClean="0"/>
              <a:t>를 제공함으로써 사용자 지정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요소를 개발하고 사용할 수 </a:t>
            </a:r>
            <a:endParaRPr lang="en-US" altLang="ko-KR" sz="1600" dirty="0" smtClean="0"/>
          </a:p>
          <a:p>
            <a:r>
              <a:rPr lang="ko-KR" altLang="en-US" sz="1600" dirty="0" smtClean="0"/>
              <a:t>   있게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OpenAPI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컨트롤</a:t>
            </a: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OCX </a:t>
            </a:r>
            <a:r>
              <a:rPr lang="ko-KR" altLang="en-US" sz="1600" dirty="0" smtClean="0"/>
              <a:t>형태의 </a:t>
            </a:r>
            <a:r>
              <a:rPr lang="en-US" altLang="ko-KR" sz="1600" dirty="0" smtClean="0"/>
              <a:t>OLE Control</a:t>
            </a:r>
            <a:r>
              <a:rPr lang="ko-KR" altLang="en-US" sz="1600" dirty="0" smtClean="0"/>
              <a:t>을 기반으로 설계 및 구현됨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일반적인 </a:t>
            </a:r>
            <a:r>
              <a:rPr lang="en-US" altLang="ko-KR" sz="1600" dirty="0" smtClean="0"/>
              <a:t>OCX</a:t>
            </a:r>
            <a:r>
              <a:rPr lang="ko-KR" altLang="en-US" sz="1600" dirty="0" smtClean="0"/>
              <a:t>와 동일하게 윈도우 운영체제에 </a:t>
            </a:r>
            <a:r>
              <a:rPr lang="ko-KR" altLang="en-US" sz="1600" b="1" dirty="0" smtClean="0"/>
              <a:t>컨트롤을 등록</a:t>
            </a:r>
            <a:r>
              <a:rPr lang="ko-KR" altLang="en-US" sz="1600" dirty="0" smtClean="0"/>
              <a:t>해야 사용할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25" y="4869160"/>
            <a:ext cx="5753100" cy="195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20" y="6381328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Open API </a:t>
            </a:r>
            <a:r>
              <a:rPr lang="ko-KR" altLang="en-US" sz="1400" b="1" dirty="0" smtClean="0"/>
              <a:t>컨트롤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64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[2/4]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40153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PyQt</a:t>
            </a:r>
            <a:r>
              <a:rPr lang="en-US" altLang="ko-KR" b="1" dirty="0" smtClean="0"/>
              <a:t> </a:t>
            </a:r>
            <a:r>
              <a:rPr lang="ko-KR" altLang="en-US" b="1" dirty="0"/>
              <a:t>라이브러리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파이썬용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1) </a:t>
            </a:r>
            <a:r>
              <a:rPr lang="en-US" altLang="ko-KR" b="1" dirty="0" err="1" smtClean="0"/>
              <a:t>QAxWidget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PyQt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OCX </a:t>
            </a:r>
            <a:r>
              <a:rPr lang="ko-KR" altLang="en-US" dirty="0" smtClean="0"/>
              <a:t>구현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Open </a:t>
            </a:r>
            <a:r>
              <a:rPr lang="en-US" altLang="ko-KR" dirty="0"/>
              <a:t>API+</a:t>
            </a:r>
            <a:r>
              <a:rPr lang="ko-KR" altLang="en-US" dirty="0"/>
              <a:t>에서 제공하는 </a:t>
            </a:r>
            <a:r>
              <a:rPr lang="en-US" altLang="ko-KR" dirty="0"/>
              <a:t>OCX </a:t>
            </a:r>
            <a:r>
              <a:rPr lang="ko-KR" altLang="en-US" dirty="0"/>
              <a:t>컨트롤에 대한 객체를 만들기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QAxWidget.dynamicCall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Open API+</a:t>
            </a:r>
            <a:r>
              <a:rPr lang="ko-KR" altLang="en-US" dirty="0" smtClean="0"/>
              <a:t>가 제공하는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b="1" dirty="0" smtClean="0"/>
              <a:t>2) </a:t>
            </a:r>
            <a:r>
              <a:rPr lang="en-US" altLang="ko-KR" b="1" dirty="0" err="1" smtClean="0"/>
              <a:t>QEventLoop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“a means of entering and leaving and event loop.</a:t>
            </a:r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QEventLoop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QEventLoop.exec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 루프 시작</a:t>
            </a:r>
            <a:r>
              <a:rPr lang="en-US" altLang="ko-KR" dirty="0" smtClean="0"/>
              <a:t>, exit()</a:t>
            </a:r>
            <a:r>
              <a:rPr lang="ko-KR" altLang="en-US" dirty="0" smtClean="0"/>
              <a:t>를 호출할 때까지 기다린다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QEventLoop.exit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 루프 종료</a:t>
            </a:r>
            <a:r>
              <a:rPr lang="en-US" altLang="ko-KR" dirty="0" smtClean="0"/>
              <a:t>, exec()</a:t>
            </a:r>
            <a:r>
              <a:rPr lang="ko-KR" altLang="en-US" dirty="0" smtClean="0"/>
              <a:t>함수로 </a:t>
            </a:r>
            <a:r>
              <a:rPr lang="en-US" altLang="ko-KR" i="1" dirty="0" err="1" smtClean="0"/>
              <a:t>returnCode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7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4549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Open API+ </a:t>
            </a:r>
            <a:r>
              <a:rPr lang="ko-KR" altLang="en-US" b="1" dirty="0" smtClean="0"/>
              <a:t>컨트롤 </a:t>
            </a:r>
            <a:r>
              <a:rPr lang="ko-KR" altLang="en-US" b="1" dirty="0" err="1" smtClean="0"/>
              <a:t>메서드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55</a:t>
            </a:r>
            <a:r>
              <a:rPr lang="ko-KR" altLang="en-US" dirty="0" smtClean="0"/>
              <a:t>가지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43578"/>
            <a:ext cx="6912768" cy="1864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2605" y="4124017"/>
            <a:ext cx="360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 smtClean="0"/>
              <a:t>메서드</a:t>
            </a:r>
            <a:r>
              <a:rPr lang="ko-KR" altLang="en-US" sz="1400" b="1" dirty="0" smtClean="0"/>
              <a:t> 예제 </a:t>
            </a:r>
            <a:r>
              <a:rPr lang="en-US" altLang="ko-KR" sz="1400" b="1" dirty="0" smtClean="0"/>
              <a:t>1 - </a:t>
            </a:r>
            <a:r>
              <a:rPr lang="ko-KR" altLang="en-US" sz="1400" b="1" dirty="0" smtClean="0"/>
              <a:t>로그인 구현 </a:t>
            </a:r>
            <a:r>
              <a:rPr lang="ko-KR" altLang="en-US" sz="1400" b="1" dirty="0" err="1" smtClean="0"/>
              <a:t>메서드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515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1612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en-US" altLang="ko-KR" b="1" dirty="0"/>
              <a:t>Open API+</a:t>
            </a:r>
            <a:r>
              <a:rPr lang="ko-KR" altLang="en-US" b="1" dirty="0"/>
              <a:t>의 </a:t>
            </a:r>
            <a:r>
              <a:rPr lang="en-US" altLang="ko-KR" b="1" dirty="0" smtClean="0"/>
              <a:t>TR(Transaction) </a:t>
            </a:r>
            <a:r>
              <a:rPr lang="ko-KR" altLang="en-US" b="1" dirty="0"/>
              <a:t>처리 </a:t>
            </a:r>
            <a:r>
              <a:rPr lang="ko-KR" altLang="en-US" b="1" dirty="0" smtClean="0"/>
              <a:t>순서</a:t>
            </a:r>
            <a:endParaRPr lang="en-US" altLang="ko-KR" b="1" dirty="0" smtClean="0"/>
          </a:p>
          <a:p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dirty="0" err="1"/>
              <a:t>SetInputValue</a:t>
            </a:r>
            <a:r>
              <a:rPr lang="en-US" altLang="ko-KR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사용하여 </a:t>
            </a:r>
            <a:r>
              <a:rPr lang="en-US" altLang="ko-KR" dirty="0"/>
              <a:t>TR </a:t>
            </a:r>
            <a:r>
              <a:rPr lang="ko-KR" altLang="en-US" dirty="0"/>
              <a:t>입력 값을 설정합니다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CommRqData</a:t>
            </a:r>
            <a:r>
              <a:rPr lang="en-US" altLang="ko-KR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사용하여 </a:t>
            </a:r>
            <a:r>
              <a:rPr lang="en-US" altLang="ko-KR" dirty="0"/>
              <a:t>TR</a:t>
            </a:r>
            <a:r>
              <a:rPr lang="ko-KR" altLang="en-US" dirty="0"/>
              <a:t>을 서버로 송신합니다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서버로부터 이벤트가 발생할 때까지 이벤트 루프를 사용하여 대기합니다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CommGetData</a:t>
            </a:r>
            <a:r>
              <a:rPr lang="en-US" altLang="ko-KR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사용하여 수신 데이터를 가져옵니다</a:t>
            </a:r>
            <a:r>
              <a:rPr lang="en-US" altLang="ko-KR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 TR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의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값과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값은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KOA Studio TR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목록에서 확인할 수 있다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0" y="3501008"/>
            <a:ext cx="7486650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7235" y="6381328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Open API+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TR </a:t>
            </a:r>
            <a:r>
              <a:rPr lang="ko-KR" altLang="en-US" sz="1400" b="1" dirty="0" smtClean="0"/>
              <a:t>처리 순서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087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</a:t>
            </a:r>
            <a:r>
              <a:rPr lang="en-US" altLang="ko-KR" dirty="0"/>
              <a:t>4</a:t>
            </a:r>
            <a:r>
              <a:rPr lang="en-US" altLang="ko-KR" dirty="0" smtClean="0"/>
              <a:t>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Open API+ </a:t>
            </a:r>
            <a:r>
              <a:rPr lang="ko-KR" altLang="en-US" b="1" dirty="0"/>
              <a:t>컨트롤 </a:t>
            </a:r>
            <a:r>
              <a:rPr lang="ko-KR" altLang="en-US" b="1" dirty="0" smtClean="0"/>
              <a:t>이벤트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79" y="1566084"/>
            <a:ext cx="5832648" cy="26704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79" y="4437112"/>
            <a:ext cx="5880719" cy="191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7415" y="6395203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로그인 이벤트 처리 예제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287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grpSp>
        <p:nvGrpSpPr>
          <p:cNvPr id="31" name="그룹 8"/>
          <p:cNvGrpSpPr/>
          <p:nvPr/>
        </p:nvGrpSpPr>
        <p:grpSpPr>
          <a:xfrm>
            <a:off x="1737704" y="2577370"/>
            <a:ext cx="4678360" cy="712667"/>
            <a:chOff x="2960431" y="1992433"/>
            <a:chExt cx="3409437" cy="519367"/>
          </a:xfrm>
        </p:grpSpPr>
        <p:sp>
          <p:nvSpPr>
            <p:cNvPr id="32" name="직사각형 31"/>
            <p:cNvSpPr/>
            <p:nvPr/>
          </p:nvSpPr>
          <p:spPr>
            <a:xfrm>
              <a:off x="2960431" y="1992433"/>
              <a:ext cx="519367" cy="519367"/>
            </a:xfrm>
            <a:prstGeom prst="rect">
              <a:avLst/>
            </a:prstGeom>
            <a:solidFill>
              <a:srgbClr val="476EC5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r>
                <a:rPr lang="en-US" altLang="ko-KR" sz="4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Ⅰ</a:t>
              </a:r>
              <a:endParaRPr lang="ko-KR" altLang="en-US" sz="4400" b="1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55914" y="1995578"/>
              <a:ext cx="2813954" cy="47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3600" b="1" spc="-200" dirty="0" err="1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Ipython</a:t>
              </a:r>
              <a:r>
                <a:rPr lang="en-US" altLang="ko-KR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코드 예제</a:t>
              </a:r>
              <a:endParaRPr lang="en-US" altLang="ko-KR" sz="3600" b="1" spc="-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3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[1/4] </a:t>
            </a:r>
            <a:r>
              <a:rPr lang="ko-KR" altLang="en-US" dirty="0" smtClean="0"/>
              <a:t>키움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자동 로그인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44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사용자 계정 컨트롤 관련 메시지 박스 비활성화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 계정 컨트롤 설정 </a:t>
            </a:r>
            <a:r>
              <a:rPr lang="en-US" altLang="ko-KR" dirty="0" smtClean="0"/>
              <a:t>&gt; ‘</a:t>
            </a:r>
            <a:r>
              <a:rPr lang="ko-KR" altLang="en-US" dirty="0" smtClean="0"/>
              <a:t>알리지 않음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단계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82065"/>
            <a:ext cx="5316265" cy="3963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0198" y="6130309"/>
            <a:ext cx="450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사용자 계정 컨트롤 메시지 박스 비활성화 화면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010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81440" y="764704"/>
            <a:ext cx="1492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b="1" spc="-300" dirty="0" smtClean="0">
                <a:solidFill>
                  <a:srgbClr val="192761"/>
                </a:solidFill>
                <a:latin typeface="+mn-ea"/>
              </a:rPr>
              <a:t>목</a:t>
            </a:r>
            <a:r>
              <a:rPr lang="ko-KR" altLang="en-US" sz="5400" b="1" spc="-300" dirty="0">
                <a:solidFill>
                  <a:srgbClr val="192761"/>
                </a:solidFill>
                <a:latin typeface="+mn-ea"/>
              </a:rPr>
              <a:t>차</a:t>
            </a:r>
            <a:endParaRPr lang="ko-KR" altLang="en-US" sz="5400" b="1" spc="-300" dirty="0">
              <a:solidFill>
                <a:srgbClr val="192761"/>
              </a:solidFill>
              <a:latin typeface="+mn-ea"/>
              <a:ea typeface="+mn-ea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53984" y="3578238"/>
            <a:ext cx="4233139" cy="539972"/>
            <a:chOff x="3737671" y="2869555"/>
            <a:chExt cx="4233137" cy="539972"/>
          </a:xfrm>
        </p:grpSpPr>
        <p:grpSp>
          <p:nvGrpSpPr>
            <p:cNvPr id="3" name="그룹 4"/>
            <p:cNvGrpSpPr/>
            <p:nvPr/>
          </p:nvGrpSpPr>
          <p:grpSpPr>
            <a:xfrm>
              <a:off x="3737671" y="2869555"/>
              <a:ext cx="4063957" cy="539972"/>
              <a:chOff x="3737671" y="2869555"/>
              <a:chExt cx="4063957" cy="53997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737671" y="2890160"/>
                <a:ext cx="519368" cy="519367"/>
              </a:xfrm>
              <a:prstGeom prst="rect">
                <a:avLst/>
              </a:prstGeom>
              <a:solidFill>
                <a:srgbClr val="476EC5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r>
                  <a:rPr lang="en-US" altLang="ko-KR" sz="32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Ⅰ</a:t>
                </a:r>
                <a:endParaRPr lang="ko-KR" altLang="en-US" sz="32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313175" y="2869555"/>
                <a:ext cx="34884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800" b="1" spc="-200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시스템 </a:t>
                </a:r>
                <a:r>
                  <a:rPr lang="ko-KR" altLang="en-US" sz="2800" b="1" spc="-200" dirty="0" err="1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트레이딩</a:t>
                </a:r>
                <a:r>
                  <a:rPr lang="ko-KR" altLang="en-US" sz="2800" b="1" spc="-200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 개요</a:t>
                </a:r>
                <a:endParaRPr lang="en-US" altLang="ko-KR" sz="2800" b="1" spc="-20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257038" y="3402384"/>
              <a:ext cx="3713770" cy="0"/>
            </a:xfrm>
            <a:prstGeom prst="line">
              <a:avLst/>
            </a:prstGeom>
            <a:ln w="12700">
              <a:solidFill>
                <a:srgbClr val="567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4"/>
          <p:cNvGrpSpPr/>
          <p:nvPr/>
        </p:nvGrpSpPr>
        <p:grpSpPr>
          <a:xfrm>
            <a:off x="3953984" y="4226310"/>
            <a:ext cx="4233139" cy="552346"/>
            <a:chOff x="3737671" y="3603824"/>
            <a:chExt cx="4233137" cy="552346"/>
          </a:xfrm>
        </p:grpSpPr>
        <p:grpSp>
          <p:nvGrpSpPr>
            <p:cNvPr id="5" name="그룹 3"/>
            <p:cNvGrpSpPr/>
            <p:nvPr/>
          </p:nvGrpSpPr>
          <p:grpSpPr>
            <a:xfrm>
              <a:off x="3737671" y="3603824"/>
              <a:ext cx="3954095" cy="552346"/>
              <a:chOff x="3737671" y="3603824"/>
              <a:chExt cx="3954095" cy="55234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37671" y="3636803"/>
                <a:ext cx="519367" cy="519367"/>
              </a:xfrm>
              <a:prstGeom prst="rect">
                <a:avLst/>
              </a:prstGeom>
              <a:solidFill>
                <a:srgbClr val="476EC5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r>
                  <a:rPr lang="en-US" altLang="ko-KR" sz="32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Ⅱ</a:t>
                </a:r>
                <a:endParaRPr lang="ko-KR" altLang="en-US" sz="32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94684" y="3603824"/>
                <a:ext cx="33970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spc="-200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KIWOOM Open API+</a:t>
                </a:r>
                <a:endParaRPr lang="ko-KR" altLang="en-US" sz="2800" b="1" spc="-20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endParaRP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4257038" y="4137152"/>
              <a:ext cx="3713770" cy="0"/>
            </a:xfrm>
            <a:prstGeom prst="line">
              <a:avLst/>
            </a:prstGeom>
            <a:ln w="12700">
              <a:solidFill>
                <a:srgbClr val="567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13"/>
          <p:cNvGrpSpPr/>
          <p:nvPr/>
        </p:nvGrpSpPr>
        <p:grpSpPr>
          <a:xfrm>
            <a:off x="3958796" y="4913801"/>
            <a:ext cx="4511468" cy="526040"/>
            <a:chOff x="3737671" y="4376776"/>
            <a:chExt cx="4511468" cy="526038"/>
          </a:xfrm>
        </p:grpSpPr>
        <p:grpSp>
          <p:nvGrpSpPr>
            <p:cNvPr id="7" name="그룹 2"/>
            <p:cNvGrpSpPr/>
            <p:nvPr/>
          </p:nvGrpSpPr>
          <p:grpSpPr>
            <a:xfrm>
              <a:off x="3737671" y="4376776"/>
              <a:ext cx="4511468" cy="526038"/>
              <a:chOff x="3737671" y="4376776"/>
              <a:chExt cx="4511468" cy="52603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737671" y="4383447"/>
                <a:ext cx="519367" cy="519367"/>
              </a:xfrm>
              <a:prstGeom prst="rect">
                <a:avLst/>
              </a:prstGeom>
              <a:solidFill>
                <a:srgbClr val="476EC5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r>
                  <a:rPr lang="en-US" altLang="ko-KR" sz="32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Ⅲ</a:t>
                </a:r>
                <a:endParaRPr lang="ko-KR" altLang="en-US" sz="32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285531" y="4376776"/>
                <a:ext cx="3963608" cy="52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b="1" spc="-200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개발 가이드</a:t>
                </a:r>
                <a:endParaRPr lang="ko-KR" altLang="en-US" sz="2800" b="1" spc="-20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endParaRPr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>
              <a:off x="4257038" y="4883299"/>
              <a:ext cx="3713770" cy="0"/>
            </a:xfrm>
            <a:prstGeom prst="line">
              <a:avLst/>
            </a:prstGeom>
            <a:ln w="12700">
              <a:solidFill>
                <a:srgbClr val="567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3"/>
          <p:cNvGrpSpPr/>
          <p:nvPr/>
        </p:nvGrpSpPr>
        <p:grpSpPr>
          <a:xfrm>
            <a:off x="3953986" y="5567080"/>
            <a:ext cx="4233137" cy="526216"/>
            <a:chOff x="3737671" y="4376600"/>
            <a:chExt cx="4233137" cy="526214"/>
          </a:xfrm>
        </p:grpSpPr>
        <p:grpSp>
          <p:nvGrpSpPr>
            <p:cNvPr id="20" name="그룹 2"/>
            <p:cNvGrpSpPr/>
            <p:nvPr/>
          </p:nvGrpSpPr>
          <p:grpSpPr>
            <a:xfrm>
              <a:off x="3737671" y="4376600"/>
              <a:ext cx="3954094" cy="526214"/>
              <a:chOff x="3737671" y="4376600"/>
              <a:chExt cx="3954094" cy="52621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737671" y="4383447"/>
                <a:ext cx="519367" cy="519367"/>
              </a:xfrm>
              <a:prstGeom prst="rect">
                <a:avLst/>
              </a:prstGeom>
              <a:solidFill>
                <a:srgbClr val="476EC5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r>
                  <a:rPr lang="en-US" altLang="ko-KR" sz="3200" b="1" spc="-151" dirty="0" smtClean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Ⅳ</a:t>
                </a:r>
                <a:endParaRPr lang="ko-KR" altLang="en-US" sz="32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83676" y="4376600"/>
                <a:ext cx="3408089" cy="477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500" b="1" dirty="0" err="1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Ipython</a:t>
                </a:r>
                <a:r>
                  <a:rPr lang="en-US" altLang="ko-KR" sz="2500" b="1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 </a:t>
                </a:r>
                <a:r>
                  <a:rPr lang="ko-KR" altLang="en-US" sz="2500" b="1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코드 예제</a:t>
                </a:r>
                <a:endParaRPr lang="en-US" altLang="ko-KR" sz="2500" b="1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endParaRPr>
              </a:p>
            </p:txBody>
          </p:sp>
        </p:grpSp>
        <p:cxnSp>
          <p:nvCxnSpPr>
            <p:cNvPr id="21" name="직선 연결선 20"/>
            <p:cNvCxnSpPr/>
            <p:nvPr/>
          </p:nvCxnSpPr>
          <p:spPr>
            <a:xfrm>
              <a:off x="4257038" y="4883299"/>
              <a:ext cx="3713770" cy="0"/>
            </a:xfrm>
            <a:prstGeom prst="line">
              <a:avLst/>
            </a:prstGeom>
            <a:ln w="12700">
              <a:solidFill>
                <a:srgbClr val="567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3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[2/4] </a:t>
            </a:r>
            <a:r>
              <a:rPr lang="ko-KR" altLang="en-US" dirty="0" smtClean="0"/>
              <a:t>키움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자동 로그인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44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로그인 창 비활성화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번개 </a:t>
            </a:r>
            <a:r>
              <a:rPr lang="en-US" altLang="ko-KR" dirty="0" smtClean="0"/>
              <a:t>HTS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윈도우 오른쪽 하단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아이콘 마우스 우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계좌비밀번호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0000)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AUTO </a:t>
            </a:r>
            <a:r>
              <a:rPr lang="ko-KR" altLang="en-US" dirty="0" smtClean="0"/>
              <a:t>체크박스 체크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78" y="2708920"/>
            <a:ext cx="6661501" cy="309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5877272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 smtClean="0"/>
              <a:t>키움증권</a:t>
            </a:r>
            <a:r>
              <a:rPr lang="ko-KR" altLang="en-US" sz="1400" b="1" dirty="0" smtClean="0"/>
              <a:t> 자동 로그인 설정 화면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21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[3/4] </a:t>
            </a:r>
            <a:r>
              <a:rPr lang="ko-KR" altLang="en-US" dirty="0" smtClean="0"/>
              <a:t>키움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자동 로그인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44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로그인 창 비활성화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번개 </a:t>
            </a:r>
            <a:r>
              <a:rPr lang="en-US" altLang="ko-KR" dirty="0" smtClean="0"/>
              <a:t>HTS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윈도우 오른쪽 하단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아이콘 마우스 우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계좌비밀번호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0000)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AUTO </a:t>
            </a:r>
            <a:r>
              <a:rPr lang="ko-KR" altLang="en-US" dirty="0" smtClean="0"/>
              <a:t>체크박스 체크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78" y="2708920"/>
            <a:ext cx="6661501" cy="309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5877272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 smtClean="0"/>
              <a:t>키움증권</a:t>
            </a:r>
            <a:r>
              <a:rPr lang="ko-KR" altLang="en-US" sz="1400" b="1" dirty="0" smtClean="0"/>
              <a:t> 자동 로그인 설정 화면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77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[4/4] </a:t>
            </a:r>
            <a:r>
              <a:rPr lang="ko-KR" altLang="en-US" dirty="0" smtClean="0"/>
              <a:t>코드 구현 순서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4777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순서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설정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로그인하기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종목코드 및 </a:t>
            </a:r>
            <a:r>
              <a:rPr lang="ko-KR" altLang="en-US" dirty="0" err="1" smtClean="0"/>
              <a:t>한글명</a:t>
            </a:r>
            <a:r>
              <a:rPr lang="ko-KR" altLang="en-US" dirty="0" smtClean="0"/>
              <a:t> 조회하기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주식 기본 정보 요청하기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일봉</a:t>
            </a:r>
            <a:r>
              <a:rPr lang="ko-KR" altLang="en-US" dirty="0" smtClean="0"/>
              <a:t> 차트 조회 요청하기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주문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보유 주식 종목 현황 출력 및 잔고 확인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조건 검색하기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급등주</a:t>
            </a:r>
            <a:r>
              <a:rPr lang="ko-KR" altLang="en-US" dirty="0" smtClean="0"/>
              <a:t> 알고리즘 구현 및 </a:t>
            </a:r>
            <a:r>
              <a:rPr lang="ko-KR" altLang="en-US" dirty="0" err="1" smtClean="0"/>
              <a:t>급등주</a:t>
            </a:r>
            <a:r>
              <a:rPr lang="ko-KR" altLang="en-US" dirty="0" smtClean="0"/>
              <a:t> 찾기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26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96752"/>
            <a:ext cx="10031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linkClick r:id="rId3"/>
              </a:rPr>
              <a:t>https://</a:t>
            </a:r>
            <a:r>
              <a:rPr lang="en-US" altLang="ko-KR" b="1" dirty="0" smtClean="0">
                <a:hlinkClick r:id="rId3"/>
              </a:rPr>
              <a:t>wikidocs.net/book/110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4"/>
              </a:rPr>
              <a:t>https://ko.Wikipedia.org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5"/>
              </a:rPr>
              <a:t>https://kiwoom.com</a:t>
            </a:r>
            <a:endParaRPr lang="en-US" altLang="ko-KR" b="1" dirty="0" smtClean="0"/>
          </a:p>
          <a:p>
            <a:r>
              <a:rPr lang="en-US" altLang="ko-KR" b="1" dirty="0">
                <a:hlinkClick r:id="rId6"/>
              </a:rPr>
              <a:t>https://</a:t>
            </a:r>
            <a:r>
              <a:rPr lang="en-US" altLang="ko-KR" b="1" dirty="0" smtClean="0">
                <a:hlinkClick r:id="rId6"/>
              </a:rPr>
              <a:t>download.kiwoom.com/web/openapi/kiwoom_openapi_plus_devguide_ver_1.1.pdf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676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-8626"/>
            <a:ext cx="9144000" cy="6858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64800" y="2854677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감사합니다</a:t>
            </a:r>
            <a:r>
              <a:rPr lang="en-US" altLang="ko-KR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.</a:t>
            </a:r>
            <a:endParaRPr lang="ko-KR" altLang="en-US" sz="3600" b="1" spc="-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19276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grpSp>
        <p:nvGrpSpPr>
          <p:cNvPr id="31" name="그룹 8"/>
          <p:cNvGrpSpPr/>
          <p:nvPr/>
        </p:nvGrpSpPr>
        <p:grpSpPr>
          <a:xfrm>
            <a:off x="1737709" y="2577370"/>
            <a:ext cx="5334693" cy="712667"/>
            <a:chOff x="2960431" y="1992433"/>
            <a:chExt cx="3887748" cy="519367"/>
          </a:xfrm>
        </p:grpSpPr>
        <p:sp>
          <p:nvSpPr>
            <p:cNvPr id="32" name="직사각형 31"/>
            <p:cNvSpPr/>
            <p:nvPr/>
          </p:nvSpPr>
          <p:spPr>
            <a:xfrm>
              <a:off x="2960431" y="1992433"/>
              <a:ext cx="519367" cy="519367"/>
            </a:xfrm>
            <a:prstGeom prst="rect">
              <a:avLst/>
            </a:prstGeom>
            <a:solidFill>
              <a:srgbClr val="476EC5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r>
                <a:rPr lang="en-US" altLang="ko-KR" sz="4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Ⅰ</a:t>
              </a:r>
              <a:endParaRPr lang="ko-KR" altLang="en-US" sz="4400" b="1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55914" y="1995578"/>
              <a:ext cx="3292265" cy="47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rPr>
                <a:t>시스템 </a:t>
              </a:r>
              <a:r>
                <a:rPr lang="ko-KR" altLang="en-US" sz="3600" b="1" spc="-200" dirty="0" err="1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rPr>
                <a:t>트레이딩</a:t>
              </a:r>
              <a:r>
                <a:rPr lang="ko-KR" altLang="en-US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rPr>
                <a:t> 개요</a:t>
              </a:r>
              <a:endParaRPr lang="en-US" altLang="ko-KR" sz="3600" b="1" spc="-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1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[1/1]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트레이딩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63061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시스템 </a:t>
            </a:r>
            <a:r>
              <a:rPr lang="ko-KR" altLang="en-US" b="1" dirty="0" err="1" smtClean="0"/>
              <a:t>트레이딩이란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과거 가격 및 거래량 데이터에 근거하여 만든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매매규칙</a:t>
            </a:r>
            <a:r>
              <a:rPr lang="ko-KR" altLang="en-US" dirty="0" smtClean="0"/>
              <a:t>에 따라</a:t>
            </a:r>
            <a:r>
              <a:rPr lang="en-US" altLang="ko-KR" dirty="0"/>
              <a:t> </a:t>
            </a:r>
          </a:p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컴퓨터를 이용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지속적으로 거래하는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매매방법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증권사의 </a:t>
            </a:r>
            <a:r>
              <a:rPr lang="en-US" altLang="ko-KR" b="1" dirty="0" smtClean="0"/>
              <a:t>Open API+</a:t>
            </a:r>
            <a:r>
              <a:rPr lang="ko-KR" altLang="en-US" dirty="0" smtClean="0"/>
              <a:t>를 이용해 직접 자신만의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HTS</a:t>
            </a:r>
            <a:r>
              <a:rPr lang="ko-KR" altLang="en-US" dirty="0" smtClean="0"/>
              <a:t>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2. Open API+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API </a:t>
            </a:r>
            <a:r>
              <a:rPr lang="ko-KR" altLang="en-US" dirty="0" smtClean="0"/>
              <a:t>목록 사이트 </a:t>
            </a:r>
            <a:r>
              <a:rPr lang="en-US" altLang="ko-KR" dirty="0"/>
              <a:t>URL :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www.apistore.co.kr/api/apiList.do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대표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키움 </a:t>
            </a:r>
            <a:r>
              <a:rPr lang="en-US" altLang="ko-KR" dirty="0" smtClean="0"/>
              <a:t>Open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우리금융그룹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우리선물 </a:t>
            </a:r>
            <a:r>
              <a:rPr lang="en-US" altLang="ko-KR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신한금융투자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Goodi</a:t>
            </a:r>
            <a:r>
              <a:rPr lang="en-US" altLang="ko-KR" dirty="0" smtClean="0"/>
              <a:t> INDI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아베스트투자증권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Xing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대신증권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CyboPlus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82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grpSp>
        <p:nvGrpSpPr>
          <p:cNvPr id="31" name="그룹 8"/>
          <p:cNvGrpSpPr/>
          <p:nvPr/>
        </p:nvGrpSpPr>
        <p:grpSpPr>
          <a:xfrm>
            <a:off x="1737709" y="2577370"/>
            <a:ext cx="5251337" cy="712667"/>
            <a:chOff x="2960431" y="1992433"/>
            <a:chExt cx="3827000" cy="519367"/>
          </a:xfrm>
        </p:grpSpPr>
        <p:sp>
          <p:nvSpPr>
            <p:cNvPr id="32" name="직사각형 31"/>
            <p:cNvSpPr/>
            <p:nvPr/>
          </p:nvSpPr>
          <p:spPr>
            <a:xfrm>
              <a:off x="2960431" y="1992433"/>
              <a:ext cx="519367" cy="519367"/>
            </a:xfrm>
            <a:prstGeom prst="rect">
              <a:avLst/>
            </a:prstGeom>
            <a:solidFill>
              <a:srgbClr val="476EC5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r>
                <a:rPr lang="en-US" altLang="ko-KR" sz="4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Ⅰ</a:t>
              </a:r>
              <a:endParaRPr lang="ko-KR" altLang="en-US" sz="4400" b="1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55914" y="1995578"/>
              <a:ext cx="3231517" cy="47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KIWOOM Open API+</a:t>
              </a:r>
              <a:endParaRPr lang="en-US" altLang="ko-KR" sz="3600" b="1" spc="-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4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[1/4] KIWOOM Open API+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52214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KIWOOM Open API+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1) URL : </a:t>
            </a:r>
            <a:r>
              <a:rPr lang="en-US" altLang="ko-KR" dirty="0" smtClean="0">
                <a:hlinkClick r:id="rId3"/>
              </a:rPr>
              <a:t>https://www2.kiwoom.com/nkw.templateFrameSet.do?m=m1408000000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키움 </a:t>
            </a:r>
            <a:r>
              <a:rPr lang="en-US" altLang="ko-KR" dirty="0" smtClean="0"/>
              <a:t>Open API+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i="1" dirty="0" smtClean="0"/>
              <a:t>“</a:t>
            </a:r>
            <a:r>
              <a:rPr lang="ko-KR" altLang="en-US" i="1" dirty="0" smtClean="0"/>
              <a:t>당사가 제공하는 </a:t>
            </a:r>
            <a:r>
              <a:rPr lang="en-US" altLang="ko-KR" i="1" dirty="0" smtClean="0"/>
              <a:t>Open API </a:t>
            </a:r>
            <a:r>
              <a:rPr lang="ko-KR" altLang="en-US" i="1" dirty="0" smtClean="0"/>
              <a:t>서비스 명으로</a:t>
            </a:r>
            <a:r>
              <a:rPr lang="en-US" altLang="ko-KR" i="1" dirty="0" smtClean="0"/>
              <a:t>, </a:t>
            </a:r>
          </a:p>
          <a:p>
            <a:r>
              <a:rPr lang="ko-KR" altLang="en-US" i="1" dirty="0" smtClean="0"/>
              <a:t>고객님이 </a:t>
            </a:r>
            <a:r>
              <a:rPr lang="ko-KR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직접 프로그래밍한 투자전략을 당사가 제공하는 모듈에 연결</a:t>
            </a:r>
            <a:r>
              <a:rPr lang="ko-KR" altLang="en-US" i="1" dirty="0" smtClean="0"/>
              <a:t>하여</a:t>
            </a:r>
            <a:r>
              <a:rPr lang="en-US" altLang="ko-KR" i="1" dirty="0" smtClean="0"/>
              <a:t>, </a:t>
            </a:r>
          </a:p>
          <a:p>
            <a:r>
              <a:rPr lang="ko-KR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시세 조회 </a:t>
            </a:r>
            <a:r>
              <a:rPr lang="en-US" altLang="ko-KR" b="1" i="1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ko-KR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잔고 조회 </a:t>
            </a:r>
            <a:r>
              <a:rPr lang="en-US" altLang="ko-KR" b="1" i="1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ko-KR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주문 </a:t>
            </a:r>
            <a:r>
              <a:rPr lang="ko-KR" altLang="en-US" i="1" dirty="0" smtClean="0"/>
              <a:t>등을 할 수 있도록 제공하는 서비스</a:t>
            </a:r>
            <a:r>
              <a:rPr lang="en-US" altLang="ko-KR" i="1" dirty="0" smtClean="0"/>
              <a:t>”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대표 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종목 </a:t>
            </a:r>
            <a:r>
              <a:rPr lang="ko-KR" altLang="en-US" b="1" dirty="0" smtClean="0"/>
              <a:t>기본 정보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현재가 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일봉</a:t>
            </a:r>
            <a:r>
              <a:rPr lang="en-US" altLang="ko-KR" b="1" dirty="0"/>
              <a:t> </a:t>
            </a:r>
            <a:r>
              <a:rPr lang="ko-KR" altLang="en-US" b="1" dirty="0" smtClean="0"/>
              <a:t>차트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주문</a:t>
            </a:r>
            <a:r>
              <a:rPr lang="ko-KR" altLang="en-US" dirty="0" smtClean="0"/>
              <a:t> 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매수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매도 취소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잔고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보유 주식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수익률 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조건 검색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u="sng" dirty="0" err="1" smtClean="0"/>
              <a:t>영웅문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설정한 </a:t>
            </a:r>
            <a:r>
              <a:rPr lang="ko-KR" altLang="en-US" u="sng" dirty="0" smtClean="0"/>
              <a:t>사용자 조건 </a:t>
            </a:r>
            <a:r>
              <a:rPr lang="ko-KR" altLang="en-US" u="sng" dirty="0" err="1" smtClean="0"/>
              <a:t>검색식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)</a:t>
            </a:r>
          </a:p>
          <a:p>
            <a:pPr algn="r"/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영웅문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키움증권에서</a:t>
            </a:r>
            <a:r>
              <a:rPr lang="ko-KR" altLang="en-US" sz="1200" dirty="0" smtClean="0"/>
              <a:t> 제공하는 </a:t>
            </a:r>
            <a:r>
              <a:rPr lang="en-US" altLang="ko-KR" sz="1200" dirty="0" smtClean="0"/>
              <a:t>HTS (Home Trading System)</a:t>
            </a:r>
            <a:endParaRPr lang="en-US" altLang="ko-KR" sz="1200" dirty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가능 상품</a:t>
            </a:r>
            <a:endParaRPr lang="en-US" altLang="ko-KR" b="1" dirty="0" smtClean="0"/>
          </a:p>
          <a:p>
            <a:r>
              <a:rPr lang="ko-KR" altLang="en-US" dirty="0" smtClean="0"/>
              <a:t>주식 </a:t>
            </a:r>
            <a:r>
              <a:rPr lang="en-US" altLang="ko-KR" dirty="0" smtClean="0"/>
              <a:t>/ Kospi200 </a:t>
            </a:r>
            <a:r>
              <a:rPr lang="ko-KR" altLang="en-US" dirty="0" smtClean="0"/>
              <a:t>선물 </a:t>
            </a:r>
            <a:r>
              <a:rPr lang="en-US" altLang="ko-KR" dirty="0" smtClean="0"/>
              <a:t>/ Kospi200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주식 </a:t>
            </a:r>
            <a:r>
              <a:rPr lang="ko-KR" altLang="en-US" dirty="0" smtClean="0"/>
              <a:t>선물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69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[2/4] KIWOOM Open API+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5674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 요건 </a:t>
            </a:r>
            <a:r>
              <a:rPr lang="en-US" altLang="ko-KR" b="1" dirty="0" smtClean="0"/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키움 </a:t>
            </a:r>
            <a:r>
              <a:rPr lang="en-US" altLang="ko-KR" b="1" dirty="0">
                <a:solidFill>
                  <a:srgbClr val="FF0000"/>
                </a:solidFill>
              </a:rPr>
              <a:t>Open API+ </a:t>
            </a:r>
            <a:r>
              <a:rPr lang="ko-KR" altLang="en-US" b="1" dirty="0">
                <a:solidFill>
                  <a:srgbClr val="FF0000"/>
                </a:solidFill>
              </a:rPr>
              <a:t>서비스 사용 </a:t>
            </a:r>
            <a:r>
              <a:rPr lang="ko-KR" altLang="en-US" b="1" dirty="0" smtClean="0">
                <a:solidFill>
                  <a:srgbClr val="FF0000"/>
                </a:solidFill>
              </a:rPr>
              <a:t>등록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dirty="0" smtClean="0"/>
              <a:t>키움 </a:t>
            </a:r>
            <a:r>
              <a:rPr lang="en-US" altLang="ko-KR" dirty="0"/>
              <a:t>Open API+ </a:t>
            </a:r>
            <a:r>
              <a:rPr lang="ko-KR" altLang="en-US" dirty="0"/>
              <a:t>서비스 사용 </a:t>
            </a:r>
            <a:r>
              <a:rPr lang="ko-KR" altLang="en-US" dirty="0" smtClean="0"/>
              <a:t>등록</a:t>
            </a:r>
            <a:r>
              <a:rPr lang="en-US" altLang="ko-KR" dirty="0"/>
              <a:t>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r>
              <a:rPr lang="en-US" altLang="ko-KR" dirty="0" smtClean="0"/>
              <a:t>(1</a:t>
            </a:r>
            <a:r>
              <a:rPr lang="en-US" altLang="ko-KR" dirty="0"/>
              <a:t>)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www2.kiwoom.com/nkw.templateFrameSet.do?m=m1408000000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서비스 사용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해지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이동 </a:t>
            </a:r>
            <a:endParaRPr lang="en-US" altLang="ko-KR" dirty="0" smtClean="0"/>
          </a:p>
          <a:p>
            <a:r>
              <a:rPr lang="en-US" altLang="ko-KR" dirty="0" smtClean="0"/>
              <a:t>(3)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등록하기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키움 </a:t>
            </a:r>
            <a:r>
              <a:rPr lang="en-US" altLang="ko-KR" b="1" dirty="0" smtClean="0"/>
              <a:t>Open API </a:t>
            </a:r>
            <a:r>
              <a:rPr lang="ko-KR" altLang="en-US" b="1" dirty="0" smtClean="0"/>
              <a:t>개발 가능 환경</a:t>
            </a:r>
            <a:endParaRPr lang="en-US" altLang="ko-KR" b="1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OS :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언어 </a:t>
            </a:r>
            <a:r>
              <a:rPr lang="en-US" altLang="ko-KR" dirty="0" smtClean="0"/>
              <a:t>: C/C++, C#, Web, Python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[3/4] KIWOOM Open API+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5221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 절차 </a:t>
            </a:r>
            <a:r>
              <a:rPr lang="en-US" altLang="ko-KR" b="1" dirty="0" smtClean="0"/>
              <a:t>: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en-US" altLang="ko-KR" dirty="0"/>
              <a:t>URL : </a:t>
            </a:r>
            <a:r>
              <a:rPr lang="en-US" altLang="ko-KR" dirty="0">
                <a:hlinkClick r:id="rId3"/>
              </a:rPr>
              <a:t>https://www2.kiwoom.com/nkw.templateFrameSet.do?m=m1408000000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dirty="0"/>
              <a:t>) </a:t>
            </a:r>
            <a:r>
              <a:rPr lang="ko-KR" altLang="en-US" dirty="0"/>
              <a:t>계좌 생성 및 </a:t>
            </a:r>
            <a:r>
              <a:rPr lang="ko-KR" altLang="en-US" dirty="0" err="1"/>
              <a:t>키움증권</a:t>
            </a:r>
            <a:r>
              <a:rPr lang="ko-KR" altLang="en-US" dirty="0"/>
              <a:t> 사이트 회원가입 </a:t>
            </a:r>
            <a:r>
              <a:rPr lang="en-US" altLang="ko-KR" dirty="0"/>
              <a:t>(ID </a:t>
            </a:r>
            <a:r>
              <a:rPr lang="ko-KR" altLang="en-US" dirty="0"/>
              <a:t>생성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키움증권</a:t>
            </a:r>
            <a:r>
              <a:rPr lang="ko-KR" altLang="en-US" dirty="0"/>
              <a:t> 계좌 개설 </a:t>
            </a:r>
            <a:r>
              <a:rPr lang="en-US" altLang="ko-KR" dirty="0"/>
              <a:t>: </a:t>
            </a:r>
            <a:r>
              <a:rPr lang="ko-KR" altLang="en-US" dirty="0" err="1" smtClean="0"/>
              <a:t>키움계좌개설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r>
              <a:rPr lang="en-US" altLang="ko-KR" dirty="0"/>
              <a:t>https://play.google.com/store/apps/details?id=com.kiwoom.app.kiwoomaccount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휴대폰 본인 인증 후</a:t>
            </a:r>
            <a:r>
              <a:rPr lang="en-US" altLang="ko-KR" dirty="0"/>
              <a:t>, </a:t>
            </a:r>
            <a:r>
              <a:rPr lang="ko-KR" altLang="en-US" dirty="0"/>
              <a:t>소액이체 또는 영상통화로 이용 가능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</a:t>
            </a:r>
            <a:r>
              <a:rPr lang="en-US" altLang="ko-KR" dirty="0"/>
              <a:t>(ID </a:t>
            </a:r>
            <a:r>
              <a:rPr lang="ko-KR" altLang="en-US" dirty="0"/>
              <a:t>생성</a:t>
            </a:r>
            <a:r>
              <a:rPr lang="en-US" altLang="ko-KR" dirty="0"/>
              <a:t>) : </a:t>
            </a:r>
            <a:r>
              <a:rPr lang="en-US" altLang="ko-KR" dirty="0">
                <a:hlinkClick r:id="rId4"/>
              </a:rPr>
              <a:t>https://www2.kiwoom.com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(2) 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dirty="0" smtClean="0"/>
              <a:t>) Open API+ </a:t>
            </a:r>
            <a:r>
              <a:rPr lang="ko-KR" altLang="en-US" dirty="0" smtClean="0"/>
              <a:t>서비스 사용 등록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 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dirty="0" smtClean="0"/>
              <a:t>) Open API+ </a:t>
            </a:r>
            <a:r>
              <a:rPr lang="ko-KR" altLang="en-US" dirty="0" smtClean="0"/>
              <a:t>모듈 다운로드 및 설치 </a:t>
            </a:r>
            <a:endParaRPr lang="en-US" altLang="ko-KR" dirty="0" smtClean="0"/>
          </a:p>
          <a:p>
            <a:r>
              <a:rPr lang="en-US" altLang="ko-KR" dirty="0" smtClean="0"/>
              <a:t>(4) 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  <a:r>
              <a:rPr lang="ko-KR" altLang="en-US" b="1" dirty="0" smtClean="0"/>
              <a:t>개발가이드</a:t>
            </a:r>
            <a:r>
              <a:rPr lang="ko-KR" altLang="en-US" dirty="0" smtClean="0"/>
              <a:t> 참조 및 </a:t>
            </a:r>
            <a:r>
              <a:rPr lang="en-US" altLang="ko-KR" b="1" dirty="0" smtClean="0"/>
              <a:t>KOA Studio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(5) 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모의 환경 테스트를 위한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모의투자 참가신청</a:t>
            </a:r>
            <a:r>
              <a:rPr lang="en-US" altLang="ko-KR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www2.kiwoom.com/nkw.templateFrameSet.do?m=m1101010000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smtClean="0"/>
              <a:t>모의투자 참가신청</a:t>
            </a:r>
            <a:r>
              <a:rPr lang="en-US" altLang="ko-KR" dirty="0" smtClean="0"/>
              <a:t>＇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KOA Studio : </a:t>
            </a:r>
            <a:r>
              <a:rPr lang="ko-KR" altLang="en-US" sz="1600" dirty="0" smtClean="0"/>
              <a:t>개발 편의를 위해 제공하는 프로그램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20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[4/4] KIWOOM Open API+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58496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(6) 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버전처리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KOA Studio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</a:t>
            </a:r>
            <a:r>
              <a:rPr lang="en-US" altLang="ko-KR" dirty="0" smtClean="0"/>
              <a:t>&gt; “Open API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버전처리 받기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( * </a:t>
            </a:r>
            <a:r>
              <a:rPr lang="ko-KR" altLang="en-US" b="1" dirty="0" smtClean="0">
                <a:solidFill>
                  <a:srgbClr val="FF0000"/>
                </a:solidFill>
              </a:rPr>
              <a:t>개발가이드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6p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반드시 참조 </a:t>
            </a:r>
            <a:r>
              <a:rPr lang="en-US" altLang="ko-KR" dirty="0" smtClean="0"/>
              <a:t>!)  </a:t>
            </a:r>
            <a:r>
              <a:rPr lang="ko-KR" altLang="en-US" dirty="0" smtClean="0">
                <a:hlinkClick r:id="rId3"/>
              </a:rPr>
              <a:t>개발가이드 링크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 창 우측 하단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모의투자 접속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체크 후 로그인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41" y="3861048"/>
            <a:ext cx="5156873" cy="234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9413" y="6212657"/>
            <a:ext cx="3078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KOA Studio </a:t>
            </a:r>
            <a:r>
              <a:rPr lang="ko-KR" altLang="en-US" sz="1400" b="1" dirty="0" smtClean="0"/>
              <a:t>버전처리 </a:t>
            </a:r>
            <a:r>
              <a:rPr lang="ko-KR" altLang="en-US" sz="1400" b="1" dirty="0" err="1" smtClean="0"/>
              <a:t>팝업창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172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1214</Words>
  <Application>Microsoft Office PowerPoint</Application>
  <PresentationFormat>화면 슬라이드 쇼(4:3)</PresentationFormat>
  <Paragraphs>245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Yeojin</cp:lastModifiedBy>
  <cp:revision>169</cp:revision>
  <cp:lastPrinted>2016-03-07T07:45:13Z</cp:lastPrinted>
  <dcterms:created xsi:type="dcterms:W3CDTF">2016-02-17T00:33:19Z</dcterms:created>
  <dcterms:modified xsi:type="dcterms:W3CDTF">2017-03-22T04:06:00Z</dcterms:modified>
</cp:coreProperties>
</file>